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70" r:id="rId2"/>
    <p:sldId id="257" r:id="rId3"/>
    <p:sldId id="256" r:id="rId4"/>
    <p:sldId id="258" r:id="rId5"/>
    <p:sldId id="261" r:id="rId6"/>
    <p:sldId id="272" r:id="rId7"/>
    <p:sldId id="273" r:id="rId8"/>
    <p:sldId id="274" r:id="rId9"/>
    <p:sldId id="278" r:id="rId10"/>
    <p:sldId id="279" r:id="rId11"/>
    <p:sldId id="280" r:id="rId12"/>
    <p:sldId id="281" r:id="rId13"/>
    <p:sldId id="282" r:id="rId14"/>
    <p:sldId id="264" r:id="rId15"/>
    <p:sldId id="283" r:id="rId16"/>
    <p:sldId id="284" r:id="rId17"/>
    <p:sldId id="285" r:id="rId18"/>
    <p:sldId id="286" r:id="rId19"/>
    <p:sldId id="287" r:id="rId20"/>
    <p:sldId id="288" r:id="rId21"/>
    <p:sldId id="289" r:id="rId22"/>
    <p:sldId id="290" r:id="rId23"/>
    <p:sldId id="291" r:id="rId24"/>
    <p:sldId id="293" r:id="rId25"/>
    <p:sldId id="292" r:id="rId26"/>
    <p:sldId id="262" r:id="rId27"/>
    <p:sldId id="295" r:id="rId28"/>
    <p:sldId id="301" r:id="rId29"/>
    <p:sldId id="304" r:id="rId30"/>
    <p:sldId id="302" r:id="rId31"/>
    <p:sldId id="303" r:id="rId32"/>
    <p:sldId id="305" r:id="rId33"/>
    <p:sldId id="306" r:id="rId34"/>
    <p:sldId id="307" r:id="rId35"/>
    <p:sldId id="294" r:id="rId36"/>
    <p:sldId id="260" r:id="rId37"/>
    <p:sldId id="271" r:id="rId38"/>
  </p:sldIdLst>
  <p:sldSz cx="18288000" cy="10287000"/>
  <p:notesSz cx="6858000" cy="9144000"/>
  <p:embeddedFontLst>
    <p:embeddedFont>
      <p:font typeface="Roboto" panose="02000000000000000000"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69"/>
    <a:srgbClr val="FFE4AF"/>
    <a:srgbClr val="E1EACC"/>
    <a:srgbClr val="D7E4BE"/>
    <a:srgbClr val="E7C329"/>
    <a:srgbClr val="E0FCE3"/>
    <a:srgbClr val="FCE4E0"/>
    <a:srgbClr val="F6E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4" d="100"/>
          <a:sy n="24" d="100"/>
        </p:scale>
        <p:origin x="1004"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2EF7-4F78-416D-8989-8BE15CC2DBEB}"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1568A-5A75-4B30-BCFE-D5446DC6CECB}" type="slidenum">
              <a:rPr lang="en-US" smtClean="0"/>
              <a:t>‹#›</a:t>
            </a:fld>
            <a:endParaRPr lang="en-US"/>
          </a:p>
        </p:txBody>
      </p:sp>
    </p:spTree>
    <p:extLst>
      <p:ext uri="{BB962C8B-B14F-4D97-AF65-F5344CB8AC3E}">
        <p14:creationId xmlns:p14="http://schemas.microsoft.com/office/powerpoint/2010/main" val="137963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1568A-5A75-4B30-BCFE-D5446DC6CECB}" type="slidenum">
              <a:rPr lang="en-US" smtClean="0"/>
              <a:t>5</a:t>
            </a:fld>
            <a:endParaRPr lang="en-US"/>
          </a:p>
        </p:txBody>
      </p:sp>
    </p:spTree>
    <p:extLst>
      <p:ext uri="{BB962C8B-B14F-4D97-AF65-F5344CB8AC3E}">
        <p14:creationId xmlns:p14="http://schemas.microsoft.com/office/powerpoint/2010/main" val="356628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EA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1.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9.png"/><Relationship Id="rId5" Type="http://schemas.openxmlformats.org/officeDocument/2006/relationships/image" Target="../media/image8.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8.svg"/><Relationship Id="rId12"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4.svg"/><Relationship Id="rId15" Type="http://schemas.openxmlformats.org/officeDocument/2006/relationships/image" Target="../media/image22.jpe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9.png"/><Relationship Id="rId7"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1.svg"/><Relationship Id="rId5" Type="http://schemas.openxmlformats.org/officeDocument/2006/relationships/image" Target="../media/image4.sv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9.sv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1.svg"/><Relationship Id="rId5" Type="http://schemas.openxmlformats.org/officeDocument/2006/relationships/image" Target="../media/image4.sv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gif"/><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25.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82.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81.svg"/><Relationship Id="rId2" Type="http://schemas.openxmlformats.org/officeDocument/2006/relationships/image" Target="../media/image1.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84.svg"/><Relationship Id="rId3" Type="http://schemas.openxmlformats.org/officeDocument/2006/relationships/image" Target="../media/image2.svg"/><Relationship Id="rId7" Type="http://schemas.openxmlformats.org/officeDocument/2006/relationships/image" Target="../media/image18.svg"/><Relationship Id="rId12" Type="http://schemas.openxmlformats.org/officeDocument/2006/relationships/image" Target="../media/image11.png"/><Relationship Id="rId17" Type="http://schemas.openxmlformats.org/officeDocument/2006/relationships/image" Target="../media/image83.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sv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28.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2600" y="2021659"/>
            <a:ext cx="15240000" cy="5406834"/>
            <a:chOff x="0" y="0"/>
            <a:chExt cx="8363912" cy="3205601"/>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09800"/>
              <a:ext cx="8363912" cy="299580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2835" y="0"/>
              <a:ext cx="1638242" cy="419600"/>
            </a:xfrm>
            <a:prstGeom prst="rect">
              <a:avLst/>
            </a:prstGeom>
          </p:spPr>
        </p:pic>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8353312"/>
            <a:ext cx="2787299" cy="193368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00701" y="8353312"/>
            <a:ext cx="2787299" cy="193368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7466266" y="9251956"/>
            <a:ext cx="460741" cy="63007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3699752" y="9333873"/>
            <a:ext cx="445251" cy="6088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11478434" y="9276812"/>
            <a:ext cx="445251" cy="60889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14211950" y="9005120"/>
            <a:ext cx="460741" cy="630073"/>
          </a:xfrm>
          <a:prstGeom prst="rect">
            <a:avLst/>
          </a:prstGeom>
        </p:spPr>
      </p:pic>
      <p:pic>
        <p:nvPicPr>
          <p:cNvPr id="15" name="Picture 15"/>
          <p:cNvPicPr>
            <a:picLocks noChangeAspect="1"/>
          </p:cNvPicPr>
          <p:nvPr/>
        </p:nvPicPr>
        <p:blipFill>
          <a:blip r:embed="rId16"/>
          <a:srcRect/>
          <a:stretch>
            <a:fillRect/>
          </a:stretch>
        </p:blipFill>
        <p:spPr>
          <a:xfrm>
            <a:off x="897519" y="992063"/>
            <a:ext cx="992262" cy="931486"/>
          </a:xfrm>
          <a:prstGeom prst="rect">
            <a:avLst/>
          </a:prstGeom>
        </p:spPr>
      </p:pic>
      <p:sp>
        <p:nvSpPr>
          <p:cNvPr id="18" name="TextBox 18"/>
          <p:cNvSpPr txBox="1"/>
          <p:nvPr/>
        </p:nvSpPr>
        <p:spPr>
          <a:xfrm>
            <a:off x="2501552" y="2941874"/>
            <a:ext cx="13742094" cy="5311839"/>
          </a:xfrm>
          <a:prstGeom prst="rect">
            <a:avLst/>
          </a:prstGeom>
        </p:spPr>
        <p:txBody>
          <a:bodyPr wrap="square" lIns="0" tIns="0" rIns="0" bIns="0" rtlCol="0" anchor="t">
            <a:spAutoFit/>
          </a:bodyPr>
          <a:lstStyle/>
          <a:p>
            <a:pPr algn="ctr">
              <a:lnSpc>
                <a:spcPct val="150000"/>
              </a:lnSpc>
            </a:pPr>
            <a:r>
              <a:rPr lang="vi-VN" sz="8000" b="1" dirty="0">
                <a:solidFill>
                  <a:srgbClr val="465462"/>
                </a:solidFill>
                <a:latin typeface="Arial" panose="020B0604020202020204" pitchFamily="34" charset="0"/>
                <a:cs typeface="Arial" panose="020B0604020202020204" pitchFamily="34" charset="0"/>
              </a:rPr>
              <a:t>CHÀO MỪNG CÁC EM ĐẾN VỚI </a:t>
            </a:r>
            <a:r>
              <a:rPr lang="en-US" sz="8000" b="1" dirty="0">
                <a:solidFill>
                  <a:srgbClr val="465462"/>
                </a:solidFill>
                <a:latin typeface="Arial" panose="020B0604020202020204" pitchFamily="34" charset="0"/>
                <a:cs typeface="Arial" panose="020B0604020202020204" pitchFamily="34" charset="0"/>
              </a:rPr>
              <a:t>TIẾT</a:t>
            </a:r>
            <a:r>
              <a:rPr lang="vi-VN" sz="8000" b="1" dirty="0">
                <a:solidFill>
                  <a:srgbClr val="465462"/>
                </a:solidFill>
                <a:latin typeface="Arial" panose="020B0604020202020204" pitchFamily="34" charset="0"/>
                <a:cs typeface="Arial" panose="020B0604020202020204" pitchFamily="34" charset="0"/>
              </a:rPr>
              <a:t> HỌC</a:t>
            </a:r>
            <a:r>
              <a:rPr lang="en-US" sz="8000" b="1" dirty="0">
                <a:solidFill>
                  <a:srgbClr val="465462"/>
                </a:solidFill>
                <a:latin typeface="Arial" panose="020B0604020202020204" pitchFamily="34" charset="0"/>
                <a:cs typeface="Arial" panose="020B0604020202020204" pitchFamily="34" charset="0"/>
              </a:rPr>
              <a:t> THƯ VIỆN </a:t>
            </a:r>
            <a:r>
              <a:rPr lang="vi-VN" sz="8000" b="1" dirty="0">
                <a:solidFill>
                  <a:srgbClr val="465462"/>
                </a:solidFill>
                <a:latin typeface="Arial" panose="020B0604020202020204" pitchFamily="34" charset="0"/>
                <a:cs typeface="Arial" panose="020B0604020202020204" pitchFamily="34" charset="0"/>
              </a:rPr>
              <a:t> NGÀY HÔM NAY!</a:t>
            </a:r>
            <a:endParaRPr lang="en-US" sz="8000" b="1" dirty="0">
              <a:solidFill>
                <a:srgbClr val="465462"/>
              </a:solidFill>
              <a:latin typeface="Arial" panose="020B0604020202020204" pitchFamily="34" charset="0"/>
              <a:cs typeface="Arial" panose="020B0604020202020204" pitchFamily="34" charset="0"/>
            </a:endParaRPr>
          </a:p>
        </p:txBody>
      </p:sp>
      <p:pic>
        <p:nvPicPr>
          <p:cNvPr id="19" name="Picture 19"/>
          <p:cNvPicPr>
            <a:picLocks noChangeAspect="1"/>
          </p:cNvPicPr>
          <p:nvPr/>
        </p:nvPicPr>
        <p:blipFill>
          <a:blip r:embed="rId17"/>
          <a:srcRect/>
          <a:stretch>
            <a:fillRect/>
          </a:stretch>
        </p:blipFill>
        <p:spPr>
          <a:xfrm rot="-962011">
            <a:off x="3311747" y="2292237"/>
            <a:ext cx="723856" cy="679520"/>
          </a:xfrm>
          <a:prstGeom prst="rect">
            <a:avLst/>
          </a:prstGeom>
        </p:spPr>
      </p:pic>
      <p:pic>
        <p:nvPicPr>
          <p:cNvPr id="20" name="Picture 20"/>
          <p:cNvPicPr>
            <a:picLocks noChangeAspect="1"/>
          </p:cNvPicPr>
          <p:nvPr/>
        </p:nvPicPr>
        <p:blipFill>
          <a:blip r:embed="rId16"/>
          <a:srcRect/>
          <a:stretch>
            <a:fillRect/>
          </a:stretch>
        </p:blipFill>
        <p:spPr>
          <a:xfrm>
            <a:off x="16430771" y="992063"/>
            <a:ext cx="992262" cy="931486"/>
          </a:xfrm>
          <a:prstGeom prst="rect">
            <a:avLst/>
          </a:prstGeom>
        </p:spPr>
      </p:pic>
      <p:pic>
        <p:nvPicPr>
          <p:cNvPr id="21" name="Picture 21"/>
          <p:cNvPicPr>
            <a:picLocks noChangeAspect="1"/>
          </p:cNvPicPr>
          <p:nvPr/>
        </p:nvPicPr>
        <p:blipFill>
          <a:blip r:embed="rId17"/>
          <a:srcRect/>
          <a:stretch>
            <a:fillRect/>
          </a:stretch>
        </p:blipFill>
        <p:spPr>
          <a:xfrm rot="-962011">
            <a:off x="14260292" y="2292237"/>
            <a:ext cx="723856" cy="679520"/>
          </a:xfrm>
          <a:prstGeom prst="rect">
            <a:avLst/>
          </a:prstGeom>
        </p:spPr>
      </p:pic>
      <p:pic>
        <p:nvPicPr>
          <p:cNvPr id="22" name="Picture 22"/>
          <p:cNvPicPr>
            <a:picLocks noChangeAspect="1"/>
          </p:cNvPicPr>
          <p:nvPr/>
        </p:nvPicPr>
        <p:blipFill>
          <a:blip r:embed="rId16"/>
          <a:srcRect/>
          <a:stretch>
            <a:fillRect/>
          </a:stretch>
        </p:blipFill>
        <p:spPr>
          <a:xfrm rot="744337">
            <a:off x="578161" y="6366841"/>
            <a:ext cx="1356642" cy="1273546"/>
          </a:xfrm>
          <a:prstGeom prst="rect">
            <a:avLst/>
          </a:prstGeom>
        </p:spPr>
      </p:pic>
      <p:pic>
        <p:nvPicPr>
          <p:cNvPr id="23" name="Picture 23"/>
          <p:cNvPicPr>
            <a:picLocks noChangeAspect="1"/>
          </p:cNvPicPr>
          <p:nvPr/>
        </p:nvPicPr>
        <p:blipFill>
          <a:blip r:embed="rId16"/>
          <a:srcRect/>
          <a:stretch>
            <a:fillRect/>
          </a:stretch>
        </p:blipFill>
        <p:spPr>
          <a:xfrm rot="744337">
            <a:off x="16415201" y="6719632"/>
            <a:ext cx="1154797" cy="1084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0" name="Rounded Rectangle 9"/>
          <p:cNvSpPr/>
          <p:nvPr/>
        </p:nvSpPr>
        <p:spPr>
          <a:xfrm>
            <a:off x="1524000" y="2876375"/>
            <a:ext cx="15316200" cy="2663319"/>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Để sống và làm việc, con người cần một không gian thích hợp cho việc ăn ở, sản xuất, nghỉ ngơi, vui chơi,… Môi trường sống thích ứng được với những yêu cầu đó của con người.</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862" y="6667500"/>
            <a:ext cx="4307386" cy="430738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5910259"/>
            <a:ext cx="9346136" cy="518919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5377" y="7056389"/>
            <a:ext cx="6734175" cy="3362325"/>
          </a:xfrm>
          <a:prstGeom prst="rect">
            <a:avLst/>
          </a:prstGeom>
        </p:spPr>
      </p:pic>
    </p:spTree>
    <p:extLst>
      <p:ext uri="{BB962C8B-B14F-4D97-AF65-F5344CB8AC3E}">
        <p14:creationId xmlns:p14="http://schemas.microsoft.com/office/powerpoint/2010/main" val="36337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0" name="Rounded Rectangle 9"/>
          <p:cNvSpPr/>
          <p:nvPr/>
        </p:nvSpPr>
        <p:spPr>
          <a:xfrm>
            <a:off x="1066800" y="2632581"/>
            <a:ext cx="16071142" cy="2398207"/>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Rừng cung cấp gỗ, bảo tồn độ phì nhiêu của đất, cân bằng hệ sinh thái,… ; đất là nơi con người xây dựng nhà cửa, nhà máy, công ty,…</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1200" b="27600"/>
          <a:stretch/>
        </p:blipFill>
        <p:spPr>
          <a:xfrm>
            <a:off x="8158311" y="5030788"/>
            <a:ext cx="10338233" cy="5293175"/>
          </a:xfrm>
          <a:prstGeom prst="rect">
            <a:avLst/>
          </a:prstGeom>
        </p:spPr>
      </p:pic>
    </p:spTree>
    <p:extLst>
      <p:ext uri="{BB962C8B-B14F-4D97-AF65-F5344CB8AC3E}">
        <p14:creationId xmlns:p14="http://schemas.microsoft.com/office/powerpoint/2010/main" val="38753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0" name="Rounded Rectangle 9"/>
          <p:cNvSpPr/>
          <p:nvPr/>
        </p:nvSpPr>
        <p:spPr>
          <a:xfrm>
            <a:off x="1066800" y="2632581"/>
            <a:ext cx="15897601" cy="2815719"/>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Khi tiếp nhận những chất thải do con người tạo ra, dưới sự tác động của nhiều yếu tố trong môi trường, các chất thải sẽ được phân hủy thành nhiều dạng hoặc chất khác nhau và có thể được tái sử dụng trở lại. </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2255" t="14215" r="12255" b="15197"/>
          <a:stretch/>
        </p:blipFill>
        <p:spPr>
          <a:xfrm>
            <a:off x="6677167" y="5981700"/>
            <a:ext cx="4850408" cy="3720396"/>
          </a:xfrm>
          <a:prstGeom prst="rect">
            <a:avLst/>
          </a:prstGeom>
        </p:spPr>
      </p:pic>
    </p:spTree>
    <p:extLst>
      <p:ext uri="{BB962C8B-B14F-4D97-AF65-F5344CB8AC3E}">
        <p14:creationId xmlns:p14="http://schemas.microsoft.com/office/powerpoint/2010/main" val="2648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0" name="Rounded Rectangle 9"/>
          <p:cNvSpPr/>
          <p:nvPr/>
        </p:nvSpPr>
        <p:spPr>
          <a:xfrm>
            <a:off x="1219200" y="3280281"/>
            <a:ext cx="7696200" cy="5101719"/>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Cung cấp các chỉ thị không gian tạm thời mang tính chất báo động sớm trước khi xảy ra các hiện tượng thiên nhiên đặc biệt như bão, động đất,....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3135573"/>
            <a:ext cx="6172200" cy="5219700"/>
          </a:xfrm>
          <a:prstGeom prst="rect">
            <a:avLst/>
          </a:prstGeom>
        </p:spPr>
      </p:pic>
    </p:spTree>
    <p:extLst>
      <p:ext uri="{BB962C8B-B14F-4D97-AF65-F5344CB8AC3E}">
        <p14:creationId xmlns:p14="http://schemas.microsoft.com/office/powerpoint/2010/main" val="1062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196363" y="-806268"/>
            <a:ext cx="2653259" cy="2280144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21" flipH="1">
            <a:off x="17285377" y="9352933"/>
            <a:ext cx="445251" cy="608891"/>
          </a:xfrm>
          <a:prstGeom prst="rect">
            <a:avLst/>
          </a:prstGeom>
        </p:spPr>
      </p:pic>
      <p:pic>
        <p:nvPicPr>
          <p:cNvPr id="23" name="Picture 23"/>
          <p:cNvPicPr>
            <a:picLocks noChangeAspect="1"/>
          </p:cNvPicPr>
          <p:nvPr/>
        </p:nvPicPr>
        <p:blipFill>
          <a:blip r:embed="rId10"/>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11"/>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583032" cy="784830"/>
          </a:xfrm>
          <a:prstGeom prst="rect">
            <a:avLst/>
          </a:prstGeom>
          <a:noFill/>
        </p:spPr>
        <p:txBody>
          <a:bodyPr wrap="none" rtlCol="0">
            <a:spAutoFit/>
          </a:bodyPr>
          <a:lstStyle/>
          <a:p>
            <a:r>
              <a:rPr lang="vi-VN" sz="4500" b="1" i="1" u="sng" dirty="0"/>
              <a:t>a. Khái niệm</a:t>
            </a:r>
            <a:endParaRPr lang="en-US" sz="4500" b="1" i="1" u="sng" dirty="0"/>
          </a:p>
        </p:txBody>
      </p:sp>
      <p:sp>
        <p:nvSpPr>
          <p:cNvPr id="33" name="Rectangle 32"/>
          <p:cNvSpPr/>
          <p:nvPr/>
        </p:nvSpPr>
        <p:spPr>
          <a:xfrm>
            <a:off x="1189653" y="2384785"/>
            <a:ext cx="16666678" cy="738664"/>
          </a:xfrm>
          <a:prstGeom prst="rect">
            <a:avLst/>
          </a:prstGeom>
        </p:spPr>
        <p:txBody>
          <a:bodyPr wrap="none">
            <a:spAutoFit/>
          </a:bodyPr>
          <a:lstStyle/>
          <a:p>
            <a:pPr marL="571500" indent="-571500">
              <a:buFont typeface="Wingdings" panose="05000000000000000000" pitchFamily="2" charset="2"/>
              <a:buChar char="Ø"/>
            </a:pP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HS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đọc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thông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tin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mục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Khái</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niệm</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SGK tr.117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200" b="1" dirty="0">
              <a:solidFill>
                <a:srgbClr val="FF0000"/>
              </a:solidFill>
              <a:latin typeface="Arial" panose="020B0604020202020204" pitchFamily="34" charset="0"/>
              <a:cs typeface="Arial" panose="020B0604020202020204" pitchFamily="34" charset="0"/>
            </a:endParaRPr>
          </a:p>
        </p:txBody>
      </p:sp>
      <p:sp>
        <p:nvSpPr>
          <p:cNvPr id="35" name="Rounded Rectangular Callout 34"/>
          <p:cNvSpPr/>
          <p:nvPr/>
        </p:nvSpPr>
        <p:spPr>
          <a:xfrm>
            <a:off x="7434844" y="3459751"/>
            <a:ext cx="9824455" cy="5016930"/>
          </a:xfrm>
          <a:prstGeom prst="wedgeRoundRectCallout">
            <a:avLst>
              <a:gd name="adj1" fmla="val -63063"/>
              <a:gd name="adj2" fmla="val 48902"/>
              <a:gd name="adj3" fmla="val 16667"/>
            </a:avLst>
          </a:prstGeom>
          <a:solidFill>
            <a:schemeClr val="accent1">
              <a:lumMod val="20000"/>
              <a:lumOff val="80000"/>
            </a:schemeClr>
          </a:solidFill>
          <a:ln w="38100">
            <a:solidFill>
              <a:schemeClr val="accent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
            </a:pPr>
            <a:r>
              <a:rPr lang="vi-VN" sz="3800" dirty="0">
                <a:solidFill>
                  <a:schemeClr val="tx1"/>
                </a:solidFill>
              </a:rPr>
              <a:t>Tài nguyên thiên nhiên là gì?</a:t>
            </a:r>
          </a:p>
          <a:p>
            <a:pPr marL="457200" indent="-457200" algn="just">
              <a:lnSpc>
                <a:spcPct val="150000"/>
              </a:lnSpc>
              <a:buFont typeface="Wingdings" panose="05000000000000000000" pitchFamily="2" charset="2"/>
              <a:buChar char="§"/>
            </a:pPr>
            <a:r>
              <a:rPr lang="vi-VN" sz="3800" dirty="0">
                <a:solidFill>
                  <a:schemeClr val="tx1"/>
                </a:solidFill>
              </a:rPr>
              <a:t>Hãy phân biệt các loại tài nguyên thiên nhiên.</a:t>
            </a:r>
          </a:p>
          <a:p>
            <a:pPr marL="457200" indent="-457200" algn="just">
              <a:lnSpc>
                <a:spcPct val="150000"/>
              </a:lnSpc>
              <a:buFont typeface="Wingdings" panose="05000000000000000000" pitchFamily="2" charset="2"/>
              <a:buChar char="§"/>
            </a:pPr>
            <a:r>
              <a:rPr lang="vi-VN" sz="3800" dirty="0">
                <a:solidFill>
                  <a:schemeClr val="tx1"/>
                </a:solidFill>
              </a:rPr>
              <a:t>Nêu ví dụ chứng minh vai trò của tài nguyên thiên nhiên đối với sự phát triển của xã hội loài người.</a:t>
            </a:r>
          </a:p>
        </p:txBody>
      </p:sp>
      <p:pic>
        <p:nvPicPr>
          <p:cNvPr id="36"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83160" y="6221113"/>
            <a:ext cx="4305431" cy="5179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583032" cy="784830"/>
          </a:xfrm>
          <a:prstGeom prst="rect">
            <a:avLst/>
          </a:prstGeom>
          <a:noFill/>
        </p:spPr>
        <p:txBody>
          <a:bodyPr wrap="none" rtlCol="0">
            <a:spAutoFit/>
          </a:bodyPr>
          <a:lstStyle/>
          <a:p>
            <a:r>
              <a:rPr lang="vi-VN" sz="4500" b="1" i="1" u="sng" dirty="0"/>
              <a:t>a. Khái niệm</a:t>
            </a:r>
            <a:endParaRPr lang="en-US" sz="4500" b="1" i="1" u="sng" dirty="0"/>
          </a:p>
        </p:txBody>
      </p:sp>
      <p:sp>
        <p:nvSpPr>
          <p:cNvPr id="2" name="Rectangle 1"/>
          <p:cNvSpPr/>
          <p:nvPr/>
        </p:nvSpPr>
        <p:spPr>
          <a:xfrm>
            <a:off x="1447800" y="2322761"/>
            <a:ext cx="15697200" cy="2862322"/>
          </a:xfrm>
          <a:prstGeom prst="rect">
            <a:avLst/>
          </a:prstGeom>
        </p:spPr>
        <p:txBody>
          <a:bodyPr wrap="square">
            <a:spAutoFit/>
          </a:bodyPr>
          <a:lstStyle/>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Tài nguyên thiên nhiên bao gồm tất cả các dạng vật chất tồn tại khách quan trong tự nhiên mà con người có thể sử dụng phục vụ cuộc sống cá nhân và sự phát triển của xã hội loài người.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986" y="5237923"/>
            <a:ext cx="4008467" cy="36121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871" y="5487605"/>
            <a:ext cx="4762500" cy="3505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1200" y="5512268"/>
            <a:ext cx="4724809" cy="306350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0686" b="27941"/>
          <a:stretch/>
        </p:blipFill>
        <p:spPr>
          <a:xfrm>
            <a:off x="252980" y="6137373"/>
            <a:ext cx="3809290" cy="2438400"/>
          </a:xfrm>
          <a:prstGeom prst="rect">
            <a:avLst/>
          </a:prstGeom>
        </p:spPr>
      </p:pic>
      <p:sp>
        <p:nvSpPr>
          <p:cNvPr id="14" name="TextBox 13"/>
          <p:cNvSpPr txBox="1"/>
          <p:nvPr/>
        </p:nvSpPr>
        <p:spPr>
          <a:xfrm>
            <a:off x="1606065" y="8992805"/>
            <a:ext cx="883575" cy="630942"/>
          </a:xfrm>
          <a:prstGeom prst="rect">
            <a:avLst/>
          </a:prstGeom>
          <a:noFill/>
        </p:spPr>
        <p:txBody>
          <a:bodyPr wrap="none" rtlCol="0">
            <a:spAutoFit/>
          </a:bodyPr>
          <a:lstStyle/>
          <a:p>
            <a:r>
              <a:rPr lang="vi-VN" sz="3500" i="1" dirty="0"/>
              <a:t>Đất</a:t>
            </a:r>
            <a:endParaRPr lang="en-US" sz="3500" i="1" dirty="0"/>
          </a:p>
        </p:txBody>
      </p:sp>
      <p:sp>
        <p:nvSpPr>
          <p:cNvPr id="25" name="TextBox 24"/>
          <p:cNvSpPr txBox="1"/>
          <p:nvPr/>
        </p:nvSpPr>
        <p:spPr>
          <a:xfrm>
            <a:off x="5615965" y="8992805"/>
            <a:ext cx="1808508" cy="630942"/>
          </a:xfrm>
          <a:prstGeom prst="rect">
            <a:avLst/>
          </a:prstGeom>
          <a:noFill/>
        </p:spPr>
        <p:txBody>
          <a:bodyPr wrap="none" rtlCol="0">
            <a:spAutoFit/>
          </a:bodyPr>
          <a:lstStyle/>
          <a:p>
            <a:r>
              <a:rPr lang="vi-VN" sz="3500" i="1" dirty="0"/>
              <a:t>Sinh vật</a:t>
            </a:r>
            <a:endParaRPr lang="en-US" sz="3500" i="1" dirty="0"/>
          </a:p>
        </p:txBody>
      </p:sp>
      <p:sp>
        <p:nvSpPr>
          <p:cNvPr id="26" name="TextBox 25"/>
          <p:cNvSpPr txBox="1"/>
          <p:nvPr/>
        </p:nvSpPr>
        <p:spPr>
          <a:xfrm>
            <a:off x="9356041" y="8979856"/>
            <a:ext cx="8879354" cy="630942"/>
          </a:xfrm>
          <a:prstGeom prst="rect">
            <a:avLst/>
          </a:prstGeom>
          <a:noFill/>
        </p:spPr>
        <p:txBody>
          <a:bodyPr wrap="none" rtlCol="0">
            <a:spAutoFit/>
          </a:bodyPr>
          <a:lstStyle/>
          <a:p>
            <a:r>
              <a:rPr lang="vi-VN" sz="3500" i="1" dirty="0"/>
              <a:t>Gió, sóng, thủy triều, năng lượng mặt trời,...</a:t>
            </a:r>
            <a:endParaRPr lang="en-US" sz="3500" i="1" dirty="0"/>
          </a:p>
        </p:txBody>
      </p:sp>
    </p:spTree>
    <p:extLst>
      <p:ext uri="{BB962C8B-B14F-4D97-AF65-F5344CB8AC3E}">
        <p14:creationId xmlns:p14="http://schemas.microsoft.com/office/powerpoint/2010/main" val="140768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1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1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1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1000"/>
                                        <p:tgtEl>
                                          <p:spTgt spid="4"/>
                                        </p:tgtEl>
                                      </p:cBhvr>
                                    </p:animEffect>
                                  </p:childTnLst>
                                </p:cTn>
                              </p:par>
                              <p:par>
                                <p:cTn id="29" presetID="6"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1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275692" y="1382893"/>
            <a:ext cx="3422732" cy="784830"/>
          </a:xfrm>
          <a:prstGeom prst="rect">
            <a:avLst/>
          </a:prstGeom>
          <a:noFill/>
        </p:spPr>
        <p:txBody>
          <a:bodyPr wrap="none" rtlCol="0">
            <a:spAutoFit/>
          </a:bodyPr>
          <a:lstStyle/>
          <a:p>
            <a:r>
              <a:rPr lang="vi-VN" sz="4500" b="1" i="1" u="sng" dirty="0"/>
              <a:t>b. Đặc điểm</a:t>
            </a:r>
            <a:endParaRPr lang="en-US" sz="4500" b="1" i="1" u="sng" dirty="0"/>
          </a:p>
        </p:txBody>
      </p:sp>
      <p:sp>
        <p:nvSpPr>
          <p:cNvPr id="15" name="Rectangle 14"/>
          <p:cNvSpPr/>
          <p:nvPr/>
        </p:nvSpPr>
        <p:spPr>
          <a:xfrm>
            <a:off x="1143000" y="2214193"/>
            <a:ext cx="15574347" cy="2031325"/>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b="1" dirty="0">
                <a:solidFill>
                  <a:srgbClr val="FF0000"/>
                </a:solidFill>
                <a:ea typeface="Calibri" panose="020F0502020204030204" pitchFamily="34" charset="0"/>
                <a:cs typeface="Arial" panose="020B0604020202020204" pitchFamily="34" charset="0"/>
              </a:rPr>
              <a:t>HS đọc thông tin mục Đặc điểm, quan sát Hình 29.3 SGK tr.117, 118 và trả lời câu hỏi:</a:t>
            </a:r>
            <a:endParaRPr lang="en-US" sz="4200" b="1"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765"/>
          <a:stretch/>
        </p:blipFill>
        <p:spPr>
          <a:xfrm>
            <a:off x="603434" y="4274519"/>
            <a:ext cx="8839200" cy="5356167"/>
          </a:xfrm>
          <a:prstGeom prst="rect">
            <a:avLst/>
          </a:prstGeom>
        </p:spPr>
      </p:pic>
      <p:sp>
        <p:nvSpPr>
          <p:cNvPr id="10" name="Rectangle 9"/>
          <p:cNvSpPr/>
          <p:nvPr/>
        </p:nvSpPr>
        <p:spPr>
          <a:xfrm>
            <a:off x="9530953" y="4381500"/>
            <a:ext cx="8400197" cy="3970318"/>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Trình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của </a:t>
            </a:r>
            <a:r>
              <a:rPr lang="en-US" sz="4200" dirty="0" err="1">
                <a:latin typeface="Arial" panose="020B0604020202020204" pitchFamily="34" charset="0"/>
                <a:cs typeface="Arial" panose="020B0604020202020204" pitchFamily="34" charset="0"/>
              </a:rPr>
              <a:t>tài</a:t>
            </a:r>
            <a:r>
              <a:rPr lang="en-US" sz="4200" dirty="0">
                <a:latin typeface="Arial" panose="020B0604020202020204" pitchFamily="34" charset="0"/>
                <a:cs typeface="Arial" panose="020B0604020202020204" pitchFamily="34" charset="0"/>
              </a:rPr>
              <a:t> nguyên </a:t>
            </a:r>
            <a:r>
              <a:rPr lang="en-US" sz="4200" dirty="0" err="1">
                <a:latin typeface="Arial" panose="020B0604020202020204" pitchFamily="34" charset="0"/>
                <a:cs typeface="Arial" panose="020B0604020202020204" pitchFamily="34" charset="0"/>
              </a:rPr>
              <a:t>thiên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loại </a:t>
            </a:r>
            <a:r>
              <a:rPr lang="en-US" sz="4200" dirty="0" err="1">
                <a:latin typeface="Arial" panose="020B0604020202020204" pitchFamily="34" charset="0"/>
                <a:cs typeface="Arial" panose="020B0604020202020204" pitchFamily="34" charset="0"/>
              </a:rPr>
              <a:t>tài</a:t>
            </a:r>
            <a:r>
              <a:rPr lang="en-US" sz="4200" dirty="0">
                <a:latin typeface="Arial" panose="020B0604020202020204" pitchFamily="34" charset="0"/>
                <a:cs typeface="Arial" panose="020B0604020202020204" pitchFamily="34" charset="0"/>
              </a:rPr>
              <a:t> nguyên </a:t>
            </a:r>
            <a:r>
              <a:rPr lang="en-US" sz="4200" dirty="0" err="1">
                <a:latin typeface="Arial" panose="020B0604020202020204" pitchFamily="34" charset="0"/>
                <a:cs typeface="Arial" panose="020B0604020202020204" pitchFamily="34" charset="0"/>
              </a:rPr>
              <a:t>thiên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Nêu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cụ thể. </a:t>
            </a:r>
          </a:p>
        </p:txBody>
      </p:sp>
    </p:spTree>
    <p:extLst>
      <p:ext uri="{BB962C8B-B14F-4D97-AF65-F5344CB8AC3E}">
        <p14:creationId xmlns:p14="http://schemas.microsoft.com/office/powerpoint/2010/main" val="40992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422732" cy="784830"/>
          </a:xfrm>
          <a:prstGeom prst="rect">
            <a:avLst/>
          </a:prstGeom>
          <a:noFill/>
        </p:spPr>
        <p:txBody>
          <a:bodyPr wrap="none" rtlCol="0">
            <a:spAutoFit/>
          </a:bodyPr>
          <a:lstStyle/>
          <a:p>
            <a:r>
              <a:rPr lang="vi-VN" sz="4500" b="1" i="1" u="sng" dirty="0"/>
              <a:t>b. Đặc điểm</a:t>
            </a:r>
            <a:endParaRPr lang="en-US" sz="4500" b="1" i="1" u="sng" dirty="0"/>
          </a:p>
        </p:txBody>
      </p:sp>
      <p:sp>
        <p:nvSpPr>
          <p:cNvPr id="2" name="Rectangle 1"/>
          <p:cNvSpPr/>
          <p:nvPr/>
        </p:nvSpPr>
        <p:spPr>
          <a:xfrm>
            <a:off x="1587868" y="2456278"/>
            <a:ext cx="9377888" cy="738664"/>
          </a:xfrm>
          <a:prstGeom prst="rect">
            <a:avLst/>
          </a:prstGeom>
        </p:spPr>
        <p:txBody>
          <a:bodyPr wrap="none">
            <a:spAutoFit/>
          </a:bodyPr>
          <a:lstStyle/>
          <a:p>
            <a:pPr algn="just">
              <a:spcBef>
                <a:spcPts val="300"/>
              </a:spcBef>
              <a:spcAft>
                <a:spcPts val="300"/>
              </a:spcAft>
            </a:pP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Đặc điểm của tài nguyên thiên nhiên:</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2861" y="3769001"/>
            <a:ext cx="1297982" cy="1257420"/>
          </a:xfrm>
          <a:prstGeom prst="rect">
            <a:avLst/>
          </a:prstGeom>
        </p:spPr>
      </p:pic>
      <p:sp>
        <p:nvSpPr>
          <p:cNvPr id="18" name="Rounded Rectangle 17"/>
          <p:cNvSpPr/>
          <p:nvPr/>
        </p:nvSpPr>
        <p:spPr>
          <a:xfrm>
            <a:off x="2853061" y="3627551"/>
            <a:ext cx="13639800" cy="1540320"/>
          </a:xfrm>
          <a:prstGeom prst="roundRect">
            <a:avLst/>
          </a:prstGeom>
          <a:solidFill>
            <a:schemeClr val="bg1"/>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Phân bố không đồng đều theo không gian lãnh thổ.</a:t>
            </a:r>
          </a:p>
        </p:txBody>
      </p:sp>
      <p:pic>
        <p:nvPicPr>
          <p:cNvPr id="19"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2861" y="6367960"/>
            <a:ext cx="1297982" cy="1257420"/>
          </a:xfrm>
          <a:prstGeom prst="rect">
            <a:avLst/>
          </a:prstGeom>
        </p:spPr>
      </p:pic>
      <p:sp>
        <p:nvSpPr>
          <p:cNvPr id="20" name="Rounded Rectangle 19"/>
          <p:cNvSpPr/>
          <p:nvPr/>
        </p:nvSpPr>
        <p:spPr>
          <a:xfrm>
            <a:off x="2853061" y="5739370"/>
            <a:ext cx="13639800" cy="2514600"/>
          </a:xfrm>
          <a:prstGeom prst="roundRect">
            <a:avLst/>
          </a:prstGeom>
          <a:solidFill>
            <a:schemeClr val="bg1"/>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Phần lớn các nguồn tài nguyên thiên nhiên có giá trị kinh tế được hình thành qua quá trình phát triển lâu dài của tự nhiên và lịch sử. </a:t>
            </a:r>
          </a:p>
        </p:txBody>
      </p:sp>
    </p:spTree>
    <p:extLst>
      <p:ext uri="{BB962C8B-B14F-4D97-AF65-F5344CB8AC3E}">
        <p14:creationId xmlns:p14="http://schemas.microsoft.com/office/powerpoint/2010/main" val="12631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422732" cy="784830"/>
          </a:xfrm>
          <a:prstGeom prst="rect">
            <a:avLst/>
          </a:prstGeom>
          <a:noFill/>
        </p:spPr>
        <p:txBody>
          <a:bodyPr wrap="none" rtlCol="0">
            <a:spAutoFit/>
          </a:bodyPr>
          <a:lstStyle/>
          <a:p>
            <a:r>
              <a:rPr lang="vi-VN" sz="4500" b="1" i="1" u="sng" dirty="0"/>
              <a:t>b. Đặc điểm</a:t>
            </a:r>
            <a:endParaRPr lang="en-US" sz="4500" b="1" i="1" u="sng" dirty="0"/>
          </a:p>
        </p:txBody>
      </p:sp>
      <p:sp>
        <p:nvSpPr>
          <p:cNvPr id="2" name="Rectangle 1"/>
          <p:cNvSpPr/>
          <p:nvPr/>
        </p:nvSpPr>
        <p:spPr>
          <a:xfrm>
            <a:off x="1587868" y="2456278"/>
            <a:ext cx="9377888" cy="738664"/>
          </a:xfrm>
          <a:prstGeom prst="rect">
            <a:avLst/>
          </a:prstGeom>
        </p:spPr>
        <p:txBody>
          <a:bodyPr wrap="none">
            <a:spAutoFit/>
          </a:bodyPr>
          <a:lstStyle/>
          <a:p>
            <a:pPr algn="just">
              <a:spcBef>
                <a:spcPts val="300"/>
              </a:spcBef>
              <a:spcAft>
                <a:spcPts val="300"/>
              </a:spcAft>
            </a:pP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Đặc điểm của tài nguyên thiên nhiên:</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5166514"/>
            <a:ext cx="1297982" cy="1257420"/>
          </a:xfrm>
          <a:prstGeom prst="rect">
            <a:avLst/>
          </a:prstGeom>
        </p:spPr>
      </p:pic>
      <p:sp>
        <p:nvSpPr>
          <p:cNvPr id="18" name="Rounded Rectangle 17"/>
          <p:cNvSpPr/>
          <p:nvPr/>
        </p:nvSpPr>
        <p:spPr>
          <a:xfrm>
            <a:off x="2853061" y="3627550"/>
            <a:ext cx="13639800" cy="4335349"/>
          </a:xfrm>
          <a:prstGeom prst="roundRect">
            <a:avLst/>
          </a:prstGeom>
          <a:solidFill>
            <a:schemeClr val="bg1"/>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
            </a:pPr>
            <a:r>
              <a:rPr lang="vi-VN" sz="3500" dirty="0">
                <a:solidFill>
                  <a:schemeClr val="tx1"/>
                </a:solidFill>
                <a:cs typeface="Arial" panose="020B0604020202020204" pitchFamily="34" charset="0"/>
              </a:rPr>
              <a:t>Tài nguyên thiên nhiên trên Trái đất rất phong phú, đa dạng nhưng có giới hạn nhất định. </a:t>
            </a:r>
          </a:p>
          <a:p>
            <a:pPr marL="457200" indent="-457200" algn="just">
              <a:lnSpc>
                <a:spcPct val="150000"/>
              </a:lnSpc>
              <a:buFont typeface="Wingdings" panose="05000000000000000000" pitchFamily="2" charset="2"/>
              <a:buChar char="§"/>
            </a:pPr>
            <a:r>
              <a:rPr lang="vi-VN" sz="3500" dirty="0">
                <a:solidFill>
                  <a:schemeClr val="tx1"/>
                </a:solidFill>
                <a:cs typeface="Arial" panose="020B0604020202020204" pitchFamily="34" charset="0"/>
              </a:rPr>
              <a:t>Nhiều loại tài nguyên thiên nhiên đang bị cạn kiệt trong khi nhu cầu cho sự phát triển kinh tế không ngừng tăng lên. </a:t>
            </a:r>
          </a:p>
        </p:txBody>
      </p:sp>
    </p:spTree>
    <p:extLst>
      <p:ext uri="{BB962C8B-B14F-4D97-AF65-F5344CB8AC3E}">
        <p14:creationId xmlns:p14="http://schemas.microsoft.com/office/powerpoint/2010/main" val="26050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422732" cy="784830"/>
          </a:xfrm>
          <a:prstGeom prst="rect">
            <a:avLst/>
          </a:prstGeom>
          <a:noFill/>
        </p:spPr>
        <p:txBody>
          <a:bodyPr wrap="none" rtlCol="0">
            <a:spAutoFit/>
          </a:bodyPr>
          <a:lstStyle/>
          <a:p>
            <a:r>
              <a:rPr lang="vi-VN" sz="4500" b="1" i="1" u="sng" dirty="0"/>
              <a:t>b. Đặc điểm</a:t>
            </a:r>
            <a:endParaRPr lang="en-US" sz="4500" b="1" i="1" u="sng" dirty="0"/>
          </a:p>
        </p:txBody>
      </p:sp>
      <p:sp>
        <p:nvSpPr>
          <p:cNvPr id="2" name="Rectangle 1"/>
          <p:cNvSpPr/>
          <p:nvPr/>
        </p:nvSpPr>
        <p:spPr>
          <a:xfrm>
            <a:off x="1618963" y="2304089"/>
            <a:ext cx="8331127" cy="738664"/>
          </a:xfrm>
          <a:prstGeom prst="rect">
            <a:avLst/>
          </a:prstGeom>
        </p:spPr>
        <p:txBody>
          <a:bodyPr wrap="none">
            <a:spAutoFit/>
          </a:bodyPr>
          <a:lstStyle/>
          <a:p>
            <a:pPr algn="just">
              <a:spcBef>
                <a:spcPts val="300"/>
              </a:spcBef>
              <a:spcAft>
                <a:spcPts val="300"/>
              </a:spcAft>
            </a:pPr>
            <a:r>
              <a:rPr lang="nl-NL" sz="42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 Phân loại tài nguyên thiên nhiên:</a:t>
            </a:r>
            <a:endParaRPr lang="en-US" sz="42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6" name="AutoShape 3"/>
          <p:cNvSpPr/>
          <p:nvPr/>
        </p:nvSpPr>
        <p:spPr>
          <a:xfrm>
            <a:off x="1371803" y="4201022"/>
            <a:ext cx="7391400" cy="2419996"/>
          </a:xfrm>
          <a:prstGeom prst="rect">
            <a:avLst/>
          </a:prstGeom>
          <a:solidFill>
            <a:srgbClr val="FFCE6D"/>
          </a:solidFill>
        </p:spPr>
      </p:sp>
      <p:sp>
        <p:nvSpPr>
          <p:cNvPr id="17" name="Rectangle 16"/>
          <p:cNvSpPr/>
          <p:nvPr/>
        </p:nvSpPr>
        <p:spPr>
          <a:xfrm>
            <a:off x="1582569" y="4247896"/>
            <a:ext cx="7176085" cy="2308324"/>
          </a:xfrm>
          <a:prstGeom prst="rect">
            <a:avLst/>
          </a:prstGeom>
        </p:spPr>
        <p:txBody>
          <a:bodyPr wrap="square">
            <a:spAutoFit/>
          </a:bodyPr>
          <a:lstStyle/>
          <a:p>
            <a:pPr algn="ctr">
              <a:lnSpc>
                <a:spcPct val="150000"/>
              </a:lnSpc>
            </a:pPr>
            <a:r>
              <a:rPr lang="vi-VN" sz="3200" b="1" dirty="0">
                <a:solidFill>
                  <a:srgbClr val="FF0000"/>
                </a:solidFill>
                <a:ea typeface="Calibri" panose="020F0502020204030204" pitchFamily="34" charset="0"/>
                <a:cs typeface="Arial" panose="020B0604020202020204" pitchFamily="34" charset="0"/>
              </a:rPr>
              <a:t>Tài nguyên thiên nhiên vô hạn: </a:t>
            </a:r>
            <a:r>
              <a:rPr lang="vi-VN" sz="3200" dirty="0">
                <a:solidFill>
                  <a:srgbClr val="000000"/>
                </a:solidFill>
                <a:ea typeface="Calibri" panose="020F0502020204030204" pitchFamily="34" charset="0"/>
                <a:cs typeface="Arial" panose="020B0604020202020204" pitchFamily="34" charset="0"/>
              </a:rPr>
              <a:t>năng lượng thủy triều, năng lượng mặt trời, năng lượng thủy triều và sóng,...</a:t>
            </a:r>
            <a:endParaRPr lang="en-US" sz="3200" dirty="0">
              <a:latin typeface="Arial" panose="020B0604020202020204" pitchFamily="34" charset="0"/>
              <a:cs typeface="Arial" panose="020B0604020202020204" pitchFamily="34" charset="0"/>
            </a:endParaRPr>
          </a:p>
        </p:txBody>
      </p:sp>
      <p:sp>
        <p:nvSpPr>
          <p:cNvPr id="19" name="AutoShape 3"/>
          <p:cNvSpPr/>
          <p:nvPr/>
        </p:nvSpPr>
        <p:spPr>
          <a:xfrm>
            <a:off x="5257800" y="7581900"/>
            <a:ext cx="7391400" cy="2462350"/>
          </a:xfrm>
          <a:prstGeom prst="rect">
            <a:avLst/>
          </a:prstGeom>
          <a:solidFill>
            <a:srgbClr val="FFCE6D"/>
          </a:solidFill>
        </p:spPr>
      </p:sp>
      <p:sp>
        <p:nvSpPr>
          <p:cNvPr id="20" name="Rectangle 19"/>
          <p:cNvSpPr/>
          <p:nvPr/>
        </p:nvSpPr>
        <p:spPr>
          <a:xfrm>
            <a:off x="5365457" y="7586485"/>
            <a:ext cx="7176085" cy="2308324"/>
          </a:xfrm>
          <a:prstGeom prst="rect">
            <a:avLst/>
          </a:prstGeom>
        </p:spPr>
        <p:txBody>
          <a:bodyPr wrap="square">
            <a:spAutoFit/>
          </a:bodyPr>
          <a:lstStyle/>
          <a:p>
            <a:pPr algn="just">
              <a:lnSpc>
                <a:spcPct val="150000"/>
              </a:lnSpc>
            </a:pPr>
            <a:r>
              <a:rPr lang="vi-VN" sz="3200" b="1" dirty="0">
                <a:solidFill>
                  <a:srgbClr val="FF0000"/>
                </a:solidFill>
                <a:ea typeface="Calibri" panose="020F0502020204030204" pitchFamily="34" charset="0"/>
                <a:cs typeface="Arial" panose="020B0604020202020204" pitchFamily="34" charset="0"/>
              </a:rPr>
              <a:t>Tài nguyên thiên nhiên không thể tái tạo được: </a:t>
            </a:r>
            <a:r>
              <a:rPr lang="vi-VN" sz="3200" dirty="0">
                <a:ea typeface="Calibri" panose="020F0502020204030204" pitchFamily="34" charset="0"/>
                <a:cs typeface="Arial" panose="020B0604020202020204" pitchFamily="34" charset="0"/>
              </a:rPr>
              <a:t>khoáng sản, các loại than đá, quặng đồng, chì, sắt, nhôm,..</a:t>
            </a:r>
            <a:endParaRPr lang="en-US" sz="3200" dirty="0">
              <a:latin typeface="Arial" panose="020B0604020202020204" pitchFamily="34" charset="0"/>
              <a:cs typeface="Arial" panose="020B0604020202020204" pitchFamily="34" charset="0"/>
            </a:endParaRPr>
          </a:p>
        </p:txBody>
      </p:sp>
      <p:sp>
        <p:nvSpPr>
          <p:cNvPr id="21" name="AutoShape 3"/>
          <p:cNvSpPr/>
          <p:nvPr/>
        </p:nvSpPr>
        <p:spPr>
          <a:xfrm>
            <a:off x="9753600" y="4247896"/>
            <a:ext cx="7391400" cy="2398666"/>
          </a:xfrm>
          <a:prstGeom prst="rect">
            <a:avLst/>
          </a:prstGeom>
          <a:solidFill>
            <a:srgbClr val="FFCE6D"/>
          </a:solidFill>
        </p:spPr>
      </p:sp>
      <p:sp>
        <p:nvSpPr>
          <p:cNvPr id="22" name="Rectangle 21"/>
          <p:cNvSpPr/>
          <p:nvPr/>
        </p:nvSpPr>
        <p:spPr>
          <a:xfrm>
            <a:off x="9861258" y="4568373"/>
            <a:ext cx="7176085" cy="1478418"/>
          </a:xfrm>
          <a:prstGeom prst="rect">
            <a:avLst/>
          </a:prstGeom>
        </p:spPr>
        <p:txBody>
          <a:bodyPr wrap="square">
            <a:spAutoFit/>
          </a:bodyPr>
          <a:lstStyle/>
          <a:p>
            <a:pPr algn="ctr">
              <a:lnSpc>
                <a:spcPct val="150000"/>
              </a:lnSpc>
            </a:pPr>
            <a:r>
              <a:rPr lang="vi-VN" sz="3200" b="1" dirty="0">
                <a:solidFill>
                  <a:srgbClr val="FF0000"/>
                </a:solidFill>
                <a:ea typeface="Calibri" panose="020F0502020204030204" pitchFamily="34" charset="0"/>
                <a:cs typeface="Arial" panose="020B0604020202020204" pitchFamily="34" charset="0"/>
              </a:rPr>
              <a:t>Tài nguyên thiên tái tạo được: </a:t>
            </a:r>
            <a:r>
              <a:rPr lang="vi-VN" sz="3200" dirty="0">
                <a:ea typeface="Calibri" panose="020F0502020204030204" pitchFamily="34" charset="0"/>
                <a:cs typeface="Arial" panose="020B0604020202020204" pitchFamily="34" charset="0"/>
              </a:rPr>
              <a:t>nước ngọt, đất, sinh vật,…. </a:t>
            </a:r>
            <a:endParaRPr lang="en-US" sz="3200" dirty="0">
              <a:latin typeface="Arial" panose="020B0604020202020204" pitchFamily="34" charset="0"/>
              <a:cs typeface="Arial" panose="020B0604020202020204" pitchFamily="34" charset="0"/>
            </a:endParaRPr>
          </a:p>
        </p:txBody>
      </p:sp>
      <p:pic>
        <p:nvPicPr>
          <p:cNvPr id="25"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35000" y="3181944"/>
            <a:ext cx="644604" cy="967510"/>
          </a:xfrm>
          <a:prstGeom prst="rect">
            <a:avLst/>
          </a:prstGeom>
        </p:spPr>
      </p:pic>
      <p:pic>
        <p:nvPicPr>
          <p:cNvPr id="26"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48309" y="3130945"/>
            <a:ext cx="644604" cy="967510"/>
          </a:xfrm>
          <a:prstGeom prst="rect">
            <a:avLst/>
          </a:prstGeom>
        </p:spPr>
      </p:pic>
      <p:pic>
        <p:nvPicPr>
          <p:cNvPr id="27"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15968" y="6556220"/>
            <a:ext cx="644604" cy="967510"/>
          </a:xfrm>
          <a:prstGeom prst="rect">
            <a:avLst/>
          </a:prstGeom>
        </p:spPr>
      </p:pic>
    </p:spTree>
    <p:extLst>
      <p:ext uri="{BB962C8B-B14F-4D97-AF65-F5344CB8AC3E}">
        <p14:creationId xmlns:p14="http://schemas.microsoft.com/office/powerpoint/2010/main" val="36269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par>
                                <p:cTn id="54" presetID="53"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654" y="359514"/>
            <a:ext cx="5484372" cy="167303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23727" y="221945"/>
            <a:ext cx="1074225" cy="275139"/>
          </a:xfrm>
          <a:prstGeom prst="rect">
            <a:avLst/>
          </a:prstGeom>
        </p:spPr>
      </p:pic>
      <p:sp>
        <p:nvSpPr>
          <p:cNvPr id="5" name="TextBox 5"/>
          <p:cNvSpPr txBox="1"/>
          <p:nvPr/>
        </p:nvSpPr>
        <p:spPr>
          <a:xfrm>
            <a:off x="6586191" y="444740"/>
            <a:ext cx="5149298" cy="1110176"/>
          </a:xfrm>
          <a:prstGeom prst="rect">
            <a:avLst/>
          </a:prstGeom>
        </p:spPr>
        <p:txBody>
          <a:bodyPr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KHỞI ĐỘNG</a:t>
            </a:r>
            <a:endParaRPr lang="en-US" sz="6400" b="1" dirty="0">
              <a:solidFill>
                <a:srgbClr val="FF0000"/>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8169094" y="-587192"/>
            <a:ext cx="2653259" cy="2280144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370" y="9937978"/>
            <a:ext cx="11408768" cy="64174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0430" y="9937978"/>
            <a:ext cx="11408768" cy="64174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402258" y="-655697"/>
            <a:ext cx="3857042" cy="1311394"/>
          </a:xfrm>
          <a:prstGeom prst="rect">
            <a:avLst/>
          </a:prstGeom>
        </p:spPr>
      </p:pic>
      <p:sp>
        <p:nvSpPr>
          <p:cNvPr id="23" name="TextBox 23"/>
          <p:cNvSpPr txBox="1"/>
          <p:nvPr/>
        </p:nvSpPr>
        <p:spPr>
          <a:xfrm>
            <a:off x="2034620" y="1937486"/>
            <a:ext cx="14252437" cy="1819216"/>
          </a:xfrm>
          <a:prstGeom prst="rect">
            <a:avLst/>
          </a:prstGeom>
        </p:spPr>
        <p:txBody>
          <a:bodyPr wrap="square" lIns="0" tIns="0" rIns="0" bIns="0" rtlCol="0" anchor="t">
            <a:spAutoFit/>
          </a:bodyPr>
          <a:lstStyle/>
          <a:p>
            <a:pPr lvl="0" algn="ctr">
              <a:lnSpc>
                <a:spcPct val="150000"/>
              </a:lnSpc>
            </a:pPr>
            <a:r>
              <a:rPr lang="vi-VN" sz="4200" b="1" dirty="0">
                <a:solidFill>
                  <a:srgbClr val="465462"/>
                </a:solidFill>
              </a:rPr>
              <a:t>Hãy mô tả những hình ảnh mà em quan sát được. </a:t>
            </a:r>
          </a:p>
          <a:p>
            <a:pPr lvl="0" algn="ctr">
              <a:lnSpc>
                <a:spcPct val="150000"/>
              </a:lnSpc>
            </a:pPr>
            <a:r>
              <a:rPr lang="vi-VN" sz="4200" b="1" dirty="0">
                <a:solidFill>
                  <a:srgbClr val="465462"/>
                </a:solidFill>
              </a:rPr>
              <a:t>Những hình ảnh đó gợi cho em liên tưởng tới điều gì?</a:t>
            </a:r>
          </a:p>
        </p:txBody>
      </p:sp>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39754" y="8900859"/>
            <a:ext cx="560470" cy="1172085"/>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17497" y="8964979"/>
            <a:ext cx="560470" cy="1172085"/>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59092" y="9211275"/>
            <a:ext cx="560470" cy="1172085"/>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9960" y="9026834"/>
            <a:ext cx="560470" cy="1172085"/>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09776" y="9486901"/>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83667" y="9425045"/>
            <a:ext cx="340474" cy="712018"/>
          </a:xfrm>
          <a:prstGeom prst="rect">
            <a:avLst/>
          </a:prstGeom>
        </p:spPr>
      </p:pic>
      <p:pic>
        <p:nvPicPr>
          <p:cNvPr id="30" name="Picture 3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74854" y="9290128"/>
            <a:ext cx="434568" cy="908791"/>
          </a:xfrm>
          <a:prstGeom prst="rect">
            <a:avLst/>
          </a:prstGeom>
        </p:spPr>
      </p:pic>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17171" y="9228272"/>
            <a:ext cx="434568" cy="908791"/>
          </a:xfrm>
          <a:prstGeom prst="rect">
            <a:avLst/>
          </a:prstGeom>
        </p:spPr>
      </p:pic>
      <p:pic>
        <p:nvPicPr>
          <p:cNvPr id="38" name="Picture 37" descr="Rừng tự nhiên đầu tiên được cấp chứng chỉ quốc tế - VnExpres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91600" y="4334594"/>
            <a:ext cx="4988698" cy="4125896"/>
          </a:xfrm>
          <a:prstGeom prst="rect">
            <a:avLst/>
          </a:prstGeom>
          <a:noFill/>
          <a:ln>
            <a:noFill/>
          </a:ln>
        </p:spPr>
      </p:pic>
      <p:pic>
        <p:nvPicPr>
          <p:cNvPr id="41" name="Picture 40" descr="8 loài động vật trên cạn cao nhất thế giới - QuanTriMang.com"/>
          <p:cNvPicPr/>
          <p:nvPr/>
        </p:nvPicPr>
        <p:blipFill>
          <a:blip r:embed="rId15">
            <a:extLst>
              <a:ext uri="{28A0092B-C50C-407E-A947-70E740481C1C}">
                <a14:useLocalDpi xmlns:a14="http://schemas.microsoft.com/office/drawing/2010/main" val="0"/>
              </a:ext>
            </a:extLst>
          </a:blip>
          <a:srcRect/>
          <a:stretch>
            <a:fillRect/>
          </a:stretch>
        </p:blipFill>
        <p:spPr bwMode="auto">
          <a:xfrm>
            <a:off x="850429" y="4311340"/>
            <a:ext cx="5022153" cy="4146861"/>
          </a:xfrm>
          <a:prstGeom prst="rect">
            <a:avLst/>
          </a:prstGeom>
          <a:noFill/>
          <a:ln>
            <a:noFill/>
          </a:ln>
        </p:spPr>
      </p:pic>
      <p:pic>
        <p:nvPicPr>
          <p:cNvPr id="42" name="Picture 41" descr="Thái Nguyên: TTCP &amp;amp;#39;điểm mặt&amp;amp;#39; loạt sai phạm ở các dự án khai thác mỏ"/>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404653" y="4334593"/>
            <a:ext cx="5010161" cy="41236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par>
                                <p:cTn id="16" presetID="53" presetClass="entr" presetSubtype="16"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animEffect transition="in" filter="fade">
                                      <p:cBhvr>
                                        <p:cTn id="20" dur="500"/>
                                        <p:tgtEl>
                                          <p:spTgt spid="38"/>
                                        </p:tgtEl>
                                      </p:cBhvr>
                                    </p:animEffect>
                                  </p:childTnLst>
                                </p:cTn>
                              </p:par>
                              <p:par>
                                <p:cTn id="21" presetID="53" presetClass="entr" presetSubtype="16"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Effect transition="in" filter="fade">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422732" cy="784830"/>
          </a:xfrm>
          <a:prstGeom prst="rect">
            <a:avLst/>
          </a:prstGeom>
          <a:noFill/>
        </p:spPr>
        <p:txBody>
          <a:bodyPr wrap="none" rtlCol="0">
            <a:spAutoFit/>
          </a:bodyPr>
          <a:lstStyle/>
          <a:p>
            <a:r>
              <a:rPr lang="vi-VN" sz="4500" b="1" i="1" u="sng" dirty="0"/>
              <a:t>b. Đặc điểm</a:t>
            </a:r>
            <a:endParaRPr lang="en-US" sz="4500" b="1" i="1" u="sng"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823" y="3307226"/>
            <a:ext cx="6748818" cy="6748818"/>
          </a:xfrm>
          <a:prstGeom prst="rect">
            <a:avLst/>
          </a:prstGeom>
        </p:spPr>
      </p:pic>
      <p:sp>
        <p:nvSpPr>
          <p:cNvPr id="4" name="Cloud Callout 3"/>
          <p:cNvSpPr/>
          <p:nvPr/>
        </p:nvSpPr>
        <p:spPr>
          <a:xfrm>
            <a:off x="7772400" y="2116050"/>
            <a:ext cx="9144000" cy="4094250"/>
          </a:xfrm>
          <a:prstGeom prst="cloudCallout">
            <a:avLst>
              <a:gd name="adj1" fmla="val -51130"/>
              <a:gd name="adj2" fmla="val 62593"/>
            </a:avLst>
          </a:prstGeom>
          <a:solidFill>
            <a:schemeClr val="accent5">
              <a:lumMod val="20000"/>
              <a:lumOff val="8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dirty="0">
                <a:solidFill>
                  <a:schemeClr val="tx1"/>
                </a:solidFill>
                <a:latin typeface="Arial" panose="020B0604020202020204" pitchFamily="34" charset="0"/>
                <a:cs typeface="Arial" panose="020B0604020202020204" pitchFamily="34" charset="0"/>
              </a:rPr>
              <a:t>Theo </a:t>
            </a:r>
            <a:r>
              <a:rPr lang="fr-FR" sz="3500" dirty="0" err="1">
                <a:solidFill>
                  <a:schemeClr val="tx1"/>
                </a:solidFill>
                <a:latin typeface="Arial" panose="020B0604020202020204" pitchFamily="34" charset="0"/>
                <a:cs typeface="Arial" panose="020B0604020202020204" pitchFamily="34" charset="0"/>
              </a:rPr>
              <a:t>em</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những</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tài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nguyên</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thiên</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nhiên</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nào</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quan</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trọng</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nhất</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với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xã</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hội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loại</a:t>
            </a:r>
            <a:r>
              <a:rPr lang="fr-FR" sz="3500" dirty="0">
                <a:solidFill>
                  <a:schemeClr val="tx1"/>
                </a:solidFill>
                <a:latin typeface="Arial" panose="020B0604020202020204" pitchFamily="34" charset="0"/>
                <a:cs typeface="Arial" panose="020B0604020202020204" pitchFamily="34" charset="0"/>
              </a:rPr>
              <a:t> </a:t>
            </a:r>
            <a:r>
              <a:rPr lang="vi-VN" sz="3500" dirty="0">
                <a:solidFill>
                  <a:schemeClr val="tx1"/>
                </a:solidFill>
                <a:latin typeface="Arial" panose="020B0604020202020204" pitchFamily="34" charset="0"/>
                <a:cs typeface="Arial" panose="020B0604020202020204" pitchFamily="34" charset="0"/>
              </a:rPr>
              <a:t>người?</a:t>
            </a:r>
            <a:r>
              <a:rPr lang="fr-FR" sz="3500" dirty="0">
                <a:solidFill>
                  <a:schemeClr val="tx1"/>
                </a:solidFill>
                <a:latin typeface="Arial" panose="020B0604020202020204" pitchFamily="34" charset="0"/>
                <a:cs typeface="Arial" panose="020B0604020202020204" pitchFamily="34" charset="0"/>
              </a:rPr>
              <a:t> </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13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3422732" cy="784830"/>
          </a:xfrm>
          <a:prstGeom prst="rect">
            <a:avLst/>
          </a:prstGeom>
          <a:noFill/>
        </p:spPr>
        <p:txBody>
          <a:bodyPr wrap="none" rtlCol="0">
            <a:spAutoFit/>
          </a:bodyPr>
          <a:lstStyle/>
          <a:p>
            <a:r>
              <a:rPr lang="vi-VN" sz="4500" b="1" i="1" u="sng" dirty="0"/>
              <a:t>b. Đặc điểm</a:t>
            </a:r>
            <a:endParaRPr lang="en-US" sz="4500" b="1" i="1" u="sng" dirty="0"/>
          </a:p>
        </p:txBody>
      </p:sp>
      <p:sp>
        <p:nvSpPr>
          <p:cNvPr id="9" name="Rounded Rectangle 8"/>
          <p:cNvSpPr/>
          <p:nvPr/>
        </p:nvSpPr>
        <p:spPr>
          <a:xfrm>
            <a:off x="2057400" y="2628900"/>
            <a:ext cx="14020800" cy="1540320"/>
          </a:xfrm>
          <a:prstGeom prst="roundRect">
            <a:avLst/>
          </a:prstGeom>
          <a:solidFill>
            <a:schemeClr val="accent5">
              <a:lumMod val="20000"/>
              <a:lumOff val="80000"/>
            </a:scheme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b="1" dirty="0">
                <a:solidFill>
                  <a:srgbClr val="FF0000"/>
                </a:solidFill>
                <a:cs typeface="Arial" panose="020B0604020202020204" pitchFamily="34" charset="0"/>
              </a:rPr>
              <a:t>Những tài nguyên thiên nhiên quan trọng với xã hội loài người:</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600" t="18000" r="11600" b="21200"/>
          <a:stretch/>
        </p:blipFill>
        <p:spPr>
          <a:xfrm>
            <a:off x="1269182" y="4801223"/>
            <a:ext cx="2057400" cy="1628775"/>
          </a:xfrm>
          <a:prstGeom prst="rect">
            <a:avLst/>
          </a:prstGeom>
        </p:spPr>
      </p:pic>
      <p:sp>
        <p:nvSpPr>
          <p:cNvPr id="5" name="Rectangle 4"/>
          <p:cNvSpPr/>
          <p:nvPr/>
        </p:nvSpPr>
        <p:spPr>
          <a:xfrm>
            <a:off x="240482" y="6563082"/>
            <a:ext cx="3699681" cy="3323987"/>
          </a:xfrm>
          <a:prstGeom prst="rect">
            <a:avLst/>
          </a:prstGeom>
          <a:solidFill>
            <a:schemeClr val="bg1"/>
          </a:solidFill>
        </p:spPr>
        <p:txBody>
          <a:bodyPr wrap="square">
            <a:spAutoFit/>
          </a:bodyPr>
          <a:lstStyle/>
          <a:p>
            <a:pPr algn="just">
              <a:lnSpc>
                <a:spcPct val="150000"/>
              </a:lnSpc>
            </a:pPr>
            <a:r>
              <a:rPr lang="nl-NL" sz="2800" b="1" dirty="0">
                <a:solidFill>
                  <a:srgbClr val="FF0000"/>
                </a:solidFill>
                <a:latin typeface="Arial" panose="020B0604020202020204" pitchFamily="34" charset="0"/>
                <a:ea typeface="Calibri" panose="020F0502020204030204" pitchFamily="34" charset="0"/>
                <a:cs typeface="Arial" panose="020B0604020202020204" pitchFamily="34" charset="0"/>
              </a:rPr>
              <a:t>Không khí: </a:t>
            </a:r>
            <a:r>
              <a:rPr lang="nl-NL" sz="2800" dirty="0">
                <a:solidFill>
                  <a:srgbClr val="000000"/>
                </a:solidFill>
                <a:latin typeface="Arial" panose="020B0604020202020204" pitchFamily="34" charset="0"/>
                <a:ea typeface="Calibri" panose="020F0502020204030204" pitchFamily="34" charset="0"/>
                <a:cs typeface="Arial" panose="020B0604020202020204" pitchFamily="34" charset="0"/>
              </a:rPr>
              <a:t>không khí sạch quan trọng đối với tất cả các loài thực vật, động vật, con người để tồn tại.</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62" y="4767950"/>
            <a:ext cx="2900439" cy="1628775"/>
          </a:xfrm>
          <a:prstGeom prst="rect">
            <a:avLst/>
          </a:prstGeom>
        </p:spPr>
      </p:pic>
      <p:sp>
        <p:nvSpPr>
          <p:cNvPr id="13" name="Rectangle 12"/>
          <p:cNvSpPr/>
          <p:nvPr/>
        </p:nvSpPr>
        <p:spPr>
          <a:xfrm>
            <a:off x="4233055" y="6563081"/>
            <a:ext cx="3305655" cy="3323987"/>
          </a:xfrm>
          <a:prstGeom prst="rect">
            <a:avLst/>
          </a:prstGeom>
          <a:solidFill>
            <a:schemeClr val="bg1"/>
          </a:solidFill>
        </p:spPr>
        <p:txBody>
          <a:bodyPr wrap="square">
            <a:spAutoFit/>
          </a:bodyPr>
          <a:lstStyle/>
          <a:p>
            <a:pPr algn="just">
              <a:lnSpc>
                <a:spcPct val="150000"/>
              </a:lnSpc>
            </a:pPr>
            <a:r>
              <a:rPr lang="vi-VN" sz="2800" b="1" dirty="0">
                <a:solidFill>
                  <a:srgbClr val="FF0000"/>
                </a:solidFill>
                <a:ea typeface="Calibri" panose="020F0502020204030204" pitchFamily="34" charset="0"/>
                <a:cs typeface="Arial" panose="020B0604020202020204" pitchFamily="34" charset="0"/>
              </a:rPr>
              <a:t>Nước: </a:t>
            </a:r>
            <a:r>
              <a:rPr lang="vi-VN" sz="2800" dirty="0">
                <a:ea typeface="Calibri" panose="020F0502020204030204" pitchFamily="34" charset="0"/>
                <a:cs typeface="Arial" panose="020B0604020202020204" pitchFamily="34" charset="0"/>
              </a:rPr>
              <a:t>70% diện tích Trái đất được bao phủ bởi nước và chỉ 2% trong số đó là nước ngọt. </a:t>
            </a:r>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7353" t="45588" r="5393" b="27941"/>
          <a:stretch/>
        </p:blipFill>
        <p:spPr>
          <a:xfrm>
            <a:off x="8305800" y="4849535"/>
            <a:ext cx="2692641" cy="1580463"/>
          </a:xfrm>
          <a:prstGeom prst="rect">
            <a:avLst/>
          </a:prstGeom>
        </p:spPr>
      </p:pic>
      <p:sp>
        <p:nvSpPr>
          <p:cNvPr id="15" name="Rectangle 14"/>
          <p:cNvSpPr/>
          <p:nvPr/>
        </p:nvSpPr>
        <p:spPr>
          <a:xfrm>
            <a:off x="7831603" y="6563081"/>
            <a:ext cx="3540564" cy="3323987"/>
          </a:xfrm>
          <a:prstGeom prst="rect">
            <a:avLst/>
          </a:prstGeom>
          <a:solidFill>
            <a:schemeClr val="bg1"/>
          </a:solidFill>
        </p:spPr>
        <p:txBody>
          <a:bodyPr wrap="square">
            <a:spAutoFit/>
          </a:bodyPr>
          <a:lstStyle/>
          <a:p>
            <a:pPr algn="just">
              <a:lnSpc>
                <a:spcPct val="150000"/>
              </a:lnSpc>
            </a:pPr>
            <a:r>
              <a:rPr lang="vi-VN" sz="2800" b="1" dirty="0">
                <a:solidFill>
                  <a:srgbClr val="FF0000"/>
                </a:solidFill>
                <a:ea typeface="Calibri" panose="020F0502020204030204" pitchFamily="34" charset="0"/>
                <a:cs typeface="Arial" panose="020B0604020202020204" pitchFamily="34" charset="0"/>
              </a:rPr>
              <a:t>Đất: </a:t>
            </a:r>
            <a:r>
              <a:rPr lang="vi-VN" sz="2800" dirty="0">
                <a:ea typeface="Calibri" panose="020F0502020204030204" pitchFamily="34" charset="0"/>
                <a:cs typeface="Arial" panose="020B0604020202020204" pitchFamily="34" charset="0"/>
              </a:rPr>
              <a:t>cung cấp dinh dưỡng thiết yếu, nước, oxy cho sự sinh trưởng và phát triển của cây.</a:t>
            </a:r>
            <a:endParaRPr lang="en-US" sz="2800" dirty="0">
              <a:latin typeface="Arial" panose="020B0604020202020204" pitchFamily="34" charset="0"/>
              <a:cs typeface="Arial" panose="020B0604020202020204" pitchFamily="34" charset="0"/>
            </a:endParaRPr>
          </a:p>
        </p:txBody>
      </p:sp>
      <p:sp>
        <p:nvSpPr>
          <p:cNvPr id="16" name="Rectangle 15"/>
          <p:cNvSpPr/>
          <p:nvPr/>
        </p:nvSpPr>
        <p:spPr>
          <a:xfrm>
            <a:off x="11701454" y="6579288"/>
            <a:ext cx="3250093" cy="3323987"/>
          </a:xfrm>
          <a:prstGeom prst="rect">
            <a:avLst/>
          </a:prstGeom>
          <a:solidFill>
            <a:schemeClr val="bg1"/>
          </a:solidFill>
        </p:spPr>
        <p:txBody>
          <a:bodyPr wrap="square">
            <a:spAutoFit/>
          </a:bodyPr>
          <a:lstStyle/>
          <a:p>
            <a:pPr algn="just">
              <a:lnSpc>
                <a:spcPct val="150000"/>
              </a:lnSpc>
            </a:pPr>
            <a:r>
              <a:rPr lang="vi-VN" sz="2800" b="1" dirty="0">
                <a:solidFill>
                  <a:srgbClr val="FF0000"/>
                </a:solidFill>
                <a:ea typeface="Calibri" panose="020F0502020204030204" pitchFamily="34" charset="0"/>
                <a:cs typeface="Arial" panose="020B0604020202020204" pitchFamily="34" charset="0"/>
              </a:rPr>
              <a:t>Sắt: </a:t>
            </a:r>
            <a:r>
              <a:rPr lang="vi-VN" sz="2800" dirty="0">
                <a:ea typeface="Calibri" panose="020F0502020204030204" pitchFamily="34" charset="0"/>
                <a:cs typeface="Arial" panose="020B0604020202020204" pitchFamily="34" charset="0"/>
              </a:rPr>
              <a:t>được sử dụng để chế tạo vũ khí mạnh, phương tiện giao thông và các tòa nhà,...</a:t>
            </a:r>
            <a:endParaRPr lang="en-US" sz="28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15319" y="5278201"/>
            <a:ext cx="2014546" cy="1118524"/>
          </a:xfrm>
          <a:prstGeom prst="rect">
            <a:avLst/>
          </a:prstGeom>
        </p:spPr>
      </p:pic>
      <p:sp>
        <p:nvSpPr>
          <p:cNvPr id="18" name="Rectangle 17"/>
          <p:cNvSpPr/>
          <p:nvPr/>
        </p:nvSpPr>
        <p:spPr>
          <a:xfrm>
            <a:off x="15228242" y="6563080"/>
            <a:ext cx="2697126" cy="3323987"/>
          </a:xfrm>
          <a:prstGeom prst="rect">
            <a:avLst/>
          </a:prstGeom>
          <a:solidFill>
            <a:schemeClr val="bg1"/>
          </a:solidFill>
        </p:spPr>
        <p:txBody>
          <a:bodyPr wrap="square">
            <a:spAutoFit/>
          </a:bodyPr>
          <a:lstStyle/>
          <a:p>
            <a:pPr algn="just">
              <a:lnSpc>
                <a:spcPct val="150000"/>
              </a:lnSpc>
            </a:pPr>
            <a:r>
              <a:rPr lang="vi-VN" sz="2800" b="1" dirty="0">
                <a:solidFill>
                  <a:srgbClr val="FF0000"/>
                </a:solidFill>
                <a:ea typeface="Calibri" panose="020F0502020204030204" pitchFamily="34" charset="0"/>
                <a:cs typeface="Arial" panose="020B0604020202020204" pitchFamily="34" charset="0"/>
              </a:rPr>
              <a:t>Rừng: </a:t>
            </a:r>
            <a:r>
              <a:rPr lang="vi-VN" sz="2800" dirty="0">
                <a:ea typeface="Calibri" panose="020F0502020204030204" pitchFamily="34" charset="0"/>
                <a:cs typeface="Arial" panose="020B0604020202020204" pitchFamily="34" charset="0"/>
              </a:rPr>
              <a:t>cung cấp không khí sạch và bảo tồn hệ sinh thái của thế giới.</a:t>
            </a:r>
            <a:endParaRPr lang="en-US" sz="28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4800" b="19600"/>
          <a:stretch/>
        </p:blipFill>
        <p:spPr>
          <a:xfrm>
            <a:off x="15456768" y="4518668"/>
            <a:ext cx="2133600" cy="1897114"/>
          </a:xfrm>
          <a:prstGeom prst="rect">
            <a:avLst/>
          </a:prstGeom>
        </p:spPr>
      </p:pic>
    </p:spTree>
    <p:extLst>
      <p:ext uri="{BB962C8B-B14F-4D97-AF65-F5344CB8AC3E}">
        <p14:creationId xmlns:p14="http://schemas.microsoft.com/office/powerpoint/2010/main" val="24178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3" grpId="0" animBg="1"/>
      <p:bldP spid="15" grpId="0" animBg="1"/>
      <p:bldP spid="1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8" name="Rectangle 7"/>
          <p:cNvSpPr/>
          <p:nvPr/>
        </p:nvSpPr>
        <p:spPr>
          <a:xfrm>
            <a:off x="1143000" y="2214193"/>
            <a:ext cx="15574347" cy="942053"/>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b="1" dirty="0">
                <a:solidFill>
                  <a:srgbClr val="FF0000"/>
                </a:solidFill>
                <a:ea typeface="Calibri" panose="020F0502020204030204" pitchFamily="34" charset="0"/>
                <a:cs typeface="Arial" panose="020B0604020202020204" pitchFamily="34" charset="0"/>
              </a:rPr>
              <a:t>HS đọc mục Vai trò SGK tr.118 và trả lời câu hỏi:</a:t>
            </a:r>
            <a:endParaRPr lang="en-US" sz="4200" b="1" dirty="0">
              <a:solidFill>
                <a:srgbClr val="FF0000"/>
              </a:solidFill>
              <a:latin typeface="Arial" panose="020B0604020202020204" pitchFamily="34" charset="0"/>
              <a:cs typeface="Arial" panose="020B0604020202020204" pitchFamily="34" charset="0"/>
            </a:endParaRPr>
          </a:p>
        </p:txBody>
      </p:sp>
      <p:pic>
        <p:nvPicPr>
          <p:cNvPr id="9"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7400" y="3658423"/>
            <a:ext cx="2971800" cy="6325867"/>
          </a:xfrm>
          <a:prstGeom prst="rect">
            <a:avLst/>
          </a:prstGeom>
        </p:spPr>
      </p:pic>
      <p:sp>
        <p:nvSpPr>
          <p:cNvPr id="10" name="Rounded Rectangular Callout 9"/>
          <p:cNvSpPr/>
          <p:nvPr/>
        </p:nvSpPr>
        <p:spPr>
          <a:xfrm>
            <a:off x="6629400" y="3934706"/>
            <a:ext cx="9902237" cy="3647194"/>
          </a:xfrm>
          <a:prstGeom prst="wedgeRoundRectCallout">
            <a:avLst>
              <a:gd name="adj1" fmla="val -58818"/>
              <a:gd name="adj2" fmla="val 48902"/>
              <a:gd name="adj3" fmla="val 16667"/>
            </a:avLst>
          </a:prstGeom>
          <a:solidFill>
            <a:schemeClr val="accent1">
              <a:lumMod val="20000"/>
              <a:lumOff val="80000"/>
            </a:schemeClr>
          </a:solidFill>
          <a:ln w="38100">
            <a:solidFill>
              <a:schemeClr val="accent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
            </a:pPr>
            <a:r>
              <a:rPr lang="vi-VN" sz="3800" dirty="0">
                <a:solidFill>
                  <a:schemeClr val="tx1"/>
                </a:solidFill>
              </a:rPr>
              <a:t>Nêu vai trò của tài nguyên thiên nhiên đối với sự phát triển của xã hội loài người.</a:t>
            </a:r>
          </a:p>
          <a:p>
            <a:pPr marL="457200" indent="-457200" algn="just">
              <a:lnSpc>
                <a:spcPct val="150000"/>
              </a:lnSpc>
              <a:buFont typeface="Wingdings" panose="05000000000000000000" pitchFamily="2" charset="2"/>
              <a:buChar char="§"/>
            </a:pPr>
            <a:r>
              <a:rPr lang="vi-VN" sz="3800" dirty="0">
                <a:solidFill>
                  <a:schemeClr val="tx1"/>
                </a:solidFill>
              </a:rPr>
              <a:t>Lấy ví dụ cụ thể để chứng minh. </a:t>
            </a:r>
          </a:p>
        </p:txBody>
      </p:sp>
    </p:spTree>
    <p:extLst>
      <p:ext uri="{BB962C8B-B14F-4D97-AF65-F5344CB8AC3E}">
        <p14:creationId xmlns:p14="http://schemas.microsoft.com/office/powerpoint/2010/main" val="32090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1" name="Rounded Rectangle 10"/>
          <p:cNvSpPr/>
          <p:nvPr/>
        </p:nvSpPr>
        <p:spPr>
          <a:xfrm>
            <a:off x="1981200" y="2821854"/>
            <a:ext cx="15766342" cy="1219200"/>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Tài nguyên thiên nhiên là nguồn lực cơ bản để phát triển kinh tế - xã hội. </a:t>
            </a:r>
          </a:p>
        </p:txBody>
      </p:sp>
      <p:sp>
        <p:nvSpPr>
          <p:cNvPr id="12" name="Rounded Rectangle 11"/>
          <p:cNvSpPr/>
          <p:nvPr/>
        </p:nvSpPr>
        <p:spPr>
          <a:xfrm>
            <a:off x="1981200" y="4382967"/>
            <a:ext cx="15766342" cy="1748708"/>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Không có tài nguyên thiên nhiên, thì không thể có hoạt động sản xuất và xã hội loài người không thể tồn tại và phát triển.</a:t>
            </a:r>
          </a:p>
        </p:txBody>
      </p:sp>
      <p:sp>
        <p:nvSpPr>
          <p:cNvPr id="14" name="Rounded Rectangle 13"/>
          <p:cNvSpPr/>
          <p:nvPr/>
        </p:nvSpPr>
        <p:spPr>
          <a:xfrm>
            <a:off x="1981200" y="6438900"/>
            <a:ext cx="15766342" cy="1748708"/>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Tài nguyên thiên nhiên là cơ sở để phát triển nông nghiệp, công nghiệp, góp phần chuyển dịch cơ cấu kinh tế. </a:t>
            </a:r>
          </a:p>
        </p:txBody>
      </p:sp>
      <p:pic>
        <p:nvPicPr>
          <p:cNvPr id="1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2934294"/>
            <a:ext cx="1026395" cy="994320"/>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5509" y="4760161"/>
            <a:ext cx="1026395" cy="994320"/>
          </a:xfrm>
          <a:prstGeom prst="rect">
            <a:avLst/>
          </a:prstGeom>
        </p:spPr>
      </p:pic>
      <p:pic>
        <p:nvPicPr>
          <p:cNvPr id="17"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5509" y="6816094"/>
            <a:ext cx="1026395" cy="994320"/>
          </a:xfrm>
          <a:prstGeom prst="rect">
            <a:avLst/>
          </a:prstGeom>
        </p:spPr>
      </p:pic>
    </p:spTree>
    <p:extLst>
      <p:ext uri="{BB962C8B-B14F-4D97-AF65-F5344CB8AC3E}">
        <p14:creationId xmlns:p14="http://schemas.microsoft.com/office/powerpoint/2010/main" val="352049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419600" y="131675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071914" y="2379658"/>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3" name="Rectangle 12"/>
          <p:cNvSpPr/>
          <p:nvPr/>
        </p:nvSpPr>
        <p:spPr>
          <a:xfrm>
            <a:off x="946334" y="3619500"/>
            <a:ext cx="16395332" cy="4973926"/>
          </a:xfrm>
          <a:prstGeom prst="rect">
            <a:avLst/>
          </a:prstGeom>
        </p:spPr>
        <p:txBody>
          <a:bodyPr wrap="square">
            <a:spAutoFit/>
          </a:bodyPr>
          <a:lstStyle/>
          <a:p>
            <a:pPr algn="just">
              <a:lnSpc>
                <a:spcPct val="150000"/>
              </a:lnSpc>
              <a:spcBef>
                <a:spcPts val="300"/>
              </a:spcBef>
              <a:spcAft>
                <a:spcPts val="300"/>
              </a:spcAft>
            </a:pPr>
            <a:r>
              <a:rPr lang="nl-NL" sz="4200" b="1" dirty="0">
                <a:solidFill>
                  <a:srgbClr val="FF0000"/>
                </a:solidFill>
                <a:latin typeface="Arial" panose="020B0604020202020204" pitchFamily="34" charset="0"/>
                <a:ea typeface="Calibri" panose="020F0502020204030204" pitchFamily="34" charset="0"/>
                <a:cs typeface="Arial" panose="020B0604020202020204" pitchFamily="34" charset="0"/>
              </a:rPr>
              <a:t>Ví dụ:</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914400" lvl="1" indent="-457200" algn="just">
              <a:lnSpc>
                <a:spcPct val="150000"/>
              </a:lnSpc>
              <a:spcBef>
                <a:spcPts val="300"/>
              </a:spcBef>
              <a:spcAft>
                <a:spcPts val="300"/>
              </a:spcAft>
              <a:buFont typeface="Wingdings" panose="05000000000000000000" pitchFamily="2" charset="2"/>
              <a:buChar char="v"/>
            </a:pPr>
            <a:r>
              <a:rPr lang="vi-VN" sz="4200" dirty="0">
                <a:solidFill>
                  <a:srgbClr val="000000"/>
                </a:solidFill>
                <a:ea typeface="Calibri" panose="020F0502020204030204" pitchFamily="34" charset="0"/>
                <a:cs typeface="Arial" panose="020B0604020202020204" pitchFamily="34" charset="0"/>
              </a:rPr>
              <a:t> Thiên nhiên cung cấp các loại khoáng sản, hải sản lâm sản,…phục vụ nhu cầu sinh hoạt, khai thác của con người.</a:t>
            </a:r>
          </a:p>
          <a:p>
            <a:pPr marL="914400" lvl="1" indent="-457200" algn="just">
              <a:lnSpc>
                <a:spcPct val="150000"/>
              </a:lnSpc>
              <a:spcBef>
                <a:spcPts val="300"/>
              </a:spcBef>
              <a:spcAft>
                <a:spcPts val="300"/>
              </a:spcAft>
              <a:buFont typeface="Wingdings" panose="05000000000000000000" pitchFamily="2" charset="2"/>
              <a:buChar char="v"/>
            </a:pPr>
            <a:r>
              <a:rPr lang="vi-VN" sz="4200" dirty="0">
                <a:cs typeface="Arial" panose="020B0604020202020204" pitchFamily="34" charset="0"/>
              </a:rPr>
              <a:t> Người sống tại khu vực châu Âu là nơi có khí hậu mát mẻ thường trồng các giống cây thực phẩm như lúa mì để sinh sống.</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8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srcRect/>
          <a:stretch>
            <a:fillRect/>
          </a:stretch>
        </p:blipFill>
        <p:spPr>
          <a:xfrm>
            <a:off x="-381000" y="-192126"/>
            <a:ext cx="1968868" cy="2635406"/>
          </a:xfrm>
          <a:prstGeom prst="rect">
            <a:avLst/>
          </a:prstGeom>
        </p:spPr>
      </p:pic>
      <p:pic>
        <p:nvPicPr>
          <p:cNvPr id="24" name="Picture 24"/>
          <p:cNvPicPr>
            <a:picLocks noChangeAspect="1"/>
          </p:cNvPicPr>
          <p:nvPr/>
        </p:nvPicPr>
        <p:blipFill>
          <a:blip r:embed="rId3"/>
          <a:srcRect/>
          <a:stretch>
            <a:fillRect/>
          </a:stretch>
        </p:blipFill>
        <p:spPr>
          <a:xfrm>
            <a:off x="16523568" y="-192126"/>
            <a:ext cx="1968868" cy="2635406"/>
          </a:xfrm>
          <a:prstGeom prst="rect">
            <a:avLst/>
          </a:prstGeom>
        </p:spPr>
      </p:pic>
      <p:sp>
        <p:nvSpPr>
          <p:cNvPr id="31" name="TextBox 28"/>
          <p:cNvSpPr txBox="1"/>
          <p:nvPr/>
        </p:nvSpPr>
        <p:spPr>
          <a:xfrm>
            <a:off x="4386247" y="803263"/>
            <a:ext cx="10273490"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2. Tìm hiểu về tài nguyên thiên nhiên</a:t>
            </a:r>
            <a:endParaRPr lang="en-US" sz="4500" b="1" dirty="0">
              <a:solidFill>
                <a:srgbClr val="465462"/>
              </a:solidFill>
            </a:endParaRPr>
          </a:p>
        </p:txBody>
      </p:sp>
      <p:sp>
        <p:nvSpPr>
          <p:cNvPr id="32" name="TextBox 31"/>
          <p:cNvSpPr txBox="1"/>
          <p:nvPr/>
        </p:nvSpPr>
        <p:spPr>
          <a:xfrm>
            <a:off x="1447800" y="1461776"/>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11" name="Rounded Rectangle 10"/>
          <p:cNvSpPr/>
          <p:nvPr/>
        </p:nvSpPr>
        <p:spPr>
          <a:xfrm>
            <a:off x="1587868" y="2710933"/>
            <a:ext cx="15766342" cy="1788246"/>
          </a:xfrm>
          <a:prstGeom prst="roundRect">
            <a:avLst/>
          </a:prstGeom>
          <a:solidFill>
            <a:schemeClr val="bg1">
              <a:lumMod val="95000"/>
            </a:schemeClr>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Tài nguyên thiên nhiên là tiền đề quan trọng cho tích lũy, tăng trưởng và phát triển kinh tế, xã hội. </a:t>
            </a:r>
          </a:p>
        </p:txBody>
      </p:sp>
      <p:pic>
        <p:nvPicPr>
          <p:cNvPr id="1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868" y="2823373"/>
            <a:ext cx="1026395" cy="994320"/>
          </a:xfrm>
          <a:prstGeom prst="rect">
            <a:avLst/>
          </a:prstGeom>
        </p:spPr>
      </p:pic>
      <p:sp>
        <p:nvSpPr>
          <p:cNvPr id="3" name="Rectangle 2"/>
          <p:cNvSpPr/>
          <p:nvPr/>
        </p:nvSpPr>
        <p:spPr>
          <a:xfrm>
            <a:off x="1447800" y="4879272"/>
            <a:ext cx="15316200" cy="3786999"/>
          </a:xfrm>
          <a:prstGeom prst="rect">
            <a:avLst/>
          </a:prstGeom>
        </p:spPr>
        <p:txBody>
          <a:bodyPr wrap="square">
            <a:spAutoFit/>
          </a:bodyPr>
          <a:lstStyle/>
          <a:p>
            <a:pPr algn="just">
              <a:lnSpc>
                <a:spcPct val="150000"/>
              </a:lnSpc>
              <a:spcBef>
                <a:spcPts val="300"/>
              </a:spcBef>
              <a:spcAft>
                <a:spcPts val="300"/>
              </a:spcAft>
            </a:pPr>
            <a:r>
              <a:rPr lang="nl-NL" sz="4000" b="1" dirty="0">
                <a:solidFill>
                  <a:srgbClr val="FF0000"/>
                </a:solidFill>
                <a:latin typeface="Arial" panose="020B0604020202020204" pitchFamily="34" charset="0"/>
                <a:ea typeface="Calibri" panose="020F0502020204030204" pitchFamily="34" charset="0"/>
                <a:cs typeface="Arial" panose="020B0604020202020204" pitchFamily="34" charset="0"/>
              </a:rPr>
              <a:t>Ví dụ:</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914400" lvl="1" indent="-457200" algn="just">
              <a:lnSpc>
                <a:spcPct val="150000"/>
              </a:lnSpc>
              <a:spcBef>
                <a:spcPts val="300"/>
              </a:spcBef>
              <a:spcAft>
                <a:spcPts val="300"/>
              </a:spcAft>
              <a:buFont typeface="Wingdings" panose="05000000000000000000" pitchFamily="2" charset="2"/>
              <a:buChar char="v"/>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Phát triển và khai thác các mỏ dầu ngoài khơi.</a:t>
            </a:r>
            <a:endParaRPr lang="en-US" sz="4000" dirty="0">
              <a:latin typeface="Arial" panose="020B0604020202020204" pitchFamily="34" charset="0"/>
              <a:ea typeface="Calibri" panose="020F0502020204030204" pitchFamily="34" charset="0"/>
              <a:cs typeface="Arial" panose="020B0604020202020204" pitchFamily="34" charset="0"/>
            </a:endParaRPr>
          </a:p>
          <a:p>
            <a:pPr marL="914400" lvl="1" indent="-457200" algn="just">
              <a:lnSpc>
                <a:spcPct val="150000"/>
              </a:lnSpc>
              <a:buFont typeface="Wingdings" panose="05000000000000000000" pitchFamily="2" charset="2"/>
              <a:buChar char="v"/>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Xuất khẩu than đá ở Quảng Ninh với chất lượng cao và phù hợp với sản xuất điện để đảm bảo cân đối thương mại.</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60627" y="731825"/>
            <a:ext cx="5484372"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65701" y="594255"/>
            <a:ext cx="1074225" cy="27513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7060">
            <a:off x="7466266" y="9251956"/>
            <a:ext cx="460741" cy="63007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21" flipH="1">
            <a:off x="11478434" y="9276812"/>
            <a:ext cx="445251" cy="608891"/>
          </a:xfrm>
          <a:prstGeom prst="rect">
            <a:avLst/>
          </a:prstGeom>
        </p:spPr>
      </p:pic>
      <p:pic>
        <p:nvPicPr>
          <p:cNvPr id="22" name="Picture 22"/>
          <p:cNvPicPr>
            <a:picLocks noChangeAspect="1"/>
          </p:cNvPicPr>
          <p:nvPr/>
        </p:nvPicPr>
        <p:blipFill>
          <a:blip r:embed="rId10"/>
          <a:srcRect/>
          <a:stretch>
            <a:fillRect/>
          </a:stretch>
        </p:blipFill>
        <p:spPr>
          <a:xfrm rot="376464">
            <a:off x="481448" y="637331"/>
            <a:ext cx="1249040" cy="1172536"/>
          </a:xfrm>
          <a:prstGeom prst="rect">
            <a:avLst/>
          </a:prstGeom>
        </p:spPr>
      </p:pic>
      <p:pic>
        <p:nvPicPr>
          <p:cNvPr id="23" name="Picture 23"/>
          <p:cNvPicPr>
            <a:picLocks noChangeAspect="1"/>
          </p:cNvPicPr>
          <p:nvPr/>
        </p:nvPicPr>
        <p:blipFill>
          <a:blip r:embed="rId11"/>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11"/>
          <a:srcRect/>
          <a:stretch>
            <a:fillRect/>
          </a:stretch>
        </p:blipFill>
        <p:spPr>
          <a:xfrm rot="-64891">
            <a:off x="15092445" y="2172433"/>
            <a:ext cx="552464" cy="518626"/>
          </a:xfrm>
          <a:prstGeom prst="rect">
            <a:avLst/>
          </a:prstGeom>
        </p:spPr>
      </p:pic>
      <p:sp>
        <p:nvSpPr>
          <p:cNvPr id="26" name="TextBox 26"/>
          <p:cNvSpPr txBox="1"/>
          <p:nvPr/>
        </p:nvSpPr>
        <p:spPr>
          <a:xfrm>
            <a:off x="6628164" y="975217"/>
            <a:ext cx="5149298" cy="1110176"/>
          </a:xfrm>
          <a:prstGeom prst="rect">
            <a:avLst/>
          </a:prstGeom>
        </p:spPr>
        <p:txBody>
          <a:bodyPr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LUYỆN TẬP</a:t>
            </a:r>
            <a:endParaRPr lang="en-US" sz="6400" b="1" dirty="0">
              <a:solidFill>
                <a:srgbClr val="FF0000"/>
              </a:solidFill>
              <a:latin typeface="Arial" panose="020B0604020202020204" pitchFamily="34" charset="0"/>
              <a:cs typeface="Arial" panose="020B0604020202020204" pitchFamily="34" charset="0"/>
            </a:endParaRPr>
          </a:p>
        </p:txBody>
      </p:sp>
      <p:pic>
        <p:nvPicPr>
          <p:cNvPr id="3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953000" y="5386214"/>
            <a:ext cx="10130050" cy="5132229"/>
          </a:xfrm>
          <a:prstGeom prst="rect">
            <a:avLst/>
          </a:prstGeom>
        </p:spPr>
      </p:pic>
      <p:sp>
        <p:nvSpPr>
          <p:cNvPr id="13" name="TextBox 12">
            <a:extLst>
              <a:ext uri="{FF2B5EF4-FFF2-40B4-BE49-F238E27FC236}">
                <a16:creationId xmlns:a16="http://schemas.microsoft.com/office/drawing/2014/main" id="{8361C0D2-B716-4236-9B9E-B59D0C7A443A}"/>
              </a:ext>
            </a:extLst>
          </p:cNvPr>
          <p:cNvSpPr txBox="1"/>
          <p:nvPr/>
        </p:nvSpPr>
        <p:spPr>
          <a:xfrm>
            <a:off x="838200" y="2998919"/>
            <a:ext cx="17225452" cy="1901867"/>
          </a:xfrm>
          <a:prstGeom prst="rect">
            <a:avLst/>
          </a:prstGeom>
          <a:noFill/>
        </p:spPr>
        <p:txBody>
          <a:bodyPr wrap="square">
            <a:spAutoFit/>
          </a:bodyPr>
          <a:lstStyle/>
          <a:p>
            <a:pPr algn="just">
              <a:lnSpc>
                <a:spcPct val="150000"/>
              </a:lnSpc>
              <a:spcBef>
                <a:spcPts val="300"/>
              </a:spcBef>
              <a:spcAft>
                <a:spcPts val="300"/>
              </a:spcAft>
            </a:pP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60627" y="731825"/>
            <a:ext cx="5484372"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65701" y="594255"/>
            <a:ext cx="1074225" cy="275139"/>
          </a:xfrm>
          <a:prstGeom prst="rect">
            <a:avLst/>
          </a:prstGeom>
        </p:spPr>
      </p:pic>
      <p:pic>
        <p:nvPicPr>
          <p:cNvPr id="22" name="Picture 22"/>
          <p:cNvPicPr>
            <a:picLocks noChangeAspect="1"/>
          </p:cNvPicPr>
          <p:nvPr/>
        </p:nvPicPr>
        <p:blipFill>
          <a:blip r:embed="rId6"/>
          <a:srcRect/>
          <a:stretch>
            <a:fillRect/>
          </a:stretch>
        </p:blipFill>
        <p:spPr>
          <a:xfrm rot="376464">
            <a:off x="4165933" y="388949"/>
            <a:ext cx="1249040" cy="1172536"/>
          </a:xfrm>
          <a:prstGeom prst="rect">
            <a:avLst/>
          </a:prstGeom>
        </p:spPr>
      </p:pic>
      <p:pic>
        <p:nvPicPr>
          <p:cNvPr id="23" name="Picture 23"/>
          <p:cNvPicPr>
            <a:picLocks noChangeAspect="1"/>
          </p:cNvPicPr>
          <p:nvPr/>
        </p:nvPicPr>
        <p:blipFill>
          <a:blip r:embed="rId7"/>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7"/>
          <a:srcRect/>
          <a:stretch>
            <a:fillRect/>
          </a:stretch>
        </p:blipFill>
        <p:spPr>
          <a:xfrm rot="-64891">
            <a:off x="14404499" y="1262307"/>
            <a:ext cx="657785" cy="617496"/>
          </a:xfrm>
          <a:prstGeom prst="rect">
            <a:avLst/>
          </a:prstGeom>
        </p:spPr>
      </p:pic>
      <p:sp>
        <p:nvSpPr>
          <p:cNvPr id="26" name="TextBox 26"/>
          <p:cNvSpPr txBox="1"/>
          <p:nvPr/>
        </p:nvSpPr>
        <p:spPr>
          <a:xfrm>
            <a:off x="6628164" y="975217"/>
            <a:ext cx="5149298" cy="1110176"/>
          </a:xfrm>
          <a:prstGeom prst="rect">
            <a:avLst/>
          </a:prstGeom>
        </p:spPr>
        <p:txBody>
          <a:bodyPr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LUYỆN TẬP</a:t>
            </a:r>
            <a:endParaRPr lang="en-US" sz="6400" b="1" dirty="0">
              <a:solidFill>
                <a:srgbClr val="FF0000"/>
              </a:solidFill>
              <a:latin typeface="Arial" panose="020B0604020202020204" pitchFamily="34" charset="0"/>
              <a:cs typeface="Arial" panose="020B0604020202020204" pitchFamily="34" charset="0"/>
            </a:endParaRPr>
          </a:p>
        </p:txBody>
      </p:sp>
      <p:pic>
        <p:nvPicPr>
          <p:cNvPr id="1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17885" y="7450223"/>
            <a:ext cx="2670115" cy="2836777"/>
          </a:xfrm>
          <a:prstGeom prst="rect">
            <a:avLst/>
          </a:prstGeom>
        </p:spPr>
      </p:pic>
      <p:pic>
        <p:nvPicPr>
          <p:cNvPr id="13"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5" y="88458"/>
            <a:ext cx="3703317" cy="2335391"/>
          </a:xfrm>
          <a:prstGeom prst="rect">
            <a:avLst/>
          </a:prstGeom>
        </p:spPr>
      </p:pic>
      <p:sp>
        <p:nvSpPr>
          <p:cNvPr id="14" name="TextBox 13">
            <a:extLst>
              <a:ext uri="{FF2B5EF4-FFF2-40B4-BE49-F238E27FC236}">
                <a16:creationId xmlns:a16="http://schemas.microsoft.com/office/drawing/2014/main" id="{3E3DF03D-3620-4084-8AE3-E02A14AE68BC}"/>
              </a:ext>
            </a:extLst>
          </p:cNvPr>
          <p:cNvSpPr txBox="1"/>
          <p:nvPr/>
        </p:nvSpPr>
        <p:spPr>
          <a:xfrm>
            <a:off x="1015116" y="3350369"/>
            <a:ext cx="16244183" cy="4594912"/>
          </a:xfrm>
          <a:prstGeom prst="rect">
            <a:avLst/>
          </a:prstGeom>
          <a:noFill/>
        </p:spPr>
        <p:txBody>
          <a:bodyPr wrap="square">
            <a:spAutoFit/>
          </a:bodyPr>
          <a:lstStyle/>
          <a:p>
            <a:pPr algn="just">
              <a:lnSpc>
                <a:spcPct val="150000"/>
              </a:lnSpc>
              <a:spcBef>
                <a:spcPts val="300"/>
              </a:spcBef>
              <a:spcAft>
                <a:spcPts val="300"/>
              </a:spcAft>
            </a:pPr>
            <a:r>
              <a:rPr lang="en-US" sz="40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4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TNTN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hai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ảnh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hưởng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TNTN,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TNTN </a:t>
            </a:r>
            <a:r>
              <a:rPr lang="en-US" sz="40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ảnh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hưởng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dụ</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khai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tài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khoáng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ảnh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hưởng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chặt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rừng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ảnh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hưởng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hậu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thiên</a:t>
            </a:r>
            <a:r>
              <a:rPr lang="en-US" sz="4000" dirty="0">
                <a:effectLst/>
                <a:latin typeface="Arial" panose="020B0604020202020204" pitchFamily="34" charset="0"/>
                <a:ea typeface="Times New Roman" panose="02020603050405020304" pitchFamily="18" charset="0"/>
                <a:cs typeface="Arial" panose="020B0604020202020204" pitchFamily="34" charset="0"/>
              </a:rPr>
              <a:t> tai,...</a:t>
            </a:r>
          </a:p>
        </p:txBody>
      </p:sp>
    </p:spTree>
    <p:extLst>
      <p:ext uri="{BB962C8B-B14F-4D97-AF65-F5344CB8AC3E}">
        <p14:creationId xmlns:p14="http://schemas.microsoft.com/office/powerpoint/2010/main" val="2729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60627" y="731825"/>
            <a:ext cx="5484372"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65701" y="594255"/>
            <a:ext cx="1074225" cy="275139"/>
          </a:xfrm>
          <a:prstGeom prst="rect">
            <a:avLst/>
          </a:prstGeom>
        </p:spPr>
      </p:pic>
      <p:pic>
        <p:nvPicPr>
          <p:cNvPr id="22" name="Picture 22"/>
          <p:cNvPicPr>
            <a:picLocks noChangeAspect="1"/>
          </p:cNvPicPr>
          <p:nvPr/>
        </p:nvPicPr>
        <p:blipFill>
          <a:blip r:embed="rId6"/>
          <a:srcRect/>
          <a:stretch>
            <a:fillRect/>
          </a:stretch>
        </p:blipFill>
        <p:spPr>
          <a:xfrm rot="376464">
            <a:off x="4165933" y="388949"/>
            <a:ext cx="1249040" cy="1172536"/>
          </a:xfrm>
          <a:prstGeom prst="rect">
            <a:avLst/>
          </a:prstGeom>
        </p:spPr>
      </p:pic>
      <p:pic>
        <p:nvPicPr>
          <p:cNvPr id="23" name="Picture 23"/>
          <p:cNvPicPr>
            <a:picLocks noChangeAspect="1"/>
          </p:cNvPicPr>
          <p:nvPr/>
        </p:nvPicPr>
        <p:blipFill>
          <a:blip r:embed="rId7"/>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7"/>
          <a:srcRect/>
          <a:stretch>
            <a:fillRect/>
          </a:stretch>
        </p:blipFill>
        <p:spPr>
          <a:xfrm rot="-64891">
            <a:off x="14404499" y="1262307"/>
            <a:ext cx="657785" cy="617496"/>
          </a:xfrm>
          <a:prstGeom prst="rect">
            <a:avLst/>
          </a:prstGeom>
        </p:spPr>
      </p:pic>
      <p:sp>
        <p:nvSpPr>
          <p:cNvPr id="26" name="TextBox 26"/>
          <p:cNvSpPr txBox="1"/>
          <p:nvPr/>
        </p:nvSpPr>
        <p:spPr>
          <a:xfrm>
            <a:off x="6628164" y="975217"/>
            <a:ext cx="5149298" cy="1110176"/>
          </a:xfrm>
          <a:prstGeom prst="rect">
            <a:avLst/>
          </a:prstGeom>
        </p:spPr>
        <p:txBody>
          <a:bodyPr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LUYỆN TẬP</a:t>
            </a:r>
            <a:endParaRPr lang="en-US" sz="6400" b="1" dirty="0">
              <a:solidFill>
                <a:srgbClr val="FF0000"/>
              </a:solidFill>
              <a:latin typeface="Arial" panose="020B0604020202020204" pitchFamily="34" charset="0"/>
              <a:cs typeface="Arial" panose="020B0604020202020204" pitchFamily="34" charset="0"/>
            </a:endParaRPr>
          </a:p>
        </p:txBody>
      </p:sp>
      <p:pic>
        <p:nvPicPr>
          <p:cNvPr id="1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17885" y="7450223"/>
            <a:ext cx="2670115" cy="2836777"/>
          </a:xfrm>
          <a:prstGeom prst="rect">
            <a:avLst/>
          </a:prstGeom>
        </p:spPr>
      </p:pic>
      <p:pic>
        <p:nvPicPr>
          <p:cNvPr id="13"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5" y="88458"/>
            <a:ext cx="3703317" cy="2335391"/>
          </a:xfrm>
          <a:prstGeom prst="rect">
            <a:avLst/>
          </a:prstGeom>
        </p:spPr>
      </p:pic>
      <p:sp>
        <p:nvSpPr>
          <p:cNvPr id="14" name="TextBox 13">
            <a:extLst>
              <a:ext uri="{FF2B5EF4-FFF2-40B4-BE49-F238E27FC236}">
                <a16:creationId xmlns:a16="http://schemas.microsoft.com/office/drawing/2014/main" id="{3E3DF03D-3620-4084-8AE3-E02A14AE68BC}"/>
              </a:ext>
            </a:extLst>
          </p:cNvPr>
          <p:cNvSpPr txBox="1"/>
          <p:nvPr/>
        </p:nvSpPr>
        <p:spPr>
          <a:xfrm>
            <a:off x="1015116" y="3350369"/>
            <a:ext cx="16244183" cy="4671856"/>
          </a:xfrm>
          <a:prstGeom prst="rect">
            <a:avLst/>
          </a:prstGeom>
          <a:noFill/>
        </p:spPr>
        <p:txBody>
          <a:bodyPr wrap="square">
            <a:spAutoFit/>
          </a:bodyPr>
          <a:lstStyle/>
          <a:p>
            <a:pPr algn="just">
              <a:lnSpc>
                <a:spcPct val="150000"/>
              </a:lnSpc>
              <a:spcBef>
                <a:spcPts val="300"/>
              </a:spcBef>
              <a:spcAft>
                <a:spcPts val="300"/>
              </a:spcAft>
            </a:pPr>
            <a:r>
              <a:rPr lang="en-US" sz="4000" b="1"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vi-VN"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2</a:t>
            </a:r>
            <a:r>
              <a:rPr lang="vi-VN"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TNTN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hữu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khai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hợp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phục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dụ</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tài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khoáng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4000" dirty="0">
                <a:effectLst/>
                <a:latin typeface="Arial" panose="020B0604020202020204" pitchFamily="34" charset="0"/>
                <a:ea typeface="Times New Roman" panose="02020603050405020304" pitchFamily="18" charset="0"/>
                <a:cs typeface="Arial" panose="020B0604020202020204" pitchFamily="34" charset="0"/>
              </a:rPr>
              <a:t>). TNTN </a:t>
            </a:r>
            <a:r>
              <a:rPr lang="en-US" sz="4000" dirty="0" err="1">
                <a:effectLst/>
                <a:latin typeface="Arial" panose="020B0604020202020204" pitchFamily="34" charset="0"/>
                <a:ea typeface="Times New Roman" panose="02020603050405020304" pitchFamily="18" charset="0"/>
                <a:cs typeface="Arial" panose="020B0604020202020204" pitchFamily="34" charset="0"/>
              </a:rPr>
              <a:t>rất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quý</a:t>
            </a:r>
            <a:r>
              <a:rPr lang="en-US" sz="4000" dirty="0">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hợp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ô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nhiễm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300"/>
              </a:spcBef>
              <a:spcAft>
                <a:spcPts val="3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262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1796661" y="0"/>
            <a:ext cx="7775911" cy="10287000"/>
            <a:chOff x="0" y="0"/>
            <a:chExt cx="3413294" cy="4515556"/>
          </a:xfrm>
        </p:grpSpPr>
        <p:sp>
          <p:nvSpPr>
            <p:cNvPr id="13" name="Freeform 13"/>
            <p:cNvSpPr/>
            <p:nvPr/>
          </p:nvSpPr>
          <p:spPr>
            <a:xfrm>
              <a:off x="0" y="0"/>
              <a:ext cx="3413294" cy="4515555"/>
            </a:xfrm>
            <a:custGeom>
              <a:avLst/>
              <a:gdLst/>
              <a:ahLst/>
              <a:cxnLst/>
              <a:rect l="l" t="t" r="r" b="b"/>
              <a:pathLst>
                <a:path w="3413294" h="4515555">
                  <a:moveTo>
                    <a:pt x="58742" y="0"/>
                  </a:moveTo>
                  <a:lnTo>
                    <a:pt x="3354552" y="0"/>
                  </a:lnTo>
                  <a:cubicBezTo>
                    <a:pt x="3386995" y="0"/>
                    <a:pt x="3413294" y="26300"/>
                    <a:pt x="3413294" y="58742"/>
                  </a:cubicBezTo>
                  <a:lnTo>
                    <a:pt x="3413294" y="4456813"/>
                  </a:lnTo>
                  <a:cubicBezTo>
                    <a:pt x="3413294" y="4489256"/>
                    <a:pt x="3386995" y="4515555"/>
                    <a:pt x="3354552" y="4515555"/>
                  </a:cubicBezTo>
                  <a:lnTo>
                    <a:pt x="58742" y="4515555"/>
                  </a:lnTo>
                  <a:cubicBezTo>
                    <a:pt x="26300" y="4515555"/>
                    <a:pt x="0" y="4489256"/>
                    <a:pt x="0" y="4456813"/>
                  </a:cubicBezTo>
                  <a:lnTo>
                    <a:pt x="0" y="58742"/>
                  </a:lnTo>
                  <a:cubicBezTo>
                    <a:pt x="0" y="26300"/>
                    <a:pt x="26300" y="0"/>
                    <a:pt x="58742" y="0"/>
                  </a:cubicBezTo>
                  <a:close/>
                </a:path>
              </a:pathLst>
            </a:custGeom>
            <a:solidFill>
              <a:srgbClr val="799A37"/>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7481997" y="2095500"/>
            <a:ext cx="10119052" cy="1187826"/>
          </a:xfrm>
          <a:prstGeom prst="rect">
            <a:avLst/>
          </a:prstGeom>
        </p:spPr>
        <p:txBody>
          <a:bodyPr wrap="square" lIns="0" tIns="0" rIns="0" bIns="0" rtlCol="0" anchor="t">
            <a:spAutoFit/>
          </a:bodyPr>
          <a:lstStyle/>
          <a:p>
            <a:pPr>
              <a:lnSpc>
                <a:spcPts val="10279"/>
              </a:lnSpc>
            </a:pPr>
            <a:r>
              <a:rPr lang="vi-VN" sz="6000" b="1" dirty="0">
                <a:solidFill>
                  <a:srgbClr val="000000"/>
                </a:solidFill>
              </a:rPr>
              <a:t>BÀI TẬP TRẮC NGHIỆM</a:t>
            </a:r>
            <a:endParaRPr lang="en-US" sz="6000" b="1" dirty="0">
              <a:solidFill>
                <a:srgbClr val="000000"/>
              </a:solidFill>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2259" y="1104900"/>
            <a:ext cx="2952478" cy="2590799"/>
          </a:xfrm>
          <a:prstGeom prst="rect">
            <a:avLst/>
          </a:prstGeom>
        </p:spPr>
      </p:pic>
      <p:pic>
        <p:nvPicPr>
          <p:cNvPr id="2050" name="Picture 2" descr="Mẫu thư mời làm bài kiểm tra – bước khởi đầu của nhân viên mới">
            <a:extLst>
              <a:ext uri="{FF2B5EF4-FFF2-40B4-BE49-F238E27FC236}">
                <a16:creationId xmlns:a16="http://schemas.microsoft.com/office/drawing/2014/main" id="{17620684-CDCB-4FBE-A7F0-863FEF8F1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5143499"/>
            <a:ext cx="6624225"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C8735BC8-DB7F-45E0-AB57-C8ACF34206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7458" y="371937"/>
            <a:ext cx="2032513" cy="1775908"/>
          </a:xfrm>
          <a:prstGeom prst="rect">
            <a:avLst/>
          </a:prstGeom>
        </p:spPr>
      </p:pic>
      <p:pic>
        <p:nvPicPr>
          <p:cNvPr id="29" name="Picture 2">
            <a:extLst>
              <a:ext uri="{FF2B5EF4-FFF2-40B4-BE49-F238E27FC236}">
                <a16:creationId xmlns:a16="http://schemas.microsoft.com/office/drawing/2014/main" id="{9EF50BDF-C31C-4A4B-97A7-851241860FFB}"/>
              </a:ext>
            </a:extLst>
          </p:cNvPr>
          <p:cNvPicPr>
            <a:picLocks noChangeAspect="1"/>
          </p:cNvPicPr>
          <p:nvPr/>
        </p:nvPicPr>
        <p:blipFill>
          <a:blip r:embed="rId7"/>
          <a:srcRect/>
          <a:stretch>
            <a:fillRect/>
          </a:stretch>
        </p:blipFill>
        <p:spPr>
          <a:xfrm>
            <a:off x="1624435" y="6210300"/>
            <a:ext cx="3948815" cy="3099820"/>
          </a:xfrm>
          <a:prstGeom prst="rect">
            <a:avLst/>
          </a:prstGeom>
        </p:spPr>
      </p:pic>
      <p:sp>
        <p:nvSpPr>
          <p:cNvPr id="30" name="TextBox 29">
            <a:extLst>
              <a:ext uri="{FF2B5EF4-FFF2-40B4-BE49-F238E27FC236}">
                <a16:creationId xmlns:a16="http://schemas.microsoft.com/office/drawing/2014/main" id="{619F53F6-9418-4A3D-8F3B-69289DC8E28B}"/>
              </a:ext>
            </a:extLst>
          </p:cNvPr>
          <p:cNvSpPr txBox="1"/>
          <p:nvPr/>
        </p:nvSpPr>
        <p:spPr>
          <a:xfrm>
            <a:off x="6400800" y="3695699"/>
            <a:ext cx="12633158" cy="707886"/>
          </a:xfrm>
          <a:prstGeom prst="rect">
            <a:avLst/>
          </a:prstGeom>
          <a:noFill/>
        </p:spPr>
        <p:txBody>
          <a:bodyPr wrap="square">
            <a:spAutoFit/>
          </a:bodyPr>
          <a:lstStyle/>
          <a:p>
            <a:r>
              <a:rPr lang="vi-VN" sz="4000" dirty="0">
                <a:solidFill>
                  <a:schemeClr val="accent2">
                    <a:lumMod val="75000"/>
                  </a:schemeClr>
                </a:solidFill>
                <a:effectLst/>
                <a:ea typeface="Calibri" panose="020F0502020204030204" pitchFamily="34" charset="0"/>
              </a:rPr>
              <a:t>Khoanh tròn vào chữ cái đặt trước câu trả lời đúng.</a:t>
            </a:r>
            <a:endParaRPr lang="en-US" sz="4000" dirty="0">
              <a:solidFill>
                <a:schemeClr val="accent2">
                  <a:lumMod val="75000"/>
                </a:schemeClr>
              </a:solidFill>
            </a:endParaRPr>
          </a:p>
        </p:txBody>
      </p:sp>
    </p:spTree>
    <p:extLst>
      <p:ext uri="{BB962C8B-B14F-4D97-AF65-F5344CB8AC3E}">
        <p14:creationId xmlns:p14="http://schemas.microsoft.com/office/powerpoint/2010/main" val="3539396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500" fill="hold"/>
                                        <p:tgtEl>
                                          <p:spTgt spid="2050"/>
                                        </p:tgtEl>
                                        <p:attrNameLst>
                                          <p:attrName>ppt_w</p:attrName>
                                        </p:attrNameLst>
                                      </p:cBhvr>
                                      <p:tavLst>
                                        <p:tav tm="0">
                                          <p:val>
                                            <p:fltVal val="0"/>
                                          </p:val>
                                        </p:tav>
                                        <p:tav tm="100000">
                                          <p:val>
                                            <p:strVal val="#ppt_w"/>
                                          </p:val>
                                        </p:tav>
                                      </p:tavLst>
                                    </p:anim>
                                    <p:anim calcmode="lin" valueType="num">
                                      <p:cBhvr>
                                        <p:cTn id="27" dur="500" fill="hold"/>
                                        <p:tgtEl>
                                          <p:spTgt spid="2050"/>
                                        </p:tgtEl>
                                        <p:attrNameLst>
                                          <p:attrName>ppt_h</p:attrName>
                                        </p:attrNameLst>
                                      </p:cBhvr>
                                      <p:tavLst>
                                        <p:tav tm="0">
                                          <p:val>
                                            <p:fltVal val="0"/>
                                          </p:val>
                                        </p:tav>
                                        <p:tav tm="100000">
                                          <p:val>
                                            <p:strVal val="#ppt_h"/>
                                          </p:val>
                                        </p:tav>
                                      </p:tavLst>
                                    </p:anim>
                                    <p:animEffect transition="in" filter="fade">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9467" y="1651087"/>
            <a:ext cx="16091733" cy="737625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4818" y="1396840"/>
            <a:ext cx="2220064" cy="568621"/>
          </a:xfrm>
          <a:prstGeom prst="rect">
            <a:avLst/>
          </a:prstGeom>
        </p:spPr>
      </p:pic>
      <p:sp>
        <p:nvSpPr>
          <p:cNvPr id="5" name="TextBox 5"/>
          <p:cNvSpPr txBox="1"/>
          <p:nvPr/>
        </p:nvSpPr>
        <p:spPr>
          <a:xfrm>
            <a:off x="1129467" y="2954617"/>
            <a:ext cx="15910765" cy="4437112"/>
          </a:xfrm>
          <a:prstGeom prst="rect">
            <a:avLst/>
          </a:prstGeom>
        </p:spPr>
        <p:txBody>
          <a:bodyPr wrap="square" lIns="0" tIns="0" rIns="0" bIns="0" rtlCol="0" anchor="t">
            <a:spAutoFit/>
          </a:bodyPr>
          <a:lstStyle/>
          <a:p>
            <a:pPr algn="ctr">
              <a:lnSpc>
                <a:spcPts val="17280"/>
              </a:lnSpc>
            </a:pPr>
            <a:r>
              <a:rPr lang="vi-VN" sz="9600" b="1" dirty="0">
                <a:solidFill>
                  <a:srgbClr val="465462"/>
                </a:solidFill>
              </a:rPr>
              <a:t>MÔI TRƯỜNG VÀ </a:t>
            </a:r>
          </a:p>
          <a:p>
            <a:pPr algn="ctr">
              <a:lnSpc>
                <a:spcPts val="17280"/>
              </a:lnSpc>
            </a:pPr>
            <a:r>
              <a:rPr lang="vi-VN" sz="9600" b="1" dirty="0">
                <a:solidFill>
                  <a:srgbClr val="465462"/>
                </a:solidFill>
              </a:rPr>
              <a:t>TÀI NGUYÊN THIÊN NHIÊN</a:t>
            </a:r>
            <a:endParaRPr lang="en-US" sz="9600" b="1" dirty="0">
              <a:solidFill>
                <a:srgbClr val="465462"/>
              </a:solidFill>
            </a:endParaRPr>
          </a:p>
        </p:txBody>
      </p:sp>
      <p:sp>
        <p:nvSpPr>
          <p:cNvPr id="6" name="TextBox 6"/>
          <p:cNvSpPr txBox="1"/>
          <p:nvPr/>
        </p:nvSpPr>
        <p:spPr>
          <a:xfrm>
            <a:off x="6052297" y="2587411"/>
            <a:ext cx="5977855" cy="610039"/>
          </a:xfrm>
          <a:prstGeom prst="rect">
            <a:avLst/>
          </a:prstGeom>
        </p:spPr>
        <p:txBody>
          <a:bodyPr lIns="0" tIns="0" rIns="0" bIns="0" rtlCol="0" anchor="t">
            <a:spAutoFit/>
          </a:bodyPr>
          <a:lstStyle/>
          <a:p>
            <a:pPr algn="ctr">
              <a:lnSpc>
                <a:spcPts val="4439"/>
              </a:lnSpc>
            </a:pPr>
            <a:r>
              <a:rPr lang="vi-VN" sz="6400" b="1" spc="295" dirty="0">
                <a:solidFill>
                  <a:srgbClr val="FF0000"/>
                </a:solidFill>
                <a:latin typeface="Arial" panose="020B0604020202020204" pitchFamily="34" charset="0"/>
                <a:cs typeface="Arial" panose="020B0604020202020204" pitchFamily="34" charset="0"/>
              </a:rPr>
              <a:t>Bài 29</a:t>
            </a:r>
            <a:endParaRPr lang="en-US" sz="6400" b="1" spc="295"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120">
            <a:off x="15220619" y="496926"/>
            <a:ext cx="1667965" cy="168056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36287" y="1270944"/>
            <a:ext cx="2748661" cy="93454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81642" y="2032548"/>
            <a:ext cx="3164183" cy="107582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000" y="7483242"/>
            <a:ext cx="1737909" cy="5908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441894" y="7396253"/>
            <a:ext cx="1558611" cy="52992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8196363" y="-844323"/>
            <a:ext cx="2653259" cy="2280144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589" y="9645257"/>
            <a:ext cx="11408768" cy="641743"/>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8649" y="9645257"/>
            <a:ext cx="11408768" cy="64174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844005" y="-655697"/>
            <a:ext cx="3857042" cy="131139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04407" y="-655697"/>
            <a:ext cx="3857042" cy="131139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8353312"/>
            <a:ext cx="2787299" cy="1933688"/>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0701" y="8353312"/>
            <a:ext cx="2787299" cy="193368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57060">
            <a:off x="7466266" y="9251956"/>
            <a:ext cx="460741" cy="630073"/>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04721" flipH="1">
            <a:off x="3699752" y="9333873"/>
            <a:ext cx="445251" cy="608891"/>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04721" flipH="1">
            <a:off x="11478434" y="9276812"/>
            <a:ext cx="445251" cy="608891"/>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57060">
            <a:off x="14211950" y="9005120"/>
            <a:ext cx="460741" cy="6300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90800" y="1485900"/>
            <a:ext cx="13401462" cy="1922001"/>
          </a:xfrm>
          <a:prstGeom prst="rect">
            <a:avLst/>
          </a:prstGeom>
        </p:spPr>
        <p:txBody>
          <a:bodyPr wrap="square" lIns="0" tIns="0" rIns="0" bIns="0" rtlCol="0" anchor="t">
            <a:spAutoFit/>
          </a:bodyPr>
          <a:lstStyle/>
          <a:p>
            <a:pPr algn="ctr">
              <a:lnSpc>
                <a:spcPct val="150000"/>
              </a:lnSpc>
            </a:pPr>
            <a:r>
              <a:rPr lang="vi-VN" sz="4400" b="1" dirty="0">
                <a:solidFill>
                  <a:srgbClr val="C00000"/>
                </a:solidFill>
              </a:rPr>
              <a:t>Câu 1. </a:t>
            </a:r>
            <a:r>
              <a:rPr lang="vi-VN" sz="4400" b="0" i="0" dirty="0">
                <a:solidFill>
                  <a:srgbClr val="333333"/>
                </a:solidFill>
                <a:effectLst/>
                <a:latin typeface="Roboto" panose="02000000000000000000" pitchFamily="2" charset="0"/>
              </a:rPr>
              <a:t>Phát biểu nào sau đây </a:t>
            </a:r>
            <a:r>
              <a:rPr lang="vi-VN" sz="4400" b="1" i="0" dirty="0">
                <a:solidFill>
                  <a:srgbClr val="333333"/>
                </a:solidFill>
                <a:effectLst/>
                <a:latin typeface="Roboto" panose="02000000000000000000" pitchFamily="2" charset="0"/>
              </a:rPr>
              <a:t>không</a:t>
            </a:r>
            <a:r>
              <a:rPr lang="vi-VN" sz="4400" b="0" i="0" dirty="0">
                <a:solidFill>
                  <a:srgbClr val="333333"/>
                </a:solidFill>
                <a:effectLst/>
                <a:latin typeface="Roboto" panose="02000000000000000000" pitchFamily="2" charset="0"/>
              </a:rPr>
              <a:t> đúng về vai trò của môi trường đối với con người?</a:t>
            </a:r>
            <a:r>
              <a:rPr lang="vi-VN" sz="4400" b="1" dirty="0">
                <a:solidFill>
                  <a:srgbClr val="1E4E72"/>
                </a:solidFill>
              </a:rPr>
              <a:t> </a:t>
            </a:r>
            <a:endParaRPr lang="en-US" sz="4400" b="1" dirty="0">
              <a:solidFill>
                <a:srgbClr val="1E4E72"/>
              </a:solidFill>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76094" flipV="1">
            <a:off x="13416238" y="6610604"/>
            <a:ext cx="7349761" cy="1041847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8252">
            <a:off x="-330590" y="-7595270"/>
            <a:ext cx="7841200" cy="11115103"/>
          </a:xfrm>
          <a:prstGeom prst="rect">
            <a:avLst/>
          </a:prstGeom>
        </p:spPr>
      </p:pic>
      <p:cxnSp>
        <p:nvCxnSpPr>
          <p:cNvPr id="14" name="Straight Connector 13">
            <a:extLst>
              <a:ext uri="{FF2B5EF4-FFF2-40B4-BE49-F238E27FC236}">
                <a16:creationId xmlns:a16="http://schemas.microsoft.com/office/drawing/2014/main" id="{3FD129D6-B818-4295-ADAC-0FF944D1EAA5}"/>
              </a:ext>
            </a:extLst>
          </p:cNvPr>
          <p:cNvCxnSpPr/>
          <p:nvPr/>
        </p:nvCxnSpPr>
        <p:spPr>
          <a:xfrm>
            <a:off x="9291531" y="4061140"/>
            <a:ext cx="0" cy="5486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FF4B31-392A-44A2-92A4-DA3F58EDC700}"/>
              </a:ext>
            </a:extLst>
          </p:cNvPr>
          <p:cNvCxnSpPr>
            <a:cxnSpLocks/>
          </p:cNvCxnSpPr>
          <p:nvPr/>
        </p:nvCxnSpPr>
        <p:spPr>
          <a:xfrm>
            <a:off x="1447800" y="6438900"/>
            <a:ext cx="1600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A98C2C-C0C7-4247-992B-0701E6E40343}"/>
              </a:ext>
            </a:extLst>
          </p:cNvPr>
          <p:cNvSpPr txBox="1"/>
          <p:nvPr/>
        </p:nvSpPr>
        <p:spPr>
          <a:xfrm>
            <a:off x="1832182" y="4266129"/>
            <a:ext cx="7159418" cy="1824923"/>
          </a:xfrm>
          <a:prstGeom prst="rect">
            <a:avLst/>
          </a:prstGeom>
          <a:noFill/>
        </p:spPr>
        <p:txBody>
          <a:bodyPr wrap="square">
            <a:spAutoFit/>
          </a:bodyPr>
          <a:lstStyle/>
          <a:p>
            <a:pPr algn="ctr">
              <a:lnSpc>
                <a:spcPct val="150000"/>
              </a:lnSpc>
            </a:pPr>
            <a:r>
              <a:rPr lang="vi-VN" sz="4000" b="1" i="0" dirty="0">
                <a:solidFill>
                  <a:srgbClr val="333333"/>
                </a:solidFill>
                <a:effectLst/>
              </a:rPr>
              <a:t>A. </a:t>
            </a:r>
            <a:r>
              <a:rPr lang="vi-VN" sz="4000" b="0" i="0" dirty="0">
                <a:solidFill>
                  <a:srgbClr val="333333"/>
                </a:solidFill>
                <a:effectLst/>
              </a:rPr>
              <a:t>Là điều kiện thường xuyên và cần thiết của loài người.</a:t>
            </a:r>
          </a:p>
        </p:txBody>
      </p:sp>
      <p:sp>
        <p:nvSpPr>
          <p:cNvPr id="21" name="TextBox 20">
            <a:extLst>
              <a:ext uri="{FF2B5EF4-FFF2-40B4-BE49-F238E27FC236}">
                <a16:creationId xmlns:a16="http://schemas.microsoft.com/office/drawing/2014/main" id="{A8D4DC24-F340-47AE-A764-16904316D288}"/>
              </a:ext>
            </a:extLst>
          </p:cNvPr>
          <p:cNvSpPr txBox="1"/>
          <p:nvPr/>
        </p:nvSpPr>
        <p:spPr>
          <a:xfrm>
            <a:off x="9261051" y="4231038"/>
            <a:ext cx="8386855" cy="1824923"/>
          </a:xfrm>
          <a:prstGeom prst="rect">
            <a:avLst/>
          </a:prstGeom>
          <a:noFill/>
        </p:spPr>
        <p:txBody>
          <a:bodyPr wrap="square">
            <a:spAutoFit/>
          </a:bodyPr>
          <a:lstStyle/>
          <a:p>
            <a:pPr algn="ctr">
              <a:lnSpc>
                <a:spcPct val="150000"/>
              </a:lnSpc>
            </a:pPr>
            <a:r>
              <a:rPr lang="vi-VN" sz="4000" b="1" i="0" dirty="0">
                <a:solidFill>
                  <a:srgbClr val="333333"/>
                </a:solidFill>
                <a:effectLst/>
              </a:rPr>
              <a:t>B. </a:t>
            </a:r>
            <a:r>
              <a:rPr lang="vi-VN" sz="4000" b="0" i="0" dirty="0">
                <a:solidFill>
                  <a:srgbClr val="333333"/>
                </a:solidFill>
                <a:effectLst/>
              </a:rPr>
              <a:t>Là nguyên nhân quyết định sự phát triển của loài người.</a:t>
            </a:r>
          </a:p>
        </p:txBody>
      </p:sp>
      <p:sp>
        <p:nvSpPr>
          <p:cNvPr id="23" name="TextBox 22">
            <a:extLst>
              <a:ext uri="{FF2B5EF4-FFF2-40B4-BE49-F238E27FC236}">
                <a16:creationId xmlns:a16="http://schemas.microsoft.com/office/drawing/2014/main" id="{99F7689A-04D6-40BD-A8B7-3C6DBB47993B}"/>
              </a:ext>
            </a:extLst>
          </p:cNvPr>
          <p:cNvSpPr txBox="1"/>
          <p:nvPr/>
        </p:nvSpPr>
        <p:spPr>
          <a:xfrm>
            <a:off x="1605386" y="6949280"/>
            <a:ext cx="7467600" cy="1824923"/>
          </a:xfrm>
          <a:prstGeom prst="rect">
            <a:avLst/>
          </a:prstGeom>
          <a:noFill/>
        </p:spPr>
        <p:txBody>
          <a:bodyPr wrap="square">
            <a:spAutoFit/>
          </a:bodyPr>
          <a:lstStyle/>
          <a:p>
            <a:pPr algn="ctr">
              <a:lnSpc>
                <a:spcPct val="150000"/>
              </a:lnSpc>
            </a:pPr>
            <a:r>
              <a:rPr lang="vi-VN" sz="4000" b="1" i="0" dirty="0">
                <a:solidFill>
                  <a:srgbClr val="333333"/>
                </a:solidFill>
                <a:effectLst/>
              </a:rPr>
              <a:t>C. </a:t>
            </a:r>
            <a:r>
              <a:rPr lang="vi-VN" sz="4000" b="0" i="0" dirty="0">
                <a:solidFill>
                  <a:srgbClr val="333333"/>
                </a:solidFill>
                <a:effectLst/>
              </a:rPr>
              <a:t>Là không gian sống của con người và nguồn tài nguyên.</a:t>
            </a:r>
          </a:p>
        </p:txBody>
      </p:sp>
      <p:sp>
        <p:nvSpPr>
          <p:cNvPr id="25" name="TextBox 24">
            <a:extLst>
              <a:ext uri="{FF2B5EF4-FFF2-40B4-BE49-F238E27FC236}">
                <a16:creationId xmlns:a16="http://schemas.microsoft.com/office/drawing/2014/main" id="{1208AFDB-51E7-414C-A8CD-B854163B7376}"/>
              </a:ext>
            </a:extLst>
          </p:cNvPr>
          <p:cNvSpPr txBox="1"/>
          <p:nvPr/>
        </p:nvSpPr>
        <p:spPr>
          <a:xfrm>
            <a:off x="9733821" y="6941660"/>
            <a:ext cx="7152416" cy="1824923"/>
          </a:xfrm>
          <a:prstGeom prst="rect">
            <a:avLst/>
          </a:prstGeom>
          <a:noFill/>
        </p:spPr>
        <p:txBody>
          <a:bodyPr wrap="square">
            <a:spAutoFit/>
          </a:bodyPr>
          <a:lstStyle/>
          <a:p>
            <a:pPr algn="ctr">
              <a:lnSpc>
                <a:spcPct val="150000"/>
              </a:lnSpc>
            </a:pPr>
            <a:r>
              <a:rPr lang="vi-VN" sz="4000" b="1" i="0" dirty="0">
                <a:solidFill>
                  <a:srgbClr val="333333"/>
                </a:solidFill>
                <a:effectLst/>
              </a:rPr>
              <a:t>D. </a:t>
            </a:r>
            <a:r>
              <a:rPr lang="vi-VN" sz="4000" b="0" i="0" dirty="0">
                <a:solidFill>
                  <a:srgbClr val="333333"/>
                </a:solidFill>
                <a:effectLst/>
              </a:rPr>
              <a:t>Là cơ sở vật chất của sự tồn tại xã hội của loài người.</a:t>
            </a:r>
          </a:p>
        </p:txBody>
      </p:sp>
      <p:sp>
        <p:nvSpPr>
          <p:cNvPr id="31" name="Oval 30">
            <a:extLst>
              <a:ext uri="{FF2B5EF4-FFF2-40B4-BE49-F238E27FC236}">
                <a16:creationId xmlns:a16="http://schemas.microsoft.com/office/drawing/2014/main" id="{D89EEE87-EDEB-459C-8CDE-7E18E4B30E87}"/>
              </a:ext>
            </a:extLst>
          </p:cNvPr>
          <p:cNvSpPr/>
          <p:nvPr/>
        </p:nvSpPr>
        <p:spPr>
          <a:xfrm>
            <a:off x="9346387" y="4266129"/>
            <a:ext cx="953131" cy="10297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3" grpId="0"/>
      <p:bldP spid="25"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90802" y="1831600"/>
            <a:ext cx="14295435" cy="906338"/>
          </a:xfrm>
          <a:prstGeom prst="rect">
            <a:avLst/>
          </a:prstGeom>
        </p:spPr>
        <p:txBody>
          <a:bodyPr wrap="square" lIns="0" tIns="0" rIns="0" bIns="0" rtlCol="0" anchor="t">
            <a:spAutoFit/>
          </a:bodyPr>
          <a:lstStyle/>
          <a:p>
            <a:pPr algn="ctr">
              <a:lnSpc>
                <a:spcPct val="150000"/>
              </a:lnSpc>
            </a:pPr>
            <a:r>
              <a:rPr lang="vi-VN" sz="4400" b="1" dirty="0">
                <a:solidFill>
                  <a:srgbClr val="C00000"/>
                </a:solidFill>
              </a:rPr>
              <a:t>Câu 2. </a:t>
            </a:r>
            <a:r>
              <a:rPr lang="vi-VN" sz="4400" dirty="0"/>
              <a:t>Tài nguyên thiên nhiên có đặc điểm nào sau đây</a:t>
            </a:r>
            <a:r>
              <a:rPr lang="vi-VN" sz="4400" i="0" dirty="0">
                <a:effectLst/>
                <a:latin typeface="Roboto" panose="02000000000000000000" pitchFamily="2" charset="0"/>
              </a:rPr>
              <a:t>?</a:t>
            </a:r>
            <a:r>
              <a:rPr lang="vi-VN" sz="4400" dirty="0"/>
              <a:t> </a:t>
            </a:r>
            <a:endParaRPr lang="en-US" sz="4400"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76094" flipV="1">
            <a:off x="13416238" y="6610604"/>
            <a:ext cx="7349761" cy="1041847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8252">
            <a:off x="-330590" y="-7595270"/>
            <a:ext cx="7841200" cy="11115103"/>
          </a:xfrm>
          <a:prstGeom prst="rect">
            <a:avLst/>
          </a:prstGeom>
        </p:spPr>
      </p:pic>
      <p:cxnSp>
        <p:nvCxnSpPr>
          <p:cNvPr id="14" name="Straight Connector 13">
            <a:extLst>
              <a:ext uri="{FF2B5EF4-FFF2-40B4-BE49-F238E27FC236}">
                <a16:creationId xmlns:a16="http://schemas.microsoft.com/office/drawing/2014/main" id="{3FD129D6-B818-4295-ADAC-0FF944D1EAA5}"/>
              </a:ext>
            </a:extLst>
          </p:cNvPr>
          <p:cNvCxnSpPr>
            <a:cxnSpLocks/>
          </p:cNvCxnSpPr>
          <p:nvPr/>
        </p:nvCxnSpPr>
        <p:spPr>
          <a:xfrm>
            <a:off x="9111049" y="3612897"/>
            <a:ext cx="0" cy="61076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FF4B31-392A-44A2-92A4-DA3F58EDC700}"/>
              </a:ext>
            </a:extLst>
          </p:cNvPr>
          <p:cNvCxnSpPr>
            <a:cxnSpLocks/>
          </p:cNvCxnSpPr>
          <p:nvPr/>
        </p:nvCxnSpPr>
        <p:spPr>
          <a:xfrm>
            <a:off x="533400" y="6438900"/>
            <a:ext cx="16916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A98C2C-C0C7-4247-992B-0701E6E40343}"/>
              </a:ext>
            </a:extLst>
          </p:cNvPr>
          <p:cNvSpPr txBox="1"/>
          <p:nvPr/>
        </p:nvSpPr>
        <p:spPr>
          <a:xfrm>
            <a:off x="1435560" y="4101562"/>
            <a:ext cx="7159418" cy="1839606"/>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a:t>
            </a:r>
            <a:endParaRPr lang="vi-VN" sz="4000" b="0" i="0" dirty="0">
              <a:solidFill>
                <a:srgbClr val="333333"/>
              </a:solidFill>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8D4DC24-F340-47AE-A764-16904316D288}"/>
              </a:ext>
            </a:extLst>
          </p:cNvPr>
          <p:cNvSpPr txBox="1"/>
          <p:nvPr/>
        </p:nvSpPr>
        <p:spPr>
          <a:xfrm>
            <a:off x="9659694" y="4083094"/>
            <a:ext cx="7250497" cy="1839606"/>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a:t>
            </a:r>
            <a:endParaRPr lang="vi-VN" sz="4000" i="0" dirty="0">
              <a:solidFill>
                <a:srgbClr val="333333"/>
              </a:solidFill>
              <a:effectLs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F7689A-04D6-40BD-A8B7-3C6DBB47993B}"/>
              </a:ext>
            </a:extLst>
          </p:cNvPr>
          <p:cNvSpPr txBox="1"/>
          <p:nvPr/>
        </p:nvSpPr>
        <p:spPr>
          <a:xfrm>
            <a:off x="1438943" y="6936633"/>
            <a:ext cx="6763301" cy="1824923"/>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Tất cả các tài nguyên đã được con người khai thác.</a:t>
            </a:r>
            <a:endParaRPr lang="vi-VN" sz="4000" b="0" i="0" dirty="0">
              <a:solidFill>
                <a:srgbClr val="333333"/>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208AFDB-51E7-414C-A8CD-B854163B7376}"/>
              </a:ext>
            </a:extLst>
          </p:cNvPr>
          <p:cNvSpPr txBox="1"/>
          <p:nvPr/>
        </p:nvSpPr>
        <p:spPr>
          <a:xfrm>
            <a:off x="9627121" y="6941661"/>
            <a:ext cx="7152416" cy="1824923"/>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D. </a:t>
            </a:r>
            <a:r>
              <a:rPr lang="vi-VN" sz="4000" dirty="0">
                <a:latin typeface="Arial" panose="020B0604020202020204" pitchFamily="34" charset="0"/>
                <a:cs typeface="Arial" panose="020B0604020202020204" pitchFamily="34" charset="0"/>
              </a:rPr>
              <a:t>Phân bố khá đồng đều ở các nước, vùng, khu vực.</a:t>
            </a:r>
            <a:endParaRPr lang="vi-VN" sz="4000" b="0" i="0" dirty="0">
              <a:solidFill>
                <a:srgbClr val="333333"/>
              </a:solidFill>
              <a:effectLst/>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D89EEE87-EDEB-459C-8CDE-7E18E4B30E87}"/>
              </a:ext>
            </a:extLst>
          </p:cNvPr>
          <p:cNvSpPr/>
          <p:nvPr/>
        </p:nvSpPr>
        <p:spPr>
          <a:xfrm>
            <a:off x="9339678" y="4083094"/>
            <a:ext cx="953131" cy="10297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08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3" grpId="0"/>
      <p:bldP spid="25" grpId="0"/>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90800" y="1485900"/>
            <a:ext cx="13401462" cy="1922001"/>
          </a:xfrm>
          <a:prstGeom prst="rect">
            <a:avLst/>
          </a:prstGeom>
        </p:spPr>
        <p:txBody>
          <a:bodyPr wrap="square" lIns="0" tIns="0" rIns="0" bIns="0" rtlCol="0" anchor="t">
            <a:spAutoFit/>
          </a:bodyPr>
          <a:lstStyle/>
          <a:p>
            <a:pPr algn="ctr">
              <a:lnSpc>
                <a:spcPct val="150000"/>
              </a:lnSpc>
            </a:pPr>
            <a:r>
              <a:rPr lang="vi-VN" sz="4400" b="1" dirty="0">
                <a:solidFill>
                  <a:srgbClr val="C00000"/>
                </a:solidFill>
              </a:rPr>
              <a:t>Câu 3. </a:t>
            </a:r>
            <a:r>
              <a:rPr lang="vi-VN" sz="4400" dirty="0"/>
              <a:t>Loại tài nguyên nào sau đây thuộc nhóm tài nguyên có thể tái tạo</a:t>
            </a:r>
            <a:r>
              <a:rPr lang="vi-VN" sz="4400" i="0" dirty="0">
                <a:effectLst/>
                <a:latin typeface="Roboto" panose="02000000000000000000" pitchFamily="2" charset="0"/>
              </a:rPr>
              <a:t>?</a:t>
            </a:r>
            <a:r>
              <a:rPr lang="vi-VN" sz="4400" dirty="0"/>
              <a:t> </a:t>
            </a:r>
            <a:endParaRPr lang="en-US" sz="4400"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76094" flipV="1">
            <a:off x="13416238" y="6610604"/>
            <a:ext cx="7349761" cy="1041847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8252">
            <a:off x="-330590" y="-7595270"/>
            <a:ext cx="7841200" cy="11115103"/>
          </a:xfrm>
          <a:prstGeom prst="rect">
            <a:avLst/>
          </a:prstGeom>
        </p:spPr>
      </p:pic>
      <p:cxnSp>
        <p:nvCxnSpPr>
          <p:cNvPr id="14" name="Straight Connector 13">
            <a:extLst>
              <a:ext uri="{FF2B5EF4-FFF2-40B4-BE49-F238E27FC236}">
                <a16:creationId xmlns:a16="http://schemas.microsoft.com/office/drawing/2014/main" id="{3FD129D6-B818-4295-ADAC-0FF944D1EAA5}"/>
              </a:ext>
            </a:extLst>
          </p:cNvPr>
          <p:cNvCxnSpPr/>
          <p:nvPr/>
        </p:nvCxnSpPr>
        <p:spPr>
          <a:xfrm>
            <a:off x="9291531" y="4061140"/>
            <a:ext cx="0" cy="5486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FF4B31-392A-44A2-92A4-DA3F58EDC700}"/>
              </a:ext>
            </a:extLst>
          </p:cNvPr>
          <p:cNvCxnSpPr>
            <a:cxnSpLocks/>
          </p:cNvCxnSpPr>
          <p:nvPr/>
        </p:nvCxnSpPr>
        <p:spPr>
          <a:xfrm>
            <a:off x="1447800" y="6438900"/>
            <a:ext cx="1600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A98C2C-C0C7-4247-992B-0701E6E40343}"/>
              </a:ext>
            </a:extLst>
          </p:cNvPr>
          <p:cNvSpPr txBox="1"/>
          <p:nvPr/>
        </p:nvSpPr>
        <p:spPr>
          <a:xfrm>
            <a:off x="1790244" y="4534072"/>
            <a:ext cx="7159418" cy="901593"/>
          </a:xfrm>
          <a:prstGeom prst="rect">
            <a:avLst/>
          </a:prstGeom>
          <a:noFill/>
        </p:spPr>
        <p:txBody>
          <a:bodyPr wrap="square">
            <a:spAutoFit/>
          </a:bodyPr>
          <a:lstStyle/>
          <a:p>
            <a:pPr algn="ctr">
              <a:lnSpc>
                <a:spcPct val="150000"/>
              </a:lnSpc>
            </a:pPr>
            <a:r>
              <a:rPr lang="vi-VN" sz="4000" b="1" i="0" dirty="0">
                <a:solidFill>
                  <a:srgbClr val="333333"/>
                </a:solidFill>
                <a:effectLst/>
              </a:rPr>
              <a:t>A. </a:t>
            </a:r>
            <a:r>
              <a:rPr lang="vi-VN" sz="4000" i="0" dirty="0">
                <a:solidFill>
                  <a:srgbClr val="333333"/>
                </a:solidFill>
                <a:effectLst/>
              </a:rPr>
              <a:t>Sắt</a:t>
            </a:r>
          </a:p>
        </p:txBody>
      </p:sp>
      <p:sp>
        <p:nvSpPr>
          <p:cNvPr id="21" name="TextBox 20">
            <a:extLst>
              <a:ext uri="{FF2B5EF4-FFF2-40B4-BE49-F238E27FC236}">
                <a16:creationId xmlns:a16="http://schemas.microsoft.com/office/drawing/2014/main" id="{A8D4DC24-F340-47AE-A764-16904316D288}"/>
              </a:ext>
            </a:extLst>
          </p:cNvPr>
          <p:cNvSpPr txBox="1"/>
          <p:nvPr/>
        </p:nvSpPr>
        <p:spPr>
          <a:xfrm>
            <a:off x="8914841" y="4534072"/>
            <a:ext cx="8386855" cy="901593"/>
          </a:xfrm>
          <a:prstGeom prst="rect">
            <a:avLst/>
          </a:prstGeom>
          <a:noFill/>
        </p:spPr>
        <p:txBody>
          <a:bodyPr wrap="square">
            <a:spAutoFit/>
          </a:bodyPr>
          <a:lstStyle/>
          <a:p>
            <a:pPr algn="ctr">
              <a:lnSpc>
                <a:spcPct val="150000"/>
              </a:lnSpc>
            </a:pPr>
            <a:r>
              <a:rPr lang="vi-VN" sz="4000" b="1" i="0" dirty="0">
                <a:solidFill>
                  <a:srgbClr val="333333"/>
                </a:solidFill>
                <a:effectLst/>
              </a:rPr>
              <a:t>B. </a:t>
            </a:r>
            <a:r>
              <a:rPr lang="vi-VN" sz="4000" i="0" dirty="0">
                <a:solidFill>
                  <a:srgbClr val="333333"/>
                </a:solidFill>
                <a:effectLst/>
              </a:rPr>
              <a:t>Gió</a:t>
            </a:r>
          </a:p>
        </p:txBody>
      </p:sp>
      <p:sp>
        <p:nvSpPr>
          <p:cNvPr id="23" name="TextBox 22">
            <a:extLst>
              <a:ext uri="{FF2B5EF4-FFF2-40B4-BE49-F238E27FC236}">
                <a16:creationId xmlns:a16="http://schemas.microsoft.com/office/drawing/2014/main" id="{99F7689A-04D6-40BD-A8B7-3C6DBB47993B}"/>
              </a:ext>
            </a:extLst>
          </p:cNvPr>
          <p:cNvSpPr txBox="1"/>
          <p:nvPr/>
        </p:nvSpPr>
        <p:spPr>
          <a:xfrm>
            <a:off x="1605386" y="6949280"/>
            <a:ext cx="7467600" cy="901593"/>
          </a:xfrm>
          <a:prstGeom prst="rect">
            <a:avLst/>
          </a:prstGeom>
          <a:noFill/>
        </p:spPr>
        <p:txBody>
          <a:bodyPr wrap="square">
            <a:spAutoFit/>
          </a:bodyPr>
          <a:lstStyle/>
          <a:p>
            <a:pPr algn="ctr">
              <a:lnSpc>
                <a:spcPct val="150000"/>
              </a:lnSpc>
            </a:pPr>
            <a:r>
              <a:rPr lang="vi-VN" sz="4000" b="1" i="0" dirty="0">
                <a:solidFill>
                  <a:srgbClr val="333333"/>
                </a:solidFill>
                <a:effectLst/>
              </a:rPr>
              <a:t>C. </a:t>
            </a:r>
            <a:r>
              <a:rPr lang="vi-VN" sz="4000" i="0" dirty="0">
                <a:solidFill>
                  <a:srgbClr val="333333"/>
                </a:solidFill>
                <a:effectLst/>
              </a:rPr>
              <a:t>Nước</a:t>
            </a:r>
          </a:p>
        </p:txBody>
      </p:sp>
      <p:sp>
        <p:nvSpPr>
          <p:cNvPr id="25" name="TextBox 24">
            <a:extLst>
              <a:ext uri="{FF2B5EF4-FFF2-40B4-BE49-F238E27FC236}">
                <a16:creationId xmlns:a16="http://schemas.microsoft.com/office/drawing/2014/main" id="{1208AFDB-51E7-414C-A8CD-B854163B7376}"/>
              </a:ext>
            </a:extLst>
          </p:cNvPr>
          <p:cNvSpPr txBox="1"/>
          <p:nvPr/>
        </p:nvSpPr>
        <p:spPr>
          <a:xfrm>
            <a:off x="9733821" y="6941660"/>
            <a:ext cx="7152416" cy="901593"/>
          </a:xfrm>
          <a:prstGeom prst="rect">
            <a:avLst/>
          </a:prstGeom>
          <a:noFill/>
        </p:spPr>
        <p:txBody>
          <a:bodyPr wrap="square">
            <a:spAutoFit/>
          </a:bodyPr>
          <a:lstStyle/>
          <a:p>
            <a:pPr algn="ctr">
              <a:lnSpc>
                <a:spcPct val="150000"/>
              </a:lnSpc>
            </a:pPr>
            <a:r>
              <a:rPr lang="vi-VN" sz="4000" b="1" i="0" dirty="0">
                <a:solidFill>
                  <a:srgbClr val="333333"/>
                </a:solidFill>
                <a:effectLst/>
              </a:rPr>
              <a:t>D. </a:t>
            </a:r>
            <a:r>
              <a:rPr lang="vi-VN" sz="4000" i="0" dirty="0">
                <a:solidFill>
                  <a:srgbClr val="333333"/>
                </a:solidFill>
                <a:effectLst/>
              </a:rPr>
              <a:t>Đồng</a:t>
            </a:r>
          </a:p>
        </p:txBody>
      </p:sp>
      <p:sp>
        <p:nvSpPr>
          <p:cNvPr id="31" name="Oval 30">
            <a:extLst>
              <a:ext uri="{FF2B5EF4-FFF2-40B4-BE49-F238E27FC236}">
                <a16:creationId xmlns:a16="http://schemas.microsoft.com/office/drawing/2014/main" id="{D89EEE87-EDEB-459C-8CDE-7E18E4B30E87}"/>
              </a:ext>
            </a:extLst>
          </p:cNvPr>
          <p:cNvSpPr/>
          <p:nvPr/>
        </p:nvSpPr>
        <p:spPr>
          <a:xfrm>
            <a:off x="3939969" y="6963449"/>
            <a:ext cx="953131" cy="10297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2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3" grpId="0"/>
      <p:bldP spid="25" grpId="0"/>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90800" y="1485900"/>
            <a:ext cx="14554200" cy="1922001"/>
          </a:xfrm>
          <a:prstGeom prst="rect">
            <a:avLst/>
          </a:prstGeom>
        </p:spPr>
        <p:txBody>
          <a:bodyPr wrap="square" lIns="0" tIns="0" rIns="0" bIns="0" rtlCol="0" anchor="t">
            <a:spAutoFit/>
          </a:bodyPr>
          <a:lstStyle/>
          <a:p>
            <a:pPr algn="ctr">
              <a:lnSpc>
                <a:spcPct val="150000"/>
              </a:lnSpc>
            </a:pPr>
            <a:r>
              <a:rPr lang="vi-VN" sz="4400" b="1" dirty="0">
                <a:solidFill>
                  <a:srgbClr val="C00000"/>
                </a:solidFill>
              </a:rPr>
              <a:t>Câu 4. </a:t>
            </a:r>
            <a:r>
              <a:rPr lang="vi-VN" sz="4400" dirty="0"/>
              <a:t>Nhận định nào sau đây </a:t>
            </a:r>
            <a:r>
              <a:rPr lang="vi-VN" sz="4400" b="1" i="1" dirty="0"/>
              <a:t>không </a:t>
            </a:r>
            <a:r>
              <a:rPr lang="vi-VN" sz="4400" dirty="0"/>
              <a:t>phải là vai trò chính của môi trường</a:t>
            </a:r>
            <a:r>
              <a:rPr lang="vi-VN" sz="4400" i="0" dirty="0">
                <a:effectLst/>
                <a:latin typeface="Roboto" panose="02000000000000000000" pitchFamily="2" charset="0"/>
              </a:rPr>
              <a:t>?</a:t>
            </a:r>
            <a:r>
              <a:rPr lang="vi-VN" sz="4400" dirty="0"/>
              <a:t> </a:t>
            </a:r>
            <a:endParaRPr lang="en-US" sz="4400"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76094" flipV="1">
            <a:off x="13416238" y="6610604"/>
            <a:ext cx="7349761" cy="1041847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8252">
            <a:off x="-330590" y="-7595270"/>
            <a:ext cx="7841200" cy="11115103"/>
          </a:xfrm>
          <a:prstGeom prst="rect">
            <a:avLst/>
          </a:prstGeom>
        </p:spPr>
      </p:pic>
      <p:cxnSp>
        <p:nvCxnSpPr>
          <p:cNvPr id="14" name="Straight Connector 13">
            <a:extLst>
              <a:ext uri="{FF2B5EF4-FFF2-40B4-BE49-F238E27FC236}">
                <a16:creationId xmlns:a16="http://schemas.microsoft.com/office/drawing/2014/main" id="{3FD129D6-B818-4295-ADAC-0FF944D1EAA5}"/>
              </a:ext>
            </a:extLst>
          </p:cNvPr>
          <p:cNvCxnSpPr/>
          <p:nvPr/>
        </p:nvCxnSpPr>
        <p:spPr>
          <a:xfrm>
            <a:off x="9291531" y="4061140"/>
            <a:ext cx="0" cy="5486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FF4B31-392A-44A2-92A4-DA3F58EDC700}"/>
              </a:ext>
            </a:extLst>
          </p:cNvPr>
          <p:cNvCxnSpPr>
            <a:cxnSpLocks/>
          </p:cNvCxnSpPr>
          <p:nvPr/>
        </p:nvCxnSpPr>
        <p:spPr>
          <a:xfrm>
            <a:off x="1447800" y="6438900"/>
            <a:ext cx="1600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A98C2C-C0C7-4247-992B-0701E6E40343}"/>
              </a:ext>
            </a:extLst>
          </p:cNvPr>
          <p:cNvSpPr txBox="1"/>
          <p:nvPr/>
        </p:nvSpPr>
        <p:spPr>
          <a:xfrm>
            <a:off x="1961643" y="4171493"/>
            <a:ext cx="6439355" cy="2014334"/>
          </a:xfrm>
          <a:prstGeom prst="rect">
            <a:avLst/>
          </a:prstGeom>
          <a:noFill/>
        </p:spPr>
        <p:txBody>
          <a:bodyPr wrap="square">
            <a:spAutoFit/>
          </a:bodyPr>
          <a:lstStyle/>
          <a:p>
            <a:pPr algn="ctr">
              <a:lnSpc>
                <a:spcPct val="150000"/>
              </a:lnSpc>
            </a:pPr>
            <a:r>
              <a:rPr lang="vi-VN" sz="4400" b="1" i="0" dirty="0">
                <a:solidFill>
                  <a:srgbClr val="333333"/>
                </a:solidFill>
                <a:effectLst/>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Cung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cấp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a:t>
            </a:r>
            <a:endParaRPr lang="vi-VN" sz="4400" i="0" dirty="0">
              <a:solidFill>
                <a:srgbClr val="333333"/>
              </a:solidFill>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8D4DC24-F340-47AE-A764-16904316D288}"/>
              </a:ext>
            </a:extLst>
          </p:cNvPr>
          <p:cNvSpPr txBox="1"/>
          <p:nvPr/>
        </p:nvSpPr>
        <p:spPr>
          <a:xfrm>
            <a:off x="9723523" y="4288472"/>
            <a:ext cx="7726276" cy="1998176"/>
          </a:xfrm>
          <a:prstGeom prst="rect">
            <a:avLst/>
          </a:prstGeom>
          <a:noFill/>
        </p:spPr>
        <p:txBody>
          <a:bodyPr wrap="square">
            <a:spAutoFit/>
          </a:bodyPr>
          <a:lstStyle/>
          <a:p>
            <a:pPr algn="ctr">
              <a:lnSpc>
                <a:spcPct val="150000"/>
              </a:lnSpc>
            </a:pPr>
            <a:r>
              <a:rPr lang="vi-VN" sz="4400" b="1" i="0" dirty="0">
                <a:solidFill>
                  <a:srgbClr val="333333"/>
                </a:solidFill>
                <a:effectLst/>
                <a:latin typeface="Arial" panose="020B0604020202020204" pitchFamily="34" charset="0"/>
                <a:cs typeface="Arial" panose="020B0604020202020204" pitchFamily="34" charset="0"/>
              </a:rPr>
              <a:t>B. </a:t>
            </a:r>
            <a:r>
              <a:rPr lang="vi-VN" sz="4400" dirty="0">
                <a:latin typeface="Arial" panose="020B0604020202020204" pitchFamily="34" charset="0"/>
                <a:cs typeface="Arial" panose="020B0604020202020204" pitchFamily="34" charset="0"/>
              </a:rPr>
              <a:t>Nơi tạo ra các hiện tượng tự nhiên.</a:t>
            </a:r>
            <a:endParaRPr lang="vi-VN" sz="4400" i="0" dirty="0">
              <a:solidFill>
                <a:srgbClr val="333333"/>
              </a:solidFill>
              <a:effectLs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F7689A-04D6-40BD-A8B7-3C6DBB47993B}"/>
              </a:ext>
            </a:extLst>
          </p:cNvPr>
          <p:cNvSpPr txBox="1"/>
          <p:nvPr/>
        </p:nvSpPr>
        <p:spPr>
          <a:xfrm>
            <a:off x="1675927" y="6840361"/>
            <a:ext cx="6725069" cy="1998176"/>
          </a:xfrm>
          <a:prstGeom prst="rect">
            <a:avLst/>
          </a:prstGeom>
          <a:noFill/>
        </p:spPr>
        <p:txBody>
          <a:bodyPr wrap="square">
            <a:spAutoFit/>
          </a:bodyPr>
          <a:lstStyle/>
          <a:p>
            <a:pPr algn="ctr">
              <a:lnSpc>
                <a:spcPct val="150000"/>
              </a:lnSpc>
            </a:pPr>
            <a:r>
              <a:rPr lang="vi-VN" sz="4400" b="1" i="0" dirty="0">
                <a:solidFill>
                  <a:srgbClr val="333333"/>
                </a:solidFill>
                <a:effectLst/>
                <a:latin typeface="Arial" panose="020B0604020202020204" pitchFamily="34" charset="0"/>
                <a:cs typeface="Arial" panose="020B0604020202020204" pitchFamily="34" charset="0"/>
              </a:rPr>
              <a:t>C. </a:t>
            </a:r>
            <a:r>
              <a:rPr lang="vi-VN" sz="4400" dirty="0">
                <a:latin typeface="Arial" panose="020B0604020202020204" pitchFamily="34" charset="0"/>
                <a:cs typeface="Arial" panose="020B0604020202020204" pitchFamily="34" charset="0"/>
              </a:rPr>
              <a:t>Nơi lưu giữ và cung cấp thông tin.</a:t>
            </a:r>
            <a:endParaRPr lang="vi-VN" sz="4400" i="0" dirty="0">
              <a:solidFill>
                <a:srgbClr val="333333"/>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208AFDB-51E7-414C-A8CD-B854163B7376}"/>
              </a:ext>
            </a:extLst>
          </p:cNvPr>
          <p:cNvSpPr txBox="1"/>
          <p:nvPr/>
        </p:nvSpPr>
        <p:spPr>
          <a:xfrm>
            <a:off x="9733821" y="6941660"/>
            <a:ext cx="7152416" cy="1998176"/>
          </a:xfrm>
          <a:prstGeom prst="rect">
            <a:avLst/>
          </a:prstGeom>
          <a:noFill/>
        </p:spPr>
        <p:txBody>
          <a:bodyPr wrap="square">
            <a:spAutoFit/>
          </a:bodyPr>
          <a:lstStyle/>
          <a:p>
            <a:pPr algn="ctr">
              <a:lnSpc>
                <a:spcPct val="150000"/>
              </a:lnSpc>
            </a:pPr>
            <a:r>
              <a:rPr lang="vi-VN" sz="4400" b="1" i="0" dirty="0">
                <a:solidFill>
                  <a:srgbClr val="333333"/>
                </a:solidFill>
                <a:effectLst/>
                <a:latin typeface="Arial" panose="020B0604020202020204" pitchFamily="34" charset="0"/>
                <a:cs typeface="Arial" panose="020B0604020202020204" pitchFamily="34" charset="0"/>
              </a:rPr>
              <a:t>D. </a:t>
            </a:r>
            <a:r>
              <a:rPr lang="vi-VN" sz="4400" dirty="0">
                <a:latin typeface="Arial" panose="020B0604020202020204" pitchFamily="34" charset="0"/>
                <a:cs typeface="Arial" panose="020B0604020202020204" pitchFamily="34" charset="0"/>
              </a:rPr>
              <a:t>Là không gian sống của con người.</a:t>
            </a:r>
            <a:endParaRPr lang="vi-VN" sz="4400" i="0" dirty="0">
              <a:solidFill>
                <a:srgbClr val="333333"/>
              </a:solidFill>
              <a:effectLst/>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D89EEE87-EDEB-459C-8CDE-7E18E4B30E87}"/>
              </a:ext>
            </a:extLst>
          </p:cNvPr>
          <p:cNvSpPr/>
          <p:nvPr/>
        </p:nvSpPr>
        <p:spPr>
          <a:xfrm>
            <a:off x="9816244" y="4447335"/>
            <a:ext cx="953131" cy="10297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3" grpId="0"/>
      <p:bldP spid="25"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90010" y="1212366"/>
            <a:ext cx="12125345" cy="1922001"/>
          </a:xfrm>
          <a:prstGeom prst="rect">
            <a:avLst/>
          </a:prstGeom>
        </p:spPr>
        <p:txBody>
          <a:bodyPr wrap="square" lIns="0" tIns="0" rIns="0" bIns="0" rtlCol="0" anchor="t">
            <a:spAutoFit/>
          </a:bodyPr>
          <a:lstStyle/>
          <a:p>
            <a:pPr algn="ctr">
              <a:lnSpc>
                <a:spcPct val="150000"/>
              </a:lnSpc>
            </a:pPr>
            <a:r>
              <a:rPr lang="vi-VN" sz="4400" b="1" dirty="0">
                <a:solidFill>
                  <a:srgbClr val="C00000"/>
                </a:solidFill>
              </a:rPr>
              <a:t>Câu 5. </a:t>
            </a:r>
            <a:r>
              <a:rPr lang="vi-VN" sz="4400" dirty="0"/>
              <a:t>Đặc điểm nào sau đây là đặc điểm của môi trường nhân tạo</a:t>
            </a:r>
            <a:r>
              <a:rPr lang="vi-VN" sz="4400" i="0" dirty="0">
                <a:effectLst/>
                <a:latin typeface="Roboto" panose="02000000000000000000" pitchFamily="2" charset="0"/>
              </a:rPr>
              <a:t>?</a:t>
            </a:r>
            <a:r>
              <a:rPr lang="vi-VN" sz="4400" dirty="0"/>
              <a:t> </a:t>
            </a:r>
            <a:endParaRPr lang="en-US" sz="4400"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76094" flipV="1">
            <a:off x="13774919" y="6715339"/>
            <a:ext cx="7349761" cy="1041847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8252">
            <a:off x="-330590" y="-7595270"/>
            <a:ext cx="7841200" cy="11115103"/>
          </a:xfrm>
          <a:prstGeom prst="rect">
            <a:avLst/>
          </a:prstGeom>
        </p:spPr>
      </p:pic>
      <p:cxnSp>
        <p:nvCxnSpPr>
          <p:cNvPr id="14" name="Straight Connector 13">
            <a:extLst>
              <a:ext uri="{FF2B5EF4-FFF2-40B4-BE49-F238E27FC236}">
                <a16:creationId xmlns:a16="http://schemas.microsoft.com/office/drawing/2014/main" id="{3FD129D6-B818-4295-ADAC-0FF944D1EAA5}"/>
              </a:ext>
            </a:extLst>
          </p:cNvPr>
          <p:cNvCxnSpPr>
            <a:cxnSpLocks/>
          </p:cNvCxnSpPr>
          <p:nvPr/>
        </p:nvCxnSpPr>
        <p:spPr>
          <a:xfrm>
            <a:off x="9182100" y="3546254"/>
            <a:ext cx="0" cy="600128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FF4B31-392A-44A2-92A4-DA3F58EDC700}"/>
              </a:ext>
            </a:extLst>
          </p:cNvPr>
          <p:cNvCxnSpPr>
            <a:cxnSpLocks/>
          </p:cNvCxnSpPr>
          <p:nvPr/>
        </p:nvCxnSpPr>
        <p:spPr>
          <a:xfrm>
            <a:off x="914400" y="6438900"/>
            <a:ext cx="16535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A98C2C-C0C7-4247-992B-0701E6E40343}"/>
              </a:ext>
            </a:extLst>
          </p:cNvPr>
          <p:cNvSpPr txBox="1"/>
          <p:nvPr/>
        </p:nvSpPr>
        <p:spPr>
          <a:xfrm>
            <a:off x="899160" y="4086532"/>
            <a:ext cx="8020559" cy="1824923"/>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A. </a:t>
            </a:r>
            <a:r>
              <a:rPr lang="vi-VN" sz="4000" dirty="0">
                <a:latin typeface="Arial" panose="020B0604020202020204" pitchFamily="34" charset="0"/>
                <a:cs typeface="Arial" panose="020B0604020202020204" pitchFamily="34" charset="0"/>
              </a:rPr>
              <a:t>Gồm tất cả những gì thuộc về tự nhiên ở xung quanh con người.</a:t>
            </a:r>
            <a:endParaRPr lang="vi-VN" sz="4000" i="0" dirty="0">
              <a:solidFill>
                <a:srgbClr val="333333"/>
              </a:solidFill>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8D4DC24-F340-47AE-A764-16904316D288}"/>
              </a:ext>
            </a:extLst>
          </p:cNvPr>
          <p:cNvSpPr txBox="1"/>
          <p:nvPr/>
        </p:nvSpPr>
        <p:spPr>
          <a:xfrm>
            <a:off x="9534323" y="4061140"/>
            <a:ext cx="7726276" cy="1824923"/>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B. </a:t>
            </a:r>
            <a:r>
              <a:rPr lang="vi-VN" sz="4000" dirty="0">
                <a:latin typeface="Arial" panose="020B0604020202020204" pitchFamily="34" charset="0"/>
                <a:cs typeface="Arial" panose="020B0604020202020204" pitchFamily="34" charset="0"/>
              </a:rPr>
              <a:t>Có mối quan hệ trực tiếp đến sự phát triển của con người.</a:t>
            </a:r>
            <a:endParaRPr lang="vi-VN" sz="4000" i="0" dirty="0">
              <a:solidFill>
                <a:srgbClr val="333333"/>
              </a:solidFill>
              <a:effectLs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F7689A-04D6-40BD-A8B7-3C6DBB47993B}"/>
              </a:ext>
            </a:extLst>
          </p:cNvPr>
          <p:cNvSpPr txBox="1"/>
          <p:nvPr/>
        </p:nvSpPr>
        <p:spPr>
          <a:xfrm>
            <a:off x="899160" y="6841157"/>
            <a:ext cx="7821060" cy="1824923"/>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Là kết quả lao động của con người, phụ thuộc vào con người.</a:t>
            </a:r>
            <a:endParaRPr lang="vi-VN" sz="4000" i="0" dirty="0">
              <a:solidFill>
                <a:srgbClr val="333333"/>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208AFDB-51E7-414C-A8CD-B854163B7376}"/>
              </a:ext>
            </a:extLst>
          </p:cNvPr>
          <p:cNvSpPr txBox="1"/>
          <p:nvPr/>
        </p:nvSpPr>
        <p:spPr>
          <a:xfrm>
            <a:off x="9549563" y="6820297"/>
            <a:ext cx="7944577" cy="1824923"/>
          </a:xfrm>
          <a:prstGeom prst="rect">
            <a:avLst/>
          </a:prstGeom>
          <a:noFill/>
        </p:spPr>
        <p:txBody>
          <a:bodyPr wrap="square">
            <a:spAutoFit/>
          </a:bodyPr>
          <a:lstStyle/>
          <a:p>
            <a:pPr algn="just">
              <a:lnSpc>
                <a:spcPct val="150000"/>
              </a:lnSpc>
            </a:pPr>
            <a:r>
              <a:rPr lang="vi-VN" sz="4000" b="1" i="0" dirty="0">
                <a:solidFill>
                  <a:srgbClr val="333333"/>
                </a:solidFill>
                <a:effectLst/>
                <a:latin typeface="Arial" panose="020B0604020202020204" pitchFamily="34" charset="0"/>
                <a:cs typeface="Arial" panose="020B0604020202020204" pitchFamily="34" charset="0"/>
              </a:rPr>
              <a:t>D. </a:t>
            </a:r>
            <a:r>
              <a:rPr lang="vi-VN" sz="4000" dirty="0">
                <a:latin typeface="Arial" panose="020B0604020202020204" pitchFamily="34" charset="0"/>
                <a:cs typeface="Arial" panose="020B0604020202020204" pitchFamily="34" charset="0"/>
              </a:rPr>
              <a:t>Phát triển theo quy luật tự nhiên, bị tác động của con người.</a:t>
            </a:r>
            <a:endParaRPr lang="vi-VN" sz="4000" i="0" dirty="0">
              <a:solidFill>
                <a:srgbClr val="333333"/>
              </a:solidFill>
              <a:effectLst/>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D89EEE87-EDEB-459C-8CDE-7E18E4B30E87}"/>
              </a:ext>
            </a:extLst>
          </p:cNvPr>
          <p:cNvSpPr/>
          <p:nvPr/>
        </p:nvSpPr>
        <p:spPr>
          <a:xfrm>
            <a:off x="609987" y="6865436"/>
            <a:ext cx="953131" cy="10297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59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3" grpId="0"/>
      <p:bldP spid="25" grpId="0"/>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03227" y="1238983"/>
            <a:ext cx="5484372"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08301" y="1101413"/>
            <a:ext cx="1074225" cy="27513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4"/>
          <a:srcRect/>
          <a:stretch>
            <a:fillRect/>
          </a:stretch>
        </p:blipFill>
        <p:spPr>
          <a:xfrm rot="376464">
            <a:off x="481448" y="637331"/>
            <a:ext cx="1249040" cy="1172536"/>
          </a:xfrm>
          <a:prstGeom prst="rect">
            <a:avLst/>
          </a:prstGeom>
        </p:spPr>
      </p:pic>
      <p:pic>
        <p:nvPicPr>
          <p:cNvPr id="23" name="Picture 23"/>
          <p:cNvPicPr>
            <a:picLocks noChangeAspect="1"/>
          </p:cNvPicPr>
          <p:nvPr/>
        </p:nvPicPr>
        <p:blipFill>
          <a:blip r:embed="rId15"/>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15"/>
          <a:srcRect/>
          <a:stretch>
            <a:fillRect/>
          </a:stretch>
        </p:blipFill>
        <p:spPr>
          <a:xfrm rot="-64891">
            <a:off x="6355274" y="1807333"/>
            <a:ext cx="964772" cy="905681"/>
          </a:xfrm>
          <a:prstGeom prst="rect">
            <a:avLst/>
          </a:prstGeom>
        </p:spPr>
      </p:pic>
      <p:sp>
        <p:nvSpPr>
          <p:cNvPr id="26" name="TextBox 26"/>
          <p:cNvSpPr txBox="1"/>
          <p:nvPr/>
        </p:nvSpPr>
        <p:spPr>
          <a:xfrm>
            <a:off x="9770764" y="1482375"/>
            <a:ext cx="5149298" cy="1110176"/>
          </a:xfrm>
          <a:prstGeom prst="rect">
            <a:avLst/>
          </a:prstGeom>
        </p:spPr>
        <p:txBody>
          <a:bodyPr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VẬN DỤNG</a:t>
            </a:r>
            <a:endParaRPr lang="en-US" sz="64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6749075" y="3544952"/>
            <a:ext cx="11145913" cy="2171428"/>
          </a:xfrm>
          <a:prstGeom prst="rect">
            <a:avLst/>
          </a:prstGeom>
        </p:spPr>
        <p:txBody>
          <a:bodyPr wrap="square">
            <a:spAutoFit/>
          </a:bodyPr>
          <a:lstStyle/>
          <a:p>
            <a:pPr algn="ctr">
              <a:lnSpc>
                <a:spcPct val="150000"/>
              </a:lnSpc>
              <a:spcBef>
                <a:spcPts val="300"/>
              </a:spcBef>
              <a:spcAft>
                <a:spcPts val="300"/>
              </a:spcAft>
            </a:pP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nhiên</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địa</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0908" y="2664474"/>
            <a:ext cx="6115904" cy="5351416"/>
          </a:xfrm>
          <a:prstGeom prst="rect">
            <a:avLst/>
          </a:prstGeom>
        </p:spPr>
      </p:pic>
      <p:pic>
        <p:nvPicPr>
          <p:cNvPr id="20" name="Picture 19">
            <a:extLst>
              <a:ext uri="{FF2B5EF4-FFF2-40B4-BE49-F238E27FC236}">
                <a16:creationId xmlns:a16="http://schemas.microsoft.com/office/drawing/2014/main" id="{0FE03699-DFCF-4762-BE88-6A2E81626A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13616" y="6160081"/>
            <a:ext cx="4579379" cy="37116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85376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34867" y="1590775"/>
            <a:ext cx="9745661"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06887" y="1453206"/>
            <a:ext cx="1074225" cy="27513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6"/>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80529" y="1559289"/>
            <a:ext cx="2783872" cy="946517"/>
          </a:xfrm>
          <a:prstGeom prst="rect">
            <a:avLst/>
          </a:prstGeom>
        </p:spPr>
      </p:pic>
      <p:sp>
        <p:nvSpPr>
          <p:cNvPr id="26" name="TextBox 26"/>
          <p:cNvSpPr txBox="1"/>
          <p:nvPr/>
        </p:nvSpPr>
        <p:spPr>
          <a:xfrm>
            <a:off x="5086672" y="1890253"/>
            <a:ext cx="8705528" cy="1231106"/>
          </a:xfrm>
          <a:prstGeom prst="rect">
            <a:avLst/>
          </a:prstGeom>
        </p:spPr>
        <p:txBody>
          <a:bodyPr wrap="square"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HƯỚNG DẪN VỀ NHÀ</a:t>
            </a:r>
            <a:endParaRPr lang="en-US" sz="64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3673675" y="3817625"/>
            <a:ext cx="12337859" cy="4524315"/>
          </a:xfrm>
          <a:prstGeom prst="rect">
            <a:avLst/>
          </a:prstGeom>
          <a:noFill/>
        </p:spPr>
        <p:txBody>
          <a:bodyPr wrap="square" rtlCol="0">
            <a:spAutoFit/>
          </a:bodyPr>
          <a:lstStyle/>
          <a:p>
            <a:pPr marL="685800" indent="-685800" algn="just">
              <a:lnSpc>
                <a:spcPct val="200000"/>
              </a:lnSpc>
              <a:buFont typeface="Wingdings" panose="05000000000000000000" pitchFamily="2" charset="2"/>
              <a:buChar char="ü"/>
            </a:pPr>
            <a:r>
              <a:rPr lang="vi-VN" sz="4800" dirty="0"/>
              <a:t>Ôn lại nội dung kiến thức bài học.</a:t>
            </a:r>
          </a:p>
          <a:p>
            <a:pPr marL="685800" indent="-685800" algn="just">
              <a:lnSpc>
                <a:spcPct val="200000"/>
              </a:lnSpc>
              <a:buFont typeface="Wingdings" panose="05000000000000000000" pitchFamily="2" charset="2"/>
              <a:buChar char="ü"/>
            </a:pPr>
            <a:r>
              <a:rPr lang="vi-VN" sz="4800" dirty="0"/>
              <a:t>Học và chuẩn bị </a:t>
            </a:r>
            <a:r>
              <a:rPr lang="vi-VN" sz="4800" b="1" i="1" dirty="0"/>
              <a:t>bài 30 </a:t>
            </a:r>
            <a:r>
              <a:rPr lang="vi-VN" sz="4800" i="1" dirty="0"/>
              <a:t>– Phát triển bền vững và tăng trưởng xanh.</a:t>
            </a:r>
            <a:endParaRPr lang="en-US" sz="4800" i="1" dirty="0"/>
          </a:p>
        </p:txBody>
      </p:sp>
      <p:pic>
        <p:nvPicPr>
          <p:cNvPr id="3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8313" y="6777096"/>
            <a:ext cx="4134115" cy="41601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2600" y="2021659"/>
            <a:ext cx="15240000" cy="5406834"/>
            <a:chOff x="0" y="0"/>
            <a:chExt cx="8363912" cy="3205601"/>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09800"/>
              <a:ext cx="8363912" cy="299580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2835" y="0"/>
              <a:ext cx="1638242" cy="419600"/>
            </a:xfrm>
            <a:prstGeom prst="rect">
              <a:avLst/>
            </a:prstGeom>
          </p:spPr>
        </p:pic>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8353312"/>
            <a:ext cx="2787299" cy="193368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00701" y="8353312"/>
            <a:ext cx="2787299" cy="193368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7466266" y="9251956"/>
            <a:ext cx="460741" cy="63007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3699752" y="9333873"/>
            <a:ext cx="445251" cy="6088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4721" flipH="1">
            <a:off x="11478434" y="9276812"/>
            <a:ext cx="445251" cy="60889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7060">
            <a:off x="14211950" y="9005120"/>
            <a:ext cx="460741" cy="630073"/>
          </a:xfrm>
          <a:prstGeom prst="rect">
            <a:avLst/>
          </a:prstGeom>
        </p:spPr>
      </p:pic>
      <p:pic>
        <p:nvPicPr>
          <p:cNvPr id="15" name="Picture 15"/>
          <p:cNvPicPr>
            <a:picLocks noChangeAspect="1"/>
          </p:cNvPicPr>
          <p:nvPr/>
        </p:nvPicPr>
        <p:blipFill>
          <a:blip r:embed="rId16"/>
          <a:srcRect/>
          <a:stretch>
            <a:fillRect/>
          </a:stretch>
        </p:blipFill>
        <p:spPr>
          <a:xfrm>
            <a:off x="897519" y="992063"/>
            <a:ext cx="992262" cy="931486"/>
          </a:xfrm>
          <a:prstGeom prst="rect">
            <a:avLst/>
          </a:prstGeom>
        </p:spPr>
      </p:pic>
      <p:sp>
        <p:nvSpPr>
          <p:cNvPr id="18" name="TextBox 18"/>
          <p:cNvSpPr txBox="1"/>
          <p:nvPr/>
        </p:nvSpPr>
        <p:spPr>
          <a:xfrm>
            <a:off x="2501552" y="2941874"/>
            <a:ext cx="13742094" cy="3118674"/>
          </a:xfrm>
          <a:prstGeom prst="rect">
            <a:avLst/>
          </a:prstGeom>
        </p:spPr>
        <p:txBody>
          <a:bodyPr wrap="square" lIns="0" tIns="0" rIns="0" bIns="0" rtlCol="0" anchor="t">
            <a:spAutoFit/>
          </a:bodyPr>
          <a:lstStyle/>
          <a:p>
            <a:pPr algn="ctr">
              <a:lnSpc>
                <a:spcPct val="150000"/>
              </a:lnSpc>
            </a:pPr>
            <a:r>
              <a:rPr lang="vi-VN" sz="7200" b="1" dirty="0">
                <a:solidFill>
                  <a:srgbClr val="465462"/>
                </a:solidFill>
                <a:latin typeface="Arial" panose="020B0604020202020204" pitchFamily="34" charset="0"/>
                <a:cs typeface="Arial" panose="020B0604020202020204" pitchFamily="34" charset="0"/>
              </a:rPr>
              <a:t>CẢM ƠN CÁC EM ĐÃ </a:t>
            </a:r>
          </a:p>
          <a:p>
            <a:pPr algn="ctr">
              <a:lnSpc>
                <a:spcPct val="150000"/>
              </a:lnSpc>
            </a:pPr>
            <a:r>
              <a:rPr lang="vi-VN" sz="7200" b="1" dirty="0">
                <a:solidFill>
                  <a:srgbClr val="465462"/>
                </a:solidFill>
                <a:latin typeface="Arial" panose="020B0604020202020204" pitchFamily="34" charset="0"/>
                <a:cs typeface="Arial" panose="020B0604020202020204" pitchFamily="34" charset="0"/>
              </a:rPr>
              <a:t>LẮNG NGHE BÀI GIẢNG!</a:t>
            </a:r>
            <a:endParaRPr lang="en-US" sz="7200" b="1" dirty="0">
              <a:solidFill>
                <a:srgbClr val="465462"/>
              </a:solidFill>
              <a:latin typeface="Arial" panose="020B0604020202020204" pitchFamily="34" charset="0"/>
              <a:cs typeface="Arial" panose="020B0604020202020204" pitchFamily="34" charset="0"/>
            </a:endParaRPr>
          </a:p>
        </p:txBody>
      </p:sp>
      <p:pic>
        <p:nvPicPr>
          <p:cNvPr id="19" name="Picture 19"/>
          <p:cNvPicPr>
            <a:picLocks noChangeAspect="1"/>
          </p:cNvPicPr>
          <p:nvPr/>
        </p:nvPicPr>
        <p:blipFill>
          <a:blip r:embed="rId17"/>
          <a:srcRect/>
          <a:stretch>
            <a:fillRect/>
          </a:stretch>
        </p:blipFill>
        <p:spPr>
          <a:xfrm rot="-962011">
            <a:off x="3311747" y="2292237"/>
            <a:ext cx="723856" cy="679520"/>
          </a:xfrm>
          <a:prstGeom prst="rect">
            <a:avLst/>
          </a:prstGeom>
        </p:spPr>
      </p:pic>
      <p:pic>
        <p:nvPicPr>
          <p:cNvPr id="20" name="Picture 20"/>
          <p:cNvPicPr>
            <a:picLocks noChangeAspect="1"/>
          </p:cNvPicPr>
          <p:nvPr/>
        </p:nvPicPr>
        <p:blipFill>
          <a:blip r:embed="rId16"/>
          <a:srcRect/>
          <a:stretch>
            <a:fillRect/>
          </a:stretch>
        </p:blipFill>
        <p:spPr>
          <a:xfrm>
            <a:off x="16430771" y="992063"/>
            <a:ext cx="992262" cy="931486"/>
          </a:xfrm>
          <a:prstGeom prst="rect">
            <a:avLst/>
          </a:prstGeom>
        </p:spPr>
      </p:pic>
      <p:pic>
        <p:nvPicPr>
          <p:cNvPr id="21" name="Picture 21"/>
          <p:cNvPicPr>
            <a:picLocks noChangeAspect="1"/>
          </p:cNvPicPr>
          <p:nvPr/>
        </p:nvPicPr>
        <p:blipFill>
          <a:blip r:embed="rId17"/>
          <a:srcRect/>
          <a:stretch>
            <a:fillRect/>
          </a:stretch>
        </p:blipFill>
        <p:spPr>
          <a:xfrm rot="-962011">
            <a:off x="14260292" y="2292237"/>
            <a:ext cx="723856" cy="679520"/>
          </a:xfrm>
          <a:prstGeom prst="rect">
            <a:avLst/>
          </a:prstGeom>
        </p:spPr>
      </p:pic>
      <p:pic>
        <p:nvPicPr>
          <p:cNvPr id="22" name="Picture 22"/>
          <p:cNvPicPr>
            <a:picLocks noChangeAspect="1"/>
          </p:cNvPicPr>
          <p:nvPr/>
        </p:nvPicPr>
        <p:blipFill>
          <a:blip r:embed="rId16"/>
          <a:srcRect/>
          <a:stretch>
            <a:fillRect/>
          </a:stretch>
        </p:blipFill>
        <p:spPr>
          <a:xfrm rot="744337">
            <a:off x="578161" y="6366841"/>
            <a:ext cx="1356642" cy="1273546"/>
          </a:xfrm>
          <a:prstGeom prst="rect">
            <a:avLst/>
          </a:prstGeom>
        </p:spPr>
      </p:pic>
      <p:pic>
        <p:nvPicPr>
          <p:cNvPr id="23" name="Picture 23"/>
          <p:cNvPicPr>
            <a:picLocks noChangeAspect="1"/>
          </p:cNvPicPr>
          <p:nvPr/>
        </p:nvPicPr>
        <p:blipFill>
          <a:blip r:embed="rId16"/>
          <a:srcRect/>
          <a:stretch>
            <a:fillRect/>
          </a:stretch>
        </p:blipFill>
        <p:spPr>
          <a:xfrm rot="744337">
            <a:off x="16415201" y="6719632"/>
            <a:ext cx="1154797" cy="1084064"/>
          </a:xfrm>
          <a:prstGeom prst="rect">
            <a:avLst/>
          </a:prstGeom>
        </p:spPr>
      </p:pic>
    </p:spTree>
    <p:extLst>
      <p:ext uri="{BB962C8B-B14F-4D97-AF65-F5344CB8AC3E}">
        <p14:creationId xmlns:p14="http://schemas.microsoft.com/office/powerpoint/2010/main" val="182229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6600" y="810668"/>
            <a:ext cx="8489698"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94335" y="683526"/>
            <a:ext cx="1074225" cy="27513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7466266" y="9251956"/>
            <a:ext cx="460741" cy="630073"/>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7285377" y="9352933"/>
            <a:ext cx="445251" cy="608891"/>
          </a:xfrm>
          <a:prstGeom prst="rect">
            <a:avLst/>
          </a:prstGeom>
        </p:spPr>
      </p:pic>
      <p:pic>
        <p:nvPicPr>
          <p:cNvPr id="23" name="Picture 23"/>
          <p:cNvPicPr>
            <a:picLocks noChangeAspect="1"/>
          </p:cNvPicPr>
          <p:nvPr/>
        </p:nvPicPr>
        <p:blipFill>
          <a:blip r:embed="rId14"/>
          <a:srcRect/>
          <a:stretch>
            <a:fillRect/>
          </a:stretch>
        </p:blipFill>
        <p:spPr>
          <a:xfrm>
            <a:off x="4912964" y="620333"/>
            <a:ext cx="1249040" cy="1172536"/>
          </a:xfrm>
          <a:prstGeom prst="rect">
            <a:avLst/>
          </a:prstGeom>
        </p:spPr>
      </p:pic>
      <p:sp>
        <p:nvSpPr>
          <p:cNvPr id="24" name="TextBox 24"/>
          <p:cNvSpPr txBox="1"/>
          <p:nvPr/>
        </p:nvSpPr>
        <p:spPr>
          <a:xfrm>
            <a:off x="7360868" y="1085807"/>
            <a:ext cx="7941161" cy="1110176"/>
          </a:xfrm>
          <a:prstGeom prst="rect">
            <a:avLst/>
          </a:prstGeom>
        </p:spPr>
        <p:txBody>
          <a:bodyPr wrap="square" lIns="0" tIns="0" rIns="0" bIns="0" rtlCol="0" anchor="t">
            <a:spAutoFit/>
          </a:bodyPr>
          <a:lstStyle/>
          <a:p>
            <a:pPr algn="ctr">
              <a:lnSpc>
                <a:spcPts val="9600"/>
              </a:lnSpc>
            </a:pPr>
            <a:r>
              <a:rPr lang="vi-VN" sz="6400" b="1" dirty="0">
                <a:solidFill>
                  <a:srgbClr val="FF0000"/>
                </a:solidFill>
                <a:latin typeface="Arial" panose="020B0604020202020204" pitchFamily="34" charset="0"/>
                <a:cs typeface="Arial" panose="020B0604020202020204" pitchFamily="34" charset="0"/>
              </a:rPr>
              <a:t>NỘI DUNG BÀI HỌC</a:t>
            </a:r>
            <a:endParaRPr lang="en-US" sz="6400" b="1" dirty="0">
              <a:solidFill>
                <a:srgbClr val="FF0000"/>
              </a:solidFill>
              <a:latin typeface="Arial" panose="020B0604020202020204" pitchFamily="34" charset="0"/>
              <a:cs typeface="Arial" panose="020B0604020202020204" pitchFamily="34" charset="0"/>
            </a:endParaRPr>
          </a:p>
        </p:txBody>
      </p:sp>
      <p:pic>
        <p:nvPicPr>
          <p:cNvPr id="28" name="Picture 28"/>
          <p:cNvPicPr>
            <a:picLocks noChangeAspect="1"/>
          </p:cNvPicPr>
          <p:nvPr/>
        </p:nvPicPr>
        <p:blipFill>
          <a:blip r:embed="rId15"/>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5"/>
          <a:srcRect/>
          <a:stretch>
            <a:fillRect/>
          </a:stretch>
        </p:blipFill>
        <p:spPr>
          <a:xfrm rot="-64891">
            <a:off x="17085792" y="910722"/>
            <a:ext cx="552464" cy="518626"/>
          </a:xfrm>
          <a:prstGeom prst="rect">
            <a:avLst/>
          </a:prstGeom>
        </p:spPr>
      </p:pic>
      <p:pic>
        <p:nvPicPr>
          <p:cNvPr id="32"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4938" y="2425340"/>
            <a:ext cx="6480662" cy="7251088"/>
          </a:xfrm>
          <a:prstGeom prst="rect">
            <a:avLst/>
          </a:prstGeom>
        </p:spPr>
      </p:pic>
      <p:sp>
        <p:nvSpPr>
          <p:cNvPr id="2" name="TextBox 1"/>
          <p:cNvSpPr txBox="1"/>
          <p:nvPr/>
        </p:nvSpPr>
        <p:spPr>
          <a:xfrm>
            <a:off x="7078440" y="2700877"/>
            <a:ext cx="10283584" cy="5262531"/>
          </a:xfrm>
          <a:prstGeom prst="rect">
            <a:avLst/>
          </a:prstGeom>
          <a:noFill/>
        </p:spPr>
        <p:txBody>
          <a:bodyPr wrap="none" rtlCol="0">
            <a:spAutoFit/>
          </a:bodyPr>
          <a:lstStyle/>
          <a:p>
            <a:pPr marL="342900" indent="-342900">
              <a:lnSpc>
                <a:spcPct val="200000"/>
              </a:lnSpc>
              <a:buAutoNum type="arabicPeriod"/>
            </a:pPr>
            <a:r>
              <a:rPr lang="vi-VN" sz="4500" b="1" dirty="0"/>
              <a:t> Tìm hiểu về môi trường</a:t>
            </a:r>
          </a:p>
          <a:p>
            <a:pPr marL="1028700" lvl="1" indent="-571500">
              <a:lnSpc>
                <a:spcPct val="200000"/>
              </a:lnSpc>
              <a:buFont typeface="Wingdings" panose="05000000000000000000" pitchFamily="2" charset="2"/>
              <a:buChar char="§"/>
            </a:pPr>
            <a:r>
              <a:rPr lang="vi-VN" sz="4200" dirty="0"/>
              <a:t>Khái niệm, đặc điểm, vai trò</a:t>
            </a:r>
          </a:p>
          <a:p>
            <a:pPr marL="342900" indent="-342900">
              <a:lnSpc>
                <a:spcPct val="200000"/>
              </a:lnSpc>
              <a:buAutoNum type="arabicPeriod"/>
            </a:pPr>
            <a:r>
              <a:rPr lang="vi-VN" sz="4500" b="1" dirty="0"/>
              <a:t> Tìm hiểu về tài nguyên thiên nhiên</a:t>
            </a:r>
          </a:p>
          <a:p>
            <a:pPr marL="1028700" lvl="1" indent="-571500">
              <a:lnSpc>
                <a:spcPct val="200000"/>
              </a:lnSpc>
              <a:buFont typeface="Wingdings" panose="05000000000000000000" pitchFamily="2" charset="2"/>
              <a:buChar char="§"/>
            </a:pPr>
            <a:r>
              <a:rPr lang="vi-VN" sz="4200" dirty="0"/>
              <a:t>Khái niệm, đặc điểm, vai trò</a:t>
            </a:r>
            <a:endParaRPr lang="en-US" sz="4200"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2712309" y="-655697"/>
            <a:ext cx="3857042" cy="1311394"/>
          </a:xfrm>
          <a:prstGeom prst="rect">
            <a:avLst/>
          </a:prstGeom>
        </p:spPr>
      </p:pic>
      <p:pic>
        <p:nvPicPr>
          <p:cNvPr id="24" name="Picture 24"/>
          <p:cNvPicPr>
            <a:picLocks noChangeAspect="1"/>
          </p:cNvPicPr>
          <p:nvPr/>
        </p:nvPicPr>
        <p:blipFill>
          <a:blip r:embed="rId5"/>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80529" y="1559289"/>
            <a:ext cx="2783872" cy="946517"/>
          </a:xfrm>
          <a:prstGeom prst="rect">
            <a:avLst/>
          </a:prstGeom>
        </p:spPr>
      </p:pic>
      <p:sp>
        <p:nvSpPr>
          <p:cNvPr id="28" name="TextBox 28"/>
          <p:cNvSpPr txBox="1"/>
          <p:nvPr/>
        </p:nvSpPr>
        <p:spPr>
          <a:xfrm>
            <a:off x="618590" y="1091398"/>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18590" y="1870136"/>
            <a:ext cx="3583032" cy="784830"/>
          </a:xfrm>
          <a:prstGeom prst="rect">
            <a:avLst/>
          </a:prstGeom>
          <a:noFill/>
        </p:spPr>
        <p:txBody>
          <a:bodyPr wrap="none" rtlCol="0">
            <a:spAutoFit/>
          </a:bodyPr>
          <a:lstStyle/>
          <a:p>
            <a:r>
              <a:rPr lang="vi-VN" sz="4500" b="1" i="1" u="sng" dirty="0"/>
              <a:t>a. Khái niệm</a:t>
            </a:r>
            <a:endParaRPr lang="en-US" sz="4500" b="1" i="1" u="sng" dirty="0"/>
          </a:p>
        </p:txBody>
      </p:sp>
      <p:sp>
        <p:nvSpPr>
          <p:cNvPr id="30" name="Rectangle 29"/>
          <p:cNvSpPr/>
          <p:nvPr/>
        </p:nvSpPr>
        <p:spPr>
          <a:xfrm>
            <a:off x="1219201" y="2648544"/>
            <a:ext cx="14935200" cy="203132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200" b="1" dirty="0">
                <a:solidFill>
                  <a:srgbClr val="FF0000"/>
                </a:solidFill>
                <a:ea typeface="Calibri" panose="020F0502020204030204" pitchFamily="34" charset="0"/>
                <a:cs typeface="Arial" panose="020B0604020202020204" pitchFamily="34" charset="0"/>
              </a:rPr>
              <a:t>HS quan sát Hình 29.1, đọc thông tin mục Khái niệm SGK tr. 116, 117 và trả lời câu hỏi:</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32" name="Rounded Rectangular Callout 31"/>
          <p:cNvSpPr/>
          <p:nvPr/>
        </p:nvSpPr>
        <p:spPr>
          <a:xfrm>
            <a:off x="10363200" y="5067300"/>
            <a:ext cx="7467600" cy="3962400"/>
          </a:xfrm>
          <a:prstGeom prst="wedgeRoundRectCallout">
            <a:avLst>
              <a:gd name="adj1" fmla="val -69510"/>
              <a:gd name="adj2" fmla="val 39546"/>
              <a:gd name="adj3" fmla="val 16667"/>
            </a:avLst>
          </a:prstGeom>
          <a:solidFill>
            <a:schemeClr val="accent1">
              <a:lumMod val="20000"/>
              <a:lumOff val="80000"/>
            </a:schemeClr>
          </a:solidFill>
          <a:ln w="38100">
            <a:solidFill>
              <a:schemeClr val="accent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
            </a:pPr>
            <a:r>
              <a:rPr lang="vi-VN" sz="3500" dirty="0">
                <a:solidFill>
                  <a:schemeClr val="tx1"/>
                </a:solidFill>
              </a:rPr>
              <a:t>Môi trường là gì ?</a:t>
            </a:r>
          </a:p>
          <a:p>
            <a:pPr marL="457200" indent="-457200" algn="just">
              <a:lnSpc>
                <a:spcPct val="150000"/>
              </a:lnSpc>
              <a:buFont typeface="Wingdings" panose="05000000000000000000" pitchFamily="2" charset="2"/>
              <a:buChar char="§"/>
            </a:pPr>
            <a:r>
              <a:rPr lang="vi-VN" sz="3500" dirty="0">
                <a:solidFill>
                  <a:schemeClr val="tx1"/>
                </a:solidFill>
              </a:rPr>
              <a:t>Môi trường sống của con người bao gồm các thành phần nào? Phân biệt các thành phần của môi trường. </a:t>
            </a:r>
          </a:p>
        </p:txBody>
      </p:sp>
      <p:pic>
        <p:nvPicPr>
          <p:cNvPr id="36"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0200" y="5295900"/>
            <a:ext cx="8013571" cy="4327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1000"/>
                                        <p:tgtEl>
                                          <p:spTgt spid="30"/>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1000"/>
                                        <p:tgtEl>
                                          <p:spTgt spid="3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3583032" cy="784830"/>
          </a:xfrm>
          <a:prstGeom prst="rect">
            <a:avLst/>
          </a:prstGeom>
          <a:noFill/>
        </p:spPr>
        <p:txBody>
          <a:bodyPr wrap="none" rtlCol="0">
            <a:spAutoFit/>
          </a:bodyPr>
          <a:lstStyle/>
          <a:p>
            <a:r>
              <a:rPr lang="vi-VN" sz="4500" b="1" i="1" u="sng" dirty="0"/>
              <a:t>a. Khái niệm</a:t>
            </a:r>
            <a:endParaRPr lang="en-US" sz="4500" b="1" i="1" u="sng" dirty="0"/>
          </a:p>
        </p:txBody>
      </p:sp>
      <p:sp>
        <p:nvSpPr>
          <p:cNvPr id="11" name="Rounded Rectangle 10"/>
          <p:cNvSpPr/>
          <p:nvPr/>
        </p:nvSpPr>
        <p:spPr>
          <a:xfrm>
            <a:off x="4267200" y="2916138"/>
            <a:ext cx="13007603" cy="299786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800" b="1" dirty="0">
                <a:solidFill>
                  <a:srgbClr val="FF0000"/>
                </a:solidFill>
                <a:latin typeface="Arial" panose="020B0604020202020204" pitchFamily="34" charset="0"/>
                <a:cs typeface="Arial" panose="020B0604020202020204" pitchFamily="34" charset="0"/>
              </a:rPr>
              <a:t>Theo Luật Bảo vệ môi trường Việt Nam, 2020: </a:t>
            </a:r>
            <a:endParaRPr lang="vi-VN" sz="2800" b="1" dirty="0">
              <a:solidFill>
                <a:srgbClr val="FF0000"/>
              </a:solidFill>
              <a:latin typeface="Arial" panose="020B0604020202020204" pitchFamily="34" charset="0"/>
              <a:cs typeface="Arial" panose="020B0604020202020204" pitchFamily="34" charset="0"/>
            </a:endParaRPr>
          </a:p>
          <a:p>
            <a:pPr algn="just">
              <a:lnSpc>
                <a:spcPct val="150000"/>
              </a:lnSpc>
            </a:pPr>
            <a:r>
              <a:rPr lang="nl-NL" sz="2800" dirty="0">
                <a:solidFill>
                  <a:schemeClr val="tx1"/>
                </a:solidFill>
                <a:latin typeface="Arial" panose="020B0604020202020204" pitchFamily="34" charset="0"/>
                <a:cs typeface="Arial" panose="020B0604020202020204" pitchFamily="34" charset="0"/>
              </a:rPr>
              <a:t>Bao gồm các yếu tố vật chất tự nhiên và nhân tạo quan hệ mật thiết với nhau, bao quanh con người, có ảnh hưởng đến đời sống, kinh tế, xã hội, sự tồn tại và phát triển của con người, sinh vật và tự nhiên.</a:t>
            </a:r>
            <a:endParaRPr lang="en-US" sz="28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4267200" y="6557894"/>
            <a:ext cx="13007602" cy="269306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cs typeface="Arial" panose="020B0604020202020204" pitchFamily="34" charset="0"/>
              </a:rPr>
              <a:t>Theo UNESCO, 1981: </a:t>
            </a:r>
          </a:p>
          <a:p>
            <a:pPr algn="just">
              <a:lnSpc>
                <a:spcPct val="150000"/>
              </a:lnSpc>
            </a:pPr>
            <a:r>
              <a:rPr lang="vi-VN" sz="2800" dirty="0">
                <a:solidFill>
                  <a:schemeClr val="tx1"/>
                </a:solidFill>
                <a:cs typeface="Arial" panose="020B0604020202020204" pitchFamily="34" charset="0"/>
              </a:rPr>
              <a:t>Bao gồm toàn bộ các hệ thống tự nhiên và các hệ thống do con người tạo ra, trong đó con người sống và lao động, khai thác tài nguyên thiên nhiên và nhân tạo nhằm thỏa mãn những nhu cầu của mình. </a:t>
            </a:r>
            <a:endParaRPr lang="en-US" sz="2800" dirty="0">
              <a:solidFill>
                <a:schemeClr val="tx1"/>
              </a:solidFill>
              <a:latin typeface="Arial" panose="020B0604020202020204" pitchFamily="34" charset="0"/>
              <a:cs typeface="Arial" panose="020B0604020202020204" pitchFamily="34" charset="0"/>
            </a:endParaRPr>
          </a:p>
        </p:txBody>
      </p:sp>
      <p:pic>
        <p:nvPicPr>
          <p:cNvPr id="17"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19" y="3238500"/>
            <a:ext cx="4000272" cy="5867400"/>
          </a:xfrm>
          <a:prstGeom prst="rect">
            <a:avLst/>
          </a:prstGeom>
        </p:spPr>
      </p:pic>
    </p:spTree>
    <p:extLst>
      <p:ext uri="{BB962C8B-B14F-4D97-AF65-F5344CB8AC3E}">
        <p14:creationId xmlns:p14="http://schemas.microsoft.com/office/powerpoint/2010/main" val="3284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3583032" cy="784830"/>
          </a:xfrm>
          <a:prstGeom prst="rect">
            <a:avLst/>
          </a:prstGeom>
          <a:noFill/>
        </p:spPr>
        <p:txBody>
          <a:bodyPr wrap="none" rtlCol="0">
            <a:spAutoFit/>
          </a:bodyPr>
          <a:lstStyle/>
          <a:p>
            <a:r>
              <a:rPr lang="vi-VN" sz="4500" b="1" i="1" u="sng" dirty="0"/>
              <a:t>a. Khái niệm</a:t>
            </a:r>
            <a:endParaRPr lang="en-US" sz="4500" b="1" i="1" u="sng" dirty="0"/>
          </a:p>
        </p:txBody>
      </p:sp>
      <p:sp>
        <p:nvSpPr>
          <p:cNvPr id="11" name="Rounded Rectangle 10"/>
          <p:cNvSpPr/>
          <p:nvPr/>
        </p:nvSpPr>
        <p:spPr>
          <a:xfrm>
            <a:off x="395785" y="5184036"/>
            <a:ext cx="5540003" cy="3946838"/>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b="1" dirty="0">
                <a:solidFill>
                  <a:srgbClr val="FF0000"/>
                </a:solidFill>
                <a:cs typeface="Arial" panose="020B0604020202020204" pitchFamily="34" charset="0"/>
              </a:rPr>
              <a:t>Môi trường tự nhiên: </a:t>
            </a:r>
            <a:r>
              <a:rPr lang="vi-VN" sz="2600" dirty="0">
                <a:solidFill>
                  <a:schemeClr val="tx1"/>
                </a:solidFill>
                <a:cs typeface="Arial" panose="020B0604020202020204" pitchFamily="34" charset="0"/>
              </a:rPr>
              <a:t>bao gồm các thành phần của tự nhiên như ánh sáng mặt trời, núi sông, biển cả, không khí, động, thực vật, đất, nước, địa chất, địa hình, khoáng sản, khí hậu, sinh vật,...</a:t>
            </a:r>
            <a:endParaRPr lang="en-US" sz="2600" dirty="0">
              <a:solidFill>
                <a:schemeClr val="tx1"/>
              </a:solidFill>
              <a:latin typeface="Arial" panose="020B0604020202020204" pitchFamily="34" charset="0"/>
              <a:cs typeface="Arial" panose="020B0604020202020204" pitchFamily="34" charset="0"/>
            </a:endParaRPr>
          </a:p>
        </p:txBody>
      </p:sp>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45007" y="3454526"/>
            <a:ext cx="1441557" cy="1358415"/>
          </a:xfrm>
          <a:prstGeom prst="rect">
            <a:avLst/>
          </a:prstGeom>
        </p:spPr>
      </p:pic>
      <p:sp>
        <p:nvSpPr>
          <p:cNvPr id="14" name="Rounded Rectangle 13"/>
          <p:cNvSpPr/>
          <p:nvPr/>
        </p:nvSpPr>
        <p:spPr>
          <a:xfrm>
            <a:off x="6331992" y="5201617"/>
            <a:ext cx="5540003" cy="3946838"/>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b="1" dirty="0">
                <a:solidFill>
                  <a:srgbClr val="FF0000"/>
                </a:solidFill>
                <a:cs typeface="Arial" panose="020B0604020202020204" pitchFamily="34" charset="0"/>
              </a:rPr>
              <a:t>Môi trường xã hội: </a:t>
            </a:r>
            <a:r>
              <a:rPr lang="vi-VN" sz="2600" dirty="0">
                <a:solidFill>
                  <a:schemeClr val="tx1"/>
                </a:solidFill>
                <a:cs typeface="Arial" panose="020B0604020202020204" pitchFamily="34" charset="0"/>
              </a:rPr>
              <a:t>bao gồm  các mối quan hệ giữa con người với con người như luật lệ, thể chế, cam kết, quy định, chính trị, kinh tế, văn hóa, thể thao, lịch sử, giáo dục,...</a:t>
            </a:r>
            <a:endParaRPr lang="en-US" sz="2600" dirty="0">
              <a:solidFill>
                <a:schemeClr val="tx1"/>
              </a:solidFill>
              <a:latin typeface="Arial" panose="020B0604020202020204" pitchFamily="34" charset="0"/>
              <a:cs typeface="Arial" panose="020B0604020202020204" pitchFamily="34" charset="0"/>
            </a:endParaRPr>
          </a:p>
        </p:txBody>
      </p:sp>
      <p:pic>
        <p:nvPicPr>
          <p:cNvPr id="15"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32966" y="3455095"/>
            <a:ext cx="1432292" cy="1274134"/>
          </a:xfrm>
          <a:prstGeom prst="rect">
            <a:avLst/>
          </a:prstGeom>
        </p:spPr>
      </p:pic>
      <p:sp>
        <p:nvSpPr>
          <p:cNvPr id="16" name="Rounded Rectangle 15"/>
          <p:cNvSpPr/>
          <p:nvPr/>
        </p:nvSpPr>
        <p:spPr>
          <a:xfrm>
            <a:off x="12268200" y="5172094"/>
            <a:ext cx="5540003" cy="3946838"/>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b="1" dirty="0">
                <a:solidFill>
                  <a:srgbClr val="FF0000"/>
                </a:solidFill>
                <a:cs typeface="Arial" panose="020B0604020202020204" pitchFamily="34" charset="0"/>
              </a:rPr>
              <a:t>Môi trường nhân tạo: </a:t>
            </a:r>
            <a:r>
              <a:rPr lang="vi-VN" sz="2600" dirty="0">
                <a:solidFill>
                  <a:schemeClr val="tx1"/>
                </a:solidFill>
                <a:cs typeface="Arial" panose="020B0604020202020204" pitchFamily="34" charset="0"/>
              </a:rPr>
              <a:t>bao gồm các nhân tố do con người tạo nên như công viên, trường học, bệnh viện, nhà máy, công sở,...</a:t>
            </a:r>
            <a:endParaRPr lang="en-US" sz="2600" dirty="0">
              <a:solidFill>
                <a:schemeClr val="tx1"/>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11660" y="3454526"/>
            <a:ext cx="1464410" cy="1441557"/>
          </a:xfrm>
          <a:prstGeom prst="rect">
            <a:avLst/>
          </a:prstGeom>
        </p:spPr>
      </p:pic>
      <p:sp>
        <p:nvSpPr>
          <p:cNvPr id="3" name="TextBox 2"/>
          <p:cNvSpPr txBox="1"/>
          <p:nvPr/>
        </p:nvSpPr>
        <p:spPr>
          <a:xfrm>
            <a:off x="986503" y="2530315"/>
            <a:ext cx="8292655" cy="738664"/>
          </a:xfrm>
          <a:prstGeom prst="rect">
            <a:avLst/>
          </a:prstGeom>
          <a:noFill/>
        </p:spPr>
        <p:txBody>
          <a:bodyPr wrap="none" rtlCol="0">
            <a:spAutoFit/>
          </a:bodyPr>
          <a:lstStyle/>
          <a:p>
            <a:r>
              <a:rPr lang="vi-VN" sz="4200" dirty="0">
                <a:solidFill>
                  <a:srgbClr val="0070C0"/>
                </a:solidFill>
              </a:rPr>
              <a:t>- Các thành phần của môi trường:</a:t>
            </a:r>
            <a:endParaRPr lang="en-US" sz="4200" dirty="0">
              <a:solidFill>
                <a:srgbClr val="0070C0"/>
              </a:solidFill>
            </a:endParaRPr>
          </a:p>
        </p:txBody>
      </p:sp>
    </p:spTree>
    <p:extLst>
      <p:ext uri="{BB962C8B-B14F-4D97-AF65-F5344CB8AC3E}">
        <p14:creationId xmlns:p14="http://schemas.microsoft.com/office/powerpoint/2010/main" val="39897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3"/>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strVal val="#ppt_w+.3"/>
                                          </p:val>
                                        </p:tav>
                                        <p:tav tm="100000">
                                          <p:val>
                                            <p:strVal val="#ppt_w"/>
                                          </p:val>
                                        </p:tav>
                                      </p:tavLst>
                                    </p:anim>
                                    <p:anim calcmode="lin" valueType="num">
                                      <p:cBhvr>
                                        <p:cTn id="37" dur="1000" fill="hold"/>
                                        <p:tgtEl>
                                          <p:spTgt spid="17"/>
                                        </p:tgtEl>
                                        <p:attrNameLst>
                                          <p:attrName>ppt_h</p:attrName>
                                        </p:attrNameLst>
                                      </p:cBhvr>
                                      <p:tavLst>
                                        <p:tav tm="0">
                                          <p:val>
                                            <p:strVal val="#ppt_h"/>
                                          </p:val>
                                        </p:tav>
                                        <p:tav tm="100000">
                                          <p:val>
                                            <p:strVal val="#ppt_h"/>
                                          </p:val>
                                        </p:tav>
                                      </p:tavLst>
                                    </p:anim>
                                    <p:animEffect transition="in" filter="fade">
                                      <p:cBhvr>
                                        <p:cTn id="38" dur="1000"/>
                                        <p:tgtEl>
                                          <p:spTgt spid="17"/>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strVal val="#ppt_w+.3"/>
                                          </p:val>
                                        </p:tav>
                                        <p:tav tm="100000">
                                          <p:val>
                                            <p:strVal val="#ppt_w"/>
                                          </p:val>
                                        </p:tav>
                                      </p:tavLst>
                                    </p:anim>
                                    <p:anim calcmode="lin" valueType="num">
                                      <p:cBhvr>
                                        <p:cTn id="42" dur="1000" fill="hold"/>
                                        <p:tgtEl>
                                          <p:spTgt spid="16"/>
                                        </p:tgtEl>
                                        <p:attrNameLst>
                                          <p:attrName>ppt_h</p:attrName>
                                        </p:attrNameLst>
                                      </p:cBhvr>
                                      <p:tavLst>
                                        <p:tav tm="0">
                                          <p:val>
                                            <p:strVal val="#ppt_h"/>
                                          </p:val>
                                        </p:tav>
                                        <p:tav tm="100000">
                                          <p:val>
                                            <p:strVal val="#ppt_h"/>
                                          </p:val>
                                        </p:tav>
                                      </p:tavLst>
                                    </p:anim>
                                    <p:animEffect transition="in" filter="fade">
                                      <p:cBhvr>
                                        <p:cTn id="4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3422732" cy="784830"/>
          </a:xfrm>
          <a:prstGeom prst="rect">
            <a:avLst/>
          </a:prstGeom>
          <a:noFill/>
        </p:spPr>
        <p:txBody>
          <a:bodyPr wrap="none" rtlCol="0">
            <a:spAutoFit/>
          </a:bodyPr>
          <a:lstStyle/>
          <a:p>
            <a:r>
              <a:rPr lang="vi-VN" sz="4500" b="1" i="1" u="sng" dirty="0"/>
              <a:t>b. Đặc điểm</a:t>
            </a:r>
            <a:endParaRPr lang="en-US" sz="4500" b="1" i="1" u="sng" dirty="0"/>
          </a:p>
        </p:txBody>
      </p:sp>
      <p:sp>
        <p:nvSpPr>
          <p:cNvPr id="18" name="Rectangle 17"/>
          <p:cNvSpPr/>
          <p:nvPr/>
        </p:nvSpPr>
        <p:spPr>
          <a:xfrm>
            <a:off x="1005177" y="2350591"/>
            <a:ext cx="8748424" cy="942053"/>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vi-VN" sz="4200" dirty="0">
                <a:solidFill>
                  <a:schemeClr val="accent2">
                    <a:lumMod val="75000"/>
                  </a:schemeClr>
                </a:solidFill>
                <a:ea typeface="Calibri" panose="020F0502020204030204" pitchFamily="34" charset="0"/>
                <a:cs typeface="Arial" panose="020B0604020202020204" pitchFamily="34" charset="0"/>
              </a:rPr>
              <a:t>Đặc điểm chung của môi trường: </a:t>
            </a:r>
            <a:endParaRPr lang="en-US" sz="4200"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9" name="AutoShape 3"/>
          <p:cNvSpPr/>
          <p:nvPr/>
        </p:nvSpPr>
        <p:spPr>
          <a:xfrm>
            <a:off x="1296691" y="5427768"/>
            <a:ext cx="7391400" cy="2487440"/>
          </a:xfrm>
          <a:prstGeom prst="rect">
            <a:avLst/>
          </a:prstGeom>
          <a:solidFill>
            <a:srgbClr val="FFCE6D"/>
          </a:solidFill>
        </p:spPr>
      </p:sp>
      <p:sp>
        <p:nvSpPr>
          <p:cNvPr id="20" name="Rectangle 19"/>
          <p:cNvSpPr/>
          <p:nvPr/>
        </p:nvSpPr>
        <p:spPr>
          <a:xfrm>
            <a:off x="1512006" y="5594994"/>
            <a:ext cx="6960770" cy="1911549"/>
          </a:xfrm>
          <a:prstGeom prst="rect">
            <a:avLst/>
          </a:prstGeom>
        </p:spPr>
        <p:txBody>
          <a:bodyPr wrap="square">
            <a:spAutoFit/>
          </a:bodyPr>
          <a:lstStyle/>
          <a:p>
            <a:pPr algn="ctr">
              <a:lnSpc>
                <a:spcPct val="150000"/>
              </a:lnSpc>
            </a:pPr>
            <a:r>
              <a:rPr lang="vi-VN" sz="4200" dirty="0">
                <a:solidFill>
                  <a:srgbClr val="000000"/>
                </a:solidFill>
                <a:ea typeface="Calibri" panose="020F0502020204030204" pitchFamily="34" charset="0"/>
                <a:cs typeface="Arial" panose="020B0604020202020204" pitchFamily="34" charset="0"/>
              </a:rPr>
              <a:t>Có quan hệ mật thiết và tác động qua lại với con người.</a:t>
            </a:r>
            <a:endParaRPr lang="en-US" sz="4200" dirty="0">
              <a:latin typeface="Arial" panose="020B0604020202020204" pitchFamily="34" charset="0"/>
              <a:cs typeface="Arial" panose="020B0604020202020204" pitchFamily="34" charset="0"/>
            </a:endParaRPr>
          </a:p>
        </p:txBody>
      </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43400" y="3812460"/>
            <a:ext cx="1297982" cy="1257420"/>
          </a:xfrm>
          <a:prstGeom prst="rect">
            <a:avLst/>
          </a:prstGeom>
        </p:spPr>
      </p:pic>
      <p:sp>
        <p:nvSpPr>
          <p:cNvPr id="23" name="AutoShape 3"/>
          <p:cNvSpPr/>
          <p:nvPr/>
        </p:nvSpPr>
        <p:spPr>
          <a:xfrm>
            <a:off x="9448800" y="5427768"/>
            <a:ext cx="7391400" cy="2487440"/>
          </a:xfrm>
          <a:prstGeom prst="rect">
            <a:avLst/>
          </a:prstGeom>
          <a:solidFill>
            <a:srgbClr val="FFCE6D"/>
          </a:solidFill>
        </p:spPr>
      </p:sp>
      <p:sp>
        <p:nvSpPr>
          <p:cNvPr id="26" name="Rectangle 25"/>
          <p:cNvSpPr/>
          <p:nvPr/>
        </p:nvSpPr>
        <p:spPr>
          <a:xfrm>
            <a:off x="9494357" y="5594994"/>
            <a:ext cx="7300286" cy="2031325"/>
          </a:xfrm>
          <a:prstGeom prst="rect">
            <a:avLst/>
          </a:prstGeom>
        </p:spPr>
        <p:txBody>
          <a:bodyPr wrap="square">
            <a:spAutoFit/>
          </a:bodyPr>
          <a:lstStyle/>
          <a:p>
            <a:pPr algn="ctr">
              <a:lnSpc>
                <a:spcPct val="150000"/>
              </a:lnSpc>
            </a:pPr>
            <a:r>
              <a:rPr lang="vi-VN" sz="4200" dirty="0">
                <a:solidFill>
                  <a:srgbClr val="000000"/>
                </a:solidFill>
                <a:ea typeface="Calibri" panose="020F0502020204030204" pitchFamily="34" charset="0"/>
                <a:cs typeface="Arial" panose="020B0604020202020204" pitchFamily="34" charset="0"/>
              </a:rPr>
              <a:t>Môi trường có thể tác động và ảnh hưởng đến con người. </a:t>
            </a:r>
            <a:endParaRPr lang="en-US" sz="4200" dirty="0">
              <a:latin typeface="Arial" panose="020B0604020202020204" pitchFamily="34" charset="0"/>
              <a:cs typeface="Arial" panose="020B0604020202020204" pitchFamily="34" charset="0"/>
            </a:endParaRPr>
          </a:p>
        </p:txBody>
      </p:sp>
      <p:pic>
        <p:nvPicPr>
          <p:cNvPr id="2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5509" y="3812460"/>
            <a:ext cx="1297982" cy="1257420"/>
          </a:xfrm>
          <a:prstGeom prst="rect">
            <a:avLst/>
          </a:prstGeom>
        </p:spPr>
      </p:pic>
    </p:spTree>
    <p:extLst>
      <p:ext uri="{BB962C8B-B14F-4D97-AF65-F5344CB8AC3E}">
        <p14:creationId xmlns:p14="http://schemas.microsoft.com/office/powerpoint/2010/main" val="29448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par>
                                <p:cTn id="30" presetID="14" presetClass="entr" presetSubtype="1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712309" y="-861888"/>
            <a:ext cx="3857042" cy="1311394"/>
          </a:xfrm>
          <a:prstGeom prst="rect">
            <a:avLst/>
          </a:prstGeom>
        </p:spPr>
      </p:pic>
      <p:pic>
        <p:nvPicPr>
          <p:cNvPr id="24" name="Picture 24"/>
          <p:cNvPicPr>
            <a:picLocks noChangeAspect="1"/>
          </p:cNvPicPr>
          <p:nvPr/>
        </p:nvPicPr>
        <p:blipFill>
          <a:blip r:embed="rId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80529" y="1559289"/>
            <a:ext cx="2783872" cy="946517"/>
          </a:xfrm>
          <a:prstGeom prst="rect">
            <a:avLst/>
          </a:prstGeom>
        </p:spPr>
      </p:pic>
      <p:sp>
        <p:nvSpPr>
          <p:cNvPr id="28" name="TextBox 28"/>
          <p:cNvSpPr txBox="1"/>
          <p:nvPr/>
        </p:nvSpPr>
        <p:spPr>
          <a:xfrm>
            <a:off x="609600" y="708680"/>
            <a:ext cx="7354125" cy="448841"/>
          </a:xfrm>
          <a:prstGeom prst="rect">
            <a:avLst/>
          </a:prstGeom>
        </p:spPr>
        <p:txBody>
          <a:bodyPr wrap="square" lIns="0" tIns="0" rIns="0" bIns="0" rtlCol="0" anchor="t">
            <a:spAutoFit/>
          </a:bodyPr>
          <a:lstStyle/>
          <a:p>
            <a:pPr marL="0" lvl="0" indent="0">
              <a:lnSpc>
                <a:spcPts val="3499"/>
              </a:lnSpc>
            </a:pPr>
            <a:r>
              <a:rPr lang="vi-VN" sz="4500" b="1" dirty="0">
                <a:solidFill>
                  <a:srgbClr val="465462"/>
                </a:solidFill>
              </a:rPr>
              <a:t>1. Tìm hiểu về môi trường</a:t>
            </a:r>
            <a:endParaRPr lang="en-US" sz="4500" b="1" dirty="0">
              <a:solidFill>
                <a:srgbClr val="465462"/>
              </a:solidFill>
            </a:endParaRPr>
          </a:p>
        </p:txBody>
      </p:sp>
      <p:sp>
        <p:nvSpPr>
          <p:cNvPr id="2" name="TextBox 1"/>
          <p:cNvSpPr txBox="1"/>
          <p:nvPr/>
        </p:nvSpPr>
        <p:spPr>
          <a:xfrm>
            <a:off x="609600" y="1487418"/>
            <a:ext cx="2599814" cy="784830"/>
          </a:xfrm>
          <a:prstGeom prst="rect">
            <a:avLst/>
          </a:prstGeom>
          <a:noFill/>
        </p:spPr>
        <p:txBody>
          <a:bodyPr wrap="none" rtlCol="0">
            <a:spAutoFit/>
          </a:bodyPr>
          <a:lstStyle/>
          <a:p>
            <a:r>
              <a:rPr lang="vi-VN" sz="4500" b="1" i="1" u="sng" dirty="0"/>
              <a:t>c. Vai trò</a:t>
            </a:r>
            <a:endParaRPr lang="en-US" sz="4500" b="1" i="1" u="sng" dirty="0"/>
          </a:p>
        </p:txBody>
      </p:sp>
      <p:sp>
        <p:nvSpPr>
          <p:cNvPr id="8" name="Rectangle 7"/>
          <p:cNvSpPr/>
          <p:nvPr/>
        </p:nvSpPr>
        <p:spPr>
          <a:xfrm>
            <a:off x="914400" y="2272248"/>
            <a:ext cx="16459200" cy="942053"/>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200" b="1" dirty="0">
                <a:solidFill>
                  <a:srgbClr val="FF0000"/>
                </a:solidFill>
                <a:ea typeface="Calibri" panose="020F0502020204030204" pitchFamily="34" charset="0"/>
                <a:cs typeface="Arial" panose="020B0604020202020204" pitchFamily="34" charset="0"/>
              </a:rPr>
              <a:t>HS quan sát Hình 29.2 SGK tr.117 và trả lời câu hỏi: </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393230"/>
            <a:ext cx="10953466" cy="6615113"/>
          </a:xfrm>
          <a:prstGeom prst="rect">
            <a:avLst/>
          </a:prstGeom>
        </p:spPr>
      </p:pic>
      <p:sp>
        <p:nvSpPr>
          <p:cNvPr id="7" name="Cloud Callout 6"/>
          <p:cNvSpPr/>
          <p:nvPr/>
        </p:nvSpPr>
        <p:spPr>
          <a:xfrm>
            <a:off x="11334466" y="3848100"/>
            <a:ext cx="6648734" cy="4419600"/>
          </a:xfrm>
          <a:prstGeom prst="cloudCallout">
            <a:avLst>
              <a:gd name="adj1" fmla="val -51750"/>
              <a:gd name="adj2" fmla="val 48530"/>
            </a:avLst>
          </a:prstGeom>
          <a:solidFill>
            <a:schemeClr val="accent5">
              <a:lumMod val="20000"/>
              <a:lumOff val="8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200" dirty="0" err="1">
                <a:solidFill>
                  <a:schemeClr val="tx1"/>
                </a:solidFill>
                <a:latin typeface="Arial" panose="020B0604020202020204" pitchFamily="34" charset="0"/>
                <a:cs typeface="Arial" panose="020B0604020202020204" pitchFamily="34" charset="0"/>
              </a:rPr>
              <a:t>Tìm</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ví</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dụ</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chứng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minh</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vai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trò</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của</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môi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trường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đối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với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sự</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phát</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triển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của</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xã</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hội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loài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người</a:t>
            </a:r>
            <a:r>
              <a:rPr lang="fr-FR" sz="3200" dirty="0">
                <a:solidFill>
                  <a:schemeClr val="tx1"/>
                </a:solidFill>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4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2173</Words>
  <Application>Microsoft Office PowerPoint</Application>
  <PresentationFormat>Custom</PresentationFormat>
  <Paragraphs>157</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Wingdings</vt:lpstr>
      <vt:lpstr>Roboto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Linh Nguyễn</cp:lastModifiedBy>
  <cp:revision>27</cp:revision>
  <dcterms:created xsi:type="dcterms:W3CDTF">2006-08-16T00:00:00Z</dcterms:created>
  <dcterms:modified xsi:type="dcterms:W3CDTF">2024-04-26T05:48:06Z</dcterms:modified>
  <dc:identifier>DAEswOIwa4E</dc:identifier>
</cp:coreProperties>
</file>