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13" r:id="rId3"/>
    <p:sldId id="301" r:id="rId4"/>
    <p:sldId id="308" r:id="rId5"/>
    <p:sldId id="385" r:id="rId6"/>
    <p:sldId id="374" r:id="rId7"/>
    <p:sldId id="376" r:id="rId8"/>
    <p:sldId id="384" r:id="rId9"/>
    <p:sldId id="383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5" r:id="rId19"/>
    <p:sldId id="456" r:id="rId20"/>
    <p:sldId id="457" r:id="rId21"/>
    <p:sldId id="458" r:id="rId22"/>
    <p:sldId id="459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1"/>
    <a:srgbClr val="E1F0D8"/>
    <a:srgbClr val="ED7D31"/>
    <a:srgbClr val="CCECFF"/>
    <a:srgbClr val="135F82"/>
    <a:srgbClr val="D60093"/>
    <a:srgbClr val="0000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696" y="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-326991" y="109316"/>
            <a:ext cx="243840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244957" y="447238"/>
            <a:ext cx="24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10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21569" y="454329"/>
            <a:ext cx="284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600" b="1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DIỀU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TÍCH MỘT SỐ VỚI MỘT VECTƠ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0.emf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9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5.png"/><Relationship Id="rId3" Type="http://schemas.openxmlformats.org/officeDocument/2006/relationships/image" Target="../media/image9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7.wmf"/><Relationship Id="rId11" Type="http://schemas.openxmlformats.org/officeDocument/2006/relationships/image" Target="../media/image10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98.wmf"/><Relationship Id="rId1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190.png"/><Relationship Id="rId23" Type="http://schemas.openxmlformats.org/officeDocument/2006/relationships/image" Target="../media/image27.png"/><Relationship Id="rId10" Type="http://schemas.openxmlformats.org/officeDocument/2006/relationships/image" Target="../media/image140.png"/><Relationship Id="rId19" Type="http://schemas.openxmlformats.org/officeDocument/2006/relationships/image" Target="../media/image23.png"/><Relationship Id="rId4" Type="http://schemas.openxmlformats.org/officeDocument/2006/relationships/image" Target="../media/image191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3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23" name="Rounded Rectangle 2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76A738-4BE9-D3CF-F195-3A156BC166A2}"/>
                  </a:ext>
                </a:extLst>
              </p:cNvPr>
              <p:cNvSpPr txBox="1"/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Nhận xét: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76A738-4BE9-D3CF-F195-3A156BC1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blipFill>
                <a:blip r:embed="rId2"/>
                <a:stretch>
                  <a:fillRect l="-1598" r="-1326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33451" y="7205017"/>
            <a:ext cx="22000382" cy="5977584"/>
            <a:chOff x="1270511" y="5867400"/>
            <a:chExt cx="20733271" cy="594075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5973033"/>
              <a:ext cx="20731572" cy="58351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78594" y="2964879"/>
            <a:ext cx="22106109" cy="4045521"/>
            <a:chOff x="1268078" y="3405486"/>
            <a:chExt cx="22106109" cy="3044653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28707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1" name="Rounded Rectangle 40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4422834" y="3670520"/>
            <a:ext cx="13865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4C0A17-1EB4-4EA9-5CCB-4C3862F29201}"/>
                  </a:ext>
                </a:extLst>
              </p:cNvPr>
              <p:cNvSpPr txBox="1"/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4C0A17-1EB4-4EA9-5CCB-4C3862F2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blipFill>
                <a:blip r:embed="rId3"/>
                <a:stretch>
                  <a:fillRect t="-2055" b="-28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1874C2-4BC8-1412-1FBE-EA733B9978BE}"/>
                  </a:ext>
                </a:extLst>
              </p:cNvPr>
              <p:cNvSpPr txBox="1"/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1874C2-4BC8-1412-1FBE-EA733B997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blipFill>
                <a:blip r:embed="rId4"/>
                <a:stretch>
                  <a:fillRect l="-1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876" y="3195966"/>
            <a:ext cx="21841827" cy="297623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4" name="Rounded Rectangle 3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11" name="Rounded Rectangle 10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73B7DF-557B-2A0F-01B7-7BDE220B5218}"/>
              </a:ext>
            </a:extLst>
          </p:cNvPr>
          <p:cNvSpPr txBox="1"/>
          <p:nvPr/>
        </p:nvSpPr>
        <p:spPr>
          <a:xfrm>
            <a:off x="4800600" y="3704672"/>
            <a:ext cx="162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0021EE-6E31-B6C3-C3E5-5304B64038ED}"/>
                  </a:ext>
                </a:extLst>
              </p:cNvPr>
              <p:cNvSpPr txBox="1"/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0021EE-6E31-B6C3-C3E5-5304B640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7FB915-0837-9918-8B30-72B4DF0387E7}"/>
                  </a:ext>
                </a:extLst>
              </p:cNvPr>
              <p:cNvSpPr txBox="1"/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7FB915-0837-9918-8B30-72B4DF03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67"/>
          <p:cNvGrpSpPr/>
          <p:nvPr/>
        </p:nvGrpSpPr>
        <p:grpSpPr>
          <a:xfrm>
            <a:off x="678594" y="2964879"/>
            <a:ext cx="3343539" cy="1249688"/>
            <a:chOff x="1311958" y="3405486"/>
            <a:chExt cx="3343539" cy="940513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 rot="5400000">
              <a:off x="2841050" y="2751419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50671" y="3527166"/>
              <a:ext cx="2404826" cy="60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vi-VN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0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2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581400" y="6584713"/>
            <a:ext cx="18135600" cy="6521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318" y="3657600"/>
            <a:ext cx="1789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blipFill>
                <a:blip r:embed="rId2"/>
                <a:stretch>
                  <a:fillRect l="-1500" r="-1000" b="-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71628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1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8FF5A-ADA0-F8C0-BFB2-F0573D4DC2BC}"/>
                  </a:ext>
                </a:extLst>
              </p:cNvPr>
              <p:cNvSpPr txBox="1"/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 Điền vào dấu (...)  1 số hoặc 1 vectơ để được kết quả đúng.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8FF5A-ADA0-F8C0-BFB2-F0573D4D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blipFill>
                <a:blip r:embed="rId3"/>
                <a:stretch>
                  <a:fillRect l="-1639" r="-1599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blipFill>
                <a:blip r:embed="rId4"/>
                <a:stretch>
                  <a:fillRect l="-1188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FF7AF09-6354-9F0B-6D28-57BD00D69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991" y="2438400"/>
            <a:ext cx="6222009" cy="41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</m:t>
                    </m:r>
                    <m:r>
                      <a:rPr lang="vi-VN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 ….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…..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blipFill>
                <a:blip r:embed="rId2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7C320C9A-1517-29A8-3FBF-50A0FE5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" y="305629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09E4E3-83A3-1B6B-EDE2-ED53B4A38D2D}"/>
              </a:ext>
            </a:extLst>
          </p:cNvPr>
          <p:cNvSpPr txBox="1"/>
          <p:nvPr/>
        </p:nvSpPr>
        <p:spPr>
          <a:xfrm>
            <a:off x="2819400" y="5004881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37A39-8153-7046-097C-E3EA15270607}"/>
                  </a:ext>
                </a:extLst>
              </p:cNvPr>
              <p:cNvSpPr txBox="1"/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37A39-8153-7046-097C-E3EA15270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6B84B-3D96-8C0C-808D-8CCD2551FFA3}"/>
                  </a:ext>
                </a:extLst>
              </p:cNvPr>
              <p:cNvSpPr txBox="1"/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6B84B-3D96-8C0C-808D-8CCD2551F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EB868-DC33-64F1-1CC7-C07977E9770A}"/>
                  </a:ext>
                </a:extLst>
              </p:cNvPr>
              <p:cNvSpPr txBox="1"/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EB868-DC33-64F1-1CC7-C07977E97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CCEE9B-7626-5694-398B-066E8535A129}"/>
                  </a:ext>
                </a:extLst>
              </p:cNvPr>
              <p:cNvSpPr txBox="1"/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CCEE9B-7626-5694-398B-066E8535A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CFAA9A-8BF0-0996-7C8E-2AAB67E02B22}"/>
                  </a:ext>
                </a:extLst>
              </p:cNvPr>
              <p:cNvSpPr txBox="1"/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CFAA9A-8BF0-0996-7C8E-2AAB67E0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6F8E50-3DB0-7C32-EBEE-1A99E9B9ABD0}"/>
                  </a:ext>
                </a:extLst>
              </p:cNvPr>
              <p:cNvSpPr txBox="1"/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5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5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</m:oMath>
                  </m:oMathPara>
                </a14:m>
                <a:endParaRPr lang="en-US" sz="5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6F8E50-3DB0-7C32-EBEE-1A99E9B9A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F3E2B7-F51A-76E2-A4AB-F6F4E77E8A0A}"/>
                  </a:ext>
                </a:extLst>
              </p:cNvPr>
              <p:cNvSpPr txBox="1"/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F3E2B7-F51A-76E2-A4AB-F6F4E77E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3C772-784B-981D-FB11-934E76747E0B}"/>
                  </a:ext>
                </a:extLst>
              </p:cNvPr>
              <p:cNvSpPr txBox="1"/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3C772-784B-981D-FB11-934E76747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4BCEE9-EA63-CEDF-BE4C-053A3637D7E0}"/>
                  </a:ext>
                </a:extLst>
              </p:cNvPr>
              <p:cNvSpPr txBox="1"/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4BCEE9-EA63-CEDF-BE4C-053A3637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75554-8271-3DD5-5DB5-7F14CE0F072A}"/>
                  </a:ext>
                </a:extLst>
              </p:cNvPr>
              <p:cNvSpPr txBox="1"/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875554-8271-3DD5-5DB5-7F14CE0F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1BA8-C91B-7F7D-22FD-B5C06A377BA2}"/>
                  </a:ext>
                </a:extLst>
              </p:cNvPr>
              <p:cNvSpPr txBox="1"/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1BA8-C91B-7F7D-22FD-B5C06A37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22A6EE-40A8-F046-B955-183DD808CF0F}"/>
                  </a:ext>
                </a:extLst>
              </p:cNvPr>
              <p:cNvSpPr txBox="1"/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22A6EE-40A8-F046-B955-183DD808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091219-1AAC-EC2B-1CF0-850A6061EA5C}"/>
                  </a:ext>
                </a:extLst>
              </p:cNvPr>
              <p:cNvSpPr txBox="1"/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091219-1AAC-EC2B-1CF0-850A6061E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13FA03-5A97-5DEB-488A-7584EC2EE153}"/>
                  </a:ext>
                </a:extLst>
              </p:cNvPr>
              <p:cNvSpPr txBox="1"/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13FA03-5A97-5DEB-488A-7584EC2E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0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3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23" name="Rounded Rectangle 2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201" y="191463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4E27E8-6986-D358-5E84-9F5FA1627624}"/>
                  </a:ext>
                </a:extLst>
              </p:cNvPr>
              <p:cNvSpPr txBox="1"/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4E27E8-6986-D358-5E84-9F5FA162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blipFill>
                <a:blip r:embed="rId2"/>
                <a:stretch>
                  <a:fillRect l="-1344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6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1" name="Rounded Rectangle 40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blipFill>
                <a:blip r:embed="rId2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E73936-3314-63A3-E1F0-25779510B5CD}"/>
                  </a:ext>
                </a:extLst>
              </p:cNvPr>
              <p:cNvSpPr txBox="1"/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𝑮𝑵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𝑮𝑵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𝑮𝑵</m:t>
                            </m:r>
                          </m:e>
                        </m:acc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E73936-3314-63A3-E1F0-25779510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3" name="Group 10"/>
          <p:cNvGrpSpPr/>
          <p:nvPr/>
        </p:nvGrpSpPr>
        <p:grpSpPr>
          <a:xfrm>
            <a:off x="784320" y="7551617"/>
            <a:ext cx="22000382" cy="5630984"/>
            <a:chOff x="1270511" y="5867400"/>
            <a:chExt cx="20733271" cy="5596285"/>
          </a:xfrm>
        </p:grpSpPr>
        <p:sp>
          <p:nvSpPr>
            <p:cNvPr id="34" name="Rounded Rectangle 33"/>
            <p:cNvSpPr/>
            <p:nvPr/>
          </p:nvSpPr>
          <p:spPr>
            <a:xfrm>
              <a:off x="1272210" y="5973033"/>
              <a:ext cx="20731572" cy="5490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1" name="Rounded Rectangle 40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tam giác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có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trọng tâm. Chứng minh: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blipFill>
                <a:blip r:embed="rId2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649B4B-55BE-9289-1040-6ED4BE927E8A}"/>
                  </a:ext>
                </a:extLst>
              </p:cNvPr>
              <p:cNvSpPr txBox="1"/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649B4B-55BE-9289-1040-6ED4BE927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blipFill>
                <a:blip r:embed="rId3"/>
                <a:stretch>
                  <a:fillRect b="-9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2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846534" y="1814635"/>
            <a:ext cx="22486206" cy="6919852"/>
            <a:chOff x="1268078" y="3405486"/>
            <a:chExt cx="22486206" cy="4463292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/>
          <p:cNvGrpSpPr/>
          <p:nvPr/>
        </p:nvGrpSpPr>
        <p:grpSpPr>
          <a:xfrm>
            <a:off x="1176005" y="8918006"/>
            <a:ext cx="22347506" cy="4144485"/>
            <a:chOff x="1270511" y="5867400"/>
            <a:chExt cx="22347506" cy="4353029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0"/>
              <a:ext cx="22345807" cy="4081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73F34A-5DEB-4B09-BC06-2A107FDD11DA}"/>
                  </a:ext>
                </a:extLst>
              </p:cNvPr>
              <p:cNvSpPr/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đúng trong hình vẽ nào sau đây: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73F34A-5DEB-4B09-BC06-2A107FDD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  <a:blipFill>
                <a:blip r:embed="rId2"/>
                <a:stretch>
                  <a:fillRect l="-1245" t="-433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F05343-B2B6-4B23-BB23-357D1C7270D9}"/>
                  </a:ext>
                </a:extLst>
              </p:cNvPr>
              <p:cNvSpPr/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F05343-B2B6-4B23-BB23-357D1C72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  <a:blipFill>
                <a:blip r:embed="rId3"/>
                <a:stretch>
                  <a:fillRect l="-1317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9E67EAF9-094B-B1C8-E8AD-70E7A86EFE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2F0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6" y="4745942"/>
            <a:ext cx="10926064" cy="2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6F6A43-72C5-0DCF-9BD2-DC06EAF7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046" y="7350714"/>
            <a:ext cx="1243692" cy="133514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01822A-93FA-0A6A-A5FC-E8D83DA989A6}"/>
              </a:ext>
            </a:extLst>
          </p:cNvPr>
          <p:cNvSpPr txBox="1"/>
          <p:nvPr/>
        </p:nvSpPr>
        <p:spPr>
          <a:xfrm>
            <a:off x="2944787" y="11039343"/>
            <a:ext cx="31727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122328" cy="11635957"/>
            <a:chOff x="-3538955" y="3486542"/>
            <a:chExt cx="22122328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2122328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679850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22402" y="6973661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22399" y="8160704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43328" y="9419515"/>
            <a:ext cx="7606392" cy="956919"/>
            <a:chOff x="7459670" y="8524495"/>
            <a:chExt cx="9834442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776419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MỘT SỐ 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3464728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359152" y="2265331"/>
            <a:ext cx="17496056" cy="2840069"/>
            <a:chOff x="394026" y="139419"/>
            <a:chExt cx="12080358" cy="284006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2080357" cy="2840069"/>
              <a:chOff x="814648" y="4231655"/>
              <a:chExt cx="12080357" cy="28400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14648" y="4231802"/>
                <a:ext cx="12080357" cy="2839922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270171" y="4821034"/>
                <a:ext cx="11205287" cy="2096089"/>
                <a:chOff x="2105694" y="4788029"/>
                <a:chExt cx="11205287" cy="209608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105694" y="4788029"/>
                  <a:ext cx="7953600" cy="2096089"/>
                  <a:chOff x="2039192" y="4731333"/>
                  <a:chExt cx="7953600" cy="209608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039192" y="5784732"/>
                    <a:ext cx="1364505" cy="1042690"/>
                    <a:chOff x="2718761" y="6078326"/>
                    <a:chExt cx="1364505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8761" y="607832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6443" y="6245728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 5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147669" y="5898566"/>
                  <a:ext cx="101633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SỐ VỚI MỘT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898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6514966" y="2889847"/>
            <a:ext cx="1634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IV. HỆ THỨC LƯỢNG TRONG TAM GIÁC. VEC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846534" y="1814635"/>
            <a:ext cx="23053842" cy="6951093"/>
            <a:chOff x="1268078" y="3405486"/>
            <a:chExt cx="22486206" cy="4463292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26398" y="3642225"/>
                <a:ext cx="1812448" cy="51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/>
          <p:cNvGrpSpPr/>
          <p:nvPr/>
        </p:nvGrpSpPr>
        <p:grpSpPr>
          <a:xfrm>
            <a:off x="1176005" y="8991580"/>
            <a:ext cx="22724371" cy="4221975"/>
            <a:chOff x="1270511" y="5867400"/>
            <a:chExt cx="22347506" cy="5800796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/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hình bình hành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  <a:blipFill>
                <a:blip r:embed="rId2"/>
                <a:stretch>
                  <a:fillRect l="-113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/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Ta có: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</a:rPr>
                  <a:t> D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 </a:t>
                </a:r>
              </a:p>
              <a:p>
                <a:pPr indent="457200" algn="just">
                  <a:lnSpc>
                    <a:spcPct val="120000"/>
                  </a:lnSpc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  <a:blipFill>
                <a:blip r:embed="rId3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7582599" y="5157455"/>
            <a:ext cx="1187511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76E7BE-D78D-5C07-E2E1-44098965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017" y="4041558"/>
            <a:ext cx="10363200" cy="384607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6D87A21-007F-D379-EB6B-82CB1B74B2DF}"/>
              </a:ext>
            </a:extLst>
          </p:cNvPr>
          <p:cNvSpPr/>
          <p:nvPr/>
        </p:nvSpPr>
        <p:spPr>
          <a:xfrm>
            <a:off x="1457448" y="4223224"/>
            <a:ext cx="2196660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599F37-F997-5C33-6D72-6A5181F34C7D}"/>
                  </a:ext>
                </a:extLst>
              </p:cNvPr>
              <p:cNvSpPr/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599F37-F997-5C33-6D72-6A5181F3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  <a:blipFill>
                <a:blip r:embed="rId5"/>
                <a:stretch>
                  <a:fillRect l="-1023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D8D1C719-3DD6-D484-8F91-3AE68A47FD0A}"/>
              </a:ext>
            </a:extLst>
          </p:cNvPr>
          <p:cNvSpPr/>
          <p:nvPr/>
        </p:nvSpPr>
        <p:spPr>
          <a:xfrm>
            <a:off x="12158874" y="8774003"/>
            <a:ext cx="5120981" cy="1931307"/>
          </a:xfrm>
          <a:custGeom>
            <a:avLst/>
            <a:gdLst>
              <a:gd name="connsiteX0" fmla="*/ 160801 w 6519382"/>
              <a:gd name="connsiteY0" fmla="*/ 619258 h 1900930"/>
              <a:gd name="connsiteX1" fmla="*/ 4218451 w 6519382"/>
              <a:gd name="connsiteY1" fmla="*/ 1876558 h 1900930"/>
              <a:gd name="connsiteX2" fmla="*/ 6247276 w 6519382"/>
              <a:gd name="connsiteY2" fmla="*/ 1447933 h 1900930"/>
              <a:gd name="connsiteX3" fmla="*/ 6304426 w 6519382"/>
              <a:gd name="connsiteY3" fmla="*/ 1419358 h 1900930"/>
              <a:gd name="connsiteX4" fmla="*/ 4447051 w 6519382"/>
              <a:gd name="connsiteY4" fmla="*/ 1333633 h 1900930"/>
              <a:gd name="connsiteX5" fmla="*/ 1761001 w 6519382"/>
              <a:gd name="connsiteY5" fmla="*/ 104908 h 1900930"/>
              <a:gd name="connsiteX6" fmla="*/ 1560976 w 6519382"/>
              <a:gd name="connsiteY6" fmla="*/ 76333 h 1900930"/>
              <a:gd name="connsiteX7" fmla="*/ 760876 w 6519382"/>
              <a:gd name="connsiteY7" fmla="*/ 190633 h 1900930"/>
              <a:gd name="connsiteX8" fmla="*/ 75076 w 6519382"/>
              <a:gd name="connsiteY8" fmla="*/ 619258 h 1900930"/>
              <a:gd name="connsiteX9" fmla="*/ 17926 w 6519382"/>
              <a:gd name="connsiteY9" fmla="*/ 590683 h 1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9382" h="1900930">
                <a:moveTo>
                  <a:pt x="160801" y="619258"/>
                </a:moveTo>
                <a:cubicBezTo>
                  <a:pt x="1682420" y="1178852"/>
                  <a:pt x="3204039" y="1738446"/>
                  <a:pt x="4218451" y="1876558"/>
                </a:cubicBezTo>
                <a:cubicBezTo>
                  <a:pt x="5232864" y="2014671"/>
                  <a:pt x="5899614" y="1524133"/>
                  <a:pt x="6247276" y="1447933"/>
                </a:cubicBezTo>
                <a:cubicBezTo>
                  <a:pt x="6594939" y="1371733"/>
                  <a:pt x="6604463" y="1438408"/>
                  <a:pt x="6304426" y="1419358"/>
                </a:cubicBezTo>
                <a:cubicBezTo>
                  <a:pt x="6004389" y="1400308"/>
                  <a:pt x="5204289" y="1552708"/>
                  <a:pt x="4447051" y="1333633"/>
                </a:cubicBezTo>
                <a:cubicBezTo>
                  <a:pt x="3689813" y="1114558"/>
                  <a:pt x="2242014" y="314458"/>
                  <a:pt x="1761001" y="104908"/>
                </a:cubicBezTo>
                <a:cubicBezTo>
                  <a:pt x="1279989" y="-104642"/>
                  <a:pt x="1727663" y="62046"/>
                  <a:pt x="1560976" y="76333"/>
                </a:cubicBezTo>
                <a:cubicBezTo>
                  <a:pt x="1394289" y="90620"/>
                  <a:pt x="1008526" y="100146"/>
                  <a:pt x="760876" y="190633"/>
                </a:cubicBezTo>
                <a:cubicBezTo>
                  <a:pt x="513226" y="281120"/>
                  <a:pt x="198901" y="552583"/>
                  <a:pt x="75076" y="619258"/>
                </a:cubicBezTo>
                <a:cubicBezTo>
                  <a:pt x="-48749" y="685933"/>
                  <a:pt x="17926" y="590683"/>
                  <a:pt x="17926" y="590683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rgbClr val="FFFF00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Freeform: Shape 61">
            <a:extLst>
              <a:ext uri="{FF2B5EF4-FFF2-40B4-BE49-F238E27FC236}">
                <a16:creationId xmlns:a16="http://schemas.microsoft.com/office/drawing/2014/main" id="{2AD58A40-E6E9-6E82-4EC1-E11064F71B32}"/>
              </a:ext>
            </a:extLst>
          </p:cNvPr>
          <p:cNvSpPr/>
          <p:nvPr/>
        </p:nvSpPr>
        <p:spPr>
          <a:xfrm>
            <a:off x="2284653" y="7361557"/>
            <a:ext cx="5638800" cy="2023293"/>
          </a:xfrm>
          <a:custGeom>
            <a:avLst/>
            <a:gdLst>
              <a:gd name="connsiteX0" fmla="*/ 5416777 w 5577119"/>
              <a:gd name="connsiteY0" fmla="*/ 72533 h 1881693"/>
              <a:gd name="connsiteX1" fmla="*/ 1987777 w 5577119"/>
              <a:gd name="connsiteY1" fmla="*/ 186833 h 1881693"/>
              <a:gd name="connsiteX2" fmla="*/ 787627 w 5577119"/>
              <a:gd name="connsiteY2" fmla="*/ 758333 h 1881693"/>
              <a:gd name="connsiteX3" fmla="*/ 73252 w 5577119"/>
              <a:gd name="connsiteY3" fmla="*/ 1758458 h 1881693"/>
              <a:gd name="connsiteX4" fmla="*/ 158977 w 5577119"/>
              <a:gd name="connsiteY4" fmla="*/ 1758458 h 1881693"/>
              <a:gd name="connsiteX5" fmla="*/ 1273402 w 5577119"/>
              <a:gd name="connsiteY5" fmla="*/ 786908 h 1881693"/>
              <a:gd name="connsiteX6" fmla="*/ 5073877 w 5577119"/>
              <a:gd name="connsiteY6" fmla="*/ 1186958 h 1881693"/>
              <a:gd name="connsiteX7" fmla="*/ 5016727 w 5577119"/>
              <a:gd name="connsiteY7" fmla="*/ 1215533 h 1881693"/>
              <a:gd name="connsiteX8" fmla="*/ 5416777 w 5577119"/>
              <a:gd name="connsiteY8" fmla="*/ 72533 h 18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119" h="1881693">
                <a:moveTo>
                  <a:pt x="5416777" y="72533"/>
                </a:moveTo>
                <a:cubicBezTo>
                  <a:pt x="4911952" y="-98917"/>
                  <a:pt x="2759302" y="72533"/>
                  <a:pt x="1987777" y="186833"/>
                </a:cubicBezTo>
                <a:cubicBezTo>
                  <a:pt x="1216252" y="301133"/>
                  <a:pt x="1106714" y="496396"/>
                  <a:pt x="787627" y="758333"/>
                </a:cubicBezTo>
                <a:cubicBezTo>
                  <a:pt x="468540" y="1020270"/>
                  <a:pt x="178027" y="1591771"/>
                  <a:pt x="73252" y="1758458"/>
                </a:cubicBezTo>
                <a:cubicBezTo>
                  <a:pt x="-31523" y="1925145"/>
                  <a:pt x="-41048" y="1920383"/>
                  <a:pt x="158977" y="1758458"/>
                </a:cubicBezTo>
                <a:cubicBezTo>
                  <a:pt x="359002" y="1596533"/>
                  <a:pt x="454252" y="882158"/>
                  <a:pt x="1273402" y="786908"/>
                </a:cubicBezTo>
                <a:cubicBezTo>
                  <a:pt x="2092552" y="691658"/>
                  <a:pt x="4449989" y="1115521"/>
                  <a:pt x="5073877" y="1186958"/>
                </a:cubicBezTo>
                <a:cubicBezTo>
                  <a:pt x="5697765" y="1258396"/>
                  <a:pt x="4954814" y="1406033"/>
                  <a:pt x="5016727" y="1215533"/>
                </a:cubicBezTo>
                <a:cubicBezTo>
                  <a:pt x="5078639" y="1025033"/>
                  <a:pt x="5921602" y="243983"/>
                  <a:pt x="5416777" y="72533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Freeform: Shape 59">
            <a:extLst>
              <a:ext uri="{FF2B5EF4-FFF2-40B4-BE49-F238E27FC236}">
                <a16:creationId xmlns:a16="http://schemas.microsoft.com/office/drawing/2014/main" id="{16F02922-9C76-A562-3E81-7FB90D406096}"/>
              </a:ext>
            </a:extLst>
          </p:cNvPr>
          <p:cNvSpPr/>
          <p:nvPr/>
        </p:nvSpPr>
        <p:spPr>
          <a:xfrm>
            <a:off x="12382273" y="3011372"/>
            <a:ext cx="4250557" cy="2317399"/>
          </a:xfrm>
          <a:custGeom>
            <a:avLst/>
            <a:gdLst>
              <a:gd name="connsiteX0" fmla="*/ 0 w 5869736"/>
              <a:gd name="connsiteY0" fmla="*/ 1942855 h 2688352"/>
              <a:gd name="connsiteX1" fmla="*/ 2857500 w 5869736"/>
              <a:gd name="connsiteY1" fmla="*/ 171205 h 2688352"/>
              <a:gd name="connsiteX2" fmla="*/ 5857875 w 5869736"/>
              <a:gd name="connsiteY2" fmla="*/ 85480 h 2688352"/>
              <a:gd name="connsiteX3" fmla="*/ 3829050 w 5869736"/>
              <a:gd name="connsiteY3" fmla="*/ 314080 h 2688352"/>
              <a:gd name="connsiteX4" fmla="*/ 1943100 w 5869736"/>
              <a:gd name="connsiteY4" fmla="*/ 2514355 h 2688352"/>
              <a:gd name="connsiteX5" fmla="*/ 1943100 w 5869736"/>
              <a:gd name="connsiteY5" fmla="*/ 2542930 h 2688352"/>
              <a:gd name="connsiteX6" fmla="*/ 1914525 w 5869736"/>
              <a:gd name="connsiteY6" fmla="*/ 2485780 h 2688352"/>
              <a:gd name="connsiteX7" fmla="*/ 1857375 w 5869736"/>
              <a:gd name="connsiteY7" fmla="*/ 2485780 h 2688352"/>
              <a:gd name="connsiteX8" fmla="*/ 1857375 w 5869736"/>
              <a:gd name="connsiteY8" fmla="*/ 2542930 h 2688352"/>
              <a:gd name="connsiteX9" fmla="*/ 1943100 w 5869736"/>
              <a:gd name="connsiteY9" fmla="*/ 2485780 h 268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9736" h="2688352">
                <a:moveTo>
                  <a:pt x="0" y="1942855"/>
                </a:moveTo>
                <a:cubicBezTo>
                  <a:pt x="940594" y="1211811"/>
                  <a:pt x="1881188" y="480767"/>
                  <a:pt x="2857500" y="171205"/>
                </a:cubicBezTo>
                <a:cubicBezTo>
                  <a:pt x="3833812" y="-138357"/>
                  <a:pt x="5695950" y="61668"/>
                  <a:pt x="5857875" y="85480"/>
                </a:cubicBezTo>
                <a:cubicBezTo>
                  <a:pt x="6019800" y="109292"/>
                  <a:pt x="4481512" y="-90732"/>
                  <a:pt x="3829050" y="314080"/>
                </a:cubicBezTo>
                <a:cubicBezTo>
                  <a:pt x="3176588" y="718892"/>
                  <a:pt x="2257425" y="2142880"/>
                  <a:pt x="1943100" y="2514355"/>
                </a:cubicBezTo>
                <a:cubicBezTo>
                  <a:pt x="1628775" y="2885830"/>
                  <a:pt x="1947862" y="2547692"/>
                  <a:pt x="1943100" y="2542930"/>
                </a:cubicBezTo>
                <a:cubicBezTo>
                  <a:pt x="1938338" y="2538168"/>
                  <a:pt x="1914525" y="2485780"/>
                  <a:pt x="1914525" y="2485780"/>
                </a:cubicBezTo>
                <a:cubicBezTo>
                  <a:pt x="1900238" y="2476255"/>
                  <a:pt x="1857375" y="2485780"/>
                  <a:pt x="1857375" y="2485780"/>
                </a:cubicBezTo>
                <a:cubicBezTo>
                  <a:pt x="1847850" y="2495305"/>
                  <a:pt x="1843088" y="2542930"/>
                  <a:pt x="1857375" y="2542930"/>
                </a:cubicBezTo>
                <a:cubicBezTo>
                  <a:pt x="1871662" y="2542930"/>
                  <a:pt x="1943100" y="2485780"/>
                  <a:pt x="1943100" y="248578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13B31-3AA8-E39C-F7AE-BBE3D32B7B43}"/>
              </a:ext>
            </a:extLst>
          </p:cNvPr>
          <p:cNvGrpSpPr/>
          <p:nvPr/>
        </p:nvGrpSpPr>
        <p:grpSpPr>
          <a:xfrm>
            <a:off x="6520074" y="3726680"/>
            <a:ext cx="8903491" cy="6105525"/>
            <a:chOff x="6520074" y="3726680"/>
            <a:chExt cx="8903491" cy="6105525"/>
          </a:xfrm>
        </p:grpSpPr>
        <p:sp>
          <p:nvSpPr>
            <p:cNvPr id="6" name="Freeform: Shape 45">
              <a:extLst>
                <a:ext uri="{FF2B5EF4-FFF2-40B4-BE49-F238E27FC236}">
                  <a16:creationId xmlns:a16="http://schemas.microsoft.com/office/drawing/2014/main" id="{F251036B-0D37-E013-132C-A59AFA3ACB69}"/>
                </a:ext>
              </a:extLst>
            </p:cNvPr>
            <p:cNvSpPr/>
            <p:nvPr/>
          </p:nvSpPr>
          <p:spPr>
            <a:xfrm>
              <a:off x="6520074" y="3726680"/>
              <a:ext cx="8903491" cy="6105525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: Shape 46">
              <a:extLst>
                <a:ext uri="{FF2B5EF4-FFF2-40B4-BE49-F238E27FC236}">
                  <a16:creationId xmlns:a16="http://schemas.microsoft.com/office/drawing/2014/main" id="{2ADCBCE9-2499-47C1-8C12-DB1B7BBED2D7}"/>
                </a:ext>
              </a:extLst>
            </p:cNvPr>
            <p:cNvSpPr/>
            <p:nvPr/>
          </p:nvSpPr>
          <p:spPr>
            <a:xfrm>
              <a:off x="6616263" y="3943635"/>
              <a:ext cx="8510375" cy="5513491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B50255-38E6-82CF-6056-4AB9BC7C60EF}"/>
                </a:ext>
              </a:extLst>
            </p:cNvPr>
            <p:cNvSpPr/>
            <p:nvPr/>
          </p:nvSpPr>
          <p:spPr>
            <a:xfrm>
              <a:off x="8081986" y="5650898"/>
              <a:ext cx="5638800" cy="2362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F15AE5F-DAE6-95A1-3C16-47F48ABC4D71}"/>
              </a:ext>
            </a:extLst>
          </p:cNvPr>
          <p:cNvSpPr/>
          <p:nvPr/>
        </p:nvSpPr>
        <p:spPr>
          <a:xfrm rot="20254110">
            <a:off x="12442966" y="2540502"/>
            <a:ext cx="3352800" cy="7775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144F3-A4E1-E6BB-8CBD-82B53299E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3" y="2142052"/>
            <a:ext cx="1342828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535883-130A-2DFE-4913-A90FE490A466}"/>
              </a:ext>
            </a:extLst>
          </p:cNvPr>
          <p:cNvCxnSpPr>
            <a:cxnSpLocks/>
            <a:stCxn id="10" idx="3"/>
            <a:endCxn id="10" idx="3"/>
          </p:cNvCxnSpPr>
          <p:nvPr/>
        </p:nvCxnSpPr>
        <p:spPr>
          <a:xfrm>
            <a:off x="18259691" y="26373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C1D4F-6E5F-1AEF-C5EA-3DDE4C7A67E1}"/>
              </a:ext>
            </a:extLst>
          </p:cNvPr>
          <p:cNvSpPr/>
          <p:nvPr/>
        </p:nvSpPr>
        <p:spPr>
          <a:xfrm rot="1478231">
            <a:off x="13976581" y="9005386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BDEE401-486C-9095-ADF5-2512D617349C}"/>
              </a:ext>
            </a:extLst>
          </p:cNvPr>
          <p:cNvSpPr/>
          <p:nvPr/>
        </p:nvSpPr>
        <p:spPr>
          <a:xfrm>
            <a:off x="18058170" y="1764452"/>
            <a:ext cx="1198355" cy="2302723"/>
          </a:xfrm>
          <a:prstGeom prst="leftBrac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/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&lt;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blipFill>
                <a:blip r:embed="rId4"/>
                <a:stretch>
                  <a:fillRect l="-2367" r="-3550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BA9F48-AA73-57FA-A66A-8672B52A4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37573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0DBA9F48-AA73-57FA-A66A-8672B52A4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985F220-F18A-71DA-24E8-44943763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94711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D985F220-F18A-71DA-24E8-44943763F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F34C4C-320B-E753-3762-ADAB434B3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32384"/>
              </p:ext>
            </p:extLst>
          </p:nvPr>
        </p:nvGraphicFramePr>
        <p:xfrm>
          <a:off x="15102692" y="4455316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14120" imgH="228600" progId="Equation.DSMT4">
                  <p:embed/>
                </p:oleObj>
              </mc:Choice>
              <mc:Fallback>
                <p:oleObj name="Equation" r:id="rId8" imgW="114120" imgH="22860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40F34C4C-320B-E753-3762-ADAB434B3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2692" y="4455316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/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</m:oMath>
                </a14:m>
                <a:r>
                  <a:rPr lang="en-US" sz="4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20">
            <a:extLst>
              <a:ext uri="{FF2B5EF4-FFF2-40B4-BE49-F238E27FC236}">
                <a16:creationId xmlns:a16="http://schemas.microsoft.com/office/drawing/2014/main" id="{C6A1D6C9-DF4A-3A37-9F25-EAE2090804BF}"/>
              </a:ext>
            </a:extLst>
          </p:cNvPr>
          <p:cNvCxnSpPr>
            <a:cxnSpLocks/>
          </p:cNvCxnSpPr>
          <p:nvPr/>
        </p:nvCxnSpPr>
        <p:spPr>
          <a:xfrm>
            <a:off x="17268712" y="3011372"/>
            <a:ext cx="2132286" cy="20143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/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/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0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D4DAAED-0C93-120B-D035-F6675E9C62F0}"/>
              </a:ext>
            </a:extLst>
          </p:cNvPr>
          <p:cNvSpPr/>
          <p:nvPr/>
        </p:nvSpPr>
        <p:spPr>
          <a:xfrm>
            <a:off x="2991630" y="5904606"/>
            <a:ext cx="3392394" cy="202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A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/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fr-F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blipFill>
                <a:blip r:embed="rId13"/>
                <a:stretch>
                  <a:fillRect t="-8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/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blipFill>
                <a:blip r:embed="rId14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134">
            <a:extLst>
              <a:ext uri="{FF2B5EF4-FFF2-40B4-BE49-F238E27FC236}">
                <a16:creationId xmlns:a16="http://schemas.microsoft.com/office/drawing/2014/main" id="{065F4FA2-DC9D-0463-5D5C-E2B5F106A9B2}"/>
              </a:ext>
            </a:extLst>
          </p:cNvPr>
          <p:cNvSpPr/>
          <p:nvPr/>
        </p:nvSpPr>
        <p:spPr>
          <a:xfrm>
            <a:off x="1061336" y="1870511"/>
            <a:ext cx="5176336" cy="1704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2" grpId="0"/>
      <p:bldP spid="13" grpId="0" animBg="1"/>
      <p:bldP spid="14" grpId="0"/>
      <p:bldP spid="18" grpId="0"/>
      <p:bldP spid="20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7425" y="2433014"/>
            <a:ext cx="22699730" cy="1453186"/>
            <a:chOff x="721799" y="1603075"/>
            <a:chExt cx="22602713" cy="145318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453186"/>
              <a:chOff x="1268078" y="3405486"/>
              <a:chExt cx="22602713" cy="145318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27927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533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13033" y="1938233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Hãy nêu khái niệm tổng của hai </a:t>
              </a:r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vectơ?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8" name="Group 10"/>
          <p:cNvGrpSpPr/>
          <p:nvPr/>
        </p:nvGrpSpPr>
        <p:grpSpPr>
          <a:xfrm>
            <a:off x="1037425" y="4289808"/>
            <a:ext cx="22646617" cy="9121393"/>
            <a:chOff x="1270511" y="5867400"/>
            <a:chExt cx="22623651" cy="7917254"/>
          </a:xfrm>
        </p:grpSpPr>
        <p:sp>
          <p:nvSpPr>
            <p:cNvPr id="79" name="Rounded Rectangle 78"/>
            <p:cNvSpPr/>
            <p:nvPr/>
          </p:nvSpPr>
          <p:spPr>
            <a:xfrm>
              <a:off x="1272210" y="6139009"/>
              <a:ext cx="22621952" cy="7645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301232" y="553947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1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 ý,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blipFill rotWithShape="1">
                <a:blip r:embed="rId3"/>
                <a:stretch>
                  <a:fillRect l="-2516" t="-1852" b="-1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blipFill rotWithShape="1">
                <a:blip r:embed="rId4"/>
                <a:stretch>
                  <a:fillRect l="-2933" t="-1379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16800" y="11444068"/>
            <a:ext cx="940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3973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14941103" y="6590404"/>
            <a:ext cx="2199608" cy="134983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18727444" y="6251734"/>
            <a:ext cx="1395259" cy="1409446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15556372" y="8778311"/>
            <a:ext cx="2532932" cy="146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</m:t>
                      </m:r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4000" b="1" i="1" spc="-150" dirty="0" smtClean="0">
                  <a:solidFill>
                    <a:srgbClr val="C0504D"/>
                  </a:solidFill>
                  <a:latin typeface="Cambria Math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 flipV="1">
            <a:off x="15556372" y="10242448"/>
            <a:ext cx="3689360" cy="79526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8069954" y="8853537"/>
            <a:ext cx="1175778" cy="13491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2" grpId="0"/>
      <p:bldP spid="4" grpId="0"/>
      <p:bldP spid="73" grpId="0"/>
      <p:bldP spid="75" grpId="0"/>
      <p:bldP spid="101" grpId="0"/>
      <p:bldP spid="105" grpId="0"/>
      <p:bldP spid="109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4"/>
          <p:cNvGrpSpPr/>
          <p:nvPr/>
        </p:nvGrpSpPr>
        <p:grpSpPr>
          <a:xfrm>
            <a:off x="888249" y="2490655"/>
            <a:ext cx="22699730" cy="3165542"/>
            <a:chOff x="1268078" y="3405486"/>
            <a:chExt cx="22602713" cy="3165542"/>
          </a:xfrm>
        </p:grpSpPr>
        <p:sp>
          <p:nvSpPr>
            <p:cNvPr id="74" name="Rounded Rectangle 73"/>
            <p:cNvSpPr/>
            <p:nvPr/>
          </p:nvSpPr>
          <p:spPr>
            <a:xfrm>
              <a:off x="1532360" y="3579402"/>
              <a:ext cx="22338431" cy="29916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48640" y="3467833"/>
                <a:ext cx="25653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176052" y="5922005"/>
            <a:ext cx="22411926" cy="7192281"/>
            <a:chOff x="1220788" y="7162800"/>
            <a:chExt cx="22414520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412822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3"/>
          <p:cNvSpPr txBox="1"/>
          <p:nvPr/>
        </p:nvSpPr>
        <p:spPr>
          <a:xfrm>
            <a:off x="3049656" y="160202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9219" y="3642718"/>
            <a:ext cx="1122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</a:t>
            </a:r>
            <a:r>
              <a:rPr lang="pt-BR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vi-VN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 rotWithShape="1"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blipFill rotWithShape="1"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nl-NL" sz="4400" b="1" i="1" spc="-15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  <a:blipFill rotWithShape="1"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  <a:blipFill rotWithShape="1">
                <a:blip r:embed="rId23"/>
                <a:stretch>
                  <a:fillRect l="-4154" t="-1579" r="-4053" b="-1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</a:t>
                </a:r>
                <a:r>
                  <a:rPr lang="nl-NL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  <a:blipFill rotWithShape="1">
                <a:blip r:embed="rId24"/>
                <a:stretch>
                  <a:fillRect l="-4154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 rotWithShape="1"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1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8056565" cy="830997"/>
            <a:chOff x="168274" y="1892299"/>
            <a:chExt cx="8056565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613727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ĐỊNH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</a:p>
          </p:txBody>
        </p:sp>
      </p:grpSp>
      <p:grpSp>
        <p:nvGrpSpPr>
          <p:cNvPr id="70" name="Group 144"/>
          <p:cNvGrpSpPr/>
          <p:nvPr/>
        </p:nvGrpSpPr>
        <p:grpSpPr>
          <a:xfrm>
            <a:off x="1019657" y="3411353"/>
            <a:ext cx="21771044" cy="6972166"/>
            <a:chOff x="1076414" y="3099768"/>
            <a:chExt cx="21773564" cy="6972972"/>
          </a:xfrm>
        </p:grpSpPr>
        <p:sp>
          <p:nvSpPr>
            <p:cNvPr id="78" name="Rounded Rectangle 77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rgbClr val="CCEC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  <a:blipFill rotWithShape="1">
                <a:blip r:embed="rId3"/>
                <a:stretch>
                  <a:fillRect l="-1166" r="-1195" b="-1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166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blipFill rotWithShape="1">
                <a:blip r:embed="rId6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blipFill rotWithShape="1">
                <a:blip r:embed="rId7"/>
                <a:stretch>
                  <a:fillRect l="-1166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1604473" y="11175999"/>
            <a:ext cx="20727128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59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1068688" y="6509602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998591" y="2012173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blipFill rotWithShape="1">
                <a:blip r:embed="rId2"/>
                <a:stretch>
                  <a:fillRect l="-1233" b="-77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blipFill rotWithShape="1">
                <a:blip r:embed="rId3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blipFill rotWithShape="1">
                <a:blip r:embed="rId4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blipFill rotWithShape="1">
                <a:blip r:embed="rId5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829038" y="4519081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838891" y="4528953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5060769" y="4534250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 dirty="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09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blipFill rotWithShape="1"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DD0DA-9835-4AA5-87FC-0AF862D8831A}"/>
              </a:ext>
            </a:extLst>
          </p:cNvPr>
          <p:cNvGrpSpPr/>
          <p:nvPr/>
        </p:nvGrpSpPr>
        <p:grpSpPr>
          <a:xfrm>
            <a:off x="14623816" y="3688573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38F1BD2E-BE8C-4AD3-8B82-68E43CCFC1D9}"/>
              </a:ext>
            </a:extLst>
          </p:cNvPr>
          <p:cNvSpPr/>
          <p:nvPr/>
        </p:nvSpPr>
        <p:spPr>
          <a:xfrm>
            <a:off x="10782767" y="4421238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CFFEBB4E-8FBA-4FEC-BC15-B50E46E7CD72}"/>
              </a:ext>
            </a:extLst>
          </p:cNvPr>
          <p:cNvSpPr/>
          <p:nvPr/>
        </p:nvSpPr>
        <p:spPr>
          <a:xfrm>
            <a:off x="20638801" y="4452402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1096575" y="5471114"/>
            <a:ext cx="22296825" cy="7863886"/>
            <a:chOff x="1270511" y="5867400"/>
            <a:chExt cx="22296825" cy="8700059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2295126" cy="8428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906540" y="1634279"/>
            <a:ext cx="22486860" cy="3505199"/>
            <a:chOff x="1268078" y="3405486"/>
            <a:chExt cx="22486860" cy="3505199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2486860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 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𝒃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blipFill rotWithShape="1">
                <a:blip r:embed="rId3"/>
                <a:stretch>
                  <a:fillRect l="-1210" t="-4776" b="-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𝒂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𝑮𝑵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𝒃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37829" y="5829947"/>
            <a:ext cx="6506743" cy="4970750"/>
            <a:chOff x="16837829" y="5829947"/>
            <a:chExt cx="6506743" cy="4970750"/>
          </a:xfrm>
        </p:grpSpPr>
        <p:grpSp>
          <p:nvGrpSpPr>
            <p:cNvPr id="79" name="Group 78"/>
            <p:cNvGrpSpPr/>
            <p:nvPr/>
          </p:nvGrpSpPr>
          <p:grpSpPr>
            <a:xfrm>
              <a:off x="16837829" y="5829947"/>
              <a:ext cx="6506743" cy="4970750"/>
              <a:chOff x="-58522" y="-25012"/>
              <a:chExt cx="2612835" cy="1568189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848563" y="204826"/>
                <a:ext cx="409611" cy="965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07238" y="694944"/>
                <a:ext cx="1228725" cy="474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-58522" y="-25012"/>
                <a:ext cx="2612835" cy="1568189"/>
                <a:chOff x="-58522" y="-25012"/>
                <a:chExt cx="2612835" cy="1568189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307238" y="204826"/>
                  <a:ext cx="1901825" cy="965200"/>
                  <a:chOff x="0" y="0"/>
                  <a:chExt cx="1901952" cy="96560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0" y="0"/>
                    <a:ext cx="541020" cy="9645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0" y="965606"/>
                    <a:ext cx="19019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541324" y="0"/>
                    <a:ext cx="1360501" cy="9656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Text Box 263"/>
                <p:cNvSpPr txBox="1"/>
                <p:nvPr/>
              </p:nvSpPr>
              <p:spPr>
                <a:xfrm>
                  <a:off x="629107" y="-25012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vi-VN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A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7" name="Text Box 264"/>
                <p:cNvSpPr txBox="1"/>
                <p:nvPr/>
              </p:nvSpPr>
              <p:spPr>
                <a:xfrm>
                  <a:off x="782726" y="672998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G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8" name="Text Box 265"/>
                <p:cNvSpPr txBox="1"/>
                <p:nvPr/>
              </p:nvSpPr>
              <p:spPr>
                <a:xfrm>
                  <a:off x="2188553" y="1075246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C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9" name="Text Box 266"/>
                <p:cNvSpPr txBox="1"/>
                <p:nvPr/>
              </p:nvSpPr>
              <p:spPr>
                <a:xfrm>
                  <a:off x="-58522" y="1002182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 B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0" name="Text Box 267"/>
                <p:cNvSpPr txBox="1"/>
                <p:nvPr/>
              </p:nvSpPr>
              <p:spPr>
                <a:xfrm>
                  <a:off x="1046074" y="1170432"/>
                  <a:ext cx="490118" cy="3727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M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1" name="Text Box 268"/>
                <p:cNvSpPr txBox="1"/>
                <p:nvPr/>
              </p:nvSpPr>
              <p:spPr>
                <a:xfrm>
                  <a:off x="1537078" y="442915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N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</p:grpSp>
        </p:grpSp>
        <p:cxnSp>
          <p:nvCxnSpPr>
            <p:cNvPr id="80" name="Straight Arrow Connector 79"/>
            <p:cNvCxnSpPr/>
            <p:nvPr/>
          </p:nvCxnSpPr>
          <p:spPr>
            <a:xfrm>
              <a:off x="19097087" y="6558527"/>
              <a:ext cx="1038891" cy="3060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9097087" y="6558527"/>
              <a:ext cx="707799" cy="2039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17748808" y="8599172"/>
              <a:ext cx="2056965" cy="10169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9807668" y="8112200"/>
              <a:ext cx="1003683" cy="487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</m:e>
                    </m:d>
                  </m:oMath>
                </a14:m>
                <a:endPara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268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504708" y="1678055"/>
            <a:ext cx="22888692" cy="7496154"/>
            <a:chOff x="878326" y="3405486"/>
            <a:chExt cx="22479000" cy="8048108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878326" y="3790950"/>
              <a:ext cx="22479000" cy="7662644"/>
            </a:xfrm>
            <a:prstGeom prst="roundRect">
              <a:avLst>
                <a:gd name="adj" fmla="val 534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00" y="2563881"/>
            <a:ext cx="10382016" cy="566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 m/s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vi-VN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9m/s. 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thõa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000" b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blipFill rotWithShape="1">
                <a:blip r:embed="rId3"/>
                <a:stretch>
                  <a:fillRect l="-2054" r="-939" b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801616" y="4979121"/>
            <a:ext cx="2209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8573516" y="6045921"/>
            <a:ext cx="220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552217" y="9506727"/>
            <a:ext cx="22841183" cy="3936968"/>
            <a:chOff x="1175494" y="5867400"/>
            <a:chExt cx="22841183" cy="4355591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175494" y="6324552"/>
              <a:ext cx="22841183" cy="38984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1213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70607" y="11284070"/>
            <a:ext cx="2252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tốc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blipFill rotWithShape="1">
                <a:blip r:embed="rId7"/>
                <a:stretch>
                  <a:fillRect l="-2457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blipFill rotWithShape="1">
                <a:blip r:embed="rId8"/>
                <a:stretch>
                  <a:fillRect l="-41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8" y="4803906"/>
            <a:ext cx="22434313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𝒂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blipFill>
                <a:blip r:embed="rId2"/>
                <a:stretch>
                  <a:fillRect t="-7483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chất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giao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hoán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.(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blipFill>
                <a:blip r:embed="rId3"/>
                <a:stretch>
                  <a:fillRect l="-783" t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6"/>
          <p:cNvSpPr>
            <a:spLocks noChangeArrowheads="1"/>
          </p:cNvSpPr>
          <p:nvPr/>
        </p:nvSpPr>
        <p:spPr bwMode="auto">
          <a:xfrm rot="16200000">
            <a:off x="10333971" y="7235326"/>
            <a:ext cx="988364" cy="1742917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7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8" name="TextBox 7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386219" y="7215358"/>
            <a:ext cx="10997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41" name="Rounded Rectangle 40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pic>
        <p:nvPicPr>
          <p:cNvPr id="44" name="Picture 19">
            <a:extLst>
              <a:ext uri="{FF2B5EF4-FFF2-40B4-BE49-F238E27FC236}">
                <a16:creationId xmlns:a16="http://schemas.microsoft.com/office/drawing/2014/main" id="{859C15E1-3A9A-A4FD-0C5A-9185C694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66" y="8999060"/>
            <a:ext cx="6055663" cy="46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3030</TotalTime>
  <Words>843</Words>
  <Application>Microsoft Office PowerPoint</Application>
  <PresentationFormat>Custom</PresentationFormat>
  <Paragraphs>254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Yu Gothic UI Semilight</vt:lpstr>
      <vt:lpstr>Arial</vt:lpstr>
      <vt:lpstr>Britannic Bold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cp:lastModifiedBy>Admin</cp:lastModifiedBy>
  <cp:revision>4</cp:revision>
  <dcterms:created xsi:type="dcterms:W3CDTF">2013-08-31T11:42:51Z</dcterms:created>
  <dcterms:modified xsi:type="dcterms:W3CDTF">2023-12-10T07:14:07Z</dcterms:modified>
</cp:coreProperties>
</file>