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fntdata" ContentType="application/x-fontdata"/>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alibri" pitchFamily="34" charset="0"/>
      <p:regular r:id="rId27"/>
      <p:bold r:id="rId28"/>
      <p:italic r:id="rId29"/>
      <p:boldItalic r:id="rId30"/>
    </p:embeddedFont>
    <p:embeddedFont>
      <p:font typeface="Bookman Old Style" pitchFamily="18" charset="0"/>
      <p:regular r:id="rId31"/>
      <p:bold r:id="rId32"/>
      <p:italic r:id="rId33"/>
      <p:boldItalic r:id="rId34"/>
    </p:embeddedFont>
    <p:embeddedFont>
      <p:font typeface="Open Sans"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FbufCRJk1aFbRtyZ50P/uUwlE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D98AC18-8F34-42CB-84A7-20F37F34C29E}">
  <a:tblStyle styleId="{BD98AC18-8F34-42CB-84A7-20F37F34C29E}"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5960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9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29545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9933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51350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61757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65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49733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57456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90604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04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27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863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058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67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07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08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50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66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52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096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3410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27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69907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26967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p:nvPr/>
        </p:nvSpPr>
        <p:spPr>
          <a:xfrm>
            <a:off x="1033349" y="1674890"/>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suitable (adj)</a:t>
            </a:r>
            <a:endParaRPr sz="4800">
              <a:solidFill>
                <a:schemeClr val="dk1"/>
              </a:solidFill>
              <a:latin typeface="Calibri"/>
              <a:ea typeface="Calibri"/>
              <a:cs typeface="Calibri"/>
              <a:sym typeface="Calibri"/>
            </a:endParaRPr>
          </a:p>
        </p:txBody>
      </p:sp>
      <p:sp>
        <p:nvSpPr>
          <p:cNvPr id="204" name="Google Shape;204;p10"/>
          <p:cNvSpPr/>
          <p:nvPr/>
        </p:nvSpPr>
        <p:spPr>
          <a:xfrm>
            <a:off x="1441583" y="4295176"/>
            <a:ext cx="51652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right or appropriate for a particular purpose or occasion</a:t>
            </a:r>
            <a:endParaRPr sz="2800">
              <a:solidFill>
                <a:schemeClr val="dk1"/>
              </a:solidFill>
              <a:latin typeface="Calibri"/>
              <a:ea typeface="Calibri"/>
              <a:cs typeface="Calibri"/>
              <a:sym typeface="Calibri"/>
            </a:endParaRPr>
          </a:p>
        </p:txBody>
      </p:sp>
      <p:sp>
        <p:nvSpPr>
          <p:cNvPr id="205" name="Google Shape;205;p10"/>
          <p:cNvSpPr/>
          <p:nvPr/>
        </p:nvSpPr>
        <p:spPr>
          <a:xfrm>
            <a:off x="2696253" y="2723423"/>
            <a:ext cx="169950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/ˈsuːtəbl/ </a:t>
            </a:r>
            <a:endParaRPr sz="2800" b="1">
              <a:solidFill>
                <a:srgbClr val="38AFB8"/>
              </a:solidFill>
              <a:latin typeface="Calibri"/>
              <a:ea typeface="Calibri"/>
              <a:cs typeface="Calibri"/>
              <a:sym typeface="Calibri"/>
            </a:endParaRPr>
          </a:p>
        </p:txBody>
      </p:sp>
      <p:pic>
        <p:nvPicPr>
          <p:cNvPr id="206" name="Google Shape;206;p10"/>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207" name="Google Shape;207;p10"/>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pic>
        <p:nvPicPr>
          <p:cNvPr id="209" name="Google Shape;209;p10" descr="Shape&#10;&#10;Description automatically generated with low confidence"/>
          <p:cNvPicPr preferRelativeResize="0"/>
          <p:nvPr/>
        </p:nvPicPr>
        <p:blipFill rotWithShape="1">
          <a:blip r:embed="rId6">
            <a:alphaModFix/>
          </a:blip>
          <a:srcRect/>
          <a:stretch/>
        </p:blipFill>
        <p:spPr>
          <a:xfrm>
            <a:off x="6949264" y="1716457"/>
            <a:ext cx="4000500" cy="3425086"/>
          </a:xfrm>
          <a:prstGeom prst="rect">
            <a:avLst/>
          </a:prstGeom>
          <a:noFill/>
          <a:ln>
            <a:noFill/>
          </a:ln>
        </p:spPr>
      </p:pic>
      <p:pic>
        <p:nvPicPr>
          <p:cNvPr id="9" name="suitable__us_2">
            <a:hlinkClick r:id="" action="ppaction://media"/>
            <a:extLst>
              <a:ext uri="{FF2B5EF4-FFF2-40B4-BE49-F238E27FC236}">
                <a16:creationId xmlns:a16="http://schemas.microsoft.com/office/drawing/2014/main" xmlns="" id="{67EFB470-42DF-4047-A024-F85AA4F533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86692" y="3338818"/>
            <a:ext cx="545080" cy="545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3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app (n)</a:t>
            </a:r>
            <a:endParaRPr sz="4800">
              <a:solidFill>
                <a:schemeClr val="dk1"/>
              </a:solidFill>
              <a:latin typeface="Calibri"/>
              <a:ea typeface="Calibri"/>
              <a:cs typeface="Calibri"/>
              <a:sym typeface="Calibri"/>
            </a:endParaRPr>
          </a:p>
        </p:txBody>
      </p:sp>
      <p:sp>
        <p:nvSpPr>
          <p:cNvPr id="216" name="Google Shape;216;p11"/>
          <p:cNvSpPr/>
          <p:nvPr/>
        </p:nvSpPr>
        <p:spPr>
          <a:xfrm>
            <a:off x="1608356" y="4310866"/>
            <a:ext cx="516528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 piece of software that you can download to a device such as a smartphone or tablet</a:t>
            </a:r>
            <a:endParaRPr sz="2800">
              <a:solidFill>
                <a:schemeClr val="dk1"/>
              </a:solidFill>
              <a:latin typeface="Calibri"/>
              <a:ea typeface="Calibri"/>
              <a:cs typeface="Calibri"/>
              <a:sym typeface="Calibri"/>
            </a:endParaRPr>
          </a:p>
        </p:txBody>
      </p:sp>
      <p:sp>
        <p:nvSpPr>
          <p:cNvPr id="217" name="Google Shape;217;p11"/>
          <p:cNvSpPr/>
          <p:nvPr/>
        </p:nvSpPr>
        <p:spPr>
          <a:xfrm>
            <a:off x="3516179" y="2771761"/>
            <a:ext cx="95494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/æp/</a:t>
            </a:r>
            <a:endParaRPr sz="2800" b="1">
              <a:solidFill>
                <a:srgbClr val="38AFB8"/>
              </a:solidFill>
              <a:latin typeface="Calibri"/>
              <a:ea typeface="Calibri"/>
              <a:cs typeface="Calibri"/>
              <a:sym typeface="Calibri"/>
            </a:endParaRPr>
          </a:p>
        </p:txBody>
      </p:sp>
      <p:pic>
        <p:nvPicPr>
          <p:cNvPr id="218" name="Google Shape;218;p11"/>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219" name="Google Shape;219;p11"/>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pic>
        <p:nvPicPr>
          <p:cNvPr id="221" name="Google Shape;221;p11" descr="Graphical user interface&#10;&#10;Description automatically generated"/>
          <p:cNvPicPr preferRelativeResize="0"/>
          <p:nvPr/>
        </p:nvPicPr>
        <p:blipFill rotWithShape="1">
          <a:blip r:embed="rId6">
            <a:alphaModFix/>
          </a:blip>
          <a:srcRect/>
          <a:stretch/>
        </p:blipFill>
        <p:spPr>
          <a:xfrm>
            <a:off x="6532887" y="2247495"/>
            <a:ext cx="5523911" cy="3314347"/>
          </a:xfrm>
          <a:prstGeom prst="rect">
            <a:avLst/>
          </a:prstGeom>
          <a:noFill/>
          <a:ln>
            <a:noFill/>
          </a:ln>
        </p:spPr>
      </p:pic>
      <p:pic>
        <p:nvPicPr>
          <p:cNvPr id="9" name="app__gb_1">
            <a:hlinkClick r:id="" action="ppaction://media"/>
            <a:extLst>
              <a:ext uri="{FF2B5EF4-FFF2-40B4-BE49-F238E27FC236}">
                <a16:creationId xmlns:a16="http://schemas.microsoft.com/office/drawing/2014/main" xmlns="" id="{0BBCBBFE-3F96-4DBC-BD83-EC4592D8CD9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63576" y="3563020"/>
            <a:ext cx="527424" cy="527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5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3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convenient (adj)</a:t>
            </a:r>
            <a:endParaRPr sz="4800">
              <a:solidFill>
                <a:schemeClr val="dk1"/>
              </a:solidFill>
              <a:latin typeface="Calibri"/>
              <a:ea typeface="Calibri"/>
              <a:cs typeface="Calibri"/>
              <a:sym typeface="Calibri"/>
            </a:endParaRPr>
          </a:p>
        </p:txBody>
      </p:sp>
      <p:sp>
        <p:nvSpPr>
          <p:cNvPr id="228" name="Google Shape;228;p12"/>
          <p:cNvSpPr/>
          <p:nvPr/>
        </p:nvSpPr>
        <p:spPr>
          <a:xfrm>
            <a:off x="2082150" y="4392812"/>
            <a:ext cx="51652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useful, easy or quick to do;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not causing problems</a:t>
            </a:r>
            <a:endParaRPr sz="2800">
              <a:solidFill>
                <a:schemeClr val="dk1"/>
              </a:solidFill>
              <a:latin typeface="Calibri"/>
              <a:ea typeface="Calibri"/>
              <a:cs typeface="Calibri"/>
              <a:sym typeface="Calibri"/>
            </a:endParaRPr>
          </a:p>
        </p:txBody>
      </p:sp>
      <p:sp>
        <p:nvSpPr>
          <p:cNvPr id="229" name="Google Shape;229;p12"/>
          <p:cNvSpPr/>
          <p:nvPr/>
        </p:nvSpPr>
        <p:spPr>
          <a:xfrm>
            <a:off x="2855421" y="2771761"/>
            <a:ext cx="227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/kənˈviːniənt/</a:t>
            </a:r>
            <a:endParaRPr sz="2800" b="1">
              <a:solidFill>
                <a:srgbClr val="38AFB8"/>
              </a:solidFill>
              <a:latin typeface="Calibri"/>
              <a:ea typeface="Calibri"/>
              <a:cs typeface="Calibri"/>
              <a:sym typeface="Calibri"/>
            </a:endParaRPr>
          </a:p>
        </p:txBody>
      </p:sp>
      <p:pic>
        <p:nvPicPr>
          <p:cNvPr id="230" name="Google Shape;230;p12"/>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231" name="Google Shape;231;p12"/>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pic>
        <p:nvPicPr>
          <p:cNvPr id="232" name="Google Shape;232;p12" descr="Graphical user interface&#10;&#10;Description automatically generated"/>
          <p:cNvPicPr preferRelativeResize="0"/>
          <p:nvPr/>
        </p:nvPicPr>
        <p:blipFill rotWithShape="1">
          <a:blip r:embed="rId6">
            <a:alphaModFix/>
          </a:blip>
          <a:srcRect/>
          <a:stretch/>
        </p:blipFill>
        <p:spPr>
          <a:xfrm>
            <a:off x="7029537" y="2197425"/>
            <a:ext cx="4614084" cy="3076056"/>
          </a:xfrm>
          <a:prstGeom prst="rect">
            <a:avLst/>
          </a:prstGeom>
          <a:noFill/>
          <a:ln>
            <a:noFill/>
          </a:ln>
        </p:spPr>
      </p:pic>
      <p:pic>
        <p:nvPicPr>
          <p:cNvPr id="10" name="xconvenient__gb_1">
            <a:hlinkClick r:id="" action="ppaction://media"/>
            <a:extLst>
              <a:ext uri="{FF2B5EF4-FFF2-40B4-BE49-F238E27FC236}">
                <a16:creationId xmlns:a16="http://schemas.microsoft.com/office/drawing/2014/main" xmlns="" id="{7787AC24-FE2B-47CC-B9EC-3714894BAD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63575" y="3563019"/>
            <a:ext cx="636281" cy="636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5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33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aphicFrame>
        <p:nvGraphicFramePr>
          <p:cNvPr id="239" name="Google Shape;239;p13"/>
          <p:cNvGraphicFramePr/>
          <p:nvPr/>
        </p:nvGraphicFramePr>
        <p:xfrm>
          <a:off x="1132114" y="1405721"/>
          <a:ext cx="9927775" cy="4499300"/>
        </p:xfrm>
        <a:graphic>
          <a:graphicData uri="http://schemas.openxmlformats.org/drawingml/2006/table">
            <a:tbl>
              <a:tblPr firstRow="1" bandRow="1">
                <a:noFill/>
                <a:tableStyleId>{BD98AC18-8F34-42CB-84A7-20F37F34C29E}</a:tableStyleId>
              </a:tblPr>
              <a:tblGrid>
                <a:gridCol w="2458750">
                  <a:extLst>
                    <a:ext uri="{9D8B030D-6E8A-4147-A177-3AD203B41FA5}">
                      <a16:colId xmlns:a16="http://schemas.microsoft.com/office/drawing/2014/main" xmlns="" val="20000"/>
                    </a:ext>
                  </a:extLst>
                </a:gridCol>
                <a:gridCol w="2336300">
                  <a:extLst>
                    <a:ext uri="{9D8B030D-6E8A-4147-A177-3AD203B41FA5}">
                      <a16:colId xmlns:a16="http://schemas.microsoft.com/office/drawing/2014/main" xmlns="" val="20001"/>
                    </a:ext>
                  </a:extLst>
                </a:gridCol>
                <a:gridCol w="5132725">
                  <a:extLst>
                    <a:ext uri="{9D8B030D-6E8A-4147-A177-3AD203B41FA5}">
                      <a16:colId xmlns:a16="http://schemas.microsoft.com/office/drawing/2014/main" xmlns="" val="20002"/>
                    </a:ext>
                  </a:extLst>
                </a:gridCol>
              </a:tblGrid>
              <a:tr h="623150">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New words</a:t>
                      </a:r>
                      <a:endParaRPr sz="2000" b="1" u="none" strike="noStrike" cap="none">
                        <a:solidFill>
                          <a:srgbClr val="F26532"/>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Pronunciation</a:t>
                      </a:r>
                      <a:endParaRPr sz="2000" b="1" u="none" strike="noStrike" cap="none">
                        <a:solidFill>
                          <a:srgbClr val="F26532"/>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Meaning</a:t>
                      </a:r>
                      <a:endParaRPr sz="2000" b="1" u="none" strike="noStrike" cap="none">
                        <a:solidFill>
                          <a:srgbClr val="F26532"/>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xmlns="" val="10000"/>
                  </a:ext>
                </a:extLst>
              </a:tr>
              <a:tr h="7687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1. invent (v)</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/ɪnˈvent/</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produce or design something that has not existed before</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xmlns="" val="10001"/>
                  </a:ext>
                </a:extLst>
              </a:tr>
              <a:tr h="77670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2. improve (v)</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/ɪmˈpruːv/</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become better than before; to make something/somebody better than before</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xmlns="" val="10002"/>
                  </a:ext>
                </a:extLst>
              </a:tr>
              <a:tr h="810375">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3. suitable (adj)</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/ˈsuːtəbl/ or /ˈsjuːtəbl/</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right or appropriate for a particular purpose or occasion</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xmlns="" val="10003"/>
                  </a:ext>
                </a:extLst>
              </a:tr>
              <a:tr h="7552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4. app (n)</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/æp/</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a piece of software that you can download to a device such as a smartphone or tablet</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xmlns="" val="10004"/>
                  </a:ext>
                </a:extLst>
              </a:tr>
              <a:tr h="765075">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5. convenient (adj)</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/kənˈviːniənt/</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useful, easy or quick to do; not causing problems</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xmlns="" val="10005"/>
                  </a:ext>
                </a:extLst>
              </a:tr>
            </a:tbl>
          </a:graphicData>
        </a:graphic>
      </p:graphicFrame>
      <p:pic>
        <p:nvPicPr>
          <p:cNvPr id="240" name="Google Shape;240;p13"/>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41" name="Google Shape;241;p13"/>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48" name="Google Shape;248;p14"/>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49" name="Google Shape;249;p14"/>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250" name="Google Shape;250;p14"/>
          <p:cNvSpPr/>
          <p:nvPr/>
        </p:nvSpPr>
        <p:spPr>
          <a:xfrm>
            <a:off x="1398234" y="395004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PRACTICE</a:t>
            </a:r>
            <a:endParaRPr sz="1800" b="1">
              <a:solidFill>
                <a:srgbClr val="006673"/>
              </a:solidFill>
              <a:latin typeface="Calibri"/>
              <a:ea typeface="Calibri"/>
              <a:cs typeface="Calibri"/>
              <a:sym typeface="Calibri"/>
            </a:endParaRPr>
          </a:p>
        </p:txBody>
      </p:sp>
      <p:sp>
        <p:nvSpPr>
          <p:cNvPr id="251" name="Google Shape;251;p14"/>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
        <p:nvSpPr>
          <p:cNvPr id="252" name="Google Shape;252;p14"/>
          <p:cNvSpPr/>
          <p:nvPr/>
        </p:nvSpPr>
        <p:spPr>
          <a:xfrm>
            <a:off x="5682342" y="3670524"/>
            <a:ext cx="5378593" cy="1338798"/>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Listen and read.</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Read and answer the questions. </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Find three nouns and three adjectives.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Fill in the gaps.</a:t>
            </a:r>
            <a:endParaRPr sz="1800">
              <a:solidFill>
                <a:srgbClr val="006673"/>
              </a:solidFill>
              <a:latin typeface="Calibri"/>
              <a:ea typeface="Calibri"/>
              <a:cs typeface="Calibri"/>
              <a:sym typeface="Calibri"/>
            </a:endParaRPr>
          </a:p>
        </p:txBody>
      </p:sp>
      <p:cxnSp>
        <p:nvCxnSpPr>
          <p:cNvPr id="253" name="Google Shape;253;p14"/>
          <p:cNvCxnSpPr>
            <a:stCxn id="248" idx="3"/>
            <a:endCxn id="249"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cxnSp>
        <p:nvCxnSpPr>
          <p:cNvPr id="254" name="Google Shape;254;p14"/>
          <p:cNvCxnSpPr>
            <a:stCxn id="249" idx="1"/>
            <a:endCxn id="250" idx="0"/>
          </p:cNvCxnSpPr>
          <p:nvPr/>
        </p:nvCxnSpPr>
        <p:spPr>
          <a:xfrm flipH="1">
            <a:off x="2373484" y="2860562"/>
            <a:ext cx="586500" cy="1089600"/>
          </a:xfrm>
          <a:prstGeom prst="curvedConnector2">
            <a:avLst/>
          </a:prstGeom>
          <a:noFill/>
          <a:ln w="57150" cap="flat" cmpd="sng">
            <a:solidFill>
              <a:srgbClr val="006673"/>
            </a:solidFill>
            <a:prstDash val="solid"/>
            <a:miter lim="800000"/>
            <a:headEnd type="none" w="sm" len="sm"/>
            <a:tailEnd type="triangle" w="med" len="med"/>
          </a:ln>
        </p:spPr>
      </p:cxnSp>
      <p:sp>
        <p:nvSpPr>
          <p:cNvPr id="255" name="Google Shape;255;p1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256" name="Google Shape;256;p1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4"/>
          <p:cNvSpPr/>
          <p:nvPr/>
        </p:nvSpPr>
        <p:spPr>
          <a:xfrm>
            <a:off x="5866318" y="3613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258" name="Google Shape;258;p14"/>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5" name="Google Shape;265;p15"/>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66" name="Google Shape;266;p15"/>
          <p:cNvSpPr txBox="1"/>
          <p:nvPr/>
        </p:nvSpPr>
        <p:spPr>
          <a:xfrm>
            <a:off x="4062993" y="1763477"/>
            <a:ext cx="406601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FB7BD"/>
                </a:solidFill>
                <a:latin typeface="Calibri"/>
                <a:ea typeface="Calibri"/>
                <a:cs typeface="Calibri"/>
                <a:sym typeface="Calibri"/>
              </a:rPr>
              <a:t>Inventions for education</a:t>
            </a:r>
            <a:endParaRPr/>
          </a:p>
        </p:txBody>
      </p:sp>
      <p:sp>
        <p:nvSpPr>
          <p:cNvPr id="267" name="Google Shape;267;p15"/>
          <p:cNvSpPr txBox="1"/>
          <p:nvPr/>
        </p:nvSpPr>
        <p:spPr>
          <a:xfrm>
            <a:off x="1524000" y="1129606"/>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Listen and read.</a:t>
            </a:r>
            <a:endParaRPr/>
          </a:p>
        </p:txBody>
      </p:sp>
      <p:pic>
        <p:nvPicPr>
          <p:cNvPr id="268" name="Google Shape;268;p15"/>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69" name="Google Shape;269;p15"/>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270" name="Google Shape;270;p15" descr="A picture containing text&#10;&#10;Description automatically generated"/>
          <p:cNvPicPr preferRelativeResize="0"/>
          <p:nvPr/>
        </p:nvPicPr>
        <p:blipFill rotWithShape="1">
          <a:blip r:embed="rId4">
            <a:alphaModFix/>
          </a:blip>
          <a:srcRect/>
          <a:stretch/>
        </p:blipFill>
        <p:spPr>
          <a:xfrm>
            <a:off x="3042556" y="2515692"/>
            <a:ext cx="5916387" cy="34409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6"/>
          <p:cNvSpPr/>
          <p:nvPr/>
        </p:nvSpPr>
        <p:spPr>
          <a:xfrm>
            <a:off x="1413333" y="2396779"/>
            <a:ext cx="9123642" cy="409342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1" i="1" dirty="0" err="1">
                <a:solidFill>
                  <a:schemeClr val="dk1"/>
                </a:solidFill>
                <a:latin typeface="Calibri"/>
                <a:ea typeface="Calibri"/>
                <a:cs typeface="Calibri"/>
                <a:sym typeface="Calibri"/>
              </a:rPr>
              <a:t>Phong</a:t>
            </a:r>
            <a:r>
              <a:rPr lang="en-US" sz="2000" b="1"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Dad, I’ve saved some money since Tet holiday. I think I’ll buy something new for my studies.</a:t>
            </a:r>
            <a:endParaRPr dirty="0"/>
          </a:p>
          <a:p>
            <a:pPr marL="0" marR="0" lvl="0" indent="0" algn="l" rtl="0">
              <a:lnSpc>
                <a:spcPct val="130000"/>
              </a:lnSpc>
              <a:spcBef>
                <a:spcPts val="0"/>
              </a:spcBef>
              <a:spcAft>
                <a:spcPts val="0"/>
              </a:spcAft>
              <a:buNone/>
            </a:pPr>
            <a:r>
              <a:rPr lang="en-US" sz="2000" b="1" i="1" dirty="0">
                <a:solidFill>
                  <a:schemeClr val="dk1"/>
                </a:solidFill>
                <a:latin typeface="Calibri"/>
                <a:ea typeface="Calibri"/>
                <a:cs typeface="Calibri"/>
                <a:sym typeface="Calibri"/>
              </a:rPr>
              <a:t>Dad: </a:t>
            </a:r>
            <a:r>
              <a:rPr lang="en-US" sz="2000" dirty="0">
                <a:solidFill>
                  <a:schemeClr val="dk1"/>
                </a:solidFill>
                <a:latin typeface="Calibri"/>
                <a:ea typeface="Calibri"/>
                <a:cs typeface="Calibri"/>
                <a:sym typeface="Calibri"/>
              </a:rPr>
              <a:t>Good idea, </a:t>
            </a:r>
            <a:r>
              <a:rPr lang="en-US" sz="2000" dirty="0" err="1">
                <a:solidFill>
                  <a:schemeClr val="dk1"/>
                </a:solidFill>
                <a:latin typeface="Calibri"/>
                <a:ea typeface="Calibri"/>
                <a:cs typeface="Calibri"/>
                <a:sym typeface="Calibri"/>
              </a:rPr>
              <a:t>Phong</a:t>
            </a:r>
            <a:r>
              <a:rPr lang="en-US" sz="2000" dirty="0">
                <a:solidFill>
                  <a:schemeClr val="dk1"/>
                </a:solidFill>
                <a:latin typeface="Calibri"/>
                <a:ea typeface="Calibri"/>
                <a:cs typeface="Calibri"/>
                <a:sym typeface="Calibri"/>
              </a:rPr>
              <a:t>. What do you want to buy?</a:t>
            </a:r>
            <a:endParaRPr dirty="0"/>
          </a:p>
          <a:p>
            <a:pPr marL="0" marR="0" lvl="0" indent="0" algn="l" rtl="0">
              <a:lnSpc>
                <a:spcPct val="130000"/>
              </a:lnSpc>
              <a:spcBef>
                <a:spcPts val="0"/>
              </a:spcBef>
              <a:spcAft>
                <a:spcPts val="0"/>
              </a:spcAft>
              <a:buNone/>
            </a:pPr>
            <a:r>
              <a:rPr lang="en-US" sz="2000" b="1" i="1" dirty="0" err="1">
                <a:solidFill>
                  <a:schemeClr val="dk1"/>
                </a:solidFill>
                <a:latin typeface="Calibri"/>
                <a:ea typeface="Calibri"/>
                <a:cs typeface="Calibri"/>
                <a:sym typeface="Calibri"/>
              </a:rPr>
              <a:t>Phong</a:t>
            </a:r>
            <a:r>
              <a:rPr lang="en-US" sz="2000" b="1"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I’m not sure. It’s hard to choose between a smartphone and a laptop. They’re both useful and I’ve wanted either of them for a long time. What do you think, Dad?</a:t>
            </a:r>
            <a:endParaRPr dirty="0"/>
          </a:p>
          <a:p>
            <a:pPr marL="0" marR="0" lvl="0" indent="0" algn="l" rtl="0">
              <a:lnSpc>
                <a:spcPct val="130000"/>
              </a:lnSpc>
              <a:spcBef>
                <a:spcPts val="0"/>
              </a:spcBef>
              <a:spcAft>
                <a:spcPts val="0"/>
              </a:spcAft>
              <a:buNone/>
            </a:pPr>
            <a:r>
              <a:rPr lang="en-US" sz="2000" b="1" i="1" dirty="0">
                <a:solidFill>
                  <a:schemeClr val="dk1"/>
                </a:solidFill>
                <a:latin typeface="Calibri"/>
                <a:ea typeface="Calibri"/>
                <a:cs typeface="Calibri"/>
                <a:sym typeface="Calibri"/>
              </a:rPr>
              <a:t>Dad: </a:t>
            </a:r>
            <a:r>
              <a:rPr lang="en-US" sz="2000" dirty="0">
                <a:solidFill>
                  <a:schemeClr val="dk1"/>
                </a:solidFill>
                <a:latin typeface="Calibri"/>
                <a:ea typeface="Calibri"/>
                <a:cs typeface="Calibri"/>
                <a:sym typeface="Calibri"/>
              </a:rPr>
              <a:t>Perhaps a laptop is a better choice. Since laptops were invented, they’ve allowed us to study better and work faster. They’ve completely changed our lives in the last 20 years.</a:t>
            </a:r>
            <a:endParaRPr dirty="0"/>
          </a:p>
          <a:p>
            <a:pPr marL="0" marR="0" lvl="0" indent="0" algn="l" rtl="0">
              <a:lnSpc>
                <a:spcPct val="130000"/>
              </a:lnSpc>
              <a:spcBef>
                <a:spcPts val="0"/>
              </a:spcBef>
              <a:spcAft>
                <a:spcPts val="0"/>
              </a:spcAft>
              <a:buNone/>
            </a:pPr>
            <a:r>
              <a:rPr lang="en-US" sz="2000" b="1" i="1" dirty="0" err="1">
                <a:solidFill>
                  <a:schemeClr val="dk1"/>
                </a:solidFill>
                <a:latin typeface="Calibri"/>
                <a:ea typeface="Calibri"/>
                <a:cs typeface="Calibri"/>
                <a:sym typeface="Calibri"/>
              </a:rPr>
              <a:t>Phong</a:t>
            </a:r>
            <a:r>
              <a:rPr lang="en-US" sz="2000" b="1"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That’s true, Dad. But smartphones have also improved the way we work and study.</a:t>
            </a:r>
            <a:endParaRPr sz="2000" dirty="0">
              <a:solidFill>
                <a:schemeClr val="dk1"/>
              </a:solidFill>
              <a:latin typeface="Calibri"/>
              <a:ea typeface="Calibri"/>
              <a:cs typeface="Calibri"/>
              <a:sym typeface="Calibri"/>
            </a:endParaRPr>
          </a:p>
        </p:txBody>
      </p:sp>
      <p:sp>
        <p:nvSpPr>
          <p:cNvPr id="277" name="Google Shape;277;p16"/>
          <p:cNvSpPr txBox="1"/>
          <p:nvPr/>
        </p:nvSpPr>
        <p:spPr>
          <a:xfrm>
            <a:off x="2970318" y="1845041"/>
            <a:ext cx="626461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FB7BD"/>
                </a:solidFill>
                <a:latin typeface="Calibri"/>
                <a:ea typeface="Calibri"/>
                <a:cs typeface="Calibri"/>
                <a:sym typeface="Calibri"/>
              </a:rPr>
              <a:t>Inventions for education</a:t>
            </a:r>
            <a:endParaRPr/>
          </a:p>
        </p:txBody>
      </p:sp>
      <p:sp>
        <p:nvSpPr>
          <p:cNvPr id="278" name="Google Shape;278;p16"/>
          <p:cNvSpPr txBox="1"/>
          <p:nvPr/>
        </p:nvSpPr>
        <p:spPr>
          <a:xfrm>
            <a:off x="1524000" y="1164832"/>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Listen and read.</a:t>
            </a:r>
            <a:endParaRPr/>
          </a:p>
        </p:txBody>
      </p:sp>
      <p:pic>
        <p:nvPicPr>
          <p:cNvPr id="279" name="Google Shape;279;p16"/>
          <p:cNvPicPr preferRelativeResize="0"/>
          <p:nvPr/>
        </p:nvPicPr>
        <p:blipFill rotWithShape="1">
          <a:blip r:embed="rId5">
            <a:alphaModFix/>
          </a:blip>
          <a:srcRect/>
          <a:stretch/>
        </p:blipFill>
        <p:spPr>
          <a:xfrm>
            <a:off x="0" y="-4080"/>
            <a:ext cx="12192000" cy="880278"/>
          </a:xfrm>
          <a:prstGeom prst="rect">
            <a:avLst/>
          </a:prstGeom>
          <a:noFill/>
          <a:ln>
            <a:noFill/>
          </a:ln>
        </p:spPr>
      </p:pic>
      <p:sp>
        <p:nvSpPr>
          <p:cNvPr id="280" name="Google Shape;280;p16"/>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281" name="Google Shape;281;p16"/>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2" name="Google Shape;282;p16"/>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pic>
        <p:nvPicPr>
          <p:cNvPr id="2" name="0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82689" y="26659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p:nvPr/>
        </p:nvSpPr>
        <p:spPr>
          <a:xfrm>
            <a:off x="2970318" y="1845041"/>
            <a:ext cx="626461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FB7BD"/>
                </a:solidFill>
                <a:latin typeface="Calibri"/>
                <a:ea typeface="Calibri"/>
                <a:cs typeface="Calibri"/>
                <a:sym typeface="Calibri"/>
              </a:rPr>
              <a:t>Inventions for education</a:t>
            </a:r>
            <a:endParaRPr/>
          </a:p>
        </p:txBody>
      </p:sp>
      <p:sp>
        <p:nvSpPr>
          <p:cNvPr id="290" name="Google Shape;290;p17"/>
          <p:cNvSpPr txBox="1"/>
          <p:nvPr/>
        </p:nvSpPr>
        <p:spPr>
          <a:xfrm>
            <a:off x="1524000" y="1164832"/>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Listen and read.</a:t>
            </a:r>
            <a:endParaRPr/>
          </a:p>
        </p:txBody>
      </p:sp>
      <p:pic>
        <p:nvPicPr>
          <p:cNvPr id="291" name="Google Shape;291;p17"/>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92" name="Google Shape;292;p17"/>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293" name="Google Shape;293;p17"/>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94" name="Google Shape;294;p17"/>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95" name="Google Shape;295;p17"/>
          <p:cNvSpPr/>
          <p:nvPr/>
        </p:nvSpPr>
        <p:spPr>
          <a:xfrm>
            <a:off x="1524000" y="2791745"/>
            <a:ext cx="9178467" cy="3260893"/>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000" b="1" i="1">
                <a:solidFill>
                  <a:schemeClr val="dk1"/>
                </a:solidFill>
                <a:latin typeface="Calibri"/>
                <a:ea typeface="Calibri"/>
                <a:cs typeface="Calibri"/>
                <a:sym typeface="Calibri"/>
              </a:rPr>
              <a:t>Dad: </a:t>
            </a:r>
            <a:r>
              <a:rPr lang="en-US" sz="2000">
                <a:solidFill>
                  <a:schemeClr val="dk1"/>
                </a:solidFill>
                <a:latin typeface="Calibri"/>
                <a:ea typeface="Calibri"/>
                <a:cs typeface="Calibri"/>
                <a:sym typeface="Calibri"/>
              </a:rPr>
              <a:t>Really? I didn’t know smartphones were suitable for learning.</a:t>
            </a:r>
            <a:endParaRPr/>
          </a:p>
          <a:p>
            <a:pPr marL="0" marR="0" lvl="0" indent="0" algn="just" rtl="0">
              <a:lnSpc>
                <a:spcPct val="130000"/>
              </a:lnSpc>
              <a:spcBef>
                <a:spcPts val="0"/>
              </a:spcBef>
              <a:spcAft>
                <a:spcPts val="0"/>
              </a:spcAft>
              <a:buNone/>
            </a:pPr>
            <a:r>
              <a:rPr lang="en-US" sz="2000" b="1" i="1">
                <a:solidFill>
                  <a:schemeClr val="dk1"/>
                </a:solidFill>
                <a:latin typeface="Calibri"/>
                <a:ea typeface="Calibri"/>
                <a:cs typeface="Calibri"/>
                <a:sym typeface="Calibri"/>
              </a:rPr>
              <a:t>Phong: </a:t>
            </a:r>
            <a:r>
              <a:rPr lang="en-US" sz="2000">
                <a:solidFill>
                  <a:schemeClr val="dk1"/>
                </a:solidFill>
                <a:latin typeface="Calibri"/>
                <a:ea typeface="Calibri"/>
                <a:cs typeface="Calibri"/>
                <a:sym typeface="Calibri"/>
              </a:rPr>
              <a:t>Well, it’s actually a lot of fun to learn with educational apps. It’s also very convenient for learners to use them. Some of my classmates love using them on their smartphones. The apps allow them to communicate and learn at the same time.</a:t>
            </a:r>
            <a:endParaRPr/>
          </a:p>
          <a:p>
            <a:pPr marL="0" marR="0" lvl="0" indent="0" algn="just" rtl="0">
              <a:lnSpc>
                <a:spcPct val="130000"/>
              </a:lnSpc>
              <a:spcBef>
                <a:spcPts val="0"/>
              </a:spcBef>
              <a:spcAft>
                <a:spcPts val="0"/>
              </a:spcAft>
              <a:buNone/>
            </a:pPr>
            <a:r>
              <a:rPr lang="en-US" sz="2000" b="1" i="1">
                <a:solidFill>
                  <a:schemeClr val="dk1"/>
                </a:solidFill>
                <a:latin typeface="Calibri"/>
                <a:ea typeface="Calibri"/>
                <a:cs typeface="Calibri"/>
                <a:sym typeface="Calibri"/>
              </a:rPr>
              <a:t>Dad: </a:t>
            </a:r>
            <a:r>
              <a:rPr lang="en-US" sz="2000">
                <a:solidFill>
                  <a:schemeClr val="dk1"/>
                </a:solidFill>
                <a:latin typeface="Calibri"/>
                <a:ea typeface="Calibri"/>
                <a:cs typeface="Calibri"/>
                <a:sym typeface="Calibri"/>
              </a:rPr>
              <a:t>I didn’t know that! There have been so many valuable inventions. Hmm … Perhaps you should ask your teacher. She may be able to help you decide.</a:t>
            </a:r>
            <a:endParaRPr/>
          </a:p>
          <a:p>
            <a:pPr marL="0" marR="0" lvl="0" indent="0" algn="just" rtl="0">
              <a:lnSpc>
                <a:spcPct val="130000"/>
              </a:lnSpc>
              <a:spcBef>
                <a:spcPts val="0"/>
              </a:spcBef>
              <a:spcAft>
                <a:spcPts val="0"/>
              </a:spcAft>
              <a:buNone/>
            </a:pPr>
            <a:endParaRPr sz="2000">
              <a:solidFill>
                <a:schemeClr val="dk1"/>
              </a:solidFill>
              <a:latin typeface="Calibri"/>
              <a:ea typeface="Calibri"/>
              <a:cs typeface="Calibri"/>
              <a:sym typeface="Calibri"/>
            </a:endParaRPr>
          </a:p>
          <a:p>
            <a:pPr marL="0" marR="0" lvl="0" indent="0" algn="just" rtl="0">
              <a:lnSpc>
                <a:spcPct val="130000"/>
              </a:lnSpc>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8"/>
          <p:cNvSpPr txBox="1"/>
          <p:nvPr/>
        </p:nvSpPr>
        <p:spPr>
          <a:xfrm>
            <a:off x="8929446" y="2723457"/>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1" name="Google Shape;301;p18"/>
          <p:cNvSpPr txBox="1"/>
          <p:nvPr/>
        </p:nvSpPr>
        <p:spPr>
          <a:xfrm>
            <a:off x="8101629" y="3451044"/>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2" name="Google Shape;302;p18"/>
          <p:cNvSpPr txBox="1"/>
          <p:nvPr/>
        </p:nvSpPr>
        <p:spPr>
          <a:xfrm>
            <a:off x="8101628" y="4375636"/>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3" name="Google Shape;303;p18"/>
          <p:cNvSpPr txBox="1"/>
          <p:nvPr/>
        </p:nvSpPr>
        <p:spPr>
          <a:xfrm>
            <a:off x="8929446" y="5265156"/>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4" name="Google Shape;304;p18"/>
          <p:cNvSpPr txBox="1"/>
          <p:nvPr/>
        </p:nvSpPr>
        <p:spPr>
          <a:xfrm>
            <a:off x="1785257" y="1138534"/>
            <a:ext cx="9895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Read the conversation again and answer the following questions.</a:t>
            </a:r>
            <a:endParaRPr sz="2400" b="1">
              <a:solidFill>
                <a:schemeClr val="dk1"/>
              </a:solidFill>
              <a:latin typeface="Arial"/>
              <a:ea typeface="Arial"/>
              <a:cs typeface="Arial"/>
              <a:sym typeface="Arial"/>
            </a:endParaRPr>
          </a:p>
        </p:txBody>
      </p:sp>
      <p:sp>
        <p:nvSpPr>
          <p:cNvPr id="305" name="Google Shape;305;p18"/>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306" name="Google Shape;306;p18"/>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07" name="Google Shape;307;p18"/>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08" name="Google Shape;308;p18"/>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09" name="Google Shape;309;p18"/>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10" name="Google Shape;310;p18"/>
          <p:cNvSpPr txBox="1"/>
          <p:nvPr/>
        </p:nvSpPr>
        <p:spPr>
          <a:xfrm>
            <a:off x="1783976" y="1862535"/>
            <a:ext cx="8773885"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 What inventions are Phong and his dad talking about?</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rgbClr val="048DA4"/>
                </a:solidFill>
                <a:latin typeface="Calibri"/>
                <a:ea typeface="Calibri"/>
                <a:cs typeface="Calibri"/>
                <a:sym typeface="Calibri"/>
              </a:rPr>
              <a:t>-&gt; They are (talking about) laptops/ computers and smartphones.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2. How useful are laptops?</a:t>
            </a:r>
            <a:endParaRPr/>
          </a:p>
          <a:p>
            <a:pPr marL="0" marR="0" lvl="0" indent="0" algn="l" rtl="0">
              <a:spcBef>
                <a:spcPts val="0"/>
              </a:spcBef>
              <a:spcAft>
                <a:spcPts val="0"/>
              </a:spcAft>
              <a:buNone/>
            </a:pPr>
            <a:r>
              <a:rPr lang="en-US" sz="2400">
                <a:solidFill>
                  <a:srgbClr val="048DA4"/>
                </a:solidFill>
                <a:latin typeface="Calibri"/>
                <a:ea typeface="Calibri"/>
                <a:cs typeface="Calibri"/>
                <a:sym typeface="Calibri"/>
              </a:rPr>
              <a:t>-&gt; (Since they were invented,) Laptops have allowed us to study better and work faster.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3. Why is it fun and convenient to learn with educational apps on smartphones?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rgbClr val="048DA4"/>
                </a:solidFill>
                <a:latin typeface="Calibri"/>
                <a:ea typeface="Calibri"/>
                <a:cs typeface="Calibri"/>
                <a:sym typeface="Calibri"/>
              </a:rPr>
              <a:t>-&gt; Because you can use educational apps that allow you to communicate and learn at the same time.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p:nvPr/>
        </p:nvSpPr>
        <p:spPr>
          <a:xfrm>
            <a:off x="1685566" y="952503"/>
            <a:ext cx="974341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Find three nouns and three adjectives in the conversation in activity </a:t>
            </a:r>
            <a:r>
              <a:rPr lang="en-US" sz="2400" b="1">
                <a:solidFill>
                  <a:srgbClr val="F26532"/>
                </a:solidFill>
                <a:latin typeface="Arial"/>
                <a:ea typeface="Arial"/>
                <a:cs typeface="Arial"/>
                <a:sym typeface="Arial"/>
              </a:rPr>
              <a:t>1</a:t>
            </a:r>
            <a:r>
              <a:rPr lang="en-US" sz="2400" b="1">
                <a:solidFill>
                  <a:schemeClr val="dk1"/>
                </a:solidFill>
                <a:latin typeface="Arial"/>
                <a:ea typeface="Arial"/>
                <a:cs typeface="Arial"/>
                <a:sym typeface="Arial"/>
              </a:rPr>
              <a:t> to talk about inventions. Follow the example.</a:t>
            </a:r>
            <a:endParaRPr sz="2400" b="1">
              <a:solidFill>
                <a:schemeClr val="dk1"/>
              </a:solidFill>
              <a:latin typeface="Arial"/>
              <a:ea typeface="Arial"/>
              <a:cs typeface="Arial"/>
              <a:sym typeface="Arial"/>
            </a:endParaRPr>
          </a:p>
        </p:txBody>
      </p:sp>
      <p:pic>
        <p:nvPicPr>
          <p:cNvPr id="316" name="Google Shape;316;p19"/>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7" name="Google Shape;317;p19"/>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18" name="Google Shape;318;p19"/>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19" name="Google Shape;319;p19"/>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320" name="Google Shape;320;p19"/>
          <p:cNvPicPr preferRelativeResize="0"/>
          <p:nvPr/>
        </p:nvPicPr>
        <p:blipFill rotWithShape="1">
          <a:blip r:embed="rId4">
            <a:alphaModFix/>
          </a:blip>
          <a:srcRect/>
          <a:stretch/>
        </p:blipFill>
        <p:spPr>
          <a:xfrm>
            <a:off x="5108578" y="2018062"/>
            <a:ext cx="5019048" cy="4295238"/>
          </a:xfrm>
          <a:prstGeom prst="rect">
            <a:avLst/>
          </a:prstGeom>
          <a:noFill/>
          <a:ln>
            <a:noFill/>
          </a:ln>
        </p:spPr>
      </p:pic>
      <p:sp>
        <p:nvSpPr>
          <p:cNvPr id="321" name="Google Shape;321;p19"/>
          <p:cNvSpPr/>
          <p:nvPr/>
        </p:nvSpPr>
        <p:spPr>
          <a:xfrm>
            <a:off x="5166062" y="2012050"/>
            <a:ext cx="398007" cy="4278581"/>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9"/>
          <p:cNvSpPr/>
          <p:nvPr/>
        </p:nvSpPr>
        <p:spPr>
          <a:xfrm rot="-5400000">
            <a:off x="7458093" y="289317"/>
            <a:ext cx="398007" cy="3911067"/>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9"/>
          <p:cNvSpPr/>
          <p:nvPr/>
        </p:nvSpPr>
        <p:spPr>
          <a:xfrm rot="-5400000">
            <a:off x="7414278" y="1662228"/>
            <a:ext cx="398007" cy="2878557"/>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9"/>
          <p:cNvSpPr/>
          <p:nvPr/>
        </p:nvSpPr>
        <p:spPr>
          <a:xfrm rot="-5400000">
            <a:off x="6903646" y="2606423"/>
            <a:ext cx="398007" cy="1857293"/>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9"/>
          <p:cNvSpPr/>
          <p:nvPr/>
        </p:nvSpPr>
        <p:spPr>
          <a:xfrm rot="-5400000">
            <a:off x="7882908" y="3734867"/>
            <a:ext cx="398007" cy="3815817"/>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9"/>
          <p:cNvSpPr txBox="1"/>
          <p:nvPr/>
        </p:nvSpPr>
        <p:spPr>
          <a:xfrm>
            <a:off x="937120" y="2244850"/>
            <a:ext cx="3379483"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Useful</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Smartphone</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Suitable</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Laptop</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Apps</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Valuable </a:t>
            </a:r>
            <a:endParaRPr sz="3000">
              <a:solidFill>
                <a:srgbClr val="048DA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5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3"/>
                                        </p:tgtEl>
                                        <p:attrNameLst>
                                          <p:attrName>style.visibility</p:attrName>
                                        </p:attrNameLst>
                                      </p:cBhvr>
                                      <p:to>
                                        <p:strVal val="visible"/>
                                      </p:to>
                                    </p:set>
                                    <p:animEffect transition="in" filter="fade">
                                      <p:cBhvr>
                                        <p:cTn id="17" dur="500"/>
                                        <p:tgtEl>
                                          <p:spTgt spid="3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5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fade">
                                      <p:cBhvr>
                                        <p:cTn id="2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3331029" y="3708890"/>
            <a:ext cx="599802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FB7BD"/>
                </a:solidFill>
                <a:latin typeface="Calibri"/>
                <a:ea typeface="Calibri"/>
                <a:cs typeface="Calibri"/>
                <a:sym typeface="Calibri"/>
              </a:rPr>
              <a:t>Inventions for education</a:t>
            </a:r>
            <a:endParaRPr sz="4000" b="1">
              <a:solidFill>
                <a:srgbClr val="0FB7BD"/>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5</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INVENTIONS</a:t>
            </a:r>
            <a:endParaRPr/>
          </a:p>
        </p:txBody>
      </p:sp>
      <p:sp>
        <p:nvSpPr>
          <p:cNvPr id="101" name="Google Shape;101;p2"/>
          <p:cNvSpPr txBox="1"/>
          <p:nvPr/>
        </p:nvSpPr>
        <p:spPr>
          <a:xfrm>
            <a:off x="5426503" y="2790736"/>
            <a:ext cx="41039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GETTING STARTED</a:t>
            </a:r>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p:nvPr/>
        </p:nvSpPr>
        <p:spPr>
          <a:xfrm>
            <a:off x="746747" y="2177557"/>
            <a:ext cx="10983817" cy="353943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Phong</a:t>
            </a:r>
            <a:r>
              <a:rPr lang="en-US" sz="2800" dirty="0">
                <a:solidFill>
                  <a:schemeClr val="dk1"/>
                </a:solidFill>
                <a:latin typeface="Calibri"/>
                <a:ea typeface="Calibri"/>
                <a:cs typeface="Calibri"/>
                <a:sym typeface="Calibri"/>
              </a:rPr>
              <a:t> and his father are discussing what to buy for his studies. </a:t>
            </a:r>
            <a:r>
              <a:rPr lang="en-US" sz="2800" dirty="0" err="1">
                <a:solidFill>
                  <a:schemeClr val="dk1"/>
                </a:solidFill>
                <a:latin typeface="Calibri"/>
                <a:ea typeface="Calibri"/>
                <a:cs typeface="Calibri"/>
                <a:sym typeface="Calibri"/>
              </a:rPr>
              <a:t>Phong</a:t>
            </a:r>
            <a:r>
              <a:rPr lang="en-US" sz="2800" dirty="0">
                <a:solidFill>
                  <a:schemeClr val="dk1"/>
                </a:solidFill>
                <a:latin typeface="Calibri"/>
                <a:ea typeface="Calibri"/>
                <a:cs typeface="Calibri"/>
                <a:sym typeface="Calibri"/>
              </a:rPr>
              <a:t> has wanted a laptop or a smartphone (1) ______  a long time because they are both very useful. Laptops (2) ________  completely changed our lives since their invention, but smartphones have also (3) _________  they way we work and study. For example, it’s fun (4) ______  study with educational apps on smartphones. They allow students (5) _____ (6) ______  and communicate at the same time. It’s really difficult for </a:t>
            </a:r>
            <a:r>
              <a:rPr lang="en-US" sz="2800" dirty="0" err="1">
                <a:solidFill>
                  <a:schemeClr val="dk1"/>
                </a:solidFill>
                <a:latin typeface="Calibri"/>
                <a:ea typeface="Calibri"/>
                <a:cs typeface="Calibri"/>
                <a:sym typeface="Calibri"/>
              </a:rPr>
              <a:t>Phong</a:t>
            </a:r>
            <a:r>
              <a:rPr lang="en-US" sz="2800" dirty="0">
                <a:solidFill>
                  <a:schemeClr val="dk1"/>
                </a:solidFill>
                <a:latin typeface="Calibri"/>
                <a:ea typeface="Calibri"/>
                <a:cs typeface="Calibri"/>
                <a:sym typeface="Calibri"/>
              </a:rPr>
              <a:t> to choose between the two.</a:t>
            </a:r>
            <a:endParaRPr dirty="0"/>
          </a:p>
        </p:txBody>
      </p:sp>
      <p:sp>
        <p:nvSpPr>
          <p:cNvPr id="332" name="Google Shape;332;p20"/>
          <p:cNvSpPr txBox="1"/>
          <p:nvPr/>
        </p:nvSpPr>
        <p:spPr>
          <a:xfrm>
            <a:off x="1719943" y="1007929"/>
            <a:ext cx="798190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Fill in the gap in the summary of the conversation with ONE word from activity </a:t>
            </a:r>
            <a:r>
              <a:rPr lang="en-US" sz="2400" b="1">
                <a:solidFill>
                  <a:srgbClr val="F26532"/>
                </a:solidFill>
                <a:latin typeface="Arial"/>
                <a:ea typeface="Arial"/>
                <a:cs typeface="Arial"/>
                <a:sym typeface="Arial"/>
              </a:rPr>
              <a:t>1</a:t>
            </a:r>
            <a:r>
              <a:rPr lang="en-US" sz="2400" b="1">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pic>
        <p:nvPicPr>
          <p:cNvPr id="333" name="Google Shape;333;p20"/>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34" name="Google Shape;334;p20"/>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35" name="Google Shape;335;p20"/>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36" name="Google Shape;336;p20"/>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sp>
        <p:nvSpPr>
          <p:cNvPr id="337" name="Google Shape;337;p20"/>
          <p:cNvSpPr/>
          <p:nvPr/>
        </p:nvSpPr>
        <p:spPr>
          <a:xfrm>
            <a:off x="6096000" y="2735853"/>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26532"/>
                </a:solidFill>
                <a:latin typeface="Calibri"/>
                <a:ea typeface="Calibri"/>
                <a:cs typeface="Calibri"/>
                <a:sym typeface="Calibri"/>
              </a:rPr>
              <a:t>for</a:t>
            </a:r>
            <a:endParaRPr/>
          </a:p>
        </p:txBody>
      </p:sp>
      <p:sp>
        <p:nvSpPr>
          <p:cNvPr id="338" name="Google Shape;338;p20"/>
          <p:cNvSpPr/>
          <p:nvPr/>
        </p:nvSpPr>
        <p:spPr>
          <a:xfrm>
            <a:off x="5079522" y="3140285"/>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26532"/>
                </a:solidFill>
                <a:latin typeface="Calibri"/>
                <a:ea typeface="Calibri"/>
                <a:cs typeface="Calibri"/>
                <a:sym typeface="Calibri"/>
              </a:rPr>
              <a:t>have</a:t>
            </a:r>
            <a:endParaRPr/>
          </a:p>
        </p:txBody>
      </p:sp>
      <p:sp>
        <p:nvSpPr>
          <p:cNvPr id="339" name="Google Shape;339;p20"/>
          <p:cNvSpPr/>
          <p:nvPr/>
        </p:nvSpPr>
        <p:spPr>
          <a:xfrm>
            <a:off x="8484565" y="3596340"/>
            <a:ext cx="1519279"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changed</a:t>
            </a:r>
            <a:endParaRPr dirty="0"/>
          </a:p>
        </p:txBody>
      </p:sp>
      <p:sp>
        <p:nvSpPr>
          <p:cNvPr id="340" name="Google Shape;340;p20"/>
          <p:cNvSpPr/>
          <p:nvPr/>
        </p:nvSpPr>
        <p:spPr>
          <a:xfrm>
            <a:off x="9211153" y="4431202"/>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to</a:t>
            </a:r>
            <a:endParaRPr dirty="0"/>
          </a:p>
        </p:txBody>
      </p:sp>
      <p:sp>
        <p:nvSpPr>
          <p:cNvPr id="341" name="Google Shape;341;p20"/>
          <p:cNvSpPr/>
          <p:nvPr/>
        </p:nvSpPr>
        <p:spPr>
          <a:xfrm>
            <a:off x="7199263" y="3999628"/>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to</a:t>
            </a:r>
            <a:endParaRPr dirty="0"/>
          </a:p>
        </p:txBody>
      </p:sp>
      <p:sp>
        <p:nvSpPr>
          <p:cNvPr id="342" name="Google Shape;342;p20"/>
          <p:cNvSpPr/>
          <p:nvPr/>
        </p:nvSpPr>
        <p:spPr>
          <a:xfrm>
            <a:off x="746747" y="4857519"/>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learn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500"/>
                                        <p:tgtEl>
                                          <p:spTgt spid="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gtEl>
                                        <p:attrNameLst>
                                          <p:attrName>style.visibility</p:attrName>
                                        </p:attrNameLst>
                                      </p:cBhvr>
                                      <p:to>
                                        <p:strVal val="visible"/>
                                      </p:to>
                                    </p:set>
                                    <p:animEffect transition="in" filter="fade">
                                      <p:cBhvr>
                                        <p:cTn id="17" dur="500"/>
                                        <p:tgtEl>
                                          <p:spTgt spid="3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1"/>
                                        </p:tgtEl>
                                        <p:attrNameLst>
                                          <p:attrName>style.visibility</p:attrName>
                                        </p:attrNameLst>
                                      </p:cBhvr>
                                      <p:to>
                                        <p:strVal val="visible"/>
                                      </p:to>
                                    </p:set>
                                    <p:animEffect transition="in" filter="fade">
                                      <p:cBhvr>
                                        <p:cTn id="22" dur="500"/>
                                        <p:tgtEl>
                                          <p:spTgt spid="3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0"/>
                                        </p:tgtEl>
                                        <p:attrNameLst>
                                          <p:attrName>style.visibility</p:attrName>
                                        </p:attrNameLst>
                                      </p:cBhvr>
                                      <p:to>
                                        <p:strVal val="visible"/>
                                      </p:to>
                                    </p:set>
                                    <p:animEffect transition="in" filter="fade">
                                      <p:cBhvr>
                                        <p:cTn id="27" dur="500"/>
                                        <p:tgtEl>
                                          <p:spTgt spid="3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2"/>
                                        </p:tgtEl>
                                        <p:attrNameLst>
                                          <p:attrName>style.visibility</p:attrName>
                                        </p:attrNameLst>
                                      </p:cBhvr>
                                      <p:to>
                                        <p:strVal val="visible"/>
                                      </p:to>
                                    </p:set>
                                    <p:animEffect transition="in" filter="fade">
                                      <p:cBhvr>
                                        <p:cTn id="3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1"/>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1"/>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49" name="Google Shape;349;p21"/>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50" name="Google Shape;350;p21"/>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351" name="Google Shape;351;p21"/>
          <p:cNvSpPr/>
          <p:nvPr/>
        </p:nvSpPr>
        <p:spPr>
          <a:xfrm>
            <a:off x="1398234" y="395004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PRACTICE</a:t>
            </a:r>
            <a:endParaRPr sz="1800" b="1">
              <a:solidFill>
                <a:srgbClr val="006673"/>
              </a:solidFill>
              <a:latin typeface="Calibri"/>
              <a:ea typeface="Calibri"/>
              <a:cs typeface="Calibri"/>
              <a:sym typeface="Calibri"/>
            </a:endParaRPr>
          </a:p>
        </p:txBody>
      </p:sp>
      <p:sp>
        <p:nvSpPr>
          <p:cNvPr id="352" name="Google Shape;352;p21"/>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
        <p:nvSpPr>
          <p:cNvPr id="353" name="Google Shape;353;p21"/>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
        <p:nvSpPr>
          <p:cNvPr id="354" name="Google Shape;354;p21"/>
          <p:cNvSpPr/>
          <p:nvPr/>
        </p:nvSpPr>
        <p:spPr>
          <a:xfrm>
            <a:off x="5682342" y="3670524"/>
            <a:ext cx="5378593" cy="1338798"/>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Listen and read.</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Read and answer the questions. </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Find three nouns and three adjectives.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Fill in the gaps.</a:t>
            </a:r>
            <a:endParaRPr sz="1800">
              <a:solidFill>
                <a:srgbClr val="006673"/>
              </a:solidFill>
              <a:latin typeface="Calibri"/>
              <a:ea typeface="Calibri"/>
              <a:cs typeface="Calibri"/>
              <a:sym typeface="Calibri"/>
            </a:endParaRPr>
          </a:p>
        </p:txBody>
      </p:sp>
      <p:cxnSp>
        <p:nvCxnSpPr>
          <p:cNvPr id="355" name="Google Shape;355;p21"/>
          <p:cNvCxnSpPr>
            <a:stCxn id="349" idx="3"/>
            <a:endCxn id="350"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cxnSp>
        <p:nvCxnSpPr>
          <p:cNvPr id="356" name="Google Shape;356;p21"/>
          <p:cNvCxnSpPr>
            <a:stCxn id="350" idx="1"/>
            <a:endCxn id="351" idx="0"/>
          </p:cNvCxnSpPr>
          <p:nvPr/>
        </p:nvCxnSpPr>
        <p:spPr>
          <a:xfrm flipH="1">
            <a:off x="2373484" y="2860562"/>
            <a:ext cx="586500" cy="1089600"/>
          </a:xfrm>
          <a:prstGeom prst="curvedConnector2">
            <a:avLst/>
          </a:prstGeom>
          <a:noFill/>
          <a:ln w="57150" cap="flat" cmpd="sng">
            <a:solidFill>
              <a:srgbClr val="006673"/>
            </a:solidFill>
            <a:prstDash val="solid"/>
            <a:miter lim="800000"/>
            <a:headEnd type="none" w="sm" len="sm"/>
            <a:tailEnd type="triangle" w="med" len="med"/>
          </a:ln>
        </p:spPr>
      </p:cxnSp>
      <p:cxnSp>
        <p:nvCxnSpPr>
          <p:cNvPr id="357" name="Google Shape;357;p21"/>
          <p:cNvCxnSpPr>
            <a:stCxn id="351" idx="3"/>
            <a:endCxn id="358" idx="0"/>
          </p:cNvCxnSpPr>
          <p:nvPr/>
        </p:nvCxnSpPr>
        <p:spPr>
          <a:xfrm>
            <a:off x="3348967" y="4305143"/>
            <a:ext cx="820800" cy="1107000"/>
          </a:xfrm>
          <a:prstGeom prst="curvedConnector2">
            <a:avLst/>
          </a:prstGeom>
          <a:noFill/>
          <a:ln w="57150" cap="flat" cmpd="sng">
            <a:solidFill>
              <a:srgbClr val="006673"/>
            </a:solidFill>
            <a:prstDash val="solid"/>
            <a:miter lim="800000"/>
            <a:headEnd type="none" w="sm" len="sm"/>
            <a:tailEnd type="triangle" w="med" len="med"/>
          </a:ln>
        </p:spPr>
      </p:cxnSp>
      <p:sp>
        <p:nvSpPr>
          <p:cNvPr id="358" name="Google Shape;358;p21"/>
          <p:cNvSpPr/>
          <p:nvPr/>
        </p:nvSpPr>
        <p:spPr>
          <a:xfrm>
            <a:off x="3078355" y="5411998"/>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359" name="Google Shape;359;p21"/>
          <p:cNvSpPr/>
          <p:nvPr/>
        </p:nvSpPr>
        <p:spPr>
          <a:xfrm>
            <a:off x="5682342" y="5411997"/>
            <a:ext cx="5378593" cy="66614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sp>
        <p:nvSpPr>
          <p:cNvPr id="360" name="Google Shape;360;p21"/>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361" name="Google Shape;361;p21"/>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21"/>
          <p:cNvSpPr/>
          <p:nvPr/>
        </p:nvSpPr>
        <p:spPr>
          <a:xfrm>
            <a:off x="5866326" y="361350"/>
            <a:ext cx="3088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22"/>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68" name="Google Shape;368;p22"/>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69" name="Google Shape;369;p22"/>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70" name="Google Shape;370;p22"/>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71" name="Google Shape;371;p22"/>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372" name="Google Shape;372;p22"/>
          <p:cNvSpPr txBox="1"/>
          <p:nvPr/>
        </p:nvSpPr>
        <p:spPr>
          <a:xfrm>
            <a:off x="1480457" y="2123749"/>
            <a:ext cx="9383486" cy="1200329"/>
          </a:xfrm>
          <a:prstGeom prst="rect">
            <a:avLst/>
          </a:prstGeom>
          <a:noFill/>
          <a:ln>
            <a:noFill/>
          </a:ln>
        </p:spPr>
        <p:txBody>
          <a:bodyPr spcFirstLastPara="1" wrap="square" lIns="91425" tIns="45700" rIns="91425" bIns="45700" anchor="t" anchorCtr="0">
            <a:spAutoFit/>
          </a:bodyPr>
          <a:lstStyle/>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Gain an overview about the topic </a:t>
            </a:r>
            <a:r>
              <a:rPr lang="en-US" sz="3600" i="1">
                <a:solidFill>
                  <a:schemeClr val="dk1"/>
                </a:solidFill>
                <a:latin typeface="Calibri"/>
                <a:ea typeface="Calibri"/>
                <a:cs typeface="Calibri"/>
                <a:sym typeface="Calibri"/>
              </a:rPr>
              <a:t>Inventions.</a:t>
            </a:r>
            <a:endParaRPr sz="3600">
              <a:solidFill>
                <a:schemeClr val="dk1"/>
              </a:solidFill>
              <a:latin typeface="Calibri"/>
              <a:ea typeface="Calibri"/>
              <a:cs typeface="Calibri"/>
              <a:sym typeface="Calibri"/>
            </a:endParaRPr>
          </a:p>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Memorize vocabulary to talk about </a:t>
            </a:r>
            <a:r>
              <a:rPr lang="en-US" sz="3600" i="1">
                <a:solidFill>
                  <a:schemeClr val="dk1"/>
                </a:solidFill>
                <a:latin typeface="Calibri"/>
                <a:ea typeface="Calibri"/>
                <a:cs typeface="Calibri"/>
                <a:sym typeface="Calibri"/>
              </a:rPr>
              <a:t>Inventions.</a:t>
            </a:r>
            <a:endParaRPr sz="3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3"/>
          <p:cNvSpPr txBox="1"/>
          <p:nvPr/>
        </p:nvSpPr>
        <p:spPr>
          <a:xfrm>
            <a:off x="1882037" y="2055511"/>
            <a:ext cx="85840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Do exercises in the workbook</a:t>
            </a:r>
            <a:endParaRPr/>
          </a:p>
        </p:txBody>
      </p:sp>
      <p:sp>
        <p:nvSpPr>
          <p:cNvPr id="378" name="Google Shape;378;p23"/>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9" name="Google Shape;379;p23"/>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80" name="Google Shape;380;p23"/>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381" name="Google Shape;381;p2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82" name="Google Shape;382;p2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88" name="Google Shape;388;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9" name="Google Shape;389;p24"/>
          <p:cNvSpPr/>
          <p:nvPr/>
        </p:nvSpPr>
        <p:spPr>
          <a:xfrm>
            <a:off x="3157182" y="6078117"/>
            <a:ext cx="58776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Website: </a:t>
            </a:r>
            <a:r>
              <a:rPr lang="en-US" sz="1600" b="1" i="1">
                <a:solidFill>
                  <a:srgbClr val="FFFFFF"/>
                </a:solidFill>
                <a:latin typeface="Calibri"/>
                <a:ea typeface="Calibri"/>
                <a:cs typeface="Calibri"/>
                <a:sym typeface="Calibri"/>
              </a:rPr>
              <a:t>hoclieu.vn</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Fanpage:</a:t>
            </a:r>
            <a:r>
              <a:rPr lang="en-US" sz="1600" b="1" i="1">
                <a:solidFill>
                  <a:srgbClr val="FFFFFF"/>
                </a:solidFill>
                <a:latin typeface="Calibri"/>
                <a:ea typeface="Calibri"/>
                <a:cs typeface="Calibri"/>
                <a:sym typeface="Calibri"/>
              </a:rPr>
              <a:t> facebook.com/golbalsuccess.vn/</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541240" y="2524837"/>
            <a:ext cx="9496874" cy="9541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Gain an overview about the topic </a:t>
            </a:r>
            <a:r>
              <a:rPr lang="en-US" sz="2800" i="1">
                <a:solidFill>
                  <a:schemeClr val="dk1"/>
                </a:solidFill>
                <a:latin typeface="Calibri"/>
                <a:ea typeface="Calibri"/>
                <a:cs typeface="Calibri"/>
                <a:sym typeface="Calibri"/>
              </a:rPr>
              <a:t>Inventions for education.</a:t>
            </a: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Memorize vocabulary to talk about inventions for education.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24" name="Google Shape;124;p4"/>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5" name="Google Shape;125;p4"/>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126" name="Google Shape;126;p4"/>
          <p:cNvSpPr/>
          <p:nvPr/>
        </p:nvSpPr>
        <p:spPr>
          <a:xfrm>
            <a:off x="1398234" y="395004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PRACTICE</a:t>
            </a:r>
            <a:endParaRPr sz="1800" b="1">
              <a:solidFill>
                <a:srgbClr val="006673"/>
              </a:solidFill>
              <a:latin typeface="Calibri"/>
              <a:ea typeface="Calibri"/>
              <a:cs typeface="Calibri"/>
              <a:sym typeface="Calibri"/>
            </a:endParaRPr>
          </a:p>
        </p:txBody>
      </p:sp>
      <p:sp>
        <p:nvSpPr>
          <p:cNvPr id="127" name="Google Shape;127;p4"/>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
        <p:nvSpPr>
          <p:cNvPr id="128" name="Google Shape;128;p4"/>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
        <p:nvSpPr>
          <p:cNvPr id="129" name="Google Shape;129;p4"/>
          <p:cNvSpPr/>
          <p:nvPr/>
        </p:nvSpPr>
        <p:spPr>
          <a:xfrm>
            <a:off x="5682342" y="3670524"/>
            <a:ext cx="5378593" cy="1338798"/>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Listen and read.</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Read and answer the questions. </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Find three nouns and three adjectives.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Fill in the gaps.</a:t>
            </a:r>
            <a:endParaRPr sz="1800">
              <a:solidFill>
                <a:srgbClr val="006673"/>
              </a:solidFill>
              <a:latin typeface="Calibri"/>
              <a:ea typeface="Calibri"/>
              <a:cs typeface="Calibri"/>
              <a:sym typeface="Calibri"/>
            </a:endParaRPr>
          </a:p>
        </p:txBody>
      </p:sp>
      <p:cxnSp>
        <p:nvCxnSpPr>
          <p:cNvPr id="130" name="Google Shape;130;p4"/>
          <p:cNvCxnSpPr>
            <a:stCxn id="124" idx="3"/>
            <a:endCxn id="125"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cxnSp>
        <p:nvCxnSpPr>
          <p:cNvPr id="131" name="Google Shape;131;p4"/>
          <p:cNvCxnSpPr>
            <a:stCxn id="125" idx="1"/>
            <a:endCxn id="126" idx="0"/>
          </p:cNvCxnSpPr>
          <p:nvPr/>
        </p:nvCxnSpPr>
        <p:spPr>
          <a:xfrm flipH="1">
            <a:off x="2373484" y="2860562"/>
            <a:ext cx="586500" cy="1089600"/>
          </a:xfrm>
          <a:prstGeom prst="curvedConnector2">
            <a:avLst/>
          </a:prstGeom>
          <a:noFill/>
          <a:ln w="57150" cap="flat" cmpd="sng">
            <a:solidFill>
              <a:srgbClr val="006673"/>
            </a:solidFill>
            <a:prstDash val="solid"/>
            <a:miter lim="800000"/>
            <a:headEnd type="none" w="sm" len="sm"/>
            <a:tailEnd type="triangle" w="med" len="med"/>
          </a:ln>
        </p:spPr>
      </p:cxnSp>
      <p:cxnSp>
        <p:nvCxnSpPr>
          <p:cNvPr id="132" name="Google Shape;132;p4"/>
          <p:cNvCxnSpPr>
            <a:stCxn id="126" idx="3"/>
            <a:endCxn id="133" idx="0"/>
          </p:cNvCxnSpPr>
          <p:nvPr/>
        </p:nvCxnSpPr>
        <p:spPr>
          <a:xfrm>
            <a:off x="3348967" y="4305143"/>
            <a:ext cx="820800" cy="1107000"/>
          </a:xfrm>
          <a:prstGeom prst="curvedConnector2">
            <a:avLst/>
          </a:prstGeom>
          <a:noFill/>
          <a:ln w="57150" cap="flat" cmpd="sng">
            <a:solidFill>
              <a:srgbClr val="006673"/>
            </a:solidFill>
            <a:prstDash val="solid"/>
            <a:miter lim="800000"/>
            <a:headEnd type="none" w="sm" len="sm"/>
            <a:tailEnd type="triangle" w="med" len="med"/>
          </a:ln>
        </p:spPr>
      </p:cxnSp>
      <p:sp>
        <p:nvSpPr>
          <p:cNvPr id="133" name="Google Shape;133;p4"/>
          <p:cNvSpPr/>
          <p:nvPr/>
        </p:nvSpPr>
        <p:spPr>
          <a:xfrm>
            <a:off x="3078355" y="5411998"/>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134" name="Google Shape;134;p4"/>
          <p:cNvSpPr/>
          <p:nvPr/>
        </p:nvSpPr>
        <p:spPr>
          <a:xfrm>
            <a:off x="5682342" y="5411997"/>
            <a:ext cx="5378593" cy="66614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sp>
        <p:nvSpPr>
          <p:cNvPr id="135" name="Google Shape;135;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136" name="Google Shape;136;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p:nvPr/>
        </p:nvSpPr>
        <p:spPr>
          <a:xfrm>
            <a:off x="5866325" y="361350"/>
            <a:ext cx="3208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5"/>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44" name="Google Shape;144;p5"/>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45" name="Google Shape;145;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146" name="Google Shape;146;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p:nvPr/>
        </p:nvSpPr>
        <p:spPr>
          <a:xfrm>
            <a:off x="5798957" y="385501"/>
            <a:ext cx="31784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lt1"/>
                </a:solidFill>
                <a:latin typeface="Arial"/>
                <a:ea typeface="Arial"/>
                <a:cs typeface="Arial"/>
                <a:sym typeface="Arial"/>
              </a:rPr>
              <a:t>GETTING STARTED</a:t>
            </a:r>
            <a:endParaRPr dirty="0"/>
          </a:p>
        </p:txBody>
      </p:sp>
      <p:sp>
        <p:nvSpPr>
          <p:cNvPr id="148" name="Google Shape;148;p5"/>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5" name="Google Shape;155;p6"/>
          <p:cNvSpPr txBox="1"/>
          <p:nvPr/>
        </p:nvSpPr>
        <p:spPr>
          <a:xfrm>
            <a:off x="3968088" y="1075280"/>
            <a:ext cx="41882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Guessing game</a:t>
            </a:r>
            <a:endParaRPr/>
          </a:p>
        </p:txBody>
      </p:sp>
      <p:sp>
        <p:nvSpPr>
          <p:cNvPr id="156" name="Google Shape;15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57" name="Google Shape;157;p6"/>
          <p:cNvSpPr/>
          <p:nvPr/>
        </p:nvSpPr>
        <p:spPr>
          <a:xfrm>
            <a:off x="3146739" y="1906073"/>
            <a:ext cx="6065949" cy="3065172"/>
          </a:xfrm>
          <a:prstGeom prst="roundRect">
            <a:avLst>
              <a:gd name="adj" fmla="val 16667"/>
            </a:avLst>
          </a:prstGeom>
          <a:solidFill>
            <a:schemeClr val="lt1"/>
          </a:solidFill>
          <a:ln w="12700" cap="flat" cmpd="sng">
            <a:solidFill>
              <a:srgbClr val="2C52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Ảnh minh họa</a:t>
            </a:r>
            <a:endParaRPr sz="1800">
              <a:solidFill>
                <a:schemeClr val="dk1"/>
              </a:solidFill>
              <a:latin typeface="Calibri"/>
              <a:ea typeface="Calibri"/>
              <a:cs typeface="Calibri"/>
              <a:sym typeface="Calibri"/>
            </a:endParaRPr>
          </a:p>
        </p:txBody>
      </p:sp>
      <p:sp>
        <p:nvSpPr>
          <p:cNvPr id="158" name="Google Shape;158;p6"/>
          <p:cNvSpPr/>
          <p:nvPr/>
        </p:nvSpPr>
        <p:spPr>
          <a:xfrm>
            <a:off x="2539697" y="5094153"/>
            <a:ext cx="72800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What invention?</a:t>
            </a:r>
            <a:endParaRPr/>
          </a:p>
        </p:txBody>
      </p:sp>
      <p:pic>
        <p:nvPicPr>
          <p:cNvPr id="159" name="Google Shape;159;p6" descr="Diagram&#10;&#10;Description automatically generated"/>
          <p:cNvPicPr preferRelativeResize="0"/>
          <p:nvPr/>
        </p:nvPicPr>
        <p:blipFill rotWithShape="1">
          <a:blip r:embed="rId4">
            <a:alphaModFix/>
          </a:blip>
          <a:srcRect/>
          <a:stretch/>
        </p:blipFill>
        <p:spPr>
          <a:xfrm>
            <a:off x="3349328" y="1996474"/>
            <a:ext cx="5660768" cy="28843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6" name="Google Shape;166;p7"/>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67" name="Google Shape;167;p7"/>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168" name="Google Shape;168;p7"/>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cxnSp>
        <p:nvCxnSpPr>
          <p:cNvPr id="169" name="Google Shape;169;p7"/>
          <p:cNvCxnSpPr>
            <a:stCxn id="166" idx="3"/>
            <a:endCxn id="167"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sp>
        <p:nvSpPr>
          <p:cNvPr id="170" name="Google Shape;170;p7"/>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171" name="Google Shape;171;p7"/>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7"/>
          <p:cNvSpPr/>
          <p:nvPr/>
        </p:nvSpPr>
        <p:spPr>
          <a:xfrm>
            <a:off x="5866327" y="361350"/>
            <a:ext cx="3208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173" name="Google Shape;173;p7"/>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8"/>
          <p:cNvPicPr preferRelativeResize="0"/>
          <p:nvPr/>
        </p:nvPicPr>
        <p:blipFill rotWithShape="1">
          <a:blip r:embed="rId5">
            <a:alphaModFix/>
          </a:blip>
          <a:srcRect/>
          <a:stretch/>
        </p:blipFill>
        <p:spPr>
          <a:xfrm>
            <a:off x="0" y="-33370"/>
            <a:ext cx="12192000" cy="880278"/>
          </a:xfrm>
          <a:prstGeom prst="rect">
            <a:avLst/>
          </a:prstGeom>
          <a:noFill/>
          <a:ln>
            <a:noFill/>
          </a:ln>
        </p:spPr>
      </p:pic>
      <p:sp>
        <p:nvSpPr>
          <p:cNvPr id="180" name="Google Shape;180;p8"/>
          <p:cNvSpPr txBox="1"/>
          <p:nvPr/>
        </p:nvSpPr>
        <p:spPr>
          <a:xfrm>
            <a:off x="806003" y="83603"/>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sp>
        <p:nvSpPr>
          <p:cNvPr id="181" name="Google Shape;181;p8"/>
          <p:cNvSpPr txBox="1"/>
          <p:nvPr/>
        </p:nvSpPr>
        <p:spPr>
          <a:xfrm>
            <a:off x="1101747" y="1683988"/>
            <a:ext cx="5231128" cy="134938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invent (v)</a:t>
            </a:r>
            <a:endParaRPr sz="4800">
              <a:solidFill>
                <a:schemeClr val="dk1"/>
              </a:solidFill>
              <a:latin typeface="Calibri"/>
              <a:ea typeface="Calibri"/>
              <a:cs typeface="Calibri"/>
              <a:sym typeface="Calibri"/>
            </a:endParaRPr>
          </a:p>
        </p:txBody>
      </p:sp>
      <p:sp>
        <p:nvSpPr>
          <p:cNvPr id="182" name="Google Shape;182;p8"/>
          <p:cNvSpPr/>
          <p:nvPr/>
        </p:nvSpPr>
        <p:spPr>
          <a:xfrm>
            <a:off x="1454593" y="4382754"/>
            <a:ext cx="51652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333333"/>
                </a:solidFill>
                <a:latin typeface="Calibri"/>
                <a:ea typeface="Calibri"/>
                <a:cs typeface="Calibri"/>
                <a:sym typeface="Calibri"/>
              </a:rPr>
              <a:t>to produce or design something that has not existed before</a:t>
            </a:r>
            <a:endParaRPr sz="2800">
              <a:solidFill>
                <a:schemeClr val="dk1"/>
              </a:solidFill>
              <a:latin typeface="Calibri"/>
              <a:ea typeface="Calibri"/>
              <a:cs typeface="Calibri"/>
              <a:sym typeface="Calibri"/>
            </a:endParaRPr>
          </a:p>
        </p:txBody>
      </p:sp>
      <p:sp>
        <p:nvSpPr>
          <p:cNvPr id="183" name="Google Shape;183;p8"/>
          <p:cNvSpPr/>
          <p:nvPr/>
        </p:nvSpPr>
        <p:spPr>
          <a:xfrm>
            <a:off x="2871566" y="2771761"/>
            <a:ext cx="169148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/ɪnˈvent/ </a:t>
            </a:r>
            <a:endParaRPr sz="2800" b="1">
              <a:solidFill>
                <a:srgbClr val="38AFB8"/>
              </a:solidFill>
              <a:latin typeface="Calibri"/>
              <a:ea typeface="Calibri"/>
              <a:cs typeface="Calibri"/>
              <a:sym typeface="Calibri"/>
            </a:endParaRPr>
          </a:p>
        </p:txBody>
      </p:sp>
      <p:pic>
        <p:nvPicPr>
          <p:cNvPr id="185" name="Google Shape;185;p8" descr="A picture containing person, indoor&#10;&#10;Description automatically generated"/>
          <p:cNvPicPr preferRelativeResize="0"/>
          <p:nvPr/>
        </p:nvPicPr>
        <p:blipFill rotWithShape="1">
          <a:blip r:embed="rId6">
            <a:alphaModFix/>
          </a:blip>
          <a:srcRect/>
          <a:stretch/>
        </p:blipFill>
        <p:spPr>
          <a:xfrm>
            <a:off x="6949264" y="2034587"/>
            <a:ext cx="4541990" cy="3116941"/>
          </a:xfrm>
          <a:prstGeom prst="rect">
            <a:avLst/>
          </a:prstGeom>
          <a:noFill/>
          <a:ln>
            <a:noFill/>
          </a:ln>
        </p:spPr>
      </p:pic>
      <p:pic>
        <p:nvPicPr>
          <p:cNvPr id="9" name="invent__us_1">
            <a:hlinkClick r:id="" action="ppaction://media"/>
            <a:extLst>
              <a:ext uri="{FF2B5EF4-FFF2-40B4-BE49-F238E27FC236}">
                <a16:creationId xmlns:a16="http://schemas.microsoft.com/office/drawing/2014/main" xmlns="" id="{9D02EFB6-894A-402D-A1FD-6E937B7BE0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97382" y="3356445"/>
            <a:ext cx="639855" cy="639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9"/>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192" name="Google Shape;192;p9"/>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sp>
        <p:nvSpPr>
          <p:cNvPr id="193" name="Google Shape;193;p9"/>
          <p:cNvSpPr txBox="1"/>
          <p:nvPr/>
        </p:nvSpPr>
        <p:spPr>
          <a:xfrm>
            <a:off x="864872" y="1463090"/>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improve (v)</a:t>
            </a:r>
            <a:endParaRPr sz="4800">
              <a:solidFill>
                <a:schemeClr val="dk1"/>
              </a:solidFill>
              <a:latin typeface="Calibri"/>
              <a:ea typeface="Calibri"/>
              <a:cs typeface="Calibri"/>
              <a:sym typeface="Calibri"/>
            </a:endParaRPr>
          </a:p>
        </p:txBody>
      </p:sp>
      <p:sp>
        <p:nvSpPr>
          <p:cNvPr id="194" name="Google Shape;194;p9"/>
          <p:cNvSpPr/>
          <p:nvPr/>
        </p:nvSpPr>
        <p:spPr>
          <a:xfrm>
            <a:off x="1022828" y="4174233"/>
            <a:ext cx="514223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to become better than before;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to make something/ somebody better than before</a:t>
            </a:r>
            <a:endParaRPr sz="2800">
              <a:solidFill>
                <a:schemeClr val="dk1"/>
              </a:solidFill>
              <a:latin typeface="Calibri"/>
              <a:ea typeface="Calibri"/>
              <a:cs typeface="Calibri"/>
              <a:sym typeface="Calibri"/>
            </a:endParaRPr>
          </a:p>
        </p:txBody>
      </p:sp>
      <p:sp>
        <p:nvSpPr>
          <p:cNvPr id="195" name="Google Shape;195;p9"/>
          <p:cNvSpPr/>
          <p:nvPr/>
        </p:nvSpPr>
        <p:spPr>
          <a:xfrm>
            <a:off x="2586601" y="2527002"/>
            <a:ext cx="178766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/ɪmˈpruːv/</a:t>
            </a:r>
            <a:endParaRPr sz="2800" b="1">
              <a:solidFill>
                <a:srgbClr val="38AFB8"/>
              </a:solidFill>
              <a:latin typeface="Calibri"/>
              <a:ea typeface="Calibri"/>
              <a:cs typeface="Calibri"/>
              <a:sym typeface="Calibri"/>
            </a:endParaRPr>
          </a:p>
        </p:txBody>
      </p:sp>
      <p:pic>
        <p:nvPicPr>
          <p:cNvPr id="197" name="Google Shape;197;p9" descr="Icon&#10;&#10;Description automatically generated with medium confidence"/>
          <p:cNvPicPr preferRelativeResize="0"/>
          <p:nvPr/>
        </p:nvPicPr>
        <p:blipFill rotWithShape="1">
          <a:blip r:embed="rId6">
            <a:alphaModFix/>
          </a:blip>
          <a:srcRect/>
          <a:stretch/>
        </p:blipFill>
        <p:spPr>
          <a:xfrm>
            <a:off x="6428075" y="2252641"/>
            <a:ext cx="5438348" cy="2719174"/>
          </a:xfrm>
          <a:prstGeom prst="rect">
            <a:avLst/>
          </a:prstGeom>
          <a:noFill/>
          <a:ln>
            <a:noFill/>
          </a:ln>
        </p:spPr>
      </p:pic>
      <p:pic>
        <p:nvPicPr>
          <p:cNvPr id="9" name="improve__gb_3">
            <a:hlinkClick r:id="" action="ppaction://media"/>
            <a:extLst>
              <a:ext uri="{FF2B5EF4-FFF2-40B4-BE49-F238E27FC236}">
                <a16:creationId xmlns:a16="http://schemas.microsoft.com/office/drawing/2014/main" xmlns="" id="{A5BE9F4A-76FA-44CB-9ECE-523DB4BE495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44751" y="3337630"/>
            <a:ext cx="549195" cy="549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7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992</Words>
  <Application>Microsoft Office PowerPoint</Application>
  <PresentationFormat>Custom</PresentationFormat>
  <Paragraphs>184</Paragraphs>
  <Slides>24</Slides>
  <Notes>24</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Courier New</vt:lpstr>
      <vt:lpstr>Calibri</vt:lpstr>
      <vt:lpstr>Bookman Old Style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FPT</cp:lastModifiedBy>
  <cp:revision>5</cp:revision>
  <dcterms:created xsi:type="dcterms:W3CDTF">2020-12-09T02:04:09Z</dcterms:created>
  <dcterms:modified xsi:type="dcterms:W3CDTF">2025-05-21T01:45:35Z</dcterms:modified>
</cp:coreProperties>
</file>