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38" r:id="rId1"/>
    <p:sldMasterId id="2147483754" r:id="rId2"/>
  </p:sldMasterIdLst>
  <p:notesMasterIdLst>
    <p:notesMasterId r:id="rId19"/>
  </p:notesMasterIdLst>
  <p:handoutMasterIdLst>
    <p:handoutMasterId r:id="rId20"/>
  </p:handoutMasterIdLst>
  <p:sldIdLst>
    <p:sldId id="339" r:id="rId3"/>
    <p:sldId id="313" r:id="rId4"/>
    <p:sldId id="301" r:id="rId5"/>
    <p:sldId id="317" r:id="rId6"/>
    <p:sldId id="334" r:id="rId7"/>
    <p:sldId id="335" r:id="rId8"/>
    <p:sldId id="319" r:id="rId9"/>
    <p:sldId id="320" r:id="rId10"/>
    <p:sldId id="340" r:id="rId11"/>
    <p:sldId id="322" r:id="rId12"/>
    <p:sldId id="336" r:id="rId13"/>
    <p:sldId id="324" r:id="rId14"/>
    <p:sldId id="328" r:id="rId15"/>
    <p:sldId id="329" r:id="rId16"/>
    <p:sldId id="338" r:id="rId17"/>
    <p:sldId id="341" r:id="rId18"/>
  </p:sldIdLst>
  <p:sldSz cx="24384000" cy="13716000"/>
  <p:notesSz cx="6858000" cy="9144000"/>
  <p:custDataLst>
    <p:tags r:id="rId2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F7FE"/>
    <a:srgbClr val="417BEF"/>
    <a:srgbClr val="E7F7FF"/>
    <a:srgbClr val="EEF7E9"/>
    <a:srgbClr val="135F82"/>
    <a:srgbClr val="FFFFFF"/>
    <a:srgbClr val="008000"/>
    <a:srgbClr val="242452"/>
    <a:srgbClr val="270F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139" autoAdjust="0"/>
  </p:normalViewPr>
  <p:slideViewPr>
    <p:cSldViewPr>
      <p:cViewPr varScale="1">
        <p:scale>
          <a:sx n="53" d="100"/>
          <a:sy n="53" d="100"/>
        </p:scale>
        <p:origin x="-78" y="-594"/>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776FD4-5BE0-4784-B379-34C47FB05597}" type="datetimeFigureOut">
              <a:rPr lang="en-US" smtClean="0"/>
              <a:t>5/22/2025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35FA6DF-AD6E-4895-ACB0-84BBD81DF3FC}" type="slidenum">
              <a:rPr lang="en-US" smtClean="0"/>
              <a:t>‹#›</a:t>
            </a:fld>
            <a:endParaRPr lang="en-US"/>
          </a:p>
        </p:txBody>
      </p:sp>
    </p:spTree>
    <p:extLst>
      <p:ext uri="{BB962C8B-B14F-4D97-AF65-F5344CB8AC3E}">
        <p14:creationId xmlns:p14="http://schemas.microsoft.com/office/powerpoint/2010/main" val="4821478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5/22/2025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hf sldNum="0" hdr="0" ftr="0" dt="0"/>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31039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27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6314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2281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36994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8506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9552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263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59369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856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81279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1528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4957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38149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9233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839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4260852"/>
            <a:ext cx="20726400" cy="2940051"/>
          </a:xfrm>
          <a:prstGeom prst="rect">
            <a:avLst/>
          </a:prstGeom>
        </p:spPr>
        <p:txBody>
          <a:bodyPr lIns="243834" tIns="121917" rIns="243834" bIns="121917"/>
          <a:lstStyle/>
          <a:p>
            <a:r>
              <a:rPr lang="en-US"/>
              <a:t>Click to edit Master title style</a:t>
            </a:r>
          </a:p>
        </p:txBody>
      </p:sp>
      <p:sp>
        <p:nvSpPr>
          <p:cNvPr id="3" name="Subtitle 2"/>
          <p:cNvSpPr>
            <a:spLocks noGrp="1"/>
          </p:cNvSpPr>
          <p:nvPr>
            <p:ph type="subTitle" idx="1"/>
          </p:nvPr>
        </p:nvSpPr>
        <p:spPr>
          <a:xfrm>
            <a:off x="3657600" y="7772400"/>
            <a:ext cx="17068800" cy="3505200"/>
          </a:xfrm>
          <a:prstGeom prst="rect">
            <a:avLst/>
          </a:prstGeom>
        </p:spPr>
        <p:txBody>
          <a:bodyPr lIns="243834" tIns="121917" rIns="243834" bIns="121917"/>
          <a:lstStyle>
            <a:lvl1pPr marL="0" indent="0" algn="ctr">
              <a:buNone/>
              <a:defRPr>
                <a:solidFill>
                  <a:schemeClr val="tx1">
                    <a:tint val="75000"/>
                  </a:schemeClr>
                </a:solidFill>
              </a:defRPr>
            </a:lvl1pPr>
            <a:lvl2pPr marL="1219170" indent="0" algn="ctr">
              <a:buNone/>
              <a:defRPr>
                <a:solidFill>
                  <a:schemeClr val="tx1">
                    <a:tint val="75000"/>
                  </a:schemeClr>
                </a:solidFill>
              </a:defRPr>
            </a:lvl2pPr>
            <a:lvl3pPr marL="2438339" indent="0" algn="ctr">
              <a:buNone/>
              <a:defRPr>
                <a:solidFill>
                  <a:schemeClr val="tx1">
                    <a:tint val="75000"/>
                  </a:schemeClr>
                </a:solidFill>
              </a:defRPr>
            </a:lvl3pPr>
            <a:lvl4pPr marL="3657509" indent="0" algn="ctr">
              <a:buNone/>
              <a:defRPr>
                <a:solidFill>
                  <a:schemeClr val="tx1">
                    <a:tint val="75000"/>
                  </a:schemeClr>
                </a:solidFill>
              </a:defRPr>
            </a:lvl4pPr>
            <a:lvl5pPr marL="4876678" indent="0" algn="ctr">
              <a:buNone/>
              <a:defRPr>
                <a:solidFill>
                  <a:schemeClr val="tx1">
                    <a:tint val="75000"/>
                  </a:schemeClr>
                </a:solidFill>
              </a:defRPr>
            </a:lvl5pPr>
            <a:lvl6pPr marL="6095848" indent="0" algn="ctr">
              <a:buNone/>
              <a:defRPr>
                <a:solidFill>
                  <a:schemeClr val="tx1">
                    <a:tint val="75000"/>
                  </a:schemeClr>
                </a:solidFill>
              </a:defRPr>
            </a:lvl6pPr>
            <a:lvl7pPr marL="7315017" indent="0" algn="ctr">
              <a:buNone/>
              <a:defRPr>
                <a:solidFill>
                  <a:schemeClr val="tx1">
                    <a:tint val="75000"/>
                  </a:schemeClr>
                </a:solidFill>
              </a:defRPr>
            </a:lvl7pPr>
            <a:lvl8pPr marL="8534187" indent="0" algn="ctr">
              <a:buNone/>
              <a:defRPr>
                <a:solidFill>
                  <a:schemeClr val="tx1">
                    <a:tint val="75000"/>
                  </a:schemeClr>
                </a:solidFill>
              </a:defRPr>
            </a:lvl8pPr>
            <a:lvl9pPr marL="97533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219200" y="12712701"/>
            <a:ext cx="5689600" cy="730251"/>
          </a:xfrm>
          <a:prstGeom prst="rect">
            <a:avLst/>
          </a:prstGeom>
        </p:spPr>
        <p:txBody>
          <a:bodyPr lIns="243834" tIns="121917" rIns="243834" bIns="121917"/>
          <a:lstStyle/>
          <a:p>
            <a:fld id="{1D8BD707-D9CF-40AE-B4C6-C98DA3205C09}" type="datetimeFigureOut">
              <a:rPr lang="en-US" smtClean="0"/>
              <a:pPr/>
              <a:t>5/22/2025</a:t>
            </a:fld>
            <a:endParaRPr lang="en-US"/>
          </a:p>
        </p:txBody>
      </p:sp>
      <p:sp>
        <p:nvSpPr>
          <p:cNvPr id="5" name="Footer Placeholder 4"/>
          <p:cNvSpPr>
            <a:spLocks noGrp="1"/>
          </p:cNvSpPr>
          <p:nvPr>
            <p:ph type="ftr" sz="quarter" idx="11"/>
          </p:nvPr>
        </p:nvSpPr>
        <p:spPr>
          <a:xfrm>
            <a:off x="8331200" y="12712701"/>
            <a:ext cx="7721600" cy="730251"/>
          </a:xfrm>
          <a:prstGeom prst="rect">
            <a:avLst/>
          </a:prstGeom>
        </p:spPr>
        <p:txBody>
          <a:bodyPr lIns="243834" tIns="121917" rIns="243834" bIns="121917"/>
          <a:lstStyle/>
          <a:p>
            <a:endParaRPr lang="en-US"/>
          </a:p>
        </p:txBody>
      </p:sp>
      <p:sp>
        <p:nvSpPr>
          <p:cNvPr id="6" name="Slide Number Placeholder 5"/>
          <p:cNvSpPr>
            <a:spLocks noGrp="1"/>
          </p:cNvSpPr>
          <p:nvPr>
            <p:ph type="sldNum" sz="quarter" idx="12"/>
          </p:nvPr>
        </p:nvSpPr>
        <p:spPr>
          <a:xfrm>
            <a:off x="17475200" y="12712701"/>
            <a:ext cx="5689600" cy="730251"/>
          </a:xfrm>
          <a:prstGeom prst="rect">
            <a:avLst/>
          </a:prstGeom>
        </p:spPr>
        <p:txBody>
          <a:bodyPr lIns="243834" tIns="121917" rIns="243834" bIns="121917"/>
          <a:lstStyle/>
          <a:p>
            <a:fld id="{B6F15528-21DE-4FAA-801E-634DDDAF4B2B}" type="slidenum">
              <a:rPr lang="en-US" smtClean="0"/>
              <a:pPr/>
              <a:t>‹#›</a:t>
            </a:fld>
            <a:endParaRPr lang="en-US"/>
          </a:p>
        </p:txBody>
      </p:sp>
    </p:spTree>
    <p:extLst>
      <p:ext uri="{BB962C8B-B14F-4D97-AF65-F5344CB8AC3E}">
        <p14:creationId xmlns:p14="http://schemas.microsoft.com/office/powerpoint/2010/main" val="3132236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5/22/2025</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5/22/2025</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5/22/2025</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5/22/2025</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5/22/2025</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pn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 id="2147483783" r:id="rId13"/>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1.xml"/><Relationship Id="rId1" Type="http://schemas.openxmlformats.org/officeDocument/2006/relationships/tags" Target="../tags/tag11.xml"/><Relationship Id="rId4" Type="http://schemas.openxmlformats.org/officeDocument/2006/relationships/image" Target="../media/image8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1.xml"/><Relationship Id="rId1" Type="http://schemas.openxmlformats.org/officeDocument/2006/relationships/tags" Target="../tags/tag1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1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tags" Target="../tags/tag1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16.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1.xml"/><Relationship Id="rId1" Type="http://schemas.openxmlformats.org/officeDocument/2006/relationships/tags" Target="../tags/tag1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0.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1"/>
            <a:ext cx="24384000" cy="2940051"/>
          </a:xfrm>
        </p:spPr>
        <p:txBody>
          <a:bodyPr>
            <a:noAutofit/>
          </a:bodyPr>
          <a:lstStyle/>
          <a:p>
            <a:pPr algn="ctr"/>
            <a:r>
              <a:rPr lang="en-US" sz="8500" b="1" dirty="0">
                <a:solidFill>
                  <a:srgbClr val="0000FF"/>
                </a:solidFill>
                <a:latin typeface="Times New Roman" pitchFamily="18" charset="0"/>
                <a:cs typeface="Times New Roman" pitchFamily="18" charset="0"/>
              </a:rPr>
              <a:t>TRƯỜNG THPT BÌNH DƯƠNG</a:t>
            </a:r>
            <a:br>
              <a:rPr lang="en-US" sz="8500" b="1" dirty="0">
                <a:solidFill>
                  <a:srgbClr val="0000FF"/>
                </a:solidFill>
                <a:latin typeface="Times New Roman" pitchFamily="18" charset="0"/>
                <a:cs typeface="Times New Roman" pitchFamily="18" charset="0"/>
              </a:rPr>
            </a:br>
            <a:r>
              <a:rPr lang="en-US" sz="8500" b="1" dirty="0" err="1">
                <a:solidFill>
                  <a:srgbClr val="0000FF"/>
                </a:solidFill>
                <a:latin typeface="Times New Roman" pitchFamily="18" charset="0"/>
                <a:cs typeface="Times New Roman" pitchFamily="18" charset="0"/>
              </a:rPr>
              <a:t>Tổ</a:t>
            </a:r>
            <a:r>
              <a:rPr lang="en-US" sz="8500" b="1" dirty="0">
                <a:solidFill>
                  <a:srgbClr val="0000FF"/>
                </a:solidFill>
                <a:latin typeface="Times New Roman" pitchFamily="18" charset="0"/>
                <a:cs typeface="Times New Roman" pitchFamily="18" charset="0"/>
              </a:rPr>
              <a:t>: </a:t>
            </a:r>
            <a:r>
              <a:rPr lang="en-US" sz="8500" b="1" dirty="0" err="1">
                <a:solidFill>
                  <a:srgbClr val="0000FF"/>
                </a:solidFill>
                <a:latin typeface="Times New Roman" pitchFamily="18" charset="0"/>
                <a:cs typeface="Times New Roman" pitchFamily="18" charset="0"/>
              </a:rPr>
              <a:t>Toán</a:t>
            </a:r>
            <a:r>
              <a:rPr lang="en-US" sz="8500" b="1" dirty="0">
                <a:solidFill>
                  <a:srgbClr val="0000FF"/>
                </a:solidFill>
                <a:latin typeface="Times New Roman" pitchFamily="18" charset="0"/>
                <a:cs typeface="Times New Roman" pitchFamily="18" charset="0"/>
              </a:rPr>
              <a:t> – GDTC– QPAN</a:t>
            </a:r>
            <a:br>
              <a:rPr lang="en-US" sz="8500" b="1" dirty="0">
                <a:solidFill>
                  <a:srgbClr val="0000FF"/>
                </a:solidFill>
                <a:latin typeface="Times New Roman" pitchFamily="18" charset="0"/>
                <a:cs typeface="Times New Roman" pitchFamily="18" charset="0"/>
              </a:rPr>
            </a:br>
            <a:r>
              <a:rPr lang="en-US" sz="8500" b="1" dirty="0">
                <a:solidFill>
                  <a:srgbClr val="0000FF"/>
                </a:solidFill>
                <a:latin typeface="Times New Roman" pitchFamily="18" charset="0"/>
                <a:cs typeface="Times New Roman" pitchFamily="18" charset="0"/>
              </a:rPr>
              <a:t>NHÓM: TOÁN</a:t>
            </a:r>
          </a:p>
        </p:txBody>
      </p:sp>
      <p:sp>
        <p:nvSpPr>
          <p:cNvPr id="3" name="Subtitle 2"/>
          <p:cNvSpPr>
            <a:spLocks noGrp="1"/>
          </p:cNvSpPr>
          <p:nvPr>
            <p:ph type="subTitle" idx="1"/>
          </p:nvPr>
        </p:nvSpPr>
        <p:spPr>
          <a:xfrm>
            <a:off x="0" y="5130800"/>
            <a:ext cx="24384000" cy="3505200"/>
          </a:xfrm>
        </p:spPr>
        <p:txBody>
          <a:bodyPr>
            <a:noAutofit/>
          </a:bodyPr>
          <a:lstStyle/>
          <a:p>
            <a:r>
              <a:rPr lang="en-US" sz="8800" b="1" dirty="0">
                <a:solidFill>
                  <a:srgbClr val="C00000"/>
                </a:solidFill>
                <a:latin typeface="Times New Roman" pitchFamily="18" charset="0"/>
                <a:cs typeface="Times New Roman" pitchFamily="18" charset="0"/>
              </a:rPr>
              <a:t>LỚP 10A5 KÍNH CHÀO QUÝ THẦY CÔ GIÁO THAM DỰ </a:t>
            </a:r>
            <a:r>
              <a:rPr lang="en-US" sz="8800" b="1">
                <a:solidFill>
                  <a:srgbClr val="C00000"/>
                </a:solidFill>
                <a:latin typeface="Times New Roman" pitchFamily="18" charset="0"/>
                <a:cs typeface="Times New Roman" pitchFamily="18" charset="0"/>
              </a:rPr>
              <a:t>TIẾT NGHIÊN </a:t>
            </a:r>
            <a:r>
              <a:rPr lang="en-US" sz="8800" b="1" dirty="0">
                <a:solidFill>
                  <a:srgbClr val="C00000"/>
                </a:solidFill>
                <a:latin typeface="Times New Roman" pitchFamily="18" charset="0"/>
                <a:cs typeface="Times New Roman" pitchFamily="18" charset="0"/>
              </a:rPr>
              <a:t>CỨU BÀI HỌC</a:t>
            </a:r>
          </a:p>
        </p:txBody>
      </p:sp>
      <p:sp>
        <p:nvSpPr>
          <p:cNvPr id="4" name="Subtitle 2"/>
          <p:cNvSpPr txBox="1">
            <a:spLocks/>
          </p:cNvSpPr>
          <p:nvPr/>
        </p:nvSpPr>
        <p:spPr>
          <a:xfrm>
            <a:off x="2" y="9499600"/>
            <a:ext cx="24374765" cy="3505200"/>
          </a:xfrm>
          <a:prstGeom prst="rect">
            <a:avLst/>
          </a:prstGeom>
        </p:spPr>
        <p:txBody>
          <a:bodyPr vert="horz" lIns="243834" tIns="121917" rIns="243834" bIns="121917"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err="1">
                <a:solidFill>
                  <a:srgbClr val="002060"/>
                </a:solidFill>
                <a:latin typeface="Times New Roman" pitchFamily="18" charset="0"/>
                <a:cs typeface="Times New Roman" pitchFamily="18" charset="0"/>
              </a:rPr>
              <a:t>Lớp</a:t>
            </a:r>
            <a:r>
              <a:rPr lang="en-US" b="1" dirty="0">
                <a:solidFill>
                  <a:srgbClr val="002060"/>
                </a:solidFill>
                <a:latin typeface="Times New Roman" pitchFamily="18" charset="0"/>
                <a:cs typeface="Times New Roman" pitchFamily="18" charset="0"/>
              </a:rPr>
              <a:t> 10A5</a:t>
            </a:r>
          </a:p>
          <a:p>
            <a:r>
              <a:rPr lang="en-US" b="1" dirty="0" err="1">
                <a:solidFill>
                  <a:srgbClr val="002060"/>
                </a:solidFill>
                <a:latin typeface="Times New Roman" pitchFamily="18" charset="0"/>
                <a:cs typeface="Times New Roman" pitchFamily="18" charset="0"/>
              </a:rPr>
              <a:t>Năm</a:t>
            </a:r>
            <a:r>
              <a:rPr lang="en-US" b="1" dirty="0">
                <a:solidFill>
                  <a:srgbClr val="002060"/>
                </a:solidFill>
                <a:latin typeface="Times New Roman" pitchFamily="18" charset="0"/>
                <a:cs typeface="Times New Roman" pitchFamily="18" charset="0"/>
              </a:rPr>
              <a:t> </a:t>
            </a:r>
            <a:r>
              <a:rPr lang="en-US" b="1" dirty="0" err="1">
                <a:solidFill>
                  <a:srgbClr val="002060"/>
                </a:solidFill>
                <a:latin typeface="Times New Roman" pitchFamily="18" charset="0"/>
                <a:cs typeface="Times New Roman" pitchFamily="18" charset="0"/>
              </a:rPr>
              <a:t>học</a:t>
            </a:r>
            <a:r>
              <a:rPr lang="en-US" b="1" dirty="0">
                <a:solidFill>
                  <a:srgbClr val="002060"/>
                </a:solidFill>
                <a:latin typeface="Times New Roman" pitchFamily="18" charset="0"/>
                <a:cs typeface="Times New Roman" pitchFamily="18" charset="0"/>
              </a:rPr>
              <a:t>: 2024 - 2025</a:t>
            </a:r>
          </a:p>
        </p:txBody>
      </p:sp>
    </p:spTree>
    <p:custDataLst>
      <p:tags r:id="rId1"/>
    </p:custDataLst>
    <p:extLst>
      <p:ext uri="{BB962C8B-B14F-4D97-AF65-F5344CB8AC3E}">
        <p14:creationId xmlns:p14="http://schemas.microsoft.com/office/powerpoint/2010/main" val="180483744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0" y="1148172"/>
            <a:ext cx="23591181" cy="822960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r>
              <a:rPr kumimoji="0" lang="en-US" sz="5400" b="0" i="0" u="none" strike="noStrike" kern="1200" cap="none" spc="0" normalizeH="0" baseline="0" noProof="0" dirty="0">
                <a:ln>
                  <a:noFill/>
                </a:ln>
                <a:solidFill>
                  <a:prstClr val="black"/>
                </a:solidFill>
                <a:effectLst/>
                <a:uLnTx/>
                <a:uFillTx/>
                <a:latin typeface="Tomaho"/>
                <a:ea typeface="+mn-ea"/>
                <a:cs typeface="+mn-cs"/>
              </a:rPr>
              <a:t>                  </a:t>
            </a:r>
            <a:r>
              <a:rPr kumimoji="0" lang="en-US" sz="5400" b="0" i="0" u="none" strike="noStrike" kern="1200" cap="none" spc="0" normalizeH="0" noProof="0" dirty="0">
                <a:ln>
                  <a:noFill/>
                </a:ln>
                <a:solidFill>
                  <a:prstClr val="black"/>
                </a:solidFill>
                <a:effectLst/>
                <a:uLnTx/>
                <a:uFillTx/>
                <a:latin typeface="Tomaho"/>
                <a:ea typeface="+mn-ea"/>
                <a:cs typeface="+mn-cs"/>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Trong một tuần, nhiệt độ cao nhất trong ngày (đơn vị °C) tại hai thành phố Hà Nội và Điện Biên được cho như sau:</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Hà Nội:</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23	25	28	28	32	33	35</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Điện Biên:	</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16	24	26	26	26</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27	</a:t>
            </a: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28</a:t>
            </a:r>
          </a:p>
          <a:p>
            <a:pPr marL="457200" marR="0" lvl="0" indent="-457200" algn="l" defTabSz="1828800" rtl="0" eaLnBrk="1" fontAlgn="auto" latinLnBrk="0" hangingPunct="1">
              <a:lnSpc>
                <a:spcPct val="100000"/>
              </a:lnSpc>
              <a:spcBef>
                <a:spcPts val="200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Tính các khoảng biến thiên của mỗi mẫu số liệu và so sánh.</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indent="-457200">
              <a:lnSpc>
                <a:spcPct val="100000"/>
              </a:lnSpc>
              <a:spcBef>
                <a:spcPts val="2000"/>
              </a:spcBef>
              <a:buFont typeface="Arial" panose="020B0604020202020204" pitchFamily="34" charset="0"/>
              <a:buChar char="•"/>
              <a:defRPr/>
            </a:pPr>
            <a:r>
              <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Tính các tứ phân vị và hiệu   cho mỗi mẫu số liệu. Có thể dùng hiệu này để đo độ phân tán của mẫu số liệu không?</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5400" b="1" i="0" u="none" strike="noStrike" kern="1200" cap="none" spc="0" normalizeH="0" baseline="0" noProof="0" dirty="0">
              <a:ln>
                <a:noFill/>
              </a:ln>
              <a:solidFill>
                <a:prstClr val="black"/>
              </a:solidFill>
              <a:effectLst/>
              <a:uLnTx/>
              <a:uFillTx/>
              <a:latin typeface="Tomaho"/>
              <a:ea typeface="+mn-ea"/>
              <a:cs typeface="+mn-cs"/>
            </a:endParaRPr>
          </a:p>
        </p:txBody>
      </p:sp>
      <p:grpSp>
        <p:nvGrpSpPr>
          <p:cNvPr id="11" name="Group 10">
            <a:extLst>
              <a:ext uri="{FF2B5EF4-FFF2-40B4-BE49-F238E27FC236}">
                <a16:creationId xmlns:a16="http://schemas.microsoft.com/office/drawing/2014/main" xmlns="" id="{74AE0F73-B89E-4FAB-A8B0-A1ABF8F067DF}"/>
              </a:ext>
            </a:extLst>
          </p:cNvPr>
          <p:cNvGrpSpPr/>
          <p:nvPr/>
        </p:nvGrpSpPr>
        <p:grpSpPr>
          <a:xfrm>
            <a:off x="472954" y="1141596"/>
            <a:ext cx="3706829" cy="939800"/>
            <a:chOff x="0" y="34996"/>
            <a:chExt cx="1378311" cy="436887"/>
          </a:xfrm>
        </p:grpSpPr>
        <p:sp>
          <p:nvSpPr>
            <p:cNvPr id="12" name="TextBox 321">
              <a:extLst>
                <a:ext uri="{FF2B5EF4-FFF2-40B4-BE49-F238E27FC236}">
                  <a16:creationId xmlns:a16="http://schemas.microsoft.com/office/drawing/2014/main" xmlns="" id="{EC7F453C-6365-49DF-A570-E4D09C1E20E1}"/>
                </a:ext>
              </a:extLst>
            </p:cNvPr>
            <p:cNvSpPr txBox="1"/>
            <p:nvPr/>
          </p:nvSpPr>
          <p:spPr>
            <a:xfrm>
              <a:off x="534829" y="34996"/>
              <a:ext cx="843482" cy="436887"/>
            </a:xfrm>
            <a:prstGeom prst="rect">
              <a:avLst/>
            </a:prstGeom>
            <a:noFill/>
          </p:spPr>
          <p:txBody>
            <a:bodyPr wrap="square" rtlCol="0">
              <a:noAutofit/>
            </a:bodyPr>
            <a:lstStyle/>
            <a:p>
              <a:pPr marL="0" marR="0">
                <a:lnSpc>
                  <a:spcPct val="107000"/>
                </a:lnSpc>
                <a:spcBef>
                  <a:spcPts val="0"/>
                </a:spcBef>
                <a:spcAft>
                  <a:spcPts val="800"/>
                </a:spcAft>
              </a:pP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HĐ2: </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xmlns="" id="{171DCB4A-F1D2-485C-931C-973BF42BD207}"/>
                </a:ext>
              </a:extLst>
            </p:cNvPr>
            <p:cNvGrpSpPr/>
            <p:nvPr/>
          </p:nvGrpSpPr>
          <p:grpSpPr>
            <a:xfrm>
              <a:off x="0" y="92326"/>
              <a:ext cx="627012" cy="197663"/>
              <a:chOff x="0" y="92326"/>
              <a:chExt cx="575416" cy="197663"/>
            </a:xfrm>
          </p:grpSpPr>
          <p:grpSp>
            <p:nvGrpSpPr>
              <p:cNvPr id="14" name="Group 13">
                <a:extLst>
                  <a:ext uri="{FF2B5EF4-FFF2-40B4-BE49-F238E27FC236}">
                    <a16:creationId xmlns:a16="http://schemas.microsoft.com/office/drawing/2014/main" xmlns="" id="{F0A75BD3-FF67-4AE6-9B19-79D89DBEEE17}"/>
                  </a:ext>
                </a:extLst>
              </p:cNvPr>
              <p:cNvGrpSpPr/>
              <p:nvPr/>
            </p:nvGrpSpPr>
            <p:grpSpPr>
              <a:xfrm>
                <a:off x="0" y="92326"/>
                <a:ext cx="575416" cy="197663"/>
                <a:chOff x="0" y="92326"/>
                <a:chExt cx="644449" cy="302837"/>
              </a:xfrm>
            </p:grpSpPr>
            <p:sp>
              <p:nvSpPr>
                <p:cNvPr id="17" name="Arrow: Pentagon 16">
                  <a:extLst>
                    <a:ext uri="{FF2B5EF4-FFF2-40B4-BE49-F238E27FC236}">
                      <a16:creationId xmlns:a16="http://schemas.microsoft.com/office/drawing/2014/main" xmlns="" id="{F5EB1B6E-30DB-4CE9-8361-E96522F84F54}"/>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Arrow: Chevron 17">
                  <a:extLst>
                    <a:ext uri="{FF2B5EF4-FFF2-40B4-BE49-F238E27FC236}">
                      <a16:creationId xmlns:a16="http://schemas.microsoft.com/office/drawing/2014/main" xmlns="" id="{0E026FBA-41A4-49EA-ADB2-D96685067E1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Arrow: Chevron 18">
                  <a:extLst>
                    <a:ext uri="{FF2B5EF4-FFF2-40B4-BE49-F238E27FC236}">
                      <a16:creationId xmlns:a16="http://schemas.microsoft.com/office/drawing/2014/main" xmlns="" id="{A085B191-B682-4B15-A389-04183F513D1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5" name="Flowchart: Terminator 14">
                <a:extLst>
                  <a:ext uri="{FF2B5EF4-FFF2-40B4-BE49-F238E27FC236}">
                    <a16:creationId xmlns:a16="http://schemas.microsoft.com/office/drawing/2014/main" xmlns="" id="{AE9BCB40-5A2C-402D-929A-C3044418BFAF}"/>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xmlns="" id="{B192C7FC-AC02-4A77-8298-FCA4606A6D1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grpSp>
      <mc:AlternateContent xmlns:mc="http://schemas.openxmlformats.org/markup-compatibility/2006" xmlns:a14="http://schemas.microsoft.com/office/drawing/2010/main">
        <mc:Choice Requires="a14">
          <p:sp>
            <p:nvSpPr>
              <p:cNvPr id="20" name="Content Placeholder 2">
                <a:extLst>
                  <a:ext uri="{FF2B5EF4-FFF2-40B4-BE49-F238E27FC236}">
                    <a16:creationId xmlns:a16="http://schemas.microsoft.com/office/drawing/2014/main" xmlns="" id="{05572D5E-4051-4576-80FA-1088A342E0D1}"/>
                  </a:ext>
                </a:extLst>
              </p:cNvPr>
              <p:cNvSpPr txBox="1">
                <a:spLocks/>
              </p:cNvSpPr>
              <p:nvPr/>
            </p:nvSpPr>
            <p:spPr>
              <a:xfrm>
                <a:off x="228600" y="9826422"/>
                <a:ext cx="24307799" cy="366097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defTabSz="2177278">
                  <a:lnSpc>
                    <a:spcPct val="100000"/>
                  </a:lnSpc>
                  <a:spcBef>
                    <a:spcPts val="0"/>
                  </a:spcBef>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a) 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Nội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thấp</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ngày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ứng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23; 35. 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𝑹</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𝟑𝟓</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𝟐𝟑</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𝟏𝟐</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defTabSz="2177278">
                  <a:lnSpc>
                    <a:spcPct val="100000"/>
                  </a:lnSpc>
                  <a:spcBef>
                    <a:spcPts val="0"/>
                  </a:spcBef>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nhiệt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thấp</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cao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nhất</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trong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ngày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tương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ứng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28. 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biến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thiên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𝑹</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𝟐𝟖</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𝟏𝟔</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𝟏𝟐</m:t>
                    </m:r>
                    <m:r>
                      <a:rPr lang="en-US" b="1" i="1">
                        <a:solidFill>
                          <a:prstClr val="black"/>
                        </a:solidFill>
                        <a:latin typeface="Cambria Math" panose="02040503050406030204" pitchFamily="18" charset="0"/>
                      </a:rPr>
                      <m:t>.</m:t>
                    </m:r>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0" name="Content Placeholder 2">
                <a:extLst>
                  <a:ext uri="{FF2B5EF4-FFF2-40B4-BE49-F238E27FC236}">
                    <a16:creationId xmlns:a16="http://schemas.microsoft.com/office/drawing/2014/main" id="{05572D5E-4051-4576-80FA-1088A342E0D1}"/>
                  </a:ext>
                </a:extLst>
              </p:cNvPr>
              <p:cNvSpPr txBox="1">
                <a:spLocks noRot="1" noChangeAspect="1" noMove="1" noResize="1" noEditPoints="1" noAdjustHandles="1" noChangeArrowheads="1" noChangeShapeType="1" noTextEdit="1"/>
              </p:cNvSpPr>
              <p:nvPr/>
            </p:nvSpPr>
            <p:spPr>
              <a:xfrm>
                <a:off x="228600" y="9826422"/>
                <a:ext cx="24307799" cy="3660977"/>
              </a:xfrm>
              <a:prstGeom prst="rect">
                <a:avLst/>
              </a:prstGeom>
              <a:blipFill>
                <a:blip r:embed="rId4"/>
                <a:stretch>
                  <a:fillRect l="-1128" t="-3654" r="-677"/>
                </a:stretch>
              </a:blipFill>
              <a:ln>
                <a:solidFill>
                  <a:srgbClr val="00B0F0"/>
                </a:solidFill>
              </a:ln>
            </p:spPr>
            <p:txBody>
              <a:bodyPr/>
              <a:lstStyle/>
              <a:p>
                <a:r>
                  <a:rPr lang="en-US">
                    <a:noFill/>
                  </a:rPr>
                  <a:t> </a:t>
                </a:r>
              </a:p>
            </p:txBody>
          </p:sp>
        </mc:Fallback>
      </mc:AlternateContent>
      <p:grpSp>
        <p:nvGrpSpPr>
          <p:cNvPr id="21" name="Group 20">
            <a:extLst>
              <a:ext uri="{FF2B5EF4-FFF2-40B4-BE49-F238E27FC236}">
                <a16:creationId xmlns:a16="http://schemas.microsoft.com/office/drawing/2014/main" xmlns="" id="{4D85B0DE-1CE2-4643-A368-C4955CC8A124}"/>
              </a:ext>
            </a:extLst>
          </p:cNvPr>
          <p:cNvGrpSpPr/>
          <p:nvPr/>
        </p:nvGrpSpPr>
        <p:grpSpPr>
          <a:xfrm>
            <a:off x="46530" y="8904788"/>
            <a:ext cx="3782008" cy="1550398"/>
            <a:chOff x="22440" y="58995"/>
            <a:chExt cx="1205828" cy="292052"/>
          </a:xfrm>
        </p:grpSpPr>
        <p:grpSp>
          <p:nvGrpSpPr>
            <p:cNvPr id="22" name="Group 21">
              <a:extLst>
                <a:ext uri="{FF2B5EF4-FFF2-40B4-BE49-F238E27FC236}">
                  <a16:creationId xmlns:a16="http://schemas.microsoft.com/office/drawing/2014/main" xmlns="" id="{DBC332FE-47D7-437D-B10E-D3DF9684FD48}"/>
                </a:ext>
              </a:extLst>
            </p:cNvPr>
            <p:cNvGrpSpPr/>
            <p:nvPr/>
          </p:nvGrpSpPr>
          <p:grpSpPr>
            <a:xfrm>
              <a:off x="22440" y="59288"/>
              <a:ext cx="1205828" cy="159667"/>
              <a:chOff x="31572" y="60276"/>
              <a:chExt cx="1696622" cy="197595"/>
            </a:xfrm>
          </p:grpSpPr>
          <p:sp>
            <p:nvSpPr>
              <p:cNvPr id="24" name="Arrow: Pentagon 23">
                <a:extLst>
                  <a:ext uri="{FF2B5EF4-FFF2-40B4-BE49-F238E27FC236}">
                    <a16:creationId xmlns:a16="http://schemas.microsoft.com/office/drawing/2014/main" xmlns="" id="{CC4F77A7-9656-40DE-9051-36F0354186B6}"/>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 name="Arrow: Chevron 24">
                <a:extLst>
                  <a:ext uri="{FF2B5EF4-FFF2-40B4-BE49-F238E27FC236}">
                    <a16:creationId xmlns:a16="http://schemas.microsoft.com/office/drawing/2014/main" xmlns="" id="{356644C8-FD01-4847-9E51-788B556E3E33}"/>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Arrow: Chevron 25">
                <a:extLst>
                  <a:ext uri="{FF2B5EF4-FFF2-40B4-BE49-F238E27FC236}">
                    <a16:creationId xmlns:a16="http://schemas.microsoft.com/office/drawing/2014/main" xmlns="" id="{AA1742B9-2B00-4352-BF0F-64654BA68D9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3" name="TextBox 56">
              <a:extLst>
                <a:ext uri="{FF2B5EF4-FFF2-40B4-BE49-F238E27FC236}">
                  <a16:creationId xmlns:a16="http://schemas.microsoft.com/office/drawing/2014/main" xmlns="" id="{68E27911-D448-4B4C-8220-C69502066946}"/>
                </a:ext>
              </a:extLst>
            </p:cNvPr>
            <p:cNvSpPr txBox="1"/>
            <p:nvPr/>
          </p:nvSpPr>
          <p:spPr>
            <a:xfrm>
              <a:off x="209049" y="58995"/>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3933691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
                                            <p:txEl>
                                              <p:pRg st="0" end="0"/>
                                            </p:txEl>
                                          </p:spTgt>
                                        </p:tgtEl>
                                        <p:attrNameLst>
                                          <p:attrName>style.visibility</p:attrName>
                                        </p:attrNameLst>
                                      </p:cBhvr>
                                      <p:to>
                                        <p:strVal val="visible"/>
                                      </p:to>
                                    </p:set>
                                    <p:animEffect transition="in" filter="wipe(left)">
                                      <p:cBhvr>
                                        <p:cTn id="7" dur="500"/>
                                        <p:tgtEl>
                                          <p:spTgt spid="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7">
                                            <p:txEl>
                                              <p:pRg st="1" end="1"/>
                                            </p:txEl>
                                          </p:spTgt>
                                        </p:tgtEl>
                                        <p:attrNameLst>
                                          <p:attrName>style.visibility</p:attrName>
                                        </p:attrNameLst>
                                      </p:cBhvr>
                                      <p:to>
                                        <p:strVal val="visible"/>
                                      </p:to>
                                    </p:set>
                                    <p:animEffect transition="in" filter="wipe(left)">
                                      <p:cBhvr>
                                        <p:cTn id="12" dur="500"/>
                                        <p:tgtEl>
                                          <p:spTgt spid="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7">
                                            <p:txEl>
                                              <p:pRg st="2" end="2"/>
                                            </p:txEl>
                                          </p:spTgt>
                                        </p:tgtEl>
                                        <p:attrNameLst>
                                          <p:attrName>style.visibility</p:attrName>
                                        </p:attrNameLst>
                                      </p:cBhvr>
                                      <p:to>
                                        <p:strVal val="visible"/>
                                      </p:to>
                                    </p:set>
                                    <p:animEffect transition="in" filter="wipe(left)">
                                      <p:cBhvr>
                                        <p:cTn id="17" dur="500"/>
                                        <p:tgtEl>
                                          <p:spTgt spid="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7">
                                            <p:txEl>
                                              <p:pRg st="3" end="3"/>
                                            </p:txEl>
                                          </p:spTgt>
                                        </p:tgtEl>
                                        <p:attrNameLst>
                                          <p:attrName>style.visibility</p:attrName>
                                        </p:attrNameLst>
                                      </p:cBhvr>
                                      <p:to>
                                        <p:strVal val="visible"/>
                                      </p:to>
                                    </p:set>
                                    <p:animEffect transition="in" filter="wipe(left)">
                                      <p:cBhvr>
                                        <p:cTn id="22" dur="500"/>
                                        <p:tgtEl>
                                          <p:spTgt spid="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7">
                                            <p:txEl>
                                              <p:pRg st="4" end="4"/>
                                            </p:txEl>
                                          </p:spTgt>
                                        </p:tgtEl>
                                        <p:attrNameLst>
                                          <p:attrName>style.visibility</p:attrName>
                                        </p:attrNameLst>
                                      </p:cBhvr>
                                      <p:to>
                                        <p:strVal val="visible"/>
                                      </p:to>
                                    </p:set>
                                    <p:animEffect transition="in" filter="wipe(left)">
                                      <p:cBhvr>
                                        <p:cTn id="27" dur="500"/>
                                        <p:tgtEl>
                                          <p:spTgt spid="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wipe(left)">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0">
                                            <p:txEl>
                                              <p:pRg st="1" end="1"/>
                                            </p:txEl>
                                          </p:spTgt>
                                        </p:tgtEl>
                                        <p:attrNameLst>
                                          <p:attrName>style.visibility</p:attrName>
                                        </p:attrNameLst>
                                      </p:cBhvr>
                                      <p:to>
                                        <p:strVal val="visible"/>
                                      </p:to>
                                    </p:set>
                                    <p:animEffect transition="in" filter="wipe(left)">
                                      <p:cBhvr>
                                        <p:cTn id="4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228600" y="1752600"/>
                <a:ext cx="23786197" cy="11666541"/>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r>
                  <a:rPr lang="en-US" b="1">
                    <a:latin typeface="Tahoma" panose="020B0604030504040204" pitchFamily="34" charset="0"/>
                    <a:ea typeface="Tahoma" panose="020B0604030504040204" pitchFamily="34" charset="0"/>
                    <a:cs typeface="Tahoma" panose="020B0604030504040204" pitchFamily="34" charset="0"/>
                  </a:rPr>
                  <a:t>b) </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Hà</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Nội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a:latin typeface="Tahoma" panose="020B0604030504040204" pitchFamily="34" charset="0"/>
                    <a:ea typeface="Tahoma" panose="020B0604030504040204" pitchFamily="34" charset="0"/>
                    <a:cs typeface="Tahoma" panose="020B0604030504040204" pitchFamily="34" charset="0"/>
                  </a:rPr>
                  <a:t>23    25	28	28	32	33    35.</a:t>
                </a:r>
              </a:p>
              <a:p>
                <a:pPr marL="0" lv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Mẫu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7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defTabSz="2177278">
                  <a:lnSpc>
                    <a:spcPct val="100000"/>
                  </a:lnSpc>
                  <a:spcBef>
                    <a:spcPts val="0"/>
                  </a:spcBef>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23; 25; 28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Nửa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32; 33; 35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indent="0" defTabSz="2177278">
                  <a:lnSpc>
                    <a:spcPct val="100000"/>
                  </a:lnSpc>
                  <a:spcBef>
                    <a:spcPts val="0"/>
                  </a:spcBef>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m:t>
                        </m:r>
                      </m:sub>
                    </m:sSub>
                    <m:r>
                      <a:rPr lang="en-US" b="1" i="1">
                        <a:solidFill>
                          <a:prstClr val="black"/>
                        </a:solidFill>
                        <a:latin typeface="Cambria Math" panose="02040503050406030204" pitchFamily="18" charset="0"/>
                        <a:ea typeface="Calibri" panose="020F0502020204030204" pitchFamily="34" charset="0"/>
                      </a:rPr>
                      <m:t>−</m:t>
                    </m:r>
                    <m:sSub>
                      <m:sSubPr>
                        <m:ctrlPr>
                          <a:rPr lang="en-US" b="1" i="1">
                            <a:solidFill>
                              <a:prstClr val="black"/>
                            </a:solidFill>
                            <a:latin typeface="Cambria Math"/>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𝑸</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𝟑𝟑</m:t>
                    </m:r>
                    <m:r>
                      <a:rPr lang="en-US" b="1" i="1">
                        <a:solidFill>
                          <a:prstClr val="black"/>
                        </a:solidFill>
                        <a:latin typeface="Cambria Math" panose="02040503050406030204" pitchFamily="18" charset="0"/>
                        <a:ea typeface="Calibri" panose="020F0502020204030204" pitchFamily="34"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Ở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Điện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Biên</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16       24      26       26    26   27     28.</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Mẫu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7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trung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𝟐</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𝟐𝟔</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trái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16; 24; 26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𝟐𝟒</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26; 27; 28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3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𝟐𝟕</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Khi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𝟑</m:t>
                        </m:r>
                      </m:sub>
                    </m:sSub>
                    <m:r>
                      <a:rPr lang="en-US" b="1" i="1">
                        <a:solidFill>
                          <a:prstClr val="black"/>
                        </a:solidFill>
                        <a:latin typeface="Cambria Math" panose="02040503050406030204" pitchFamily="18" charset="0"/>
                      </a:rPr>
                      <m:t>−</m:t>
                    </m:r>
                    <m:sSub>
                      <m:sSubPr>
                        <m:ctrlPr>
                          <a:rPr lang="en-US" b="1" i="1">
                            <a:solidFill>
                              <a:prstClr val="black"/>
                            </a:solidFill>
                            <a:latin typeface="Cambria Math"/>
                          </a:rPr>
                        </m:ctrlPr>
                      </m:sSubPr>
                      <m:e>
                        <m:r>
                          <a:rPr lang="en-US" b="1" i="1">
                            <a:solidFill>
                              <a:prstClr val="black"/>
                            </a:solidFill>
                            <a:latin typeface="Cambria Math" panose="02040503050406030204" pitchFamily="18" charset="0"/>
                          </a:rPr>
                          <m:t>𝑸</m:t>
                        </m:r>
                      </m:e>
                      <m:sub>
                        <m:r>
                          <a:rPr lang="en-US" b="1" i="1">
                            <a:solidFill>
                              <a:prstClr val="black"/>
                            </a:solidFill>
                            <a:latin typeface="Cambria Math" panose="02040503050406030204" pitchFamily="18" charset="0"/>
                          </a:rPr>
                          <m:t>𝟏</m:t>
                        </m:r>
                      </m:sub>
                    </m:sSub>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𝟐𝟕</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𝟐𝟒</m:t>
                    </m:r>
                    <m:r>
                      <a:rPr lang="en-US" b="1" i="1">
                        <a:solidFill>
                          <a:prstClr val="black"/>
                        </a:solidFill>
                        <a:latin typeface="Cambria Math" panose="02040503050406030204" pitchFamily="18" charset="0"/>
                      </a:rPr>
                      <m:t>=</m:t>
                    </m:r>
                    <m:r>
                      <a:rPr lang="en-US" b="1" i="1">
                        <a:solidFill>
                          <a:prstClr val="black"/>
                        </a:solidFill>
                        <a:latin typeface="Cambria Math" panose="02040503050406030204" pitchFamily="18" charset="0"/>
                      </a:rPr>
                      <m:t>𝟑</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Ta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thể</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dùng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này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để</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độ</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tán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của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mẫu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a:t>
                </a:r>
              </a:p>
              <a:p>
                <a:pPr marL="0" lvl="0" indent="0">
                  <a:lnSpc>
                    <a:spcPct val="100000"/>
                  </a:lnSpc>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lnSpc>
                    <a:spcPct val="100000"/>
                  </a:lnSpc>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defTabSz="2177278">
                  <a:lnSpc>
                    <a:spcPct val="100000"/>
                  </a:lnSpc>
                  <a:spcBef>
                    <a:spcPts val="0"/>
                  </a:spcBef>
                  <a:buNone/>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914400" lvl="0" indent="-914400" defTabSz="2177278">
                  <a:lnSpc>
                    <a:spcPct val="100000"/>
                  </a:lnSpc>
                  <a:spcBef>
                    <a:spcPts val="0"/>
                  </a:spcBef>
                  <a:buFontTx/>
                  <a:buAutoNum type="alphaLcParenR"/>
                  <a:defRPr/>
                </a:pP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Content Placeholder 2">
                <a:extLst>
                  <a:ext uri="{FF2B5EF4-FFF2-40B4-BE49-F238E27FC236}">
                    <a16:creationId xmlns:a16="http://schemas.microsoft.com/office/drawing/2014/main" xmlns:a14="http://schemas.microsoft.com/office/drawing/2010/main" xmlns="" id="{08B49A2E-2A9D-46FD-AE9C-29462A33F0E6}"/>
                  </a:ext>
                </a:extLst>
              </p:cNvPr>
              <p:cNvSpPr txBox="1">
                <a:spLocks noRot="1" noChangeAspect="1" noMove="1" noResize="1" noEditPoints="1" noAdjustHandles="1" noChangeArrowheads="1" noChangeShapeType="1" noTextEdit="1"/>
              </p:cNvSpPr>
              <p:nvPr/>
            </p:nvSpPr>
            <p:spPr>
              <a:xfrm>
                <a:off x="228600" y="1752600"/>
                <a:ext cx="23786197" cy="11666541"/>
              </a:xfrm>
              <a:prstGeom prst="rect">
                <a:avLst/>
              </a:prstGeom>
              <a:blipFill rotWithShape="1">
                <a:blip r:embed="rId4"/>
                <a:stretch>
                  <a:fillRect l="-1153" t="-1149" b="-46319"/>
                </a:stretch>
              </a:blipFill>
              <a:ln>
                <a:solidFill>
                  <a:srgbClr val="00B0F0"/>
                </a:solidFill>
              </a:ln>
            </p:spPr>
            <p:txBody>
              <a:bodyPr/>
              <a:lstStyle/>
              <a:p>
                <a:r>
                  <a:rPr lang="en-US">
                    <a:noFill/>
                  </a:rPr>
                  <a:t> </a:t>
                </a:r>
              </a:p>
            </p:txBody>
          </p:sp>
        </mc:Fallback>
      </mc:AlternateContent>
      <p:grpSp>
        <p:nvGrpSpPr>
          <p:cNvPr id="20" name="Group 19">
            <a:extLst>
              <a:ext uri="{FF2B5EF4-FFF2-40B4-BE49-F238E27FC236}">
                <a16:creationId xmlns:a16="http://schemas.microsoft.com/office/drawing/2014/main" xmlns="" id="{B31FB081-413F-47C7-918D-311275876EDB}"/>
              </a:ext>
            </a:extLst>
          </p:cNvPr>
          <p:cNvGrpSpPr/>
          <p:nvPr/>
        </p:nvGrpSpPr>
        <p:grpSpPr>
          <a:xfrm>
            <a:off x="3110" y="1600200"/>
            <a:ext cx="3782008" cy="1550398"/>
            <a:chOff x="22440" y="58995"/>
            <a:chExt cx="1205828" cy="292052"/>
          </a:xfrm>
        </p:grpSpPr>
        <p:grpSp>
          <p:nvGrpSpPr>
            <p:cNvPr id="21" name="Group 20">
              <a:extLst>
                <a:ext uri="{FF2B5EF4-FFF2-40B4-BE49-F238E27FC236}">
                  <a16:creationId xmlns:a16="http://schemas.microsoft.com/office/drawing/2014/main" xmlns="" id="{AD57AAFC-4A7B-4849-B736-4B80276C665C}"/>
                </a:ext>
              </a:extLst>
            </p:cNvPr>
            <p:cNvGrpSpPr/>
            <p:nvPr/>
          </p:nvGrpSpPr>
          <p:grpSpPr>
            <a:xfrm>
              <a:off x="22440" y="59288"/>
              <a:ext cx="1205828" cy="159667"/>
              <a:chOff x="31572" y="60276"/>
              <a:chExt cx="1696622" cy="197595"/>
            </a:xfrm>
          </p:grpSpPr>
          <p:sp>
            <p:nvSpPr>
              <p:cNvPr id="23" name="Arrow: Pentagon 22">
                <a:extLst>
                  <a:ext uri="{FF2B5EF4-FFF2-40B4-BE49-F238E27FC236}">
                    <a16:creationId xmlns:a16="http://schemas.microsoft.com/office/drawing/2014/main" xmlns="" id="{42A6135A-8FB4-4731-B319-9F58BE914CD5}"/>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xmlns="" id="{74436769-8607-4CD5-B566-0861907EF3B5}"/>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Arrow: Chevron 24">
                <a:extLst>
                  <a:ext uri="{FF2B5EF4-FFF2-40B4-BE49-F238E27FC236}">
                    <a16:creationId xmlns:a16="http://schemas.microsoft.com/office/drawing/2014/main" xmlns="" id="{36F16598-50B5-402F-A892-B3D0E434959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2" name="TextBox 56">
              <a:extLst>
                <a:ext uri="{FF2B5EF4-FFF2-40B4-BE49-F238E27FC236}">
                  <a16:creationId xmlns:a16="http://schemas.microsoft.com/office/drawing/2014/main" xmlns="" id="{804A30AE-0C47-46A3-8444-827A92F8B2C2}"/>
                </a:ext>
              </a:extLst>
            </p:cNvPr>
            <p:cNvSpPr txBox="1"/>
            <p:nvPr/>
          </p:nvSpPr>
          <p:spPr>
            <a:xfrm>
              <a:off x="209049" y="58995"/>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31085230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wipe(left)">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wipe(left)">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wipe(left)">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wipe(left)">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Effect transition="in" filter="wipe(left)">
                                      <p:cBhvr>
                                        <p:cTn id="57" dur="500"/>
                                        <p:tgtEl>
                                          <p:spTgt spid="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1. KHOẢNG BIẾN THIÊN VÀ KHOẢNG TỨ PHÂN VỊ</a:t>
            </a: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411818" y="2819402"/>
            <a:ext cx="13761382" cy="1059040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defRPr/>
            </a:pPr>
            <a:endParaRPr lang="en-US" dirty="0">
              <a:solidFill>
                <a:prstClr val="black"/>
              </a:solidFill>
            </a:endParaRPr>
          </a:p>
          <a:p>
            <a:pPr marL="0" indent="0">
              <a:buNone/>
            </a:pPr>
            <a:r>
              <a:rPr lang="en-US" dirty="0"/>
              <a:t> </a:t>
            </a:r>
          </a:p>
          <a:p>
            <a:pPr marL="0" indent="0">
              <a:buNone/>
            </a:pPr>
            <a:endParaRPr lang="en-US" dirty="0"/>
          </a:p>
          <a:p>
            <a:pPr marL="0" indent="0">
              <a:buNone/>
            </a:pPr>
            <a:endParaRPr lang="en-US" dirty="0"/>
          </a:p>
          <a:p>
            <a:pPr lvl="0">
              <a:defRPr/>
            </a:pPr>
            <a:endParaRPr lang="en-US" dirty="0">
              <a:solidFill>
                <a:prstClr val="black"/>
              </a:solidFill>
            </a:endParaRPr>
          </a:p>
        </p:txBody>
      </p:sp>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4218582" y="2819401"/>
            <a:ext cx="9756709" cy="105997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l" defTabSz="1828800" rtl="0" eaLnBrk="1" fontAlgn="auto" latinLnBrk="0" hangingPunct="1">
              <a:lnSpc>
                <a:spcPct val="90000"/>
              </a:lnSpc>
              <a:spcBef>
                <a:spcPts val="2000"/>
              </a:spcBef>
              <a:spcAft>
                <a:spcPts val="0"/>
              </a:spcAft>
              <a:buClrTx/>
              <a:buSzTx/>
              <a:buNone/>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p:sp>
        <p:nvSpPr>
          <p:cNvPr id="5" name="Freeform 20">
            <a:extLst>
              <a:ext uri="{FF2B5EF4-FFF2-40B4-BE49-F238E27FC236}">
                <a16:creationId xmlns:a16="http://schemas.microsoft.com/office/drawing/2014/main" xmlns="" id="{1E87EBED-A2EA-4655-86CF-AD1E081A2C07}"/>
              </a:ext>
            </a:extLst>
          </p:cNvPr>
          <p:cNvSpPr>
            <a:spLocks/>
          </p:cNvSpPr>
          <p:nvPr/>
        </p:nvSpPr>
        <p:spPr bwMode="auto">
          <a:xfrm>
            <a:off x="457201" y="2971800"/>
            <a:ext cx="3873256" cy="900000"/>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xmlns="" id="{B02F4547-9306-479D-9872-250E83DC4597}"/>
              </a:ext>
            </a:extLst>
          </p:cNvPr>
          <p:cNvSpPr txBox="1"/>
          <p:nvPr/>
        </p:nvSpPr>
        <p:spPr>
          <a:xfrm>
            <a:off x="793544" y="3019593"/>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Freeform 20">
            <a:extLst>
              <a:ext uri="{FF2B5EF4-FFF2-40B4-BE49-F238E27FC236}">
                <a16:creationId xmlns:a16="http://schemas.microsoft.com/office/drawing/2014/main" xmlns="" id="{64244047-BBC0-4DF3-8D00-6B575ECBC503}"/>
              </a:ext>
            </a:extLst>
          </p:cNvPr>
          <p:cNvSpPr>
            <a:spLocks/>
          </p:cNvSpPr>
          <p:nvPr/>
        </p:nvSpPr>
        <p:spPr bwMode="auto">
          <a:xfrm>
            <a:off x="457201" y="6858000"/>
            <a:ext cx="2971799" cy="900000"/>
          </a:xfrm>
          <a:prstGeom prst="roundRect">
            <a:avLst/>
          </a:prstGeom>
          <a:solidFill>
            <a:schemeClr val="accent2">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xmlns="" id="{713EFA2D-840B-4834-BDD1-C22E4EC623DE}"/>
              </a:ext>
            </a:extLst>
          </p:cNvPr>
          <p:cNvSpPr txBox="1"/>
          <p:nvPr/>
        </p:nvSpPr>
        <p:spPr>
          <a:xfrm>
            <a:off x="793544" y="6905793"/>
            <a:ext cx="3873255" cy="769441"/>
          </a:xfrm>
          <a:prstGeom prst="rect">
            <a:avLst/>
          </a:prstGeom>
          <a:noFill/>
        </p:spPr>
        <p:txBody>
          <a:bodyPr wrap="square" rtlCol="0">
            <a:sp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Ý </a:t>
            </a:r>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Freeform 20">
            <a:extLst>
              <a:ext uri="{FF2B5EF4-FFF2-40B4-BE49-F238E27FC236}">
                <a16:creationId xmlns:a16="http://schemas.microsoft.com/office/drawing/2014/main" xmlns="" id="{8926F3F7-1E52-4FB0-95E4-3314D5A1EE5F}"/>
              </a:ext>
            </a:extLst>
          </p:cNvPr>
          <p:cNvSpPr>
            <a:spLocks/>
          </p:cNvSpPr>
          <p:nvPr/>
        </p:nvSpPr>
        <p:spPr bwMode="auto">
          <a:xfrm>
            <a:off x="457201" y="10225200"/>
            <a:ext cx="2819400" cy="900000"/>
          </a:xfrm>
          <a:prstGeom prst="roundRect">
            <a:avLst/>
          </a:prstGeom>
          <a:solidFill>
            <a:schemeClr val="accent4">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xmlns="" id="{A8C9A84D-F76D-4621-A061-E11CB74313E3}"/>
              </a:ext>
            </a:extLst>
          </p:cNvPr>
          <p:cNvSpPr txBox="1"/>
          <p:nvPr/>
        </p:nvSpPr>
        <p:spPr>
          <a:xfrm>
            <a:off x="793544" y="10272993"/>
            <a:ext cx="3873255" cy="769441"/>
          </a:xfrm>
          <a:prstGeom prst="rect">
            <a:avLst/>
          </a:prstGeom>
          <a:noFill/>
        </p:spPr>
        <p:txBody>
          <a:bodyPr wrap="square" rtlCol="0">
            <a:spAutoFit/>
          </a:bodyPr>
          <a:lstStyle/>
          <a:p>
            <a:r>
              <a:rPr lang="en-US" sz="4400" b="1" dirty="0" err="1">
                <a:solidFill>
                  <a:schemeClr val="bg1"/>
                </a:solidFill>
                <a:latin typeface="Tahoma" panose="020B0604030504040204" pitchFamily="34" charset="0"/>
                <a:ea typeface="Tahoma" panose="020B0604030504040204" pitchFamily="34" charset="0"/>
                <a:cs typeface="Tahoma" panose="020B0604030504040204" pitchFamily="34" charset="0"/>
              </a:rPr>
              <a:t>Chú</a:t>
            </a: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 Ý</a:t>
            </a:r>
          </a:p>
        </p:txBody>
      </p:sp>
      <p:pic>
        <p:nvPicPr>
          <p:cNvPr id="2" name="Picture 1">
            <a:extLst>
              <a:ext uri="{FF2B5EF4-FFF2-40B4-BE49-F238E27FC236}">
                <a16:creationId xmlns:a16="http://schemas.microsoft.com/office/drawing/2014/main" xmlns="" id="{9A257961-0C29-4B3F-8360-897FAE2F792E}"/>
              </a:ext>
            </a:extLst>
          </p:cNvPr>
          <p:cNvPicPr>
            <a:picLocks noChangeAspect="1"/>
          </p:cNvPicPr>
          <p:nvPr/>
        </p:nvPicPr>
        <p:blipFill>
          <a:blip r:embed="rId4"/>
          <a:stretch>
            <a:fillRect/>
          </a:stretch>
        </p:blipFill>
        <p:spPr>
          <a:xfrm>
            <a:off x="14258352" y="3505200"/>
            <a:ext cx="9668447" cy="9753599"/>
          </a:xfrm>
          <a:prstGeom prst="rect">
            <a:avLst/>
          </a:prstGeom>
        </p:spPr>
      </p:pic>
      <p:sp>
        <p:nvSpPr>
          <p:cNvPr id="4" name="TextBox 3">
            <a:extLst>
              <a:ext uri="{FF2B5EF4-FFF2-40B4-BE49-F238E27FC236}">
                <a16:creationId xmlns:a16="http://schemas.microsoft.com/office/drawing/2014/main" xmlns="" id="{5071D9D3-2FD8-452D-BB90-429B7E38D791}"/>
              </a:ext>
            </a:extLst>
          </p:cNvPr>
          <p:cNvSpPr txBox="1"/>
          <p:nvPr/>
        </p:nvSpPr>
        <p:spPr>
          <a:xfrm>
            <a:off x="438150" y="11147061"/>
            <a:ext cx="13649898" cy="2970044"/>
          </a:xfrm>
          <a:prstGeom prst="rect">
            <a:avLst/>
          </a:prstGeom>
          <a:noFill/>
        </p:spPr>
        <p:txBody>
          <a:bodyPr wrap="square" rtlCol="0">
            <a:spAutoFit/>
          </a:bodyPr>
          <a:lstStyle/>
          <a:p>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tài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gọi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giữa</a:t>
            </a:r>
            <a:r>
              <a:rPr lang="en-US" sz="4800" b="1" dirty="0">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13" name="TextBox 12">
            <a:extLst>
              <a:ext uri="{FF2B5EF4-FFF2-40B4-BE49-F238E27FC236}">
                <a16:creationId xmlns:a16="http://schemas.microsoft.com/office/drawing/2014/main" xmlns="" id="{5BDBE67A-1A58-4320-A81B-18A90526481F}"/>
              </a:ext>
            </a:extLst>
          </p:cNvPr>
          <p:cNvSpPr txBox="1"/>
          <p:nvPr/>
        </p:nvSpPr>
        <p:spPr>
          <a:xfrm>
            <a:off x="411818" y="7848600"/>
            <a:ext cx="13761382" cy="2308324"/>
          </a:xfrm>
          <a:prstGeom prst="rect">
            <a:avLst/>
          </a:prstGeom>
          <a:noFill/>
        </p:spPr>
        <p:txBody>
          <a:bodyPr wrap="square" rtlCol="0">
            <a:spAutoFit/>
          </a:bodyPr>
          <a:lstStyle/>
          <a:p>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cũng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tán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lớn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càng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tán</a:t>
            </a:r>
            <a:endParaRPr lang="en-US" sz="48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Rounded Rectangle 45">
                <a:extLst>
                  <a:ext uri="{FF2B5EF4-FFF2-40B4-BE49-F238E27FC236}">
                    <a16:creationId xmlns:a16="http://schemas.microsoft.com/office/drawing/2014/main" xmlns="" id="{B243C42C-408F-4A65-AE09-42FDF1C05A28}"/>
                  </a:ext>
                </a:extLst>
              </p:cNvPr>
              <p:cNvSpPr/>
              <p:nvPr/>
            </p:nvSpPr>
            <p:spPr>
              <a:xfrm>
                <a:off x="457200" y="4038600"/>
                <a:ext cx="13411200" cy="2703409"/>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tứ</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phân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kí</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effectLst/>
                            <a:latin typeface="Cambria Math"/>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giữa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vị</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thứ</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nhất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túc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sz="4800" b="1" i="1">
                            <a:effectLst/>
                            <a:latin typeface="Cambria Math"/>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𝜟</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𝑸</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16" name="Rounded Rectangle 45">
                <a:extLst>
                  <a:ext uri="{FF2B5EF4-FFF2-40B4-BE49-F238E27FC236}">
                    <a16:creationId xmlns:a16="http://schemas.microsoft.com/office/drawing/2014/main" id="{B243C42C-408F-4A65-AE09-42FDF1C05A28}"/>
                  </a:ext>
                </a:extLst>
              </p:cNvPr>
              <p:cNvSpPr>
                <a:spLocks noRot="1" noChangeAspect="1" noMove="1" noResize="1" noEditPoints="1" noAdjustHandles="1" noChangeArrowheads="1" noChangeShapeType="1" noTextEdit="1"/>
              </p:cNvSpPr>
              <p:nvPr/>
            </p:nvSpPr>
            <p:spPr>
              <a:xfrm>
                <a:off x="457200" y="4038600"/>
                <a:ext cx="13411200" cy="2703409"/>
              </a:xfrm>
              <a:prstGeom prst="roundRect">
                <a:avLst/>
              </a:prstGeom>
              <a:blipFill>
                <a:blip r:embed="rId5"/>
                <a:stretch>
                  <a:fillRect l="-1044" t="-1121" b="-5830"/>
                </a:stretch>
              </a:blipFill>
              <a:ln w="19050">
                <a:solidFill>
                  <a:schemeClr val="accent4">
                    <a:lumMod val="60000"/>
                    <a:lumOff val="40000"/>
                  </a:schemeClr>
                </a:solid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36177677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wipe(left)">
                                      <p:cBhvr>
                                        <p:cTn id="46" dur="5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left)">
                                      <p:cBhvr>
                                        <p:cTn id="5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5" grpId="0" animBg="1"/>
      <p:bldP spid="6" grpId="0"/>
      <p:bldP spid="8" grpId="0" animBg="1"/>
      <p:bldP spid="9" grpId="0"/>
      <p:bldP spid="10" grpId="0" animBg="1"/>
      <p:bldP spid="11"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268699" y="1752600"/>
            <a:ext cx="23734301" cy="2438399"/>
          </a:xfrm>
          <a:prstGeom prst="rect">
            <a:avLst/>
          </a:prstGeom>
          <a:solidFill>
            <a:schemeClr val="bg2">
              <a:lumMod val="90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indent="0">
              <a:buNone/>
            </a:pPr>
            <a:r>
              <a:rPr lang="en-US" dirty="0"/>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biết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ghế</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trống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rạp</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chiếu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phim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9 </a:t>
            </a:r>
            <a:r>
              <a:rPr lang="en-US" sz="4800" b="1" dirty="0" err="1">
                <a:latin typeface="Tahoma" panose="020B0604030504040204" pitchFamily="34" charset="0"/>
                <a:ea typeface="Tahoma" panose="020B0604030504040204" pitchFamily="34" charset="0"/>
                <a:cs typeface="Tahoma" panose="020B0604030504040204" pitchFamily="34" charset="0"/>
              </a:rPr>
              <a:t>ngày</a:t>
            </a:r>
            <a:r>
              <a:rPr lang="en-US" sz="4800" b="1" dirty="0">
                <a:latin typeface="Tahoma" panose="020B0604030504040204" pitchFamily="34" charset="0"/>
                <a:ea typeface="Tahoma" panose="020B0604030504040204" pitchFamily="34" charset="0"/>
                <a:cs typeface="Tahoma" panose="020B0604030504040204" pitchFamily="34" charset="0"/>
              </a:rPr>
              <a:t>: 7	8	22	20	15	18	19	13	11.</a:t>
            </a:r>
          </a:p>
          <a:p>
            <a:r>
              <a:rPr lang="en-US" sz="4800" b="1" dirty="0" err="1">
                <a:latin typeface="Tahoma" panose="020B0604030504040204" pitchFamily="34" charset="0"/>
                <a:ea typeface="Tahoma" panose="020B0604030504040204" pitchFamily="34" charset="0"/>
                <a:cs typeface="Tahoma" panose="020B0604030504040204" pitchFamily="34" charset="0"/>
              </a:rPr>
              <a:t>Tìm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khoảng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tứ</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phân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vị</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mẫu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liệu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a:t>
            </a:r>
          </a:p>
          <a:p>
            <a:pPr marL="0" indent="0">
              <a:buNone/>
            </a:pPr>
            <a:endParaRPr lang="en-US" dirty="0"/>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268699" y="4190999"/>
                <a:ext cx="23530866" cy="925146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latin typeface="Tahoma" panose="020B0604030504040204" pitchFamily="34" charset="0"/>
                  <a:ea typeface="Tahoma" panose="020B0604030504040204" pitchFamily="34" charset="0"/>
                  <a:cs typeface="Tahoma" panose="020B0604030504040204" pitchFamily="34" charset="0"/>
                </a:endParaRPr>
              </a:p>
              <a:p>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sắp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xếp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theo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tự</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giảm</a:t>
                </a:r>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7	8	11	13	15        18	   19	 20	22.</a:t>
                </a:r>
              </a:p>
              <a:p>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9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𝑸</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𝟏𝟓</m:t>
                    </m:r>
                  </m:oMath>
                </a14:m>
                <a:r>
                  <a:rPr lang="en-US" b="1" dirty="0">
                    <a:latin typeface="Tahoma" panose="020B0604030504040204" pitchFamily="34" charset="0"/>
                    <a:ea typeface="Tahoma" panose="020B0604030504040204" pitchFamily="34" charset="0"/>
                    <a:cs typeface="Tahoma" panose="020B0604030504040204" pitchFamily="34" charset="0"/>
                  </a:rPr>
                  <a:t>.</a:t>
                </a:r>
              </a:p>
              <a:p>
                <a:pPr>
                  <a:defRPr/>
                </a:pPr>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7, 8, 11, 13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8, 11.</a:t>
                </a:r>
              </a:p>
              <a:p>
                <a:pPr>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𝑸</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𝟖</m:t>
                    </m:r>
                    <m:r>
                      <a:rPr lang="en-US" b="1" i="1">
                        <a:latin typeface="Cambria Math" panose="02040503050406030204" pitchFamily="18" charset="0"/>
                      </a:rPr>
                      <m:t>+</m:t>
                    </m:r>
                    <m:r>
                      <a:rPr lang="en-US" b="1" i="1">
                        <a:latin typeface="Cambria Math" panose="02040503050406030204" pitchFamily="18" charset="0"/>
                      </a:rPr>
                      <m:t>𝟏𝟏</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𝟓</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Nửa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bên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phải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18, 19, 20, 22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gồm</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4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giá</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trị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hai</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phần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tử</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chính</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giữa</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19, 20.</a:t>
                </a:r>
              </a:p>
              <a:p>
                <a:pPr lvl="0">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Do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đó</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𝑸</m:t>
                        </m:r>
                      </m:e>
                      <m:sub>
                        <m:r>
                          <a:rPr lang="en-US" b="1" i="1">
                            <a:latin typeface="Cambria Math" panose="02040503050406030204" pitchFamily="18" charset="0"/>
                          </a:rPr>
                          <m:t>𝟑</m:t>
                        </m:r>
                      </m:sub>
                    </m:sSub>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𝟐𝟎</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𝟓</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Vậy</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khoảng</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tứ</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phân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vị</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cho</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mẫu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số</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liệu</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𝜟</m:t>
                        </m:r>
                      </m:e>
                      <m:sub>
                        <m:r>
                          <a:rPr lang="en-US" b="1" i="1">
                            <a:latin typeface="Cambria Math" panose="02040503050406030204" pitchFamily="18" charset="0"/>
                          </a:rPr>
                          <m:t>𝑸</m:t>
                        </m:r>
                      </m:sub>
                    </m:sSub>
                    <m:r>
                      <a:rPr lang="en-US" b="1" i="1">
                        <a:latin typeface="Cambria Math" panose="02040503050406030204" pitchFamily="18" charset="0"/>
                      </a:rPr>
                      <m:t>=</m:t>
                    </m:r>
                    <m:r>
                      <a:rPr lang="en-US" b="1" i="1">
                        <a:latin typeface="Cambria Math" panose="02040503050406030204" pitchFamily="18" charset="0"/>
                      </a:rPr>
                      <m:t>𝟏𝟗</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𝟓</m:t>
                    </m:r>
                    <m:r>
                      <a:rPr lang="en-US" b="1" i="1">
                        <a:latin typeface="Cambria Math" panose="02040503050406030204" pitchFamily="18" charset="0"/>
                      </a:rPr>
                      <m:t>=</m:t>
                    </m:r>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268699" y="4190999"/>
                <a:ext cx="23530866" cy="9251467"/>
              </a:xfrm>
              <a:prstGeom prst="rect">
                <a:avLst/>
              </a:prstGeom>
              <a:blipFill>
                <a:blip r:embed="rId4"/>
                <a:stretch>
                  <a:fillRect l="-1036" r="-621" b="-4605"/>
                </a:stretch>
              </a:blipFill>
              <a:ln>
                <a:solidFill>
                  <a:srgbClr val="00B0F0"/>
                </a:solidFill>
              </a:ln>
            </p:spPr>
            <p:txBody>
              <a:bodyPr/>
              <a:lstStyle/>
              <a:p>
                <a:r>
                  <a:rPr lang="en-US">
                    <a:noFill/>
                  </a:rPr>
                  <a:t> </a:t>
                </a:r>
              </a:p>
            </p:txBody>
          </p:sp>
        </mc:Fallback>
      </mc:AlternateContent>
      <p:grpSp>
        <p:nvGrpSpPr>
          <p:cNvPr id="11" name="Group 10">
            <a:extLst>
              <a:ext uri="{FF2B5EF4-FFF2-40B4-BE49-F238E27FC236}">
                <a16:creationId xmlns:a16="http://schemas.microsoft.com/office/drawing/2014/main" xmlns="" id="{A71C8DC7-7994-4286-90B8-7ABC7A0D19D8}"/>
              </a:ext>
            </a:extLst>
          </p:cNvPr>
          <p:cNvGrpSpPr/>
          <p:nvPr/>
        </p:nvGrpSpPr>
        <p:grpSpPr>
          <a:xfrm>
            <a:off x="-1555" y="1676400"/>
            <a:ext cx="3430555" cy="1550398"/>
            <a:chOff x="22440" y="59288"/>
            <a:chExt cx="1205828" cy="292052"/>
          </a:xfrm>
        </p:grpSpPr>
        <p:grpSp>
          <p:nvGrpSpPr>
            <p:cNvPr id="12" name="Group 11">
              <a:extLst>
                <a:ext uri="{FF2B5EF4-FFF2-40B4-BE49-F238E27FC236}">
                  <a16:creationId xmlns:a16="http://schemas.microsoft.com/office/drawing/2014/main" xmlns="" id="{93E781A0-5000-4618-B8D8-286B6F91CED0}"/>
                </a:ext>
              </a:extLst>
            </p:cNvPr>
            <p:cNvGrpSpPr/>
            <p:nvPr/>
          </p:nvGrpSpPr>
          <p:grpSpPr>
            <a:xfrm>
              <a:off x="22440" y="59288"/>
              <a:ext cx="1205828" cy="159667"/>
              <a:chOff x="31572" y="60276"/>
              <a:chExt cx="1696622" cy="197595"/>
            </a:xfrm>
          </p:grpSpPr>
          <p:sp>
            <p:nvSpPr>
              <p:cNvPr id="14" name="Arrow: Pentagon 13">
                <a:extLst>
                  <a:ext uri="{FF2B5EF4-FFF2-40B4-BE49-F238E27FC236}">
                    <a16:creationId xmlns:a16="http://schemas.microsoft.com/office/drawing/2014/main" xmlns="" id="{8C3E7BFB-BC69-4C8D-8C64-1FE6D9AC578B}"/>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Arrow: Chevron 14">
                <a:extLst>
                  <a:ext uri="{FF2B5EF4-FFF2-40B4-BE49-F238E27FC236}">
                    <a16:creationId xmlns:a16="http://schemas.microsoft.com/office/drawing/2014/main" xmlns="" id="{136A30F1-60D9-4AFB-9035-2B589A2E715A}"/>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Arrow: Chevron 15">
                <a:extLst>
                  <a:ext uri="{FF2B5EF4-FFF2-40B4-BE49-F238E27FC236}">
                    <a16:creationId xmlns:a16="http://schemas.microsoft.com/office/drawing/2014/main" xmlns="" id="{8D2E52FC-4F08-4473-AB01-2BD1CD9686C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3" name="TextBox 56">
              <a:extLst>
                <a:ext uri="{FF2B5EF4-FFF2-40B4-BE49-F238E27FC236}">
                  <a16:creationId xmlns:a16="http://schemas.microsoft.com/office/drawing/2014/main" xmlns="" id="{DDF272A5-2DF0-4B04-B029-9C4DB5B92DEE}"/>
                </a:ext>
              </a:extLst>
            </p:cNvPr>
            <p:cNvSpPr txBox="1"/>
            <p:nvPr/>
          </p:nvSpPr>
          <p:spPr>
            <a:xfrm>
              <a:off x="183020" y="59288"/>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2.</a:t>
              </a:r>
              <a:endParaRPr lang="en-US" sz="4800" dirty="0">
                <a:effectLst/>
                <a:latin typeface="Tahoma" panose="020B0604030504040204" pitchFamily="34" charset="0"/>
                <a:ea typeface="Tahoma" panose="020B0604030504040204" pitchFamily="34" charset="0"/>
                <a:cs typeface="Tahoma" panose="020B0604030504040204" pitchFamily="34" charset="0"/>
              </a:endParaRPr>
            </a:p>
          </p:txBody>
        </p:sp>
      </p:grpSp>
      <p:grpSp>
        <p:nvGrpSpPr>
          <p:cNvPr id="17" name="Group 16">
            <a:extLst>
              <a:ext uri="{FF2B5EF4-FFF2-40B4-BE49-F238E27FC236}">
                <a16:creationId xmlns:a16="http://schemas.microsoft.com/office/drawing/2014/main" xmlns="" id="{81BB9948-5CF7-4623-9292-034797F88922}"/>
              </a:ext>
            </a:extLst>
          </p:cNvPr>
          <p:cNvGrpSpPr/>
          <p:nvPr/>
        </p:nvGrpSpPr>
        <p:grpSpPr>
          <a:xfrm>
            <a:off x="281271" y="4191000"/>
            <a:ext cx="4138330" cy="1598277"/>
            <a:chOff x="22440" y="59288"/>
            <a:chExt cx="1205828" cy="301071"/>
          </a:xfrm>
        </p:grpSpPr>
        <p:grpSp>
          <p:nvGrpSpPr>
            <p:cNvPr id="18" name="Group 17">
              <a:extLst>
                <a:ext uri="{FF2B5EF4-FFF2-40B4-BE49-F238E27FC236}">
                  <a16:creationId xmlns:a16="http://schemas.microsoft.com/office/drawing/2014/main" xmlns="" id="{F95B8880-EB04-4680-86FF-549ADF710424}"/>
                </a:ext>
              </a:extLst>
            </p:cNvPr>
            <p:cNvGrpSpPr/>
            <p:nvPr/>
          </p:nvGrpSpPr>
          <p:grpSpPr>
            <a:xfrm>
              <a:off x="22440" y="59288"/>
              <a:ext cx="1205828" cy="159667"/>
              <a:chOff x="31572" y="60276"/>
              <a:chExt cx="1696622" cy="197595"/>
            </a:xfrm>
          </p:grpSpPr>
          <p:sp>
            <p:nvSpPr>
              <p:cNvPr id="20" name="Arrow: Pentagon 19">
                <a:extLst>
                  <a:ext uri="{FF2B5EF4-FFF2-40B4-BE49-F238E27FC236}">
                    <a16:creationId xmlns:a16="http://schemas.microsoft.com/office/drawing/2014/main" xmlns="" id="{FD73311B-D69D-4874-A24E-013210179DCD}"/>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Arrow: Chevron 20">
                <a:extLst>
                  <a:ext uri="{FF2B5EF4-FFF2-40B4-BE49-F238E27FC236}">
                    <a16:creationId xmlns:a16="http://schemas.microsoft.com/office/drawing/2014/main" xmlns="" id="{E38992FF-E484-4276-8BF2-1F655FA973AB}"/>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2" name="Arrow: Chevron 21">
                <a:extLst>
                  <a:ext uri="{FF2B5EF4-FFF2-40B4-BE49-F238E27FC236}">
                    <a16:creationId xmlns:a16="http://schemas.microsoft.com/office/drawing/2014/main" xmlns="" id="{7A023741-9B11-4E60-AF29-70B4C5A73EF6}"/>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9" name="TextBox 56">
              <a:extLst>
                <a:ext uri="{FF2B5EF4-FFF2-40B4-BE49-F238E27FC236}">
                  <a16:creationId xmlns:a16="http://schemas.microsoft.com/office/drawing/2014/main" xmlns="" id="{8568B2AB-66C7-42E0-BEC4-002E85F9CCF4}"/>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0162468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wipe(left)">
                                      <p:cBhvr>
                                        <p:cTn id="31" dur="500"/>
                                        <p:tgtEl>
                                          <p:spTgt spid="7">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left)">
                                      <p:cBhvr>
                                        <p:cTn id="36" dur="500"/>
                                        <p:tgtEl>
                                          <p:spTgt spid="7">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Effect transition="in" filter="wipe(left)">
                                      <p:cBhvr>
                                        <p:cTn id="41" dur="500"/>
                                        <p:tgtEl>
                                          <p:spTgt spid="7">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7">
                                            <p:txEl>
                                              <p:pRg st="4" end="4"/>
                                            </p:txEl>
                                          </p:spTgt>
                                        </p:tgtEl>
                                        <p:attrNameLst>
                                          <p:attrName>style.visibility</p:attrName>
                                        </p:attrNameLst>
                                      </p:cBhvr>
                                      <p:to>
                                        <p:strVal val="visible"/>
                                      </p:to>
                                    </p:set>
                                    <p:animEffect transition="in" filter="wipe(left)">
                                      <p:cBhvr>
                                        <p:cTn id="46" dur="500"/>
                                        <p:tgtEl>
                                          <p:spTgt spid="7">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7">
                                            <p:txEl>
                                              <p:pRg st="5" end="5"/>
                                            </p:txEl>
                                          </p:spTgt>
                                        </p:tgtEl>
                                        <p:attrNameLst>
                                          <p:attrName>style.visibility</p:attrName>
                                        </p:attrNameLst>
                                      </p:cBhvr>
                                      <p:to>
                                        <p:strVal val="visible"/>
                                      </p:to>
                                    </p:set>
                                    <p:animEffect transition="in" filter="wipe(left)">
                                      <p:cBhvr>
                                        <p:cTn id="51" dur="500"/>
                                        <p:tgtEl>
                                          <p:spTgt spid="7">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7">
                                            <p:txEl>
                                              <p:pRg st="6" end="6"/>
                                            </p:txEl>
                                          </p:spTgt>
                                        </p:tgtEl>
                                        <p:attrNameLst>
                                          <p:attrName>style.visibility</p:attrName>
                                        </p:attrNameLst>
                                      </p:cBhvr>
                                      <p:to>
                                        <p:strVal val="visible"/>
                                      </p:to>
                                    </p:set>
                                    <p:animEffect transition="in" filter="wipe(left)">
                                      <p:cBhvr>
                                        <p:cTn id="56" dur="500"/>
                                        <p:tgtEl>
                                          <p:spTgt spid="7">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Effect transition="in" filter="wipe(left)">
                                      <p:cBhvr>
                                        <p:cTn id="61" dur="500"/>
                                        <p:tgtEl>
                                          <p:spTgt spid="7">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7">
                                            <p:txEl>
                                              <p:pRg st="8" end="8"/>
                                            </p:txEl>
                                          </p:spTgt>
                                        </p:tgtEl>
                                        <p:attrNameLst>
                                          <p:attrName>style.visibility</p:attrName>
                                        </p:attrNameLst>
                                      </p:cBhvr>
                                      <p:to>
                                        <p:strVal val="visible"/>
                                      </p:to>
                                    </p:set>
                                    <p:animEffect transition="in" filter="wipe(left)">
                                      <p:cBhvr>
                                        <p:cTn id="66"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1" y="1696225"/>
            <a:ext cx="23975293" cy="2881506"/>
          </a:xfrm>
          <a:prstGeom prst="rect">
            <a:avLst/>
          </a:prstGeom>
          <a:solidFill>
            <a:schemeClr val="tx2">
              <a:lumMod val="20000"/>
              <a:lumOff val="8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0000"/>
              </a:lnSpc>
              <a:buNone/>
            </a:pPr>
            <a:r>
              <a:rPr lang="en-US" b="1" dirty="0"/>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sau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đây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biết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hát</a:t>
            </a:r>
            <a:r>
              <a:rPr lang="en-US" b="1" dirty="0">
                <a:latin typeface="Tahoma" panose="020B0604030504040204" pitchFamily="34" charset="0"/>
                <a:ea typeface="Tahoma" panose="020B0604030504040204" pitchFamily="34" charset="0"/>
                <a:cs typeface="Tahoma" panose="020B0604030504040204" pitchFamily="34" charset="0"/>
              </a:rPr>
              <a:t> ở </a:t>
            </a:r>
            <a:r>
              <a:rPr lang="en-US" b="1" dirty="0" err="1">
                <a:latin typeface="Tahoma" panose="020B0604030504040204" pitchFamily="34" charset="0"/>
                <a:ea typeface="Tahoma" panose="020B0604030504040204" pitchFamily="34" charset="0"/>
                <a:cs typeface="Tahoma" panose="020B0604030504040204" pitchFamily="34" charset="0"/>
              </a:rPr>
              <a:t>mỗi</a:t>
            </a:r>
            <a:r>
              <a:rPr lang="en-US" b="1" dirty="0">
                <a:latin typeface="Tahoma" panose="020B0604030504040204" pitchFamily="34" charset="0"/>
                <a:ea typeface="Tahoma" panose="020B0604030504040204" pitchFamily="34" charset="0"/>
                <a:cs typeface="Tahoma" panose="020B0604030504040204" pitchFamily="34" charset="0"/>
              </a:rPr>
              <a:t> album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bộ</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sưu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tập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An: 12	7   10	  9	12	9	10	11	10	14.</a:t>
            </a:r>
          </a:p>
          <a:p>
            <a:pPr marL="0" indent="0">
              <a:lnSpc>
                <a:spcPct val="100000"/>
              </a:lnSpc>
              <a:buNone/>
            </a:pPr>
            <a:r>
              <a:rPr lang="en-US" b="1" dirty="0" err="1">
                <a:latin typeface="Tahoma" panose="020B0604030504040204" pitchFamily="34" charset="0"/>
                <a:ea typeface="Tahoma" panose="020B0604030504040204" pitchFamily="34" charset="0"/>
                <a:cs typeface="Tahoma" panose="020B0604030504040204" pitchFamily="34" charset="0"/>
              </a:rPr>
              <a:t>Hãy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tìm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này</a:t>
            </a:r>
            <a:r>
              <a:rPr lang="en-US" b="1" dirty="0">
                <a:latin typeface="Tahoma" panose="020B0604030504040204" pitchFamily="34" charset="0"/>
                <a:ea typeface="Tahoma" panose="020B0604030504040204" pitchFamily="34" charset="0"/>
                <a:cs typeface="Tahoma" panose="020B0604030504040204" pitchFamily="34" charset="0"/>
              </a:rPr>
              <a:t>.</a:t>
            </a:r>
            <a:endParaRPr lang="en-US" dirty="0"/>
          </a:p>
          <a:p>
            <a:endParaRPr lang="en-US" dirty="0"/>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32657" y="4695612"/>
                <a:ext cx="24070071" cy="8723527"/>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dirty="0"/>
                  <a:t>                                </a:t>
                </a:r>
                <a:r>
                  <a:rPr lang="en-US" b="1" dirty="0" err="1">
                    <a:latin typeface="Tahoma" panose="020B0604030504040204" pitchFamily="34" charset="0"/>
                    <a:ea typeface="Tahoma" panose="020B0604030504040204" pitchFamily="34" charset="0"/>
                    <a:cs typeface="Tahoma" panose="020B0604030504040204" pitchFamily="34" charset="0"/>
                  </a:rPr>
                  <a:t>Trước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hết</a:t>
                </a:r>
                <a:r>
                  <a:rPr lang="en-US" b="1" dirty="0">
                    <a:latin typeface="Tahoma" panose="020B0604030504040204" pitchFamily="34" charset="0"/>
                    <a:ea typeface="Tahoma" panose="020B0604030504040204" pitchFamily="34" charset="0"/>
                    <a:cs typeface="Tahoma" panose="020B0604030504040204" pitchFamily="34" charset="0"/>
                  </a:rPr>
                  <a:t>, ta </a:t>
                </a:r>
                <a:r>
                  <a:rPr lang="en-US" b="1" dirty="0" err="1">
                    <a:latin typeface="Tahoma" panose="020B0604030504040204" pitchFamily="34" charset="0"/>
                    <a:ea typeface="Tahoma" panose="020B0604030504040204" pitchFamily="34" charset="0"/>
                    <a:cs typeface="Tahoma" panose="020B0604030504040204" pitchFamily="34" charset="0"/>
                  </a:rPr>
                  <a:t>sắp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xếp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theo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tự</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giảm</a:t>
                </a:r>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a:latin typeface="Tahoma" panose="020B0604030504040204" pitchFamily="34" charset="0"/>
                    <a:ea typeface="Tahoma" panose="020B0604030504040204" pitchFamily="34" charset="0"/>
                    <a:cs typeface="Tahoma" panose="020B0604030504040204" pitchFamily="34" charset="0"/>
                  </a:rPr>
                  <a:t>7	9	9	10	10	10	11	12	12	14.</a:t>
                </a:r>
              </a:p>
              <a:p>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10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trung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𝑸</m:t>
                        </m:r>
                      </m:e>
                      <m:sub>
                        <m:r>
                          <a:rPr lang="en-US" b="1" i="1">
                            <a:latin typeface="Cambria Math" panose="02040503050406030204" pitchFamily="18" charset="0"/>
                          </a:rPr>
                          <m:t>𝟐</m:t>
                        </m:r>
                      </m:sub>
                    </m:sSub>
                    <m:r>
                      <a:rPr lang="en-US" b="1" i="1">
                        <a:latin typeface="Cambria Math" panose="02040503050406030204" pitchFamily="18" charset="0"/>
                      </a:rPr>
                      <m:t>=</m:t>
                    </m:r>
                    <m:f>
                      <m:fPr>
                        <m:ctrlPr>
                          <a:rPr lang="en-US" b="1" i="1">
                            <a:latin typeface="Cambria Math"/>
                          </a:rPr>
                        </m:ctrlPr>
                      </m:fPr>
                      <m:num>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𝟏𝟎</m:t>
                        </m:r>
                      </m:num>
                      <m:den>
                        <m:r>
                          <a:rPr lang="en-US" b="1" i="1">
                            <a:latin typeface="Cambria Math" panose="02040503050406030204" pitchFamily="18" charset="0"/>
                          </a:rPr>
                          <m:t>𝟐</m:t>
                        </m:r>
                      </m:den>
                    </m:f>
                    <m:r>
                      <a:rPr lang="en-US" b="1" i="1">
                        <a:latin typeface="Cambria Math" panose="02040503050406030204" pitchFamily="18" charset="0"/>
                      </a:rPr>
                      <m:t>=</m:t>
                    </m:r>
                    <m:r>
                      <a:rPr lang="en-US" b="1" i="1">
                        <a:latin typeface="Cambria Math" panose="02040503050406030204" pitchFamily="18" charset="0"/>
                      </a:rPr>
                      <m:t>𝟏𝟎</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7; 9; 9 ; 10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9; 9.</a:t>
                </a:r>
              </a:p>
              <a:p>
                <a:r>
                  <a:rPr lang="en-US" b="1" dirty="0">
                    <a:latin typeface="Tahoma" panose="020B0604030504040204" pitchFamily="34" charset="0"/>
                    <a:ea typeface="Tahoma" panose="020B0604030504040204" pitchFamily="34" charset="0"/>
                    <a:cs typeface="Tahoma" panose="020B0604030504040204" pitchFamily="34" charset="0"/>
                  </a:rPr>
                  <a:t>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𝑸</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𝟗</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Nửa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phải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11; 12; 12; 14 </a:t>
                </a:r>
                <a:r>
                  <a:rPr lang="en-US" b="1" dirty="0" err="1">
                    <a:latin typeface="Tahoma" panose="020B0604030504040204" pitchFamily="34" charset="0"/>
                    <a:ea typeface="Tahoma" panose="020B0604030504040204" pitchFamily="34" charset="0"/>
                    <a:cs typeface="Tahoma" panose="020B0604030504040204" pitchFamily="34" charset="0"/>
                  </a:rPr>
                  <a:t>gồm</a:t>
                </a:r>
                <a:r>
                  <a:rPr lang="en-US" b="1" dirty="0">
                    <a:latin typeface="Tahoma" panose="020B0604030504040204" pitchFamily="34" charset="0"/>
                    <a:ea typeface="Tahoma" panose="020B0604030504040204" pitchFamily="34" charset="0"/>
                    <a:cs typeface="Tahoma" panose="020B0604030504040204" pitchFamily="34" charset="0"/>
                  </a:rPr>
                  <a:t> 4 </a:t>
                </a:r>
                <a:r>
                  <a:rPr lang="en-US" b="1" dirty="0" err="1">
                    <a:latin typeface="Tahoma" panose="020B0604030504040204" pitchFamily="34" charset="0"/>
                    <a:ea typeface="Tahoma" panose="020B0604030504040204" pitchFamily="34" charset="0"/>
                    <a:cs typeface="Tahoma" panose="020B0604030504040204" pitchFamily="34" charset="0"/>
                  </a:rPr>
                  <a:t>giá</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trị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hai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tử</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giữa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 12; 12.</a:t>
                </a:r>
              </a:p>
              <a:p>
                <a:r>
                  <a:rPr lang="en-US" b="1" dirty="0">
                    <a:latin typeface="Tahoma" panose="020B0604030504040204" pitchFamily="34" charset="0"/>
                    <a:ea typeface="Tahoma" panose="020B0604030504040204" pitchFamily="34" charset="0"/>
                    <a:cs typeface="Tahoma" panose="020B0604030504040204" pitchFamily="34" charset="0"/>
                  </a:rPr>
                  <a:t>Do </a:t>
                </a:r>
                <a:r>
                  <a:rPr lang="en-US" b="1" dirty="0" err="1">
                    <a:latin typeface="Tahoma" panose="020B0604030504040204" pitchFamily="34" charset="0"/>
                    <a:ea typeface="Tahoma" panose="020B0604030504040204" pitchFamily="34" charset="0"/>
                    <a:cs typeface="Tahoma" panose="020B0604030504040204" pitchFamily="34" charset="0"/>
                  </a:rPr>
                  <a:t>đó</a:t>
                </a: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𝑸</m:t>
                        </m:r>
                      </m:e>
                      <m:sub>
                        <m:r>
                          <a:rPr lang="en-US" b="1" i="1">
                            <a:latin typeface="Cambria Math" panose="02040503050406030204" pitchFamily="18" charset="0"/>
                          </a:rPr>
                          <m:t>𝟑</m:t>
                        </m:r>
                      </m:sub>
                    </m:sSub>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𝟐</m:t>
                    </m:r>
                    <m:r>
                      <a:rPr lang="en-US" b="1" i="1">
                        <a:latin typeface="Cambria Math" panose="02040503050406030204" pitchFamily="18" charset="0"/>
                      </a:rPr>
                      <m:t>=</m:t>
                    </m:r>
                    <m:r>
                      <a:rPr lang="en-US" b="1" i="1">
                        <a:latin typeface="Cambria Math" panose="02040503050406030204" pitchFamily="18" charset="0"/>
                      </a:rPr>
                      <m:t>𝟏𝟐</m:t>
                    </m:r>
                  </m:oMath>
                </a14:m>
                <a:r>
                  <a:rPr lang="en-US" b="1" dirty="0">
                    <a:latin typeface="Tahoma" panose="020B0604030504040204" pitchFamily="34" charset="0"/>
                    <a:ea typeface="Tahoma" panose="020B0604030504040204" pitchFamily="34" charset="0"/>
                    <a:cs typeface="Tahoma" panose="020B0604030504040204" pitchFamily="34" charset="0"/>
                  </a:rPr>
                  <a:t>.</a:t>
                </a:r>
              </a:p>
              <a:p>
                <a:r>
                  <a:rPr lang="en-US" b="1" dirty="0" err="1">
                    <a:latin typeface="Tahoma" panose="020B0604030504040204" pitchFamily="34" charset="0"/>
                    <a:ea typeface="Tahoma" panose="020B0604030504040204" pitchFamily="34" charset="0"/>
                    <a:cs typeface="Tahoma" panose="020B0604030504040204" pitchFamily="34" charset="0"/>
                  </a:rPr>
                  <a:t>Vậy</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khoảng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tứ</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phân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vị</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mẫu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số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liệu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là</a:t>
                </a:r>
                <a:r>
                  <a:rPr lang="en-US"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b="1" i="1">
                            <a:latin typeface="Cambria Math"/>
                          </a:rPr>
                        </m:ctrlPr>
                      </m:sSubPr>
                      <m:e>
                        <m:r>
                          <a:rPr lang="en-US" b="1" i="1">
                            <a:latin typeface="Cambria Math" panose="02040503050406030204" pitchFamily="18" charset="0"/>
                          </a:rPr>
                          <m:t>𝜟</m:t>
                        </m:r>
                      </m:e>
                      <m:sub>
                        <m:r>
                          <a:rPr lang="en-US" b="1" i="1">
                            <a:latin typeface="Cambria Math" panose="02040503050406030204" pitchFamily="18" charset="0"/>
                          </a:rPr>
                          <m:t>𝑸</m:t>
                        </m:r>
                      </m:sub>
                    </m:sSub>
                    <m:r>
                      <a:rPr lang="en-US" b="1" i="1">
                        <a:latin typeface="Cambria Math" panose="02040503050406030204" pitchFamily="18" charset="0"/>
                      </a:rPr>
                      <m:t>=</m:t>
                    </m:r>
                    <m:r>
                      <a:rPr lang="en-US" b="1" i="1">
                        <a:latin typeface="Cambria Math" panose="02040503050406030204" pitchFamily="18" charset="0"/>
                      </a:rPr>
                      <m:t>𝟏𝟐</m:t>
                    </m:r>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𝟑</m:t>
                    </m:r>
                  </m:oMath>
                </a14:m>
                <a:r>
                  <a:rPr lang="en-US" b="1" dirty="0">
                    <a:latin typeface="Tahoma" panose="020B0604030504040204" pitchFamily="34" charset="0"/>
                    <a:ea typeface="Tahoma" panose="020B0604030504040204" pitchFamily="34" charset="0"/>
                    <a:cs typeface="Tahoma" panose="020B0604030504040204" pitchFamily="34" charset="0"/>
                  </a:rPr>
                  <a:t>.  .</a:t>
                </a:r>
              </a:p>
              <a:p>
                <a:endParaRPr lang="en-US" dirty="0"/>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32657" y="4695612"/>
                <a:ext cx="24070071" cy="8723527"/>
              </a:xfrm>
              <a:prstGeom prst="rect">
                <a:avLst/>
              </a:prstGeom>
              <a:blipFill>
                <a:blip r:embed="rId4"/>
                <a:stretch>
                  <a:fillRect l="-1012" t="-2652" r="-658" b="-3838"/>
                </a:stretch>
              </a:blipFill>
              <a:ln>
                <a:solidFill>
                  <a:srgbClr val="00B0F0"/>
                </a:solidFill>
              </a:ln>
            </p:spPr>
            <p:txBody>
              <a:bodyPr/>
              <a:lstStyle/>
              <a:p>
                <a:r>
                  <a:rPr lang="en-US">
                    <a:noFill/>
                  </a:rPr>
                  <a:t> </a:t>
                </a:r>
              </a:p>
            </p:txBody>
          </p:sp>
        </mc:Fallback>
      </mc:AlternateContent>
      <p:grpSp>
        <p:nvGrpSpPr>
          <p:cNvPr id="18" name="Group 17">
            <a:extLst>
              <a:ext uri="{FF2B5EF4-FFF2-40B4-BE49-F238E27FC236}">
                <a16:creationId xmlns:a16="http://schemas.microsoft.com/office/drawing/2014/main" xmlns="" id="{8B8FB5A2-EC85-46D6-A9FA-CF32E58ED8E2}"/>
              </a:ext>
            </a:extLst>
          </p:cNvPr>
          <p:cNvGrpSpPr/>
          <p:nvPr/>
        </p:nvGrpSpPr>
        <p:grpSpPr>
          <a:xfrm>
            <a:off x="32657" y="1708665"/>
            <a:ext cx="5250497" cy="1550398"/>
            <a:chOff x="22440" y="54315"/>
            <a:chExt cx="1205828" cy="292052"/>
          </a:xfrm>
        </p:grpSpPr>
        <p:grpSp>
          <p:nvGrpSpPr>
            <p:cNvPr id="19" name="Group 18">
              <a:extLst>
                <a:ext uri="{FF2B5EF4-FFF2-40B4-BE49-F238E27FC236}">
                  <a16:creationId xmlns:a16="http://schemas.microsoft.com/office/drawing/2014/main" xmlns="" id="{41F5BBBC-2F92-4456-9D6A-466AF3E02877}"/>
                </a:ext>
              </a:extLst>
            </p:cNvPr>
            <p:cNvGrpSpPr/>
            <p:nvPr/>
          </p:nvGrpSpPr>
          <p:grpSpPr>
            <a:xfrm>
              <a:off x="22440" y="59288"/>
              <a:ext cx="1205828" cy="159667"/>
              <a:chOff x="31572" y="60276"/>
              <a:chExt cx="1696622" cy="197595"/>
            </a:xfrm>
          </p:grpSpPr>
          <p:sp>
            <p:nvSpPr>
              <p:cNvPr id="21" name="Arrow: Pentagon 20">
                <a:extLst>
                  <a:ext uri="{FF2B5EF4-FFF2-40B4-BE49-F238E27FC236}">
                    <a16:creationId xmlns:a16="http://schemas.microsoft.com/office/drawing/2014/main" xmlns="" id="{0CAD42A0-2251-4458-AA7B-AEAFED2BA69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Arrow: Chevron 21">
                <a:extLst>
                  <a:ext uri="{FF2B5EF4-FFF2-40B4-BE49-F238E27FC236}">
                    <a16:creationId xmlns:a16="http://schemas.microsoft.com/office/drawing/2014/main" xmlns="" id="{66669D31-8F16-4192-8D32-02CC532B03D4}"/>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3" name="Arrow: Chevron 22">
                <a:extLst>
                  <a:ext uri="{FF2B5EF4-FFF2-40B4-BE49-F238E27FC236}">
                    <a16:creationId xmlns:a16="http://schemas.microsoft.com/office/drawing/2014/main" xmlns="" id="{944B54C6-ECE4-4A2E-891F-16653B24EDA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0" name="TextBox 56">
              <a:extLst>
                <a:ext uri="{FF2B5EF4-FFF2-40B4-BE49-F238E27FC236}">
                  <a16:creationId xmlns:a16="http://schemas.microsoft.com/office/drawing/2014/main" xmlns="" id="{FE8BD429-AFFE-447F-83D3-905BE0322235}"/>
                </a:ext>
              </a:extLst>
            </p:cNvPr>
            <p:cNvSpPr txBox="1"/>
            <p:nvPr/>
          </p:nvSpPr>
          <p:spPr>
            <a:xfrm>
              <a:off x="208271" y="54315"/>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2</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24" name="Group 23">
            <a:extLst>
              <a:ext uri="{FF2B5EF4-FFF2-40B4-BE49-F238E27FC236}">
                <a16:creationId xmlns:a16="http://schemas.microsoft.com/office/drawing/2014/main" xmlns="" id="{7701F578-08BF-4804-A329-CA0902C529C6}"/>
              </a:ext>
            </a:extLst>
          </p:cNvPr>
          <p:cNvGrpSpPr/>
          <p:nvPr/>
        </p:nvGrpSpPr>
        <p:grpSpPr>
          <a:xfrm>
            <a:off x="63759" y="4648200"/>
            <a:ext cx="4138330" cy="1598277"/>
            <a:chOff x="22440" y="59288"/>
            <a:chExt cx="1205828" cy="301071"/>
          </a:xfrm>
        </p:grpSpPr>
        <p:grpSp>
          <p:nvGrpSpPr>
            <p:cNvPr id="25" name="Group 24">
              <a:extLst>
                <a:ext uri="{FF2B5EF4-FFF2-40B4-BE49-F238E27FC236}">
                  <a16:creationId xmlns:a16="http://schemas.microsoft.com/office/drawing/2014/main" xmlns="" id="{CFB8EF4B-0536-49A9-8B69-93247D52EE53}"/>
                </a:ext>
              </a:extLst>
            </p:cNvPr>
            <p:cNvGrpSpPr/>
            <p:nvPr/>
          </p:nvGrpSpPr>
          <p:grpSpPr>
            <a:xfrm>
              <a:off x="22440" y="59288"/>
              <a:ext cx="1205828" cy="159667"/>
              <a:chOff x="31572" y="60276"/>
              <a:chExt cx="1696622" cy="197595"/>
            </a:xfrm>
          </p:grpSpPr>
          <p:sp>
            <p:nvSpPr>
              <p:cNvPr id="27" name="Arrow: Pentagon 26">
                <a:extLst>
                  <a:ext uri="{FF2B5EF4-FFF2-40B4-BE49-F238E27FC236}">
                    <a16:creationId xmlns:a16="http://schemas.microsoft.com/office/drawing/2014/main" xmlns="" id="{214F6D14-33DA-4F49-9B5D-04B77B7F88FF}"/>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Arrow: Chevron 27">
                <a:extLst>
                  <a:ext uri="{FF2B5EF4-FFF2-40B4-BE49-F238E27FC236}">
                    <a16:creationId xmlns:a16="http://schemas.microsoft.com/office/drawing/2014/main" xmlns="" id="{0AE5E971-F36F-41A6-931B-80ED36BEAEB4}"/>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Arrow: Chevron 28">
                <a:extLst>
                  <a:ext uri="{FF2B5EF4-FFF2-40B4-BE49-F238E27FC236}">
                    <a16:creationId xmlns:a16="http://schemas.microsoft.com/office/drawing/2014/main" xmlns="" id="{D3C5E956-3495-4698-B641-8E98FE07C11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6" name="TextBox 56">
              <a:extLst>
                <a:ext uri="{FF2B5EF4-FFF2-40B4-BE49-F238E27FC236}">
                  <a16:creationId xmlns:a16="http://schemas.microsoft.com/office/drawing/2014/main" xmlns="" id="{F949A3F9-3162-4AF8-8337-87A36577FD7F}"/>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1065265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9">
                                            <p:txEl>
                                              <p:pRg st="0" end="0"/>
                                            </p:txEl>
                                          </p:spTgt>
                                        </p:tgtEl>
                                        <p:attrNameLst>
                                          <p:attrName>style.visibility</p:attrName>
                                        </p:attrNameLst>
                                      </p:cBhvr>
                                      <p:to>
                                        <p:strVal val="visible"/>
                                      </p:to>
                                    </p:set>
                                    <p:animEffect transition="in" filter="wipe(left)">
                                      <p:cBhvr>
                                        <p:cTn id="15" dur="500"/>
                                        <p:tgtEl>
                                          <p:spTgt spid="99">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9">
                                            <p:txEl>
                                              <p:pRg st="1" end="1"/>
                                            </p:txEl>
                                          </p:spTgt>
                                        </p:tgtEl>
                                        <p:attrNameLst>
                                          <p:attrName>style.visibility</p:attrName>
                                        </p:attrNameLst>
                                      </p:cBhvr>
                                      <p:to>
                                        <p:strVal val="visible"/>
                                      </p:to>
                                    </p:set>
                                    <p:animEffect transition="in" filter="wipe(left)">
                                      <p:cBhvr>
                                        <p:cTn id="18" dur="500"/>
                                        <p:tgtEl>
                                          <p:spTgt spid="9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left)">
                                      <p:cBhvr>
                                        <p:cTn id="31" dur="500"/>
                                        <p:tgtEl>
                                          <p:spTgt spid="7">
                                            <p:txEl>
                                              <p:pRg st="0" end="0"/>
                                            </p:txEl>
                                          </p:spTgt>
                                        </p:tgtEl>
                                      </p:cBhvr>
                                    </p:animEffect>
                                  </p:childTnLst>
                                </p:cTn>
                              </p:par>
                              <p:par>
                                <p:cTn id="32" presetID="22" presetClass="entr" presetSubtype="8" fill="hold" nodeType="with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left)">
                                      <p:cBhvr>
                                        <p:cTn id="34" dur="500"/>
                                        <p:tgtEl>
                                          <p:spTgt spid="7">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left)">
                                      <p:cBhvr>
                                        <p:cTn id="39" dur="500"/>
                                        <p:tgtEl>
                                          <p:spTgt spid="7">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wipe(left)">
                                      <p:cBhvr>
                                        <p:cTn id="44" dur="500"/>
                                        <p:tgtEl>
                                          <p:spTgt spid="7">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7">
                                            <p:txEl>
                                              <p:pRg st="4" end="4"/>
                                            </p:txEl>
                                          </p:spTgt>
                                        </p:tgtEl>
                                        <p:attrNameLst>
                                          <p:attrName>style.visibility</p:attrName>
                                        </p:attrNameLst>
                                      </p:cBhvr>
                                      <p:to>
                                        <p:strVal val="visible"/>
                                      </p:to>
                                    </p:set>
                                    <p:animEffect transition="in" filter="wipe(left)">
                                      <p:cBhvr>
                                        <p:cTn id="49" dur="500"/>
                                        <p:tgtEl>
                                          <p:spTgt spid="7">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7">
                                            <p:txEl>
                                              <p:pRg st="5" end="5"/>
                                            </p:txEl>
                                          </p:spTgt>
                                        </p:tgtEl>
                                        <p:attrNameLst>
                                          <p:attrName>style.visibility</p:attrName>
                                        </p:attrNameLst>
                                      </p:cBhvr>
                                      <p:to>
                                        <p:strVal val="visible"/>
                                      </p:to>
                                    </p:set>
                                    <p:animEffect transition="in" filter="wipe(left)">
                                      <p:cBhvr>
                                        <p:cTn id="54" dur="500"/>
                                        <p:tgtEl>
                                          <p:spTgt spid="7">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7">
                                            <p:txEl>
                                              <p:pRg st="6" end="6"/>
                                            </p:txEl>
                                          </p:spTgt>
                                        </p:tgtEl>
                                        <p:attrNameLst>
                                          <p:attrName>style.visibility</p:attrName>
                                        </p:attrNameLst>
                                      </p:cBhvr>
                                      <p:to>
                                        <p:strVal val="visible"/>
                                      </p:to>
                                    </p:set>
                                    <p:animEffect transition="in" filter="wipe(left)">
                                      <p:cBhvr>
                                        <p:cTn id="59" dur="500"/>
                                        <p:tgtEl>
                                          <p:spTgt spid="7">
                                            <p:txEl>
                                              <p:pRg st="6" end="6"/>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7">
                                            <p:txEl>
                                              <p:pRg st="7" end="7"/>
                                            </p:txEl>
                                          </p:spTgt>
                                        </p:tgtEl>
                                        <p:attrNameLst>
                                          <p:attrName>style.visibility</p:attrName>
                                        </p:attrNameLst>
                                      </p:cBhvr>
                                      <p:to>
                                        <p:strVal val="visible"/>
                                      </p:to>
                                    </p:set>
                                    <p:animEffect transition="in" filter="wipe(left)">
                                      <p:cBhvr>
                                        <p:cTn id="6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60959" y="-70881"/>
            <a:ext cx="25844768" cy="16306798"/>
          </a:xfrm>
          <a:prstGeom prst="rect">
            <a:avLst/>
          </a:prstGeom>
          <a:solidFill>
            <a:srgbClr val="E7F7FF"/>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indent="0">
              <a:lnSpc>
                <a:spcPct val="107000"/>
              </a:lnSpc>
              <a:spcBef>
                <a:spcPts val="0"/>
              </a:spcBef>
              <a:spcAft>
                <a:spcPts val="800"/>
              </a:spcAft>
              <a:buNone/>
            </a:pPr>
            <a:r>
              <a:rPr lang="vi-VN" b="1" dirty="0">
                <a:solidFill>
                  <a:srgbClr val="385623"/>
                </a:solidFill>
                <a:latin typeface="Tahoma" panose="020B0604030504040204" pitchFamily="34" charset="0"/>
                <a:ea typeface="Calibri" panose="020F0502020204030204" pitchFamily="34" charset="0"/>
                <a:cs typeface="Tahoma" panose="020B0604030504040204" pitchFamily="34" charset="0"/>
              </a:rPr>
              <a:t>BÀI TẬP</a:t>
            </a:r>
            <a:endParaRPr lang="en-US" dirty="0">
              <a:latin typeface="Calibri" panose="020F0502020204030204" pitchFamily="34" charset="0"/>
              <a:ea typeface="Calibri" panose="020F0502020204030204" pitchFamily="34" charset="0"/>
              <a:cs typeface="Tahoma" panose="020B0604030504040204" pitchFamily="34" charset="0"/>
            </a:endParaRPr>
          </a:p>
          <a:p>
            <a:pPr marL="0" marR="0" indent="0">
              <a:lnSpc>
                <a:spcPct val="107000"/>
              </a:lnSpc>
              <a:spcBef>
                <a:spcPts val="0"/>
              </a:spcBef>
              <a:spcAft>
                <a:spcPts val="800"/>
              </a:spcAft>
              <a:buNone/>
            </a:pPr>
            <a:endParaRPr lang="en-US" dirty="0">
              <a:effectLst/>
              <a:latin typeface="Calibri" panose="020F0502020204030204" pitchFamily="34" charset="0"/>
              <a:ea typeface="Calibri" panose="020F0502020204030204" pitchFamily="34" charset="0"/>
              <a:cs typeface="Tahoma" panose="020B0604030504040204" pitchFamily="34" charset="0"/>
            </a:endParaRPr>
          </a:p>
        </p:txBody>
      </p:sp>
      <p:pic>
        <p:nvPicPr>
          <p:cNvPr id="2" name="Picture 1"/>
          <p:cNvPicPr>
            <a:picLocks noChangeAspect="1"/>
          </p:cNvPicPr>
          <p:nvPr/>
        </p:nvPicPr>
        <p:blipFill>
          <a:blip r:embed="rId4"/>
          <a:stretch>
            <a:fillRect/>
          </a:stretch>
        </p:blipFill>
        <p:spPr>
          <a:xfrm>
            <a:off x="-22860" y="8724900"/>
            <a:ext cx="22859991" cy="2433437"/>
          </a:xfrm>
          <a:prstGeom prst="rect">
            <a:avLst/>
          </a:prstGeom>
        </p:spPr>
      </p:pic>
      <p:pic>
        <p:nvPicPr>
          <p:cNvPr id="3" name="Picture 2"/>
          <p:cNvPicPr>
            <a:picLocks noChangeAspect="1"/>
          </p:cNvPicPr>
          <p:nvPr/>
        </p:nvPicPr>
        <p:blipFill>
          <a:blip r:embed="rId5"/>
          <a:stretch>
            <a:fillRect/>
          </a:stretch>
        </p:blipFill>
        <p:spPr>
          <a:xfrm>
            <a:off x="99059" y="11150717"/>
            <a:ext cx="22809736" cy="2748161"/>
          </a:xfrm>
          <a:prstGeom prst="rect">
            <a:avLst/>
          </a:prstGeom>
        </p:spPr>
      </p:pic>
      <p:pic>
        <p:nvPicPr>
          <p:cNvPr id="4" name="Picture 3"/>
          <p:cNvPicPr>
            <a:picLocks noChangeAspect="1"/>
          </p:cNvPicPr>
          <p:nvPr/>
        </p:nvPicPr>
        <p:blipFill>
          <a:blip r:embed="rId6"/>
          <a:stretch>
            <a:fillRect/>
          </a:stretch>
        </p:blipFill>
        <p:spPr>
          <a:xfrm>
            <a:off x="60959" y="663914"/>
            <a:ext cx="22809736" cy="8060986"/>
          </a:xfrm>
          <a:prstGeom prst="rect">
            <a:avLst/>
          </a:prstGeom>
        </p:spPr>
      </p:pic>
      <p:sp>
        <p:nvSpPr>
          <p:cNvPr id="5" name="Oval 4"/>
          <p:cNvSpPr/>
          <p:nvPr/>
        </p:nvSpPr>
        <p:spPr>
          <a:xfrm>
            <a:off x="7155180" y="3733800"/>
            <a:ext cx="990600" cy="762000"/>
          </a:xfrm>
          <a:prstGeom prst="ellipse">
            <a:avLst/>
          </a:prstGeom>
          <a:solidFill>
            <a:srgbClr val="0000F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Oval 6"/>
          <p:cNvSpPr/>
          <p:nvPr/>
        </p:nvSpPr>
        <p:spPr>
          <a:xfrm>
            <a:off x="20193000" y="7709138"/>
            <a:ext cx="990600" cy="762000"/>
          </a:xfrm>
          <a:prstGeom prst="ellipse">
            <a:avLst/>
          </a:prstGeom>
          <a:solidFill>
            <a:srgbClr val="0000F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Oval 7"/>
          <p:cNvSpPr/>
          <p:nvPr/>
        </p:nvSpPr>
        <p:spPr>
          <a:xfrm>
            <a:off x="12268200" y="10277074"/>
            <a:ext cx="990600" cy="762000"/>
          </a:xfrm>
          <a:prstGeom prst="ellipse">
            <a:avLst/>
          </a:prstGeom>
          <a:solidFill>
            <a:srgbClr val="0000F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0" name="Oval 9"/>
          <p:cNvSpPr/>
          <p:nvPr/>
        </p:nvSpPr>
        <p:spPr>
          <a:xfrm>
            <a:off x="6225540" y="12954000"/>
            <a:ext cx="990600" cy="762000"/>
          </a:xfrm>
          <a:prstGeom prst="ellipse">
            <a:avLst/>
          </a:prstGeom>
          <a:solidFill>
            <a:srgbClr val="0000FF">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689912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20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860612" y="1837765"/>
                <a:ext cx="22837588" cy="116744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vi-VN" b="1" dirty="0">
                    <a:latin typeface="Tahoma" panose="020B0604030504040204" pitchFamily="34" charset="0"/>
                  </a:rPr>
                  <a:t>5.15.</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sau đây cho </a:t>
                </a:r>
                <a:r>
                  <a:rPr lang="vi-VN" dirty="0" err="1">
                    <a:latin typeface="Tahoma" panose="020B0604030504040204" pitchFamily="34" charset="0"/>
                  </a:rPr>
                  <a:t>biết</a:t>
                </a:r>
                <a:r>
                  <a:rPr lang="vi-VN" dirty="0">
                    <a:latin typeface="Tahoma" panose="020B0604030504040204" pitchFamily="34" charset="0"/>
                  </a:rPr>
                  <a:t> cân </a:t>
                </a:r>
                <a:r>
                  <a:rPr lang="vi-VN" dirty="0" err="1">
                    <a:latin typeface="Tahoma" panose="020B0604030504040204" pitchFamily="34" charset="0"/>
                  </a:rPr>
                  <a:t>nặng</a:t>
                </a:r>
                <a:r>
                  <a:rPr lang="vi-VN" dirty="0">
                    <a:latin typeface="Tahoma" panose="020B0604030504040204" pitchFamily="34" charset="0"/>
                  </a:rPr>
                  <a:t> </a:t>
                </a:r>
                <a:r>
                  <a:rPr lang="vi-VN" dirty="0" err="1">
                    <a:latin typeface="Tahoma" panose="020B0604030504040204" pitchFamily="34" charset="0"/>
                  </a:rPr>
                  <a:t>của</a:t>
                </a:r>
                <a:r>
                  <a:rPr lang="vi-VN" dirty="0">
                    <a:latin typeface="Tahoma" panose="020B0604030504040204" pitchFamily="34" charset="0"/>
                  </a:rPr>
                  <a:t> 10 </a:t>
                </a:r>
                <a:r>
                  <a:rPr lang="vi-VN" dirty="0" err="1">
                    <a:latin typeface="Tahoma" panose="020B0604030504040204" pitchFamily="34" charset="0"/>
                  </a:rPr>
                  <a:t>trẻ</a:t>
                </a:r>
                <a:r>
                  <a:rPr lang="vi-VN" dirty="0">
                    <a:latin typeface="Tahoma" panose="020B0604030504040204" pitchFamily="34" charset="0"/>
                  </a:rPr>
                  <a:t> sơ sinh (đơn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kg</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2,977</m:t>
                      </m:r>
                      <m:r>
                        <a:rPr lang="en-US" b="0" i="1" smtClean="0">
                          <a:latin typeface="Cambria Math" panose="02040503050406030204" pitchFamily="18" charset="0"/>
                        </a:rPr>
                        <m:t>       </m:t>
                      </m:r>
                      <m:r>
                        <a:rPr lang="vi-VN" i="1">
                          <a:latin typeface="Cambria Math" panose="02040503050406030204" pitchFamily="18" charset="0"/>
                        </a:rPr>
                        <m:t>3,155</m:t>
                      </m:r>
                      <m:r>
                        <a:rPr lang="en-US" b="0" i="1" smtClean="0">
                          <a:latin typeface="Cambria Math" panose="02040503050406030204" pitchFamily="18" charset="0"/>
                        </a:rPr>
                        <m:t>      </m:t>
                      </m:r>
                      <m:r>
                        <a:rPr lang="vi-VN" i="1">
                          <a:latin typeface="Cambria Math" panose="02040503050406030204" pitchFamily="18" charset="0"/>
                        </a:rPr>
                        <m:t>3,920</m:t>
                      </m:r>
                      <m:r>
                        <a:rPr lang="en-US" b="0" i="1" smtClean="0">
                          <a:latin typeface="Cambria Math" panose="02040503050406030204" pitchFamily="18" charset="0"/>
                        </a:rPr>
                        <m:t>      </m:t>
                      </m:r>
                      <m:r>
                        <a:rPr lang="vi-VN" i="1">
                          <a:latin typeface="Cambria Math" panose="02040503050406030204" pitchFamily="18" charset="0"/>
                        </a:rPr>
                        <m:t>3,412</m:t>
                      </m:r>
                      <m:r>
                        <a:rPr lang="en-US" b="0" i="1" smtClean="0">
                          <a:latin typeface="Cambria Math" panose="02040503050406030204" pitchFamily="18" charset="0"/>
                        </a:rPr>
                        <m:t>     </m:t>
                      </m:r>
                      <m:r>
                        <a:rPr lang="vi-VN" i="1">
                          <a:latin typeface="Cambria Math" panose="02040503050406030204" pitchFamily="18" charset="0"/>
                        </a:rPr>
                        <m:t>4,236</m:t>
                      </m:r>
                    </m:oMath>
                    <m:oMath xmlns:m="http://schemas.openxmlformats.org/officeDocument/2006/math">
                      <m:r>
                        <a:rPr lang="vi-VN" i="1">
                          <a:latin typeface="Cambria Math" panose="02040503050406030204" pitchFamily="18" charset="0"/>
                        </a:rPr>
                        <m:t>2,593</m:t>
                      </m:r>
                      <m:r>
                        <a:rPr lang="en-US" b="0" i="1" smtClean="0">
                          <a:latin typeface="Cambria Math" panose="02040503050406030204" pitchFamily="18" charset="0"/>
                        </a:rPr>
                        <m:t>       </m:t>
                      </m:r>
                      <m:r>
                        <a:rPr lang="vi-VN" i="1">
                          <a:latin typeface="Cambria Math" panose="02040503050406030204" pitchFamily="18" charset="0"/>
                        </a:rPr>
                        <m:t>3,270</m:t>
                      </m:r>
                      <m:r>
                        <a:rPr lang="en-US" b="0" i="1" smtClean="0">
                          <a:latin typeface="Cambria Math" panose="02040503050406030204" pitchFamily="18" charset="0"/>
                        </a:rPr>
                        <m:t>      </m:t>
                      </m:r>
                      <m:r>
                        <a:rPr lang="vi-VN" i="1">
                          <a:latin typeface="Cambria Math" panose="02040503050406030204" pitchFamily="18" charset="0"/>
                        </a:rPr>
                        <m:t>3,813</m:t>
                      </m:r>
                      <m:r>
                        <a:rPr lang="en-US" b="0" i="1" smtClean="0">
                          <a:latin typeface="Cambria Math" panose="02040503050406030204" pitchFamily="18" charset="0"/>
                        </a:rPr>
                        <m:t>      </m:t>
                      </m:r>
                      <m:r>
                        <a:rPr lang="vi-VN" i="1">
                          <a:latin typeface="Cambria Math" panose="02040503050406030204" pitchFamily="18" charset="0"/>
                        </a:rPr>
                        <m:t>4,042</m:t>
                      </m:r>
                      <m:r>
                        <a:rPr lang="en-US" b="0" i="1" smtClean="0">
                          <a:latin typeface="Cambria Math" panose="02040503050406030204" pitchFamily="18" charset="0"/>
                        </a:rPr>
                        <m:t>     </m:t>
                      </m:r>
                      <m:r>
                        <a:rPr lang="vi-VN" i="1">
                          <a:latin typeface="Cambria Math" panose="02040503050406030204" pitchFamily="18" charset="0"/>
                        </a:rPr>
                        <m:t>3,387</m:t>
                      </m:r>
                    </m:oMath>
                  </m:oMathPara>
                </a14:m>
                <a:endParaRPr lang="en-US" dirty="0">
                  <a:latin typeface="+mj-lt"/>
                </a:endParaRPr>
              </a:p>
              <a:p>
                <a:pPr marL="0" indent="0">
                  <a:buNone/>
                </a:pPr>
                <a:r>
                  <a:rPr lang="vi-VN" dirty="0">
                    <a:latin typeface="Tahoma" panose="020B0604030504040204" pitchFamily="34" charset="0"/>
                  </a:rPr>
                  <a:t>Hãy tính khoảng biến thiên, khoảng tứ phân vị cho mẫu số liệu này.</a:t>
                </a:r>
              </a:p>
              <a:p>
                <a:pPr marL="0" indent="0">
                  <a:buNone/>
                </a:pPr>
                <a:r>
                  <a:rPr lang="en-US" b="1" dirty="0">
                    <a:latin typeface="+mj-lt"/>
                  </a:rPr>
                  <a:t>                                                                         </a:t>
                </a:r>
                <a:r>
                  <a:rPr lang="vi-VN" b="1" dirty="0" err="1">
                    <a:latin typeface="Tahoma" panose="020B0604030504040204" pitchFamily="34" charset="0"/>
                  </a:rPr>
                  <a:t>Giải</a:t>
                </a:r>
                <a:endParaRPr lang="en-US" dirty="0">
                  <a:latin typeface="+mj-lt"/>
                </a:endParaRPr>
              </a:p>
              <a:p>
                <a:pPr marL="0" indent="0">
                  <a:buNone/>
                </a:pPr>
                <a:r>
                  <a:rPr lang="vi-VN" dirty="0" err="1">
                    <a:latin typeface="Tahoma" panose="020B0604030504040204" pitchFamily="34" charset="0"/>
                  </a:rPr>
                  <a:t>Trước</a:t>
                </a:r>
                <a:r>
                  <a:rPr lang="vi-VN" dirty="0">
                    <a:latin typeface="Tahoma" panose="020B0604030504040204" pitchFamily="34" charset="0"/>
                  </a:rPr>
                  <a:t> </a:t>
                </a:r>
                <a:r>
                  <a:rPr lang="vi-VN" dirty="0" err="1">
                    <a:latin typeface="Tahoma" panose="020B0604030504040204" pitchFamily="34" charset="0"/>
                  </a:rPr>
                  <a:t>hết</a:t>
                </a:r>
                <a:r>
                  <a:rPr lang="vi-VN" dirty="0">
                    <a:latin typeface="Tahoma" panose="020B0604030504040204" pitchFamily="34" charset="0"/>
                  </a:rPr>
                  <a:t>, ta </a:t>
                </a:r>
                <a:r>
                  <a:rPr lang="vi-VN" dirty="0" err="1">
                    <a:latin typeface="Tahoma" panose="020B0604030504040204" pitchFamily="34" charset="0"/>
                  </a:rPr>
                  <a:t>sẽ</a:t>
                </a:r>
                <a:r>
                  <a:rPr lang="vi-VN" dirty="0">
                    <a:latin typeface="Tahoma" panose="020B0604030504040204" pitchFamily="34" charset="0"/>
                  </a:rPr>
                  <a:t> </a:t>
                </a:r>
                <a:r>
                  <a:rPr lang="vi-VN" dirty="0" err="1">
                    <a:latin typeface="Tahoma" panose="020B0604030504040204" pitchFamily="34" charset="0"/>
                  </a:rPr>
                  <a:t>sắp</a:t>
                </a:r>
                <a:r>
                  <a:rPr lang="vi-VN" dirty="0">
                    <a:latin typeface="Tahoma" panose="020B0604030504040204" pitchFamily="34" charset="0"/>
                  </a:rPr>
                  <a:t> </a:t>
                </a:r>
                <a:r>
                  <a:rPr lang="vi-VN" dirty="0" err="1">
                    <a:latin typeface="Tahoma" panose="020B0604030504040204" pitchFamily="34" charset="0"/>
                  </a:rPr>
                  <a:t>xếp</a:t>
                </a:r>
                <a:r>
                  <a:rPr lang="vi-VN" dirty="0">
                    <a:latin typeface="Tahoma" panose="020B0604030504040204" pitchFamily="34" charset="0"/>
                  </a:rPr>
                  <a:t> </a:t>
                </a:r>
                <a:r>
                  <a:rPr lang="vi-VN" dirty="0" err="1">
                    <a:latin typeface="Tahoma" panose="020B0604030504040204" pitchFamily="34" charset="0"/>
                  </a:rPr>
                  <a:t>mẫu</a:t>
                </a:r>
                <a:r>
                  <a:rPr lang="vi-VN" dirty="0">
                    <a:latin typeface="Tahoma" panose="020B0604030504040204" pitchFamily="34" charset="0"/>
                  </a:rPr>
                  <a:t> </a:t>
                </a:r>
                <a:r>
                  <a:rPr lang="vi-VN" dirty="0" err="1">
                    <a:latin typeface="Tahoma" panose="020B0604030504040204" pitchFamily="34" charset="0"/>
                  </a:rPr>
                  <a:t>số</a:t>
                </a:r>
                <a:r>
                  <a:rPr lang="vi-VN" dirty="0">
                    <a:latin typeface="Tahoma" panose="020B0604030504040204" pitchFamily="34" charset="0"/>
                  </a:rPr>
                  <a:t> </a:t>
                </a:r>
                <a:r>
                  <a:rPr lang="vi-VN" dirty="0" err="1">
                    <a:latin typeface="Tahoma" panose="020B0604030504040204" pitchFamily="34" charset="0"/>
                  </a:rPr>
                  <a:t>liệu</a:t>
                </a:r>
                <a:r>
                  <a:rPr lang="vi-VN" dirty="0">
                    <a:latin typeface="Tahoma" panose="020B0604030504040204" pitchFamily="34" charset="0"/>
                  </a:rPr>
                  <a:t> theo </a:t>
                </a:r>
                <a:r>
                  <a:rPr lang="vi-VN" dirty="0" err="1">
                    <a:latin typeface="Tahoma" panose="020B0604030504040204" pitchFamily="34" charset="0"/>
                  </a:rPr>
                  <a:t>thứ</a:t>
                </a:r>
                <a:r>
                  <a:rPr lang="vi-VN" dirty="0">
                    <a:latin typeface="Tahoma" panose="020B0604030504040204" pitchFamily="34" charset="0"/>
                  </a:rPr>
                  <a:t> </a:t>
                </a:r>
                <a:r>
                  <a:rPr lang="vi-VN" dirty="0" err="1">
                    <a:latin typeface="Tahoma" panose="020B0604030504040204" pitchFamily="34" charset="0"/>
                  </a:rPr>
                  <a:t>tự</a:t>
                </a:r>
                <a:r>
                  <a:rPr lang="vi-VN" dirty="0">
                    <a:latin typeface="Tahoma" panose="020B0604030504040204" pitchFamily="34" charset="0"/>
                  </a:rPr>
                  <a:t> không </a:t>
                </a:r>
                <a:r>
                  <a:rPr lang="vi-VN" dirty="0" err="1">
                    <a:latin typeface="Tahoma" panose="020B0604030504040204" pitchFamily="34" charset="0"/>
                  </a:rPr>
                  <a:t>giảm</a:t>
                </a:r>
                <a:r>
                  <a:rPr lang="vi-VN" dirty="0">
                    <a:latin typeface="Tahoma" panose="020B0604030504040204" pitchFamily="34" charset="0"/>
                  </a:rPr>
                  <a:t>:</a:t>
                </a:r>
                <a:endParaRPr lang="en-US" dirty="0">
                  <a:latin typeface="+mj-lt"/>
                </a:endParaRPr>
              </a:p>
              <a:p>
                <a:pPr marL="0" indent="0">
                  <a:buNone/>
                </a:pPr>
                <a14:m>
                  <m:oMathPara xmlns:m="http://schemas.openxmlformats.org/officeDocument/2006/math">
                    <m:oMathParaPr>
                      <m:jc m:val="centerGroup"/>
                    </m:oMathParaPr>
                    <m:oMath xmlns:m="http://schemas.openxmlformats.org/officeDocument/2006/math">
                      <m:r>
                        <a:rPr lang="vi-VN" i="1">
                          <a:latin typeface="Cambria Math" panose="02040503050406030204" pitchFamily="18" charset="0"/>
                        </a:rPr>
                        <m:t>2,593</m:t>
                      </m:r>
                      <m:r>
                        <a:rPr lang="en-US" b="0" i="1" smtClean="0">
                          <a:latin typeface="Cambria Math" panose="02040503050406030204" pitchFamily="18" charset="0"/>
                        </a:rPr>
                        <m:t>   </m:t>
                      </m:r>
                      <m:r>
                        <a:rPr lang="vi-VN" i="1">
                          <a:latin typeface="Cambria Math" panose="02040503050406030204" pitchFamily="18" charset="0"/>
                        </a:rPr>
                        <m:t>2,977</m:t>
                      </m:r>
                      <m:r>
                        <a:rPr lang="en-US" b="0" i="1" smtClean="0">
                          <a:latin typeface="Cambria Math" panose="02040503050406030204" pitchFamily="18" charset="0"/>
                        </a:rPr>
                        <m:t>   </m:t>
                      </m:r>
                      <m:r>
                        <a:rPr lang="vi-VN" i="1">
                          <a:latin typeface="Cambria Math" panose="02040503050406030204" pitchFamily="18" charset="0"/>
                        </a:rPr>
                        <m:t>3,155</m:t>
                      </m:r>
                      <m:r>
                        <a:rPr lang="en-US" b="0" i="1" smtClean="0">
                          <a:latin typeface="Cambria Math" panose="02040503050406030204" pitchFamily="18" charset="0"/>
                        </a:rPr>
                        <m:t>   </m:t>
                      </m:r>
                      <m:r>
                        <a:rPr lang="vi-VN" i="1">
                          <a:latin typeface="Cambria Math" panose="02040503050406030204" pitchFamily="18" charset="0"/>
                        </a:rPr>
                        <m:t>3,270</m:t>
                      </m:r>
                      <m:r>
                        <a:rPr lang="en-US" b="0" i="1" smtClean="0">
                          <a:latin typeface="Cambria Math" panose="02040503050406030204" pitchFamily="18" charset="0"/>
                        </a:rPr>
                        <m:t>   </m:t>
                      </m:r>
                      <m:r>
                        <a:rPr lang="vi-VN" i="1">
                          <a:latin typeface="Cambria Math" panose="02040503050406030204" pitchFamily="18" charset="0"/>
                        </a:rPr>
                        <m:t>3</m:t>
                      </m:r>
                      <m:r>
                        <a:rPr lang="en-US" b="0" i="1" smtClean="0">
                          <a:latin typeface="Cambria Math" panose="02040503050406030204" pitchFamily="18" charset="0"/>
                        </a:rPr>
                        <m:t>,</m:t>
                      </m:r>
                      <m:r>
                        <a:rPr lang="vi-VN" i="1">
                          <a:latin typeface="Cambria Math" panose="02040503050406030204" pitchFamily="18" charset="0"/>
                        </a:rPr>
                        <m:t>387</m:t>
                      </m:r>
                      <m:r>
                        <a:rPr lang="en-US" b="0" i="1" smtClean="0">
                          <a:latin typeface="Cambria Math" panose="02040503050406030204" pitchFamily="18" charset="0"/>
                        </a:rPr>
                        <m:t>   </m:t>
                      </m:r>
                      <m:r>
                        <a:rPr lang="vi-VN" i="1">
                          <a:latin typeface="Cambria Math" panose="02040503050406030204" pitchFamily="18" charset="0"/>
                        </a:rPr>
                        <m:t>3,412</m:t>
                      </m:r>
                      <m:r>
                        <a:rPr lang="en-US" b="0" i="1" smtClean="0">
                          <a:latin typeface="Cambria Math" panose="02040503050406030204" pitchFamily="18" charset="0"/>
                        </a:rPr>
                        <m:t>   </m:t>
                      </m:r>
                      <m:r>
                        <a:rPr lang="vi-VN" i="1">
                          <a:latin typeface="Cambria Math" panose="02040503050406030204" pitchFamily="18" charset="0"/>
                        </a:rPr>
                        <m:t>3,813</m:t>
                      </m:r>
                      <m:r>
                        <a:rPr lang="en-US" b="0" i="1" smtClean="0">
                          <a:latin typeface="Cambria Math" panose="02040503050406030204" pitchFamily="18" charset="0"/>
                        </a:rPr>
                        <m:t>   </m:t>
                      </m:r>
                      <m:r>
                        <a:rPr lang="vi-VN" i="1">
                          <a:latin typeface="Cambria Math" panose="02040503050406030204" pitchFamily="18" charset="0"/>
                        </a:rPr>
                        <m:t>3,920</m:t>
                      </m:r>
                      <m:r>
                        <a:rPr lang="en-US" b="0" i="1" smtClean="0">
                          <a:latin typeface="Cambria Math" panose="02040503050406030204" pitchFamily="18" charset="0"/>
                        </a:rPr>
                        <m:t>   </m:t>
                      </m:r>
                      <m:r>
                        <a:rPr lang="vi-VN" i="1">
                          <a:latin typeface="Cambria Math" panose="02040503050406030204" pitchFamily="18" charset="0"/>
                        </a:rPr>
                        <m:t>4,042</m:t>
                      </m:r>
                      <m:r>
                        <a:rPr lang="en-US" b="0" i="1" smtClean="0">
                          <a:latin typeface="Cambria Math" panose="02040503050406030204" pitchFamily="18" charset="0"/>
                        </a:rPr>
                        <m:t>   </m:t>
                      </m:r>
                      <m:r>
                        <a:rPr lang="vi-VN" i="1">
                          <a:latin typeface="Cambria Math" panose="02040503050406030204" pitchFamily="18" charset="0"/>
                        </a:rPr>
                        <m:t>4,236</m:t>
                      </m:r>
                    </m:oMath>
                  </m:oMathPara>
                </a14:m>
                <a:endParaRPr lang="en-US" dirty="0">
                  <a:latin typeface="+mj-lt"/>
                </a:endParaRPr>
              </a:p>
              <a:p>
                <a:pPr marL="0" indent="0">
                  <a:buNone/>
                </a:pP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biến</a:t>
                </a:r>
                <a:r>
                  <a:rPr lang="vi-VN" dirty="0">
                    <a:latin typeface="Tahoma" panose="020B0604030504040204" pitchFamily="34" charset="0"/>
                  </a:rPr>
                  <a:t> thiên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r>
                      <a:rPr lang="vi-VN" i="1">
                        <a:latin typeface="Cambria Math" panose="02040503050406030204" pitchFamily="18" charset="0"/>
                      </a:rPr>
                      <m:t>𝑅</m:t>
                    </m:r>
                    <m:r>
                      <a:rPr lang="vi-VN" i="1">
                        <a:latin typeface="Cambria Math" panose="02040503050406030204" pitchFamily="18" charset="0"/>
                      </a:rPr>
                      <m:t>=4,236−2,593=1,643</m:t>
                    </m:r>
                  </m:oMath>
                </a14:m>
                <a:r>
                  <a:rPr lang="vi-VN" dirty="0">
                    <a:latin typeface="Tahoma" panose="020B0604030504040204" pitchFamily="34" charset="0"/>
                  </a:rPr>
                  <a:t>.</a:t>
                </a:r>
                <a:endParaRPr lang="en-US" dirty="0">
                  <a:latin typeface="+mj-lt"/>
                </a:endParaRPr>
              </a:p>
              <a:p>
                <a:pPr marL="0" indent="0">
                  <a:buNone/>
                </a:pPr>
                <a:r>
                  <a:rPr lang="vi-VN" dirty="0">
                    <a:latin typeface="Tahoma" panose="020B0604030504040204" pitchFamily="34" charset="0"/>
                  </a:rPr>
                  <a:t>Ta </a:t>
                </a:r>
                <a:r>
                  <a:rPr lang="vi-VN" dirty="0" err="1">
                    <a:latin typeface="Tahoma" panose="020B0604030504040204" pitchFamily="34" charset="0"/>
                  </a:rPr>
                  <a:t>có</a:t>
                </a:r>
                <a:r>
                  <a:rPr lang="vi-VN" dirty="0">
                    <a:latin typeface="Tahoma" panose="020B0604030504040204" pitchFamily="34" charset="0"/>
                  </a:rPr>
                  <a:t>: </a:t>
                </a:r>
                <a14:m>
                  <m:oMath xmlns:m="http://schemas.openxmlformats.org/officeDocument/2006/math">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2</m:t>
                        </m:r>
                      </m:sub>
                    </m:sSub>
                    <m:r>
                      <a:rPr lang="vi-VN" i="1">
                        <a:latin typeface="Cambria Math" panose="02040503050406030204" pitchFamily="18" charset="0"/>
                      </a:rPr>
                      <m:t>=3,3995</m:t>
                    </m:r>
                  </m:oMath>
                </a14:m>
                <a:r>
                  <a:rPr lang="vi-VN" dirty="0">
                    <a:latin typeface="Tahoma" panose="020B0604030504040204" pitchFamily="34" charset="0"/>
                  </a:rPr>
                  <a:t>; </a:t>
                </a:r>
                <a14:m>
                  <m:oMath xmlns:m="http://schemas.openxmlformats.org/officeDocument/2006/math">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=3,155</m:t>
                    </m:r>
                  </m:oMath>
                </a14:m>
                <a:r>
                  <a:rPr lang="vi-VN" dirty="0">
                    <a:latin typeface="Tahoma" panose="020B0604030504040204" pitchFamily="34" charset="0"/>
                  </a:rPr>
                  <a:t>; </a:t>
                </a:r>
                <a14:m>
                  <m:oMath xmlns:m="http://schemas.openxmlformats.org/officeDocument/2006/math">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=3,920</m:t>
                    </m:r>
                  </m:oMath>
                </a14:m>
                <a:endParaRPr lang="en-US" dirty="0">
                  <a:latin typeface="+mj-lt"/>
                </a:endParaRPr>
              </a:p>
              <a:p>
                <a:pPr marL="0" indent="0">
                  <a:buNone/>
                </a:pPr>
                <a:r>
                  <a:rPr lang="vi-VN" dirty="0" err="1">
                    <a:latin typeface="Tahoma" panose="020B0604030504040204" pitchFamily="34" charset="0"/>
                  </a:rPr>
                  <a:t>Khoảng</a:t>
                </a:r>
                <a:r>
                  <a:rPr lang="vi-VN" dirty="0">
                    <a:latin typeface="Tahoma" panose="020B0604030504040204" pitchFamily="34" charset="0"/>
                  </a:rPr>
                  <a:t> </a:t>
                </a:r>
                <a:r>
                  <a:rPr lang="vi-VN" dirty="0" err="1">
                    <a:latin typeface="Tahoma" panose="020B0604030504040204" pitchFamily="34" charset="0"/>
                  </a:rPr>
                  <a:t>tứ</a:t>
                </a:r>
                <a:r>
                  <a:rPr lang="vi-VN" dirty="0">
                    <a:latin typeface="Tahoma" panose="020B0604030504040204" pitchFamily="34" charset="0"/>
                  </a:rPr>
                  <a:t> phân </a:t>
                </a:r>
                <a:r>
                  <a:rPr lang="vi-VN" dirty="0" err="1">
                    <a:latin typeface="Tahoma" panose="020B0604030504040204" pitchFamily="34" charset="0"/>
                  </a:rPr>
                  <a:t>vị</a:t>
                </a:r>
                <a:r>
                  <a:rPr lang="vi-VN" dirty="0">
                    <a:latin typeface="Tahoma" panose="020B0604030504040204" pitchFamily="34" charset="0"/>
                  </a:rPr>
                  <a:t> </a:t>
                </a:r>
                <a:r>
                  <a:rPr lang="vi-VN" dirty="0" err="1">
                    <a:latin typeface="Tahoma" panose="020B0604030504040204" pitchFamily="34" charset="0"/>
                  </a:rPr>
                  <a:t>là</a:t>
                </a:r>
                <a:r>
                  <a:rPr lang="vi-VN" dirty="0">
                    <a:latin typeface="Tahoma" panose="020B0604030504040204" pitchFamily="34" charset="0"/>
                  </a:rPr>
                  <a:t> </a:t>
                </a:r>
                <a14:m>
                  <m:oMath xmlns:m="http://schemas.openxmlformats.org/officeDocument/2006/math">
                    <m:sSub>
                      <m:sSubPr>
                        <m:ctrlPr>
                          <a:rPr lang="en-US" i="1">
                            <a:latin typeface="Cambria Math"/>
                          </a:rPr>
                        </m:ctrlPr>
                      </m:sSubPr>
                      <m:e>
                        <m:r>
                          <a:rPr lang="vi-VN" i="1">
                            <a:latin typeface="Cambria Math" panose="02040503050406030204" pitchFamily="18" charset="0"/>
                          </a:rPr>
                          <m:t>𝛥</m:t>
                        </m:r>
                      </m:e>
                      <m:sub>
                        <m:r>
                          <a:rPr lang="vi-VN" i="1">
                            <a:latin typeface="Cambria Math" panose="02040503050406030204" pitchFamily="18" charset="0"/>
                          </a:rPr>
                          <m:t>𝑄</m:t>
                        </m:r>
                      </m:sub>
                    </m:sSub>
                    <m:r>
                      <a:rPr lang="vi-VN" i="1">
                        <a:latin typeface="Cambria Math" panose="02040503050406030204" pitchFamily="18" charset="0"/>
                      </a:rPr>
                      <m:t>=</m:t>
                    </m:r>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3</m:t>
                        </m:r>
                      </m:sub>
                    </m:sSub>
                    <m:r>
                      <a:rPr lang="vi-VN" i="1">
                        <a:latin typeface="Cambria Math" panose="02040503050406030204" pitchFamily="18" charset="0"/>
                      </a:rPr>
                      <m:t>−</m:t>
                    </m:r>
                    <m:sSub>
                      <m:sSubPr>
                        <m:ctrlPr>
                          <a:rPr lang="en-US" i="1">
                            <a:latin typeface="Cambria Math"/>
                          </a:rPr>
                        </m:ctrlPr>
                      </m:sSubPr>
                      <m:e>
                        <m:r>
                          <a:rPr lang="vi-VN" i="1">
                            <a:latin typeface="Cambria Math" panose="02040503050406030204" pitchFamily="18" charset="0"/>
                          </a:rPr>
                          <m:t>𝑄</m:t>
                        </m:r>
                      </m:e>
                      <m:sub>
                        <m:r>
                          <a:rPr lang="vi-VN" i="1">
                            <a:latin typeface="Cambria Math" panose="02040503050406030204" pitchFamily="18" charset="0"/>
                          </a:rPr>
                          <m:t>1</m:t>
                        </m:r>
                      </m:sub>
                    </m:sSub>
                    <m:r>
                      <a:rPr lang="vi-VN" i="1">
                        <a:latin typeface="Cambria Math" panose="02040503050406030204" pitchFamily="18" charset="0"/>
                      </a:rPr>
                      <m:t>=0,765</m:t>
                    </m:r>
                  </m:oMath>
                </a14:m>
                <a:r>
                  <a:rPr lang="vi-VN" dirty="0">
                    <a:latin typeface="Tahoma" panose="020B0604030504040204" pitchFamily="34" charset="0"/>
                  </a:rPr>
                  <a:t>.</a:t>
                </a:r>
                <a:endParaRPr lang="en-US" dirty="0">
                  <a:latin typeface="+mj-lt"/>
                </a:endParaRPr>
              </a:p>
            </p:txBody>
          </p:sp>
        </mc:Choice>
        <mc:Fallback xmlns="">
          <p:sp>
            <p:nvSpPr>
              <p:cNvPr id="99" name="Content Placeholder 2">
                <a:extLst>
                  <a:ext uri="{FF2B5EF4-FFF2-40B4-BE49-F238E27FC236}">
                    <a16:creationId xmlns="" xmlns:a16="http://schemas.microsoft.com/office/drawing/2014/main" xmlns:a14="http://schemas.microsoft.com/office/drawing/2010/main" id="{14822BB7-DB89-4357-87F0-6E511FC44A6A}"/>
                  </a:ext>
                </a:extLst>
              </p:cNvPr>
              <p:cNvSpPr txBox="1">
                <a:spLocks noRot="1" noChangeAspect="1" noMove="1" noResize="1" noEditPoints="1" noAdjustHandles="1" noChangeArrowheads="1" noChangeShapeType="1" noTextEdit="1"/>
              </p:cNvSpPr>
              <p:nvPr/>
            </p:nvSpPr>
            <p:spPr>
              <a:xfrm>
                <a:off x="860612" y="1837765"/>
                <a:ext cx="22837588" cy="11674476"/>
              </a:xfrm>
              <a:prstGeom prst="rect">
                <a:avLst/>
              </a:prstGeom>
              <a:blipFill rotWithShape="1">
                <a:blip r:embed="rId4"/>
                <a:stretch>
                  <a:fillRect l="-1174" t="-1981"/>
                </a:stretch>
              </a:blipFill>
              <a:ln>
                <a:solidFill>
                  <a:srgbClr val="00B0F0"/>
                </a:solidFill>
              </a:ln>
            </p:spPr>
            <p:txBody>
              <a:bodyPr/>
              <a:lstStyle/>
              <a:p>
                <a:r>
                  <a:rPr lang="en-US">
                    <a:noFill/>
                  </a:rPr>
                  <a:t> </a:t>
                </a:r>
              </a:p>
            </p:txBody>
          </p:sp>
        </mc:Fallback>
      </mc:AlternateContent>
    </p:spTree>
    <p:custDataLst>
      <p:tags r:id="rId1"/>
    </p:custDataLst>
    <p:extLst>
      <p:ext uri="{BB962C8B-B14F-4D97-AF65-F5344CB8AC3E}">
        <p14:creationId xmlns:p14="http://schemas.microsoft.com/office/powerpoint/2010/main" val="41673180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E3FF6797-9084-4088-B03C-F68BB0D6D29D}"/>
              </a:ext>
            </a:extLst>
          </p:cNvPr>
          <p:cNvGrpSpPr/>
          <p:nvPr/>
        </p:nvGrpSpPr>
        <p:grpSpPr>
          <a:xfrm>
            <a:off x="9677400" y="1676400"/>
            <a:ext cx="14032567" cy="11181523"/>
            <a:chOff x="9851187" y="2126503"/>
            <a:chExt cx="14032567" cy="11181523"/>
          </a:xfrm>
        </p:grpSpPr>
        <p:grpSp>
          <p:nvGrpSpPr>
            <p:cNvPr id="8" name="Group 7"/>
            <p:cNvGrpSpPr/>
            <p:nvPr/>
          </p:nvGrpSpPr>
          <p:grpSpPr>
            <a:xfrm>
              <a:off x="9851187" y="2126503"/>
              <a:ext cx="13944600" cy="11181523"/>
              <a:chOff x="1339699" y="3448230"/>
              <a:chExt cx="13944600" cy="11181523"/>
            </a:xfrm>
          </p:grpSpPr>
          <p:sp>
            <p:nvSpPr>
              <p:cNvPr id="10" name="Right Triangle 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1339699" y="3448230"/>
                <a:ext cx="13944600" cy="11181523"/>
                <a:chOff x="1339699" y="3448230"/>
                <a:chExt cx="13944600" cy="11181523"/>
              </a:xfrm>
            </p:grpSpPr>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imes New Roman" panose="02020603050405020304" pitchFamily="18" charset="0"/>
                    <a:ea typeface="Tahoma" pitchFamily="34" charset="0"/>
                    <a:cs typeface="Times New Roman" panose="02020603050405020304" pitchFamily="18" charset="0"/>
                  </a:endParaRPr>
                </a:p>
              </p:txBody>
            </p:sp>
            <p:sp>
              <p:nvSpPr>
                <p:cNvPr id="14" name="TextBox 13"/>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imes New Roman" panose="02020603050405020304" pitchFamily="18" charset="0"/>
                      <a:ea typeface="Tahoma" pitchFamily="34" charset="0"/>
                      <a:cs typeface="Times New Roman" panose="02020603050405020304" pitchFamily="18" charset="0"/>
                    </a:rPr>
                    <a:t>CHƯƠNG I</a:t>
                  </a:r>
                </a:p>
              </p:txBody>
            </p:sp>
          </p:gr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6" name="Round Same Side Corner Rectangle 15"/>
            <p:cNvSpPr/>
            <p:nvPr/>
          </p:nvSpPr>
          <p:spPr>
            <a:xfrm flipV="1">
              <a:off x="10155987" y="2164808"/>
              <a:ext cx="13727767" cy="2308322"/>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Rectangle 6"/>
            <p:cNvSpPr>
              <a:spLocks noChangeArrowheads="1"/>
            </p:cNvSpPr>
            <p:nvPr/>
          </p:nvSpPr>
          <p:spPr bwMode="auto">
            <a:xfrm>
              <a:off x="10308387" y="4755402"/>
              <a:ext cx="11811000"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imes New Roman" panose="02020603050405020304" pitchFamily="18" charset="0"/>
                  <a:ea typeface="Tahoma" pitchFamily="34" charset="0"/>
                  <a:cs typeface="Times New Roman" panose="02020603050405020304" pitchFamily="18" charset="0"/>
                </a:rPr>
                <a:t>§12. </a:t>
              </a:r>
              <a:r>
                <a:rPr lang="en-US" sz="6000" b="1" dirty="0" err="1">
                  <a:solidFill>
                    <a:srgbClr val="0000FF"/>
                  </a:solidFill>
                  <a:latin typeface="Times New Roman" panose="02020603050405020304" pitchFamily="18" charset="0"/>
                  <a:ea typeface="Tahoma" pitchFamily="34" charset="0"/>
                  <a:cs typeface="Times New Roman" panose="02020603050405020304" pitchFamily="18" charset="0"/>
                </a:rPr>
                <a:t>Số</a:t>
              </a:r>
              <a:r>
                <a:rPr lang="en-US" sz="6000" b="1" dirty="0">
                  <a:solidFill>
                    <a:srgbClr val="0000FF"/>
                  </a:solidFill>
                  <a:latin typeface="Times New Roman" panose="02020603050405020304" pitchFamily="18" charset="0"/>
                  <a:ea typeface="Tahoma" pitchFamily="34" charset="0"/>
                  <a:cs typeface="Times New Roman" panose="02020603050405020304" pitchFamily="18" charset="0"/>
                </a:rPr>
                <a:t> </a:t>
              </a:r>
              <a:r>
                <a:rPr lang="en-US" sz="6000" b="1" dirty="0" err="1">
                  <a:solidFill>
                    <a:srgbClr val="0000FF"/>
                  </a:solidFill>
                  <a:latin typeface="Times New Roman" panose="02020603050405020304" pitchFamily="18" charset="0"/>
                  <a:ea typeface="Tahoma" pitchFamily="34" charset="0"/>
                  <a:cs typeface="Times New Roman" panose="02020603050405020304" pitchFamily="18" charset="0"/>
                </a:rPr>
                <a:t>Gần</a:t>
              </a:r>
              <a:r>
                <a:rPr lang="en-US" sz="6000" b="1" dirty="0">
                  <a:solidFill>
                    <a:srgbClr val="0000FF"/>
                  </a:solidFill>
                  <a:latin typeface="Times New Roman" panose="02020603050405020304" pitchFamily="18" charset="0"/>
                  <a:ea typeface="Tahoma" pitchFamily="34" charset="0"/>
                  <a:cs typeface="Times New Roman" panose="02020603050405020304" pitchFamily="18" charset="0"/>
                </a:rPr>
                <a:t> </a:t>
              </a:r>
              <a:r>
                <a:rPr lang="en-US" sz="6000" b="1" dirty="0" err="1">
                  <a:solidFill>
                    <a:srgbClr val="0000FF"/>
                  </a:solidFill>
                  <a:latin typeface="Times New Roman" panose="02020603050405020304" pitchFamily="18" charset="0"/>
                  <a:ea typeface="Tahoma" pitchFamily="34" charset="0"/>
                  <a:cs typeface="Times New Roman" panose="02020603050405020304" pitchFamily="18" charset="0"/>
                </a:rPr>
                <a:t>Đúng</a:t>
              </a:r>
              <a:r>
                <a:rPr lang="en-US" sz="6000" b="1" dirty="0">
                  <a:solidFill>
                    <a:srgbClr val="0000FF"/>
                  </a:solidFill>
                  <a:latin typeface="Times New Roman" panose="02020603050405020304" pitchFamily="18" charset="0"/>
                  <a:ea typeface="Tahoma" pitchFamily="34" charset="0"/>
                  <a:cs typeface="Times New Roman" panose="02020603050405020304" pitchFamily="18" charset="0"/>
                </a:rPr>
                <a:t> </a:t>
              </a:r>
              <a:r>
                <a:rPr lang="en-US" sz="6000" b="1" dirty="0" err="1">
                  <a:solidFill>
                    <a:srgbClr val="0000FF"/>
                  </a:solidFill>
                  <a:latin typeface="Times New Roman" panose="02020603050405020304" pitchFamily="18" charset="0"/>
                  <a:ea typeface="Tahoma" pitchFamily="34" charset="0"/>
                  <a:cs typeface="Times New Roman" panose="02020603050405020304" pitchFamily="18" charset="0"/>
                </a:rPr>
                <a:t>Và</a:t>
              </a:r>
              <a:r>
                <a:rPr lang="en-US" sz="6000" b="1" dirty="0">
                  <a:solidFill>
                    <a:srgbClr val="0000FF"/>
                  </a:solidFill>
                  <a:latin typeface="Times New Roman" panose="02020603050405020304" pitchFamily="18" charset="0"/>
                  <a:ea typeface="Tahoma" pitchFamily="34" charset="0"/>
                  <a:cs typeface="Times New Roman" panose="02020603050405020304" pitchFamily="18" charset="0"/>
                </a:rPr>
                <a:t> Sai </a:t>
              </a:r>
              <a:r>
                <a:rPr lang="en-US" sz="6000" b="1" dirty="0" err="1">
                  <a:solidFill>
                    <a:srgbClr val="0000FF"/>
                  </a:solidFill>
                  <a:latin typeface="Times New Roman" panose="02020603050405020304" pitchFamily="18" charset="0"/>
                  <a:ea typeface="Tahoma" pitchFamily="34" charset="0"/>
                  <a:cs typeface="Times New Roman" panose="02020603050405020304" pitchFamily="18" charset="0"/>
                </a:rPr>
                <a:t>Số</a:t>
              </a:r>
              <a:endParaRPr lang="en-US" sz="6000" b="1" dirty="0">
                <a:solidFill>
                  <a:srgbClr val="0000FF"/>
                </a:solidFill>
                <a:latin typeface="Times New Roman" panose="02020603050405020304" pitchFamily="18" charset="0"/>
                <a:ea typeface="Tahoma" pitchFamily="34" charset="0"/>
                <a:cs typeface="Times New Roman" panose="02020603050405020304" pitchFamily="18" charset="0"/>
              </a:endParaRPr>
            </a:p>
            <a:p>
              <a:pPr algn="just">
                <a:lnSpc>
                  <a:spcPct val="150000"/>
                </a:lnSpc>
                <a:spcBef>
                  <a:spcPct val="20000"/>
                </a:spcBef>
                <a:defRPr/>
              </a:pPr>
              <a:r>
                <a:rPr lang="en-US" sz="6000" b="1" dirty="0">
                  <a:solidFill>
                    <a:srgbClr val="0000FF"/>
                  </a:solidFill>
                  <a:latin typeface="Times New Roman" panose="02020603050405020304" pitchFamily="18" charset="0"/>
                  <a:ea typeface="Tahoma" pitchFamily="34" charset="0"/>
                  <a:cs typeface="Times New Roman" panose="02020603050405020304" pitchFamily="18" charset="0"/>
                </a:rPr>
                <a:t>§13. </a:t>
              </a:r>
              <a:r>
                <a:rPr lang="en-US" sz="6000" b="1" dirty="0" err="1">
                  <a:solidFill>
                    <a:srgbClr val="0000FF"/>
                  </a:solidFill>
                  <a:latin typeface="Times New Roman" panose="02020603050405020304" pitchFamily="18" charset="0"/>
                  <a:ea typeface="Tahoma" pitchFamily="34" charset="0"/>
                  <a:cs typeface="Times New Roman" panose="02020603050405020304" pitchFamily="18" charset="0"/>
                </a:rPr>
                <a:t>Các</a:t>
              </a:r>
              <a:r>
                <a:rPr lang="en-US" sz="6000" b="1" dirty="0">
                  <a:solidFill>
                    <a:srgbClr val="0000FF"/>
                  </a:solidFill>
                  <a:latin typeface="Times New Roman" panose="02020603050405020304" pitchFamily="18" charset="0"/>
                  <a:ea typeface="Tahoma" pitchFamily="34" charset="0"/>
                  <a:cs typeface="Times New Roman" panose="02020603050405020304" pitchFamily="18" charset="0"/>
                </a:rPr>
                <a:t> </a:t>
              </a:r>
              <a:r>
                <a:rPr lang="en-US" sz="6000" b="1" dirty="0" err="1">
                  <a:solidFill>
                    <a:srgbClr val="0000FF"/>
                  </a:solidFill>
                  <a:latin typeface="Times New Roman" panose="02020603050405020304" pitchFamily="18" charset="0"/>
                  <a:ea typeface="Tahoma" pitchFamily="34" charset="0"/>
                  <a:cs typeface="Times New Roman" panose="02020603050405020304" pitchFamily="18" charset="0"/>
                </a:rPr>
                <a:t>Số</a:t>
              </a:r>
              <a:r>
                <a:rPr lang="en-US" sz="6000" b="1" dirty="0">
                  <a:solidFill>
                    <a:srgbClr val="0000FF"/>
                  </a:solidFill>
                  <a:latin typeface="Times New Roman" panose="02020603050405020304" pitchFamily="18" charset="0"/>
                  <a:ea typeface="Tahoma" pitchFamily="34" charset="0"/>
                  <a:cs typeface="Times New Roman" panose="02020603050405020304" pitchFamily="18" charset="0"/>
                </a:rPr>
                <a:t> </a:t>
              </a:r>
              <a:r>
                <a:rPr lang="en-US" sz="6000" b="1" dirty="0" err="1">
                  <a:solidFill>
                    <a:srgbClr val="0000FF"/>
                  </a:solidFill>
                  <a:latin typeface="Times New Roman" panose="02020603050405020304" pitchFamily="18" charset="0"/>
                  <a:ea typeface="Tahoma" pitchFamily="34" charset="0"/>
                  <a:cs typeface="Times New Roman" panose="02020603050405020304" pitchFamily="18" charset="0"/>
                </a:rPr>
                <a:t>Đặc</a:t>
              </a:r>
              <a:r>
                <a:rPr lang="en-US" sz="6000" b="1" dirty="0">
                  <a:solidFill>
                    <a:srgbClr val="0000FF"/>
                  </a:solidFill>
                  <a:latin typeface="Times New Roman" panose="02020603050405020304" pitchFamily="18" charset="0"/>
                  <a:ea typeface="Tahoma" pitchFamily="34" charset="0"/>
                  <a:cs typeface="Times New Roman" panose="02020603050405020304" pitchFamily="18" charset="0"/>
                </a:rPr>
                <a:t> </a:t>
              </a:r>
              <a:r>
                <a:rPr lang="en-US" sz="6000" b="1" dirty="0" err="1">
                  <a:solidFill>
                    <a:srgbClr val="0000FF"/>
                  </a:solidFill>
                  <a:latin typeface="Times New Roman" panose="02020603050405020304" pitchFamily="18" charset="0"/>
                  <a:ea typeface="Tahoma" pitchFamily="34" charset="0"/>
                  <a:cs typeface="Times New Roman" panose="02020603050405020304" pitchFamily="18" charset="0"/>
                </a:rPr>
                <a:t>Trưng</a:t>
              </a:r>
              <a:r>
                <a:rPr lang="en-US" sz="6000" b="1" dirty="0">
                  <a:solidFill>
                    <a:srgbClr val="0000FF"/>
                  </a:solidFill>
                  <a:latin typeface="Times New Roman" panose="02020603050405020304" pitchFamily="18" charset="0"/>
                  <a:ea typeface="Tahoma" pitchFamily="34" charset="0"/>
                  <a:cs typeface="Times New Roman" panose="02020603050405020304" pitchFamily="18" charset="0"/>
                </a:rPr>
                <a:t> </a:t>
              </a:r>
              <a:r>
                <a:rPr lang="en-US" sz="6000" b="1" dirty="0" err="1">
                  <a:solidFill>
                    <a:srgbClr val="0000FF"/>
                  </a:solidFill>
                  <a:latin typeface="Times New Roman" panose="02020603050405020304" pitchFamily="18" charset="0"/>
                  <a:ea typeface="Tahoma" pitchFamily="34" charset="0"/>
                  <a:cs typeface="Times New Roman" panose="02020603050405020304" pitchFamily="18" charset="0"/>
                </a:rPr>
                <a:t>Đo</a:t>
              </a:r>
              <a:r>
                <a:rPr lang="en-US" sz="6000" b="1" dirty="0">
                  <a:solidFill>
                    <a:srgbClr val="0000FF"/>
                  </a:solidFill>
                  <a:latin typeface="Times New Roman" panose="02020603050405020304" pitchFamily="18" charset="0"/>
                  <a:ea typeface="Tahoma" pitchFamily="34" charset="0"/>
                  <a:cs typeface="Times New Roman" panose="02020603050405020304" pitchFamily="18" charset="0"/>
                </a:rPr>
                <a:t> Xu </a:t>
              </a:r>
              <a:r>
                <a:rPr lang="en-US" sz="6000" b="1" dirty="0" err="1">
                  <a:solidFill>
                    <a:srgbClr val="0000FF"/>
                  </a:solidFill>
                  <a:latin typeface="Times New Roman" panose="02020603050405020304" pitchFamily="18" charset="0"/>
                  <a:ea typeface="Tahoma" pitchFamily="34" charset="0"/>
                  <a:cs typeface="Times New Roman" panose="02020603050405020304" pitchFamily="18" charset="0"/>
                </a:rPr>
                <a:t>Thế</a:t>
              </a:r>
              <a:r>
                <a:rPr lang="en-US" sz="6000" b="1" dirty="0">
                  <a:solidFill>
                    <a:srgbClr val="0000FF"/>
                  </a:solidFill>
                  <a:latin typeface="Times New Roman" panose="02020603050405020304" pitchFamily="18" charset="0"/>
                  <a:ea typeface="Tahoma" pitchFamily="34" charset="0"/>
                  <a:cs typeface="Times New Roman" panose="02020603050405020304" pitchFamily="18" charset="0"/>
                </a:rPr>
                <a:t> </a:t>
              </a:r>
              <a:r>
                <a:rPr lang="en-US" sz="6000" b="1" dirty="0" err="1">
                  <a:solidFill>
                    <a:srgbClr val="0000FF"/>
                  </a:solidFill>
                  <a:latin typeface="Times New Roman" panose="02020603050405020304" pitchFamily="18" charset="0"/>
                  <a:ea typeface="Tahoma" pitchFamily="34" charset="0"/>
                  <a:cs typeface="Times New Roman" panose="02020603050405020304" pitchFamily="18" charset="0"/>
                </a:rPr>
                <a:t>Trung</a:t>
              </a:r>
              <a:r>
                <a:rPr lang="en-US" sz="6000" b="1" dirty="0">
                  <a:solidFill>
                    <a:srgbClr val="0000FF"/>
                  </a:solidFill>
                  <a:latin typeface="Times New Roman" panose="02020603050405020304" pitchFamily="18" charset="0"/>
                  <a:ea typeface="Tahoma" pitchFamily="34" charset="0"/>
                  <a:cs typeface="Times New Roman" panose="02020603050405020304" pitchFamily="18" charset="0"/>
                </a:rPr>
                <a:t> </a:t>
              </a:r>
              <a:r>
                <a:rPr lang="en-US" sz="6000" b="1" dirty="0" err="1">
                  <a:solidFill>
                    <a:srgbClr val="0000FF"/>
                  </a:solidFill>
                  <a:latin typeface="Times New Roman" panose="02020603050405020304" pitchFamily="18" charset="0"/>
                  <a:ea typeface="Tahoma" pitchFamily="34" charset="0"/>
                  <a:cs typeface="Times New Roman" panose="02020603050405020304" pitchFamily="18" charset="0"/>
                </a:rPr>
                <a:t>Tâm</a:t>
              </a:r>
              <a:endParaRPr lang="en-US" sz="6000" b="1" dirty="0">
                <a:solidFill>
                  <a:srgbClr val="0000FF"/>
                </a:solidFill>
                <a:latin typeface="Times New Roman" panose="02020603050405020304" pitchFamily="18" charset="0"/>
                <a:ea typeface="Tahoma" pitchFamily="34" charset="0"/>
                <a:cs typeface="Times New Roman" panose="02020603050405020304" pitchFamily="18" charset="0"/>
              </a:endParaRPr>
            </a:p>
            <a:p>
              <a:pPr algn="just">
                <a:lnSpc>
                  <a:spcPct val="150000"/>
                </a:lnSpc>
                <a:spcBef>
                  <a:spcPct val="20000"/>
                </a:spcBef>
                <a:defRPr/>
              </a:pPr>
              <a:r>
                <a:rPr lang="en-US" sz="6000" b="1" dirty="0">
                  <a:solidFill>
                    <a:srgbClr val="FF0000"/>
                  </a:solidFill>
                  <a:latin typeface="Times New Roman" panose="02020603050405020304" pitchFamily="18" charset="0"/>
                  <a:ea typeface="Tahoma" pitchFamily="34" charset="0"/>
                  <a:cs typeface="Times New Roman" panose="02020603050405020304" pitchFamily="18" charset="0"/>
                </a:rPr>
                <a:t>§14. </a:t>
              </a:r>
              <a:r>
                <a:rPr lang="en-US" sz="6000" b="1" dirty="0" err="1">
                  <a:solidFill>
                    <a:srgbClr val="FF0000"/>
                  </a:solidFill>
                  <a:latin typeface="Times New Roman" panose="02020603050405020304" pitchFamily="18" charset="0"/>
                  <a:ea typeface="Tahoma" pitchFamily="34" charset="0"/>
                  <a:cs typeface="Times New Roman" panose="02020603050405020304" pitchFamily="18" charset="0"/>
                </a:rPr>
                <a:t>Các</a:t>
              </a:r>
              <a:r>
                <a:rPr lang="en-US" sz="60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6000" b="1" dirty="0" err="1">
                  <a:solidFill>
                    <a:srgbClr val="FF0000"/>
                  </a:solidFill>
                  <a:latin typeface="Times New Roman" panose="02020603050405020304" pitchFamily="18" charset="0"/>
                  <a:ea typeface="Tahoma" pitchFamily="34" charset="0"/>
                  <a:cs typeface="Times New Roman" panose="02020603050405020304" pitchFamily="18" charset="0"/>
                </a:rPr>
                <a:t>Số</a:t>
              </a:r>
              <a:r>
                <a:rPr lang="en-US" sz="60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6000" b="1" dirty="0" err="1">
                  <a:solidFill>
                    <a:srgbClr val="FF0000"/>
                  </a:solidFill>
                  <a:latin typeface="Times New Roman" panose="02020603050405020304" pitchFamily="18" charset="0"/>
                  <a:ea typeface="Tahoma" pitchFamily="34" charset="0"/>
                  <a:cs typeface="Times New Roman" panose="02020603050405020304" pitchFamily="18" charset="0"/>
                </a:rPr>
                <a:t>Đặc</a:t>
              </a:r>
              <a:r>
                <a:rPr lang="en-US" sz="60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6000" b="1" dirty="0" err="1">
                  <a:solidFill>
                    <a:srgbClr val="FF0000"/>
                  </a:solidFill>
                  <a:latin typeface="Times New Roman" panose="02020603050405020304" pitchFamily="18" charset="0"/>
                  <a:ea typeface="Tahoma" pitchFamily="34" charset="0"/>
                  <a:cs typeface="Times New Roman" panose="02020603050405020304" pitchFamily="18" charset="0"/>
                </a:rPr>
                <a:t>Trưng</a:t>
              </a:r>
              <a:r>
                <a:rPr lang="en-US" sz="60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6000" b="1" dirty="0" err="1">
                  <a:solidFill>
                    <a:srgbClr val="FF0000"/>
                  </a:solidFill>
                  <a:latin typeface="Times New Roman" panose="02020603050405020304" pitchFamily="18" charset="0"/>
                  <a:ea typeface="Tahoma" pitchFamily="34" charset="0"/>
                  <a:cs typeface="Times New Roman" panose="02020603050405020304" pitchFamily="18" charset="0"/>
                </a:rPr>
                <a:t>Đo</a:t>
              </a:r>
              <a:r>
                <a:rPr lang="en-US" sz="60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6000" b="1" dirty="0" err="1">
                  <a:solidFill>
                    <a:srgbClr val="FF0000"/>
                  </a:solidFill>
                  <a:latin typeface="Times New Roman" panose="02020603050405020304" pitchFamily="18" charset="0"/>
                  <a:ea typeface="Tahoma" pitchFamily="34" charset="0"/>
                  <a:cs typeface="Times New Roman" panose="02020603050405020304" pitchFamily="18" charset="0"/>
                </a:rPr>
                <a:t>Độ</a:t>
              </a:r>
              <a:r>
                <a:rPr lang="en-US" sz="60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6000" b="1" dirty="0" err="1">
                  <a:solidFill>
                    <a:srgbClr val="FF0000"/>
                  </a:solidFill>
                  <a:latin typeface="Times New Roman" panose="02020603050405020304" pitchFamily="18" charset="0"/>
                  <a:ea typeface="Tahoma" pitchFamily="34" charset="0"/>
                  <a:cs typeface="Times New Roman" panose="02020603050405020304" pitchFamily="18" charset="0"/>
                </a:rPr>
                <a:t>Phân</a:t>
              </a:r>
              <a:r>
                <a:rPr lang="en-US" sz="6000" b="1" dirty="0">
                  <a:solidFill>
                    <a:srgbClr val="FF0000"/>
                  </a:solidFill>
                  <a:latin typeface="Times New Roman" panose="02020603050405020304" pitchFamily="18" charset="0"/>
                  <a:ea typeface="Tahoma" pitchFamily="34" charset="0"/>
                  <a:cs typeface="Times New Roman" panose="02020603050405020304" pitchFamily="18" charset="0"/>
                </a:rPr>
                <a:t> </a:t>
              </a:r>
              <a:r>
                <a:rPr lang="en-US" sz="6000" b="1" dirty="0" err="1">
                  <a:solidFill>
                    <a:srgbClr val="FF0000"/>
                  </a:solidFill>
                  <a:latin typeface="Times New Roman" panose="02020603050405020304" pitchFamily="18" charset="0"/>
                  <a:ea typeface="Tahoma" pitchFamily="34" charset="0"/>
                  <a:cs typeface="Times New Roman" panose="02020603050405020304" pitchFamily="18" charset="0"/>
                </a:rPr>
                <a:t>Tán</a:t>
              </a:r>
              <a:endParaRPr lang="en-US" sz="6000" b="1" dirty="0">
                <a:solidFill>
                  <a:srgbClr val="FF0000"/>
                </a:solidFill>
                <a:latin typeface="Times New Roman" panose="02020603050405020304" pitchFamily="18" charset="0"/>
                <a:ea typeface="Tahoma" pitchFamily="34" charset="0"/>
                <a:cs typeface="Times New Roman" panose="02020603050405020304" pitchFamily="18" charset="0"/>
              </a:endParaRPr>
            </a:p>
          </p:txBody>
        </p:sp>
        <p:sp>
          <p:nvSpPr>
            <p:cNvPr id="2" name="TextBox 1"/>
            <p:cNvSpPr txBox="1"/>
            <p:nvPr/>
          </p:nvSpPr>
          <p:spPr>
            <a:xfrm>
              <a:off x="11222788" y="2428363"/>
              <a:ext cx="11811000" cy="2308324"/>
            </a:xfrm>
            <a:prstGeom prst="rect">
              <a:avLst/>
            </a:prstGeom>
            <a:noFill/>
          </p:spPr>
          <p:txBody>
            <a:bodyPr wrap="square" rtlCol="0">
              <a:spAutoFit/>
            </a:bodyPr>
            <a:lstStyle/>
            <a:p>
              <a:r>
                <a:rPr lang="vi-VN" sz="4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CHƯƠNG </a:t>
              </a:r>
              <a:r>
                <a:rPr lang="en-US" sz="4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V</a:t>
              </a:r>
              <a:r>
                <a:rPr lang="vi-VN" sz="4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4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CÁC SỐ ĐẶC TRƯNG CỦA MẪU SỐ LIỆU KHÔNG GHÉP NHÓM</a:t>
              </a:r>
              <a:endParaRPr lang="vi-VN" sz="48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a:p>
              <a:endParaRPr lang="vi-VN" sz="4800" b="1" dirty="0">
                <a:solidFill>
                  <a:schemeClr val="bg1"/>
                </a:solidFill>
                <a:latin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xmlns="" id="{54FF52DF-8AC8-4DAD-B751-39601E57B279}"/>
              </a:ext>
            </a:extLst>
          </p:cNvPr>
          <p:cNvPicPr>
            <a:picLocks noChangeAspect="1"/>
          </p:cNvPicPr>
          <p:nvPr/>
        </p:nvPicPr>
        <p:blipFill>
          <a:blip r:embed="rId4"/>
          <a:stretch>
            <a:fillRect/>
          </a:stretch>
        </p:blipFill>
        <p:spPr>
          <a:xfrm>
            <a:off x="776134" y="1924240"/>
            <a:ext cx="8813299" cy="10933681"/>
          </a:xfrm>
          <a:prstGeom prst="rect">
            <a:avLst/>
          </a:prstGeom>
        </p:spPr>
      </p:pic>
    </p:spTree>
    <p:custDataLst>
      <p:tags r:id="rId1"/>
    </p:custDataLst>
    <p:extLst>
      <p:ext uri="{BB962C8B-B14F-4D97-AF65-F5344CB8AC3E}">
        <p14:creationId xmlns:p14="http://schemas.microsoft.com/office/powerpoint/2010/main" val="35140518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08C62C3-3138-4092-86C2-85A1567C6E78}"/>
              </a:ext>
            </a:extLst>
          </p:cNvPr>
          <p:cNvGrpSpPr/>
          <p:nvPr/>
        </p:nvGrpSpPr>
        <p:grpSpPr>
          <a:xfrm>
            <a:off x="990598" y="1809815"/>
            <a:ext cx="22808130" cy="11677585"/>
            <a:chOff x="1447797" y="1793811"/>
            <a:chExt cx="22808130" cy="11677585"/>
          </a:xfrm>
        </p:grpSpPr>
        <p:grpSp>
          <p:nvGrpSpPr>
            <p:cNvPr id="2" name="Group 1">
              <a:extLst>
                <a:ext uri="{FF2B5EF4-FFF2-40B4-BE49-F238E27FC236}">
                  <a16:creationId xmlns:a16="http://schemas.microsoft.com/office/drawing/2014/main" xmlns="" id="{E17C9077-2F0E-4830-9CBB-2CF87E745444}"/>
                </a:ext>
              </a:extLst>
            </p:cNvPr>
            <p:cNvGrpSpPr/>
            <p:nvPr/>
          </p:nvGrpSpPr>
          <p:grpSpPr>
            <a:xfrm>
              <a:off x="1447797" y="1793811"/>
              <a:ext cx="22808130" cy="11677585"/>
              <a:chOff x="1447797" y="1793811"/>
              <a:chExt cx="22808130"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3385131" y="1793811"/>
                <a:ext cx="19398667"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10000" y="1953929"/>
                <a:ext cx="18973798" cy="830997"/>
              </a:xfrm>
              <a:prstGeom prst="rect">
                <a:avLst/>
              </a:prstGeom>
              <a:noFill/>
            </p:spPr>
            <p:txBody>
              <a:bodyPr wrap="square" rtlCol="0">
                <a:spAutoFit/>
              </a:bodyPr>
              <a:lstStyle/>
              <a:p>
                <a:r>
                  <a:rPr lang="vi-VN" sz="4800" b="1" dirty="0">
                    <a:solidFill>
                      <a:srgbClr val="C00000"/>
                    </a:solidFill>
                    <a:latin typeface="+mj-lt"/>
                  </a:rPr>
                  <a:t>CHƯƠNG </a:t>
                </a:r>
                <a:r>
                  <a:rPr lang="en-US" sz="4800" b="1" dirty="0">
                    <a:solidFill>
                      <a:srgbClr val="C00000"/>
                    </a:solidFill>
                    <a:latin typeface="+mj-lt"/>
                  </a:rPr>
                  <a:t>V</a:t>
                </a:r>
                <a:r>
                  <a:rPr lang="vi-VN" sz="4800" b="1" dirty="0">
                    <a:solidFill>
                      <a:srgbClr val="C00000"/>
                    </a:solidFill>
                    <a:latin typeface="+mj-lt"/>
                  </a:rPr>
                  <a:t>. </a:t>
                </a:r>
                <a:r>
                  <a:rPr lang="en-US" sz="4800" b="1" dirty="0">
                    <a:solidFill>
                      <a:srgbClr val="C00000"/>
                    </a:solidFill>
                    <a:latin typeface="+mj-lt"/>
                  </a:rPr>
                  <a:t>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798" y="5264635"/>
                <a:ext cx="15630232" cy="2084333"/>
                <a:chOff x="7459670" y="7086600"/>
                <a:chExt cx="15632044" cy="2084577"/>
              </a:xfrm>
            </p:grpSpPr>
            <p:sp>
              <p:nvSpPr>
                <p:cNvPr id="57" name="Rectangle 56"/>
                <p:cNvSpPr/>
                <p:nvPr/>
              </p:nvSpPr>
              <p:spPr>
                <a:xfrm>
                  <a:off x="9255874" y="8355475"/>
                  <a:ext cx="13835840" cy="815702"/>
                </a:xfrm>
                <a:prstGeom prst="rect">
                  <a:avLst/>
                </a:prstGeom>
              </p:spPr>
              <p:txBody>
                <a:bodyPr wrap="none">
                  <a:spAutoFit/>
                </a:bodyPr>
                <a:lstStyle/>
                <a:p>
                  <a:pPr>
                    <a:lnSpc>
                      <a:spcPct val="100000"/>
                    </a:lnSpc>
                    <a:spcBef>
                      <a:spcPct val="0"/>
                    </a:spcBef>
                    <a:buFontTx/>
                    <a:buNone/>
                    <a:defRPr/>
                  </a:pPr>
                  <a:r>
                    <a:rPr lang="en-US" sz="4700" b="1" dirty="0">
                      <a:solidFill>
                        <a:srgbClr val="242452"/>
                      </a:solidFill>
                      <a:latin typeface="Tahoma" panose="020B0604030504040204" pitchFamily="34" charset="0"/>
                      <a:ea typeface="Tahoma" panose="020B0604030504040204" pitchFamily="34" charset="0"/>
                      <a:cs typeface="Tahoma" panose="020B0604030504040204" pitchFamily="34" charset="0"/>
                    </a:rPr>
                    <a:t>KHOẢNG BIẾN THIÊN VÀ CÁC KHOẢNG TỨ VỊ</a:t>
                  </a:r>
                </a:p>
              </p:txBody>
            </p:sp>
            <p:grpSp>
              <p:nvGrpSpPr>
                <p:cNvPr id="58" name="Group 26"/>
                <p:cNvGrpSpPr/>
                <p:nvPr/>
              </p:nvGrpSpPr>
              <p:grpSpPr>
                <a:xfrm>
                  <a:off x="7459670" y="7086600"/>
                  <a:ext cx="1392615" cy="2000395"/>
                  <a:chOff x="7459669" y="7543800"/>
                  <a:chExt cx="1381118" cy="2000395"/>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8812675"/>
                    <a:ext cx="1371600" cy="731520"/>
                    <a:chOff x="7469187" y="8812675"/>
                    <a:chExt cx="1371600" cy="731520"/>
                  </a:xfrm>
                </p:grpSpPr>
                <p:sp>
                  <p:nvSpPr>
                    <p:cNvPr id="61" name="Round Same Side Corner Rectangle 60"/>
                    <p:cNvSpPr/>
                    <p:nvPr/>
                  </p:nvSpPr>
                  <p:spPr>
                    <a:xfrm rot="5400000">
                      <a:off x="7789227" y="849263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58807" y="8816258"/>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grpSp>
            </p:grpSp>
          </p:grpSp>
          <p:grpSp>
            <p:nvGrpSpPr>
              <p:cNvPr id="63" name="Group 67"/>
              <p:cNvGrpSpPr/>
              <p:nvPr/>
            </p:nvGrpSpPr>
            <p:grpSpPr>
              <a:xfrm>
                <a:off x="1447800" y="8312385"/>
                <a:ext cx="11528255" cy="815609"/>
                <a:chOff x="7459670" y="8022780"/>
                <a:chExt cx="11529589" cy="815702"/>
              </a:xfrm>
            </p:grpSpPr>
            <p:sp>
              <p:nvSpPr>
                <p:cNvPr id="75" name="Rectangle 74"/>
                <p:cNvSpPr/>
                <p:nvPr/>
              </p:nvSpPr>
              <p:spPr>
                <a:xfrm>
                  <a:off x="9092456" y="8022780"/>
                  <a:ext cx="9896803" cy="815702"/>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PHƯƠNG SAI VÀ ĐỘ LỆCH CHUẨN</a:t>
                  </a:r>
                </a:p>
              </p:txBody>
            </p:sp>
            <p:grpSp>
              <p:nvGrpSpPr>
                <p:cNvPr id="76" name="Group 32"/>
                <p:cNvGrpSpPr/>
                <p:nvPr/>
              </p:nvGrpSpPr>
              <p:grpSpPr>
                <a:xfrm>
                  <a:off x="7459670" y="8049940"/>
                  <a:ext cx="1392615" cy="740389"/>
                  <a:chOff x="7459669" y="7069245"/>
                  <a:chExt cx="1381118" cy="740389"/>
                </a:xfrm>
              </p:grpSpPr>
              <p:sp>
                <p:nvSpPr>
                  <p:cNvPr id="77"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7" y="7069245"/>
                    <a:ext cx="1371600" cy="740389"/>
                    <a:chOff x="7469187" y="7069245"/>
                    <a:chExt cx="1371600" cy="740389"/>
                  </a:xfrm>
                </p:grpSpPr>
                <p:sp>
                  <p:nvSpPr>
                    <p:cNvPr id="79" name="Round Same Side Corner Rectangle 78"/>
                    <p:cNvSpPr/>
                    <p:nvPr/>
                  </p:nvSpPr>
                  <p:spPr>
                    <a:xfrm rot="5400000">
                      <a:off x="7789227" y="674920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7101667"/>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gr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7" name="Group 67"/>
              <p:cNvGrpSpPr/>
              <p:nvPr/>
            </p:nvGrpSpPr>
            <p:grpSpPr>
              <a:xfrm>
                <a:off x="1447801" y="9982185"/>
                <a:ext cx="15124476" cy="1889011"/>
                <a:chOff x="7459670" y="8524495"/>
                <a:chExt cx="19554710" cy="1889232"/>
              </a:xfrm>
            </p:grpSpPr>
            <p:sp>
              <p:nvSpPr>
                <p:cNvPr id="48" name="Rectangle 47"/>
                <p:cNvSpPr/>
                <p:nvPr/>
              </p:nvSpPr>
              <p:spPr>
                <a:xfrm>
                  <a:off x="9529919" y="8874664"/>
                  <a:ext cx="17484461" cy="1539063"/>
                </a:xfrm>
                <a:prstGeom prst="rect">
                  <a:avLst/>
                </a:prstGeom>
              </p:spPr>
              <p:txBody>
                <a:bodyPr wrap="none">
                  <a:spAutoFit/>
                </a:bodyPr>
                <a:lstStyle/>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PHÁT HIỆN SỐ LIỆU BẤT THƯỜNG </a:t>
                  </a:r>
                </a:p>
                <a:p>
                  <a:pPr>
                    <a:lnSpc>
                      <a:spcPct val="100000"/>
                    </a:lnSpc>
                    <a:spcBef>
                      <a:spcPct val="0"/>
                    </a:spcBef>
                    <a:buNone/>
                    <a:defRPr/>
                  </a:pPr>
                  <a:r>
                    <a:rPr lang="en-US" sz="4700" b="1" spc="-150" dirty="0">
                      <a:solidFill>
                        <a:srgbClr val="242452"/>
                      </a:solidFill>
                      <a:latin typeface="Tahoma" panose="020B0604030504040204" pitchFamily="34" charset="0"/>
                      <a:ea typeface="Tahoma" panose="020B0604030504040204" pitchFamily="34" charset="0"/>
                      <a:cs typeface="Tahoma" panose="020B0604030504040204" pitchFamily="34" charset="0"/>
                    </a:rPr>
                    <a:t>HOẶC KHÔNG CHÍNH XÁC BẰNG BIỂU ĐỒ HỘP</a:t>
                  </a:r>
                </a:p>
              </p:txBody>
            </p:sp>
            <p:grpSp>
              <p:nvGrpSpPr>
                <p:cNvPr id="49" name="Group 32"/>
                <p:cNvGrpSpPr/>
                <p:nvPr/>
              </p:nvGrpSpPr>
              <p:grpSpPr>
                <a:xfrm>
                  <a:off x="7459670" y="8524495"/>
                  <a:ext cx="1800334" cy="1138658"/>
                  <a:chOff x="7459669" y="7543800"/>
                  <a:chExt cx="1785471" cy="1138658"/>
                </a:xfrm>
              </p:grpSpPr>
              <p:sp>
                <p:nvSpPr>
                  <p:cNvPr id="50"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94" y="7893901"/>
                    <a:ext cx="1775946" cy="788557"/>
                    <a:chOff x="7469194" y="7893901"/>
                    <a:chExt cx="1775946" cy="788557"/>
                  </a:xfrm>
                </p:grpSpPr>
                <p:sp>
                  <p:nvSpPr>
                    <p:cNvPr id="52" name="Round Same Side Corner Rectangle 51"/>
                    <p:cNvSpPr/>
                    <p:nvPr/>
                  </p:nvSpPr>
                  <p:spPr>
                    <a:xfrm rot="5400000">
                      <a:off x="7962888" y="7400207"/>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39" y="7934205"/>
                      <a:ext cx="656096"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gr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xmlns=""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xmlns=""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xmlns=""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xmlns=""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xmlns=""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xmlns=""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xmlns="" id="{1F6311BF-A4CF-4E55-85D0-0A86514BB33B}"/>
              </a:ext>
            </a:extLst>
          </p:cNvPr>
          <p:cNvGrpSpPr/>
          <p:nvPr/>
        </p:nvGrpSpPr>
        <p:grpSpPr>
          <a:xfrm>
            <a:off x="8738042" y="2950783"/>
            <a:ext cx="13632086" cy="2390668"/>
            <a:chOff x="71819" y="108752"/>
            <a:chExt cx="6395438" cy="872484"/>
          </a:xfrm>
        </p:grpSpPr>
        <p:pic>
          <p:nvPicPr>
            <p:cNvPr id="113" name="Picture 112">
              <a:extLst>
                <a:ext uri="{FF2B5EF4-FFF2-40B4-BE49-F238E27FC236}">
                  <a16:creationId xmlns:a16="http://schemas.microsoft.com/office/drawing/2014/main" xmlns="" id="{E248C2BE-8566-4C92-B9DC-0F7EBDD761BF}"/>
                </a:ext>
              </a:extLst>
            </p:cNvPr>
            <p:cNvPicPr>
              <a:picLocks noChangeAspect="1"/>
            </p:cNvPicPr>
            <p:nvPr/>
          </p:nvPicPr>
          <p:blipFill>
            <a:blip r:embed="rId5"/>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xmlns=""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CÁC SỐ ĐẶC TRƯNG.</a:t>
              </a:r>
            </a:p>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ĐO ĐỘ PHÂN TÁN</a:t>
              </a:r>
            </a:p>
            <a:p>
              <a:pPr marL="0" marR="0" algn="ctr">
                <a:lnSpc>
                  <a:spcPct val="106000"/>
                </a:lnSpc>
                <a:spcBef>
                  <a:spcPts val="0"/>
                </a:spcBef>
                <a:spcAft>
                  <a:spcPts val="800"/>
                </a:spcAft>
              </a:pP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xmlns=""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218425482"/>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08C62C3-3138-4092-86C2-85A1567C6E78}"/>
              </a:ext>
            </a:extLst>
          </p:cNvPr>
          <p:cNvGrpSpPr/>
          <p:nvPr/>
        </p:nvGrpSpPr>
        <p:grpSpPr>
          <a:xfrm>
            <a:off x="990598" y="1809815"/>
            <a:ext cx="22808130" cy="11677585"/>
            <a:chOff x="1447797" y="1793811"/>
            <a:chExt cx="22808130" cy="11677585"/>
          </a:xfrm>
        </p:grpSpPr>
        <p:grpSp>
          <p:nvGrpSpPr>
            <p:cNvPr id="2" name="Group 1">
              <a:extLst>
                <a:ext uri="{FF2B5EF4-FFF2-40B4-BE49-F238E27FC236}">
                  <a16:creationId xmlns:a16="http://schemas.microsoft.com/office/drawing/2014/main" xmlns="" id="{E17C9077-2F0E-4830-9CBB-2CF87E745444}"/>
                </a:ext>
              </a:extLst>
            </p:cNvPr>
            <p:cNvGrpSpPr/>
            <p:nvPr/>
          </p:nvGrpSpPr>
          <p:grpSpPr>
            <a:xfrm>
              <a:off x="1447797" y="1793811"/>
              <a:ext cx="22808130" cy="11677585"/>
              <a:chOff x="1447797" y="1793811"/>
              <a:chExt cx="22808130" cy="11677585"/>
            </a:xfrm>
          </p:grpSpPr>
          <p:grpSp>
            <p:nvGrpSpPr>
              <p:cNvPr id="69" name="Group 68"/>
              <p:cNvGrpSpPr/>
              <p:nvPr/>
            </p:nvGrpSpPr>
            <p:grpSpPr>
              <a:xfrm>
                <a:off x="1575873" y="1797127"/>
                <a:ext cx="22680054" cy="11674269"/>
                <a:chOff x="-3538955" y="3448230"/>
                <a:chExt cx="22680054" cy="11674269"/>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1674269"/>
                  <a:chOff x="-3538955" y="3448230"/>
                  <a:chExt cx="22680054" cy="11674269"/>
                </a:xfrm>
              </p:grpSpPr>
              <p:sp>
                <p:nvSpPr>
                  <p:cNvPr id="72" name="Rounded Rectangle 71"/>
                  <p:cNvSpPr/>
                  <p:nvPr/>
                </p:nvSpPr>
                <p:spPr>
                  <a:xfrm>
                    <a:off x="-3538955" y="3592713"/>
                    <a:ext cx="22680054" cy="11529786"/>
                  </a:xfrm>
                  <a:prstGeom prst="roundRect">
                    <a:avLst>
                      <a:gd name="adj" fmla="val 2127"/>
                    </a:avLst>
                  </a:prstGeom>
                  <a:solidFill>
                    <a:schemeClr val="bg1"/>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3385131" y="1793811"/>
                <a:ext cx="19398667"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810000" y="1953929"/>
                <a:ext cx="18973798" cy="830997"/>
              </a:xfrm>
              <a:prstGeom prst="rect">
                <a:avLst/>
              </a:prstGeom>
              <a:noFill/>
            </p:spPr>
            <p:txBody>
              <a:bodyPr wrap="square" rtlCol="0">
                <a:spAutoFit/>
              </a:bodyPr>
              <a:lstStyle/>
              <a:p>
                <a:r>
                  <a:rPr lang="vi-VN" sz="4800" b="1" dirty="0">
                    <a:solidFill>
                      <a:srgbClr val="C00000"/>
                    </a:solidFill>
                    <a:latin typeface="+mj-lt"/>
                  </a:rPr>
                  <a:t>CHƯƠNG </a:t>
                </a:r>
                <a:r>
                  <a:rPr lang="en-US" sz="4800" b="1" dirty="0">
                    <a:solidFill>
                      <a:srgbClr val="C00000"/>
                    </a:solidFill>
                    <a:latin typeface="+mj-lt"/>
                  </a:rPr>
                  <a:t>V</a:t>
                </a:r>
                <a:r>
                  <a:rPr lang="vi-VN" sz="4800" b="1" dirty="0">
                    <a:solidFill>
                      <a:srgbClr val="C00000"/>
                    </a:solidFill>
                    <a:latin typeface="+mj-lt"/>
                  </a:rPr>
                  <a:t>. </a:t>
                </a:r>
                <a:r>
                  <a:rPr lang="en-US" sz="4800" b="1" dirty="0">
                    <a:solidFill>
                      <a:srgbClr val="C00000"/>
                    </a:solidFill>
                    <a:latin typeface="+mj-lt"/>
                  </a:rPr>
                  <a:t>CÁC SỐ ĐẶC TRƯNG CỦA MẪU SỐ LIỆU KHÔNG GHÉP NHÓM</a:t>
                </a:r>
                <a:endParaRPr lang="vi-VN" sz="4800" b="1" dirty="0">
                  <a:solidFill>
                    <a:srgbClr val="C00000"/>
                  </a:solidFill>
                  <a:latin typeface="+mj-lt"/>
                </a:endParaRPr>
              </a:p>
            </p:txBody>
          </p:sp>
          <p:pic>
            <p:nvPicPr>
              <p:cNvPr id="104" name="Picture 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59" name="Isosceles Triangle 44"/>
              <p:cNvSpPr/>
              <p:nvPr/>
            </p:nvSpPr>
            <p:spPr>
              <a:xfrm rot="16200000">
                <a:off x="1458747" y="5253687"/>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77" name="Isosceles Triangle 44"/>
              <p:cNvSpPr/>
              <p:nvPr/>
            </p:nvSpPr>
            <p:spPr>
              <a:xfrm rot="16200000">
                <a:off x="1458749" y="8803094"/>
                <a:ext cx="143672"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3" name="Group 44"/>
              <p:cNvGrpSpPr/>
              <p:nvPr/>
            </p:nvGrpSpPr>
            <p:grpSpPr>
              <a:xfrm>
                <a:off x="1447797" y="11125197"/>
                <a:ext cx="1014914" cy="852829"/>
                <a:chOff x="7459669" y="7543800"/>
                <a:chExt cx="1006652" cy="852928"/>
              </a:xfrm>
            </p:grpSpPr>
            <p:sp>
              <p:nvSpPr>
                <p:cNvPr id="84"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7" name="TextBox 86"/>
                <p:cNvSpPr txBox="1"/>
                <p:nvPr/>
              </p:nvSpPr>
              <p:spPr>
                <a:xfrm>
                  <a:off x="7958808" y="7688760"/>
                  <a:ext cx="507513" cy="707968"/>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50" name="Isosceles Triangle 44"/>
              <p:cNvSpPr/>
              <p:nvPr/>
            </p:nvSpPr>
            <p:spPr>
              <a:xfrm rot="16200000">
                <a:off x="1440002" y="9989984"/>
                <a:ext cx="143671" cy="128073"/>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5" name="Isosceles Triangle 44"/>
              <p:cNvSpPr/>
              <p:nvPr/>
            </p:nvSpPr>
            <p:spPr>
              <a:xfrm rot="16200000">
                <a:off x="1458749" y="12246881"/>
                <a:ext cx="143671" cy="165569"/>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xmlns=""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xmlns=""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xmlns=""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xmlns=""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xmlns=""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xmlns=""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xmlns="" id="{1F6311BF-A4CF-4E55-85D0-0A86514BB33B}"/>
              </a:ext>
            </a:extLst>
          </p:cNvPr>
          <p:cNvGrpSpPr/>
          <p:nvPr/>
        </p:nvGrpSpPr>
        <p:grpSpPr>
          <a:xfrm>
            <a:off x="8738042" y="2950784"/>
            <a:ext cx="13632086" cy="2288662"/>
            <a:chOff x="71819" y="108752"/>
            <a:chExt cx="6395438" cy="872484"/>
          </a:xfrm>
        </p:grpSpPr>
        <p:pic>
          <p:nvPicPr>
            <p:cNvPr id="113" name="Picture 112">
              <a:extLst>
                <a:ext uri="{FF2B5EF4-FFF2-40B4-BE49-F238E27FC236}">
                  <a16:creationId xmlns:a16="http://schemas.microsoft.com/office/drawing/2014/main" xmlns="" id="{E248C2BE-8566-4C92-B9DC-0F7EBDD761BF}"/>
                </a:ext>
              </a:extLst>
            </p:cNvPr>
            <p:cNvPicPr>
              <a:picLocks noChangeAspect="1"/>
            </p:cNvPicPr>
            <p:nvPr/>
          </p:nvPicPr>
          <p:blipFill>
            <a:blip r:embed="rId5"/>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xmlns="" id="{39A246B9-3D0B-4A2B-A2B0-AD412E909BB4}"/>
                </a:ext>
              </a:extLst>
            </p:cNvPr>
            <p:cNvSpPr txBox="1"/>
            <p:nvPr/>
          </p:nvSpPr>
          <p:spPr>
            <a:xfrm>
              <a:off x="1236809" y="245789"/>
              <a:ext cx="4239341" cy="595896"/>
            </a:xfrm>
            <a:prstGeom prst="rect">
              <a:avLst/>
            </a:prstGeom>
            <a:noFill/>
          </p:spPr>
          <p:txBody>
            <a:bodyPr wrap="square" rtlCol="0">
              <a:noAutofit/>
            </a:bodyPr>
            <a:lstStyle/>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CÁC SỐ ĐẶC TRƯNG.</a:t>
              </a:r>
            </a:p>
            <a:p>
              <a:pPr marL="0" marR="0" algn="ctr">
                <a:lnSpc>
                  <a:spcPct val="106000"/>
                </a:lnSpc>
                <a:spcBef>
                  <a:spcPts val="0"/>
                </a:spcBef>
                <a:spcAft>
                  <a:spcPts val="800"/>
                </a:spcAft>
              </a:pPr>
              <a:r>
                <a:rPr lang="en-US" sz="5400" b="1" dirty="0">
                  <a:solidFill>
                    <a:srgbClr val="FCFFEF"/>
                  </a:solidFill>
                  <a:effectLst/>
                  <a:latin typeface="Calibri" panose="020F0502020204030204" pitchFamily="34" charset="0"/>
                  <a:ea typeface="Cascadia Mono" panose="020B0609020000020004" pitchFamily="49" charset="0"/>
                  <a:cs typeface="Times New Roman" panose="02020603050405020304" pitchFamily="18" charset="0"/>
                </a:rPr>
                <a:t>ĐO ĐỘ PHÂN TÁN</a:t>
              </a:r>
            </a:p>
            <a:p>
              <a:pPr marL="0" marR="0" algn="ctr">
                <a:lnSpc>
                  <a:spcPct val="106000"/>
                </a:lnSpc>
                <a:spcBef>
                  <a:spcPts val="0"/>
                </a:spcBef>
                <a:spcAft>
                  <a:spcPts val="800"/>
                </a:spcAft>
              </a:pP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xmlns="" id="{EFE5FD9A-8DAE-41E9-BE5B-4B8636094028}"/>
                </a:ext>
              </a:extLst>
            </p:cNvPr>
            <p:cNvSpPr txBox="1"/>
            <p:nvPr/>
          </p:nvSpPr>
          <p:spPr>
            <a:xfrm>
              <a:off x="366091" y="108752"/>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14</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TextBox 4">
            <a:extLst>
              <a:ext uri="{FF2B5EF4-FFF2-40B4-BE49-F238E27FC236}">
                <a16:creationId xmlns:a16="http://schemas.microsoft.com/office/drawing/2014/main" xmlns="" id="{D5CB7BE3-3FEF-4584-80EA-207774F41EA5}"/>
              </a:ext>
            </a:extLst>
          </p:cNvPr>
          <p:cNvSpPr txBox="1"/>
          <p:nvPr/>
        </p:nvSpPr>
        <p:spPr>
          <a:xfrm>
            <a:off x="2213464" y="5510825"/>
            <a:ext cx="20490473" cy="811504"/>
          </a:xfrm>
          <a:prstGeom prst="rect">
            <a:avLst/>
          </a:prstGeom>
          <a:noFill/>
        </p:spPr>
        <p:txBody>
          <a:bodyPr wrap="square" rtlCol="0">
            <a:spAutoFit/>
          </a:bodyPr>
          <a:lstStyle/>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Dưới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đây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môn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kỳ</a:t>
            </a:r>
            <a:r>
              <a:rPr lang="en-US" sz="4800" b="1" dirty="0">
                <a:effectLst/>
                <a:latin typeface="Tahoma" panose="020B0604030504040204" pitchFamily="34" charset="0"/>
                <a:ea typeface="Tahoma" panose="020B0604030504040204" pitchFamily="34" charset="0"/>
                <a:cs typeface="Tahoma" panose="020B0604030504040204" pitchFamily="34" charset="0"/>
              </a:rPr>
              <a:t> I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hai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bạn</a:t>
            </a:r>
            <a:r>
              <a:rPr lang="en-US" sz="4800" b="1" dirty="0">
                <a:effectLst/>
                <a:latin typeface="Tahoma" panose="020B0604030504040204" pitchFamily="34" charset="0"/>
                <a:ea typeface="Tahoma" panose="020B0604030504040204" pitchFamily="34" charset="0"/>
                <a:cs typeface="Tahoma" panose="020B0604030504040204" pitchFamily="34" charset="0"/>
              </a:rPr>
              <a:t> An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p:graphicFrame>
        <p:nvGraphicFramePr>
          <p:cNvPr id="11" name="Table 10">
            <a:extLst>
              <a:ext uri="{FF2B5EF4-FFF2-40B4-BE49-F238E27FC236}">
                <a16:creationId xmlns:a16="http://schemas.microsoft.com/office/drawing/2014/main" xmlns="" id="{D45CAAFF-915F-4EB6-9572-BDB5AF57F546}"/>
              </a:ext>
            </a:extLst>
          </p:cNvPr>
          <p:cNvGraphicFramePr>
            <a:graphicFrameLocks noGrp="1"/>
          </p:cNvGraphicFramePr>
          <p:nvPr>
            <p:extLst>
              <p:ext uri="{D42A27DB-BD31-4B8C-83A1-F6EECF244321}">
                <p14:modId xmlns:p14="http://schemas.microsoft.com/office/powerpoint/2010/main" val="722703923"/>
              </p:ext>
            </p:extLst>
          </p:nvPr>
        </p:nvGraphicFramePr>
        <p:xfrm>
          <a:off x="2304768" y="6466812"/>
          <a:ext cx="17832976" cy="3597264"/>
        </p:xfrm>
        <a:graphic>
          <a:graphicData uri="http://schemas.openxmlformats.org/drawingml/2006/table">
            <a:tbl>
              <a:tblPr firstRow="1" firstCol="1" bandRow="1">
                <a:tableStyleId>{5C22544A-7EE6-4342-B048-85BDC9FD1C3A}</a:tableStyleId>
              </a:tblPr>
              <a:tblGrid>
                <a:gridCol w="1951370">
                  <a:extLst>
                    <a:ext uri="{9D8B030D-6E8A-4147-A177-3AD203B41FA5}">
                      <a16:colId xmlns:a16="http://schemas.microsoft.com/office/drawing/2014/main" xmlns="" val="794777122"/>
                    </a:ext>
                  </a:extLst>
                </a:gridCol>
                <a:gridCol w="1951370">
                  <a:extLst>
                    <a:ext uri="{9D8B030D-6E8A-4147-A177-3AD203B41FA5}">
                      <a16:colId xmlns:a16="http://schemas.microsoft.com/office/drawing/2014/main" xmlns="" val="4059842175"/>
                    </a:ext>
                  </a:extLst>
                </a:gridCol>
                <a:gridCol w="1951370">
                  <a:extLst>
                    <a:ext uri="{9D8B030D-6E8A-4147-A177-3AD203B41FA5}">
                      <a16:colId xmlns:a16="http://schemas.microsoft.com/office/drawing/2014/main" xmlns="" val="88625742"/>
                    </a:ext>
                  </a:extLst>
                </a:gridCol>
                <a:gridCol w="1953095">
                  <a:extLst>
                    <a:ext uri="{9D8B030D-6E8A-4147-A177-3AD203B41FA5}">
                      <a16:colId xmlns:a16="http://schemas.microsoft.com/office/drawing/2014/main" xmlns="" val="2944742779"/>
                    </a:ext>
                  </a:extLst>
                </a:gridCol>
                <a:gridCol w="1953095">
                  <a:extLst>
                    <a:ext uri="{9D8B030D-6E8A-4147-A177-3AD203B41FA5}">
                      <a16:colId xmlns:a16="http://schemas.microsoft.com/office/drawing/2014/main" xmlns="" val="403898101"/>
                    </a:ext>
                  </a:extLst>
                </a:gridCol>
                <a:gridCol w="1953095">
                  <a:extLst>
                    <a:ext uri="{9D8B030D-6E8A-4147-A177-3AD203B41FA5}">
                      <a16:colId xmlns:a16="http://schemas.microsoft.com/office/drawing/2014/main" xmlns="" val="4090547929"/>
                    </a:ext>
                  </a:extLst>
                </a:gridCol>
                <a:gridCol w="1953095">
                  <a:extLst>
                    <a:ext uri="{9D8B030D-6E8A-4147-A177-3AD203B41FA5}">
                      <a16:colId xmlns:a16="http://schemas.microsoft.com/office/drawing/2014/main" xmlns="" val="1645398538"/>
                    </a:ext>
                  </a:extLst>
                </a:gridCol>
                <a:gridCol w="1953095">
                  <a:extLst>
                    <a:ext uri="{9D8B030D-6E8A-4147-A177-3AD203B41FA5}">
                      <a16:colId xmlns:a16="http://schemas.microsoft.com/office/drawing/2014/main" xmlns="" val="1768726452"/>
                    </a:ext>
                  </a:extLst>
                </a:gridCol>
                <a:gridCol w="2213391">
                  <a:extLst>
                    <a:ext uri="{9D8B030D-6E8A-4147-A177-3AD203B41FA5}">
                      <a16:colId xmlns:a16="http://schemas.microsoft.com/office/drawing/2014/main" xmlns="" val="2442847782"/>
                    </a:ext>
                  </a:extLst>
                </a:gridCol>
              </a:tblGrid>
              <a:tr h="1277181">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An</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9,2</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8,7</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9,5</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6,8</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7,3</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6,5</a:t>
                      </a:r>
                    </a:p>
                  </a:txBody>
                  <a:tcPr marL="68580" marR="68580" marT="0" marB="0"/>
                </a:tc>
                <a:extLst>
                  <a:ext uri="{0D108BD9-81ED-4DB2-BD59-A6C34878D82A}">
                    <a16:rowId xmlns:a16="http://schemas.microsoft.com/office/drawing/2014/main" xmlns="" val="1149589993"/>
                  </a:ext>
                </a:extLst>
              </a:tr>
              <a:tr h="2320083">
                <a:tc>
                  <a:txBody>
                    <a:bodyPr/>
                    <a:lstStyle/>
                    <a:p>
                      <a:pPr marL="0" marR="0" algn="ctr">
                        <a:lnSpc>
                          <a:spcPct val="107000"/>
                        </a:lnSpc>
                        <a:spcBef>
                          <a:spcPts val="0"/>
                        </a:spcBef>
                        <a:spcAft>
                          <a:spcPts val="0"/>
                        </a:spcAft>
                      </a:pPr>
                      <a:r>
                        <a:rPr lang="en-US" sz="4800" dirty="0" err="1">
                          <a:effectLst/>
                          <a:latin typeface="Tahoma" panose="020B0604030504040204" pitchFamily="34" charset="0"/>
                          <a:ea typeface="Tahoma" panose="020B0604030504040204" pitchFamily="34" charset="0"/>
                          <a:cs typeface="Tahoma" panose="020B0604030504040204" pitchFamily="34" charset="0"/>
                        </a:rPr>
                        <a:t>Bình</a:t>
                      </a:r>
                      <a:endParaRPr lang="en-US" sz="4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8,2</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8,0</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7,8</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8,3</a:t>
                      </a:r>
                    </a:p>
                  </a:txBody>
                  <a:tcPr marL="68580" marR="68580" marT="0" marB="0"/>
                </a:tc>
                <a:tc>
                  <a:txBody>
                    <a:bodyPr/>
                    <a:lstStyle/>
                    <a:p>
                      <a:pPr marL="0" marR="0" algn="ctr">
                        <a:lnSpc>
                          <a:spcPct val="107000"/>
                        </a:lnSpc>
                        <a:spcBef>
                          <a:spcPts val="0"/>
                        </a:spcBef>
                        <a:spcAft>
                          <a:spcPts val="0"/>
                        </a:spcAft>
                      </a:pPr>
                      <a:r>
                        <a:rPr lang="en-US" sz="4800">
                          <a:effectLst/>
                          <a:latin typeface="Tahoma" panose="020B0604030504040204" pitchFamily="34" charset="0"/>
                          <a:ea typeface="Tahoma" panose="020B0604030504040204" pitchFamily="34" charset="0"/>
                          <a:cs typeface="Tahoma" panose="020B0604030504040204" pitchFamily="34" charset="0"/>
                        </a:rPr>
                        <a:t>7,9</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7,6</a:t>
                      </a:r>
                    </a:p>
                  </a:txBody>
                  <a:tcPr marL="68580" marR="68580" marT="0" marB="0"/>
                </a:tc>
                <a:tc>
                  <a:txBody>
                    <a:bodyPr/>
                    <a:lstStyle/>
                    <a:p>
                      <a:pPr marL="0" marR="0" algn="ctr">
                        <a:lnSpc>
                          <a:spcPct val="107000"/>
                        </a:lnSpc>
                        <a:spcBef>
                          <a:spcPts val="0"/>
                        </a:spcBef>
                        <a:spcAft>
                          <a:spcPts val="0"/>
                        </a:spcAft>
                      </a:pPr>
                      <a:r>
                        <a:rPr lang="en-US" sz="4800" dirty="0">
                          <a:effectLst/>
                          <a:latin typeface="Tahoma" panose="020B0604030504040204" pitchFamily="34" charset="0"/>
                          <a:ea typeface="Tahoma" panose="020B0604030504040204" pitchFamily="34" charset="0"/>
                          <a:cs typeface="Tahoma" panose="020B0604030504040204" pitchFamily="34" charset="0"/>
                        </a:rPr>
                        <a:t>8,1</a:t>
                      </a:r>
                    </a:p>
                  </a:txBody>
                  <a:tcPr marL="68580" marR="68580" marT="0" marB="0"/>
                </a:tc>
                <a:extLst>
                  <a:ext uri="{0D108BD9-81ED-4DB2-BD59-A6C34878D82A}">
                    <a16:rowId xmlns:a16="http://schemas.microsoft.com/office/drawing/2014/main" xmlns="" val="163659491"/>
                  </a:ext>
                </a:extLst>
              </a:tr>
            </a:tbl>
          </a:graphicData>
        </a:graphic>
      </p:graphicFrame>
      <p:sp>
        <p:nvSpPr>
          <p:cNvPr id="13" name="TextBox 12">
            <a:extLst>
              <a:ext uri="{FF2B5EF4-FFF2-40B4-BE49-F238E27FC236}">
                <a16:creationId xmlns:a16="http://schemas.microsoft.com/office/drawing/2014/main" xmlns="" id="{5C528EC0-CEE3-4BFE-B1CE-D9EAFBA12080}"/>
              </a:ext>
            </a:extLst>
          </p:cNvPr>
          <p:cNvSpPr txBox="1"/>
          <p:nvPr/>
        </p:nvSpPr>
        <p:spPr>
          <a:xfrm>
            <a:off x="2221756" y="10067941"/>
            <a:ext cx="19662037" cy="4223207"/>
          </a:xfrm>
          <a:prstGeom prst="rect">
            <a:avLst/>
          </a:prstGeom>
          <a:noFill/>
        </p:spPr>
        <p:txBody>
          <a:bodyPr wrap="square" rtlCol="0">
            <a:spAutoFit/>
          </a:bodyPr>
          <a:lstStyle/>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Điểm</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trung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môn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kì</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An </a:t>
            </a:r>
            <a:r>
              <a:rPr lang="en-US" sz="4800" b="1" dirty="0" err="1">
                <a:effectLst/>
                <a:latin typeface="Tahoma" panose="020B0604030504040204" pitchFamily="34" charset="0"/>
                <a:ea typeface="Tahoma" panose="020B0604030504040204" pitchFamily="34" charset="0"/>
                <a:cs typeface="Tahoma" panose="020B0604030504040204" pitchFamily="34" charset="0"/>
              </a:rPr>
              <a:t>và</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là</a:t>
            </a:r>
            <a:r>
              <a:rPr lang="en-US" sz="4800" b="1" dirty="0">
                <a:effectLst/>
                <a:latin typeface="Tahoma" panose="020B0604030504040204" pitchFamily="34" charset="0"/>
                <a:ea typeface="Tahoma" panose="020B0604030504040204" pitchFamily="34" charset="0"/>
                <a:cs typeface="Tahoma" panose="020B0604030504040204" pitchFamily="34" charset="0"/>
              </a:rPr>
              <a:t> 8,0 </a:t>
            </a:r>
            <a:r>
              <a:rPr lang="en-US" sz="4800" b="1" dirty="0" err="1">
                <a:effectLst/>
                <a:latin typeface="Tahoma" panose="020B0604030504040204" pitchFamily="34" charset="0"/>
                <a:ea typeface="Tahoma" panose="020B0604030504040204" pitchFamily="34" charset="0"/>
                <a:cs typeface="Tahoma" panose="020B0604030504040204" pitchFamily="34" charset="0"/>
              </a:rPr>
              <a:t>nhưng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rõ</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ràng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Bình</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hơn</a:t>
            </a:r>
            <a:r>
              <a:rPr lang="en-US" sz="4800" b="1" dirty="0">
                <a:effectLst/>
                <a:latin typeface="Tahoma" panose="020B0604030504040204" pitchFamily="34" charset="0"/>
                <a:ea typeface="Tahoma" panose="020B0604030504040204" pitchFamily="34" charset="0"/>
                <a:cs typeface="Tahoma" panose="020B0604030504040204" pitchFamily="34" charset="0"/>
              </a:rPr>
              <a:t> An. </a:t>
            </a:r>
          </a:p>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Có</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những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mức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học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đều</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pPr marL="0" marR="0">
              <a:lnSpc>
                <a:spcPct val="107000"/>
              </a:lnSpc>
              <a:spcBef>
                <a:spcPts val="0"/>
              </a:spcBef>
              <a:spcAft>
                <a:spcPts val="800"/>
              </a:spcAft>
            </a:pPr>
            <a:r>
              <a:rPr lang="en-US" sz="4800" b="1" dirty="0" err="1">
                <a:effectLst/>
                <a:latin typeface="Tahoma" panose="020B0604030504040204" pitchFamily="34" charset="0"/>
                <a:ea typeface="Tahoma" panose="020B0604030504040204" pitchFamily="34" charset="0"/>
                <a:cs typeface="Tahoma" panose="020B0604030504040204" pitchFamily="34" charset="0"/>
              </a:rPr>
              <a:t>Bài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này</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sẽ</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giới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một</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vài</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đặc</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trưng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như</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vậy</a:t>
            </a:r>
            <a:r>
              <a:rPr lang="en-US" sz="4800" b="1" dirty="0">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Tree>
    <p:custDataLst>
      <p:tags r:id="rId1"/>
    </p:custDataLst>
    <p:extLst>
      <p:ext uri="{BB962C8B-B14F-4D97-AF65-F5344CB8AC3E}">
        <p14:creationId xmlns:p14="http://schemas.microsoft.com/office/powerpoint/2010/main" val="5527652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wipe(down)">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Effect transition="in" filter="fade">
                                      <p:cBhvr>
                                        <p:cTn id="34" dur="1000"/>
                                        <p:tgtEl>
                                          <p:spTgt spid="13">
                                            <p:txEl>
                                              <p:pRg st="2" end="2"/>
                                            </p:txEl>
                                          </p:spTgt>
                                        </p:tgtEl>
                                      </p:cBhvr>
                                    </p:animEffect>
                                    <p:anim calcmode="lin" valueType="num">
                                      <p:cBhvr>
                                        <p:cTn id="3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411819" y="1879600"/>
            <a:ext cx="23591181" cy="115315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dirty="0"/>
          </a:p>
          <a:p>
            <a:r>
              <a:rPr lang="en-US" dirty="0" err="1"/>
              <a:t>Một</a:t>
            </a:r>
            <a:r>
              <a:rPr lang="en-US" dirty="0"/>
              <a:t> </a:t>
            </a:r>
            <a:r>
              <a:rPr lang="en-US" dirty="0" err="1"/>
              <a:t>cổ</a:t>
            </a:r>
            <a:r>
              <a:rPr lang="en-US" dirty="0"/>
              <a:t> </a:t>
            </a:r>
            <a:r>
              <a:rPr lang="en-US" dirty="0" err="1"/>
              <a:t>động</a:t>
            </a:r>
            <a:r>
              <a:rPr lang="en-US" dirty="0"/>
              <a:t> </a:t>
            </a:r>
            <a:r>
              <a:rPr lang="en-US" dirty="0" err="1"/>
              <a:t>viên</a:t>
            </a:r>
            <a:r>
              <a:rPr lang="en-US" dirty="0"/>
              <a:t> </a:t>
            </a:r>
            <a:r>
              <a:rPr lang="en-US" dirty="0" err="1"/>
              <a:t>của</a:t>
            </a:r>
            <a:r>
              <a:rPr lang="en-US" dirty="0"/>
              <a:t> </a:t>
            </a:r>
            <a:r>
              <a:rPr lang="en-US" dirty="0" err="1"/>
              <a:t>câu</a:t>
            </a:r>
            <a:r>
              <a:rPr lang="en-US" dirty="0"/>
              <a:t> </a:t>
            </a:r>
            <a:r>
              <a:rPr lang="en-US" dirty="0" err="1"/>
              <a:t>lạc</a:t>
            </a:r>
            <a:r>
              <a:rPr lang="en-US" dirty="0"/>
              <a:t> </a:t>
            </a:r>
            <a:r>
              <a:rPr lang="en-US" dirty="0" err="1"/>
              <a:t>bộ</a:t>
            </a:r>
            <a:r>
              <a:rPr lang="en-US" dirty="0"/>
              <a:t> Everton, Anh </a:t>
            </a:r>
            <a:r>
              <a:rPr lang="en-US" dirty="0" err="1"/>
              <a:t>đã</a:t>
            </a:r>
            <a:r>
              <a:rPr lang="en-US" dirty="0"/>
              <a:t> </a:t>
            </a:r>
            <a:r>
              <a:rPr lang="en-US" dirty="0" err="1"/>
              <a:t>thống</a:t>
            </a:r>
            <a:r>
              <a:rPr lang="en-US" dirty="0"/>
              <a:t> </a:t>
            </a:r>
            <a:r>
              <a:rPr lang="en-US" dirty="0" err="1"/>
              <a:t>kê</a:t>
            </a:r>
            <a:r>
              <a:rPr lang="en-US" dirty="0"/>
              <a:t> </a:t>
            </a:r>
            <a:r>
              <a:rPr lang="en-US" dirty="0" err="1"/>
              <a:t>điểm</a:t>
            </a:r>
            <a:r>
              <a:rPr lang="en-US" dirty="0"/>
              <a:t> </a:t>
            </a:r>
            <a:r>
              <a:rPr lang="en-US" dirty="0" err="1"/>
              <a:t>số</a:t>
            </a:r>
            <a:r>
              <a:rPr lang="en-US" dirty="0"/>
              <a:t> </a:t>
            </a:r>
            <a:r>
              <a:rPr lang="en-US" dirty="0" err="1"/>
              <a:t>mà</a:t>
            </a:r>
            <a:r>
              <a:rPr lang="en-US" dirty="0"/>
              <a:t> </a:t>
            </a:r>
            <a:r>
              <a:rPr lang="en-US" dirty="0" err="1"/>
              <a:t>hai</a:t>
            </a:r>
            <a:r>
              <a:rPr lang="en-US" dirty="0"/>
              <a:t>  </a:t>
            </a:r>
            <a:r>
              <a:rPr lang="en-US" dirty="0" err="1"/>
              <a:t>hai</a:t>
            </a:r>
            <a:r>
              <a:rPr lang="en-US" dirty="0"/>
              <a:t> </a:t>
            </a:r>
            <a:r>
              <a:rPr lang="en-US" dirty="0" err="1"/>
              <a:t>câu</a:t>
            </a:r>
            <a:r>
              <a:rPr lang="en-US" dirty="0"/>
              <a:t> </a:t>
            </a:r>
            <a:r>
              <a:rPr lang="en-US" dirty="0" err="1"/>
              <a:t>lạc</a:t>
            </a:r>
            <a:r>
              <a:rPr lang="en-US" dirty="0"/>
              <a:t> </a:t>
            </a:r>
            <a:r>
              <a:rPr lang="en-US" dirty="0" err="1"/>
              <a:t>bộ</a:t>
            </a:r>
            <a:r>
              <a:rPr lang="en-US" dirty="0"/>
              <a:t> Leicester City </a:t>
            </a:r>
            <a:r>
              <a:rPr lang="en-US" dirty="0" err="1"/>
              <a:t>và</a:t>
            </a:r>
            <a:r>
              <a:rPr lang="en-US" dirty="0"/>
              <a:t> Everton </a:t>
            </a:r>
            <a:r>
              <a:rPr lang="en-US" dirty="0" err="1"/>
              <a:t>đạt</a:t>
            </a:r>
            <a:r>
              <a:rPr lang="en-US" dirty="0"/>
              <a:t> </a:t>
            </a:r>
            <a:r>
              <a:rPr lang="en-US" dirty="0" err="1"/>
              <a:t>được</a:t>
            </a:r>
            <a:r>
              <a:rPr lang="en-US" dirty="0"/>
              <a:t> </a:t>
            </a:r>
            <a:r>
              <a:rPr lang="en-US" dirty="0" err="1"/>
              <a:t>trong</a:t>
            </a:r>
            <a:r>
              <a:rPr lang="en-US" dirty="0"/>
              <a:t> </a:t>
            </a:r>
            <a:r>
              <a:rPr lang="en-US" dirty="0" err="1"/>
              <a:t>năm</a:t>
            </a:r>
            <a:r>
              <a:rPr lang="en-US" dirty="0"/>
              <a:t> </a:t>
            </a:r>
            <a:r>
              <a:rPr lang="en-US" dirty="0" err="1"/>
              <a:t>mùa</a:t>
            </a:r>
            <a:r>
              <a:rPr lang="en-US" dirty="0"/>
              <a:t> </a:t>
            </a:r>
            <a:r>
              <a:rPr lang="en-US" dirty="0" err="1"/>
              <a:t>giải</a:t>
            </a:r>
            <a:r>
              <a:rPr lang="en-US" dirty="0"/>
              <a:t> </a:t>
            </a:r>
            <a:r>
              <a:rPr lang="en-US" dirty="0" err="1"/>
              <a:t>Ngoại</a:t>
            </a:r>
            <a:r>
              <a:rPr lang="en-US" dirty="0"/>
              <a:t> </a:t>
            </a:r>
            <a:r>
              <a:rPr lang="en-US" dirty="0" err="1"/>
              <a:t>hạng</a:t>
            </a:r>
            <a:r>
              <a:rPr lang="en-US" dirty="0"/>
              <a:t> Anh </a:t>
            </a:r>
            <a:r>
              <a:rPr lang="en-US" dirty="0" err="1"/>
              <a:t>gần</a:t>
            </a:r>
            <a:r>
              <a:rPr lang="en-US" dirty="0"/>
              <a:t> </a:t>
            </a:r>
            <a:r>
              <a:rPr lang="en-US" dirty="0" err="1"/>
              <a:t>đây</a:t>
            </a:r>
            <a:r>
              <a:rPr lang="en-US" dirty="0"/>
              <a:t>, </a:t>
            </a:r>
            <a:r>
              <a:rPr lang="en-US" dirty="0" err="1"/>
              <a:t>từ</a:t>
            </a:r>
            <a:r>
              <a:rPr lang="en-US" dirty="0"/>
              <a:t> </a:t>
            </a:r>
            <a:r>
              <a:rPr lang="en-US" dirty="0" err="1"/>
              <a:t>mùa</a:t>
            </a:r>
            <a:r>
              <a:rPr lang="en-US" dirty="0"/>
              <a:t> </a:t>
            </a:r>
            <a:r>
              <a:rPr lang="en-US" dirty="0" err="1"/>
              <a:t>giải</a:t>
            </a:r>
            <a:r>
              <a:rPr lang="en-US" dirty="0"/>
              <a:t> 2014 – 2015 </a:t>
            </a:r>
            <a:r>
              <a:rPr lang="en-US" dirty="0" err="1"/>
              <a:t>đến</a:t>
            </a:r>
            <a:r>
              <a:rPr lang="en-US" dirty="0"/>
              <a:t> </a:t>
            </a:r>
            <a:r>
              <a:rPr lang="en-US" dirty="0" err="1"/>
              <a:t>mùa</a:t>
            </a:r>
            <a:r>
              <a:rPr lang="en-US" dirty="0"/>
              <a:t> </a:t>
            </a:r>
            <a:r>
              <a:rPr lang="en-US" dirty="0" err="1"/>
              <a:t>giải</a:t>
            </a:r>
            <a:r>
              <a:rPr lang="en-US" dirty="0"/>
              <a:t> 2018 – 2019 </a:t>
            </a:r>
            <a:r>
              <a:rPr lang="en-US" dirty="0" err="1"/>
              <a:t>như</a:t>
            </a:r>
            <a:r>
              <a:rPr lang="en-US" dirty="0"/>
              <a:t> </a:t>
            </a:r>
            <a:r>
              <a:rPr lang="en-US" dirty="0" err="1"/>
              <a:t>sau</a:t>
            </a:r>
            <a:r>
              <a:rPr lang="en-US" dirty="0"/>
              <a:t>:</a:t>
            </a:r>
          </a:p>
          <a:p>
            <a:r>
              <a:rPr lang="en-US" dirty="0"/>
              <a:t>Leicester City:	</a:t>
            </a:r>
          </a:p>
          <a:p>
            <a:r>
              <a:rPr lang="en-US" dirty="0"/>
              <a:t>41	81	44	47	52</a:t>
            </a:r>
          </a:p>
          <a:p>
            <a:r>
              <a:rPr lang="en-US" dirty="0"/>
              <a:t>Everton:		</a:t>
            </a:r>
          </a:p>
          <a:p>
            <a:r>
              <a:rPr lang="en-US" dirty="0"/>
              <a:t>47	47	61	49	54.</a:t>
            </a:r>
          </a:p>
          <a:p>
            <a:r>
              <a:rPr lang="en-US" dirty="0" err="1"/>
              <a:t>Cổ</a:t>
            </a:r>
            <a:r>
              <a:rPr lang="en-US" dirty="0"/>
              <a:t> </a:t>
            </a:r>
            <a:r>
              <a:rPr lang="en-US" dirty="0" err="1"/>
              <a:t>động</a:t>
            </a:r>
            <a:r>
              <a:rPr lang="en-US" dirty="0"/>
              <a:t> </a:t>
            </a:r>
            <a:r>
              <a:rPr lang="en-US" dirty="0" err="1"/>
              <a:t>viên</a:t>
            </a:r>
            <a:r>
              <a:rPr lang="en-US" dirty="0"/>
              <a:t> </a:t>
            </a:r>
            <a:r>
              <a:rPr lang="en-US" dirty="0" err="1"/>
              <a:t>đó</a:t>
            </a:r>
            <a:r>
              <a:rPr lang="en-US" dirty="0"/>
              <a:t> </a:t>
            </a:r>
            <a:r>
              <a:rPr lang="en-US" dirty="0" err="1"/>
              <a:t>cho</a:t>
            </a:r>
            <a:r>
              <a:rPr lang="en-US" dirty="0"/>
              <a:t> </a:t>
            </a:r>
            <a:r>
              <a:rPr lang="en-US" dirty="0" err="1"/>
              <a:t>rằng</a:t>
            </a:r>
            <a:r>
              <a:rPr lang="en-US" dirty="0"/>
              <a:t>, Everton </a:t>
            </a:r>
            <a:r>
              <a:rPr lang="en-US" dirty="0" err="1"/>
              <a:t>thi</a:t>
            </a:r>
            <a:r>
              <a:rPr lang="en-US" dirty="0"/>
              <a:t> </a:t>
            </a:r>
            <a:r>
              <a:rPr lang="en-US" dirty="0" err="1"/>
              <a:t>đấu</a:t>
            </a:r>
            <a:r>
              <a:rPr lang="en-US" dirty="0"/>
              <a:t> </a:t>
            </a:r>
            <a:r>
              <a:rPr lang="en-US" dirty="0" err="1"/>
              <a:t>ổn</a:t>
            </a:r>
            <a:r>
              <a:rPr lang="en-US" dirty="0"/>
              <a:t> </a:t>
            </a:r>
            <a:r>
              <a:rPr lang="en-US" dirty="0" err="1"/>
              <a:t>định</a:t>
            </a:r>
            <a:r>
              <a:rPr lang="en-US" dirty="0"/>
              <a:t> </a:t>
            </a:r>
            <a:r>
              <a:rPr lang="en-US" dirty="0" err="1"/>
              <a:t>hơn</a:t>
            </a:r>
            <a:r>
              <a:rPr lang="en-US" dirty="0"/>
              <a:t> Leicester City. </a:t>
            </a:r>
            <a:r>
              <a:rPr lang="en-US" dirty="0" err="1"/>
              <a:t>Em</a:t>
            </a:r>
            <a:r>
              <a:rPr lang="en-US" dirty="0"/>
              <a:t> </a:t>
            </a:r>
            <a:r>
              <a:rPr lang="en-US" dirty="0" err="1"/>
              <a:t>có</a:t>
            </a:r>
            <a:r>
              <a:rPr lang="en-US" dirty="0"/>
              <a:t> </a:t>
            </a:r>
            <a:r>
              <a:rPr lang="en-US" dirty="0" err="1"/>
              <a:t>đồng</a:t>
            </a:r>
            <a:r>
              <a:rPr lang="en-US" dirty="0"/>
              <a:t> ý </a:t>
            </a:r>
            <a:r>
              <a:rPr lang="en-US" dirty="0" err="1"/>
              <a:t>với</a:t>
            </a:r>
            <a:r>
              <a:rPr lang="en-US" dirty="0"/>
              <a:t> </a:t>
            </a:r>
            <a:r>
              <a:rPr lang="en-US" dirty="0" err="1"/>
              <a:t>nhận</a:t>
            </a:r>
            <a:r>
              <a:rPr lang="en-US" dirty="0"/>
              <a:t> </a:t>
            </a:r>
            <a:r>
              <a:rPr lang="en-US" dirty="0" err="1"/>
              <a:t>định</a:t>
            </a:r>
            <a:r>
              <a:rPr lang="en-US" dirty="0"/>
              <a:t> </a:t>
            </a:r>
            <a:r>
              <a:rPr lang="en-US" dirty="0" err="1"/>
              <a:t>này</a:t>
            </a:r>
            <a:r>
              <a:rPr lang="en-US" dirty="0"/>
              <a:t> </a:t>
            </a:r>
            <a:r>
              <a:rPr lang="en-US" dirty="0" err="1"/>
              <a:t>không</a:t>
            </a:r>
            <a:r>
              <a:rPr lang="en-US" dirty="0"/>
              <a:t>? </a:t>
            </a:r>
            <a:r>
              <a:rPr lang="en-US" dirty="0" err="1"/>
              <a:t>Vì</a:t>
            </a:r>
            <a:r>
              <a:rPr lang="en-US" dirty="0"/>
              <a:t> </a:t>
            </a:r>
            <a:r>
              <a:rPr lang="en-US" dirty="0" err="1"/>
              <a:t>sao</a:t>
            </a:r>
            <a:r>
              <a:rPr lang="en-US" dirty="0"/>
              <a:t>?</a:t>
            </a:r>
          </a:p>
        </p:txBody>
      </p:sp>
      <p:grpSp>
        <p:nvGrpSpPr>
          <p:cNvPr id="11" name="Group 10">
            <a:extLst>
              <a:ext uri="{FF2B5EF4-FFF2-40B4-BE49-F238E27FC236}">
                <a16:creationId xmlns:a16="http://schemas.microsoft.com/office/drawing/2014/main" xmlns="" id="{74AE0F73-B89E-4FAB-A8B0-A1ABF8F067DF}"/>
              </a:ext>
            </a:extLst>
          </p:cNvPr>
          <p:cNvGrpSpPr/>
          <p:nvPr/>
        </p:nvGrpSpPr>
        <p:grpSpPr>
          <a:xfrm>
            <a:off x="411819" y="1879600"/>
            <a:ext cx="3657600" cy="939800"/>
            <a:chOff x="0" y="-45829"/>
            <a:chExt cx="1360006" cy="436887"/>
          </a:xfrm>
        </p:grpSpPr>
        <p:sp>
          <p:nvSpPr>
            <p:cNvPr id="12" name="TextBox 321">
              <a:extLst>
                <a:ext uri="{FF2B5EF4-FFF2-40B4-BE49-F238E27FC236}">
                  <a16:creationId xmlns:a16="http://schemas.microsoft.com/office/drawing/2014/main" xmlns="" id="{EC7F453C-6365-49DF-A570-E4D09C1E20E1}"/>
                </a:ext>
              </a:extLst>
            </p:cNvPr>
            <p:cNvSpPr txBox="1"/>
            <p:nvPr/>
          </p:nvSpPr>
          <p:spPr>
            <a:xfrm>
              <a:off x="516524" y="-45829"/>
              <a:ext cx="843482" cy="436887"/>
            </a:xfrm>
            <a:prstGeom prst="rect">
              <a:avLst/>
            </a:prstGeom>
            <a:noFill/>
          </p:spPr>
          <p:txBody>
            <a:bodyPr wrap="square" rtlCol="0">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HĐ1:</a:t>
              </a: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13" name="Group 12">
              <a:extLst>
                <a:ext uri="{FF2B5EF4-FFF2-40B4-BE49-F238E27FC236}">
                  <a16:creationId xmlns:a16="http://schemas.microsoft.com/office/drawing/2014/main" xmlns="" id="{171DCB4A-F1D2-485C-931C-973BF42BD207}"/>
                </a:ext>
              </a:extLst>
            </p:cNvPr>
            <p:cNvGrpSpPr/>
            <p:nvPr/>
          </p:nvGrpSpPr>
          <p:grpSpPr>
            <a:xfrm>
              <a:off x="0" y="92326"/>
              <a:ext cx="627012" cy="197663"/>
              <a:chOff x="0" y="92326"/>
              <a:chExt cx="575416" cy="197663"/>
            </a:xfrm>
          </p:grpSpPr>
          <p:grpSp>
            <p:nvGrpSpPr>
              <p:cNvPr id="14" name="Group 13">
                <a:extLst>
                  <a:ext uri="{FF2B5EF4-FFF2-40B4-BE49-F238E27FC236}">
                    <a16:creationId xmlns:a16="http://schemas.microsoft.com/office/drawing/2014/main" xmlns="" id="{F0A75BD3-FF67-4AE6-9B19-79D89DBEEE17}"/>
                  </a:ext>
                </a:extLst>
              </p:cNvPr>
              <p:cNvGrpSpPr/>
              <p:nvPr/>
            </p:nvGrpSpPr>
            <p:grpSpPr>
              <a:xfrm>
                <a:off x="0" y="92326"/>
                <a:ext cx="575416" cy="197663"/>
                <a:chOff x="0" y="92326"/>
                <a:chExt cx="644449" cy="302837"/>
              </a:xfrm>
            </p:grpSpPr>
            <p:sp>
              <p:nvSpPr>
                <p:cNvPr id="17" name="Arrow: Pentagon 16">
                  <a:extLst>
                    <a:ext uri="{FF2B5EF4-FFF2-40B4-BE49-F238E27FC236}">
                      <a16:creationId xmlns:a16="http://schemas.microsoft.com/office/drawing/2014/main" xmlns="" id="{F5EB1B6E-30DB-4CE9-8361-E96522F84F54}"/>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8" name="Arrow: Chevron 17">
                  <a:extLst>
                    <a:ext uri="{FF2B5EF4-FFF2-40B4-BE49-F238E27FC236}">
                      <a16:creationId xmlns:a16="http://schemas.microsoft.com/office/drawing/2014/main" xmlns="" id="{0E026FBA-41A4-49EA-ADB2-D96685067E1B}"/>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Arrow: Chevron 18">
                  <a:extLst>
                    <a:ext uri="{FF2B5EF4-FFF2-40B4-BE49-F238E27FC236}">
                      <a16:creationId xmlns:a16="http://schemas.microsoft.com/office/drawing/2014/main" xmlns="" id="{A085B191-B682-4B15-A389-04183F513D15}"/>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5" name="Flowchart: Terminator 14">
                <a:extLst>
                  <a:ext uri="{FF2B5EF4-FFF2-40B4-BE49-F238E27FC236}">
                    <a16:creationId xmlns:a16="http://schemas.microsoft.com/office/drawing/2014/main" xmlns="" id="{AE9BCB40-5A2C-402D-929A-C3044418BFAF}"/>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Oval 15">
                <a:extLst>
                  <a:ext uri="{FF2B5EF4-FFF2-40B4-BE49-F238E27FC236}">
                    <a16:creationId xmlns:a16="http://schemas.microsoft.com/office/drawing/2014/main" xmlns="" id="{B192C7FC-AC02-4A77-8298-FCA4606A6D12}"/>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grpSp>
      <p:sp>
        <p:nvSpPr>
          <p:cNvPr id="20" name="Title 1">
            <a:extLst>
              <a:ext uri="{FF2B5EF4-FFF2-40B4-BE49-F238E27FC236}">
                <a16:creationId xmlns:a16="http://schemas.microsoft.com/office/drawing/2014/main" xmlns="" id="{E00B046D-482D-490F-B9B9-23CA39E737E0}"/>
              </a:ext>
            </a:extLst>
          </p:cNvPr>
          <p:cNvSpPr txBox="1">
            <a:spLocks/>
          </p:cNvSpPr>
          <p:nvPr/>
        </p:nvSpPr>
        <p:spPr>
          <a:xfrm>
            <a:off x="381000" y="1821189"/>
            <a:ext cx="23591181" cy="1123441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endParaRPr lang="en-US" dirty="0"/>
          </a:p>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Một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cổ</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của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bộ</a:t>
            </a:r>
            <a:r>
              <a:rPr lang="en-US" sz="4800" b="1" dirty="0">
                <a:latin typeface="Tahoma" panose="020B0604030504040204" pitchFamily="34" charset="0"/>
                <a:ea typeface="Tahoma" panose="020B0604030504040204" pitchFamily="34" charset="0"/>
                <a:cs typeface="Tahoma" panose="020B0604030504040204" pitchFamily="34" charset="0"/>
              </a:rPr>
              <a:t> Everton, Anh </a:t>
            </a:r>
            <a:r>
              <a:rPr lang="en-US" sz="4800" b="1" dirty="0" err="1">
                <a:latin typeface="Tahoma" panose="020B0604030504040204" pitchFamily="34" charset="0"/>
                <a:ea typeface="Tahoma" panose="020B0604030504040204" pitchFamily="34" charset="0"/>
                <a:cs typeface="Tahoma" panose="020B0604030504040204" pitchFamily="34" charset="0"/>
              </a:rPr>
              <a:t>đã</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thống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kê</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điểm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số</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mà</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hai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câu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lạc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bộ</a:t>
            </a:r>
            <a:r>
              <a:rPr lang="en-US" sz="4800" b="1" dirty="0">
                <a:latin typeface="Tahoma" panose="020B0604030504040204" pitchFamily="34" charset="0"/>
                <a:ea typeface="Tahoma" panose="020B0604030504040204" pitchFamily="34" charset="0"/>
                <a:cs typeface="Tahoma" panose="020B0604030504040204" pitchFamily="34" charset="0"/>
              </a:rPr>
              <a:t> Leicester City </a:t>
            </a:r>
            <a:r>
              <a:rPr lang="en-US" sz="4800" b="1" dirty="0" err="1">
                <a:latin typeface="Tahoma" panose="020B0604030504040204" pitchFamily="34" charset="0"/>
                <a:ea typeface="Tahoma" panose="020B0604030504040204" pitchFamily="34" charset="0"/>
                <a:cs typeface="Tahoma" panose="020B0604030504040204" pitchFamily="34" charset="0"/>
              </a:rPr>
              <a:t>và</a:t>
            </a:r>
            <a:r>
              <a:rPr lang="en-US" sz="4800" b="1" dirty="0">
                <a:latin typeface="Tahoma" panose="020B0604030504040204" pitchFamily="34" charset="0"/>
                <a:ea typeface="Tahoma" panose="020B0604030504040204" pitchFamily="34" charset="0"/>
                <a:cs typeface="Tahoma" panose="020B0604030504040204" pitchFamily="34" charset="0"/>
              </a:rPr>
              <a:t> Everton </a:t>
            </a:r>
            <a:r>
              <a:rPr lang="en-US" sz="4800" b="1" dirty="0" err="1">
                <a:latin typeface="Tahoma" panose="020B0604030504040204" pitchFamily="34" charset="0"/>
                <a:ea typeface="Tahoma" panose="020B0604030504040204" pitchFamily="34" charset="0"/>
                <a:cs typeface="Tahoma" panose="020B0604030504040204" pitchFamily="34" charset="0"/>
              </a:rPr>
              <a:t>đạt</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được</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trong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năm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Ngoại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hạng</a:t>
            </a:r>
            <a:r>
              <a:rPr lang="en-US" sz="4800" b="1" dirty="0">
                <a:latin typeface="Tahoma" panose="020B0604030504040204" pitchFamily="34" charset="0"/>
                <a:ea typeface="Tahoma" panose="020B0604030504040204" pitchFamily="34" charset="0"/>
                <a:cs typeface="Tahoma" panose="020B0604030504040204" pitchFamily="34" charset="0"/>
              </a:rPr>
              <a:t> Anh </a:t>
            </a:r>
            <a:r>
              <a:rPr lang="en-US" sz="4800" b="1" dirty="0" err="1">
                <a:latin typeface="Tahoma" panose="020B0604030504040204" pitchFamily="34" charset="0"/>
                <a:ea typeface="Tahoma" panose="020B0604030504040204" pitchFamily="34" charset="0"/>
                <a:cs typeface="Tahoma" panose="020B0604030504040204" pitchFamily="34" charset="0"/>
              </a:rPr>
              <a:t>gần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đây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từ</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2014 – 2015 </a:t>
            </a:r>
            <a:r>
              <a:rPr lang="en-US" sz="4800" b="1" dirty="0" err="1">
                <a:latin typeface="Tahoma" panose="020B0604030504040204" pitchFamily="34" charset="0"/>
                <a:ea typeface="Tahoma" panose="020B0604030504040204" pitchFamily="34" charset="0"/>
                <a:cs typeface="Tahoma" panose="020B0604030504040204" pitchFamily="34" charset="0"/>
              </a:rPr>
              <a:t>đến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mùa</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giải</a:t>
            </a:r>
            <a:r>
              <a:rPr lang="en-US" sz="4800" b="1" dirty="0">
                <a:latin typeface="Tahoma" panose="020B0604030504040204" pitchFamily="34" charset="0"/>
                <a:ea typeface="Tahoma" panose="020B0604030504040204" pitchFamily="34" charset="0"/>
                <a:cs typeface="Tahoma" panose="020B0604030504040204" pitchFamily="34" charset="0"/>
              </a:rPr>
              <a:t> 2018 – 2019 </a:t>
            </a:r>
            <a:r>
              <a:rPr lang="en-US" sz="4800" b="1" dirty="0" err="1">
                <a:latin typeface="Tahoma" panose="020B0604030504040204" pitchFamily="34" charset="0"/>
                <a:ea typeface="Tahoma" panose="020B0604030504040204" pitchFamily="34" charset="0"/>
                <a:cs typeface="Tahoma" panose="020B0604030504040204" pitchFamily="34" charset="0"/>
              </a:rPr>
              <a:t>như</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sau</a:t>
            </a:r>
            <a:r>
              <a:rPr lang="en-US" sz="4800" b="1" dirty="0">
                <a:latin typeface="Tahoma" panose="020B0604030504040204" pitchFamily="34" charset="0"/>
                <a:ea typeface="Tahoma" panose="020B0604030504040204" pitchFamily="34" charset="0"/>
                <a:cs typeface="Tahoma" panose="020B0604030504040204" pitchFamily="34" charset="0"/>
              </a:rPr>
              <a:t>:</a:t>
            </a:r>
          </a:p>
          <a:p>
            <a:pPr>
              <a:lnSpc>
                <a:spcPct val="150000"/>
              </a:lnSpc>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Leicester City:</a:t>
            </a:r>
            <a:r>
              <a:rPr lang="en-US" sz="48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41	81	44	47	52</a:t>
            </a:r>
          </a:p>
          <a:p>
            <a:pPr>
              <a:lnSpc>
                <a:spcPct val="150000"/>
              </a:lnSpc>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Everton:</a:t>
            </a:r>
            <a:r>
              <a:rPr lang="en-US" sz="4800" b="1" dirty="0">
                <a:latin typeface="Tahoma" panose="020B0604030504040204" pitchFamily="34" charset="0"/>
                <a:ea typeface="Tahoma" panose="020B0604030504040204" pitchFamily="34" charset="0"/>
                <a:cs typeface="Tahoma" panose="020B0604030504040204" pitchFamily="34" charset="0"/>
              </a:rPr>
              <a:t>		</a:t>
            </a:r>
          </a:p>
          <a:p>
            <a:pPr>
              <a:lnSpc>
                <a:spcPct val="150000"/>
              </a:lnSpc>
            </a:pPr>
            <a:r>
              <a:rPr lang="en-US" sz="4800" b="1" dirty="0">
                <a:latin typeface="Tahoma" panose="020B0604030504040204" pitchFamily="34" charset="0"/>
                <a:ea typeface="Tahoma" panose="020B0604030504040204" pitchFamily="34" charset="0"/>
                <a:cs typeface="Tahoma" panose="020B0604030504040204" pitchFamily="34" charset="0"/>
              </a:rPr>
              <a:t>47	47	61	49	54.</a:t>
            </a:r>
          </a:p>
          <a:p>
            <a:pPr>
              <a:lnSpc>
                <a:spcPct val="150000"/>
              </a:lnSpc>
            </a:pPr>
            <a:r>
              <a:rPr lang="en-US" sz="4800" b="1" dirty="0" err="1">
                <a:latin typeface="Tahoma" panose="020B0604030504040204" pitchFamily="34" charset="0"/>
                <a:ea typeface="Tahoma" panose="020B0604030504040204" pitchFamily="34" charset="0"/>
                <a:cs typeface="Tahoma" panose="020B0604030504040204" pitchFamily="34" charset="0"/>
              </a:rPr>
              <a:t>Cổ</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động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viên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cho</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rằng</a:t>
            </a:r>
            <a:r>
              <a:rPr lang="en-US" sz="4800" b="1" dirty="0">
                <a:latin typeface="Tahoma" panose="020B0604030504040204" pitchFamily="34" charset="0"/>
                <a:ea typeface="Tahoma" panose="020B0604030504040204" pitchFamily="34" charset="0"/>
                <a:cs typeface="Tahoma" panose="020B0604030504040204" pitchFamily="34" charset="0"/>
              </a:rPr>
              <a:t>, Everton </a:t>
            </a:r>
            <a:r>
              <a:rPr lang="en-US" sz="4800" b="1" dirty="0" err="1">
                <a:latin typeface="Tahoma" panose="020B0604030504040204" pitchFamily="34" charset="0"/>
                <a:ea typeface="Tahoma" panose="020B0604030504040204" pitchFamily="34" charset="0"/>
                <a:cs typeface="Tahoma" panose="020B0604030504040204" pitchFamily="34" charset="0"/>
              </a:rPr>
              <a:t>thi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đấu</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ổn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hơn</a:t>
            </a:r>
            <a:r>
              <a:rPr lang="en-US" sz="4800" b="1" dirty="0">
                <a:latin typeface="Tahoma" panose="020B0604030504040204" pitchFamily="34" charset="0"/>
                <a:ea typeface="Tahoma" panose="020B0604030504040204" pitchFamily="34" charset="0"/>
                <a:cs typeface="Tahoma" panose="020B0604030504040204" pitchFamily="34" charset="0"/>
              </a:rPr>
              <a:t> Leicester City. </a:t>
            </a:r>
            <a:r>
              <a:rPr lang="en-US" sz="4800" b="1" dirty="0" err="1">
                <a:latin typeface="Tahoma" panose="020B0604030504040204" pitchFamily="34" charset="0"/>
                <a:ea typeface="Tahoma" panose="020B0604030504040204" pitchFamily="34" charset="0"/>
                <a:cs typeface="Tahoma" panose="020B0604030504040204" pitchFamily="34" charset="0"/>
              </a:rPr>
              <a:t>Em</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có</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đồng</a:t>
            </a:r>
            <a:r>
              <a:rPr lang="en-US" sz="4800" b="1" dirty="0">
                <a:latin typeface="Tahoma" panose="020B0604030504040204" pitchFamily="34" charset="0"/>
                <a:ea typeface="Tahoma" panose="020B0604030504040204" pitchFamily="34" charset="0"/>
                <a:cs typeface="Tahoma" panose="020B0604030504040204" pitchFamily="34" charset="0"/>
              </a:rPr>
              <a:t> ý </a:t>
            </a:r>
            <a:r>
              <a:rPr lang="en-US" sz="4800" b="1" dirty="0" err="1">
                <a:latin typeface="Tahoma" panose="020B0604030504040204" pitchFamily="34" charset="0"/>
                <a:ea typeface="Tahoma" panose="020B0604030504040204" pitchFamily="34" charset="0"/>
                <a:cs typeface="Tahoma" panose="020B0604030504040204" pitchFamily="34" charset="0"/>
              </a:rPr>
              <a:t>với</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nhận</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định</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này</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không</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Vì</a:t>
            </a:r>
            <a:r>
              <a:rPr lang="en-US" sz="4800" b="1" dirty="0">
                <a:latin typeface="Tahoma" panose="020B0604030504040204" pitchFamily="34" charset="0"/>
                <a:ea typeface="Tahoma" panose="020B0604030504040204" pitchFamily="34" charset="0"/>
                <a:cs typeface="Tahoma" panose="020B0604030504040204" pitchFamily="34" charset="0"/>
              </a:rPr>
              <a:t> </a:t>
            </a:r>
            <a:r>
              <a:rPr lang="en-US" sz="4800" b="1" dirty="0" err="1">
                <a:latin typeface="Tahoma" panose="020B0604030504040204" pitchFamily="34" charset="0"/>
                <a:ea typeface="Tahoma" panose="020B0604030504040204" pitchFamily="34" charset="0"/>
                <a:cs typeface="Tahoma" panose="020B0604030504040204" pitchFamily="34" charset="0"/>
              </a:rPr>
              <a:t>sao</a:t>
            </a:r>
            <a:r>
              <a:rPr lang="en-US" sz="4800" b="1" dirty="0">
                <a:latin typeface="Tahoma" panose="020B0604030504040204" pitchFamily="34" charset="0"/>
                <a:ea typeface="Tahoma" panose="020B0604030504040204" pitchFamily="34" charset="0"/>
                <a:cs typeface="Tahoma" panose="020B0604030504040204" pitchFamily="34" charset="0"/>
              </a:rPr>
              <a:t>?</a:t>
            </a:r>
          </a:p>
        </p:txBody>
      </p:sp>
      <p:grpSp>
        <p:nvGrpSpPr>
          <p:cNvPr id="21" name="Group 20">
            <a:extLst>
              <a:ext uri="{FF2B5EF4-FFF2-40B4-BE49-F238E27FC236}">
                <a16:creationId xmlns:a16="http://schemas.microsoft.com/office/drawing/2014/main" xmlns="" id="{6971CD54-E775-423D-A42C-CD545DBE24B6}"/>
              </a:ext>
            </a:extLst>
          </p:cNvPr>
          <p:cNvGrpSpPr/>
          <p:nvPr/>
        </p:nvGrpSpPr>
        <p:grpSpPr>
          <a:xfrm>
            <a:off x="381000" y="1676401"/>
            <a:ext cx="3657600" cy="939800"/>
            <a:chOff x="0" y="25018"/>
            <a:chExt cx="1360006" cy="436887"/>
          </a:xfrm>
        </p:grpSpPr>
        <p:sp>
          <p:nvSpPr>
            <p:cNvPr id="22" name="TextBox 321">
              <a:extLst>
                <a:ext uri="{FF2B5EF4-FFF2-40B4-BE49-F238E27FC236}">
                  <a16:creationId xmlns:a16="http://schemas.microsoft.com/office/drawing/2014/main" xmlns="" id="{0FFD3E8A-1A12-4CD8-A5B0-2AB8E9467F6F}"/>
                </a:ext>
              </a:extLst>
            </p:cNvPr>
            <p:cNvSpPr txBox="1"/>
            <p:nvPr/>
          </p:nvSpPr>
          <p:spPr>
            <a:xfrm>
              <a:off x="516524" y="25018"/>
              <a:ext cx="843482" cy="436887"/>
            </a:xfrm>
            <a:prstGeom prst="rect">
              <a:avLst/>
            </a:prstGeom>
            <a:noFill/>
          </p:spPr>
          <p:txBody>
            <a:bodyPr wrap="square" rtlCol="0">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  HĐ1: </a:t>
              </a: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23" name="Group 22">
              <a:extLst>
                <a:ext uri="{FF2B5EF4-FFF2-40B4-BE49-F238E27FC236}">
                  <a16:creationId xmlns:a16="http://schemas.microsoft.com/office/drawing/2014/main" xmlns="" id="{E9780CCB-29E6-4D51-B3D9-3655BA9FBCAA}"/>
                </a:ext>
              </a:extLst>
            </p:cNvPr>
            <p:cNvGrpSpPr/>
            <p:nvPr/>
          </p:nvGrpSpPr>
          <p:grpSpPr>
            <a:xfrm>
              <a:off x="0" y="92326"/>
              <a:ext cx="627012" cy="197663"/>
              <a:chOff x="0" y="92326"/>
              <a:chExt cx="575416" cy="197663"/>
            </a:xfrm>
          </p:grpSpPr>
          <p:grpSp>
            <p:nvGrpSpPr>
              <p:cNvPr id="24" name="Group 23">
                <a:extLst>
                  <a:ext uri="{FF2B5EF4-FFF2-40B4-BE49-F238E27FC236}">
                    <a16:creationId xmlns:a16="http://schemas.microsoft.com/office/drawing/2014/main" xmlns="" id="{F66FFCB1-FE2A-4075-AA98-217148E69077}"/>
                  </a:ext>
                </a:extLst>
              </p:cNvPr>
              <p:cNvGrpSpPr/>
              <p:nvPr/>
            </p:nvGrpSpPr>
            <p:grpSpPr>
              <a:xfrm>
                <a:off x="0" y="92326"/>
                <a:ext cx="575416" cy="197663"/>
                <a:chOff x="0" y="92326"/>
                <a:chExt cx="644449" cy="302837"/>
              </a:xfrm>
            </p:grpSpPr>
            <p:sp>
              <p:nvSpPr>
                <p:cNvPr id="27" name="Arrow: Pentagon 26">
                  <a:extLst>
                    <a:ext uri="{FF2B5EF4-FFF2-40B4-BE49-F238E27FC236}">
                      <a16:creationId xmlns:a16="http://schemas.microsoft.com/office/drawing/2014/main" xmlns="" id="{C90D0B26-A0B0-4123-B22A-1D256D01A492}"/>
                    </a:ext>
                  </a:extLst>
                </p:cNvPr>
                <p:cNvSpPr/>
                <p:nvPr/>
              </p:nvSpPr>
              <p:spPr>
                <a:xfrm>
                  <a:off x="0" y="103807"/>
                  <a:ext cx="420648" cy="291356"/>
                </a:xfrm>
                <a:prstGeom prst="homePlat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8" name="Arrow: Chevron 27">
                  <a:extLst>
                    <a:ext uri="{FF2B5EF4-FFF2-40B4-BE49-F238E27FC236}">
                      <a16:creationId xmlns:a16="http://schemas.microsoft.com/office/drawing/2014/main" xmlns="" id="{E5B44A69-22F6-4F4B-A773-C1D08DCE5168}"/>
                    </a:ext>
                  </a:extLst>
                </p:cNvPr>
                <p:cNvSpPr/>
                <p:nvPr/>
              </p:nvSpPr>
              <p:spPr>
                <a:xfrm>
                  <a:off x="380243" y="92326"/>
                  <a:ext cx="169459" cy="2916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9" name="Arrow: Chevron 28">
                  <a:extLst>
                    <a:ext uri="{FF2B5EF4-FFF2-40B4-BE49-F238E27FC236}">
                      <a16:creationId xmlns:a16="http://schemas.microsoft.com/office/drawing/2014/main" xmlns="" id="{6E068FCC-E620-40D8-95A1-8B965FC57034}"/>
                    </a:ext>
                  </a:extLst>
                </p:cNvPr>
                <p:cNvSpPr/>
                <p:nvPr/>
              </p:nvSpPr>
              <p:spPr>
                <a:xfrm>
                  <a:off x="474990" y="92326"/>
                  <a:ext cx="169459" cy="291671"/>
                </a:xfrm>
                <a:prstGeom prst="chevron">
                  <a:avLst>
                    <a:gd name="adj" fmla="val 83506"/>
                  </a:avLst>
                </a:prstGeom>
                <a:solidFill>
                  <a:srgbClr val="0000C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5" name="Flowchart: Terminator 24">
                <a:extLst>
                  <a:ext uri="{FF2B5EF4-FFF2-40B4-BE49-F238E27FC236}">
                    <a16:creationId xmlns:a16="http://schemas.microsoft.com/office/drawing/2014/main" xmlns="" id="{442A66D4-4335-4753-A1D8-85314C696D17}"/>
                  </a:ext>
                </a:extLst>
              </p:cNvPr>
              <p:cNvSpPr/>
              <p:nvPr/>
            </p:nvSpPr>
            <p:spPr>
              <a:xfrm>
                <a:off x="80311" y="137613"/>
                <a:ext cx="253736" cy="115827"/>
              </a:xfrm>
              <a:prstGeom prst="flowChartTermina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6" name="Oval 25">
                <a:extLst>
                  <a:ext uri="{FF2B5EF4-FFF2-40B4-BE49-F238E27FC236}">
                    <a16:creationId xmlns:a16="http://schemas.microsoft.com/office/drawing/2014/main" xmlns="" id="{49E625AE-27F4-4FFC-910B-E9185DAC1355}"/>
                  </a:ext>
                </a:extLst>
              </p:cNvPr>
              <p:cNvSpPr/>
              <p:nvPr/>
            </p:nvSpPr>
            <p:spPr>
              <a:xfrm>
                <a:off x="211660" y="14276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grpSp>
      <p:sp>
        <p:nvSpPr>
          <p:cNvPr id="30" name="TextBox 29">
            <a:extLst>
              <a:ext uri="{FF2B5EF4-FFF2-40B4-BE49-F238E27FC236}">
                <a16:creationId xmlns:a16="http://schemas.microsoft.com/office/drawing/2014/main" xmlns="" id="{D2C32E87-1C18-4055-9A66-4CB56538021B}"/>
              </a:ext>
            </a:extLst>
          </p:cNvPr>
          <p:cNvSpPr txBox="1"/>
          <p:nvPr/>
        </p:nvSpPr>
        <p:spPr>
          <a:xfrm>
            <a:off x="3581400" y="0"/>
            <a:ext cx="18973798" cy="842090"/>
          </a:xfrm>
          <a:prstGeom prst="rect">
            <a:avLst/>
          </a:prstGeom>
          <a:noFill/>
        </p:spPr>
        <p:txBody>
          <a:bodyPr wrap="square" rtlCol="0">
            <a:spAutoFit/>
          </a:bodyPr>
          <a:lstStyle/>
          <a:p>
            <a:pPr algn="ctr">
              <a:lnSpc>
                <a:spcPct val="106000"/>
              </a:lnSpc>
              <a:spcAft>
                <a:spcPts val="800"/>
              </a:spcAft>
            </a:pPr>
            <a:r>
              <a:rPr lang="en-US" sz="4800" b="1" dirty="0">
                <a:solidFill>
                  <a:srgbClr val="FFFF00"/>
                </a:solidFill>
                <a:latin typeface="Times New Roman" panose="02020603050405020304" pitchFamily="18" charset="0"/>
                <a:ea typeface="Cascadia Mono" panose="020B0609020000020004" pitchFamily="49" charset="0"/>
                <a:cs typeface="Times New Roman" panose="02020603050405020304" pitchFamily="18" charset="0"/>
              </a:rPr>
              <a:t>CÁC SỐ ĐẶC TRƯNG ĐO ĐỘ PHÂN TÁN</a:t>
            </a:r>
          </a:p>
        </p:txBody>
      </p:sp>
    </p:spTree>
    <p:custDataLst>
      <p:tags r:id="rId1"/>
    </p:custDataLst>
    <p:extLst>
      <p:ext uri="{BB962C8B-B14F-4D97-AF65-F5344CB8AC3E}">
        <p14:creationId xmlns:p14="http://schemas.microsoft.com/office/powerpoint/2010/main" val="4094759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wipe(left)">
                                      <p:cBhvr>
                                        <p:cTn id="12" dur="500"/>
                                        <p:tgtEl>
                                          <p:spTgt spid="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wipe(left)">
                                      <p:cBhvr>
                                        <p:cTn id="17" dur="500"/>
                                        <p:tgtEl>
                                          <p:spTgt spid="20">
                                            <p:txEl>
                                              <p:pRg st="2" end="2"/>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20">
                                            <p:txEl>
                                              <p:pRg st="3" end="3"/>
                                            </p:txEl>
                                          </p:spTgt>
                                        </p:tgtEl>
                                        <p:attrNameLst>
                                          <p:attrName>style.visibility</p:attrName>
                                        </p:attrNameLst>
                                      </p:cBhvr>
                                      <p:to>
                                        <p:strVal val="visible"/>
                                      </p:to>
                                    </p:set>
                                    <p:animEffect transition="in" filter="wipe(left)">
                                      <p:cBhvr>
                                        <p:cTn id="20" dur="500"/>
                                        <p:tgtEl>
                                          <p:spTgt spid="2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
                                            <p:txEl>
                                              <p:pRg st="4" end="4"/>
                                            </p:txEl>
                                          </p:spTgt>
                                        </p:tgtEl>
                                        <p:attrNameLst>
                                          <p:attrName>style.visibility</p:attrName>
                                        </p:attrNameLst>
                                      </p:cBhvr>
                                      <p:to>
                                        <p:strVal val="visible"/>
                                      </p:to>
                                    </p:set>
                                    <p:animEffect transition="in" filter="wipe(left)">
                                      <p:cBhvr>
                                        <p:cTn id="25" dur="500"/>
                                        <p:tgtEl>
                                          <p:spTgt spid="20">
                                            <p:txEl>
                                              <p:pRg st="4" end="4"/>
                                            </p:txEl>
                                          </p:spTgt>
                                        </p:tgtEl>
                                      </p:cBhvr>
                                    </p:animEffect>
                                  </p:childTnLst>
                                </p:cTn>
                              </p:par>
                              <p:par>
                                <p:cTn id="26" presetID="22" presetClass="entr" presetSubtype="8" fill="hold" nodeType="withEffect">
                                  <p:stCondLst>
                                    <p:cond delay="0"/>
                                  </p:stCondLst>
                                  <p:childTnLst>
                                    <p:set>
                                      <p:cBhvr>
                                        <p:cTn id="27" dur="1" fill="hold">
                                          <p:stCondLst>
                                            <p:cond delay="0"/>
                                          </p:stCondLst>
                                        </p:cTn>
                                        <p:tgtEl>
                                          <p:spTgt spid="20">
                                            <p:txEl>
                                              <p:pRg st="5" end="5"/>
                                            </p:txEl>
                                          </p:spTgt>
                                        </p:tgtEl>
                                        <p:attrNameLst>
                                          <p:attrName>style.visibility</p:attrName>
                                        </p:attrNameLst>
                                      </p:cBhvr>
                                      <p:to>
                                        <p:strVal val="visible"/>
                                      </p:to>
                                    </p:set>
                                    <p:animEffect transition="in" filter="wipe(left)">
                                      <p:cBhvr>
                                        <p:cTn id="28" dur="500"/>
                                        <p:tgtEl>
                                          <p:spTgt spid="20">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0">
                                            <p:txEl>
                                              <p:pRg st="6" end="6"/>
                                            </p:txEl>
                                          </p:spTgt>
                                        </p:tgtEl>
                                        <p:attrNameLst>
                                          <p:attrName>style.visibility</p:attrName>
                                        </p:attrNameLst>
                                      </p:cBhvr>
                                      <p:to>
                                        <p:strVal val="visible"/>
                                      </p:to>
                                    </p:set>
                                    <p:animEffect transition="in" filter="wipe(left)">
                                      <p:cBhvr>
                                        <p:cTn id="33" dur="500"/>
                                        <p:tgtEl>
                                          <p:spTgt spid="2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245706" y="1847189"/>
            <a:ext cx="11602381"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endParaRPr lang="en-US" dirty="0"/>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Ta có câu lạc bộ Leicester City có điểm cao nhất là 81 và điểm thấp nhất là 41 nên khoảng cách giữa điểm cao nhất và thấp nhất là 40.</a:t>
            </a:r>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Câu lạc bộ Everton có điểm cao nhất là 61 và điểm thấp nhất là 47 nên khoảng cách giữa điểm cao nhất và thấp nhất là 14.</a:t>
            </a:r>
          </a:p>
          <a:p>
            <a:pPr>
              <a:lnSpc>
                <a:spcPct val="100000"/>
              </a:lnSpc>
            </a:pPr>
            <a:r>
              <a:rPr lang="vi-VN" b="1" dirty="0">
                <a:latin typeface="Tahoma" panose="020B0604030504040204" pitchFamily="34" charset="0"/>
                <a:ea typeface="Tahoma" panose="020B0604030504040204" pitchFamily="34" charset="0"/>
                <a:cs typeface="Tahoma" panose="020B0604030504040204" pitchFamily="34" charset="0"/>
              </a:rPr>
              <a:t>Ta thấy   nên câu lạc bộ Everton thi đấu ổn định hơn.</a:t>
            </a:r>
            <a:endParaRPr lang="en-US" b="1" dirty="0">
              <a:latin typeface="Tahoma" panose="020B0604030504040204" pitchFamily="34" charset="0"/>
              <a:ea typeface="Tahoma" panose="020B0604030504040204" pitchFamily="34" charset="0"/>
              <a:cs typeface="Tahoma" panose="020B0604030504040204" pitchFamily="34" charset="0"/>
            </a:endParaRPr>
          </a:p>
          <a:p>
            <a:endParaRPr lang="vi-VN" dirty="0"/>
          </a:p>
        </p:txBody>
      </p:sp>
      <p:grpSp>
        <p:nvGrpSpPr>
          <p:cNvPr id="20" name="Group 19">
            <a:extLst>
              <a:ext uri="{FF2B5EF4-FFF2-40B4-BE49-F238E27FC236}">
                <a16:creationId xmlns:a16="http://schemas.microsoft.com/office/drawing/2014/main" xmlns="" id="{B31FB081-413F-47C7-918D-311275876EDB}"/>
              </a:ext>
            </a:extLst>
          </p:cNvPr>
          <p:cNvGrpSpPr/>
          <p:nvPr/>
        </p:nvGrpSpPr>
        <p:grpSpPr>
          <a:xfrm>
            <a:off x="245706" y="1752600"/>
            <a:ext cx="4138330" cy="1598277"/>
            <a:chOff x="22440" y="59288"/>
            <a:chExt cx="1205828" cy="301071"/>
          </a:xfrm>
        </p:grpSpPr>
        <p:grpSp>
          <p:nvGrpSpPr>
            <p:cNvPr id="21" name="Group 20">
              <a:extLst>
                <a:ext uri="{FF2B5EF4-FFF2-40B4-BE49-F238E27FC236}">
                  <a16:creationId xmlns:a16="http://schemas.microsoft.com/office/drawing/2014/main" xmlns="" id="{AD57AAFC-4A7B-4849-B736-4B80276C665C}"/>
                </a:ext>
              </a:extLst>
            </p:cNvPr>
            <p:cNvGrpSpPr/>
            <p:nvPr/>
          </p:nvGrpSpPr>
          <p:grpSpPr>
            <a:xfrm>
              <a:off x="22440" y="59288"/>
              <a:ext cx="1205828" cy="159667"/>
              <a:chOff x="31572" y="60276"/>
              <a:chExt cx="1696622" cy="197595"/>
            </a:xfrm>
          </p:grpSpPr>
          <p:sp>
            <p:nvSpPr>
              <p:cNvPr id="23" name="Arrow: Pentagon 22">
                <a:extLst>
                  <a:ext uri="{FF2B5EF4-FFF2-40B4-BE49-F238E27FC236}">
                    <a16:creationId xmlns:a16="http://schemas.microsoft.com/office/drawing/2014/main" xmlns="" id="{42A6135A-8FB4-4731-B319-9F58BE914CD5}"/>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1200" b="1" i="0" u="none" strike="noStrike" kern="1200" cap="none" spc="0" normalizeH="0" baseline="0" noProof="0">
                    <a:ln>
                      <a:noFill/>
                    </a:ln>
                    <a:solidFill>
                      <a:srgbClr val="0000CC"/>
                    </a:solidFill>
                    <a:effectLst/>
                    <a:uLnTx/>
                    <a:uFillTx/>
                    <a:latin typeface="Times New Roman Bold" panose="02020803070505020304" pitchFamily="18"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xmlns="" id="{74436769-8607-4CD5-B566-0861907EF3B5}"/>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5" name="Arrow: Chevron 24">
                <a:extLst>
                  <a:ext uri="{FF2B5EF4-FFF2-40B4-BE49-F238E27FC236}">
                    <a16:creationId xmlns:a16="http://schemas.microsoft.com/office/drawing/2014/main" xmlns="" id="{36F16598-50B5-402F-A892-B3D0E4349597}"/>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ctr" defTabSz="2177278"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2" name="TextBox 56">
              <a:extLst>
                <a:ext uri="{FF2B5EF4-FFF2-40B4-BE49-F238E27FC236}">
                  <a16:creationId xmlns:a16="http://schemas.microsoft.com/office/drawing/2014/main" xmlns="" id="{804A30AE-0C47-46A3-8444-827A92F8B2C2}"/>
                </a:ext>
              </a:extLst>
            </p:cNvPr>
            <p:cNvSpPr txBox="1"/>
            <p:nvPr/>
          </p:nvSpPr>
          <p:spPr>
            <a:xfrm>
              <a:off x="193316" y="68307"/>
              <a:ext cx="930007" cy="292052"/>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a:t>
              </a: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Giải</a:t>
              </a:r>
              <a:r>
                <a:rPr kumimoji="0" lang="en-US" sz="1100" b="1" i="0" u="none" strike="noStrike" kern="1200" cap="none" spc="0" normalizeH="0" baseline="0" noProof="0" dirty="0">
                  <a:ln>
                    <a:noFill/>
                  </a:ln>
                  <a:solidFill>
                    <a:srgbClr val="0000CC"/>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6" name="Content Placeholder 2">
            <a:extLst>
              <a:ext uri="{FF2B5EF4-FFF2-40B4-BE49-F238E27FC236}">
                <a16:creationId xmlns:a16="http://schemas.microsoft.com/office/drawing/2014/main" xmlns="" id="{648CF5DA-D723-43F5-B1B2-2917845DC0FB}"/>
              </a:ext>
            </a:extLst>
          </p:cNvPr>
          <p:cNvSpPr txBox="1">
            <a:spLocks/>
          </p:cNvSpPr>
          <p:nvPr/>
        </p:nvSpPr>
        <p:spPr>
          <a:xfrm>
            <a:off x="12087172" y="1828800"/>
            <a:ext cx="11915828" cy="1159033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Trong 5 mùa giải, điểm thấp nhất, cao nhất của Leicester City lần lượt là 41; 81 trong khi của Everton là 47; 61. Về trực quan, thành tích của Everton ổn định hơn Leicester City. Người ta có nhiều cách để đo sự ổn định này. Cách đơn giải nhất là dung hiệu số (Điểm cao nhất – Điểm thấp nhất). Giá trị này được gọi là </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khoảng biến thiên.</a:t>
            </a:r>
            <a:endParaRPr lang="en-US"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7">
            <a:extLst>
              <a:ext uri="{FF2B5EF4-FFF2-40B4-BE49-F238E27FC236}">
                <a16:creationId xmlns:a16="http://schemas.microsoft.com/office/drawing/2014/main" xmlns="" id="{17197389-AAAC-4BB1-97DA-4384F718EC35}"/>
              </a:ext>
            </a:extLst>
          </p:cNvPr>
          <p:cNvSpPr/>
          <p:nvPr/>
        </p:nvSpPr>
        <p:spPr>
          <a:xfrm>
            <a:off x="12649200" y="8610600"/>
            <a:ext cx="11201400" cy="3962400"/>
          </a:xfrm>
          <a:prstGeom prst="roundRect">
            <a:avLst/>
          </a:prstGeom>
          <a:solidFill>
            <a:schemeClr val="accent2">
              <a:lumMod val="40000"/>
              <a:lumOff val="60000"/>
            </a:schemeClr>
          </a:solidFill>
          <a:ln w="19050">
            <a:solidFill>
              <a:schemeClr val="accent4">
                <a:lumMod val="60000"/>
                <a:lumOff val="40000"/>
              </a:schemeClr>
            </a:solidFill>
          </a:ln>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kí</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R,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giữa</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lớn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và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nhỏ</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trong</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mẫu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1511519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left)">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wipe(left)">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6">
                                            <p:txEl>
                                              <p:pRg st="0" end="0"/>
                                            </p:txEl>
                                          </p:spTgt>
                                        </p:tgtEl>
                                        <p:attrNameLst>
                                          <p:attrName>style.visibility</p:attrName>
                                        </p:attrNameLst>
                                      </p:cBhvr>
                                      <p:to>
                                        <p:strVal val="visible"/>
                                      </p:to>
                                    </p:set>
                                    <p:animEffect transition="in" filter="wipe(left)">
                                      <p:cBhvr>
                                        <p:cTn id="35" dur="500"/>
                                        <p:tgtEl>
                                          <p:spTgt spid="2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6"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838200" y="1879601"/>
            <a:ext cx="23164800" cy="939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marR="0" lvl="0" indent="0" algn="l" defTabSz="18288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Tomaho"/>
                <a:ea typeface="+mj-ea"/>
                <a:cs typeface="+mj-cs"/>
              </a:rPr>
              <a:t>1. KHOẢNG BIẾN THIÊN VÀ KHOẢNG TỨ PHÂN VỊ</a:t>
            </a: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a:p>
            <a:pPr marL="0" marR="0" lvl="0" indent="0" algn="l" defTabSz="1828800" rtl="0" eaLnBrk="1" fontAlgn="auto" latinLnBrk="0" hangingPunct="1">
              <a:lnSpc>
                <a:spcPct val="90000"/>
              </a:lnSpc>
              <a:spcBef>
                <a:spcPct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Tomaho"/>
              <a:ea typeface="+mj-ea"/>
              <a:cs typeface="+mj-cs"/>
            </a:endParaRPr>
          </a:p>
        </p:txBody>
      </p:sp>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411818" y="3192464"/>
            <a:ext cx="23438781" cy="1022667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endParaRPr lang="en-US" dirty="0">
              <a:solidFill>
                <a:prstClr val="black"/>
              </a:solidFill>
            </a:endParaRPr>
          </a:p>
          <a:p>
            <a:pPr lvl="0"/>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p:sp>
        <p:nvSpPr>
          <p:cNvPr id="10" name="Freeform 20">
            <a:extLst>
              <a:ext uri="{FF2B5EF4-FFF2-40B4-BE49-F238E27FC236}">
                <a16:creationId xmlns:a16="http://schemas.microsoft.com/office/drawing/2014/main" xmlns="" id="{01663EE7-D15E-4E0D-9A14-3B5953BE45A6}"/>
              </a:ext>
            </a:extLst>
          </p:cNvPr>
          <p:cNvSpPr>
            <a:spLocks/>
          </p:cNvSpPr>
          <p:nvPr/>
        </p:nvSpPr>
        <p:spPr bwMode="auto">
          <a:xfrm>
            <a:off x="912719" y="3519600"/>
            <a:ext cx="3902907" cy="900000"/>
          </a:xfrm>
          <a:prstGeom prst="roundRect">
            <a:avLst/>
          </a:prstGeom>
          <a:solidFill>
            <a:schemeClr val="accent1">
              <a:lumMod val="75000"/>
            </a:schemeClr>
          </a:solidFill>
          <a:ln w="57150">
            <a:solidFill>
              <a:schemeClr val="accent1"/>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1" name="TextBox 10">
            <a:extLst>
              <a:ext uri="{FF2B5EF4-FFF2-40B4-BE49-F238E27FC236}">
                <a16:creationId xmlns:a16="http://schemas.microsoft.com/office/drawing/2014/main" xmlns="" id="{A2326612-1028-4856-9B6B-1890A0A21247}"/>
              </a:ext>
            </a:extLst>
          </p:cNvPr>
          <p:cNvSpPr txBox="1"/>
          <p:nvPr/>
        </p:nvSpPr>
        <p:spPr>
          <a:xfrm>
            <a:off x="1249063" y="3567393"/>
            <a:ext cx="3873255" cy="830997"/>
          </a:xfrm>
          <a:prstGeom prst="rect">
            <a:avLst/>
          </a:prstGeom>
          <a:noFill/>
        </p:spPr>
        <p:txBody>
          <a:bodyPr wrap="square" rtlCol="0">
            <a:spAutoFit/>
          </a:bodyPr>
          <a:lstStyle/>
          <a:p>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Định</a:t>
            </a:r>
            <a:r>
              <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chemeClr val="bg1"/>
                </a:solidFill>
                <a:latin typeface="Tahoma" panose="020B0604030504040204" pitchFamily="34" charset="0"/>
                <a:ea typeface="Tahoma" panose="020B0604030504040204" pitchFamily="34" charset="0"/>
                <a:cs typeface="Tahoma" panose="020B0604030504040204" pitchFamily="34" charset="0"/>
              </a:rPr>
              <a:t>nghĩa</a:t>
            </a:r>
            <a:endParaRPr lang="en-US" sz="4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2" name="Rounded Rectangle 47">
            <a:extLst>
              <a:ext uri="{FF2B5EF4-FFF2-40B4-BE49-F238E27FC236}">
                <a16:creationId xmlns:a16="http://schemas.microsoft.com/office/drawing/2014/main" xmlns="" id="{5C0D174C-FA77-465C-ACAA-F36781A1FF2A}"/>
              </a:ext>
            </a:extLst>
          </p:cNvPr>
          <p:cNvSpPr/>
          <p:nvPr/>
        </p:nvSpPr>
        <p:spPr>
          <a:xfrm>
            <a:off x="914400" y="8251609"/>
            <a:ext cx="22401119" cy="3940391"/>
          </a:xfrm>
          <a:prstGeom prst="roundRect">
            <a:avLst>
              <a:gd name="adj" fmla="val 4611"/>
            </a:avLst>
          </a:prstGeom>
          <a:solidFill>
            <a:srgbClr val="E7D2B3"/>
          </a:solidFill>
          <a:ln w="28575">
            <a:solidFill>
              <a:srgbClr val="AB7C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13" name="Freeform 20">
            <a:extLst>
              <a:ext uri="{FF2B5EF4-FFF2-40B4-BE49-F238E27FC236}">
                <a16:creationId xmlns:a16="http://schemas.microsoft.com/office/drawing/2014/main" xmlns="" id="{6E698995-9A79-41BC-8E0B-318876CD3F8F}"/>
              </a:ext>
            </a:extLst>
          </p:cNvPr>
          <p:cNvSpPr>
            <a:spLocks/>
          </p:cNvSpPr>
          <p:nvPr/>
        </p:nvSpPr>
        <p:spPr bwMode="auto">
          <a:xfrm>
            <a:off x="1068481" y="7696200"/>
            <a:ext cx="3747145" cy="762778"/>
          </a:xfrm>
          <a:prstGeom prst="roundRect">
            <a:avLst/>
          </a:prstGeom>
          <a:solidFill>
            <a:srgbClr val="AB7C37"/>
          </a:solidFill>
          <a:ln w="57150">
            <a:solidFill>
              <a:srgbClr val="AB7C37"/>
            </a:solidFill>
          </a:ln>
          <a:effectLst>
            <a:innerShdw blurRad="63500" dist="50800" dir="27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4" name="TextBox 13">
            <a:extLst>
              <a:ext uri="{FF2B5EF4-FFF2-40B4-BE49-F238E27FC236}">
                <a16:creationId xmlns:a16="http://schemas.microsoft.com/office/drawing/2014/main" xmlns="" id="{C997B292-CF8E-4EE0-B1EA-E9EA1380A1D9}"/>
              </a:ext>
            </a:extLst>
          </p:cNvPr>
          <p:cNvSpPr txBox="1"/>
          <p:nvPr/>
        </p:nvSpPr>
        <p:spPr>
          <a:xfrm>
            <a:off x="1433537" y="7696200"/>
            <a:ext cx="3747146" cy="830997"/>
          </a:xfrm>
          <a:prstGeom prst="rect">
            <a:avLst/>
          </a:prstGeom>
          <a:noFill/>
        </p:spPr>
        <p:txBody>
          <a:bodyPr wrap="square" rtlCol="0">
            <a:spAutoFit/>
          </a:bodyPr>
          <a:lstStyle/>
          <a:p>
            <a:r>
              <a:rPr lang="en-US" sz="4800" b="1" dirty="0">
                <a:solidFill>
                  <a:schemeClr val="bg1"/>
                </a:solidFill>
                <a:latin typeface="Tahoma" pitchFamily="34" charset="0"/>
                <a:ea typeface="Tahoma" pitchFamily="34" charset="0"/>
                <a:cs typeface="Tahoma" pitchFamily="34" charset="0"/>
              </a:rPr>
              <a:t>Ý </a:t>
            </a:r>
            <a:r>
              <a:rPr lang="en-US" sz="4800" b="1" dirty="0" err="1">
                <a:solidFill>
                  <a:schemeClr val="bg1"/>
                </a:solidFill>
                <a:latin typeface="Tahoma" pitchFamily="34" charset="0"/>
                <a:ea typeface="Tahoma" pitchFamily="34" charset="0"/>
                <a:cs typeface="Tahoma" pitchFamily="34" charset="0"/>
              </a:rPr>
              <a:t>nghĩa</a:t>
            </a:r>
            <a:r>
              <a:rPr lang="en-US" sz="4800" b="1" dirty="0">
                <a:solidFill>
                  <a:schemeClr val="bg1"/>
                </a:solidFill>
                <a:latin typeface="Tahoma" pitchFamily="34" charset="0"/>
                <a:ea typeface="Tahoma" pitchFamily="34" charset="0"/>
                <a:cs typeface="Tahoma" pitchFamily="34" charset="0"/>
              </a:rPr>
              <a:t> </a:t>
            </a:r>
          </a:p>
        </p:txBody>
      </p:sp>
      <p:sp>
        <p:nvSpPr>
          <p:cNvPr id="5" name="TextBox 4">
            <a:extLst>
              <a:ext uri="{FF2B5EF4-FFF2-40B4-BE49-F238E27FC236}">
                <a16:creationId xmlns:a16="http://schemas.microsoft.com/office/drawing/2014/main" xmlns="" id="{78752442-D0DD-4D1B-B2CC-2E89BC194D2A}"/>
              </a:ext>
            </a:extLst>
          </p:cNvPr>
          <p:cNvSpPr txBox="1"/>
          <p:nvPr/>
        </p:nvSpPr>
        <p:spPr>
          <a:xfrm>
            <a:off x="2059080" y="8802973"/>
            <a:ext cx="20115119" cy="2970044"/>
          </a:xfrm>
          <a:prstGeom prst="rect">
            <a:avLst/>
          </a:prstGeom>
          <a:noFill/>
        </p:spPr>
        <p:txBody>
          <a:bodyPr wrap="square" rtlCol="0">
            <a:spAutoFit/>
          </a:bodyPr>
          <a:lstStyle/>
          <a:p>
            <a:pPr>
              <a:lnSpc>
                <a:spcPct val="150000"/>
              </a:lnSpc>
            </a:pP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dùng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để</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đo</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độ</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tán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của</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lớn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thì</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mẫu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số</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liệu</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càng</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phân</a:t>
            </a:r>
            <a:r>
              <a:rPr lang="en-US" sz="4800" b="1" dirty="0">
                <a:effectLst/>
                <a:latin typeface="Tahoma" panose="020B0604030504040204" pitchFamily="34" charset="0"/>
                <a:ea typeface="Tahoma" panose="020B0604030504040204" pitchFamily="34" charset="0"/>
                <a:cs typeface="Tahoma" panose="020B0604030504040204" pitchFamily="34" charset="0"/>
              </a:rPr>
              <a:t> </a:t>
            </a:r>
            <a:r>
              <a:rPr lang="en-US" sz="4800" b="1" dirty="0" err="1">
                <a:effectLst/>
                <a:latin typeface="Tahoma" panose="020B0604030504040204" pitchFamily="34" charset="0"/>
                <a:ea typeface="Tahoma" panose="020B0604030504040204" pitchFamily="34" charset="0"/>
                <a:cs typeface="Tahoma" panose="020B0604030504040204" pitchFamily="34" charset="0"/>
              </a:rPr>
              <a:t>tán</a:t>
            </a:r>
            <a:r>
              <a:rPr lang="en-US" sz="4800" dirty="0">
                <a:effectLst/>
                <a:latin typeface="Tahoma" panose="020B0604030504040204" pitchFamily="34" charset="0"/>
                <a:ea typeface="Tahoma" panose="020B0604030504040204" pitchFamily="34" charset="0"/>
                <a:cs typeface="Tahoma" panose="020B0604030504040204" pitchFamily="34" charset="0"/>
              </a:rPr>
              <a:t>.</a:t>
            </a:r>
          </a:p>
          <a:p>
            <a:endParaRPr lang="en-US" dirty="0"/>
          </a:p>
        </p:txBody>
      </p:sp>
      <p:sp>
        <p:nvSpPr>
          <p:cNvPr id="15" name="Rectangle 14">
            <a:extLst>
              <a:ext uri="{FF2B5EF4-FFF2-40B4-BE49-F238E27FC236}">
                <a16:creationId xmlns:a16="http://schemas.microsoft.com/office/drawing/2014/main" xmlns="" id="{39FFFAB5-1DDC-4499-8F72-12ABEC832C7A}"/>
              </a:ext>
            </a:extLst>
          </p:cNvPr>
          <p:cNvSpPr/>
          <p:nvPr/>
        </p:nvSpPr>
        <p:spPr>
          <a:xfrm>
            <a:off x="838200" y="4419601"/>
            <a:ext cx="22401119" cy="2970044"/>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FAB00833-1318-4492-A2CD-AB257BE4554A}"/>
              </a:ext>
            </a:extLst>
          </p:cNvPr>
          <p:cNvSpPr txBox="1"/>
          <p:nvPr/>
        </p:nvSpPr>
        <p:spPr>
          <a:xfrm>
            <a:off x="1433537" y="4849645"/>
            <a:ext cx="20740662" cy="2157707"/>
          </a:xfrm>
          <a:prstGeom prst="rect">
            <a:avLst/>
          </a:prstGeom>
          <a:noFill/>
        </p:spPr>
        <p:txBody>
          <a:bodyPr wrap="square" rtlCol="0">
            <a:spAutoFit/>
          </a:bodyPr>
          <a:lstStyle/>
          <a:p>
            <a:pPr>
              <a:lnSpc>
                <a:spcPct val="150000"/>
              </a:lnSpc>
            </a:pP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Khoảng</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biến</a:t>
            </a:r>
            <a:r>
              <a:rPr lang="en-US" sz="48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FF0000"/>
                </a:solidFill>
                <a:effectLst/>
                <a:latin typeface="Tahoma" panose="020B0604030504040204" pitchFamily="34" charset="0"/>
                <a:ea typeface="Tahoma" panose="020B0604030504040204" pitchFamily="34" charset="0"/>
                <a:cs typeface="Tahoma" panose="020B0604030504040204" pitchFamily="34" charset="0"/>
              </a:rPr>
              <a:t>thiên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kí</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R,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hiệu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giữa</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lớn</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và</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giá</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trị</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nhỏ</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nhất</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trong</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mẫu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số</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ln>
                  <a:noFill/>
                </a:ln>
                <a:effectLst/>
                <a:latin typeface="Tahoma" panose="020B0604030504040204" pitchFamily="34" charset="0"/>
                <a:ea typeface="Tahoma" panose="020B0604030504040204" pitchFamily="34" charset="0"/>
                <a:cs typeface="Tahoma" panose="020B0604030504040204" pitchFamily="34" charset="0"/>
              </a:rPr>
              <a:t>liệu</a:t>
            </a:r>
            <a:r>
              <a:rPr lang="en-US" sz="4800" b="1" kern="1200" dirty="0">
                <a:ln>
                  <a:noFill/>
                </a:ln>
                <a:effectLst/>
                <a:latin typeface="Tahoma" panose="020B0604030504040204" pitchFamily="34" charset="0"/>
                <a:ea typeface="Tahoma" panose="020B0604030504040204" pitchFamily="34" charset="0"/>
                <a:cs typeface="Tahoma" panose="020B0604030504040204" pitchFamily="34" charset="0"/>
              </a:rPr>
              <a: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0856007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P spid="14" grpId="0"/>
      <p:bldP spid="5"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xmlns="" id="{14822BB7-DB89-4357-87F0-6E511FC44A6A}"/>
              </a:ext>
            </a:extLst>
          </p:cNvPr>
          <p:cNvSpPr txBox="1">
            <a:spLocks/>
          </p:cNvSpPr>
          <p:nvPr/>
        </p:nvSpPr>
        <p:spPr>
          <a:xfrm>
            <a:off x="411819" y="1828800"/>
            <a:ext cx="11424980" cy="11590340"/>
          </a:xfrm>
          <a:prstGeom prst="rect">
            <a:avLst/>
          </a:prstGeom>
          <a:solidFill>
            <a:schemeClr val="bg2">
              <a:lumMod val="90000"/>
            </a:schemeClr>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pPr>
            <a:r>
              <a:rPr lang="vi-VN" dirty="0">
                <a:solidFill>
                  <a:prstClr val="black"/>
                </a:solidFill>
              </a:rPr>
              <a:t> </a:t>
            </a:r>
            <a:r>
              <a:rPr lang="en-US" dirty="0">
                <a:solidFill>
                  <a:prstClr val="black"/>
                </a:solidFill>
              </a:rPr>
              <a:t>                  </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học kì môn Toán của các bạn Tổ 1, Tổ 2 lớp 10A được cho như sau:</a:t>
            </a:r>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Tổ 1:</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7	8	8	9	8	8	8</a:t>
            </a:r>
          </a:p>
          <a:p>
            <a:pPr marL="0" lv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Tổ 2:</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10	6	8	9	9	7	8	7	8.</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 Điểm kiểm tra trung bình của hai tổ có như nhau không?</a:t>
            </a: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b) Tính các khoảng biến thiên của hai mẫu số liệu. Căn cứ trên chỉ số này, các bạn tổ nào học đồng đều hơn?</a:t>
            </a:r>
          </a:p>
          <a:p>
            <a:pPr lvl="0"/>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xmlns="" id="{08B49A2E-2A9D-46FD-AE9C-29462A33F0E6}"/>
                  </a:ext>
                </a:extLst>
              </p:cNvPr>
              <p:cNvSpPr txBox="1">
                <a:spLocks/>
              </p:cNvSpPr>
              <p:nvPr/>
            </p:nvSpPr>
            <p:spPr>
              <a:xfrm>
                <a:off x="12077878" y="1828800"/>
                <a:ext cx="11897413" cy="1159034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lvl="0"/>
                <a:endParaRPr lang="vi-VN" dirty="0">
                  <a:solidFill>
                    <a:prstClr val="black"/>
                  </a:solidFill>
                </a:endParaRP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a) Điểm kiểm tra trung bình của hai tổ đều bằng 8.</a:t>
                </a:r>
              </a:p>
              <a:p>
                <a:pPr mar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b) </a:t>
                </a: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Đối với Tổ 1: </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thấp nhất, cao nhất tương ứng là 7;9. Do đó, khoảng biến thiên là: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r>
                      <a:rPr lang="en-US" b="1" i="1">
                        <a:latin typeface="Cambria Math" panose="02040503050406030204" pitchFamily="18" charset="0"/>
                      </a:rPr>
                      <m:t>=</m:t>
                    </m:r>
                    <m:r>
                      <a:rPr lang="en-US" b="1" i="1">
                        <a:latin typeface="Cambria Math" panose="02040503050406030204" pitchFamily="18" charset="0"/>
                      </a:rPr>
                      <m:t>𝟗</m:t>
                    </m:r>
                    <m:r>
                      <a:rPr lang="en-US" b="1" i="1">
                        <a:latin typeface="Cambria Math" panose="02040503050406030204" pitchFamily="18" charset="0"/>
                      </a:rPr>
                      <m:t>−</m:t>
                    </m:r>
                    <m:r>
                      <a:rPr lang="en-US" b="1" i="1">
                        <a:latin typeface="Cambria Math" panose="02040503050406030204" pitchFamily="18" charset="0"/>
                      </a:rPr>
                      <m:t>𝟕</m:t>
                    </m:r>
                    <m:r>
                      <a:rPr lang="en-US" b="1" i="1">
                        <a:latin typeface="Cambria Math" panose="02040503050406030204" pitchFamily="18" charset="0"/>
                      </a:rPr>
                      <m:t>=</m:t>
                    </m:r>
                    <m:r>
                      <a:rPr lang="en-US" b="1" i="1">
                        <a:latin typeface="Cambria Math" panose="02040503050406030204" pitchFamily="18" charset="0"/>
                      </a:rPr>
                      <m:t>𝟐</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vi-VN" b="1" dirty="0">
                    <a:solidFill>
                      <a:srgbClr val="FF0000"/>
                    </a:solidFill>
                    <a:latin typeface="Tahoma" panose="020B0604030504040204" pitchFamily="34" charset="0"/>
                    <a:ea typeface="Tahoma" panose="020B0604030504040204" pitchFamily="34" charset="0"/>
                    <a:cs typeface="Tahoma" panose="020B0604030504040204" pitchFamily="34" charset="0"/>
                  </a:rPr>
                  <a:t>Đối với Tổ 2: </a:t>
                </a: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Điểm kiểm tra thấp nhất, cao nhất tương ứng là 6;10. Do đó, khoảng biến thiên là: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r>
                      <a:rPr lang="en-US" b="1" i="1">
                        <a:latin typeface="Cambria Math" panose="02040503050406030204" pitchFamily="18" charset="0"/>
                      </a:rPr>
                      <m:t>=</m:t>
                    </m:r>
                    <m:r>
                      <a:rPr lang="en-US" b="1" i="1">
                        <a:latin typeface="Cambria Math" panose="02040503050406030204" pitchFamily="18" charset="0"/>
                      </a:rPr>
                      <m:t>𝟏𝟎</m:t>
                    </m:r>
                    <m:r>
                      <a:rPr lang="en-US" b="1" i="1">
                        <a:latin typeface="Cambria Math" panose="02040503050406030204" pitchFamily="18" charset="0"/>
                      </a:rPr>
                      <m:t>−</m:t>
                    </m:r>
                    <m:r>
                      <a:rPr lang="en-US" b="1" i="1">
                        <a:latin typeface="Cambria Math" panose="02040503050406030204" pitchFamily="18" charset="0"/>
                      </a:rPr>
                      <m:t>𝟔</m:t>
                    </m:r>
                    <m:r>
                      <a:rPr lang="en-US" b="1" i="1">
                        <a:latin typeface="Cambria Math" panose="02040503050406030204" pitchFamily="18" charset="0"/>
                      </a:rPr>
                      <m:t>=</m:t>
                    </m:r>
                    <m:r>
                      <a:rPr lang="en-US" b="1" i="1">
                        <a:latin typeface="Cambria Math" panose="02040503050406030204" pitchFamily="18" charset="0"/>
                      </a:rPr>
                      <m:t>𝟒</m:t>
                    </m:r>
                  </m:oMath>
                </a14:m>
                <a:r>
                  <a:rPr lang="en-US" b="1" dirty="0">
                    <a:latin typeface="Tahoma" panose="020B0604030504040204" pitchFamily="34" charset="0"/>
                    <a:ea typeface="Tahoma" panose="020B0604030504040204" pitchFamily="34" charset="0"/>
                    <a:cs typeface="Tahoma" panose="020B0604030504040204" pitchFamily="34" charset="0"/>
                  </a:rPr>
                  <a:t>.</a:t>
                </a:r>
                <a:endParaRPr lang="vi-VN"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Do </a:t>
                </a:r>
                <a14:m>
                  <m:oMath xmlns:m="http://schemas.openxmlformats.org/officeDocument/2006/math">
                    <m:sSub>
                      <m:sSubPr>
                        <m:ctrlPr>
                          <a:rPr lang="en-US" b="1" i="1">
                            <a:latin typeface="Cambria Math"/>
                          </a:rPr>
                        </m:ctrlPr>
                      </m:sSubPr>
                      <m:e>
                        <m:r>
                          <a:rPr lang="en-US" b="1" i="1">
                            <a:latin typeface="Cambria Math" panose="02040503050406030204" pitchFamily="18" charset="0"/>
                          </a:rPr>
                          <m:t>𝑹</m:t>
                        </m:r>
                      </m:e>
                      <m:sub>
                        <m:r>
                          <a:rPr lang="en-US" b="1" i="1">
                            <a:latin typeface="Cambria Math" panose="02040503050406030204" pitchFamily="18" charset="0"/>
                          </a:rPr>
                          <m:t>𝟐</m:t>
                        </m:r>
                      </m:sub>
                    </m:sSub>
                    <m:r>
                      <a:rPr lang="en-US" b="1" i="1">
                        <a:latin typeface="Cambria Math" panose="02040503050406030204" pitchFamily="18" charset="0"/>
                      </a:rPr>
                      <m:t>&gt;</m:t>
                    </m:r>
                    <m:sSub>
                      <m:sSubPr>
                        <m:ctrlPr>
                          <a:rPr lang="en-US" b="1" i="1">
                            <a:latin typeface="Cambria Math"/>
                          </a:rPr>
                        </m:ctrlPr>
                      </m:sSubPr>
                      <m:e>
                        <m:r>
                          <a:rPr lang="en-US" b="1" i="1">
                            <a:latin typeface="Cambria Math" panose="02040503050406030204" pitchFamily="18" charset="0"/>
                          </a:rPr>
                          <m:t>𝑹</m:t>
                        </m:r>
                      </m:e>
                      <m:sub>
                        <m:r>
                          <a:rPr lang="en-US" b="1" i="1">
                            <a:latin typeface="Cambria Math" panose="02040503050406030204" pitchFamily="18" charset="0"/>
                          </a:rPr>
                          <m:t>𝟏</m:t>
                        </m:r>
                      </m:sub>
                    </m:sSub>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nên ta nói các bạn Tổ 1 học đều hơn các bạn Tổ 2.</a:t>
                </a: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077878" y="1828800"/>
                <a:ext cx="11897413" cy="11590340"/>
              </a:xfrm>
              <a:prstGeom prst="rect">
                <a:avLst/>
              </a:prstGeom>
              <a:blipFill>
                <a:blip r:embed="rId4"/>
                <a:stretch>
                  <a:fillRect l="-2252" r="-3736"/>
                </a:stretch>
              </a:blipFill>
              <a:ln>
                <a:solidFill>
                  <a:srgbClr val="00B0F0"/>
                </a:solidFill>
              </a:ln>
            </p:spPr>
            <p:txBody>
              <a:bodyPr/>
              <a:lstStyle/>
              <a:p>
                <a:r>
                  <a:rPr lang="en-US">
                    <a:noFill/>
                  </a:rPr>
                  <a:t> </a:t>
                </a:r>
              </a:p>
            </p:txBody>
          </p:sp>
        </mc:Fallback>
      </mc:AlternateContent>
      <p:grpSp>
        <p:nvGrpSpPr>
          <p:cNvPr id="9" name="Group 8">
            <a:extLst>
              <a:ext uri="{FF2B5EF4-FFF2-40B4-BE49-F238E27FC236}">
                <a16:creationId xmlns:a16="http://schemas.microsoft.com/office/drawing/2014/main" xmlns="" id="{88BD53D2-CC78-4121-8822-9AAED61C0E81}"/>
              </a:ext>
            </a:extLst>
          </p:cNvPr>
          <p:cNvGrpSpPr/>
          <p:nvPr/>
        </p:nvGrpSpPr>
        <p:grpSpPr>
          <a:xfrm>
            <a:off x="436701" y="1828800"/>
            <a:ext cx="3144699" cy="1550398"/>
            <a:chOff x="22440" y="59288"/>
            <a:chExt cx="1205828" cy="292052"/>
          </a:xfrm>
        </p:grpSpPr>
        <p:grpSp>
          <p:nvGrpSpPr>
            <p:cNvPr id="10" name="Group 9">
              <a:extLst>
                <a:ext uri="{FF2B5EF4-FFF2-40B4-BE49-F238E27FC236}">
                  <a16:creationId xmlns:a16="http://schemas.microsoft.com/office/drawing/2014/main" xmlns="" id="{67A3F7C7-8BA9-481A-A98E-C0CB50D02ACD}"/>
                </a:ext>
              </a:extLst>
            </p:cNvPr>
            <p:cNvGrpSpPr/>
            <p:nvPr/>
          </p:nvGrpSpPr>
          <p:grpSpPr>
            <a:xfrm>
              <a:off x="22440" y="59288"/>
              <a:ext cx="1205828" cy="159667"/>
              <a:chOff x="31572" y="60276"/>
              <a:chExt cx="1696622" cy="197595"/>
            </a:xfrm>
          </p:grpSpPr>
          <p:sp>
            <p:nvSpPr>
              <p:cNvPr id="12" name="Arrow: Pentagon 11">
                <a:extLst>
                  <a:ext uri="{FF2B5EF4-FFF2-40B4-BE49-F238E27FC236}">
                    <a16:creationId xmlns:a16="http://schemas.microsoft.com/office/drawing/2014/main" xmlns="" id="{B84EDC87-7088-4639-A53D-B4251440DEE2}"/>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Arrow: Chevron 12">
                <a:extLst>
                  <a:ext uri="{FF2B5EF4-FFF2-40B4-BE49-F238E27FC236}">
                    <a16:creationId xmlns:a16="http://schemas.microsoft.com/office/drawing/2014/main" xmlns="" id="{625821CC-0050-4C38-AB03-79AF8D360CC6}"/>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4" name="Arrow: Chevron 13">
                <a:extLst>
                  <a:ext uri="{FF2B5EF4-FFF2-40B4-BE49-F238E27FC236}">
                    <a16:creationId xmlns:a16="http://schemas.microsoft.com/office/drawing/2014/main" xmlns="" id="{A0BE3FE7-956D-4B0B-93AF-C07AD846B599}"/>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1" name="TextBox 56">
              <a:extLst>
                <a:ext uri="{FF2B5EF4-FFF2-40B4-BE49-F238E27FC236}">
                  <a16:creationId xmlns:a16="http://schemas.microsoft.com/office/drawing/2014/main" xmlns="" id="{B06987D0-4BF5-4FD7-B439-32D9EBEE101D}"/>
                </a:ext>
              </a:extLst>
            </p:cNvPr>
            <p:cNvSpPr txBox="1"/>
            <p:nvPr/>
          </p:nvSpPr>
          <p:spPr>
            <a:xfrm>
              <a:off x="183020" y="59288"/>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Ví</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dụ</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1</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xmlns="" id="{194B5F05-6926-4848-A431-3E32476611E2}"/>
              </a:ext>
            </a:extLst>
          </p:cNvPr>
          <p:cNvGrpSpPr/>
          <p:nvPr/>
        </p:nvGrpSpPr>
        <p:grpSpPr>
          <a:xfrm>
            <a:off x="12378394" y="1870699"/>
            <a:ext cx="4138330" cy="1598277"/>
            <a:chOff x="22440" y="59288"/>
            <a:chExt cx="1205828" cy="301071"/>
          </a:xfrm>
        </p:grpSpPr>
        <p:grpSp>
          <p:nvGrpSpPr>
            <p:cNvPr id="16" name="Group 15">
              <a:extLst>
                <a:ext uri="{FF2B5EF4-FFF2-40B4-BE49-F238E27FC236}">
                  <a16:creationId xmlns:a16="http://schemas.microsoft.com/office/drawing/2014/main" xmlns="" id="{37968AF3-B33F-42D9-89FF-4CDAB2CC30D7}"/>
                </a:ext>
              </a:extLst>
            </p:cNvPr>
            <p:cNvGrpSpPr/>
            <p:nvPr/>
          </p:nvGrpSpPr>
          <p:grpSpPr>
            <a:xfrm>
              <a:off x="22440" y="59288"/>
              <a:ext cx="1205828" cy="159667"/>
              <a:chOff x="31572" y="60276"/>
              <a:chExt cx="1696622" cy="197595"/>
            </a:xfrm>
          </p:grpSpPr>
          <p:sp>
            <p:nvSpPr>
              <p:cNvPr id="18" name="Arrow: Pentagon 17">
                <a:extLst>
                  <a:ext uri="{FF2B5EF4-FFF2-40B4-BE49-F238E27FC236}">
                    <a16:creationId xmlns:a16="http://schemas.microsoft.com/office/drawing/2014/main" xmlns="" id="{2FFED170-4D6D-4440-90F0-513DCEB5EF0B}"/>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Arrow: Chevron 18">
                <a:extLst>
                  <a:ext uri="{FF2B5EF4-FFF2-40B4-BE49-F238E27FC236}">
                    <a16:creationId xmlns:a16="http://schemas.microsoft.com/office/drawing/2014/main" xmlns="" id="{70E782A7-EBDC-4438-9A55-11FCA5251499}"/>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0" name="Arrow: Chevron 19">
                <a:extLst>
                  <a:ext uri="{FF2B5EF4-FFF2-40B4-BE49-F238E27FC236}">
                    <a16:creationId xmlns:a16="http://schemas.microsoft.com/office/drawing/2014/main" xmlns="" id="{BC979383-C582-4A73-BA90-CF66A0EBFB89}"/>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17" name="TextBox 56">
              <a:extLst>
                <a:ext uri="{FF2B5EF4-FFF2-40B4-BE49-F238E27FC236}">
                  <a16:creationId xmlns:a16="http://schemas.microsoft.com/office/drawing/2014/main" xmlns="" id="{D2F59C3B-02A2-4E52-9A4D-EBA8B2ED2E39}"/>
                </a:ext>
              </a:extLst>
            </p:cNvPr>
            <p:cNvSpPr txBox="1"/>
            <p:nvPr/>
          </p:nvSpPr>
          <p:spPr>
            <a:xfrm>
              <a:off x="193316" y="68307"/>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13464845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left)">
                                      <p:cBhvr>
                                        <p:cTn id="10" dur="500"/>
                                        <p:tgtEl>
                                          <p:spTgt spid="9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9">
                                            <p:txEl>
                                              <p:pRg st="1" end="1"/>
                                            </p:txEl>
                                          </p:spTgt>
                                        </p:tgtEl>
                                        <p:attrNameLst>
                                          <p:attrName>style.visibility</p:attrName>
                                        </p:attrNameLst>
                                      </p:cBhvr>
                                      <p:to>
                                        <p:strVal val="visible"/>
                                      </p:to>
                                    </p:set>
                                    <p:animEffect transition="in" filter="wipe(left)">
                                      <p:cBhvr>
                                        <p:cTn id="15" dur="500"/>
                                        <p:tgtEl>
                                          <p:spTgt spid="9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9">
                                            <p:txEl>
                                              <p:pRg st="2" end="2"/>
                                            </p:txEl>
                                          </p:spTgt>
                                        </p:tgtEl>
                                        <p:attrNameLst>
                                          <p:attrName>style.visibility</p:attrName>
                                        </p:attrNameLst>
                                      </p:cBhvr>
                                      <p:to>
                                        <p:strVal val="visible"/>
                                      </p:to>
                                    </p:set>
                                    <p:animEffect transition="in" filter="wipe(left)">
                                      <p:cBhvr>
                                        <p:cTn id="20" dur="500"/>
                                        <p:tgtEl>
                                          <p:spTgt spid="9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99">
                                            <p:txEl>
                                              <p:pRg st="3" end="3"/>
                                            </p:txEl>
                                          </p:spTgt>
                                        </p:tgtEl>
                                        <p:attrNameLst>
                                          <p:attrName>style.visibility</p:attrName>
                                        </p:attrNameLst>
                                      </p:cBhvr>
                                      <p:to>
                                        <p:strVal val="visible"/>
                                      </p:to>
                                    </p:set>
                                    <p:animEffect transition="in" filter="wipe(left)">
                                      <p:cBhvr>
                                        <p:cTn id="25" dur="500"/>
                                        <p:tgtEl>
                                          <p:spTgt spid="9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9">
                                            <p:txEl>
                                              <p:pRg st="4" end="4"/>
                                            </p:txEl>
                                          </p:spTgt>
                                        </p:tgtEl>
                                        <p:attrNameLst>
                                          <p:attrName>style.visibility</p:attrName>
                                        </p:attrNameLst>
                                      </p:cBhvr>
                                      <p:to>
                                        <p:strVal val="visible"/>
                                      </p:to>
                                    </p:set>
                                    <p:animEffect transition="in" filter="wipe(left)">
                                      <p:cBhvr>
                                        <p:cTn id="30" dur="500"/>
                                        <p:tgtEl>
                                          <p:spTgt spid="9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99">
                                            <p:txEl>
                                              <p:pRg st="5" end="5"/>
                                            </p:txEl>
                                          </p:spTgt>
                                        </p:tgtEl>
                                        <p:attrNameLst>
                                          <p:attrName>style.visibility</p:attrName>
                                        </p:attrNameLst>
                                      </p:cBhvr>
                                      <p:to>
                                        <p:strVal val="visible"/>
                                      </p:to>
                                    </p:set>
                                    <p:animEffect transition="in" filter="wipe(left)">
                                      <p:cBhvr>
                                        <p:cTn id="35" dur="500"/>
                                        <p:tgtEl>
                                          <p:spTgt spid="9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7">
                                            <p:txEl>
                                              <p:pRg st="1" end="1"/>
                                            </p:txEl>
                                          </p:spTgt>
                                        </p:tgtEl>
                                        <p:attrNameLst>
                                          <p:attrName>style.visibility</p:attrName>
                                        </p:attrNameLst>
                                      </p:cBhvr>
                                      <p:to>
                                        <p:strVal val="visible"/>
                                      </p:to>
                                    </p:set>
                                    <p:animEffect transition="in" filter="wipe(left)">
                                      <p:cBhvr>
                                        <p:cTn id="48" dur="500"/>
                                        <p:tgtEl>
                                          <p:spTgt spid="7">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7">
                                            <p:txEl>
                                              <p:pRg st="2" end="2"/>
                                            </p:txEl>
                                          </p:spTgt>
                                        </p:tgtEl>
                                        <p:attrNameLst>
                                          <p:attrName>style.visibility</p:attrName>
                                        </p:attrNameLst>
                                      </p:cBhvr>
                                      <p:to>
                                        <p:strVal val="visible"/>
                                      </p:to>
                                    </p:set>
                                    <p:animEffect transition="in" filter="wipe(left)">
                                      <p:cBhvr>
                                        <p:cTn id="53" dur="500"/>
                                        <p:tgtEl>
                                          <p:spTgt spid="7">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7">
                                            <p:txEl>
                                              <p:pRg st="3" end="3"/>
                                            </p:txEl>
                                          </p:spTgt>
                                        </p:tgtEl>
                                        <p:attrNameLst>
                                          <p:attrName>style.visibility</p:attrName>
                                        </p:attrNameLst>
                                      </p:cBhvr>
                                      <p:to>
                                        <p:strVal val="visible"/>
                                      </p:to>
                                    </p:set>
                                    <p:animEffect transition="in" filter="wipe(left)">
                                      <p:cBhvr>
                                        <p:cTn id="58" dur="500"/>
                                        <p:tgtEl>
                                          <p:spTgt spid="7">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7">
                                            <p:txEl>
                                              <p:pRg st="4" end="4"/>
                                            </p:txEl>
                                          </p:spTgt>
                                        </p:tgtEl>
                                        <p:attrNameLst>
                                          <p:attrName>style.visibility</p:attrName>
                                        </p:attrNameLst>
                                      </p:cBhvr>
                                      <p:to>
                                        <p:strVal val="visible"/>
                                      </p:to>
                                    </p:set>
                                    <p:animEffect transition="in" filter="wipe(left)">
                                      <p:cBhvr>
                                        <p:cTn id="6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xmlns="" id="{D87ADF89-46F9-4713-9744-A644701231B8}"/>
              </a:ext>
            </a:extLst>
          </p:cNvPr>
          <p:cNvSpPr txBox="1">
            <a:spLocks/>
          </p:cNvSpPr>
          <p:nvPr/>
        </p:nvSpPr>
        <p:spPr>
          <a:xfrm>
            <a:off x="1" y="1879600"/>
            <a:ext cx="24384000" cy="2844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0" lvl="0" indent="0">
              <a:lnSpc>
                <a:spcPct val="100000"/>
              </a:lnSpc>
              <a:buNone/>
            </a:pPr>
            <a:r>
              <a:rPr lang="en-US" dirty="0">
                <a:solidFill>
                  <a:prstClr val="black"/>
                </a:solidFill>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Mẫu số liệu sau cho biết chiều cao (đơn vị cm) của các bạn trong tổ:</a:t>
            </a:r>
            <a:r>
              <a:rPr lang="en-US" sz="4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163	159	172	167	165	168	170	161</a:t>
            </a:r>
          </a:p>
          <a:p>
            <a:pPr marL="0" lvl="0" indent="0">
              <a:lnSpc>
                <a:spcPct val="100000"/>
              </a:lnSpc>
              <a:buNone/>
            </a:pPr>
            <a:r>
              <a:rPr lang="vi-VN" sz="4800" b="1" dirty="0">
                <a:solidFill>
                  <a:prstClr val="black"/>
                </a:solidFill>
                <a:latin typeface="Tahoma" panose="020B0604030504040204" pitchFamily="34" charset="0"/>
                <a:ea typeface="Tahoma" panose="020B0604030504040204" pitchFamily="34" charset="0"/>
                <a:cs typeface="Tahoma" panose="020B0604030504040204" pitchFamily="34" charset="0"/>
              </a:rPr>
              <a:t>Tính khoảng biến thiên của mẫu số liệu này.</a:t>
            </a:r>
          </a:p>
        </p:txBody>
      </p:sp>
      <p:grpSp>
        <p:nvGrpSpPr>
          <p:cNvPr id="19" name="Group 18">
            <a:extLst>
              <a:ext uri="{FF2B5EF4-FFF2-40B4-BE49-F238E27FC236}">
                <a16:creationId xmlns:a16="http://schemas.microsoft.com/office/drawing/2014/main" xmlns="" id="{582932D0-9489-4669-9F0B-8BEEABBA9C00}"/>
              </a:ext>
            </a:extLst>
          </p:cNvPr>
          <p:cNvGrpSpPr/>
          <p:nvPr/>
        </p:nvGrpSpPr>
        <p:grpSpPr>
          <a:xfrm>
            <a:off x="152400" y="1879600"/>
            <a:ext cx="5250497" cy="1550398"/>
            <a:chOff x="22440" y="54315"/>
            <a:chExt cx="1205828" cy="292052"/>
          </a:xfrm>
        </p:grpSpPr>
        <p:grpSp>
          <p:nvGrpSpPr>
            <p:cNvPr id="20" name="Group 19">
              <a:extLst>
                <a:ext uri="{FF2B5EF4-FFF2-40B4-BE49-F238E27FC236}">
                  <a16:creationId xmlns:a16="http://schemas.microsoft.com/office/drawing/2014/main" xmlns="" id="{9CD36932-C847-4D29-B215-74E1278F0E5E}"/>
                </a:ext>
              </a:extLst>
            </p:cNvPr>
            <p:cNvGrpSpPr/>
            <p:nvPr/>
          </p:nvGrpSpPr>
          <p:grpSpPr>
            <a:xfrm>
              <a:off x="22440" y="59288"/>
              <a:ext cx="1205828" cy="159667"/>
              <a:chOff x="31572" y="60276"/>
              <a:chExt cx="1696622" cy="197595"/>
            </a:xfrm>
          </p:grpSpPr>
          <p:sp>
            <p:nvSpPr>
              <p:cNvPr id="22" name="Arrow: Pentagon 21">
                <a:extLst>
                  <a:ext uri="{FF2B5EF4-FFF2-40B4-BE49-F238E27FC236}">
                    <a16:creationId xmlns:a16="http://schemas.microsoft.com/office/drawing/2014/main" xmlns="" id="{A03CC872-0CB3-4078-8350-3ECC13821E11}"/>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3" name="Arrow: Chevron 22">
                <a:extLst>
                  <a:ext uri="{FF2B5EF4-FFF2-40B4-BE49-F238E27FC236}">
                    <a16:creationId xmlns:a16="http://schemas.microsoft.com/office/drawing/2014/main" xmlns="" id="{ABDC41A7-06C1-4BCF-83EF-F06A77D9F980}"/>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24" name="Arrow: Chevron 23">
                <a:extLst>
                  <a:ext uri="{FF2B5EF4-FFF2-40B4-BE49-F238E27FC236}">
                    <a16:creationId xmlns:a16="http://schemas.microsoft.com/office/drawing/2014/main" xmlns="" id="{F20BB78E-F253-4DE3-91A7-E4D5AF1C8525}"/>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1" name="TextBox 56">
              <a:extLst>
                <a:ext uri="{FF2B5EF4-FFF2-40B4-BE49-F238E27FC236}">
                  <a16:creationId xmlns:a16="http://schemas.microsoft.com/office/drawing/2014/main" xmlns="" id="{A49ED35F-E05C-4F08-8255-61CA7F179EBA}"/>
                </a:ext>
              </a:extLst>
            </p:cNvPr>
            <p:cNvSpPr txBox="1"/>
            <p:nvPr/>
          </p:nvSpPr>
          <p:spPr>
            <a:xfrm>
              <a:off x="208271" y="54315"/>
              <a:ext cx="930007" cy="292052"/>
            </a:xfrm>
            <a:prstGeom prst="rect">
              <a:avLst/>
            </a:prstGeom>
            <a:noFill/>
          </p:spPr>
          <p:txBody>
            <a:bodyPr wrap="square">
              <a:noAutofit/>
            </a:bodyPr>
            <a:lstStyle/>
            <a:p>
              <a:pPr marL="0" marR="0">
                <a:lnSpc>
                  <a:spcPct val="107000"/>
                </a:lnSpc>
                <a:spcBef>
                  <a:spcPts val="0"/>
                </a:spcBef>
                <a:spcAft>
                  <a:spcPts val="800"/>
                </a:spcAft>
              </a:pP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Luyện</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a:t>
              </a:r>
              <a:r>
                <a:rPr lang="en-US" sz="4800" b="1" kern="1200" dirty="0" err="1">
                  <a:solidFill>
                    <a:srgbClr val="0000CC"/>
                  </a:solidFill>
                  <a:effectLst/>
                  <a:latin typeface="Tahoma" panose="020B0604030504040204" pitchFamily="34" charset="0"/>
                  <a:ea typeface="Tahoma" panose="020B0604030504040204" pitchFamily="34" charset="0"/>
                  <a:cs typeface="Tahoma" panose="020B0604030504040204" pitchFamily="34" charset="0"/>
                </a:rPr>
                <a:t>tập</a:t>
              </a:r>
              <a:r>
                <a:rPr lang="en-US" sz="48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 1</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5" name="Content Placeholder 2">
                <a:extLst>
                  <a:ext uri="{FF2B5EF4-FFF2-40B4-BE49-F238E27FC236}">
                    <a16:creationId xmlns:a16="http://schemas.microsoft.com/office/drawing/2014/main" xmlns="" id="{A6517AA6-80AB-4FB4-BD62-94FB3E3EEC1D}"/>
                  </a:ext>
                </a:extLst>
              </p:cNvPr>
              <p:cNvSpPr txBox="1">
                <a:spLocks/>
              </p:cNvSpPr>
              <p:nvPr/>
            </p:nvSpPr>
            <p:spPr>
              <a:xfrm>
                <a:off x="228600" y="4803441"/>
                <a:ext cx="23766435" cy="8615699"/>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endParaRPr lang="en-US" dirty="0">
                  <a:solidFill>
                    <a:prstClr val="black"/>
                  </a:solidFill>
                </a:endParaRPr>
              </a:p>
              <a:p>
                <a:pPr marL="0" lvl="0" indent="0">
                  <a:buNone/>
                  <a:defRPr/>
                </a:pPr>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Chiều cao thấp nhất, cao nhất tương ứng là</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oMath>
                </a14:m>
                <a:r>
                  <a:rPr lang="vi-VN" b="1" dirty="0">
                    <a:solidFill>
                      <a:prstClr val="black"/>
                    </a:solidFill>
                    <a:latin typeface="Tahoma" panose="020B0604030504040204" pitchFamily="34" charset="0"/>
                    <a:ea typeface="Tahoma" panose="020B0604030504040204" pitchFamily="34" charset="0"/>
                    <a:cs typeface="Tahoma" panose="020B0604030504040204" pitchFamily="34" charset="0"/>
                  </a:rPr>
                  <a:t>. Do đó, khoảng biến thiên là: </a:t>
                </a:r>
                <a14:m>
                  <m:oMath xmlns:m="http://schemas.openxmlformats.org/officeDocument/2006/math">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𝑹</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𝟏𝟕𝟐</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𝟏𝟓𝟗</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𝟏𝟑</m:t>
                    </m:r>
                    <m:r>
                      <a:rPr lang="en-US" b="1" i="1" smtClean="0">
                        <a:solidFill>
                          <a:prstClr val="black"/>
                        </a:solidFill>
                        <a:latin typeface="Cambria Math" panose="02040503050406030204" pitchFamily="18" charset="0"/>
                        <a:ea typeface="Tahoma" panose="020B0604030504040204" pitchFamily="34" charset="0"/>
                        <a:cs typeface="Tahoma" panose="020B0604030504040204" pitchFamily="34" charset="0"/>
                      </a:rPr>
                      <m:t>.</m:t>
                    </m:r>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0" lvl="0" indent="0">
                  <a:buNone/>
                  <a:defRPr/>
                </a:pPr>
                <a:endParaRPr lang="vi-VN"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Content Placeholder 2">
                <a:extLst>
                  <a:ext uri="{FF2B5EF4-FFF2-40B4-BE49-F238E27FC236}">
                    <a16:creationId xmlns:a16="http://schemas.microsoft.com/office/drawing/2014/main" id="{A6517AA6-80AB-4FB4-BD62-94FB3E3EEC1D}"/>
                  </a:ext>
                </a:extLst>
              </p:cNvPr>
              <p:cNvSpPr txBox="1">
                <a:spLocks noRot="1" noChangeAspect="1" noMove="1" noResize="1" noEditPoints="1" noAdjustHandles="1" noChangeArrowheads="1" noChangeShapeType="1" noTextEdit="1"/>
              </p:cNvSpPr>
              <p:nvPr/>
            </p:nvSpPr>
            <p:spPr>
              <a:xfrm>
                <a:off x="228600" y="4803441"/>
                <a:ext cx="23766435" cy="8615699"/>
              </a:xfrm>
              <a:prstGeom prst="rect">
                <a:avLst/>
              </a:prstGeom>
              <a:blipFill>
                <a:blip r:embed="rId4"/>
                <a:stretch>
                  <a:fillRect l="-1154"/>
                </a:stretch>
              </a:blipFill>
              <a:ln>
                <a:solidFill>
                  <a:srgbClr val="00B0F0"/>
                </a:solidFill>
              </a:ln>
            </p:spPr>
            <p:txBody>
              <a:bodyPr/>
              <a:lstStyle/>
              <a:p>
                <a:r>
                  <a:rPr lang="en-US">
                    <a:noFill/>
                  </a:rPr>
                  <a:t> </a:t>
                </a:r>
              </a:p>
            </p:txBody>
          </p:sp>
        </mc:Fallback>
      </mc:AlternateContent>
      <p:grpSp>
        <p:nvGrpSpPr>
          <p:cNvPr id="26" name="Group 25">
            <a:extLst>
              <a:ext uri="{FF2B5EF4-FFF2-40B4-BE49-F238E27FC236}">
                <a16:creationId xmlns:a16="http://schemas.microsoft.com/office/drawing/2014/main" xmlns="" id="{72CF2815-3D73-4B2B-88A0-96478798C1D9}"/>
              </a:ext>
            </a:extLst>
          </p:cNvPr>
          <p:cNvGrpSpPr/>
          <p:nvPr/>
        </p:nvGrpSpPr>
        <p:grpSpPr>
          <a:xfrm>
            <a:off x="259702" y="4803441"/>
            <a:ext cx="3683157" cy="1597358"/>
            <a:chOff x="22440" y="59288"/>
            <a:chExt cx="1205828" cy="323806"/>
          </a:xfrm>
        </p:grpSpPr>
        <p:grpSp>
          <p:nvGrpSpPr>
            <p:cNvPr id="27" name="Group 26">
              <a:extLst>
                <a:ext uri="{FF2B5EF4-FFF2-40B4-BE49-F238E27FC236}">
                  <a16:creationId xmlns:a16="http://schemas.microsoft.com/office/drawing/2014/main" xmlns="" id="{09B48142-1595-456D-9953-5C0BAD4A368A}"/>
                </a:ext>
              </a:extLst>
            </p:cNvPr>
            <p:cNvGrpSpPr/>
            <p:nvPr/>
          </p:nvGrpSpPr>
          <p:grpSpPr>
            <a:xfrm>
              <a:off x="22440" y="59288"/>
              <a:ext cx="1205828" cy="159667"/>
              <a:chOff x="31572" y="60276"/>
              <a:chExt cx="1696622" cy="197595"/>
            </a:xfrm>
          </p:grpSpPr>
          <p:sp>
            <p:nvSpPr>
              <p:cNvPr id="29" name="Arrow: Pentagon 28">
                <a:extLst>
                  <a:ext uri="{FF2B5EF4-FFF2-40B4-BE49-F238E27FC236}">
                    <a16:creationId xmlns:a16="http://schemas.microsoft.com/office/drawing/2014/main" xmlns="" id="{66C048B5-E387-4D71-B1D6-387B8494B4DE}"/>
                  </a:ext>
                </a:extLst>
              </p:cNvPr>
              <p:cNvSpPr/>
              <p:nvPr/>
            </p:nvSpPr>
            <p:spPr>
              <a:xfrm>
                <a:off x="204506" y="78702"/>
                <a:ext cx="1523688" cy="179169"/>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a:lnSpc>
                    <a:spcPct val="106000"/>
                  </a:lnSpc>
                  <a:spcBef>
                    <a:spcPts val="0"/>
                  </a:spcBef>
                  <a:spcAft>
                    <a:spcPts val="800"/>
                  </a:spcAft>
                </a:pPr>
                <a:r>
                  <a:rPr lang="en-US" sz="1200" b="1" kern="1200">
                    <a:solidFill>
                      <a:srgbClr val="0000CC"/>
                    </a:solidFill>
                    <a:effectLst/>
                    <a:latin typeface="Times New Roman Bold" panose="02020803070505020304" pitchFamily="18" charset="0"/>
                    <a:ea typeface="Calibri" panose="020F0502020204030204" pitchFamily="34" charset="0"/>
                    <a:cs typeface="Times New Roman" panose="02020603050405020304" pitchFamily="18" charset="0"/>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Arrow: Chevron 29">
                <a:extLst>
                  <a:ext uri="{FF2B5EF4-FFF2-40B4-BE49-F238E27FC236}">
                    <a16:creationId xmlns:a16="http://schemas.microsoft.com/office/drawing/2014/main" xmlns="" id="{AB2D6425-0BE7-4673-9ADC-C0368E551428}"/>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31" name="Arrow: Chevron 30">
                <a:extLst>
                  <a:ext uri="{FF2B5EF4-FFF2-40B4-BE49-F238E27FC236}">
                    <a16:creationId xmlns:a16="http://schemas.microsoft.com/office/drawing/2014/main" xmlns="" id="{4101B26F-4DE3-4E80-B48E-FDBEE8E4FD73}"/>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algn="ctr">
                  <a:lnSpc>
                    <a:spcPct val="107000"/>
                  </a:lnSpc>
                  <a:spcBef>
                    <a:spcPts val="0"/>
                  </a:spcBef>
                  <a:spcAft>
                    <a:spcPts val="80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 </a:t>
                </a:r>
              </a:p>
            </p:txBody>
          </p:sp>
        </p:grpSp>
        <p:sp>
          <p:nvSpPr>
            <p:cNvPr id="28" name="TextBox 56">
              <a:extLst>
                <a:ext uri="{FF2B5EF4-FFF2-40B4-BE49-F238E27FC236}">
                  <a16:creationId xmlns:a16="http://schemas.microsoft.com/office/drawing/2014/main" xmlns="" id="{956A6667-A0B3-4B5F-BA7E-5F0DA48F27EE}"/>
                </a:ext>
              </a:extLst>
            </p:cNvPr>
            <p:cNvSpPr txBox="1"/>
            <p:nvPr/>
          </p:nvSpPr>
          <p:spPr>
            <a:xfrm>
              <a:off x="193316" y="68307"/>
              <a:ext cx="930007" cy="314787"/>
            </a:xfrm>
            <a:prstGeom prst="rect">
              <a:avLst/>
            </a:prstGeom>
            <a:noFill/>
          </p:spPr>
          <p:txBody>
            <a:bodyPr wrap="square">
              <a:noAutofit/>
            </a:bodyPr>
            <a:lstStyle/>
            <a:p>
              <a:pPr marL="0" marR="0">
                <a:lnSpc>
                  <a:spcPct val="107000"/>
                </a:lnSpc>
                <a:spcBef>
                  <a:spcPts val="0"/>
                </a:spcBef>
                <a:spcAft>
                  <a:spcPts val="800"/>
                </a:spcAft>
              </a:pP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Lời</a:t>
              </a:r>
              <a:r>
                <a:rPr lang="en-US" sz="4800" b="1"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4800" b="1" dirty="0" err="1">
                  <a:solidFill>
                    <a:srgbClr val="0000CC"/>
                  </a:solidFill>
                  <a:latin typeface="Tahoma" panose="020B0604030504040204" pitchFamily="34" charset="0"/>
                  <a:ea typeface="Tahoma" panose="020B0604030504040204" pitchFamily="34" charset="0"/>
                  <a:cs typeface="Tahoma" panose="020B0604030504040204" pitchFamily="34" charset="0"/>
                </a:rPr>
                <a:t>Giải</a:t>
              </a:r>
              <a:r>
                <a:rPr lang="en-US" sz="1100" b="1" kern="12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32" name="Rectangle: Rounded Corners 31">
            <a:extLst>
              <a:ext uri="{FF2B5EF4-FFF2-40B4-BE49-F238E27FC236}">
                <a16:creationId xmlns:a16="http://schemas.microsoft.com/office/drawing/2014/main" xmlns="" id="{2D74081C-199F-416F-A315-EB1F4FD63B96}"/>
              </a:ext>
            </a:extLst>
          </p:cNvPr>
          <p:cNvSpPr/>
          <p:nvPr/>
        </p:nvSpPr>
        <p:spPr>
          <a:xfrm>
            <a:off x="152400" y="7455471"/>
            <a:ext cx="3908891" cy="83099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177278" rtl="0" eaLnBrk="1" fontAlgn="auto" latinLnBrk="0" hangingPunct="1">
              <a:lnSpc>
                <a:spcPct val="100000"/>
              </a:lnSpc>
              <a:spcBef>
                <a:spcPts val="0"/>
              </a:spcBef>
              <a:spcAft>
                <a:spcPts val="0"/>
              </a:spcAft>
              <a:buClrTx/>
              <a:buSzTx/>
              <a:buFontTx/>
              <a:buNone/>
              <a:tabLst/>
              <a:defRPr/>
            </a:pPr>
            <a:endParaRPr kumimoji="0" lang="en-US" sz="4300" b="0" i="0" u="none" strike="noStrike" kern="1200" cap="none" spc="0" normalizeH="0" baseline="0" noProof="0">
              <a:ln>
                <a:noFill/>
              </a:ln>
              <a:solidFill>
                <a:prstClr val="white"/>
              </a:solidFill>
              <a:effectLst/>
              <a:uLnTx/>
              <a:uFillTx/>
              <a:latin typeface="Calibri"/>
              <a:ea typeface="+mn-ea"/>
              <a:cs typeface="+mn-cs"/>
            </a:endParaRPr>
          </a:p>
        </p:txBody>
      </p:sp>
      <p:sp>
        <p:nvSpPr>
          <p:cNvPr id="33" name="TextBox 32">
            <a:extLst>
              <a:ext uri="{FF2B5EF4-FFF2-40B4-BE49-F238E27FC236}">
                <a16:creationId xmlns:a16="http://schemas.microsoft.com/office/drawing/2014/main" xmlns="" id="{979ED189-CDF9-42B9-90F1-DF447B74DD58}"/>
              </a:ext>
            </a:extLst>
          </p:cNvPr>
          <p:cNvSpPr txBox="1"/>
          <p:nvPr/>
        </p:nvSpPr>
        <p:spPr>
          <a:xfrm>
            <a:off x="403692" y="7372067"/>
            <a:ext cx="3657600" cy="830997"/>
          </a:xfrm>
          <a:prstGeom prst="rect">
            <a:avLst/>
          </a:prstGeom>
          <a:noFill/>
        </p:spPr>
        <p:txBody>
          <a:bodyPr wrap="square" rtlCol="0">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Nhận</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Xét</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a:t>
            </a:r>
          </a:p>
        </p:txBody>
      </p:sp>
      <p:sp>
        <p:nvSpPr>
          <p:cNvPr id="34" name="TextBox 33">
            <a:extLst>
              <a:ext uri="{FF2B5EF4-FFF2-40B4-BE49-F238E27FC236}">
                <a16:creationId xmlns:a16="http://schemas.microsoft.com/office/drawing/2014/main" xmlns="" id="{7FC7BA89-55E5-4931-8E05-D509BD2AB1F8}"/>
              </a:ext>
            </a:extLst>
          </p:cNvPr>
          <p:cNvSpPr txBox="1"/>
          <p:nvPr/>
        </p:nvSpPr>
        <p:spPr>
          <a:xfrm>
            <a:off x="193753" y="8691908"/>
            <a:ext cx="23352047" cy="3046988"/>
          </a:xfrm>
          <a:prstGeom prst="rect">
            <a:avLst/>
          </a:prstGeom>
          <a:solidFill>
            <a:schemeClr val="accent2">
              <a:lumMod val="40000"/>
              <a:lumOff val="60000"/>
            </a:schemeClr>
          </a:solidFill>
        </p:spPr>
        <p:txBody>
          <a:bodyPr wrap="square" rtlCol="0">
            <a:spAutoFit/>
          </a:bodyPr>
          <a:lstStyle/>
          <a:p>
            <a:pPr marL="0" marR="0" lvl="0" indent="0" algn="l" defTabSz="2177278" rtl="0" eaLnBrk="1" fontAlgn="auto" latinLnBrk="0" hangingPunct="1">
              <a:spcBef>
                <a:spcPts val="0"/>
              </a:spcBef>
              <a:spcAft>
                <a:spcPts val="0"/>
              </a:spcAft>
              <a:buClrTx/>
              <a:buSzTx/>
              <a:buFontTx/>
              <a:buNone/>
              <a:tabLst/>
              <a:defRPr/>
            </a:pPr>
            <a:r>
              <a:rPr kumimoji="0" lang="vi-VN"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Sử dụng khoảng biến thiên có ưu điểm là đơn giản, dễ tính toán song khoảng biến thiên chỉ sử dụng thông tin của giá trị lớn nhất và giá trị nhỏ nhất mà bỏ qua thông tin từ tất cả các giá trị khác. Do đó, khoảng biến thiên rất dễ bị ảnh hưởng bởi các giá trị bất thường.</a:t>
            </a: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111320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7"/>
                                        </p:tgtEl>
                                        <p:attrNameLst>
                                          <p:attrName>style.visibility</p:attrName>
                                        </p:attrNameLst>
                                      </p:cBhvr>
                                      <p:to>
                                        <p:strVal val="visible"/>
                                      </p:to>
                                    </p:set>
                                    <p:animEffect transition="in" filter="wipe(left)">
                                      <p:cBhvr>
                                        <p:cTn id="10" dur="500"/>
                                        <p:tgtEl>
                                          <p:spTgt spid="9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wipe(left)">
                                      <p:cBhvr>
                                        <p:cTn id="15" dur="500"/>
                                        <p:tgtEl>
                                          <p:spTgt spid="97">
                                            <p:txEl>
                                              <p:pRg st="0" end="0"/>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97">
                                            <p:txEl>
                                              <p:pRg st="1" end="1"/>
                                            </p:txEl>
                                          </p:spTgt>
                                        </p:tgtEl>
                                        <p:attrNameLst>
                                          <p:attrName>style.visibility</p:attrName>
                                        </p:attrNameLst>
                                      </p:cBhvr>
                                      <p:to>
                                        <p:strVal val="visible"/>
                                      </p:to>
                                    </p:set>
                                    <p:animEffect transition="in" filter="wipe(left)">
                                      <p:cBhvr>
                                        <p:cTn id="18" dur="500"/>
                                        <p:tgtEl>
                                          <p:spTgt spid="9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25" grpId="0" animBg="1"/>
      <p:bldP spid="32" grpId="0" animBg="1"/>
      <p:bldP spid="33" grpId="0"/>
      <p:bldP spid="3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SPRING_UUID" val="{B8893603-929E-4EED-8F6D-B56F26BA3400}"/>
  <p:tag name="ISPRING_RESOURCE_FOLDER" val="D:\giao an\NCBH\2024\Bai-14-C5-CAC-SO-DAC-TRUNG-DO-DO-PHAN-TAN- TIẾT 1\"/>
  <p:tag name="ISPRING_PRESENTATION_PATH" val="D:\giao an\NCBH\2024\Bai-14-C5-CAC-SO-DAC-TRUNG-DO-DO-PHAN-TAN- TIẾT 1.pptx"/>
  <p:tag name="ISPRING_PROJECT_VERSION" val="9"/>
  <p:tag name="ISPRING_PROJECT_FOLDER_UPDATED" val="1"/>
  <p:tag name="ISPRING_SCREEN_RECS_UPDATED" val="D:\giao an\NCBH\2024\Bai-14-C5-CAC-SO-DAC-TRUNG-DO-DO-PHAN-TAN- TIẾT 1\"/>
  <p:tag name="ISPRING_PRESENTATION_INFO_2" val="&lt;?xml version=&quot;1.0&quot; encoding=&quot;UTF-8&quot; standalone=&quot;no&quot; ?&gt;&#10;&lt;presentation2&gt;&#10;&#10;  &lt;slides&gt;&#10;    &lt;slide id=&quot;{B6D1A9A8-953A-452A-9E36-373D5D890B2F}&quot; pptId=&quot;339&quot;/&gt;&#10;    &lt;slide id=&quot;{776CA2BD-BE8A-4959-B7E0-F82652B4A3BF}&quot; pptId=&quot;313&quot;/&gt;&#10;    &lt;slide id=&quot;{34A302A1-EEEC-4C9C-8179-0834E43F1BEC}&quot; pptId=&quot;301&quot;/&gt;&#10;    &lt;slide id=&quot;{91BB9704-77A5-49B0-B78C-8D8E4D718EEC}&quot; pptId=&quot;317&quot;/&gt;&#10;    &lt;slide id=&quot;{14519DC9-608A-4F22-8B5D-DD699C95A4F9}&quot; pptId=&quot;334&quot;/&gt;&#10;    &lt;slide id=&quot;{8FE775A4-4E7B-4795-A36C-4FA3A887CF27}&quot; pptId=&quot;335&quot;/&gt;&#10;    &lt;slide id=&quot;{88867D7B-143A-49BF-9A53-522F1FB19D4D}&quot; pptId=&quot;319&quot;/&gt;&#10;    &lt;slide id=&quot;{6D616DCE-0E0D-4974-9C96-DCA476066370}&quot; pptId=&quot;320&quot;/&gt;&#10;    &lt;slide id=&quot;{DA5ECBE8-4A0B-49AA-8BBB-452035A6FCE5}&quot; pptId=&quot;340&quot;/&gt;&#10;    &lt;slide id=&quot;{ED6580D0-7603-4091-ACB0-FABF6365702B}&quot; pptId=&quot;322&quot;/&gt;&#10;    &lt;slide id=&quot;{6B63CEA8-E242-4F01-98A1-9DCF36C5159F}&quot; pptId=&quot;336&quot;/&gt;&#10;    &lt;slide id=&quot;{D6AA2F31-1E9C-469C-BFE9-19F0A2BEF08E}&quot; pptId=&quot;324&quot;/&gt;&#10;    &lt;slide id=&quot;{54DE9C99-66A1-400A-8124-6A831663EC77}&quot; pptId=&quot;328&quot;/&gt;&#10;    &lt;slide id=&quot;{6B100259-D0DE-482A-B27E-0A4867287C00}&quot; pptId=&quot;329&quot;/&gt;&#10;    &lt;slide id=&quot;{598933B0-206D-425F-9C1D-EB0F2DB84C36}&quot; pptId=&quot;338&quot;/&gt;&#10;    &lt;slide id=&quot;{F73DC055-7B67-49A5-8B37-2A489E8E0428}&quot; pptId=&quot;341&quot;/&gt;&#10;  &lt;/slides&gt;&#10;&#10;  &lt;narration&gt;&#10;    &lt;audioTracks&gt;&#10;      &lt;audioTrack muted=&quot;false&quot; name=&quot;Âm thanh 1&quot; resource=&quot;02917e19&quot; slideId=&quot;{B6D1A9A8-953A-452A-9E36-373D5D890B2F}&quot; startTime=&quot;0&quot; volume=&quot;1&quot;&gt;&#10;        &lt;audio channels=&quot;1&quot; format=&quot;s16&quot; sampleRate=&quot;44100&quot;/&gt;&#10;      &lt;/audioTrack&gt;&#10;    &lt;/audioTracks&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ISPRING_SLIDE_ID_2" val="{DA5ECBE8-4A0B-49AA-8BBB-452035A6FCE5}"/>
  <p:tag name="GENSWF_ADVANCE_TIME" val="5"/>
  <p:tag name="TIMING" val="|0.001|0.5|0.5|0.5|0.5"/>
  <p:tag name="ISPRING_CUSTOM_TIMING_USED" val="1"/>
</p:tagLst>
</file>

<file path=ppt/tags/tag11.xml><?xml version="1.0" encoding="utf-8"?>
<p:tagLst xmlns:a="http://schemas.openxmlformats.org/drawingml/2006/main" xmlns:r="http://schemas.openxmlformats.org/officeDocument/2006/relationships" xmlns:p="http://schemas.openxmlformats.org/presentationml/2006/main">
  <p:tag name="ISPRING_SLIDE_ID_2" val="{ED6580D0-7603-4091-ACB0-FABF6365702B}"/>
  <p:tag name="GENSWF_ADVANCE_TIME" val="5"/>
  <p:tag name="TIMING" val="|0.001|0.5|0.5|0.5|0.5|0.5|0.5|0.5|0.5"/>
  <p:tag name="ISPRING_CUSTOM_TIMING_USED" val="1"/>
</p:tagLst>
</file>

<file path=ppt/tags/tag12.xml><?xml version="1.0" encoding="utf-8"?>
<p:tagLst xmlns:a="http://schemas.openxmlformats.org/drawingml/2006/main" xmlns:r="http://schemas.openxmlformats.org/officeDocument/2006/relationships" xmlns:p="http://schemas.openxmlformats.org/presentationml/2006/main">
  <p:tag name="ISPRING_SLIDE_ID_2" val="{6B63CEA8-E242-4F01-98A1-9DCF36C5159F}"/>
  <p:tag name="GENSWF_ADVANCE_TIME" val="5.501"/>
  <p:tag name="TIMING" val="|0.001|0.5|0.5|0.5|0.5|0.5|0.5|0.5|0.5|0.5|0.5"/>
  <p:tag name="ISPRING_CUSTOM_TIMING_USED" val="1"/>
</p:tagLst>
</file>

<file path=ppt/tags/tag13.xml><?xml version="1.0" encoding="utf-8"?>
<p:tagLst xmlns:a="http://schemas.openxmlformats.org/drawingml/2006/main" xmlns:r="http://schemas.openxmlformats.org/officeDocument/2006/relationships" xmlns:p="http://schemas.openxmlformats.org/presentationml/2006/main">
  <p:tag name="ISPRING_SLIDE_ID_2" val="{D6AA2F31-1E9C-469C-BFE9-19F0A2BEF08E}"/>
  <p:tag name="GENSWF_ADVANCE_TIME" val="5"/>
  <p:tag name="TIMING" val="|0.001|0.5|0.5|0.5|0.5|0.5|0.5|0.5|0.5"/>
  <p:tag name="ISPRING_CUSTOM_TIMING_USED" val="1"/>
</p:tagLst>
</file>

<file path=ppt/tags/tag14.xml><?xml version="1.0" encoding="utf-8"?>
<p:tagLst xmlns:a="http://schemas.openxmlformats.org/drawingml/2006/main" xmlns:r="http://schemas.openxmlformats.org/officeDocument/2006/relationships" xmlns:p="http://schemas.openxmlformats.org/presentationml/2006/main">
  <p:tag name="ISPRING_SLIDE_ID_2" val="{54DE9C99-66A1-400A-8124-6A831663EC77}"/>
  <p:tag name="GENSWF_ADVANCE_TIME" val="5.501"/>
  <p:tag name="TIMING" val="|0.001|0.5|0.5|0.5|0.5|0.5|0.5|0.5|0.5|0.5|0.5"/>
  <p:tag name="ISPRING_CUSTOM_TIMING_USED" val="1"/>
</p:tagLst>
</file>

<file path=ppt/tags/tag15.xml><?xml version="1.0" encoding="utf-8"?>
<p:tagLst xmlns:a="http://schemas.openxmlformats.org/drawingml/2006/main" xmlns:r="http://schemas.openxmlformats.org/officeDocument/2006/relationships" xmlns:p="http://schemas.openxmlformats.org/presentationml/2006/main">
  <p:tag name="ISPRING_SLIDE_ID_2" val="{6B100259-D0DE-482A-B27E-0A4867287C00}"/>
  <p:tag name="GENSWF_ADVANCE_TIME" val="5.001"/>
  <p:tag name="TIMING" val="|0.001|0.5|0.5|0.5|0.5|0.5|0.5|0.5|0.5|0.5"/>
  <p:tag name="ISPRING_CUSTOM_TIMING_USED" val="1"/>
</p:tagLst>
</file>

<file path=ppt/tags/tag16.xml><?xml version="1.0" encoding="utf-8"?>
<p:tagLst xmlns:a="http://schemas.openxmlformats.org/drawingml/2006/main" xmlns:r="http://schemas.openxmlformats.org/officeDocument/2006/relationships" xmlns:p="http://schemas.openxmlformats.org/presentationml/2006/main">
  <p:tag name="ISPRING_SLIDE_ID_2" val="{598933B0-206D-425F-9C1D-EB0F2DB84C36}"/>
  <p:tag name="GENSWF_ADVANCE_TIME" val="6.001"/>
  <p:tag name="TIMING" val="|0.001|0.5|0.5|2|0.5|2"/>
  <p:tag name="ISPRING_CUSTOM_TIMING_USED" val="1"/>
</p:tagLst>
</file>

<file path=ppt/tags/tag17.xml><?xml version="1.0" encoding="utf-8"?>
<p:tagLst xmlns:a="http://schemas.openxmlformats.org/drawingml/2006/main" xmlns:r="http://schemas.openxmlformats.org/officeDocument/2006/relationships" xmlns:p="http://schemas.openxmlformats.org/presentationml/2006/main">
  <p:tag name="ISPRING_SLIDE_ID_2" val="{F73DC055-7B67-49A5-8B37-2A489E8E0428}"/>
  <p:tag name="GENSWF_ADVANCE_TIME" val="5.001"/>
  <p:tag name="TIMING" val="|0.001|0.5|0.5|0.5|0.5|0.5|0.5|0.5|0.5|0.5"/>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B6D1A9A8-953A-452A-9E36-373D5D890B2F}"/>
  <p:tag name="GENSWF_ADVANCE_TIME" val="5"/>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_2" val="{776CA2BD-BE8A-4959-B7E0-F82652B4A3BF}"/>
  <p:tag name="GENSWF_ADVANCE_TIME" val="5"/>
  <p:tag name="TIMING" val="|0.001"/>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_2" val="{34A302A1-EEEC-4C9C-8179-0834E43F1BEC}"/>
  <p:tag name="GENSWF_ADVANCE_TIME" val="5"/>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_2" val="{91BB9704-77A5-49B0-B78C-8D8E4D718EEC}"/>
  <p:tag name="GENSWF_ADVANCE_TIME" val="5"/>
  <p:tag name="TIMING" val="|0.001|0.5|0.5|0.5|0.5|1"/>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_2" val="{14519DC9-608A-4F22-8B5D-DD699C95A4F9}"/>
  <p:tag name="GENSWF_ADVANCE_TIME" val="5"/>
  <p:tag name="TIMING" val="|0.001|0.5|0.5|0.5|0.5"/>
  <p:tag name="ISPRING_CUSTOM_TIMING_USED" val="1"/>
</p:tagLst>
</file>

<file path=ppt/tags/tag7.xml><?xml version="1.0" encoding="utf-8"?>
<p:tagLst xmlns:a="http://schemas.openxmlformats.org/drawingml/2006/main" xmlns:r="http://schemas.openxmlformats.org/officeDocument/2006/relationships" xmlns:p="http://schemas.openxmlformats.org/presentationml/2006/main">
  <p:tag name="ISPRING_SLIDE_ID_2" val="{8FE775A4-4E7B-4795-A36C-4FA3A887CF27}"/>
  <p:tag name="GENSWF_ADVANCE_TIME" val="5"/>
  <p:tag name="TIMING" val="|0.001|0.5|0.5|0.5|0.5|0.5|0.5"/>
  <p:tag name="ISPRING_CUSTOM_TIMING_USED" val="1"/>
</p:tagLst>
</file>

<file path=ppt/tags/tag8.xml><?xml version="1.0" encoding="utf-8"?>
<p:tagLst xmlns:a="http://schemas.openxmlformats.org/drawingml/2006/main" xmlns:r="http://schemas.openxmlformats.org/officeDocument/2006/relationships" xmlns:p="http://schemas.openxmlformats.org/presentationml/2006/main">
  <p:tag name="ISPRING_SLIDE_ID_2" val="{88867D7B-143A-49BF-9A53-522F1FB19D4D}"/>
  <p:tag name="GENSWF_ADVANCE_TIME" val="5"/>
  <p:tag name="TIMING" val="|0.001|0.5|0.5|0.5"/>
  <p:tag name="ISPRING_CUSTOM_TIMING_USED" val="1"/>
</p:tagLst>
</file>

<file path=ppt/tags/tag9.xml><?xml version="1.0" encoding="utf-8"?>
<p:tagLst xmlns:a="http://schemas.openxmlformats.org/drawingml/2006/main" xmlns:r="http://schemas.openxmlformats.org/officeDocument/2006/relationships" xmlns:p="http://schemas.openxmlformats.org/presentationml/2006/main">
  <p:tag name="ISPRING_SLIDE_ID_2" val="{6D616DCE-0E0D-4974-9C96-DCA476066370}"/>
  <p:tag name="GENSWF_ADVANCE_TIME" val="5.501"/>
  <p:tag name="TIMING" val="|0.001|0.5|0.5|0.5|0.5|0.5|0.5|0.5|0.5|0.5|0.5"/>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0</TotalTime>
  <Words>1283</Words>
  <Application>Microsoft Office PowerPoint</Application>
  <PresentationFormat>Custom</PresentationFormat>
  <Paragraphs>231</Paragraphs>
  <Slides>16</Slides>
  <Notes>16</Notes>
  <HiddenSlides>0</HiddenSlides>
  <MMClips>0</MMClip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1_Office Theme</vt:lpstr>
      <vt:lpstr>TRƯỜNG THPT BÌNH DƯƠNG Tổ: Toán – GDTC– QPAN NHÓM: TOÁN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2022-09-06T09:56:41Z</dcterms:created>
  <dcterms:modified xsi:type="dcterms:W3CDTF">2025-05-22T02:39:53Z</dcterms:modified>
  <cp:category>thuvienhoclieu.com</cp:category>
</cp:coreProperties>
</file>