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80" r:id="rId2"/>
    <p:sldId id="540" r:id="rId3"/>
    <p:sldId id="541" r:id="rId4"/>
    <p:sldId id="542" r:id="rId5"/>
    <p:sldId id="521" r:id="rId6"/>
    <p:sldId id="522" r:id="rId7"/>
    <p:sldId id="543" r:id="rId8"/>
    <p:sldId id="574" r:id="rId9"/>
    <p:sldId id="573" r:id="rId10"/>
    <p:sldId id="546" r:id="rId11"/>
    <p:sldId id="575" r:id="rId12"/>
    <p:sldId id="453" r:id="rId13"/>
    <p:sldId id="571" r:id="rId14"/>
    <p:sldId id="558" r:id="rId15"/>
    <p:sldId id="577" r:id="rId16"/>
    <p:sldId id="578" r:id="rId17"/>
    <p:sldId id="579" r:id="rId18"/>
    <p:sldId id="345"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580"/>
            <p14:sldId id="540"/>
            <p14:sldId id="541"/>
            <p14:sldId id="542"/>
            <p14:sldId id="521"/>
            <p14:sldId id="522"/>
            <p14:sldId id="543"/>
            <p14:sldId id="574"/>
            <p14:sldId id="573"/>
            <p14:sldId id="546"/>
            <p14:sldId id="575"/>
            <p14:sldId id="453"/>
            <p14:sldId id="571"/>
            <p14:sldId id="558"/>
            <p14:sldId id="577"/>
            <p14:sldId id="578"/>
            <p14:sldId id="579"/>
            <p14:sldId id="345"/>
          </p14:sldIdLst>
        </p14:section>
      </p14:sectionLst>
    </p:ex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612"/>
    <a:srgbClr val="18290D"/>
    <a:srgbClr val="2B4B19"/>
    <a:srgbClr val="FFFFFF"/>
    <a:srgbClr val="F5F6F9"/>
    <a:srgbClr val="2B4818"/>
    <a:srgbClr val="276822"/>
    <a:srgbClr val="53682A"/>
    <a:srgbClr val="FDEFE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364" autoAdjust="0"/>
  </p:normalViewPr>
  <p:slideViewPr>
    <p:cSldViewPr>
      <p:cViewPr varScale="1">
        <p:scale>
          <a:sx n="120" d="100"/>
          <a:sy n="120" d="100"/>
        </p:scale>
        <p:origin x="-120" y="-30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5/22/2025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3992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44313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413253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216343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379825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5/22/2025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7.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4.wmf"/><Relationship Id="rId10" Type="http://schemas.openxmlformats.org/officeDocument/2006/relationships/image" Target="../media/image21.png"/><Relationship Id="rId4" Type="http://schemas.openxmlformats.org/officeDocument/2006/relationships/oleObject" Target="../embeddings/oleObject8.bin"/><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2.wmf"/><Relationship Id="rId3" Type="http://schemas.openxmlformats.org/officeDocument/2006/relationships/image" Target="../media/image34.png"/><Relationship Id="rId7" Type="http://schemas.openxmlformats.org/officeDocument/2006/relationships/image" Target="../media/image29.wmf"/><Relationship Id="rId12"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31.e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0.emf"/><Relationship Id="rId1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3.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40.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3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4.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4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6.wmf"/><Relationship Id="rId3" Type="http://schemas.openxmlformats.org/officeDocument/2006/relationships/notesSlide" Target="../notesSlides/notesSlide5.xml"/><Relationship Id="rId7" Type="http://schemas.openxmlformats.org/officeDocument/2006/relationships/image" Target="../media/image41.png"/><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7.png"/><Relationship Id="rId11" Type="http://schemas.openxmlformats.org/officeDocument/2006/relationships/image" Target="../media/image45.wmf"/><Relationship Id="rId5" Type="http://schemas.openxmlformats.org/officeDocument/2006/relationships/image" Target="../media/image40.png"/><Relationship Id="rId10" Type="http://schemas.openxmlformats.org/officeDocument/2006/relationships/oleObject" Target="../embeddings/oleObject22.bin"/><Relationship Id="rId4" Type="http://schemas.openxmlformats.org/officeDocument/2006/relationships/image" Target="../media/image3.png"/><Relationship Id="rId9" Type="http://schemas.openxmlformats.org/officeDocument/2006/relationships/image" Target="../media/image44.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50.emf"/><Relationship Id="rId3" Type="http://schemas.openxmlformats.org/officeDocument/2006/relationships/notesSlide" Target="../notesSlides/notesSlide6.xml"/><Relationship Id="rId7" Type="http://schemas.openxmlformats.org/officeDocument/2006/relationships/image" Target="../media/image52.png"/><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1.png"/><Relationship Id="rId11" Type="http://schemas.openxmlformats.org/officeDocument/2006/relationships/image" Target="../media/image49.emf"/><Relationship Id="rId5" Type="http://schemas.openxmlformats.org/officeDocument/2006/relationships/image" Target="../media/image40.png"/><Relationship Id="rId15" Type="http://schemas.openxmlformats.org/officeDocument/2006/relationships/image" Target="../media/image51.emf"/><Relationship Id="rId10" Type="http://schemas.openxmlformats.org/officeDocument/2006/relationships/oleObject" Target="../embeddings/oleObject25.bin"/><Relationship Id="rId4" Type="http://schemas.openxmlformats.org/officeDocument/2006/relationships/image" Target="../media/image3.png"/><Relationship Id="rId9" Type="http://schemas.openxmlformats.org/officeDocument/2006/relationships/image" Target="../media/image48.emf"/><Relationship Id="rId1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5.wmf"/><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6.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12D90-B63A-863D-51FB-DB78B0488D1C}"/>
              </a:ext>
            </a:extLst>
          </p:cNvPr>
          <p:cNvSpPr>
            <a:spLocks noGrp="1"/>
          </p:cNvSpPr>
          <p:nvPr>
            <p:ph type="title"/>
          </p:nvPr>
        </p:nvSpPr>
        <p:spPr>
          <a:xfrm>
            <a:off x="609441" y="914400"/>
            <a:ext cx="10969943" cy="1143000"/>
          </a:xfrm>
        </p:spPr>
        <p:txBody>
          <a:bodyPr>
            <a:noAutofit/>
          </a:bodyPr>
          <a:lstStyle/>
          <a:p>
            <a:r>
              <a:rPr lang="en-US" sz="3600" dirty="0">
                <a:solidFill>
                  <a:srgbClr val="FF0000"/>
                </a:solidFill>
              </a:rPr>
              <a:t>CHƯƠNG III </a:t>
            </a:r>
            <a:r>
              <a:rPr lang="en-US" sz="3600" b="1" dirty="0"/>
              <a:t>CÁC SỐ ĐẶC TRƯNG ĐO MỨC ĐỘ PHÂN TÁN CỦA MẪU SỐ LIỆU GHÉP NHÓM </a:t>
            </a:r>
          </a:p>
        </p:txBody>
      </p:sp>
      <p:sp>
        <p:nvSpPr>
          <p:cNvPr id="3" name="Content Placeholder 2">
            <a:extLst>
              <a:ext uri="{FF2B5EF4-FFF2-40B4-BE49-F238E27FC236}">
                <a16:creationId xmlns:a16="http://schemas.microsoft.com/office/drawing/2014/main" xmlns="" id="{3BB3E9E9-B1E5-4CE0-0635-26DDE98CBA34}"/>
              </a:ext>
            </a:extLst>
          </p:cNvPr>
          <p:cNvSpPr>
            <a:spLocks noGrp="1"/>
          </p:cNvSpPr>
          <p:nvPr>
            <p:ph idx="1"/>
          </p:nvPr>
        </p:nvSpPr>
        <p:spPr/>
        <p:txBody>
          <a:bodyPr>
            <a:normAutofit/>
          </a:bodyPr>
          <a:lstStyle/>
          <a:p>
            <a:pPr marL="0" indent="0" algn="ctr">
              <a:buNone/>
            </a:pPr>
            <a:endParaRPr lang="en-US" sz="6000" dirty="0"/>
          </a:p>
          <a:p>
            <a:pPr marL="0" indent="0" algn="ctr">
              <a:buNone/>
            </a:pPr>
            <a:r>
              <a:rPr lang="en-US" sz="6000" dirty="0"/>
              <a:t> </a:t>
            </a:r>
            <a:r>
              <a:rPr lang="en-US" sz="6000" dirty="0">
                <a:solidFill>
                  <a:srgbClr val="00B050"/>
                </a:solidFill>
              </a:rPr>
              <a:t>BÀI 9: </a:t>
            </a:r>
            <a:r>
              <a:rPr lang="en-US" sz="6000" b="1" dirty="0">
                <a:solidFill>
                  <a:schemeClr val="accent6"/>
                </a:solidFill>
              </a:rPr>
              <a:t>KHOẢNG BIẾN THIÊN  VÀ KHOẢNG TỨ PHÂN VỊ</a:t>
            </a:r>
          </a:p>
        </p:txBody>
      </p:sp>
    </p:spTree>
    <p:extLst>
      <p:ext uri="{BB962C8B-B14F-4D97-AF65-F5344CB8AC3E}">
        <p14:creationId xmlns:p14="http://schemas.microsoft.com/office/powerpoint/2010/main" val="84429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066785670"/>
              </p:ext>
            </p:extLst>
          </p:nvPr>
        </p:nvGraphicFramePr>
        <p:xfrm>
          <a:off x="1367418" y="494412"/>
          <a:ext cx="10734966" cy="914400"/>
        </p:xfrm>
        <a:graphic>
          <a:graphicData uri="http://schemas.openxmlformats.org/drawingml/2006/table">
            <a:tbl>
              <a:tblPr firstRow="1" bandRow="1">
                <a:tableStyleId>{5C22544A-7EE6-4342-B048-85BDC9FD1C3A}</a:tableStyleId>
              </a:tblPr>
              <a:tblGrid>
                <a:gridCol w="2877810">
                  <a:extLst>
                    <a:ext uri="{9D8B030D-6E8A-4147-A177-3AD203B41FA5}">
                      <a16:colId xmlns:a16="http://schemas.microsoft.com/office/drawing/2014/main" xmlns="" val="800511043"/>
                    </a:ext>
                  </a:extLst>
                </a:gridCol>
                <a:gridCol w="1603684">
                  <a:extLst>
                    <a:ext uri="{9D8B030D-6E8A-4147-A177-3AD203B41FA5}">
                      <a16:colId xmlns:a16="http://schemas.microsoft.com/office/drawing/2014/main" xmlns="" val="2449632724"/>
                    </a:ext>
                  </a:extLst>
                </a:gridCol>
                <a:gridCol w="1505526">
                  <a:extLst>
                    <a:ext uri="{9D8B030D-6E8A-4147-A177-3AD203B41FA5}">
                      <a16:colId xmlns:a16="http://schemas.microsoft.com/office/drawing/2014/main" xmlns="" val="2409480189"/>
                    </a:ext>
                  </a:extLst>
                </a:gridCol>
                <a:gridCol w="1603684">
                  <a:extLst>
                    <a:ext uri="{9D8B030D-6E8A-4147-A177-3AD203B41FA5}">
                      <a16:colId xmlns:a16="http://schemas.microsoft.com/office/drawing/2014/main" xmlns="" val="3258232804"/>
                    </a:ext>
                  </a:extLst>
                </a:gridCol>
                <a:gridCol w="1603684">
                  <a:extLst>
                    <a:ext uri="{9D8B030D-6E8A-4147-A177-3AD203B41FA5}">
                      <a16:colId xmlns:a16="http://schemas.microsoft.com/office/drawing/2014/main" xmlns="" val="535361112"/>
                    </a:ext>
                  </a:extLst>
                </a:gridCol>
                <a:gridCol w="1540578">
                  <a:extLst>
                    <a:ext uri="{9D8B030D-6E8A-4147-A177-3AD203B41FA5}">
                      <a16:colId xmlns:a16="http://schemas.microsoft.com/office/drawing/2014/main" xmlns="" val="4255933344"/>
                    </a:ext>
                  </a:extLst>
                </a:gridCol>
              </a:tblGrid>
              <a:tr h="370840">
                <a:tc>
                  <a:txBody>
                    <a:bodyPr/>
                    <a:lstStyle/>
                    <a:p>
                      <a:pPr algn="ctr"/>
                      <a:r>
                        <a:rPr lang="en-US">
                          <a:solidFill>
                            <a:schemeClr val="bg1"/>
                          </a:solidFill>
                          <a:effectLst/>
                        </a:rPr>
                        <a:t>Thời</a:t>
                      </a:r>
                      <a:r>
                        <a:rPr lang="en-US" baseline="0">
                          <a:solidFill>
                            <a:schemeClr val="bg1"/>
                          </a:solidFill>
                          <a:effectLst/>
                        </a:rPr>
                        <a:t> gian (phút)</a:t>
                      </a:r>
                      <a:endParaRPr lang="en-US">
                        <a:solidFill>
                          <a:schemeClr val="bg1"/>
                        </a:solidFill>
                        <a:effectLst/>
                      </a:endParaRPr>
                    </a:p>
                  </a:txBody>
                  <a:tcPr anchor="ctr"/>
                </a:tc>
                <a:tc>
                  <a:txBody>
                    <a:bodyPr/>
                    <a:lstStyle/>
                    <a:p>
                      <a:pPr algn="ctr"/>
                      <a:r>
                        <a:rPr lang="en-US">
                          <a:solidFill>
                            <a:schemeClr val="bg1"/>
                          </a:solidFill>
                          <a:effectLst/>
                        </a:rPr>
                        <a:t>[0; 1)</a:t>
                      </a:r>
                    </a:p>
                  </a:txBody>
                  <a:tcPr anchor="ctr"/>
                </a:tc>
                <a:tc>
                  <a:txBody>
                    <a:bodyPr/>
                    <a:lstStyle/>
                    <a:p>
                      <a:pPr algn="ctr"/>
                      <a:r>
                        <a:rPr lang="en-US">
                          <a:solidFill>
                            <a:schemeClr val="bg1"/>
                          </a:solidFill>
                          <a:effectLst/>
                        </a:rPr>
                        <a:t>[1; 2)</a:t>
                      </a:r>
                    </a:p>
                  </a:txBody>
                  <a:tcPr anchor="ctr"/>
                </a:tc>
                <a:tc>
                  <a:txBody>
                    <a:bodyPr/>
                    <a:lstStyle/>
                    <a:p>
                      <a:pPr algn="ctr"/>
                      <a:r>
                        <a:rPr lang="en-US">
                          <a:solidFill>
                            <a:schemeClr val="bg1"/>
                          </a:solidFill>
                          <a:effectLst/>
                        </a:rPr>
                        <a:t>[2; 3)</a:t>
                      </a:r>
                    </a:p>
                  </a:txBody>
                  <a:tcPr anchor="ctr"/>
                </a:tc>
                <a:tc>
                  <a:txBody>
                    <a:bodyPr/>
                    <a:lstStyle/>
                    <a:p>
                      <a:pPr algn="ctr"/>
                      <a:r>
                        <a:rPr lang="en-US">
                          <a:solidFill>
                            <a:schemeClr val="bg1"/>
                          </a:solidFill>
                          <a:effectLst/>
                        </a:rPr>
                        <a:t>[3; 4)</a:t>
                      </a:r>
                    </a:p>
                  </a:txBody>
                  <a:tcPr anchor="ctr"/>
                </a:tc>
                <a:tc>
                  <a:txBody>
                    <a:bodyPr/>
                    <a:lstStyle/>
                    <a:p>
                      <a:pPr algn="ctr"/>
                      <a:r>
                        <a:rPr lang="en-US">
                          <a:solidFill>
                            <a:schemeClr val="bg1"/>
                          </a:solidFill>
                          <a:effectLst/>
                        </a:rPr>
                        <a:t>[4; 5)</a:t>
                      </a:r>
                    </a:p>
                  </a:txBody>
                  <a:tcPr anchor="ctr"/>
                </a:tc>
                <a:extLst>
                  <a:ext uri="{0D108BD9-81ED-4DB2-BD59-A6C34878D82A}">
                    <a16:rowId xmlns:a16="http://schemas.microsoft.com/office/drawing/2014/main" xmlns="" val="757874090"/>
                  </a:ext>
                </a:extLst>
              </a:tr>
              <a:tr h="370840">
                <a:tc>
                  <a:txBody>
                    <a:bodyPr/>
                    <a:lstStyle/>
                    <a:p>
                      <a:pPr algn="ctr"/>
                      <a:r>
                        <a:rPr lang="en-US" b="1">
                          <a:solidFill>
                            <a:srgbClr val="000000"/>
                          </a:solidFill>
                          <a:effectLst/>
                        </a:rPr>
                        <a:t>Số cuộc</a:t>
                      </a:r>
                      <a:r>
                        <a:rPr lang="en-US" b="1" baseline="0">
                          <a:solidFill>
                            <a:srgbClr val="000000"/>
                          </a:solidFill>
                          <a:effectLst/>
                        </a:rPr>
                        <a:t> gọi</a:t>
                      </a:r>
                      <a:endParaRPr lang="en-US" b="1">
                        <a:solidFill>
                          <a:srgbClr val="000000"/>
                        </a:solidFill>
                        <a:effectLst/>
                      </a:endParaRPr>
                    </a:p>
                  </a:txBody>
                  <a:tcPr anchor="ctr"/>
                </a:tc>
                <a:tc>
                  <a:txBody>
                    <a:bodyPr/>
                    <a:lstStyle/>
                    <a:p>
                      <a:pPr algn="ctr"/>
                      <a:r>
                        <a:rPr lang="en-US" b="1">
                          <a:solidFill>
                            <a:srgbClr val="000000"/>
                          </a:solidFill>
                          <a:effectLst/>
                        </a:rPr>
                        <a:t>8</a:t>
                      </a:r>
                    </a:p>
                  </a:txBody>
                  <a:tcPr anchor="ctr"/>
                </a:tc>
                <a:tc>
                  <a:txBody>
                    <a:bodyPr/>
                    <a:lstStyle/>
                    <a:p>
                      <a:pPr algn="ctr"/>
                      <a:r>
                        <a:rPr lang="en-US" b="1">
                          <a:solidFill>
                            <a:srgbClr val="000000"/>
                          </a:solidFill>
                          <a:effectLst/>
                        </a:rPr>
                        <a:t>17</a:t>
                      </a:r>
                    </a:p>
                  </a:txBody>
                  <a:tcPr anchor="ctr"/>
                </a:tc>
                <a:tc>
                  <a:txBody>
                    <a:bodyPr/>
                    <a:lstStyle/>
                    <a:p>
                      <a:pPr algn="ctr"/>
                      <a:r>
                        <a:rPr lang="en-US" b="1">
                          <a:solidFill>
                            <a:srgbClr val="000000"/>
                          </a:solidFill>
                          <a:effectLst/>
                        </a:rPr>
                        <a:t>25</a:t>
                      </a:r>
                    </a:p>
                  </a:txBody>
                  <a:tcPr anchor="ctr"/>
                </a:tc>
                <a:tc>
                  <a:txBody>
                    <a:bodyPr/>
                    <a:lstStyle/>
                    <a:p>
                      <a:pPr algn="ctr"/>
                      <a:r>
                        <a:rPr lang="en-US" b="1">
                          <a:solidFill>
                            <a:srgbClr val="000000"/>
                          </a:solidFill>
                          <a:effectLst/>
                        </a:rPr>
                        <a:t>20</a:t>
                      </a:r>
                    </a:p>
                  </a:txBody>
                  <a:tcPr anchor="ctr"/>
                </a:tc>
                <a:tc>
                  <a:txBody>
                    <a:bodyPr/>
                    <a:lstStyle/>
                    <a:p>
                      <a:pPr algn="ctr"/>
                      <a:r>
                        <a:rPr lang="en-US" b="1">
                          <a:solidFill>
                            <a:srgbClr val="000000"/>
                          </a:solidFill>
                          <a:effectLst/>
                        </a:rPr>
                        <a:t>10</a:t>
                      </a:r>
                    </a:p>
                  </a:txBody>
                  <a:tcPr anchor="ctr"/>
                </a:tc>
                <a:extLst>
                  <a:ext uri="{0D108BD9-81ED-4DB2-BD59-A6C34878D82A}">
                    <a16:rowId xmlns:a16="http://schemas.microsoft.com/office/drawing/2014/main" xmlns="" val="2767421979"/>
                  </a:ext>
                </a:extLst>
              </a:tr>
            </a:tbl>
          </a:graphicData>
        </a:graphic>
      </p:graphicFrame>
      <p:sp>
        <p:nvSpPr>
          <p:cNvPr id="12" name="Rectangle 11"/>
          <p:cNvSpPr/>
          <p:nvPr/>
        </p:nvSpPr>
        <p:spPr>
          <a:xfrm>
            <a:off x="1303283" y="-8890"/>
            <a:ext cx="8217535" cy="461665"/>
          </a:xfrm>
          <a:prstGeom prst="rect">
            <a:avLst/>
          </a:prstGeom>
        </p:spPr>
        <p:txBody>
          <a:bodyPr wrap="square">
            <a:spAutoFit/>
          </a:bodyPr>
          <a:lstStyle/>
          <a:p>
            <a:r>
              <a:rPr lang="en-US"/>
              <a:t>B</a:t>
            </a:r>
            <a:r>
              <a:rPr lang="vi-VN"/>
              <a:t>ảng sau ghi lại thời gian đàm thoại của một số cuộc gọi</a:t>
            </a:r>
            <a:r>
              <a:rPr lang="en-US"/>
              <a:t>.</a:t>
            </a:r>
            <a:r>
              <a:rPr lang="vi-VN"/>
              <a:t> </a:t>
            </a:r>
          </a:p>
        </p:txBody>
      </p:sp>
      <p:sp>
        <p:nvSpPr>
          <p:cNvPr id="14" name="Rectangle 13"/>
          <p:cNvSpPr/>
          <p:nvPr/>
        </p:nvSpPr>
        <p:spPr>
          <a:xfrm>
            <a:off x="1259681" y="1518501"/>
            <a:ext cx="8077200" cy="461665"/>
          </a:xfrm>
          <a:prstGeom prst="rect">
            <a:avLst/>
          </a:prstGeom>
        </p:spPr>
        <p:txBody>
          <a:bodyPr wrap="square">
            <a:spAutoFit/>
          </a:bodyPr>
          <a:lstStyle/>
          <a:p>
            <a:r>
              <a:rPr lang="en-US"/>
              <a:t>Tính khoảng tứ phân vị của mẫu số liệu ghép nhóm trên.</a:t>
            </a:r>
          </a:p>
        </p:txBody>
      </p:sp>
      <p:pic>
        <p:nvPicPr>
          <p:cNvPr id="18" name="Picture 17"/>
          <p:cNvPicPr>
            <a:picLocks noChangeAspect="1"/>
          </p:cNvPicPr>
          <p:nvPr/>
        </p:nvPicPr>
        <p:blipFill>
          <a:blip r:embed="rId3"/>
          <a:stretch>
            <a:fillRect/>
          </a:stretch>
        </p:blipFill>
        <p:spPr>
          <a:xfrm>
            <a:off x="-77788" y="76200"/>
            <a:ext cx="1539393" cy="1539393"/>
          </a:xfrm>
          <a:prstGeom prst="rect">
            <a:avLst/>
          </a:prstGeom>
        </p:spPr>
      </p:pic>
      <p:sp>
        <p:nvSpPr>
          <p:cNvPr id="19" name="Rectangle 18"/>
          <p:cNvSpPr/>
          <p:nvPr/>
        </p:nvSpPr>
        <p:spPr>
          <a:xfrm>
            <a:off x="984764" y="3181110"/>
            <a:ext cx="10770713" cy="461665"/>
          </a:xfrm>
          <a:prstGeom prst="rect">
            <a:avLst/>
          </a:prstGeom>
        </p:spPr>
        <p:txBody>
          <a:bodyPr wrap="square">
            <a:spAutoFit/>
          </a:bodyPr>
          <a:lstStyle/>
          <a:p>
            <a:r>
              <a:rPr lang="vi-VN"/>
              <a:t> </a:t>
            </a:r>
            <a:r>
              <a:rPr lang="vi-VN" i="1">
                <a:latin typeface="Times New Roman" panose="02020603050405020304" pitchFamily="18" charset="0"/>
                <a:cs typeface="Times New Roman" panose="02020603050405020304" pitchFamily="18" charset="0"/>
              </a:rPr>
              <a:t>x</a:t>
            </a:r>
            <a:r>
              <a:rPr lang="vi-VN" i="1" baseline="-25000">
                <a:latin typeface="Times New Roman" panose="02020603050405020304" pitchFamily="18" charset="0"/>
                <a:cs typeface="Times New Roman" panose="02020603050405020304" pitchFamily="18" charset="0"/>
              </a:rPr>
              <a:t>20</a:t>
            </a:r>
            <a:r>
              <a:rPr lang="en-US" i="1">
                <a:latin typeface="Times New Roman" panose="02020603050405020304" pitchFamily="18" charset="0"/>
                <a:cs typeface="Times New Roman" panose="02020603050405020304" pitchFamily="18" charset="0"/>
              </a:rPr>
              <a:t>,</a:t>
            </a:r>
            <a:r>
              <a:rPr lang="vi-VN" i="1">
                <a:latin typeface="Times New Roman" panose="02020603050405020304" pitchFamily="18" charset="0"/>
                <a:cs typeface="Times New Roman" panose="02020603050405020304" pitchFamily="18" charset="0"/>
              </a:rPr>
              <a:t> x</a:t>
            </a:r>
            <a:r>
              <a:rPr lang="vi-VN" i="1" baseline="-25000">
                <a:latin typeface="Times New Roman" panose="02020603050405020304" pitchFamily="18" charset="0"/>
                <a:cs typeface="Times New Roman" panose="02020603050405020304" pitchFamily="18" charset="0"/>
              </a:rPr>
              <a:t>21</a:t>
            </a:r>
            <a:r>
              <a:rPr lang="vi-VN" i="1">
                <a:latin typeface="Times New Roman" panose="02020603050405020304" pitchFamily="18" charset="0"/>
                <a:cs typeface="Times New Roman" panose="02020603050405020304" pitchFamily="18" charset="0"/>
              </a:rPr>
              <a:t> </a:t>
            </a:r>
            <a:r>
              <a:rPr lang="vi-VN"/>
              <a:t>đều thuộc nhóm </a:t>
            </a:r>
            <a:r>
              <a:rPr lang="vi-VN">
                <a:latin typeface="Times New Roman" panose="02020603050405020304" pitchFamily="18" charset="0"/>
                <a:cs typeface="Times New Roman" panose="02020603050405020304" pitchFamily="18" charset="0"/>
              </a:rPr>
              <a:t>[1; 2) </a:t>
            </a:r>
            <a:r>
              <a:rPr lang="vi-VN"/>
              <a:t>nên nhóm chứa tứ phân vị thứ nhất là</a:t>
            </a:r>
            <a:r>
              <a:rPr lang="vi-VN">
                <a:latin typeface="Times New Roman" panose="02020603050405020304" pitchFamily="18" charset="0"/>
                <a:cs typeface="Times New Roman" panose="02020603050405020304" pitchFamily="18" charset="0"/>
              </a:rPr>
              <a:t> [1; 2).</a:t>
            </a: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1015255" y="2449093"/>
            <a:ext cx="10808572" cy="830997"/>
          </a:xfrm>
          <a:prstGeom prst="rect">
            <a:avLst/>
          </a:prstGeom>
        </p:spPr>
        <p:txBody>
          <a:bodyPr wrap="square">
            <a:spAutoFit/>
          </a:bodyPr>
          <a:lstStyle/>
          <a:p>
            <a:r>
              <a:rPr lang="vi-VN"/>
              <a:t>Giả sử </a:t>
            </a:r>
            <a:r>
              <a:rPr lang="vi-VN" i="1">
                <a:latin typeface="Times New Roman" panose="02020603050405020304" pitchFamily="18" charset="0"/>
                <a:cs typeface="Times New Roman" panose="02020603050405020304" pitchFamily="18" charset="0"/>
              </a:rPr>
              <a:t>x</a:t>
            </a:r>
            <a:r>
              <a:rPr lang="vi-VN" i="1" baseline="-25000">
                <a:latin typeface="Times New Roman" panose="02020603050405020304" pitchFamily="18" charset="0"/>
                <a:cs typeface="Times New Roman" panose="02020603050405020304" pitchFamily="18" charset="0"/>
              </a:rPr>
              <a:t>1</a:t>
            </a:r>
            <a:r>
              <a:rPr lang="en-US" i="1">
                <a:latin typeface="Times New Roman" panose="02020603050405020304" pitchFamily="18" charset="0"/>
                <a:cs typeface="Times New Roman" panose="02020603050405020304" pitchFamily="18" charset="0"/>
              </a:rPr>
              <a:t>,</a:t>
            </a:r>
            <a:r>
              <a:rPr lang="vi-VN" i="1">
                <a:latin typeface="Times New Roman" panose="02020603050405020304" pitchFamily="18" charset="0"/>
                <a:cs typeface="Times New Roman" panose="02020603050405020304" pitchFamily="18" charset="0"/>
              </a:rPr>
              <a:t> x</a:t>
            </a:r>
            <a:r>
              <a:rPr lang="vi-VN" i="1" baseline="-25000">
                <a:latin typeface="Times New Roman" panose="02020603050405020304" pitchFamily="18" charset="0"/>
                <a:cs typeface="Times New Roman" panose="02020603050405020304" pitchFamily="18" charset="0"/>
              </a:rPr>
              <a:t>2</a:t>
            </a:r>
            <a:r>
              <a:rPr lang="en-US" i="1">
                <a:latin typeface="Times New Roman" panose="02020603050405020304" pitchFamily="18" charset="0"/>
                <a:cs typeface="Times New Roman" panose="02020603050405020304" pitchFamily="18" charset="0"/>
              </a:rPr>
              <a:t>,</a:t>
            </a:r>
            <a:r>
              <a:rPr lang="vi-VN" i="1">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a:t>
            </a:r>
            <a:r>
              <a:rPr lang="vi-VN" i="1">
                <a:latin typeface="Times New Roman" panose="02020603050405020304" pitchFamily="18" charset="0"/>
                <a:cs typeface="Times New Roman" panose="02020603050405020304" pitchFamily="18" charset="0"/>
              </a:rPr>
              <a:t> x</a:t>
            </a:r>
            <a:r>
              <a:rPr lang="vi-VN" i="1" baseline="-25000">
                <a:latin typeface="Times New Roman" panose="02020603050405020304" pitchFamily="18" charset="0"/>
                <a:cs typeface="Times New Roman" panose="02020603050405020304" pitchFamily="18" charset="0"/>
              </a:rPr>
              <a:t>80</a:t>
            </a:r>
            <a:r>
              <a:rPr lang="vi-VN" i="1">
                <a:latin typeface="Times New Roman" panose="02020603050405020304" pitchFamily="18" charset="0"/>
                <a:cs typeface="Times New Roman" panose="02020603050405020304" pitchFamily="18" charset="0"/>
              </a:rPr>
              <a:t> </a:t>
            </a:r>
            <a:r>
              <a:rPr lang="vi-VN"/>
              <a:t>là thời gian đàm thoại của 80 cuộc gọi được sắp xếp theo thứ tự tăng dần.</a:t>
            </a:r>
          </a:p>
        </p:txBody>
      </p:sp>
      <p:sp>
        <p:nvSpPr>
          <p:cNvPr id="22" name="Rectangle 21"/>
          <p:cNvSpPr/>
          <p:nvPr/>
        </p:nvSpPr>
        <p:spPr>
          <a:xfrm>
            <a:off x="1333226" y="1956091"/>
            <a:ext cx="5610831" cy="461665"/>
          </a:xfrm>
          <a:prstGeom prst="rect">
            <a:avLst/>
          </a:prstGeom>
        </p:spPr>
        <p:txBody>
          <a:bodyPr wrap="none">
            <a:spAutoFit/>
          </a:bodyPr>
          <a:lstStyle/>
          <a:p>
            <a:pPr marL="342900" indent="-342900">
              <a:buFont typeface="Wingdings" panose="05000000000000000000" pitchFamily="2" charset="2"/>
              <a:buChar char="v"/>
            </a:pPr>
            <a:r>
              <a:rPr lang="vi-VN"/>
              <a:t>C</a:t>
            </a:r>
            <a:r>
              <a:rPr lang="en-US"/>
              <a:t>ỡ </a:t>
            </a:r>
            <a:r>
              <a:rPr lang="vi-VN"/>
              <a:t>mẫu </a:t>
            </a:r>
            <a:r>
              <a:rPr lang="vi-VN" i="1">
                <a:latin typeface="Times New Roman" panose="02020603050405020304" pitchFamily="18" charset="0"/>
                <a:cs typeface="Times New Roman" panose="02020603050405020304" pitchFamily="18" charset="0"/>
              </a:rPr>
              <a:t>n</a:t>
            </a:r>
            <a:r>
              <a:rPr lang="vi-VN">
                <a:latin typeface="Times New Roman" panose="02020603050405020304" pitchFamily="18" charset="0"/>
                <a:cs typeface="Times New Roman" panose="02020603050405020304" pitchFamily="18" charset="0"/>
              </a:rPr>
              <a:t> = 8 + 17 + 25 + 20 + 10 = 80.</a:t>
            </a:r>
            <a:endParaRPr lang="vi-VN"/>
          </a:p>
        </p:txBody>
      </p:sp>
      <p:graphicFrame>
        <p:nvGraphicFramePr>
          <p:cNvPr id="24" name="Object 23"/>
          <p:cNvGraphicFramePr>
            <a:graphicFrameLocks noChangeAspect="1"/>
          </p:cNvGraphicFramePr>
          <p:nvPr>
            <p:extLst>
              <p:ext uri="{D42A27DB-BD31-4B8C-83A1-F6EECF244321}">
                <p14:modId xmlns:p14="http://schemas.microsoft.com/office/powerpoint/2010/main" val="3426419816"/>
              </p:ext>
            </p:extLst>
          </p:nvPr>
        </p:nvGraphicFramePr>
        <p:xfrm>
          <a:off x="1625600" y="3556000"/>
          <a:ext cx="8355012" cy="1212850"/>
        </p:xfrm>
        <a:graphic>
          <a:graphicData uri="http://schemas.openxmlformats.org/presentationml/2006/ole">
            <mc:AlternateContent xmlns:mc="http://schemas.openxmlformats.org/markup-compatibility/2006">
              <mc:Choice xmlns:v="urn:schemas-microsoft-com:vml" Requires="v">
                <p:oleObj spid="_x0000_s4098" name="Equation" r:id="rId4" imgW="3936960" imgH="622080" progId="Equation.DSMT4">
                  <p:embed/>
                </p:oleObj>
              </mc:Choice>
              <mc:Fallback>
                <p:oleObj name="Equation" r:id="rId4" imgW="3936960" imgH="622080" progId="Equation.DSMT4">
                  <p:embed/>
                  <p:pic>
                    <p:nvPicPr>
                      <p:cNvPr id="0" name=""/>
                      <p:cNvPicPr/>
                      <p:nvPr/>
                    </p:nvPicPr>
                    <p:blipFill>
                      <a:blip r:embed="rId5"/>
                      <a:stretch>
                        <a:fillRect/>
                      </a:stretch>
                    </p:blipFill>
                    <p:spPr>
                      <a:xfrm>
                        <a:off x="1625600" y="3556000"/>
                        <a:ext cx="8355012" cy="1212850"/>
                      </a:xfrm>
                      <a:prstGeom prst="rect">
                        <a:avLst/>
                      </a:prstGeom>
                    </p:spPr>
                  </p:pic>
                </p:oleObj>
              </mc:Fallback>
            </mc:AlternateContent>
          </a:graphicData>
        </a:graphic>
      </p:graphicFrame>
      <p:sp>
        <p:nvSpPr>
          <p:cNvPr id="29" name="Rectangle 28"/>
          <p:cNvSpPr/>
          <p:nvPr/>
        </p:nvSpPr>
        <p:spPr>
          <a:xfrm>
            <a:off x="849747" y="4793980"/>
            <a:ext cx="10770713" cy="461665"/>
          </a:xfrm>
          <a:prstGeom prst="rect">
            <a:avLst/>
          </a:prstGeom>
        </p:spPr>
        <p:txBody>
          <a:bodyPr wrap="square">
            <a:spAutoFit/>
          </a:bodyPr>
          <a:lstStyle/>
          <a:p>
            <a:r>
              <a:rPr lang="vi-VN" dirty="0"/>
              <a:t> </a:t>
            </a:r>
            <a:r>
              <a:rPr lang="vi-VN"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6</a:t>
            </a:r>
            <a:r>
              <a:rPr lang="vi-VN" i="1"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a:t>
            </a:r>
            <a:r>
              <a:rPr lang="vi-VN"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6</a:t>
            </a:r>
            <a:r>
              <a:rPr lang="vi-VN" i="1" baseline="-25000" dirty="0">
                <a:latin typeface="Times New Roman" panose="02020603050405020304" pitchFamily="18" charset="0"/>
                <a:cs typeface="Times New Roman" panose="02020603050405020304" pitchFamily="18" charset="0"/>
              </a:rPr>
              <a:t>1</a:t>
            </a:r>
            <a:r>
              <a:rPr lang="vi-VN" i="1" dirty="0">
                <a:latin typeface="Times New Roman" panose="02020603050405020304" pitchFamily="18" charset="0"/>
                <a:cs typeface="Times New Roman" panose="02020603050405020304" pitchFamily="18" charset="0"/>
              </a:rPr>
              <a:t> </a:t>
            </a:r>
            <a:r>
              <a:rPr lang="vi-VN" dirty="0"/>
              <a:t>đều thuộc nhóm </a:t>
            </a:r>
            <a:r>
              <a:rPr lang="vi-V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3</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a:t>
            </a:r>
            <a:r>
              <a:rPr lang="vi-VN" dirty="0">
                <a:latin typeface="Times New Roman" panose="02020603050405020304" pitchFamily="18" charset="0"/>
                <a:cs typeface="Times New Roman" panose="02020603050405020304" pitchFamily="18" charset="0"/>
              </a:rPr>
              <a:t>) </a:t>
            </a:r>
            <a:r>
              <a:rPr lang="vi-VN" dirty="0"/>
              <a:t>nên nhóm chứa tứ phân vị thứ </a:t>
            </a:r>
            <a:r>
              <a:rPr lang="en-US" dirty="0" err="1"/>
              <a:t>ba</a:t>
            </a:r>
            <a:r>
              <a:rPr lang="vi-VN" dirty="0"/>
              <a:t> là </a:t>
            </a:r>
            <a:r>
              <a:rPr lang="vi-V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3</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451048644"/>
              </p:ext>
            </p:extLst>
          </p:nvPr>
        </p:nvGraphicFramePr>
        <p:xfrm>
          <a:off x="1065212" y="5255645"/>
          <a:ext cx="8466138" cy="1262063"/>
        </p:xfrm>
        <a:graphic>
          <a:graphicData uri="http://schemas.openxmlformats.org/presentationml/2006/ole">
            <mc:AlternateContent xmlns:mc="http://schemas.openxmlformats.org/markup-compatibility/2006">
              <mc:Choice xmlns:v="urn:schemas-microsoft-com:vml" Requires="v">
                <p:oleObj spid="_x0000_s4099" name="Equation" r:id="rId6" imgW="4343400" imgH="647640" progId="Equation.DSMT4">
                  <p:embed/>
                </p:oleObj>
              </mc:Choice>
              <mc:Fallback>
                <p:oleObj name="Equation" r:id="rId6" imgW="4343400" imgH="647640" progId="Equation.DSMT4">
                  <p:embed/>
                  <p:pic>
                    <p:nvPicPr>
                      <p:cNvPr id="24" name="Object 23"/>
                      <p:cNvPicPr/>
                      <p:nvPr/>
                    </p:nvPicPr>
                    <p:blipFill>
                      <a:blip r:embed="rId7"/>
                      <a:stretch>
                        <a:fillRect/>
                      </a:stretch>
                    </p:blipFill>
                    <p:spPr>
                      <a:xfrm>
                        <a:off x="1065212" y="5255645"/>
                        <a:ext cx="8466138" cy="126206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672623366"/>
              </p:ext>
            </p:extLst>
          </p:nvPr>
        </p:nvGraphicFramePr>
        <p:xfrm>
          <a:off x="9761538" y="5802313"/>
          <a:ext cx="1484312" cy="469900"/>
        </p:xfrm>
        <a:graphic>
          <a:graphicData uri="http://schemas.openxmlformats.org/presentationml/2006/ole">
            <mc:AlternateContent xmlns:mc="http://schemas.openxmlformats.org/markup-compatibility/2006">
              <mc:Choice xmlns:v="urn:schemas-microsoft-com:vml" Requires="v">
                <p:oleObj spid="_x0000_s4100" name="Equation" r:id="rId8" imgW="761760" imgH="241200" progId="Equation.DSMT4">
                  <p:embed/>
                </p:oleObj>
              </mc:Choice>
              <mc:Fallback>
                <p:oleObj name="Equation" r:id="rId8" imgW="761760" imgH="241200" progId="Equation.DSMT4">
                  <p:embed/>
                  <p:pic>
                    <p:nvPicPr>
                      <p:cNvPr id="0" name=""/>
                      <p:cNvPicPr/>
                      <p:nvPr/>
                    </p:nvPicPr>
                    <p:blipFill>
                      <a:blip r:embed="rId9"/>
                      <a:stretch>
                        <a:fillRect/>
                      </a:stretch>
                    </p:blipFill>
                    <p:spPr>
                      <a:xfrm>
                        <a:off x="9761538" y="5802313"/>
                        <a:ext cx="1484312" cy="469900"/>
                      </a:xfrm>
                      <a:prstGeom prst="rect">
                        <a:avLst/>
                      </a:prstGeom>
                    </p:spPr>
                  </p:pic>
                </p:oleObj>
              </mc:Fallback>
            </mc:AlternateContent>
          </a:graphicData>
        </a:graphic>
      </p:graphicFrame>
      <p:pic>
        <p:nvPicPr>
          <p:cNvPr id="2" name="Picture 1"/>
          <p:cNvPicPr>
            <a:picLocks noChangeAspect="1"/>
          </p:cNvPicPr>
          <p:nvPr/>
        </p:nvPicPr>
        <p:blipFill>
          <a:blip r:embed="rId10"/>
          <a:stretch>
            <a:fillRect/>
          </a:stretch>
        </p:blipFill>
        <p:spPr>
          <a:xfrm>
            <a:off x="135984" y="1995840"/>
            <a:ext cx="1249788" cy="298730"/>
          </a:xfrm>
          <a:prstGeom prst="rect">
            <a:avLst/>
          </a:prstGeom>
        </p:spPr>
      </p:pic>
    </p:spTree>
    <p:extLst>
      <p:ext uri="{BB962C8B-B14F-4D97-AF65-F5344CB8AC3E}">
        <p14:creationId xmlns:p14="http://schemas.microsoft.com/office/powerpoint/2010/main" val="20828394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3185746"/>
              </p:ext>
            </p:extLst>
          </p:nvPr>
        </p:nvGraphicFramePr>
        <p:xfrm>
          <a:off x="1827212" y="930667"/>
          <a:ext cx="10058400" cy="1399991"/>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1930303595"/>
                    </a:ext>
                  </a:extLst>
                </a:gridCol>
                <a:gridCol w="1143000">
                  <a:extLst>
                    <a:ext uri="{9D8B030D-6E8A-4147-A177-3AD203B41FA5}">
                      <a16:colId xmlns:a16="http://schemas.microsoft.com/office/drawing/2014/main" xmlns="" val="2695306017"/>
                    </a:ext>
                  </a:extLst>
                </a:gridCol>
                <a:gridCol w="1143000">
                  <a:extLst>
                    <a:ext uri="{9D8B030D-6E8A-4147-A177-3AD203B41FA5}">
                      <a16:colId xmlns:a16="http://schemas.microsoft.com/office/drawing/2014/main" xmlns="" val="4039938647"/>
                    </a:ext>
                  </a:extLst>
                </a:gridCol>
                <a:gridCol w="1219200">
                  <a:extLst>
                    <a:ext uri="{9D8B030D-6E8A-4147-A177-3AD203B41FA5}">
                      <a16:colId xmlns:a16="http://schemas.microsoft.com/office/drawing/2014/main" xmlns="" val="3488757609"/>
                    </a:ext>
                  </a:extLst>
                </a:gridCol>
                <a:gridCol w="1143000">
                  <a:extLst>
                    <a:ext uri="{9D8B030D-6E8A-4147-A177-3AD203B41FA5}">
                      <a16:colId xmlns:a16="http://schemas.microsoft.com/office/drawing/2014/main" xmlns="" val="644665438"/>
                    </a:ext>
                  </a:extLst>
                </a:gridCol>
                <a:gridCol w="1143000">
                  <a:extLst>
                    <a:ext uri="{9D8B030D-6E8A-4147-A177-3AD203B41FA5}">
                      <a16:colId xmlns:a16="http://schemas.microsoft.com/office/drawing/2014/main" xmlns="" val="63091661"/>
                    </a:ext>
                  </a:extLst>
                </a:gridCol>
                <a:gridCol w="1066800">
                  <a:extLst>
                    <a:ext uri="{9D8B030D-6E8A-4147-A177-3AD203B41FA5}">
                      <a16:colId xmlns:a16="http://schemas.microsoft.com/office/drawing/2014/main" xmlns="" val="267253415"/>
                    </a:ext>
                  </a:extLst>
                </a:gridCol>
              </a:tblGrid>
              <a:tr h="485591">
                <a:tc>
                  <a:txBody>
                    <a:bodyPr/>
                    <a:lstStyle/>
                    <a:p>
                      <a:r>
                        <a:rPr lang="vi-VN" sz="2000"/>
                        <a:t>Nhiệt độ (°C)</a:t>
                      </a:r>
                    </a:p>
                  </a:txBody>
                  <a:tcPr/>
                </a:tc>
                <a:tc>
                  <a:txBody>
                    <a:bodyPr/>
                    <a:lstStyle/>
                    <a:p>
                      <a:pPr algn="ctr"/>
                      <a:r>
                        <a:rPr lang="en-US" sz="2000" b="0">
                          <a:latin typeface="Times New Roman" panose="02020603050405020304" pitchFamily="18" charset="0"/>
                          <a:cs typeface="Times New Roman" panose="02020603050405020304" pitchFamily="18" charset="0"/>
                        </a:rPr>
                        <a:t>[28; 30)</a:t>
                      </a:r>
                    </a:p>
                  </a:txBody>
                  <a:tcPr/>
                </a:tc>
                <a:tc>
                  <a:txBody>
                    <a:bodyPr/>
                    <a:lstStyle/>
                    <a:p>
                      <a:pPr algn="ctr"/>
                      <a:r>
                        <a:rPr lang="en-US" sz="2000" b="0">
                          <a:latin typeface="Times New Roman" panose="02020603050405020304" pitchFamily="18" charset="0"/>
                          <a:cs typeface="Times New Roman" panose="02020603050405020304" pitchFamily="18" charset="0"/>
                        </a:rPr>
                        <a:t>[30; 32)</a:t>
                      </a:r>
                    </a:p>
                  </a:txBody>
                  <a:tcPr/>
                </a:tc>
                <a:tc>
                  <a:txBody>
                    <a:bodyPr/>
                    <a:lstStyle/>
                    <a:p>
                      <a:pPr algn="ctr"/>
                      <a:r>
                        <a:rPr lang="en-US" sz="2000" b="0">
                          <a:latin typeface="Times New Roman" panose="02020603050405020304" pitchFamily="18" charset="0"/>
                          <a:cs typeface="Times New Roman" panose="02020603050405020304" pitchFamily="18" charset="0"/>
                        </a:rPr>
                        <a:t>[32;34)</a:t>
                      </a:r>
                    </a:p>
                  </a:txBody>
                  <a:tcPr/>
                </a:tc>
                <a:tc>
                  <a:txBody>
                    <a:bodyPr/>
                    <a:lstStyle/>
                    <a:p>
                      <a:pPr algn="ctr"/>
                      <a:r>
                        <a:rPr lang="en-US" sz="2000" b="0">
                          <a:latin typeface="Times New Roman" panose="02020603050405020304" pitchFamily="18" charset="0"/>
                          <a:cs typeface="Times New Roman" panose="02020603050405020304" pitchFamily="18" charset="0"/>
                        </a:rPr>
                        <a:t>[34; 36)</a:t>
                      </a:r>
                    </a:p>
                  </a:txBody>
                  <a:tcPr/>
                </a:tc>
                <a:tc>
                  <a:txBody>
                    <a:bodyPr/>
                    <a:lstStyle/>
                    <a:p>
                      <a:pPr algn="ctr"/>
                      <a:r>
                        <a:rPr lang="en-US" sz="2000" b="0">
                          <a:latin typeface="Times New Roman" panose="02020603050405020304" pitchFamily="18" charset="0"/>
                          <a:cs typeface="Times New Roman" panose="02020603050405020304" pitchFamily="18" charset="0"/>
                        </a:rPr>
                        <a:t>[36; 38)</a:t>
                      </a:r>
                    </a:p>
                  </a:txBody>
                  <a:tcPr/>
                </a:tc>
                <a:tc>
                  <a:txBody>
                    <a:bodyPr/>
                    <a:lstStyle/>
                    <a:p>
                      <a:pPr algn="ctr"/>
                      <a:r>
                        <a:rPr lang="en-US" sz="2000" b="0">
                          <a:latin typeface="Times New Roman" panose="02020603050405020304" pitchFamily="18" charset="0"/>
                          <a:cs typeface="Times New Roman" panose="02020603050405020304" pitchFamily="18" charset="0"/>
                        </a:rPr>
                        <a:t>[38;40)</a:t>
                      </a:r>
                    </a:p>
                  </a:txBody>
                  <a:tcPr/>
                </a:tc>
                <a:extLst>
                  <a:ext uri="{0D108BD9-81ED-4DB2-BD59-A6C34878D82A}">
                    <a16:rowId xmlns:a16="http://schemas.microsoft.com/office/drawing/2014/main" xmlns="" val="1383957199"/>
                  </a:ext>
                </a:extLst>
              </a:tr>
              <a:tr h="439290">
                <a:tc>
                  <a:txBody>
                    <a:bodyPr/>
                    <a:lstStyle/>
                    <a:p>
                      <a:r>
                        <a:rPr lang="vi-VN"/>
                        <a:t>Số ngày tháng </a:t>
                      </a:r>
                      <a:r>
                        <a:rPr lang="vi-VN">
                          <a:latin typeface="Times New Roman" panose="02020603050405020304" pitchFamily="18" charset="0"/>
                          <a:cs typeface="Times New Roman" panose="02020603050405020304" pitchFamily="18" charset="0"/>
                        </a:rPr>
                        <a:t>6/2021</a:t>
                      </a:r>
                    </a:p>
                  </a:txBody>
                  <a:tcPr/>
                </a:tc>
                <a:tc>
                  <a:txBody>
                    <a:bodyPr/>
                    <a:lstStyle/>
                    <a:p>
                      <a:pPr algn="ctr"/>
                      <a:r>
                        <a:rPr lang="en-US">
                          <a:latin typeface="Times New Roman" panose="02020603050405020304" pitchFamily="18" charset="0"/>
                          <a:cs typeface="Times New Roman" panose="02020603050405020304" pitchFamily="18" charset="0"/>
                        </a:rPr>
                        <a:t>0</a:t>
                      </a:r>
                    </a:p>
                  </a:txBody>
                  <a:tcPr/>
                </a:tc>
                <a:tc>
                  <a:txBody>
                    <a:bodyPr/>
                    <a:lstStyle/>
                    <a:p>
                      <a:pPr algn="ctr"/>
                      <a:r>
                        <a:rPr lang="en-US">
                          <a:latin typeface="Times New Roman" panose="02020603050405020304" pitchFamily="18" charset="0"/>
                          <a:cs typeface="Times New Roman" panose="02020603050405020304" pitchFamily="18" charset="0"/>
                        </a:rPr>
                        <a:t>2</a:t>
                      </a:r>
                    </a:p>
                  </a:txBody>
                  <a:tcPr/>
                </a:tc>
                <a:tc>
                  <a:txBody>
                    <a:bodyPr/>
                    <a:lstStyle/>
                    <a:p>
                      <a:pPr algn="ctr"/>
                      <a:r>
                        <a:rPr lang="en-US" dirty="0">
                          <a:latin typeface="Times New Roman" panose="02020603050405020304" pitchFamily="18" charset="0"/>
                          <a:cs typeface="Times New Roman" panose="02020603050405020304" pitchFamily="18" charset="0"/>
                        </a:rPr>
                        <a:t>8</a:t>
                      </a:r>
                    </a:p>
                  </a:txBody>
                  <a:tcPr/>
                </a:tc>
                <a:tc>
                  <a:txBody>
                    <a:bodyPr/>
                    <a:lstStyle/>
                    <a:p>
                      <a:pPr algn="ctr"/>
                      <a:r>
                        <a:rPr lang="en-US">
                          <a:latin typeface="Times New Roman" panose="02020603050405020304" pitchFamily="18" charset="0"/>
                          <a:cs typeface="Times New Roman" panose="02020603050405020304" pitchFamily="18" charset="0"/>
                        </a:rPr>
                        <a:t>5</a:t>
                      </a:r>
                    </a:p>
                  </a:txBody>
                  <a:tcPr/>
                </a:tc>
                <a:tc>
                  <a:txBody>
                    <a:bodyPr/>
                    <a:lstStyle/>
                    <a:p>
                      <a:pPr algn="ctr"/>
                      <a:r>
                        <a:rPr lang="en-US">
                          <a:latin typeface="Times New Roman" panose="02020603050405020304" pitchFamily="18" charset="0"/>
                          <a:cs typeface="Times New Roman" panose="02020603050405020304" pitchFamily="18" charset="0"/>
                        </a:rPr>
                        <a:t>6</a:t>
                      </a:r>
                    </a:p>
                  </a:txBody>
                  <a:tcPr/>
                </a:tc>
                <a:tc>
                  <a:txBody>
                    <a:bodyPr/>
                    <a:lstStyle/>
                    <a:p>
                      <a:pPr algn="ctr"/>
                      <a:r>
                        <a:rPr lang="en-US" b="0">
                          <a:latin typeface="Times New Roman" panose="02020603050405020304" pitchFamily="18" charset="0"/>
                          <a:cs typeface="Times New Roman" panose="02020603050405020304" pitchFamily="18" charset="0"/>
                        </a:rPr>
                        <a:t>9</a:t>
                      </a:r>
                    </a:p>
                  </a:txBody>
                  <a:tcPr/>
                </a:tc>
                <a:extLst>
                  <a:ext uri="{0D108BD9-81ED-4DB2-BD59-A6C34878D82A}">
                    <a16:rowId xmlns:a16="http://schemas.microsoft.com/office/drawing/2014/main" xmlns="" val="2582171225"/>
                  </a:ext>
                </a:extLst>
              </a:tr>
              <a:tr h="439290">
                <a:tc>
                  <a:txBody>
                    <a:bodyPr/>
                    <a:lstStyle/>
                    <a:p>
                      <a:r>
                        <a:rPr lang="vi-VN"/>
                        <a:t>Số ngày tháng </a:t>
                      </a:r>
                      <a:r>
                        <a:rPr lang="vi-VN">
                          <a:latin typeface="Times New Roman" panose="02020603050405020304" pitchFamily="18" charset="0"/>
                          <a:cs typeface="Times New Roman" panose="02020603050405020304" pitchFamily="18" charset="0"/>
                        </a:rPr>
                        <a:t>6/2022</a:t>
                      </a:r>
                    </a:p>
                  </a:txBody>
                  <a:tcPr/>
                </a:tc>
                <a:tc>
                  <a:txBody>
                    <a:bodyPr/>
                    <a:lstStyle/>
                    <a:p>
                      <a:pPr algn="ctr"/>
                      <a:r>
                        <a:rPr lang="en-US">
                          <a:latin typeface="Times New Roman" panose="02020603050405020304" pitchFamily="18" charset="0"/>
                          <a:cs typeface="Times New Roman" panose="02020603050405020304" pitchFamily="18" charset="0"/>
                        </a:rPr>
                        <a:t>2</a:t>
                      </a:r>
                    </a:p>
                  </a:txBody>
                  <a:tcPr/>
                </a:tc>
                <a:tc>
                  <a:txBody>
                    <a:bodyPr/>
                    <a:lstStyle/>
                    <a:p>
                      <a:pPr algn="ctr"/>
                      <a:r>
                        <a:rPr lang="en-US">
                          <a:latin typeface="Times New Roman" panose="02020603050405020304" pitchFamily="18" charset="0"/>
                          <a:cs typeface="Times New Roman" panose="02020603050405020304" pitchFamily="18" charset="0"/>
                        </a:rPr>
                        <a:t>3</a:t>
                      </a:r>
                    </a:p>
                  </a:txBody>
                  <a:tcPr/>
                </a:tc>
                <a:tc>
                  <a:txBody>
                    <a:bodyPr/>
                    <a:lstStyle/>
                    <a:p>
                      <a:pPr algn="ctr"/>
                      <a:r>
                        <a:rPr lang="en-US" dirty="0">
                          <a:latin typeface="Times New Roman" panose="02020603050405020304" pitchFamily="18" charset="0"/>
                          <a:cs typeface="Times New Roman" panose="02020603050405020304" pitchFamily="18" charset="0"/>
                        </a:rPr>
                        <a:t>4</a:t>
                      </a:r>
                    </a:p>
                  </a:txBody>
                  <a:tcPr/>
                </a:tc>
                <a:tc>
                  <a:txBody>
                    <a:bodyPr/>
                    <a:lstStyle/>
                    <a:p>
                      <a:pPr algn="ctr"/>
                      <a:r>
                        <a:rPr lang="en-US">
                          <a:latin typeface="Times New Roman" panose="02020603050405020304" pitchFamily="18" charset="0"/>
                          <a:cs typeface="Times New Roman" panose="02020603050405020304" pitchFamily="18" charset="0"/>
                        </a:rPr>
                        <a:t>11</a:t>
                      </a:r>
                    </a:p>
                  </a:txBody>
                  <a:tcPr/>
                </a:tc>
                <a:tc>
                  <a:txBody>
                    <a:bodyPr/>
                    <a:lstStyle/>
                    <a:p>
                      <a:pPr algn="ctr"/>
                      <a:r>
                        <a:rPr lang="en-US">
                          <a:latin typeface="Times New Roman" panose="02020603050405020304" pitchFamily="18" charset="0"/>
                          <a:cs typeface="Times New Roman" panose="02020603050405020304" pitchFamily="18" charset="0"/>
                        </a:rPr>
                        <a:t>8</a:t>
                      </a:r>
                    </a:p>
                  </a:txBody>
                  <a:tcPr/>
                </a:tc>
                <a:tc>
                  <a:txBody>
                    <a:bodyPr/>
                    <a:lstStyle/>
                    <a:p>
                      <a:pPr algn="ctr"/>
                      <a:r>
                        <a:rPr lang="en-US" b="0" dirty="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xmlns="" val="2703840289"/>
                  </a:ext>
                </a:extLst>
              </a:tr>
            </a:tbl>
          </a:graphicData>
        </a:graphic>
      </p:graphicFrame>
      <p:sp>
        <p:nvSpPr>
          <p:cNvPr id="22" name="TextBox 21"/>
          <p:cNvSpPr txBox="1"/>
          <p:nvPr/>
        </p:nvSpPr>
        <p:spPr>
          <a:xfrm>
            <a:off x="9599612" y="2190661"/>
            <a:ext cx="2743200" cy="369310"/>
          </a:xfrm>
          <a:prstGeom prst="rect">
            <a:avLst/>
          </a:prstGeom>
          <a:noFill/>
        </p:spPr>
        <p:txBody>
          <a:bodyPr wrap="square" lIns="121899" tIns="60949" rIns="121899" bIns="60949" rtlCol="0">
            <a:spAutoFit/>
          </a:bodyPr>
          <a:lstStyle/>
          <a:p>
            <a:r>
              <a:rPr lang="vi-VN" sz="1600" i="1">
                <a:solidFill>
                  <a:srgbClr val="FF0000"/>
                </a:solidFill>
              </a:rPr>
              <a:t>Theo accuweather.com</a:t>
            </a:r>
            <a:endParaRPr lang="vi-VN" sz="1600" i="1">
              <a:solidFill>
                <a:srgbClr val="FF0000"/>
              </a:solidFill>
              <a:latin typeface="Open Sans"/>
              <a:cs typeface="Arial" pitchFamily="34" charset="0"/>
            </a:endParaRPr>
          </a:p>
        </p:txBody>
      </p:sp>
      <p:sp>
        <p:nvSpPr>
          <p:cNvPr id="4" name="Rectangle 3"/>
          <p:cNvSpPr/>
          <p:nvPr/>
        </p:nvSpPr>
        <p:spPr>
          <a:xfrm>
            <a:off x="1751013" y="55012"/>
            <a:ext cx="10437812" cy="830997"/>
          </a:xfrm>
          <a:prstGeom prst="rect">
            <a:avLst/>
          </a:prstGeom>
        </p:spPr>
        <p:txBody>
          <a:bodyPr wrap="square">
            <a:spAutoFit/>
          </a:bodyPr>
          <a:lstStyle/>
          <a:p>
            <a:r>
              <a:rPr lang="vi-VN"/>
              <a:t>Thống kê số ngày trong tháng Sáu năm 2021 và năm 2022 theo nhiệt độ cao nhất trong ngày tại Hà Nội, người ta thu được bảng sau:</a:t>
            </a:r>
          </a:p>
        </p:txBody>
      </p:sp>
      <p:pic>
        <p:nvPicPr>
          <p:cNvPr id="3" name="Picture 2"/>
          <p:cNvPicPr>
            <a:picLocks noChangeAspect="1"/>
          </p:cNvPicPr>
          <p:nvPr/>
        </p:nvPicPr>
        <p:blipFill>
          <a:blip r:embed="rId3"/>
          <a:stretch>
            <a:fillRect/>
          </a:stretch>
        </p:blipFill>
        <p:spPr>
          <a:xfrm>
            <a:off x="-53278" y="22579"/>
            <a:ext cx="2024965" cy="1640796"/>
          </a:xfrm>
          <a:prstGeom prst="rect">
            <a:avLst/>
          </a:prstGeom>
        </p:spPr>
      </p:pic>
      <p:grpSp>
        <p:nvGrpSpPr>
          <p:cNvPr id="27" name="Group 26"/>
          <p:cNvGrpSpPr/>
          <p:nvPr/>
        </p:nvGrpSpPr>
        <p:grpSpPr>
          <a:xfrm>
            <a:off x="959204" y="2560133"/>
            <a:ext cx="6939140" cy="860213"/>
            <a:chOff x="959204" y="2560133"/>
            <a:chExt cx="6939140" cy="860213"/>
          </a:xfrm>
        </p:grpSpPr>
        <p:sp>
          <p:nvSpPr>
            <p:cNvPr id="8" name="Rectangle 7"/>
            <p:cNvSpPr/>
            <p:nvPr/>
          </p:nvSpPr>
          <p:spPr>
            <a:xfrm>
              <a:off x="959204" y="2560133"/>
              <a:ext cx="6887944" cy="830997"/>
            </a:xfrm>
            <a:prstGeom prst="rect">
              <a:avLst/>
            </a:prstGeom>
          </p:spPr>
          <p:txBody>
            <a:bodyPr wrap="square">
              <a:spAutoFit/>
            </a:bodyPr>
            <a:lstStyle/>
            <a:p>
              <a:r>
                <a:rPr lang="vi-VN"/>
                <a:t>1. </a:t>
              </a:r>
              <a:r>
                <a:rPr lang="vi-VN" b="1"/>
                <a:t>Dựa vào khoảng biến thiên:</a:t>
              </a:r>
              <a:r>
                <a:rPr lang="en-US" b="1"/>
                <a:t> </a:t>
              </a:r>
              <a:endParaRPr lang="vi-VN" b="1"/>
            </a:p>
            <a:p>
              <a:r>
                <a:rPr lang="en-US"/>
                <a:t>    </a:t>
              </a:r>
              <a:r>
                <a:rPr lang="vi-VN"/>
                <a:t>Với mẫu số liệu năm 2021</a:t>
              </a:r>
              <a:r>
                <a:rPr lang="en-US"/>
                <a:t>, ta có </a:t>
              </a:r>
              <a:endParaRPr lang="vi-VN"/>
            </a:p>
          </p:txBody>
        </p:sp>
        <p:graphicFrame>
          <p:nvGraphicFramePr>
            <p:cNvPr id="9" name="Object 8"/>
            <p:cNvGraphicFramePr>
              <a:graphicFrameLocks noChangeAspect="1"/>
            </p:cNvGraphicFramePr>
            <p:nvPr>
              <p:extLst>
                <p:ext uri="{D42A27DB-BD31-4B8C-83A1-F6EECF244321}">
                  <p14:modId xmlns:p14="http://schemas.microsoft.com/office/powerpoint/2010/main" val="472801307"/>
                </p:ext>
              </p:extLst>
            </p:nvPr>
          </p:nvGraphicFramePr>
          <p:xfrm>
            <a:off x="5845707" y="2974258"/>
            <a:ext cx="2052637" cy="446088"/>
          </p:xfrm>
          <a:graphic>
            <a:graphicData uri="http://schemas.openxmlformats.org/presentationml/2006/ole">
              <mc:AlternateContent xmlns:mc="http://schemas.openxmlformats.org/markup-compatibility/2006">
                <mc:Choice xmlns:v="urn:schemas-microsoft-com:vml" Requires="v">
                  <p:oleObj spid="_x0000_s5122" name="Equation" r:id="rId4" imgW="1054080" imgH="228600" progId="Equation.DSMT4">
                    <p:embed/>
                  </p:oleObj>
                </mc:Choice>
                <mc:Fallback>
                  <p:oleObj name="Equation" r:id="rId4" imgW="1054080" imgH="228600" progId="Equation.DSMT4">
                    <p:embed/>
                    <p:pic>
                      <p:nvPicPr>
                        <p:cNvPr id="0" name=""/>
                        <p:cNvPicPr/>
                        <p:nvPr/>
                      </p:nvPicPr>
                      <p:blipFill>
                        <a:blip r:embed="rId5"/>
                        <a:stretch>
                          <a:fillRect/>
                        </a:stretch>
                      </p:blipFill>
                      <p:spPr>
                        <a:xfrm>
                          <a:off x="5845707" y="2974258"/>
                          <a:ext cx="2052637" cy="446088"/>
                        </a:xfrm>
                        <a:prstGeom prst="rect">
                          <a:avLst/>
                        </a:prstGeom>
                      </p:spPr>
                    </p:pic>
                  </p:oleObj>
                </mc:Fallback>
              </mc:AlternateContent>
            </a:graphicData>
          </a:graphic>
        </p:graphicFrame>
      </p:grpSp>
      <p:grpSp>
        <p:nvGrpSpPr>
          <p:cNvPr id="28" name="Group 27"/>
          <p:cNvGrpSpPr/>
          <p:nvPr/>
        </p:nvGrpSpPr>
        <p:grpSpPr>
          <a:xfrm>
            <a:off x="1312063" y="3377810"/>
            <a:ext cx="5824978" cy="471487"/>
            <a:chOff x="1293812" y="3580798"/>
            <a:chExt cx="5824978" cy="471487"/>
          </a:xfrm>
        </p:grpSpPr>
        <p:sp>
          <p:nvSpPr>
            <p:cNvPr id="10" name="Rectangle 9"/>
            <p:cNvSpPr/>
            <p:nvPr/>
          </p:nvSpPr>
          <p:spPr>
            <a:xfrm>
              <a:off x="1293812" y="3580798"/>
              <a:ext cx="3946914" cy="461665"/>
            </a:xfrm>
            <a:prstGeom prst="rect">
              <a:avLst/>
            </a:prstGeom>
          </p:spPr>
          <p:txBody>
            <a:bodyPr wrap="none">
              <a:spAutoFit/>
            </a:bodyPr>
            <a:lstStyle/>
            <a:p>
              <a:r>
                <a:rPr lang="vi-VN"/>
                <a:t>Với mẫu số liệu năm 2022 </a:t>
              </a: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443380500"/>
                </p:ext>
              </p:extLst>
            </p:nvPr>
          </p:nvGraphicFramePr>
          <p:xfrm>
            <a:off x="5015353" y="3606198"/>
            <a:ext cx="2103437" cy="446087"/>
          </p:xfrm>
          <a:graphic>
            <a:graphicData uri="http://schemas.openxmlformats.org/presentationml/2006/ole">
              <mc:AlternateContent xmlns:mc="http://schemas.openxmlformats.org/markup-compatibility/2006">
                <mc:Choice xmlns:v="urn:schemas-microsoft-com:vml" Requires="v">
                  <p:oleObj spid="_x0000_s5123" name="Equation" r:id="rId6" imgW="1079280" imgH="228600" progId="Equation.DSMT4">
                    <p:embed/>
                  </p:oleObj>
                </mc:Choice>
                <mc:Fallback>
                  <p:oleObj name="Equation" r:id="rId6" imgW="1079280" imgH="228600" progId="Equation.DSMT4">
                    <p:embed/>
                    <p:pic>
                      <p:nvPicPr>
                        <p:cNvPr id="9" name="Object 8"/>
                        <p:cNvPicPr/>
                        <p:nvPr/>
                      </p:nvPicPr>
                      <p:blipFill>
                        <a:blip r:embed="rId7"/>
                        <a:stretch>
                          <a:fillRect/>
                        </a:stretch>
                      </p:blipFill>
                      <p:spPr>
                        <a:xfrm>
                          <a:off x="5015353" y="3606198"/>
                          <a:ext cx="2103437" cy="446087"/>
                        </a:xfrm>
                        <a:prstGeom prst="rect">
                          <a:avLst/>
                        </a:prstGeom>
                      </p:spPr>
                    </p:pic>
                  </p:oleObj>
                </mc:Fallback>
              </mc:AlternateContent>
            </a:graphicData>
          </a:graphic>
        </p:graphicFrame>
      </p:grpSp>
      <p:sp>
        <p:nvSpPr>
          <p:cNvPr id="11" name="Rectangle 10"/>
          <p:cNvSpPr/>
          <p:nvPr/>
        </p:nvSpPr>
        <p:spPr>
          <a:xfrm>
            <a:off x="1312063" y="3791177"/>
            <a:ext cx="10876762" cy="830997"/>
          </a:xfrm>
          <a:prstGeom prst="rect">
            <a:avLst/>
          </a:prstGeom>
        </p:spPr>
        <p:txBody>
          <a:bodyPr wrap="square">
            <a:spAutoFit/>
          </a:bodyPr>
          <a:lstStyle/>
          <a:p>
            <a:r>
              <a:rPr lang="vi-VN"/>
              <a:t>Vậy nếu dựa vào khoảng biến thiên </a:t>
            </a:r>
            <a:r>
              <a:rPr lang="en-US"/>
              <a:t>thì </a:t>
            </a:r>
            <a:r>
              <a:rPr lang="vi-VN"/>
              <a:t>nhiệt độ cao nhất trong ngày vào tháng 6</a:t>
            </a:r>
            <a:r>
              <a:rPr lang="en-US"/>
              <a:t>/</a:t>
            </a:r>
            <a:r>
              <a:rPr lang="vi-VN"/>
              <a:t>2022 biến đổi nhiều hơn nhiệt độ cao nhất trong ngày vào tháng 6</a:t>
            </a:r>
            <a:r>
              <a:rPr lang="en-US"/>
              <a:t>/</a:t>
            </a:r>
            <a:r>
              <a:rPr lang="vi-VN"/>
              <a:t>2021.</a:t>
            </a:r>
            <a:endParaRPr lang="en-US"/>
          </a:p>
        </p:txBody>
      </p:sp>
      <p:grpSp>
        <p:nvGrpSpPr>
          <p:cNvPr id="29" name="Group 28"/>
          <p:cNvGrpSpPr/>
          <p:nvPr/>
        </p:nvGrpSpPr>
        <p:grpSpPr>
          <a:xfrm>
            <a:off x="959204" y="4577508"/>
            <a:ext cx="8549090" cy="870255"/>
            <a:chOff x="963777" y="4902296"/>
            <a:chExt cx="8549090" cy="870255"/>
          </a:xfrm>
        </p:grpSpPr>
        <p:sp>
          <p:nvSpPr>
            <p:cNvPr id="14" name="Rectangle 13"/>
            <p:cNvSpPr/>
            <p:nvPr/>
          </p:nvSpPr>
          <p:spPr>
            <a:xfrm>
              <a:off x="963777" y="4902296"/>
              <a:ext cx="6131718" cy="830997"/>
            </a:xfrm>
            <a:prstGeom prst="rect">
              <a:avLst/>
            </a:prstGeom>
          </p:spPr>
          <p:txBody>
            <a:bodyPr wrap="square">
              <a:spAutoFit/>
            </a:bodyPr>
            <a:lstStyle/>
            <a:p>
              <a:r>
                <a:rPr lang="vi-VN"/>
                <a:t>2. </a:t>
              </a:r>
              <a:r>
                <a:rPr lang="vi-VN" b="1"/>
                <a:t>Dựa vào khoảng tứ phân vị:</a:t>
              </a:r>
            </a:p>
            <a:p>
              <a:r>
                <a:rPr lang="en-US"/>
                <a:t>    </a:t>
              </a:r>
              <a:r>
                <a:rPr lang="vi-VN"/>
                <a:t>Với mẫu số liệu năm 2021:</a:t>
              </a:r>
            </a:p>
          </p:txBody>
        </p:sp>
        <p:graphicFrame>
          <p:nvGraphicFramePr>
            <p:cNvPr id="19" name="Object 18"/>
            <p:cNvGraphicFramePr>
              <a:graphicFrameLocks noChangeAspect="1"/>
            </p:cNvGraphicFramePr>
            <p:nvPr>
              <p:extLst>
                <p:ext uri="{D42A27DB-BD31-4B8C-83A1-F6EECF244321}">
                  <p14:modId xmlns:p14="http://schemas.microsoft.com/office/powerpoint/2010/main" val="1830949565"/>
                </p:ext>
              </p:extLst>
            </p:nvPr>
          </p:nvGraphicFramePr>
          <p:xfrm>
            <a:off x="5084303" y="5317794"/>
            <a:ext cx="3022438" cy="445477"/>
          </p:xfrm>
          <a:graphic>
            <a:graphicData uri="http://schemas.openxmlformats.org/presentationml/2006/ole">
              <mc:AlternateContent xmlns:mc="http://schemas.openxmlformats.org/markup-compatibility/2006">
                <mc:Choice xmlns:v="urn:schemas-microsoft-com:vml" Requires="v">
                  <p:oleObj spid="_x0000_s5124" name="Equation" r:id="rId8" imgW="1551231" imgH="228481" progId="Equation.DSMT4">
                    <p:embed/>
                  </p:oleObj>
                </mc:Choice>
                <mc:Fallback>
                  <p:oleObj name="Equation" r:id="rId8" imgW="1551231" imgH="228481" progId="Equation.DSMT4">
                    <p:embed/>
                    <p:pic>
                      <p:nvPicPr>
                        <p:cNvPr id="0" name=""/>
                        <p:cNvPicPr/>
                        <p:nvPr/>
                      </p:nvPicPr>
                      <p:blipFill>
                        <a:blip r:embed="rId9"/>
                        <a:stretch>
                          <a:fillRect/>
                        </a:stretch>
                      </p:blipFill>
                      <p:spPr>
                        <a:xfrm>
                          <a:off x="5084303" y="5317794"/>
                          <a:ext cx="3022438" cy="445477"/>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21634621"/>
                </p:ext>
              </p:extLst>
            </p:nvPr>
          </p:nvGraphicFramePr>
          <p:xfrm>
            <a:off x="8139312" y="5308512"/>
            <a:ext cx="1373555" cy="464039"/>
          </p:xfrm>
          <a:graphic>
            <a:graphicData uri="http://schemas.openxmlformats.org/presentationml/2006/ole">
              <mc:AlternateContent xmlns:mc="http://schemas.openxmlformats.org/markup-compatibility/2006">
                <mc:Choice xmlns:v="urn:schemas-microsoft-com:vml" Requires="v">
                  <p:oleObj spid="_x0000_s5125" name="Equation" r:id="rId10" imgW="704222" imgH="237836" progId="Equation.DSMT4">
                    <p:embed/>
                  </p:oleObj>
                </mc:Choice>
                <mc:Fallback>
                  <p:oleObj name="Equation" r:id="rId10" imgW="704222" imgH="237836" progId="Equation.DSMT4">
                    <p:embed/>
                    <p:pic>
                      <p:nvPicPr>
                        <p:cNvPr id="0" name=""/>
                        <p:cNvPicPr/>
                        <p:nvPr/>
                      </p:nvPicPr>
                      <p:blipFill>
                        <a:blip r:embed="rId11"/>
                        <a:stretch>
                          <a:fillRect/>
                        </a:stretch>
                      </p:blipFill>
                      <p:spPr>
                        <a:xfrm>
                          <a:off x="8139312" y="5308512"/>
                          <a:ext cx="1373555" cy="464039"/>
                        </a:xfrm>
                        <a:prstGeom prst="rect">
                          <a:avLst/>
                        </a:prstGeom>
                      </p:spPr>
                    </p:pic>
                  </p:oleObj>
                </mc:Fallback>
              </mc:AlternateContent>
            </a:graphicData>
          </a:graphic>
        </p:graphicFrame>
      </p:grpSp>
      <p:grpSp>
        <p:nvGrpSpPr>
          <p:cNvPr id="30" name="Group 29"/>
          <p:cNvGrpSpPr/>
          <p:nvPr/>
        </p:nvGrpSpPr>
        <p:grpSpPr>
          <a:xfrm>
            <a:off x="1286633" y="5458954"/>
            <a:ext cx="8308763" cy="487160"/>
            <a:chOff x="1312063" y="5807278"/>
            <a:chExt cx="8308763" cy="487160"/>
          </a:xfrm>
        </p:grpSpPr>
        <p:sp>
          <p:nvSpPr>
            <p:cNvPr id="21" name="Rectangle 20"/>
            <p:cNvSpPr/>
            <p:nvPr/>
          </p:nvSpPr>
          <p:spPr>
            <a:xfrm>
              <a:off x="1312063" y="5807278"/>
              <a:ext cx="3861955" cy="461665"/>
            </a:xfrm>
            <a:prstGeom prst="rect">
              <a:avLst/>
            </a:prstGeom>
          </p:spPr>
          <p:txBody>
            <a:bodyPr wrap="none">
              <a:spAutoFit/>
            </a:bodyPr>
            <a:lstStyle/>
            <a:p>
              <a:r>
                <a:rPr lang="vi-VN"/>
                <a:t>Với mẫu số liệu năm 2022:</a:t>
              </a: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004895492"/>
                </p:ext>
              </p:extLst>
            </p:nvPr>
          </p:nvGraphicFramePr>
          <p:xfrm>
            <a:off x="5091688" y="5822950"/>
            <a:ext cx="3043238" cy="446087"/>
          </p:xfrm>
          <a:graphic>
            <a:graphicData uri="http://schemas.openxmlformats.org/presentationml/2006/ole">
              <mc:AlternateContent xmlns:mc="http://schemas.openxmlformats.org/markup-compatibility/2006">
                <mc:Choice xmlns:v="urn:schemas-microsoft-com:vml" Requires="v">
                  <p:oleObj spid="_x0000_s5126" name="Equation" r:id="rId12" imgW="1562040" imgH="228600" progId="Equation.DSMT4">
                    <p:embed/>
                  </p:oleObj>
                </mc:Choice>
                <mc:Fallback>
                  <p:oleObj name="Equation" r:id="rId12" imgW="1562040" imgH="228600" progId="Equation.DSMT4">
                    <p:embed/>
                    <p:pic>
                      <p:nvPicPr>
                        <p:cNvPr id="19" name="Object 18"/>
                        <p:cNvPicPr/>
                        <p:nvPr/>
                      </p:nvPicPr>
                      <p:blipFill>
                        <a:blip r:embed="rId13"/>
                        <a:stretch>
                          <a:fillRect/>
                        </a:stretch>
                      </p:blipFill>
                      <p:spPr>
                        <a:xfrm>
                          <a:off x="5091688" y="5822950"/>
                          <a:ext cx="3043238" cy="446087"/>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097346600"/>
                </p:ext>
              </p:extLst>
            </p:nvPr>
          </p:nvGraphicFramePr>
          <p:xfrm>
            <a:off x="8134926" y="5822950"/>
            <a:ext cx="1485900" cy="471488"/>
          </p:xfrm>
          <a:graphic>
            <a:graphicData uri="http://schemas.openxmlformats.org/presentationml/2006/ole">
              <mc:AlternateContent xmlns:mc="http://schemas.openxmlformats.org/markup-compatibility/2006">
                <mc:Choice xmlns:v="urn:schemas-microsoft-com:vml" Requires="v">
                  <p:oleObj spid="_x0000_s5127" name="Equation" r:id="rId14" imgW="761760" imgH="241200" progId="Equation.DSMT4">
                    <p:embed/>
                  </p:oleObj>
                </mc:Choice>
                <mc:Fallback>
                  <p:oleObj name="Equation" r:id="rId14" imgW="761760" imgH="241200" progId="Equation.DSMT4">
                    <p:embed/>
                    <p:pic>
                      <p:nvPicPr>
                        <p:cNvPr id="20" name="Object 19"/>
                        <p:cNvPicPr/>
                        <p:nvPr/>
                      </p:nvPicPr>
                      <p:blipFill>
                        <a:blip r:embed="rId15"/>
                        <a:stretch>
                          <a:fillRect/>
                        </a:stretch>
                      </p:blipFill>
                      <p:spPr>
                        <a:xfrm>
                          <a:off x="8134926" y="5822950"/>
                          <a:ext cx="1485900" cy="471488"/>
                        </a:xfrm>
                        <a:prstGeom prst="rect">
                          <a:avLst/>
                        </a:prstGeom>
                      </p:spPr>
                    </p:pic>
                  </p:oleObj>
                </mc:Fallback>
              </mc:AlternateContent>
            </a:graphicData>
          </a:graphic>
        </p:graphicFrame>
      </p:grpSp>
      <p:pic>
        <p:nvPicPr>
          <p:cNvPr id="25" name="Picture 24"/>
          <p:cNvPicPr>
            <a:picLocks noChangeAspect="1"/>
          </p:cNvPicPr>
          <p:nvPr/>
        </p:nvPicPr>
        <p:blipFill>
          <a:blip r:embed="rId16"/>
          <a:stretch>
            <a:fillRect/>
          </a:stretch>
        </p:blipFill>
        <p:spPr>
          <a:xfrm>
            <a:off x="5845707" y="2365024"/>
            <a:ext cx="1249788" cy="298730"/>
          </a:xfrm>
          <a:prstGeom prst="rect">
            <a:avLst/>
          </a:prstGeom>
        </p:spPr>
      </p:pic>
      <p:sp>
        <p:nvSpPr>
          <p:cNvPr id="26" name="Rectangle 25"/>
          <p:cNvSpPr/>
          <p:nvPr/>
        </p:nvSpPr>
        <p:spPr>
          <a:xfrm>
            <a:off x="1312063" y="5850776"/>
            <a:ext cx="10876762" cy="830997"/>
          </a:xfrm>
          <a:prstGeom prst="rect">
            <a:avLst/>
          </a:prstGeom>
        </p:spPr>
        <p:txBody>
          <a:bodyPr wrap="square">
            <a:spAutoFit/>
          </a:bodyPr>
          <a:lstStyle/>
          <a:p>
            <a:r>
              <a:rPr lang="vi-VN"/>
              <a:t>Vậy nếu dựa vào khoảng </a:t>
            </a:r>
            <a:r>
              <a:rPr lang="en-US"/>
              <a:t>tứ phân vị thì </a:t>
            </a:r>
            <a:r>
              <a:rPr lang="vi-VN"/>
              <a:t>nhiệt độ cao nhất trong ngày vào tháng 6</a:t>
            </a:r>
            <a:r>
              <a:rPr lang="en-US"/>
              <a:t>/</a:t>
            </a:r>
            <a:r>
              <a:rPr lang="vi-VN"/>
              <a:t>202</a:t>
            </a:r>
            <a:r>
              <a:rPr lang="en-US"/>
              <a:t>1</a:t>
            </a:r>
            <a:r>
              <a:rPr lang="vi-VN"/>
              <a:t> biến đổi nhiều hơn nhiệt độ cao nhất trong ngày vào tháng 6</a:t>
            </a:r>
            <a:r>
              <a:rPr lang="en-US"/>
              <a:t>/</a:t>
            </a:r>
            <a:r>
              <a:rPr lang="vi-VN"/>
              <a:t>202</a:t>
            </a:r>
            <a:r>
              <a:rPr lang="en-US"/>
              <a:t>2</a:t>
            </a:r>
            <a:r>
              <a:rPr lang="vi-VN"/>
              <a:t>.</a:t>
            </a:r>
            <a:endParaRPr lang="en-US"/>
          </a:p>
        </p:txBody>
      </p:sp>
    </p:spTree>
    <p:extLst>
      <p:ext uri="{BB962C8B-B14F-4D97-AF65-F5344CB8AC3E}">
        <p14:creationId xmlns:p14="http://schemas.microsoft.com/office/powerpoint/2010/main" val="36598828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1295400"/>
            <a:ext cx="3834716" cy="4639458"/>
          </a:xfrm>
          <a:prstGeom prst="rect">
            <a:avLst/>
          </a:prstGeom>
        </p:spPr>
      </p:pic>
      <p:pic>
        <p:nvPicPr>
          <p:cNvPr id="4" name="Picture 3"/>
          <p:cNvPicPr>
            <a:picLocks noChangeAspect="1"/>
          </p:cNvPicPr>
          <p:nvPr/>
        </p:nvPicPr>
        <p:blipFill>
          <a:blip r:embed="rId4"/>
          <a:stretch>
            <a:fillRect/>
          </a:stretch>
        </p:blipFill>
        <p:spPr>
          <a:xfrm>
            <a:off x="1514293" y="1944189"/>
            <a:ext cx="10515600" cy="1066800"/>
          </a:xfrm>
          <a:prstGeom prst="rect">
            <a:avLst/>
          </a:prstGeom>
        </p:spPr>
      </p:pic>
      <p:sp>
        <p:nvSpPr>
          <p:cNvPr id="6" name="Rounded Rectangle 5"/>
          <p:cNvSpPr/>
          <p:nvPr/>
        </p:nvSpPr>
        <p:spPr>
          <a:xfrm>
            <a:off x="1522412" y="2057400"/>
            <a:ext cx="10515600" cy="762000"/>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8955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2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1676400"/>
            <a:ext cx="10781773"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4072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76200"/>
            <a:ext cx="12184214" cy="1829555"/>
            <a:chOff x="355487" y="2346268"/>
            <a:chExt cx="12184214" cy="1829555"/>
          </a:xfrm>
        </p:grpSpPr>
        <p:grpSp>
          <p:nvGrpSpPr>
            <p:cNvPr id="7" name="Group 6"/>
            <p:cNvGrpSpPr/>
            <p:nvPr/>
          </p:nvGrpSpPr>
          <p:grpSpPr>
            <a:xfrm>
              <a:off x="355487" y="2346268"/>
              <a:ext cx="12184214" cy="1829555"/>
              <a:chOff x="355487" y="2346268"/>
              <a:chExt cx="12184214" cy="1829555"/>
            </a:xfrm>
          </p:grpSpPr>
          <p:pic>
            <p:nvPicPr>
              <p:cNvPr id="60" name="Picture 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6212" y="3048000"/>
                <a:ext cx="1219200" cy="29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79412" y="2346268"/>
                <a:ext cx="12160289" cy="1829555"/>
                <a:chOff x="66945" y="129410"/>
                <a:chExt cx="9194199" cy="1437892"/>
              </a:xfrm>
            </p:grpSpPr>
            <p:sp>
              <p:nvSpPr>
                <p:cNvPr id="12" name="Rounded Rectangle 11"/>
                <p:cNvSpPr/>
                <p:nvPr/>
              </p:nvSpPr>
              <p:spPr>
                <a:xfrm>
                  <a:off x="689429" y="129410"/>
                  <a:ext cx="8571715" cy="143789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a:off x="90783" y="131666"/>
                  <a:ext cx="1368546" cy="1435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66945" y="154190"/>
                  <a:ext cx="1292403" cy="13615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5" name="Picture 14"/>
              <p:cNvPicPr>
                <a:picLocks noChangeAspect="1"/>
              </p:cNvPicPr>
              <p:nvPr/>
            </p:nvPicPr>
            <p:blipFill>
              <a:blip r:embed="rId5"/>
              <a:stretch>
                <a:fillRect/>
              </a:stretch>
            </p:blipFill>
            <p:spPr>
              <a:xfrm rot="10590594">
                <a:off x="355487" y="2485173"/>
                <a:ext cx="1517728" cy="876123"/>
              </a:xfrm>
              <a:prstGeom prst="rect">
                <a:avLst/>
              </a:prstGeom>
            </p:spPr>
          </p:pic>
          <p:sp>
            <p:nvSpPr>
              <p:cNvPr id="4" name="Rectangle 3"/>
              <p:cNvSpPr/>
              <p:nvPr/>
            </p:nvSpPr>
            <p:spPr>
              <a:xfrm>
                <a:off x="2332250" y="2369332"/>
                <a:ext cx="10128108" cy="1569660"/>
              </a:xfrm>
              <a:prstGeom prst="rect">
                <a:avLst/>
              </a:prstGeom>
            </p:spPr>
            <p:txBody>
              <a:bodyPr wrap="square">
                <a:spAutoFit/>
              </a:bodyPr>
              <a:lstStyle/>
              <a:p>
                <a:r>
                  <a:rPr lang="vi-VN"/>
                  <a:t>Thống kê số thẻ vàng của mỗi câu lạc bộ trong giải ngoại hạng Anh mùa giải 2021-2022 cho kết quả như sau:</a:t>
                </a:r>
              </a:p>
              <a:p>
                <a:r>
                  <a:rPr lang="vi-VN"/>
                  <a:t>101</a:t>
                </a:r>
                <a:r>
                  <a:rPr lang="en-US"/>
                  <a:t>     </a:t>
                </a:r>
                <a:r>
                  <a:rPr lang="vi-VN"/>
                  <a:t>79</a:t>
                </a:r>
                <a:r>
                  <a:rPr lang="en-US"/>
                  <a:t>     </a:t>
                </a:r>
                <a:r>
                  <a:rPr lang="vi-VN"/>
                  <a:t>79</a:t>
                </a:r>
                <a:r>
                  <a:rPr lang="en-US"/>
                  <a:t>     </a:t>
                </a:r>
                <a:r>
                  <a:rPr lang="vi-VN"/>
                  <a:t>78</a:t>
                </a:r>
                <a:r>
                  <a:rPr lang="en-US"/>
                  <a:t>     </a:t>
                </a:r>
                <a:r>
                  <a:rPr lang="vi-VN"/>
                  <a:t>75</a:t>
                </a:r>
                <a:r>
                  <a:rPr lang="en-US"/>
                  <a:t>     </a:t>
                </a:r>
                <a:r>
                  <a:rPr lang="vi-VN"/>
                  <a:t>73</a:t>
                </a:r>
                <a:r>
                  <a:rPr lang="en-US"/>
                  <a:t>    </a:t>
                </a:r>
                <a:r>
                  <a:rPr lang="vi-VN"/>
                  <a:t>68</a:t>
                </a:r>
                <a:r>
                  <a:rPr lang="en-US"/>
                  <a:t>    </a:t>
                </a:r>
                <a:r>
                  <a:rPr lang="vi-VN"/>
                  <a:t>67</a:t>
                </a:r>
                <a:r>
                  <a:rPr lang="en-US"/>
                  <a:t>     </a:t>
                </a:r>
                <a:r>
                  <a:rPr lang="vi-VN"/>
                  <a:t>67</a:t>
                </a:r>
                <a:r>
                  <a:rPr lang="en-US"/>
                  <a:t>   </a:t>
                </a:r>
                <a:r>
                  <a:rPr lang="vi-VN"/>
                  <a:t>63</a:t>
                </a:r>
              </a:p>
              <a:p>
                <a:r>
                  <a:rPr lang="en-US"/>
                  <a:t> 63      </a:t>
                </a:r>
                <a:r>
                  <a:rPr lang="vi-VN"/>
                  <a:t>61</a:t>
                </a:r>
                <a:r>
                  <a:rPr lang="en-US"/>
                  <a:t>     </a:t>
                </a:r>
                <a:r>
                  <a:rPr lang="vi-VN"/>
                  <a:t>60</a:t>
                </a:r>
                <a:r>
                  <a:rPr lang="en-US"/>
                  <a:t>     </a:t>
                </a:r>
                <a:r>
                  <a:rPr lang="vi-VN"/>
                  <a:t>59</a:t>
                </a:r>
                <a:r>
                  <a:rPr lang="en-US"/>
                  <a:t>     </a:t>
                </a:r>
                <a:r>
                  <a:rPr lang="vi-VN"/>
                  <a:t>57</a:t>
                </a:r>
                <a:r>
                  <a:rPr lang="en-US"/>
                  <a:t>     </a:t>
                </a:r>
                <a:r>
                  <a:rPr lang="vi-VN"/>
                  <a:t>55</a:t>
                </a:r>
                <a:r>
                  <a:rPr lang="en-US"/>
                  <a:t>    </a:t>
                </a:r>
                <a:r>
                  <a:rPr lang="vi-VN"/>
                  <a:t>55</a:t>
                </a:r>
                <a:r>
                  <a:rPr lang="en-US"/>
                  <a:t>    </a:t>
                </a:r>
                <a:r>
                  <a:rPr lang="vi-VN"/>
                  <a:t>50</a:t>
                </a:r>
                <a:r>
                  <a:rPr lang="en-US"/>
                  <a:t>     </a:t>
                </a:r>
                <a:r>
                  <a:rPr lang="vi-VN"/>
                  <a:t>47</a:t>
                </a:r>
                <a:r>
                  <a:rPr lang="en-US"/>
                  <a:t>   </a:t>
                </a:r>
                <a:r>
                  <a:rPr lang="vi-VN"/>
                  <a:t>42.</a:t>
                </a:r>
                <a:r>
                  <a:rPr lang="vi-VN" i="1">
                    <a:solidFill>
                      <a:srgbClr val="FF0000"/>
                    </a:solidFill>
                  </a:rPr>
                  <a:t> </a:t>
                </a:r>
                <a:r>
                  <a:rPr lang="en-US"/>
                  <a:t>                                                                                  </a:t>
                </a:r>
                <a:endParaRPr lang="en-US" sz="1800" i="1">
                  <a:solidFill>
                    <a:srgbClr val="FF0000"/>
                  </a:solidFill>
                </a:endParaRPr>
              </a:p>
            </p:txBody>
          </p:sp>
          <p:sp>
            <p:nvSpPr>
              <p:cNvPr id="6" name="Rectangle 5"/>
              <p:cNvSpPr/>
              <p:nvPr/>
            </p:nvSpPr>
            <p:spPr>
              <a:xfrm>
                <a:off x="9371012" y="3740241"/>
                <a:ext cx="2903359" cy="369332"/>
              </a:xfrm>
              <a:prstGeom prst="rect">
                <a:avLst/>
              </a:prstGeom>
            </p:spPr>
            <p:txBody>
              <a:bodyPr wrap="none">
                <a:spAutoFit/>
              </a:bodyPr>
              <a:lstStyle/>
              <a:p>
                <a:r>
                  <a:rPr lang="vi-VN" sz="1800" i="1">
                    <a:solidFill>
                      <a:srgbClr val="FF0000"/>
                    </a:solidFill>
                  </a:rPr>
                  <a:t>(Theo premierleague.com)</a:t>
                </a:r>
                <a:endParaRPr lang="en-US" sz="1800" i="1">
                  <a:solidFill>
                    <a:srgbClr val="FF0000"/>
                  </a:solidFill>
                </a:endParaRPr>
              </a:p>
            </p:txBody>
          </p:sp>
        </p:grpSp>
        <p:sp>
          <p:nvSpPr>
            <p:cNvPr id="22" name="Rectangle 21"/>
            <p:cNvSpPr/>
            <p:nvPr/>
          </p:nvSpPr>
          <p:spPr>
            <a:xfrm>
              <a:off x="565708" y="2690009"/>
              <a:ext cx="141750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67">
                  <a:ln w="11430"/>
                  <a:solidFill>
                    <a:srgbClr val="FF0000"/>
                  </a:solidFill>
                  <a:effectLst>
                    <a:outerShdw blurRad="76200" dist="50800" dir="5400000" algn="tl" rotWithShape="0">
                      <a:srgbClr val="000000">
                        <a:alpha val="65000"/>
                      </a:srgbClr>
                    </a:outerShdw>
                  </a:effectLst>
                  <a:latin typeface=".VnCentury SchoolbookH" pitchFamily="34" charset="0"/>
                </a:rPr>
                <a:t>3.1</a:t>
              </a:r>
            </a:p>
          </p:txBody>
        </p:sp>
      </p:grpSp>
      <p:graphicFrame>
        <p:nvGraphicFramePr>
          <p:cNvPr id="9" name="Table 8"/>
          <p:cNvGraphicFramePr>
            <a:graphicFrameLocks noGrp="1"/>
          </p:cNvGraphicFramePr>
          <p:nvPr>
            <p:extLst>
              <p:ext uri="{D42A27DB-BD31-4B8C-83A1-F6EECF244321}">
                <p14:modId xmlns:p14="http://schemas.microsoft.com/office/powerpoint/2010/main" val="2379493590"/>
              </p:ext>
            </p:extLst>
          </p:nvPr>
        </p:nvGraphicFramePr>
        <p:xfrm>
          <a:off x="1604979" y="3490351"/>
          <a:ext cx="9520355" cy="995332"/>
        </p:xfrm>
        <a:graphic>
          <a:graphicData uri="http://schemas.openxmlformats.org/drawingml/2006/table">
            <a:tbl>
              <a:tblPr firstRow="1" firstCol="1" bandRow="1">
                <a:tableStyleId>{5C22544A-7EE6-4342-B048-85BDC9FD1C3A}</a:tableStyleId>
              </a:tblPr>
              <a:tblGrid>
                <a:gridCol w="1796599">
                  <a:extLst>
                    <a:ext uri="{9D8B030D-6E8A-4147-A177-3AD203B41FA5}">
                      <a16:colId xmlns:a16="http://schemas.microsoft.com/office/drawing/2014/main" xmlns="" val="4067370215"/>
                    </a:ext>
                  </a:extLst>
                </a:gridCol>
                <a:gridCol w="1544508">
                  <a:extLst>
                    <a:ext uri="{9D8B030D-6E8A-4147-A177-3AD203B41FA5}">
                      <a16:colId xmlns:a16="http://schemas.microsoft.com/office/drawing/2014/main" xmlns="" val="2612436512"/>
                    </a:ext>
                  </a:extLst>
                </a:gridCol>
                <a:gridCol w="1544508">
                  <a:extLst>
                    <a:ext uri="{9D8B030D-6E8A-4147-A177-3AD203B41FA5}">
                      <a16:colId xmlns:a16="http://schemas.microsoft.com/office/drawing/2014/main" xmlns="" val="1898690252"/>
                    </a:ext>
                  </a:extLst>
                </a:gridCol>
                <a:gridCol w="1544508">
                  <a:extLst>
                    <a:ext uri="{9D8B030D-6E8A-4147-A177-3AD203B41FA5}">
                      <a16:colId xmlns:a16="http://schemas.microsoft.com/office/drawing/2014/main" xmlns="" val="3706010130"/>
                    </a:ext>
                  </a:extLst>
                </a:gridCol>
                <a:gridCol w="1544508">
                  <a:extLst>
                    <a:ext uri="{9D8B030D-6E8A-4147-A177-3AD203B41FA5}">
                      <a16:colId xmlns:a16="http://schemas.microsoft.com/office/drawing/2014/main" xmlns="" val="1729404508"/>
                    </a:ext>
                  </a:extLst>
                </a:gridCol>
                <a:gridCol w="1545724">
                  <a:extLst>
                    <a:ext uri="{9D8B030D-6E8A-4147-A177-3AD203B41FA5}">
                      <a16:colId xmlns:a16="http://schemas.microsoft.com/office/drawing/2014/main" xmlns="" val="3440231199"/>
                    </a:ext>
                  </a:extLst>
                </a:gridCol>
              </a:tblGrid>
              <a:tr h="497666">
                <a:tc>
                  <a:txBody>
                    <a:bodyPr/>
                    <a:lstStyle/>
                    <a:p>
                      <a:pPr marL="180340" algn="l">
                        <a:lnSpc>
                          <a:spcPct val="120000"/>
                        </a:lnSpc>
                        <a:spcBef>
                          <a:spcPts val="200"/>
                        </a:spcBef>
                        <a:spcAft>
                          <a:spcPts val="200"/>
                        </a:spcAft>
                      </a:pPr>
                      <a:r>
                        <a:rPr lang="en-US" sz="2400">
                          <a:effectLst/>
                        </a:rPr>
                        <a:t>Nhóm</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10160" algn="ctr">
                        <a:lnSpc>
                          <a:spcPct val="120000"/>
                        </a:lnSpc>
                        <a:spcBef>
                          <a:spcPts val="200"/>
                        </a:spcBef>
                        <a:spcAft>
                          <a:spcPts val="200"/>
                        </a:spcAft>
                      </a:pPr>
                      <a:r>
                        <a:rPr lang="en-US" sz="2400" b="0" i="0">
                          <a:effectLst/>
                          <a:latin typeface="Times New Roman" panose="02020603050405020304" pitchFamily="18" charset="0"/>
                          <a:cs typeface="Times New Roman" panose="02020603050405020304" pitchFamily="18" charset="0"/>
                        </a:rPr>
                        <a:t>[40; 50)</a:t>
                      </a:r>
                      <a:endParaRPr lang="en-US" sz="2400" b="0" i="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8890" algn="ctr">
                        <a:lnSpc>
                          <a:spcPct val="120000"/>
                        </a:lnSpc>
                        <a:spcBef>
                          <a:spcPts val="200"/>
                        </a:spcBef>
                        <a:spcAft>
                          <a:spcPts val="200"/>
                        </a:spcAft>
                      </a:pPr>
                      <a:r>
                        <a:rPr lang="en-US" sz="2400" b="0" i="0">
                          <a:effectLst/>
                          <a:latin typeface="Times New Roman" panose="02020603050405020304" pitchFamily="18" charset="0"/>
                          <a:cs typeface="Times New Roman" panose="02020603050405020304" pitchFamily="18" charset="0"/>
                        </a:rPr>
                        <a:t>[50; 60)</a:t>
                      </a:r>
                      <a:endParaRPr lang="en-US" sz="2400" b="0" i="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180340" algn="ctr">
                        <a:lnSpc>
                          <a:spcPct val="120000"/>
                        </a:lnSpc>
                        <a:spcBef>
                          <a:spcPts val="200"/>
                        </a:spcBef>
                        <a:spcAft>
                          <a:spcPts val="200"/>
                        </a:spcAft>
                      </a:pPr>
                      <a:r>
                        <a:rPr lang="en-US" sz="2400" b="0" i="0">
                          <a:effectLst/>
                          <a:latin typeface="Times New Roman" panose="02020603050405020304" pitchFamily="18" charset="0"/>
                          <a:cs typeface="Times New Roman" panose="02020603050405020304" pitchFamily="18" charset="0"/>
                        </a:rPr>
                        <a:t>[60; 70)</a:t>
                      </a:r>
                      <a:endParaRPr lang="en-US" sz="2400" b="0" i="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180340" algn="ctr">
                        <a:lnSpc>
                          <a:spcPct val="120000"/>
                        </a:lnSpc>
                        <a:spcBef>
                          <a:spcPts val="200"/>
                        </a:spcBef>
                        <a:spcAft>
                          <a:spcPts val="200"/>
                        </a:spcAft>
                      </a:pPr>
                      <a:r>
                        <a:rPr lang="en-US" sz="2400" b="0" i="0">
                          <a:effectLst/>
                          <a:latin typeface="Times New Roman" panose="02020603050405020304" pitchFamily="18" charset="0"/>
                          <a:cs typeface="Times New Roman" panose="02020603050405020304" pitchFamily="18" charset="0"/>
                        </a:rPr>
                        <a:t>[70; 80)</a:t>
                      </a:r>
                      <a:endParaRPr lang="en-US" sz="2400" b="0" i="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17145" algn="ctr">
                        <a:lnSpc>
                          <a:spcPct val="120000"/>
                        </a:lnSpc>
                        <a:spcBef>
                          <a:spcPts val="200"/>
                        </a:spcBef>
                        <a:spcAft>
                          <a:spcPts val="200"/>
                        </a:spcAft>
                      </a:pPr>
                      <a:r>
                        <a:rPr lang="en-US" sz="2400" b="0" i="0">
                          <a:effectLst/>
                          <a:latin typeface="Times New Roman" panose="02020603050405020304" pitchFamily="18" charset="0"/>
                          <a:cs typeface="Times New Roman" panose="02020603050405020304" pitchFamily="18" charset="0"/>
                        </a:rPr>
                        <a:t>[100; 110)</a:t>
                      </a:r>
                      <a:endParaRPr lang="en-US" sz="2400" b="0" i="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469771076"/>
                  </a:ext>
                </a:extLst>
              </a:tr>
              <a:tr h="497666">
                <a:tc>
                  <a:txBody>
                    <a:bodyPr/>
                    <a:lstStyle/>
                    <a:p>
                      <a:pPr marL="180340" algn="l">
                        <a:lnSpc>
                          <a:spcPct val="120000"/>
                        </a:lnSpc>
                        <a:spcBef>
                          <a:spcPts val="200"/>
                        </a:spcBef>
                        <a:spcAft>
                          <a:spcPts val="200"/>
                        </a:spcAft>
                      </a:pPr>
                      <a:r>
                        <a:rPr lang="en-US" sz="2400">
                          <a:effectLst/>
                        </a:rPr>
                        <a:t>Tần số</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10160" algn="ctr">
                        <a:lnSpc>
                          <a:spcPct val="120000"/>
                        </a:lnSpc>
                        <a:spcBef>
                          <a:spcPts val="200"/>
                        </a:spcBef>
                        <a:spcAft>
                          <a:spcPts val="2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8890" algn="ctr">
                        <a:lnSpc>
                          <a:spcPct val="120000"/>
                        </a:lnSpc>
                        <a:spcBef>
                          <a:spcPts val="200"/>
                        </a:spcBef>
                        <a:spcAft>
                          <a:spcPts val="2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180340" algn="ctr">
                        <a:lnSpc>
                          <a:spcPct val="120000"/>
                        </a:lnSpc>
                        <a:spcBef>
                          <a:spcPts val="200"/>
                        </a:spcBef>
                        <a:spcAft>
                          <a:spcPts val="200"/>
                        </a:spcAft>
                      </a:pPr>
                      <a:r>
                        <a:rPr lang="en-US" sz="2400">
                          <a:effectLst/>
                          <a:latin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180340" algn="ctr">
                        <a:lnSpc>
                          <a:spcPct val="120000"/>
                        </a:lnSpc>
                        <a:spcBef>
                          <a:spcPts val="200"/>
                        </a:spcBef>
                        <a:spcAft>
                          <a:spcPts val="2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17145" algn="ctr">
                        <a:lnSpc>
                          <a:spcPct val="120000"/>
                        </a:lnSpc>
                        <a:spcBef>
                          <a:spcPts val="200"/>
                        </a:spcBef>
                        <a:spcAft>
                          <a:spcPts val="2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356964535"/>
                  </a:ext>
                </a:extLst>
              </a:tr>
            </a:tbl>
          </a:graphicData>
        </a:graphic>
      </p:graphicFrame>
      <p:sp>
        <p:nvSpPr>
          <p:cNvPr id="10" name="Rectangle 9"/>
          <p:cNvSpPr/>
          <p:nvPr/>
        </p:nvSpPr>
        <p:spPr>
          <a:xfrm>
            <a:off x="1040858" y="2290022"/>
            <a:ext cx="11144396" cy="830997"/>
          </a:xfrm>
          <a:prstGeom prst="rect">
            <a:avLst/>
          </a:prstGeom>
        </p:spPr>
        <p:txBody>
          <a:bodyPr wrap="square">
            <a:spAutoFit/>
          </a:bodyPr>
          <a:lstStyle/>
          <a:p>
            <a:pPr marL="457200" indent="-457200">
              <a:buAutoNum type="alphaLcParenR"/>
            </a:pPr>
            <a:r>
              <a:rPr lang="vi-VN"/>
              <a:t>Các nhóm </a:t>
            </a:r>
            <a:r>
              <a:rPr lang="vi-VN">
                <a:latin typeface="Times New Roman" panose="02020603050405020304" pitchFamily="18" charset="0"/>
                <a:cs typeface="Times New Roman" panose="02020603050405020304" pitchFamily="18" charset="0"/>
              </a:rPr>
              <a:t>gồm [40; 50), [50; 60), [60; 70), [70; 80), [80; 90), [90; 100), [100; 110).</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vi-VN"/>
              <a:t> </a:t>
            </a:r>
            <a:r>
              <a:rPr lang="en-US"/>
              <a:t>  </a:t>
            </a:r>
            <a:r>
              <a:rPr lang="vi-VN"/>
              <a:t>Số giá trị của mẫu thuộc mỗi nhóm tương ứng là 2, 5, 7, 5, 0, 0, 1.</a:t>
            </a:r>
          </a:p>
        </p:txBody>
      </p:sp>
      <p:sp>
        <p:nvSpPr>
          <p:cNvPr id="23" name="Rectangle 22"/>
          <p:cNvSpPr/>
          <p:nvPr/>
        </p:nvSpPr>
        <p:spPr>
          <a:xfrm>
            <a:off x="990434" y="4542178"/>
            <a:ext cx="3432350" cy="461665"/>
          </a:xfrm>
          <a:prstGeom prst="rect">
            <a:avLst/>
          </a:prstGeom>
        </p:spPr>
        <p:txBody>
          <a:bodyPr wrap="none">
            <a:spAutoFit/>
          </a:bodyPr>
          <a:lstStyle/>
          <a:p>
            <a:r>
              <a:rPr lang="vi-VN"/>
              <a:t>b) Với mẫu số liệu gốc: </a:t>
            </a: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43341373"/>
              </p:ext>
            </p:extLst>
          </p:nvPr>
        </p:nvGraphicFramePr>
        <p:xfrm>
          <a:off x="4259286" y="4583453"/>
          <a:ext cx="4403725" cy="469900"/>
        </p:xfrm>
        <a:graphic>
          <a:graphicData uri="http://schemas.openxmlformats.org/presentationml/2006/ole">
            <mc:AlternateContent xmlns:mc="http://schemas.openxmlformats.org/markup-compatibility/2006">
              <mc:Choice xmlns:v="urn:schemas-microsoft-com:vml" Requires="v">
                <p:oleObj spid="_x0000_s6146" name="Equation" r:id="rId6" imgW="2260440" imgH="241200" progId="Equation.DSMT4">
                  <p:embed/>
                </p:oleObj>
              </mc:Choice>
              <mc:Fallback>
                <p:oleObj name="Equation" r:id="rId6" imgW="2260440" imgH="241200" progId="Equation.DSMT4">
                  <p:embed/>
                  <p:pic>
                    <p:nvPicPr>
                      <p:cNvPr id="0" name=""/>
                      <p:cNvPicPr/>
                      <p:nvPr/>
                    </p:nvPicPr>
                    <p:blipFill>
                      <a:blip r:embed="rId7"/>
                      <a:stretch>
                        <a:fillRect/>
                      </a:stretch>
                    </p:blipFill>
                    <p:spPr>
                      <a:xfrm>
                        <a:off x="4259286" y="4583453"/>
                        <a:ext cx="4403725" cy="469900"/>
                      </a:xfrm>
                      <a:prstGeom prst="rect">
                        <a:avLst/>
                      </a:prstGeom>
                    </p:spPr>
                  </p:pic>
                </p:oleObj>
              </mc:Fallback>
            </mc:AlternateContent>
          </a:graphicData>
        </a:graphic>
      </p:graphicFrame>
      <p:sp>
        <p:nvSpPr>
          <p:cNvPr id="26" name="Rectangle 25"/>
          <p:cNvSpPr/>
          <p:nvPr/>
        </p:nvSpPr>
        <p:spPr>
          <a:xfrm>
            <a:off x="1365273" y="5003843"/>
            <a:ext cx="10811059" cy="830997"/>
          </a:xfrm>
          <a:prstGeom prst="rect">
            <a:avLst/>
          </a:prstGeom>
        </p:spPr>
        <p:txBody>
          <a:bodyPr wrap="square">
            <a:spAutoFit/>
          </a:bodyPr>
          <a:lstStyle/>
          <a:p>
            <a:r>
              <a:rPr lang="en-US"/>
              <a:t>(Sắp xếp mẫu số liệu theo thứ tự không giảm là: </a:t>
            </a:r>
            <a:r>
              <a:rPr lang="en-US">
                <a:latin typeface="Times New Roman" panose="02020603050405020304" pitchFamily="18" charset="0"/>
                <a:cs typeface="Times New Roman" panose="02020603050405020304" pitchFamily="18" charset="0"/>
              </a:rPr>
              <a:t>42; 47; 50; 55; 55; 57; 59; 60; 61; 63; 63; 67; 67; 68; 73; 75; 78; 79; 79; 101 </a:t>
            </a:r>
            <a:r>
              <a:rPr lang="en-US">
                <a:cs typeface="Times New Roman" panose="02020603050405020304" pitchFamily="18" charset="0"/>
              </a:rPr>
              <a:t>nên</a:t>
            </a:r>
          </a:p>
        </p:txBody>
      </p:sp>
      <p:graphicFrame>
        <p:nvGraphicFramePr>
          <p:cNvPr id="27" name="Object 26"/>
          <p:cNvGraphicFramePr>
            <a:graphicFrameLocks noChangeAspect="1"/>
          </p:cNvGraphicFramePr>
          <p:nvPr>
            <p:extLst>
              <p:ext uri="{D42A27DB-BD31-4B8C-83A1-F6EECF244321}">
                <p14:modId xmlns:p14="http://schemas.microsoft.com/office/powerpoint/2010/main" val="734777882"/>
              </p:ext>
            </p:extLst>
          </p:nvPr>
        </p:nvGraphicFramePr>
        <p:xfrm>
          <a:off x="4075136" y="5735978"/>
          <a:ext cx="4579938" cy="817563"/>
        </p:xfrm>
        <a:graphic>
          <a:graphicData uri="http://schemas.openxmlformats.org/presentationml/2006/ole">
            <mc:AlternateContent xmlns:mc="http://schemas.openxmlformats.org/markup-compatibility/2006">
              <mc:Choice xmlns:v="urn:schemas-microsoft-com:vml" Requires="v">
                <p:oleObj spid="_x0000_s6147" name="Equation" r:id="rId8" imgW="2349360" imgH="419040" progId="Equation.DSMT4">
                  <p:embed/>
                </p:oleObj>
              </mc:Choice>
              <mc:Fallback>
                <p:oleObj name="Equation" r:id="rId8" imgW="2349360" imgH="419040" progId="Equation.DSMT4">
                  <p:embed/>
                  <p:pic>
                    <p:nvPicPr>
                      <p:cNvPr id="0" name=""/>
                      <p:cNvPicPr/>
                      <p:nvPr/>
                    </p:nvPicPr>
                    <p:blipFill>
                      <a:blip r:embed="rId9"/>
                      <a:stretch>
                        <a:fillRect/>
                      </a:stretch>
                    </p:blipFill>
                    <p:spPr>
                      <a:xfrm>
                        <a:off x="4075136" y="5735978"/>
                        <a:ext cx="4579938" cy="817563"/>
                      </a:xfrm>
                      <a:prstGeom prst="rect">
                        <a:avLst/>
                      </a:prstGeom>
                    </p:spPr>
                  </p:pic>
                </p:oleObj>
              </mc:Fallback>
            </mc:AlternateContent>
          </a:graphicData>
        </a:graphic>
      </p:graphicFrame>
      <p:sp>
        <p:nvSpPr>
          <p:cNvPr id="28" name="Rectangle 27"/>
          <p:cNvSpPr/>
          <p:nvPr/>
        </p:nvSpPr>
        <p:spPr>
          <a:xfrm>
            <a:off x="1441473" y="3050097"/>
            <a:ext cx="3786614" cy="461665"/>
          </a:xfrm>
          <a:prstGeom prst="rect">
            <a:avLst/>
          </a:prstGeom>
        </p:spPr>
        <p:txBody>
          <a:bodyPr wrap="none">
            <a:spAutoFit/>
          </a:bodyPr>
          <a:lstStyle/>
          <a:p>
            <a:r>
              <a:rPr lang="en-US" b="1"/>
              <a:t> </a:t>
            </a:r>
            <a:r>
              <a:rPr lang="vi-VN" b="1"/>
              <a:t>Mẫu số liệu ghép nhóm:</a:t>
            </a:r>
            <a:endParaRPr lang="en-US" b="1"/>
          </a:p>
        </p:txBody>
      </p:sp>
      <p:pic>
        <p:nvPicPr>
          <p:cNvPr id="29" name="Picture 28"/>
          <p:cNvPicPr>
            <a:picLocks noChangeAspect="1"/>
          </p:cNvPicPr>
          <p:nvPr/>
        </p:nvPicPr>
        <p:blipFill>
          <a:blip r:embed="rId10"/>
          <a:stretch>
            <a:fillRect/>
          </a:stretch>
        </p:blipFill>
        <p:spPr>
          <a:xfrm>
            <a:off x="5988162" y="1893004"/>
            <a:ext cx="1249788" cy="298730"/>
          </a:xfrm>
          <a:prstGeom prst="rect">
            <a:avLst/>
          </a:prstGeom>
        </p:spPr>
      </p:pic>
    </p:spTree>
    <p:extLst>
      <p:ext uri="{BB962C8B-B14F-4D97-AF65-F5344CB8AC3E}">
        <p14:creationId xmlns:p14="http://schemas.microsoft.com/office/powerpoint/2010/main" val="18092727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2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76200"/>
            <a:ext cx="12184214" cy="1829555"/>
            <a:chOff x="355487" y="2346268"/>
            <a:chExt cx="12184214" cy="1829555"/>
          </a:xfrm>
        </p:grpSpPr>
        <p:grpSp>
          <p:nvGrpSpPr>
            <p:cNvPr id="7" name="Group 6"/>
            <p:cNvGrpSpPr/>
            <p:nvPr/>
          </p:nvGrpSpPr>
          <p:grpSpPr>
            <a:xfrm>
              <a:off x="355487" y="2346268"/>
              <a:ext cx="12184214" cy="1829555"/>
              <a:chOff x="355487" y="2346268"/>
              <a:chExt cx="12184214" cy="1829555"/>
            </a:xfrm>
          </p:grpSpPr>
          <p:pic>
            <p:nvPicPr>
              <p:cNvPr id="60" name="Picture 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6212" y="3048000"/>
                <a:ext cx="1219200" cy="29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79412" y="2346268"/>
                <a:ext cx="12160289" cy="1829555"/>
                <a:chOff x="66945" y="129410"/>
                <a:chExt cx="9194199" cy="1437892"/>
              </a:xfrm>
            </p:grpSpPr>
            <p:sp>
              <p:nvSpPr>
                <p:cNvPr id="12" name="Rounded Rectangle 11"/>
                <p:cNvSpPr/>
                <p:nvPr/>
              </p:nvSpPr>
              <p:spPr>
                <a:xfrm>
                  <a:off x="689429" y="129410"/>
                  <a:ext cx="8571715" cy="143789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a:off x="90783" y="131666"/>
                  <a:ext cx="1368546" cy="1435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66945" y="154190"/>
                  <a:ext cx="1292403" cy="13615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5" name="Picture 14"/>
              <p:cNvPicPr>
                <a:picLocks noChangeAspect="1"/>
              </p:cNvPicPr>
              <p:nvPr/>
            </p:nvPicPr>
            <p:blipFill>
              <a:blip r:embed="rId5"/>
              <a:stretch>
                <a:fillRect/>
              </a:stretch>
            </p:blipFill>
            <p:spPr>
              <a:xfrm rot="10590594">
                <a:off x="355487" y="2485173"/>
                <a:ext cx="1517728" cy="876123"/>
              </a:xfrm>
              <a:prstGeom prst="rect">
                <a:avLst/>
              </a:prstGeom>
            </p:spPr>
          </p:pic>
          <p:sp>
            <p:nvSpPr>
              <p:cNvPr id="4" name="Rectangle 3"/>
              <p:cNvSpPr/>
              <p:nvPr/>
            </p:nvSpPr>
            <p:spPr>
              <a:xfrm>
                <a:off x="2332250" y="2369332"/>
                <a:ext cx="10128108" cy="1569660"/>
              </a:xfrm>
              <a:prstGeom prst="rect">
                <a:avLst/>
              </a:prstGeom>
            </p:spPr>
            <p:txBody>
              <a:bodyPr wrap="square">
                <a:spAutoFit/>
              </a:bodyPr>
              <a:lstStyle/>
              <a:p>
                <a:r>
                  <a:rPr lang="vi-VN"/>
                  <a:t>Thống kê số thẻ vàng của mỗi câu lạc bộ trong giải ngoại hạng Anh mùa giải 2021-2022 cho kết quả như sau:</a:t>
                </a:r>
              </a:p>
              <a:p>
                <a:r>
                  <a:rPr lang="vi-VN"/>
                  <a:t>101</a:t>
                </a:r>
                <a:r>
                  <a:rPr lang="en-US"/>
                  <a:t>     </a:t>
                </a:r>
                <a:r>
                  <a:rPr lang="vi-VN"/>
                  <a:t>79</a:t>
                </a:r>
                <a:r>
                  <a:rPr lang="en-US"/>
                  <a:t>     </a:t>
                </a:r>
                <a:r>
                  <a:rPr lang="vi-VN"/>
                  <a:t>79</a:t>
                </a:r>
                <a:r>
                  <a:rPr lang="en-US"/>
                  <a:t>     </a:t>
                </a:r>
                <a:r>
                  <a:rPr lang="vi-VN"/>
                  <a:t>78</a:t>
                </a:r>
                <a:r>
                  <a:rPr lang="en-US"/>
                  <a:t>     </a:t>
                </a:r>
                <a:r>
                  <a:rPr lang="vi-VN"/>
                  <a:t>75</a:t>
                </a:r>
                <a:r>
                  <a:rPr lang="en-US"/>
                  <a:t>     </a:t>
                </a:r>
                <a:r>
                  <a:rPr lang="vi-VN"/>
                  <a:t>73</a:t>
                </a:r>
                <a:r>
                  <a:rPr lang="en-US"/>
                  <a:t>    </a:t>
                </a:r>
                <a:r>
                  <a:rPr lang="vi-VN"/>
                  <a:t>68</a:t>
                </a:r>
                <a:r>
                  <a:rPr lang="en-US"/>
                  <a:t>    </a:t>
                </a:r>
                <a:r>
                  <a:rPr lang="vi-VN"/>
                  <a:t>67</a:t>
                </a:r>
                <a:r>
                  <a:rPr lang="en-US"/>
                  <a:t>     </a:t>
                </a:r>
                <a:r>
                  <a:rPr lang="vi-VN"/>
                  <a:t>67</a:t>
                </a:r>
                <a:r>
                  <a:rPr lang="en-US"/>
                  <a:t>   </a:t>
                </a:r>
                <a:r>
                  <a:rPr lang="vi-VN"/>
                  <a:t>63</a:t>
                </a:r>
              </a:p>
              <a:p>
                <a:r>
                  <a:rPr lang="en-US"/>
                  <a:t> 63      </a:t>
                </a:r>
                <a:r>
                  <a:rPr lang="vi-VN"/>
                  <a:t>61</a:t>
                </a:r>
                <a:r>
                  <a:rPr lang="en-US"/>
                  <a:t>     </a:t>
                </a:r>
                <a:r>
                  <a:rPr lang="vi-VN"/>
                  <a:t>60</a:t>
                </a:r>
                <a:r>
                  <a:rPr lang="en-US"/>
                  <a:t>     </a:t>
                </a:r>
                <a:r>
                  <a:rPr lang="vi-VN"/>
                  <a:t>59</a:t>
                </a:r>
                <a:r>
                  <a:rPr lang="en-US"/>
                  <a:t>     </a:t>
                </a:r>
                <a:r>
                  <a:rPr lang="vi-VN"/>
                  <a:t>57</a:t>
                </a:r>
                <a:r>
                  <a:rPr lang="en-US"/>
                  <a:t>     </a:t>
                </a:r>
                <a:r>
                  <a:rPr lang="vi-VN"/>
                  <a:t>55</a:t>
                </a:r>
                <a:r>
                  <a:rPr lang="en-US"/>
                  <a:t>    </a:t>
                </a:r>
                <a:r>
                  <a:rPr lang="vi-VN"/>
                  <a:t>55</a:t>
                </a:r>
                <a:r>
                  <a:rPr lang="en-US"/>
                  <a:t>    </a:t>
                </a:r>
                <a:r>
                  <a:rPr lang="vi-VN"/>
                  <a:t>50</a:t>
                </a:r>
                <a:r>
                  <a:rPr lang="en-US"/>
                  <a:t>     </a:t>
                </a:r>
                <a:r>
                  <a:rPr lang="vi-VN"/>
                  <a:t>47</a:t>
                </a:r>
                <a:r>
                  <a:rPr lang="en-US"/>
                  <a:t>   </a:t>
                </a:r>
                <a:r>
                  <a:rPr lang="vi-VN"/>
                  <a:t>42.</a:t>
                </a:r>
                <a:r>
                  <a:rPr lang="vi-VN" i="1">
                    <a:solidFill>
                      <a:srgbClr val="FF0000"/>
                    </a:solidFill>
                  </a:rPr>
                  <a:t> </a:t>
                </a:r>
                <a:r>
                  <a:rPr lang="en-US"/>
                  <a:t>                                                                                  </a:t>
                </a:r>
                <a:endParaRPr lang="en-US" sz="1800" i="1">
                  <a:solidFill>
                    <a:srgbClr val="FF0000"/>
                  </a:solidFill>
                </a:endParaRPr>
              </a:p>
            </p:txBody>
          </p:sp>
          <p:sp>
            <p:nvSpPr>
              <p:cNvPr id="6" name="Rectangle 5"/>
              <p:cNvSpPr/>
              <p:nvPr/>
            </p:nvSpPr>
            <p:spPr>
              <a:xfrm>
                <a:off x="9371012" y="3740241"/>
                <a:ext cx="2903359" cy="369332"/>
              </a:xfrm>
              <a:prstGeom prst="rect">
                <a:avLst/>
              </a:prstGeom>
            </p:spPr>
            <p:txBody>
              <a:bodyPr wrap="none">
                <a:spAutoFit/>
              </a:bodyPr>
              <a:lstStyle/>
              <a:p>
                <a:r>
                  <a:rPr lang="vi-VN" sz="1800" i="1">
                    <a:solidFill>
                      <a:srgbClr val="FF0000"/>
                    </a:solidFill>
                  </a:rPr>
                  <a:t>(Theo premierleague.com)</a:t>
                </a:r>
                <a:endParaRPr lang="en-US" sz="1800" i="1">
                  <a:solidFill>
                    <a:srgbClr val="FF0000"/>
                  </a:solidFill>
                </a:endParaRPr>
              </a:p>
            </p:txBody>
          </p:sp>
        </p:grpSp>
        <p:sp>
          <p:nvSpPr>
            <p:cNvPr id="22" name="Rectangle 21"/>
            <p:cNvSpPr/>
            <p:nvPr/>
          </p:nvSpPr>
          <p:spPr>
            <a:xfrm>
              <a:off x="565708" y="2690009"/>
              <a:ext cx="141750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67">
                  <a:ln w="11430"/>
                  <a:solidFill>
                    <a:srgbClr val="FF0000"/>
                  </a:solidFill>
                  <a:effectLst>
                    <a:outerShdw blurRad="76200" dist="50800" dir="5400000" algn="tl" rotWithShape="0">
                      <a:srgbClr val="000000">
                        <a:alpha val="65000"/>
                      </a:srgbClr>
                    </a:outerShdw>
                  </a:effectLst>
                  <a:latin typeface=".VnCentury SchoolbookH" pitchFamily="34" charset="0"/>
                </a:rPr>
                <a:t>3.1</a:t>
              </a:r>
            </a:p>
          </p:txBody>
        </p:sp>
      </p:grpSp>
      <p:sp>
        <p:nvSpPr>
          <p:cNvPr id="26" name="Rectangle 25"/>
          <p:cNvSpPr/>
          <p:nvPr/>
        </p:nvSpPr>
        <p:spPr>
          <a:xfrm>
            <a:off x="1265948" y="2573328"/>
            <a:ext cx="10811059" cy="1569660"/>
          </a:xfrm>
          <a:prstGeom prst="rect">
            <a:avLst/>
          </a:prstGeom>
        </p:spPr>
        <p:txBody>
          <a:bodyPr wrap="square">
            <a:spAutoFit/>
          </a:bodyPr>
          <a:lstStyle/>
          <a:p>
            <a:r>
              <a:rPr lang="en-US"/>
              <a:t>(Cỡ mẫu </a:t>
            </a:r>
            <a:r>
              <a:rPr lang="en-US" i="1">
                <a:latin typeface="Times New Roman" panose="02020603050405020304" pitchFamily="18" charset="0"/>
                <a:cs typeface="Times New Roman" panose="02020603050405020304" pitchFamily="18" charset="0"/>
              </a:rPr>
              <a:t>n</a:t>
            </a:r>
            <a:r>
              <a:rPr lang="en-US">
                <a:latin typeface="Times New Roman" panose="02020603050405020304" pitchFamily="18" charset="0"/>
                <a:cs typeface="Times New Roman" panose="02020603050405020304" pitchFamily="18" charset="0"/>
              </a:rPr>
              <a:t> = 20. </a:t>
            </a:r>
            <a:r>
              <a:rPr lang="en-US"/>
              <a:t>Giả sử </a:t>
            </a:r>
            <a:r>
              <a:rPr lang="en-US" i="1">
                <a:latin typeface="Times New Roman" panose="02020603050405020304" pitchFamily="18" charset="0"/>
                <a:cs typeface="Times New Roman" panose="02020603050405020304" pitchFamily="18" charset="0"/>
              </a:rPr>
              <a:t>x</a:t>
            </a:r>
            <a:r>
              <a:rPr lang="en-US" baseline="-25000">
                <a:latin typeface="Times New Roman" panose="02020603050405020304" pitchFamily="18" charset="0"/>
                <a:cs typeface="Times New Roman" panose="02020603050405020304" pitchFamily="18" charset="0"/>
              </a:rPr>
              <a:t>1</a:t>
            </a: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x</a:t>
            </a:r>
            <a:r>
              <a:rPr lang="en-US" baseline="-25000">
                <a:latin typeface="Times New Roman" panose="02020603050405020304" pitchFamily="18" charset="0"/>
                <a:cs typeface="Times New Roman" panose="02020603050405020304" pitchFamily="18" charset="0"/>
              </a:rPr>
              <a:t>2</a:t>
            </a: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x</a:t>
            </a:r>
            <a:r>
              <a:rPr lang="en-US" baseline="-25000">
                <a:latin typeface="Times New Roman" panose="02020603050405020304" pitchFamily="18" charset="0"/>
                <a:cs typeface="Times New Roman" panose="02020603050405020304" pitchFamily="18" charset="0"/>
              </a:rPr>
              <a:t>20</a:t>
            </a:r>
            <a:r>
              <a:rPr lang="en-US">
                <a:latin typeface="Times New Roman" panose="02020603050405020304" pitchFamily="18" charset="0"/>
                <a:cs typeface="Times New Roman" panose="02020603050405020304" pitchFamily="18" charset="0"/>
              </a:rPr>
              <a:t> </a:t>
            </a:r>
            <a:r>
              <a:rPr lang="vi-VN"/>
              <a:t>là số thẻ vàng mà mỗi câu lạc bộ ngoại hạng Anh nhận được mùa giải </a:t>
            </a:r>
            <a:r>
              <a:rPr lang="vi-VN">
                <a:latin typeface="Times New Roman" panose="02020603050405020304" pitchFamily="18" charset="0"/>
                <a:cs typeface="Times New Roman" panose="02020603050405020304" pitchFamily="18" charset="0"/>
              </a:rPr>
              <a:t>2021- 2022</a:t>
            </a:r>
            <a:r>
              <a:rPr lang="vi-VN"/>
              <a:t>, các giá trị này đã được sắp xếp theo thứ tự không giảm.</a:t>
            </a:r>
            <a:r>
              <a:rPr lang="en-US"/>
              <a:t> nên nhóm chứa tứ phân vị thứ nhất là nhóm </a:t>
            </a:r>
            <a:r>
              <a:rPr lang="en-US">
                <a:latin typeface="Times New Roman" panose="02020603050405020304" pitchFamily="18" charset="0"/>
                <a:cs typeface="Times New Roman" panose="02020603050405020304" pitchFamily="18" charset="0"/>
              </a:rPr>
              <a:t>[50; 60) </a:t>
            </a:r>
            <a:r>
              <a:rPr lang="en-US">
                <a:cs typeface="Times New Roman" panose="02020603050405020304" pitchFamily="18" charset="0"/>
              </a:rPr>
              <a:t>nhóm chứa tứ phân vị thứ ba là nhóm </a:t>
            </a:r>
            <a:r>
              <a:rPr lang="en-US">
                <a:latin typeface="Times New Roman" panose="02020603050405020304" pitchFamily="18" charset="0"/>
                <a:cs typeface="Times New Roman" panose="02020603050405020304" pitchFamily="18" charset="0"/>
              </a:rPr>
              <a:t>[70; 80), </a:t>
            </a:r>
            <a:r>
              <a:rPr lang="en-US">
                <a:cs typeface="Times New Roman" panose="02020603050405020304" pitchFamily="18" charset="0"/>
              </a:rPr>
              <a:t>ta có</a:t>
            </a:r>
            <a:endParaRPr lang="en-US">
              <a:ea typeface="SimSun" panose="02010600030101010101" pitchFamily="2" charset="-122"/>
              <a:cs typeface="Times New Roman" panose="02020603050405020304"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206326602"/>
              </p:ext>
            </p:extLst>
          </p:nvPr>
        </p:nvGraphicFramePr>
        <p:xfrm>
          <a:off x="2767307" y="4082456"/>
          <a:ext cx="5694363" cy="1139825"/>
        </p:xfrm>
        <a:graphic>
          <a:graphicData uri="http://schemas.openxmlformats.org/presentationml/2006/ole">
            <mc:AlternateContent xmlns:mc="http://schemas.openxmlformats.org/markup-compatibility/2006">
              <mc:Choice xmlns:v="urn:schemas-microsoft-com:vml" Requires="v">
                <p:oleObj spid="_x0000_s7170" name="Equation" r:id="rId6" imgW="2920680" imgH="583920" progId="Equation.DSMT4">
                  <p:embed/>
                </p:oleObj>
              </mc:Choice>
              <mc:Fallback>
                <p:oleObj name="Equation" r:id="rId6" imgW="2920680" imgH="583920" progId="Equation.DSMT4">
                  <p:embed/>
                  <p:pic>
                    <p:nvPicPr>
                      <p:cNvPr id="27" name="Object 26"/>
                      <p:cNvPicPr/>
                      <p:nvPr/>
                    </p:nvPicPr>
                    <p:blipFill>
                      <a:blip r:embed="rId7"/>
                      <a:stretch>
                        <a:fillRect/>
                      </a:stretch>
                    </p:blipFill>
                    <p:spPr>
                      <a:xfrm>
                        <a:off x="2767307" y="4082456"/>
                        <a:ext cx="5694363" cy="1139825"/>
                      </a:xfrm>
                      <a:prstGeom prst="rect">
                        <a:avLst/>
                      </a:prstGeom>
                    </p:spPr>
                  </p:pic>
                </p:oleObj>
              </mc:Fallback>
            </mc:AlternateContent>
          </a:graphicData>
        </a:graphic>
      </p:graphicFrame>
      <p:grpSp>
        <p:nvGrpSpPr>
          <p:cNvPr id="3" name="Group 2"/>
          <p:cNvGrpSpPr/>
          <p:nvPr/>
        </p:nvGrpSpPr>
        <p:grpSpPr>
          <a:xfrm>
            <a:off x="1265948" y="2077344"/>
            <a:ext cx="7171615" cy="526156"/>
            <a:chOff x="1265948" y="2077344"/>
            <a:chExt cx="7171615" cy="526156"/>
          </a:xfrm>
        </p:grpSpPr>
        <p:sp>
          <p:nvSpPr>
            <p:cNvPr id="25" name="Rectangle 24"/>
            <p:cNvSpPr/>
            <p:nvPr/>
          </p:nvSpPr>
          <p:spPr>
            <a:xfrm>
              <a:off x="1265948" y="2077344"/>
              <a:ext cx="4118435" cy="461665"/>
            </a:xfrm>
            <a:prstGeom prst="rect">
              <a:avLst/>
            </a:prstGeom>
          </p:spPr>
          <p:txBody>
            <a:bodyPr wrap="none">
              <a:spAutoFit/>
            </a:bodyPr>
            <a:lstStyle/>
            <a:p>
              <a:r>
                <a:rPr lang="vi-VN"/>
                <a:t>Với mẫu số liệu ghép nhóm: </a:t>
              </a: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506614160"/>
                </p:ext>
              </p:extLst>
            </p:nvPr>
          </p:nvGraphicFramePr>
          <p:xfrm>
            <a:off x="5221288" y="2133600"/>
            <a:ext cx="3216275" cy="469900"/>
          </p:xfrm>
          <a:graphic>
            <a:graphicData uri="http://schemas.openxmlformats.org/presentationml/2006/ole">
              <mc:AlternateContent xmlns:mc="http://schemas.openxmlformats.org/markup-compatibility/2006">
                <mc:Choice xmlns:v="urn:schemas-microsoft-com:vml" Requires="v">
                  <p:oleObj spid="_x0000_s7171" name="Equation" r:id="rId8" imgW="1650960" imgH="241200" progId="Equation.DSMT4">
                    <p:embed/>
                  </p:oleObj>
                </mc:Choice>
                <mc:Fallback>
                  <p:oleObj name="Equation" r:id="rId8" imgW="1650960" imgH="241200" progId="Equation.DSMT4">
                    <p:embed/>
                    <p:pic>
                      <p:nvPicPr>
                        <p:cNvPr id="0" name=""/>
                        <p:cNvPicPr/>
                        <p:nvPr/>
                      </p:nvPicPr>
                      <p:blipFill>
                        <a:blip r:embed="rId9"/>
                        <a:stretch>
                          <a:fillRect/>
                        </a:stretch>
                      </p:blipFill>
                      <p:spPr>
                        <a:xfrm>
                          <a:off x="5221288" y="2133600"/>
                          <a:ext cx="3216275" cy="469900"/>
                        </a:xfrm>
                        <a:prstGeom prst="rect">
                          <a:avLst/>
                        </a:prstGeom>
                      </p:spPr>
                    </p:pic>
                  </p:oleObj>
                </mc:Fallback>
              </mc:AlternateContent>
            </a:graphicData>
          </a:graphic>
        </p:graphicFrame>
      </p:grpSp>
      <p:sp>
        <p:nvSpPr>
          <p:cNvPr id="16" name="Rectangle 15"/>
          <p:cNvSpPr/>
          <p:nvPr/>
        </p:nvSpPr>
        <p:spPr>
          <a:xfrm>
            <a:off x="1265948" y="5217026"/>
            <a:ext cx="10314864" cy="830997"/>
          </a:xfrm>
          <a:prstGeom prst="rect">
            <a:avLst/>
          </a:prstGeom>
        </p:spPr>
        <p:txBody>
          <a:bodyPr wrap="square">
            <a:spAutoFit/>
          </a:bodyPr>
          <a:lstStyle/>
          <a:p>
            <a:r>
              <a:rPr lang="vi-VN"/>
              <a:t>Các khoảng biến thiên, khoảng tứ phân vị của mẫu số liệu gốc (59 và 18) là các giá trị chính xác. </a:t>
            </a:r>
            <a:endParaRPr lang="en-US"/>
          </a:p>
        </p:txBody>
      </p:sp>
      <p:sp>
        <p:nvSpPr>
          <p:cNvPr id="17" name="Rectangle 16"/>
          <p:cNvSpPr/>
          <p:nvPr/>
        </p:nvSpPr>
        <p:spPr>
          <a:xfrm>
            <a:off x="1265948" y="6024375"/>
            <a:ext cx="10024790" cy="830997"/>
          </a:xfrm>
          <a:prstGeom prst="rect">
            <a:avLst/>
          </a:prstGeom>
        </p:spPr>
        <p:txBody>
          <a:bodyPr wrap="square">
            <a:spAutoFit/>
          </a:bodyPr>
          <a:lstStyle/>
          <a:p>
            <a:r>
              <a:rPr lang="vi-VN"/>
              <a:t>Các khoảng biến thiên, khoảng tứ phân vị của mẫu số liệu ghép nhóm (70 và 16) là các giá trị xấp xỉ.</a:t>
            </a:r>
            <a:endParaRPr lang="en-US"/>
          </a:p>
        </p:txBody>
      </p:sp>
    </p:spTree>
    <p:extLst>
      <p:ext uri="{BB962C8B-B14F-4D97-AF65-F5344CB8AC3E}">
        <p14:creationId xmlns:p14="http://schemas.microsoft.com/office/powerpoint/2010/main" val="31287834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0970" y="65039"/>
            <a:ext cx="12184214" cy="1829555"/>
            <a:chOff x="355487" y="2346268"/>
            <a:chExt cx="12184214" cy="1829555"/>
          </a:xfrm>
        </p:grpSpPr>
        <p:grpSp>
          <p:nvGrpSpPr>
            <p:cNvPr id="7" name="Group 6"/>
            <p:cNvGrpSpPr/>
            <p:nvPr/>
          </p:nvGrpSpPr>
          <p:grpSpPr>
            <a:xfrm>
              <a:off x="355487" y="2346268"/>
              <a:ext cx="12184214" cy="1829555"/>
              <a:chOff x="355487" y="2346268"/>
              <a:chExt cx="12184214" cy="1829555"/>
            </a:xfrm>
          </p:grpSpPr>
          <p:pic>
            <p:nvPicPr>
              <p:cNvPr id="60" name="Picture 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6212" y="3048000"/>
                <a:ext cx="1219200" cy="29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79412" y="2346268"/>
                <a:ext cx="12160289" cy="1829555"/>
                <a:chOff x="66945" y="129410"/>
                <a:chExt cx="9194199" cy="1437892"/>
              </a:xfrm>
            </p:grpSpPr>
            <p:sp>
              <p:nvSpPr>
                <p:cNvPr id="12" name="Rounded Rectangle 11"/>
                <p:cNvSpPr/>
                <p:nvPr/>
              </p:nvSpPr>
              <p:spPr>
                <a:xfrm>
                  <a:off x="689429" y="129410"/>
                  <a:ext cx="8571715" cy="143789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a:off x="90783" y="131666"/>
                  <a:ext cx="1368546" cy="1435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66945" y="154190"/>
                  <a:ext cx="1292403" cy="13615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5" name="Picture 14"/>
              <p:cNvPicPr>
                <a:picLocks noChangeAspect="1"/>
              </p:cNvPicPr>
              <p:nvPr/>
            </p:nvPicPr>
            <p:blipFill>
              <a:blip r:embed="rId5"/>
              <a:stretch>
                <a:fillRect/>
              </a:stretch>
            </p:blipFill>
            <p:spPr>
              <a:xfrm rot="10590594">
                <a:off x="355487" y="2485173"/>
                <a:ext cx="1517728" cy="876123"/>
              </a:xfrm>
              <a:prstGeom prst="rect">
                <a:avLst/>
              </a:prstGeom>
            </p:spPr>
          </p:pic>
        </p:grpSp>
        <p:sp>
          <p:nvSpPr>
            <p:cNvPr id="22" name="Rectangle 21"/>
            <p:cNvSpPr/>
            <p:nvPr/>
          </p:nvSpPr>
          <p:spPr>
            <a:xfrm>
              <a:off x="565708" y="2690009"/>
              <a:ext cx="141750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67">
                  <a:ln w="11430"/>
                  <a:solidFill>
                    <a:srgbClr val="FF0000"/>
                  </a:solidFill>
                  <a:effectLst>
                    <a:outerShdw blurRad="76200" dist="50800" dir="5400000" algn="tl" rotWithShape="0">
                      <a:srgbClr val="000000">
                        <a:alpha val="65000"/>
                      </a:srgbClr>
                    </a:outerShdw>
                  </a:effectLst>
                  <a:latin typeface=".VnCentury SchoolbookH" pitchFamily="34" charset="0"/>
                </a:rPr>
                <a:t>3.2</a:t>
              </a:r>
            </a:p>
          </p:txBody>
        </p:sp>
      </p:grpSp>
      <p:sp>
        <p:nvSpPr>
          <p:cNvPr id="5" name="Rectangle 4"/>
          <p:cNvSpPr/>
          <p:nvPr/>
        </p:nvSpPr>
        <p:spPr>
          <a:xfrm>
            <a:off x="1993132" y="121486"/>
            <a:ext cx="10128108" cy="461665"/>
          </a:xfrm>
          <a:prstGeom prst="rect">
            <a:avLst/>
          </a:prstGeom>
        </p:spPr>
        <p:txBody>
          <a:bodyPr wrap="square">
            <a:spAutoFit/>
          </a:bodyPr>
          <a:lstStyle/>
          <a:p>
            <a:r>
              <a:rPr lang="vi-VN"/>
              <a:t>Thu nhập theo tháng của người lao động ở hai nhà máy như sau</a:t>
            </a:r>
            <a:r>
              <a:rPr lang="en-US"/>
              <a:t> </a:t>
            </a:r>
            <a:r>
              <a:rPr lang="en-US">
                <a:latin typeface="Times New Roman" panose="02020603050405020304" pitchFamily="18" charset="0"/>
                <a:cs typeface="Times New Roman" panose="02020603050405020304" pitchFamily="18" charset="0"/>
              </a:rPr>
              <a:t>(</a:t>
            </a:r>
            <a:r>
              <a:rPr lang="en-US" i="1">
                <a:latin typeface="Times New Roman" panose="02020603050405020304" pitchFamily="18" charset="0"/>
                <a:cs typeface="Times New Roman" panose="02020603050405020304" pitchFamily="18" charset="0"/>
              </a:rPr>
              <a:t>trđ</a:t>
            </a:r>
            <a:r>
              <a:rPr lang="en-US">
                <a:latin typeface="Times New Roman" panose="02020603050405020304" pitchFamily="18" charset="0"/>
                <a:cs typeface="Times New Roman" panose="02020603050405020304" pitchFamily="18" charset="0"/>
              </a:rPr>
              <a:t>)</a:t>
            </a:r>
            <a:r>
              <a:rPr lang="vi-VN"/>
              <a:t>:</a:t>
            </a:r>
            <a:endParaRPr lang="en-US"/>
          </a:p>
        </p:txBody>
      </p:sp>
      <p:pic>
        <p:nvPicPr>
          <p:cNvPr id="9" name="Picture 8"/>
          <p:cNvPicPr>
            <a:picLocks noChangeAspect="1"/>
          </p:cNvPicPr>
          <p:nvPr/>
        </p:nvPicPr>
        <p:blipFill>
          <a:blip r:embed="rId6"/>
          <a:stretch>
            <a:fillRect/>
          </a:stretch>
        </p:blipFill>
        <p:spPr>
          <a:xfrm>
            <a:off x="2881357" y="1885325"/>
            <a:ext cx="9239883" cy="1467475"/>
          </a:xfrm>
          <a:prstGeom prst="rect">
            <a:avLst/>
          </a:prstGeom>
        </p:spPr>
      </p:pic>
      <p:sp>
        <p:nvSpPr>
          <p:cNvPr id="10" name="Rectangle 9"/>
          <p:cNvSpPr/>
          <p:nvPr/>
        </p:nvSpPr>
        <p:spPr>
          <a:xfrm>
            <a:off x="2009296" y="561717"/>
            <a:ext cx="10266533" cy="1200329"/>
          </a:xfrm>
          <a:prstGeom prst="rect">
            <a:avLst/>
          </a:prstGeom>
        </p:spPr>
        <p:txBody>
          <a:bodyPr wrap="square">
            <a:spAutoFit/>
          </a:bodyPr>
          <a:lstStyle/>
          <a:p>
            <a:r>
              <a:rPr lang="vi-VN"/>
              <a:t>Tính mức thu nhập trung bình của người lao động ở hai nhà máy trên. Dựa vào khoảng tứ phân vị, hãy xác định xem mức thu nhập của người lao động ở nhà máy nào biến động nhiều hơn</a:t>
            </a:r>
            <a:r>
              <a:rPr lang="en-US"/>
              <a:t>?</a:t>
            </a:r>
          </a:p>
        </p:txBody>
      </p:sp>
      <p:sp>
        <p:nvSpPr>
          <p:cNvPr id="18" name="Rectangle 17"/>
          <p:cNvSpPr/>
          <p:nvPr/>
        </p:nvSpPr>
        <p:spPr>
          <a:xfrm>
            <a:off x="1422016" y="3424535"/>
            <a:ext cx="9835209" cy="461665"/>
          </a:xfrm>
          <a:prstGeom prst="rect">
            <a:avLst/>
          </a:prstGeom>
        </p:spPr>
        <p:txBody>
          <a:bodyPr wrap="square">
            <a:spAutoFit/>
          </a:bodyPr>
          <a:lstStyle/>
          <a:p>
            <a:r>
              <a:rPr lang="vi-VN"/>
              <a:t>Mức thu nhập trung bình của công nhân nhà máy A, B tương ứng là: </a:t>
            </a:r>
            <a:endParaRPr lang="en-US"/>
          </a:p>
        </p:txBody>
      </p:sp>
      <p:pic>
        <p:nvPicPr>
          <p:cNvPr id="19" name="Picture 18"/>
          <p:cNvPicPr>
            <a:picLocks noChangeAspect="1"/>
          </p:cNvPicPr>
          <p:nvPr/>
        </p:nvPicPr>
        <p:blipFill>
          <a:blip r:embed="rId7"/>
          <a:stretch>
            <a:fillRect/>
          </a:stretch>
        </p:blipFill>
        <p:spPr>
          <a:xfrm>
            <a:off x="172228" y="3506003"/>
            <a:ext cx="1249788" cy="298730"/>
          </a:xfrm>
          <a:prstGeom prst="rect">
            <a:avLst/>
          </a:prstGeom>
        </p:spPr>
      </p:pic>
      <p:graphicFrame>
        <p:nvGraphicFramePr>
          <p:cNvPr id="20" name="Object 19"/>
          <p:cNvGraphicFramePr>
            <a:graphicFrameLocks noChangeAspect="1"/>
          </p:cNvGraphicFramePr>
          <p:nvPr>
            <p:extLst>
              <p:ext uri="{D42A27DB-BD31-4B8C-83A1-F6EECF244321}">
                <p14:modId xmlns:p14="http://schemas.microsoft.com/office/powerpoint/2010/main" val="2740580806"/>
              </p:ext>
            </p:extLst>
          </p:nvPr>
        </p:nvGraphicFramePr>
        <p:xfrm>
          <a:off x="4875212" y="3862910"/>
          <a:ext cx="2500313" cy="446087"/>
        </p:xfrm>
        <a:graphic>
          <a:graphicData uri="http://schemas.openxmlformats.org/presentationml/2006/ole">
            <mc:AlternateContent xmlns:mc="http://schemas.openxmlformats.org/markup-compatibility/2006">
              <mc:Choice xmlns:v="urn:schemas-microsoft-com:vml" Requires="v">
                <p:oleObj spid="_x0000_s8194" name="Equation" r:id="rId8" imgW="1282680" imgH="228600" progId="Equation.DSMT4">
                  <p:embed/>
                </p:oleObj>
              </mc:Choice>
              <mc:Fallback>
                <p:oleObj name="Equation" r:id="rId8" imgW="1282680" imgH="228600" progId="Equation.DSMT4">
                  <p:embed/>
                  <p:pic>
                    <p:nvPicPr>
                      <p:cNvPr id="0" name=""/>
                      <p:cNvPicPr/>
                      <p:nvPr/>
                    </p:nvPicPr>
                    <p:blipFill>
                      <a:blip r:embed="rId9"/>
                      <a:stretch>
                        <a:fillRect/>
                      </a:stretch>
                    </p:blipFill>
                    <p:spPr>
                      <a:xfrm>
                        <a:off x="4875212" y="3862910"/>
                        <a:ext cx="2500313" cy="446087"/>
                      </a:xfrm>
                      <a:prstGeom prst="rect">
                        <a:avLst/>
                      </a:prstGeom>
                    </p:spPr>
                  </p:pic>
                </p:oleObj>
              </mc:Fallback>
            </mc:AlternateContent>
          </a:graphicData>
        </a:graphic>
      </p:graphicFrame>
      <p:sp>
        <p:nvSpPr>
          <p:cNvPr id="21" name="Rectangle 20"/>
          <p:cNvSpPr/>
          <p:nvPr/>
        </p:nvSpPr>
        <p:spPr>
          <a:xfrm>
            <a:off x="1359310" y="5022399"/>
            <a:ext cx="8686800" cy="461665"/>
          </a:xfrm>
          <a:prstGeom prst="rect">
            <a:avLst/>
          </a:prstGeom>
        </p:spPr>
        <p:txBody>
          <a:bodyPr wrap="square">
            <a:spAutoFit/>
          </a:bodyPr>
          <a:lstStyle/>
          <a:p>
            <a:r>
              <a:rPr lang="vi-VN"/>
              <a:t> Khoảng tứ phân vị của thu nhập người lao động ở nhà máy B: </a:t>
            </a:r>
          </a:p>
        </p:txBody>
      </p:sp>
      <p:sp>
        <p:nvSpPr>
          <p:cNvPr id="23" name="Rectangle 22"/>
          <p:cNvSpPr/>
          <p:nvPr/>
        </p:nvSpPr>
        <p:spPr>
          <a:xfrm>
            <a:off x="1441449" y="4203940"/>
            <a:ext cx="10058264" cy="461665"/>
          </a:xfrm>
          <a:prstGeom prst="rect">
            <a:avLst/>
          </a:prstGeom>
        </p:spPr>
        <p:txBody>
          <a:bodyPr wrap="square">
            <a:spAutoFit/>
          </a:bodyPr>
          <a:lstStyle/>
          <a:p>
            <a:r>
              <a:rPr lang="vi-VN"/>
              <a:t>Khoảng tứ phân vị của thu nhập người lao động ở nhà máy A: </a:t>
            </a:r>
          </a:p>
        </p:txBody>
      </p:sp>
      <p:graphicFrame>
        <p:nvGraphicFramePr>
          <p:cNvPr id="24" name="Object 23"/>
          <p:cNvGraphicFramePr>
            <a:graphicFrameLocks noChangeAspect="1"/>
          </p:cNvGraphicFramePr>
          <p:nvPr>
            <p:extLst>
              <p:ext uri="{D42A27DB-BD31-4B8C-83A1-F6EECF244321}">
                <p14:modId xmlns:p14="http://schemas.microsoft.com/office/powerpoint/2010/main" val="3225955533"/>
              </p:ext>
            </p:extLst>
          </p:nvPr>
        </p:nvGraphicFramePr>
        <p:xfrm>
          <a:off x="4211576" y="4645108"/>
          <a:ext cx="4256087" cy="469900"/>
        </p:xfrm>
        <a:graphic>
          <a:graphicData uri="http://schemas.openxmlformats.org/presentationml/2006/ole">
            <mc:AlternateContent xmlns:mc="http://schemas.openxmlformats.org/markup-compatibility/2006">
              <mc:Choice xmlns:v="urn:schemas-microsoft-com:vml" Requires="v">
                <p:oleObj spid="_x0000_s8195" name="Equation" r:id="rId10" imgW="2184120" imgH="241200" progId="Equation.DSMT4">
                  <p:embed/>
                </p:oleObj>
              </mc:Choice>
              <mc:Fallback>
                <p:oleObj name="Equation" r:id="rId10" imgW="2184120" imgH="241200" progId="Equation.DSMT4">
                  <p:embed/>
                  <p:pic>
                    <p:nvPicPr>
                      <p:cNvPr id="0" name=""/>
                      <p:cNvPicPr/>
                      <p:nvPr/>
                    </p:nvPicPr>
                    <p:blipFill>
                      <a:blip r:embed="rId11"/>
                      <a:stretch>
                        <a:fillRect/>
                      </a:stretch>
                    </p:blipFill>
                    <p:spPr>
                      <a:xfrm>
                        <a:off x="4211576" y="4645108"/>
                        <a:ext cx="4256087" cy="46990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722904678"/>
              </p:ext>
            </p:extLst>
          </p:nvPr>
        </p:nvGraphicFramePr>
        <p:xfrm>
          <a:off x="4179168" y="5500029"/>
          <a:ext cx="4305300" cy="471487"/>
        </p:xfrm>
        <a:graphic>
          <a:graphicData uri="http://schemas.openxmlformats.org/presentationml/2006/ole">
            <mc:AlternateContent xmlns:mc="http://schemas.openxmlformats.org/markup-compatibility/2006">
              <mc:Choice xmlns:v="urn:schemas-microsoft-com:vml" Requires="v">
                <p:oleObj spid="_x0000_s8196" name="Equation" r:id="rId12" imgW="2209680" imgH="241200" progId="Equation.DSMT4">
                  <p:embed/>
                </p:oleObj>
              </mc:Choice>
              <mc:Fallback>
                <p:oleObj name="Equation" r:id="rId12" imgW="2209680" imgH="241200" progId="Equation.DSMT4">
                  <p:embed/>
                  <p:pic>
                    <p:nvPicPr>
                      <p:cNvPr id="0" name=""/>
                      <p:cNvPicPr/>
                      <p:nvPr/>
                    </p:nvPicPr>
                    <p:blipFill>
                      <a:blip r:embed="rId13"/>
                      <a:stretch>
                        <a:fillRect/>
                      </a:stretch>
                    </p:blipFill>
                    <p:spPr>
                      <a:xfrm>
                        <a:off x="4179168" y="5500029"/>
                        <a:ext cx="4305300" cy="471487"/>
                      </a:xfrm>
                      <a:prstGeom prst="rect">
                        <a:avLst/>
                      </a:prstGeom>
                    </p:spPr>
                  </p:pic>
                </p:oleObj>
              </mc:Fallback>
            </mc:AlternateContent>
          </a:graphicData>
        </a:graphic>
      </p:graphicFrame>
      <p:sp>
        <p:nvSpPr>
          <p:cNvPr id="29" name="Rectangle 28"/>
          <p:cNvSpPr/>
          <p:nvPr/>
        </p:nvSpPr>
        <p:spPr>
          <a:xfrm>
            <a:off x="1422016" y="5926549"/>
            <a:ext cx="10751228" cy="830997"/>
          </a:xfrm>
          <a:prstGeom prst="rect">
            <a:avLst/>
          </a:prstGeom>
        </p:spPr>
        <p:txBody>
          <a:bodyPr wrap="square">
            <a:spAutoFit/>
          </a:bodyPr>
          <a:lstStyle/>
          <a:p>
            <a:r>
              <a:rPr lang="vi-VN"/>
              <a:t>Dựa vào tứ phân vị thì có thể khẳng định thu nhập của người lao động ở nhà máy B phân tán hơn.</a:t>
            </a:r>
            <a:endParaRPr lang="en-US"/>
          </a:p>
        </p:txBody>
      </p:sp>
    </p:spTree>
    <p:extLst>
      <p:ext uri="{BB962C8B-B14F-4D97-AF65-F5344CB8AC3E}">
        <p14:creationId xmlns:p14="http://schemas.microsoft.com/office/powerpoint/2010/main" val="20071739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0970" y="65039"/>
            <a:ext cx="12184214" cy="1829555"/>
            <a:chOff x="355487" y="2346268"/>
            <a:chExt cx="12184214" cy="1829555"/>
          </a:xfrm>
        </p:grpSpPr>
        <p:grpSp>
          <p:nvGrpSpPr>
            <p:cNvPr id="7" name="Group 6"/>
            <p:cNvGrpSpPr/>
            <p:nvPr/>
          </p:nvGrpSpPr>
          <p:grpSpPr>
            <a:xfrm>
              <a:off x="355487" y="2346268"/>
              <a:ext cx="12184214" cy="1829555"/>
              <a:chOff x="355487" y="2346268"/>
              <a:chExt cx="12184214" cy="1829555"/>
            </a:xfrm>
          </p:grpSpPr>
          <p:pic>
            <p:nvPicPr>
              <p:cNvPr id="60" name="Picture 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6212" y="3048000"/>
                <a:ext cx="1219200" cy="29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79412" y="2346268"/>
                <a:ext cx="12160289" cy="1829555"/>
                <a:chOff x="66945" y="129410"/>
                <a:chExt cx="9194199" cy="1437892"/>
              </a:xfrm>
            </p:grpSpPr>
            <p:sp>
              <p:nvSpPr>
                <p:cNvPr id="12" name="Rounded Rectangle 11"/>
                <p:cNvSpPr/>
                <p:nvPr/>
              </p:nvSpPr>
              <p:spPr>
                <a:xfrm>
                  <a:off x="689429" y="129410"/>
                  <a:ext cx="8571715" cy="143789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a:off x="90783" y="131666"/>
                  <a:ext cx="1368546" cy="1435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66945" y="154190"/>
                  <a:ext cx="1292403" cy="13615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5" name="Picture 14"/>
              <p:cNvPicPr>
                <a:picLocks noChangeAspect="1"/>
              </p:cNvPicPr>
              <p:nvPr/>
            </p:nvPicPr>
            <p:blipFill>
              <a:blip r:embed="rId5"/>
              <a:stretch>
                <a:fillRect/>
              </a:stretch>
            </p:blipFill>
            <p:spPr>
              <a:xfrm rot="10590594">
                <a:off x="355487" y="2485173"/>
                <a:ext cx="1517728" cy="876123"/>
              </a:xfrm>
              <a:prstGeom prst="rect">
                <a:avLst/>
              </a:prstGeom>
            </p:spPr>
          </p:pic>
        </p:grpSp>
        <p:sp>
          <p:nvSpPr>
            <p:cNvPr id="22" name="Rectangle 21"/>
            <p:cNvSpPr/>
            <p:nvPr/>
          </p:nvSpPr>
          <p:spPr>
            <a:xfrm>
              <a:off x="565708" y="2690009"/>
              <a:ext cx="141750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67">
                  <a:ln w="11430"/>
                  <a:solidFill>
                    <a:srgbClr val="FF0000"/>
                  </a:solidFill>
                  <a:effectLst>
                    <a:outerShdw blurRad="76200" dist="50800" dir="5400000" algn="tl" rotWithShape="0">
                      <a:srgbClr val="000000">
                        <a:alpha val="65000"/>
                      </a:srgbClr>
                    </a:outerShdw>
                  </a:effectLst>
                  <a:latin typeface=".VnCentury SchoolbookH" pitchFamily="34" charset="0"/>
                </a:rPr>
                <a:t>3.3</a:t>
              </a:r>
            </a:p>
          </p:txBody>
        </p:sp>
      </p:grpSp>
      <p:pic>
        <p:nvPicPr>
          <p:cNvPr id="19" name="Picture 18"/>
          <p:cNvPicPr>
            <a:picLocks noChangeAspect="1"/>
          </p:cNvPicPr>
          <p:nvPr/>
        </p:nvPicPr>
        <p:blipFill>
          <a:blip r:embed="rId6"/>
          <a:stretch>
            <a:fillRect/>
          </a:stretch>
        </p:blipFill>
        <p:spPr>
          <a:xfrm>
            <a:off x="645190" y="3327308"/>
            <a:ext cx="1249788" cy="298730"/>
          </a:xfrm>
          <a:prstGeom prst="rect">
            <a:avLst/>
          </a:prstGeom>
        </p:spPr>
      </p:pic>
      <p:sp>
        <p:nvSpPr>
          <p:cNvPr id="2" name="Rectangle 1"/>
          <p:cNvSpPr/>
          <p:nvPr/>
        </p:nvSpPr>
        <p:spPr>
          <a:xfrm>
            <a:off x="1894978" y="2394"/>
            <a:ext cx="9371378" cy="461665"/>
          </a:xfrm>
          <a:prstGeom prst="rect">
            <a:avLst/>
          </a:prstGeom>
        </p:spPr>
        <p:txBody>
          <a:bodyPr wrap="square">
            <a:spAutoFit/>
          </a:bodyPr>
          <a:lstStyle/>
          <a:p>
            <a:r>
              <a:rPr lang="en-US"/>
              <a:t>Bảng sau đây cho biết chiều cao của các học sinh lớp 12A và 12B.</a:t>
            </a:r>
          </a:p>
        </p:txBody>
      </p:sp>
      <p:pic>
        <p:nvPicPr>
          <p:cNvPr id="4" name="Picture 3"/>
          <p:cNvPicPr>
            <a:picLocks noChangeAspect="1"/>
          </p:cNvPicPr>
          <p:nvPr/>
        </p:nvPicPr>
        <p:blipFill>
          <a:blip r:embed="rId7"/>
          <a:stretch>
            <a:fillRect/>
          </a:stretch>
        </p:blipFill>
        <p:spPr>
          <a:xfrm>
            <a:off x="1832231" y="327251"/>
            <a:ext cx="10322932" cy="158265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8302187"/>
              </p:ext>
            </p:extLst>
          </p:nvPr>
        </p:nvGraphicFramePr>
        <p:xfrm>
          <a:off x="2132010" y="1983515"/>
          <a:ext cx="9891447" cy="1188720"/>
        </p:xfrm>
        <a:graphic>
          <a:graphicData uri="http://schemas.openxmlformats.org/drawingml/2006/table">
            <a:tbl>
              <a:tblPr firstRow="1" bandRow="1">
                <a:tableStyleId>{5C22544A-7EE6-4342-B048-85BDC9FD1C3A}</a:tableStyleId>
              </a:tblPr>
              <a:tblGrid>
                <a:gridCol w="1485171">
                  <a:extLst>
                    <a:ext uri="{9D8B030D-6E8A-4147-A177-3AD203B41FA5}">
                      <a16:colId xmlns:a16="http://schemas.microsoft.com/office/drawing/2014/main" xmlns="" val="3893717557"/>
                    </a:ext>
                  </a:extLst>
                </a:gridCol>
                <a:gridCol w="1340956">
                  <a:extLst>
                    <a:ext uri="{9D8B030D-6E8A-4147-A177-3AD203B41FA5}">
                      <a16:colId xmlns:a16="http://schemas.microsoft.com/office/drawing/2014/main" xmlns="" val="348499718"/>
                    </a:ext>
                  </a:extLst>
                </a:gridCol>
                <a:gridCol w="1413064">
                  <a:extLst>
                    <a:ext uri="{9D8B030D-6E8A-4147-A177-3AD203B41FA5}">
                      <a16:colId xmlns:a16="http://schemas.microsoft.com/office/drawing/2014/main" xmlns="" val="1594585049"/>
                    </a:ext>
                  </a:extLst>
                </a:gridCol>
                <a:gridCol w="1413064">
                  <a:extLst>
                    <a:ext uri="{9D8B030D-6E8A-4147-A177-3AD203B41FA5}">
                      <a16:colId xmlns:a16="http://schemas.microsoft.com/office/drawing/2014/main" xmlns="" val="914716756"/>
                    </a:ext>
                  </a:extLst>
                </a:gridCol>
                <a:gridCol w="1413064">
                  <a:extLst>
                    <a:ext uri="{9D8B030D-6E8A-4147-A177-3AD203B41FA5}">
                      <a16:colId xmlns:a16="http://schemas.microsoft.com/office/drawing/2014/main" xmlns="" val="2319367714"/>
                    </a:ext>
                  </a:extLst>
                </a:gridCol>
                <a:gridCol w="1413064">
                  <a:extLst>
                    <a:ext uri="{9D8B030D-6E8A-4147-A177-3AD203B41FA5}">
                      <a16:colId xmlns:a16="http://schemas.microsoft.com/office/drawing/2014/main" xmlns="" val="1823309649"/>
                    </a:ext>
                  </a:extLst>
                </a:gridCol>
                <a:gridCol w="1413064">
                  <a:extLst>
                    <a:ext uri="{9D8B030D-6E8A-4147-A177-3AD203B41FA5}">
                      <a16:colId xmlns:a16="http://schemas.microsoft.com/office/drawing/2014/main" xmlns="" val="2986122926"/>
                    </a:ext>
                  </a:extLst>
                </a:gridCol>
              </a:tblGrid>
              <a:tr h="370840">
                <a:tc>
                  <a:txBody>
                    <a:bodyPr/>
                    <a:lstStyle/>
                    <a:p>
                      <a:r>
                        <a:rPr lang="en-US" sz="2000"/>
                        <a:t>Chiều</a:t>
                      </a:r>
                      <a:r>
                        <a:rPr lang="en-US" sz="2000" baseline="0"/>
                        <a:t> cao</a:t>
                      </a:r>
                      <a:endParaRPr lang="en-US" sz="2000"/>
                    </a:p>
                  </a:txBody>
                  <a:tcPr/>
                </a:tc>
                <a:tc>
                  <a:txBody>
                    <a:bodyPr/>
                    <a:lstStyle/>
                    <a:p>
                      <a:r>
                        <a:rPr lang="en-US" sz="2000" b="0">
                          <a:latin typeface="Times New Roman" panose="02020603050405020304" pitchFamily="18" charset="0"/>
                          <a:cs typeface="Times New Roman" panose="02020603050405020304" pitchFamily="18" charset="0"/>
                        </a:rPr>
                        <a:t>[145;150)</a:t>
                      </a:r>
                    </a:p>
                  </a:txBody>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2000" b="0">
                          <a:latin typeface="Times New Roman" panose="02020603050405020304" pitchFamily="18" charset="0"/>
                          <a:cs typeface="Times New Roman" panose="02020603050405020304" pitchFamily="18" charset="0"/>
                        </a:rPr>
                        <a:t>[150;155)</a:t>
                      </a:r>
                    </a:p>
                  </a:txBody>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2000" b="0">
                          <a:latin typeface="Times New Roman" panose="02020603050405020304" pitchFamily="18" charset="0"/>
                          <a:cs typeface="Times New Roman" panose="02020603050405020304" pitchFamily="18" charset="0"/>
                        </a:rPr>
                        <a:t>[155;160)</a:t>
                      </a:r>
                    </a:p>
                  </a:txBody>
                  <a:tcPr/>
                </a:tc>
                <a:tc>
                  <a:txBody>
                    <a:bodyPr/>
                    <a:lstStyle/>
                    <a:p>
                      <a:r>
                        <a:rPr lang="en-US" sz="2000" b="0">
                          <a:latin typeface="Times New Roman" panose="02020603050405020304" pitchFamily="18" charset="0"/>
                          <a:cs typeface="Times New Roman" panose="02020603050405020304" pitchFamily="18" charset="0"/>
                        </a:rPr>
                        <a:t>[160;165)</a:t>
                      </a:r>
                    </a:p>
                  </a:txBody>
                  <a:tcPr/>
                </a:tc>
                <a:tc>
                  <a:txBody>
                    <a:bodyPr/>
                    <a:lstStyle/>
                    <a:p>
                      <a:r>
                        <a:rPr lang="en-US" sz="2000" b="0">
                          <a:latin typeface="Times New Roman" panose="02020603050405020304" pitchFamily="18" charset="0"/>
                          <a:cs typeface="Times New Roman" panose="02020603050405020304" pitchFamily="18" charset="0"/>
                        </a:rPr>
                        <a:t>[165;170)</a:t>
                      </a:r>
                    </a:p>
                  </a:txBody>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2000" b="0">
                          <a:latin typeface="Times New Roman" panose="02020603050405020304" pitchFamily="18" charset="0"/>
                          <a:cs typeface="Times New Roman" panose="02020603050405020304" pitchFamily="18" charset="0"/>
                        </a:rPr>
                        <a:t>[170;175)</a:t>
                      </a:r>
                    </a:p>
                  </a:txBody>
                  <a:tcPr/>
                </a:tc>
                <a:extLst>
                  <a:ext uri="{0D108BD9-81ED-4DB2-BD59-A6C34878D82A}">
                    <a16:rowId xmlns:a16="http://schemas.microsoft.com/office/drawing/2014/main" xmlns="" val="4104238350"/>
                  </a:ext>
                </a:extLst>
              </a:tr>
              <a:tr h="370840">
                <a:tc>
                  <a:txBody>
                    <a:bodyPr/>
                    <a:lstStyle/>
                    <a:p>
                      <a:r>
                        <a:rPr lang="en-US" sz="2000"/>
                        <a:t>Số</a:t>
                      </a:r>
                      <a:r>
                        <a:rPr lang="en-US" sz="2000" baseline="0"/>
                        <a:t> HS 12A</a:t>
                      </a:r>
                      <a:endParaRPr lang="en-US" sz="2000"/>
                    </a:p>
                  </a:txBody>
                  <a:tcPr/>
                </a:tc>
                <a:tc>
                  <a:txBody>
                    <a:bodyPr/>
                    <a:lstStyle/>
                    <a:p>
                      <a:pPr algn="ctr"/>
                      <a:r>
                        <a:rPr lang="en-US" sz="2000">
                          <a:latin typeface="Times New Roman" panose="02020603050405020304" pitchFamily="18" charset="0"/>
                          <a:cs typeface="Times New Roman" panose="02020603050405020304" pitchFamily="18" charset="0"/>
                        </a:rPr>
                        <a:t>1</a:t>
                      </a:r>
                    </a:p>
                  </a:txBody>
                  <a:tcPr/>
                </a:tc>
                <a:tc>
                  <a:txBody>
                    <a:bodyPr/>
                    <a:lstStyle/>
                    <a:p>
                      <a:pPr algn="ctr"/>
                      <a:r>
                        <a:rPr lang="en-US" sz="2000">
                          <a:latin typeface="Times New Roman" panose="02020603050405020304" pitchFamily="18" charset="0"/>
                          <a:cs typeface="Times New Roman" panose="02020603050405020304" pitchFamily="18" charset="0"/>
                        </a:rPr>
                        <a:t>0</a:t>
                      </a:r>
                    </a:p>
                  </a:txBody>
                  <a:tcPr/>
                </a:tc>
                <a:tc>
                  <a:txBody>
                    <a:bodyPr/>
                    <a:lstStyle/>
                    <a:p>
                      <a:pPr algn="ctr"/>
                      <a:r>
                        <a:rPr lang="en-US" sz="2000">
                          <a:latin typeface="Times New Roman" panose="02020603050405020304" pitchFamily="18" charset="0"/>
                          <a:cs typeface="Times New Roman" panose="02020603050405020304" pitchFamily="18" charset="0"/>
                        </a:rPr>
                        <a:t>15</a:t>
                      </a:r>
                    </a:p>
                  </a:txBody>
                  <a:tcPr/>
                </a:tc>
                <a:tc>
                  <a:txBody>
                    <a:bodyPr/>
                    <a:lstStyle/>
                    <a:p>
                      <a:pPr algn="ctr"/>
                      <a:r>
                        <a:rPr lang="en-US" sz="2000">
                          <a:latin typeface="Times New Roman" panose="02020603050405020304" pitchFamily="18" charset="0"/>
                          <a:cs typeface="Times New Roman" panose="02020603050405020304" pitchFamily="18" charset="0"/>
                        </a:rPr>
                        <a:t>12</a:t>
                      </a:r>
                    </a:p>
                  </a:txBody>
                  <a:tcPr/>
                </a:tc>
                <a:tc>
                  <a:txBody>
                    <a:bodyPr/>
                    <a:lstStyle/>
                    <a:p>
                      <a:pPr algn="ctr"/>
                      <a:r>
                        <a:rPr lang="en-US" sz="2000">
                          <a:latin typeface="Times New Roman" panose="02020603050405020304" pitchFamily="18" charset="0"/>
                          <a:cs typeface="Times New Roman" panose="02020603050405020304" pitchFamily="18" charset="0"/>
                        </a:rPr>
                        <a:t>10</a:t>
                      </a:r>
                    </a:p>
                  </a:txBody>
                  <a:tcPr/>
                </a:tc>
                <a:tc>
                  <a:txBody>
                    <a:bodyPr/>
                    <a:lstStyle/>
                    <a:p>
                      <a:pPr algn="ctr"/>
                      <a:r>
                        <a:rPr lang="en-US" sz="2000">
                          <a:latin typeface="Times New Roman" panose="02020603050405020304" pitchFamily="18" charset="0"/>
                          <a:cs typeface="Times New Roman" panose="02020603050405020304" pitchFamily="18" charset="0"/>
                        </a:rPr>
                        <a:t>5</a:t>
                      </a:r>
                    </a:p>
                  </a:txBody>
                  <a:tcPr/>
                </a:tc>
                <a:extLst>
                  <a:ext uri="{0D108BD9-81ED-4DB2-BD59-A6C34878D82A}">
                    <a16:rowId xmlns:a16="http://schemas.microsoft.com/office/drawing/2014/main" xmlns="" val="2160903097"/>
                  </a:ext>
                </a:extLst>
              </a:tr>
              <a:tr h="370840">
                <a:tc>
                  <a:txBody>
                    <a:bodyPr/>
                    <a:lstStyle/>
                    <a:p>
                      <a:r>
                        <a:rPr lang="en-US" sz="2000"/>
                        <a:t>Số</a:t>
                      </a:r>
                      <a:r>
                        <a:rPr lang="en-US" sz="2000" baseline="0"/>
                        <a:t> HS 12B</a:t>
                      </a:r>
                      <a:endParaRPr lang="en-US" sz="2000"/>
                    </a:p>
                  </a:txBody>
                  <a:tcPr/>
                </a:tc>
                <a:tc>
                  <a:txBody>
                    <a:bodyPr/>
                    <a:lstStyle/>
                    <a:p>
                      <a:pPr algn="ctr"/>
                      <a:r>
                        <a:rPr lang="en-US" sz="2000">
                          <a:latin typeface="Times New Roman" panose="02020603050405020304" pitchFamily="18" charset="0"/>
                          <a:cs typeface="Times New Roman" panose="02020603050405020304" pitchFamily="18" charset="0"/>
                        </a:rPr>
                        <a:t>0</a:t>
                      </a:r>
                    </a:p>
                  </a:txBody>
                  <a:tcPr/>
                </a:tc>
                <a:tc>
                  <a:txBody>
                    <a:bodyPr/>
                    <a:lstStyle/>
                    <a:p>
                      <a:pPr algn="ctr"/>
                      <a:r>
                        <a:rPr lang="en-US" sz="2000">
                          <a:latin typeface="Times New Roman" panose="02020603050405020304" pitchFamily="18" charset="0"/>
                          <a:cs typeface="Times New Roman" panose="02020603050405020304" pitchFamily="18" charset="0"/>
                        </a:rPr>
                        <a:t>0</a:t>
                      </a:r>
                    </a:p>
                  </a:txBody>
                  <a:tcPr/>
                </a:tc>
                <a:tc>
                  <a:txBody>
                    <a:bodyPr/>
                    <a:lstStyle/>
                    <a:p>
                      <a:pPr algn="ctr"/>
                      <a:r>
                        <a:rPr lang="en-US" sz="2000">
                          <a:latin typeface="Times New Roman" panose="02020603050405020304" pitchFamily="18" charset="0"/>
                          <a:cs typeface="Times New Roman" panose="02020603050405020304" pitchFamily="18" charset="0"/>
                        </a:rPr>
                        <a:t>17</a:t>
                      </a:r>
                    </a:p>
                  </a:txBody>
                  <a:tcPr/>
                </a:tc>
                <a:tc>
                  <a:txBody>
                    <a:bodyPr/>
                    <a:lstStyle/>
                    <a:p>
                      <a:pPr algn="ctr"/>
                      <a:r>
                        <a:rPr lang="en-US" sz="2000">
                          <a:latin typeface="Times New Roman" panose="02020603050405020304" pitchFamily="18" charset="0"/>
                          <a:cs typeface="Times New Roman" panose="02020603050405020304" pitchFamily="18" charset="0"/>
                        </a:rPr>
                        <a:t>10</a:t>
                      </a:r>
                    </a:p>
                  </a:txBody>
                  <a:tcPr/>
                </a:tc>
                <a:tc>
                  <a:txBody>
                    <a:bodyPr/>
                    <a:lstStyle/>
                    <a:p>
                      <a:pPr algn="ctr"/>
                      <a:r>
                        <a:rPr lang="en-US" sz="2000">
                          <a:latin typeface="Times New Roman" panose="02020603050405020304" pitchFamily="18" charset="0"/>
                          <a:cs typeface="Times New Roman" panose="02020603050405020304" pitchFamily="18" charset="0"/>
                        </a:rPr>
                        <a:t>9</a:t>
                      </a:r>
                    </a:p>
                  </a:txBody>
                  <a:tcPr/>
                </a:tc>
                <a:tc>
                  <a:txBody>
                    <a:bodyPr/>
                    <a:lstStyle/>
                    <a:p>
                      <a:pPr algn="ctr"/>
                      <a:r>
                        <a:rPr lang="en-US" sz="2000">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xmlns="" val="2364191558"/>
                  </a:ext>
                </a:extLst>
              </a:tr>
            </a:tbl>
          </a:graphicData>
        </a:graphic>
      </p:graphicFrame>
      <p:sp>
        <p:nvSpPr>
          <p:cNvPr id="25" name="Rectangle 24"/>
          <p:cNvSpPr/>
          <p:nvPr/>
        </p:nvSpPr>
        <p:spPr>
          <a:xfrm>
            <a:off x="2132010" y="3245841"/>
            <a:ext cx="7391402" cy="461665"/>
          </a:xfrm>
          <a:prstGeom prst="rect">
            <a:avLst/>
          </a:prstGeom>
        </p:spPr>
        <p:txBody>
          <a:bodyPr wrap="square">
            <a:spAutoFit/>
          </a:bodyPr>
          <a:lstStyle/>
          <a:p>
            <a:r>
              <a:rPr lang="vi-VN"/>
              <a:t>a) Với số liệu về chiều cao của học sinh lớp 12A: </a:t>
            </a: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370344635"/>
              </p:ext>
            </p:extLst>
          </p:nvPr>
        </p:nvGraphicFramePr>
        <p:xfrm>
          <a:off x="2741612" y="3781112"/>
          <a:ext cx="2317099" cy="389793"/>
        </p:xfrm>
        <a:graphic>
          <a:graphicData uri="http://schemas.openxmlformats.org/presentationml/2006/ole">
            <mc:AlternateContent xmlns:mc="http://schemas.openxmlformats.org/markup-compatibility/2006">
              <mc:Choice xmlns:v="urn:schemas-microsoft-com:vml" Requires="v">
                <p:oleObj spid="_x0000_s9218" name="Equation" r:id="rId8" imgW="1189409" imgH="200056" progId="Equation.DSMT4">
                  <p:embed/>
                </p:oleObj>
              </mc:Choice>
              <mc:Fallback>
                <p:oleObj name="Equation" r:id="rId8" imgW="1189409" imgH="200056" progId="Equation.DSMT4">
                  <p:embed/>
                  <p:pic>
                    <p:nvPicPr>
                      <p:cNvPr id="0" name=""/>
                      <p:cNvPicPr/>
                      <p:nvPr/>
                    </p:nvPicPr>
                    <p:blipFill>
                      <a:blip r:embed="rId9"/>
                      <a:stretch>
                        <a:fillRect/>
                      </a:stretch>
                    </p:blipFill>
                    <p:spPr>
                      <a:xfrm>
                        <a:off x="2741612" y="3781112"/>
                        <a:ext cx="2317099" cy="38979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866820754"/>
              </p:ext>
            </p:extLst>
          </p:nvPr>
        </p:nvGraphicFramePr>
        <p:xfrm>
          <a:off x="5180012" y="3753873"/>
          <a:ext cx="4934273" cy="464039"/>
        </p:xfrm>
        <a:graphic>
          <a:graphicData uri="http://schemas.openxmlformats.org/presentationml/2006/ole">
            <mc:AlternateContent xmlns:mc="http://schemas.openxmlformats.org/markup-compatibility/2006">
              <mc:Choice xmlns:v="urn:schemas-microsoft-com:vml" Requires="v">
                <p:oleObj spid="_x0000_s9219" name="Equation" r:id="rId10" imgW="2531315" imgH="237836" progId="Equation.DSMT4">
                  <p:embed/>
                </p:oleObj>
              </mc:Choice>
              <mc:Fallback>
                <p:oleObj name="Equation" r:id="rId10" imgW="2531315" imgH="237836" progId="Equation.DSMT4">
                  <p:embed/>
                  <p:pic>
                    <p:nvPicPr>
                      <p:cNvPr id="0" name=""/>
                      <p:cNvPicPr/>
                      <p:nvPr/>
                    </p:nvPicPr>
                    <p:blipFill>
                      <a:blip r:embed="rId11"/>
                      <a:stretch>
                        <a:fillRect/>
                      </a:stretch>
                    </p:blipFill>
                    <p:spPr>
                      <a:xfrm>
                        <a:off x="5180012" y="3753873"/>
                        <a:ext cx="4934273" cy="464039"/>
                      </a:xfrm>
                      <a:prstGeom prst="rect">
                        <a:avLst/>
                      </a:prstGeom>
                    </p:spPr>
                  </p:pic>
                </p:oleObj>
              </mc:Fallback>
            </mc:AlternateContent>
          </a:graphicData>
        </a:graphic>
      </p:graphicFrame>
      <p:sp>
        <p:nvSpPr>
          <p:cNvPr id="30" name="Rectangle 29"/>
          <p:cNvSpPr/>
          <p:nvPr/>
        </p:nvSpPr>
        <p:spPr>
          <a:xfrm>
            <a:off x="2436812" y="4264919"/>
            <a:ext cx="6934200" cy="461665"/>
          </a:xfrm>
          <a:prstGeom prst="rect">
            <a:avLst/>
          </a:prstGeom>
        </p:spPr>
        <p:txBody>
          <a:bodyPr wrap="square">
            <a:spAutoFit/>
          </a:bodyPr>
          <a:lstStyle/>
          <a:p>
            <a:r>
              <a:rPr lang="vi-VN"/>
              <a:t>Với số liệu về chiều cao của học sinh lớp 12B: </a:t>
            </a:r>
            <a:endParaRPr lang="en-US"/>
          </a:p>
        </p:txBody>
      </p:sp>
      <p:graphicFrame>
        <p:nvGraphicFramePr>
          <p:cNvPr id="31" name="Object 30"/>
          <p:cNvGraphicFramePr>
            <a:graphicFrameLocks noChangeAspect="1"/>
          </p:cNvGraphicFramePr>
          <p:nvPr>
            <p:extLst>
              <p:ext uri="{D42A27DB-BD31-4B8C-83A1-F6EECF244321}">
                <p14:modId xmlns:p14="http://schemas.microsoft.com/office/powerpoint/2010/main" val="2538488058"/>
              </p:ext>
            </p:extLst>
          </p:nvPr>
        </p:nvGraphicFramePr>
        <p:xfrm>
          <a:off x="2795298" y="4810713"/>
          <a:ext cx="2354223" cy="389793"/>
        </p:xfrm>
        <a:graphic>
          <a:graphicData uri="http://schemas.openxmlformats.org/presentationml/2006/ole">
            <mc:AlternateContent xmlns:mc="http://schemas.openxmlformats.org/markup-compatibility/2006">
              <mc:Choice xmlns:v="urn:schemas-microsoft-com:vml" Requires="v">
                <p:oleObj spid="_x0000_s9220" name="Equation" r:id="rId12" imgW="1208471" imgH="200056" progId="Equation.DSMT4">
                  <p:embed/>
                </p:oleObj>
              </mc:Choice>
              <mc:Fallback>
                <p:oleObj name="Equation" r:id="rId12" imgW="1208471" imgH="200056" progId="Equation.DSMT4">
                  <p:embed/>
                  <p:pic>
                    <p:nvPicPr>
                      <p:cNvPr id="0" name=""/>
                      <p:cNvPicPr/>
                      <p:nvPr/>
                    </p:nvPicPr>
                    <p:blipFill>
                      <a:blip r:embed="rId13"/>
                      <a:stretch>
                        <a:fillRect/>
                      </a:stretch>
                    </p:blipFill>
                    <p:spPr>
                      <a:xfrm>
                        <a:off x="2795298" y="4810713"/>
                        <a:ext cx="2354223" cy="389793"/>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419636009"/>
              </p:ext>
            </p:extLst>
          </p:nvPr>
        </p:nvGraphicFramePr>
        <p:xfrm>
          <a:off x="5195880" y="4760173"/>
          <a:ext cx="4525918" cy="464039"/>
        </p:xfrm>
        <a:graphic>
          <a:graphicData uri="http://schemas.openxmlformats.org/presentationml/2006/ole">
            <mc:AlternateContent xmlns:mc="http://schemas.openxmlformats.org/markup-compatibility/2006">
              <mc:Choice xmlns:v="urn:schemas-microsoft-com:vml" Requires="v">
                <p:oleObj spid="_x0000_s9221" name="Equation" r:id="rId14" imgW="2321991" imgH="237836" progId="Equation.DSMT4">
                  <p:embed/>
                </p:oleObj>
              </mc:Choice>
              <mc:Fallback>
                <p:oleObj name="Equation" r:id="rId14" imgW="2321991" imgH="237836" progId="Equation.DSMT4">
                  <p:embed/>
                  <p:pic>
                    <p:nvPicPr>
                      <p:cNvPr id="0" name=""/>
                      <p:cNvPicPr/>
                      <p:nvPr/>
                    </p:nvPicPr>
                    <p:blipFill>
                      <a:blip r:embed="rId15"/>
                      <a:stretch>
                        <a:fillRect/>
                      </a:stretch>
                    </p:blipFill>
                    <p:spPr>
                      <a:xfrm>
                        <a:off x="5195880" y="4760173"/>
                        <a:ext cx="4525918" cy="464039"/>
                      </a:xfrm>
                      <a:prstGeom prst="rect">
                        <a:avLst/>
                      </a:prstGeom>
                    </p:spPr>
                  </p:pic>
                </p:oleObj>
              </mc:Fallback>
            </mc:AlternateContent>
          </a:graphicData>
        </a:graphic>
      </p:graphicFrame>
      <p:sp>
        <p:nvSpPr>
          <p:cNvPr id="33" name="Rectangle 32"/>
          <p:cNvSpPr/>
          <p:nvPr/>
        </p:nvSpPr>
        <p:spPr>
          <a:xfrm>
            <a:off x="2209334" y="5310969"/>
            <a:ext cx="9736797" cy="830997"/>
          </a:xfrm>
          <a:prstGeom prst="rect">
            <a:avLst/>
          </a:prstGeom>
        </p:spPr>
        <p:txBody>
          <a:bodyPr wrap="square">
            <a:spAutoFit/>
          </a:bodyPr>
          <a:lstStyle/>
          <a:p>
            <a:r>
              <a:rPr lang="vi-VN"/>
              <a:t>b) Ta nên dùng khoảng tứ phân vị vì khoảng tứ phân vị không bị ảnh </a:t>
            </a:r>
            <a:endParaRPr lang="en-US"/>
          </a:p>
          <a:p>
            <a:r>
              <a:rPr lang="en-US"/>
              <a:t>     </a:t>
            </a:r>
            <a:r>
              <a:rPr lang="vi-VN"/>
              <a:t>hưởng bởi các giá trị quá lớn, quá bé.</a:t>
            </a:r>
            <a:endParaRPr lang="en-US"/>
          </a:p>
        </p:txBody>
      </p:sp>
    </p:spTree>
    <p:extLst>
      <p:ext uri="{BB962C8B-B14F-4D97-AF65-F5344CB8AC3E}">
        <p14:creationId xmlns:p14="http://schemas.microsoft.com/office/powerpoint/2010/main" val="3565076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8429412" y="4194175"/>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25" name="Straight Connector 24"/>
          <p:cNvCxnSpPr/>
          <p:nvPr/>
        </p:nvCxnSpPr>
        <p:spPr>
          <a:xfrm>
            <a:off x="9242001" y="3940175"/>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9242001" y="3940243"/>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836612" y="1219200"/>
            <a:ext cx="2213008" cy="3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760412" y="1917020"/>
            <a:ext cx="3342991" cy="44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797529" y="1570247"/>
            <a:ext cx="723665" cy="46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633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10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12" y="55012"/>
            <a:ext cx="2201587" cy="58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250203869"/>
              </p:ext>
            </p:extLst>
          </p:nvPr>
        </p:nvGraphicFramePr>
        <p:xfrm>
          <a:off x="1117261" y="886009"/>
          <a:ext cx="10768351" cy="1399991"/>
        </p:xfrm>
        <a:graphic>
          <a:graphicData uri="http://schemas.openxmlformats.org/drawingml/2006/table">
            <a:tbl>
              <a:tblPr firstRow="1" bandRow="1">
                <a:tableStyleId>{5C22544A-7EE6-4342-B048-85BDC9FD1C3A}</a:tableStyleId>
              </a:tblPr>
              <a:tblGrid>
                <a:gridCol w="3986551">
                  <a:extLst>
                    <a:ext uri="{9D8B030D-6E8A-4147-A177-3AD203B41FA5}">
                      <a16:colId xmlns:a16="http://schemas.microsoft.com/office/drawing/2014/main" xmlns="" val="1930303595"/>
                    </a:ext>
                  </a:extLst>
                </a:gridCol>
                <a:gridCol w="1143000">
                  <a:extLst>
                    <a:ext uri="{9D8B030D-6E8A-4147-A177-3AD203B41FA5}">
                      <a16:colId xmlns:a16="http://schemas.microsoft.com/office/drawing/2014/main" xmlns="" val="2695306017"/>
                    </a:ext>
                  </a:extLst>
                </a:gridCol>
                <a:gridCol w="1143000">
                  <a:extLst>
                    <a:ext uri="{9D8B030D-6E8A-4147-A177-3AD203B41FA5}">
                      <a16:colId xmlns:a16="http://schemas.microsoft.com/office/drawing/2014/main" xmlns="" val="4039938647"/>
                    </a:ext>
                  </a:extLst>
                </a:gridCol>
                <a:gridCol w="1219200">
                  <a:extLst>
                    <a:ext uri="{9D8B030D-6E8A-4147-A177-3AD203B41FA5}">
                      <a16:colId xmlns:a16="http://schemas.microsoft.com/office/drawing/2014/main" xmlns="" val="3488757609"/>
                    </a:ext>
                  </a:extLst>
                </a:gridCol>
                <a:gridCol w="1143000">
                  <a:extLst>
                    <a:ext uri="{9D8B030D-6E8A-4147-A177-3AD203B41FA5}">
                      <a16:colId xmlns:a16="http://schemas.microsoft.com/office/drawing/2014/main" xmlns="" val="644665438"/>
                    </a:ext>
                  </a:extLst>
                </a:gridCol>
                <a:gridCol w="1083605">
                  <a:extLst>
                    <a:ext uri="{9D8B030D-6E8A-4147-A177-3AD203B41FA5}">
                      <a16:colId xmlns:a16="http://schemas.microsoft.com/office/drawing/2014/main" xmlns="" val="63091661"/>
                    </a:ext>
                  </a:extLst>
                </a:gridCol>
                <a:gridCol w="1049995">
                  <a:extLst>
                    <a:ext uri="{9D8B030D-6E8A-4147-A177-3AD203B41FA5}">
                      <a16:colId xmlns:a16="http://schemas.microsoft.com/office/drawing/2014/main" xmlns="" val="267253415"/>
                    </a:ext>
                  </a:extLst>
                </a:gridCol>
              </a:tblGrid>
              <a:tr h="485591">
                <a:tc>
                  <a:txBody>
                    <a:bodyPr/>
                    <a:lstStyle/>
                    <a:p>
                      <a:r>
                        <a:rPr lang="vi-VN" sz="2000"/>
                        <a:t>Nhiệt độ (°C)</a:t>
                      </a:r>
                    </a:p>
                  </a:txBody>
                  <a:tcPr/>
                </a:tc>
                <a:tc>
                  <a:txBody>
                    <a:bodyPr/>
                    <a:lstStyle/>
                    <a:p>
                      <a:pPr algn="ctr"/>
                      <a:r>
                        <a:rPr lang="en-US" sz="2000">
                          <a:latin typeface="Arial" panose="020B0604020202020204" pitchFamily="34" charset="0"/>
                          <a:cs typeface="Arial" panose="020B0604020202020204" pitchFamily="34" charset="0"/>
                        </a:rPr>
                        <a:t>[28; 30)</a:t>
                      </a:r>
                    </a:p>
                  </a:txBody>
                  <a:tcPr/>
                </a:tc>
                <a:tc>
                  <a:txBody>
                    <a:bodyPr/>
                    <a:lstStyle/>
                    <a:p>
                      <a:pPr algn="ctr"/>
                      <a:r>
                        <a:rPr lang="en-US" sz="2000">
                          <a:latin typeface="Arial" panose="020B0604020202020204" pitchFamily="34" charset="0"/>
                          <a:cs typeface="Arial" panose="020B0604020202020204" pitchFamily="34" charset="0"/>
                        </a:rPr>
                        <a:t>[30; 32)</a:t>
                      </a:r>
                    </a:p>
                  </a:txBody>
                  <a:tcPr/>
                </a:tc>
                <a:tc>
                  <a:txBody>
                    <a:bodyPr/>
                    <a:lstStyle/>
                    <a:p>
                      <a:pPr algn="ctr"/>
                      <a:r>
                        <a:rPr lang="en-US" sz="2000">
                          <a:latin typeface="Arial" panose="020B0604020202020204" pitchFamily="34" charset="0"/>
                          <a:cs typeface="Arial" panose="020B0604020202020204" pitchFamily="34" charset="0"/>
                        </a:rPr>
                        <a:t>[32;34)</a:t>
                      </a:r>
                    </a:p>
                  </a:txBody>
                  <a:tcPr/>
                </a:tc>
                <a:tc>
                  <a:txBody>
                    <a:bodyPr/>
                    <a:lstStyle/>
                    <a:p>
                      <a:pPr algn="ctr"/>
                      <a:r>
                        <a:rPr lang="en-US" sz="2000">
                          <a:latin typeface="Arial" panose="020B0604020202020204" pitchFamily="34" charset="0"/>
                          <a:cs typeface="Arial" panose="020B0604020202020204" pitchFamily="34" charset="0"/>
                        </a:rPr>
                        <a:t>[34; 36)</a:t>
                      </a:r>
                    </a:p>
                  </a:txBody>
                  <a:tcPr/>
                </a:tc>
                <a:tc>
                  <a:txBody>
                    <a:bodyPr/>
                    <a:lstStyle/>
                    <a:p>
                      <a:pPr algn="ctr"/>
                      <a:r>
                        <a:rPr lang="en-US" sz="2000">
                          <a:latin typeface="Arial" panose="020B0604020202020204" pitchFamily="34" charset="0"/>
                          <a:cs typeface="Arial" panose="020B0604020202020204" pitchFamily="34" charset="0"/>
                        </a:rPr>
                        <a:t>[36; 38)</a:t>
                      </a:r>
                    </a:p>
                  </a:txBody>
                  <a:tcPr/>
                </a:tc>
                <a:tc>
                  <a:txBody>
                    <a:bodyPr/>
                    <a:lstStyle/>
                    <a:p>
                      <a:pPr algn="ctr"/>
                      <a:r>
                        <a:rPr lang="en-US" sz="2000">
                          <a:latin typeface="Arial" panose="020B0604020202020204" pitchFamily="34" charset="0"/>
                          <a:cs typeface="Arial" panose="020B0604020202020204" pitchFamily="34" charset="0"/>
                        </a:rPr>
                        <a:t>[38;40)</a:t>
                      </a:r>
                    </a:p>
                  </a:txBody>
                  <a:tcPr/>
                </a:tc>
                <a:extLst>
                  <a:ext uri="{0D108BD9-81ED-4DB2-BD59-A6C34878D82A}">
                    <a16:rowId xmlns:a16="http://schemas.microsoft.com/office/drawing/2014/main" xmlns="" val="1383957199"/>
                  </a:ext>
                </a:extLst>
              </a:tr>
              <a:tr h="439290">
                <a:tc>
                  <a:txBody>
                    <a:bodyPr/>
                    <a:lstStyle/>
                    <a:p>
                      <a:r>
                        <a:rPr lang="vi-VN"/>
                        <a:t>Số ngày trong tháng 6/2021</a:t>
                      </a:r>
                    </a:p>
                  </a:txBody>
                  <a:tcPr/>
                </a:tc>
                <a:tc>
                  <a:txBody>
                    <a:bodyPr/>
                    <a:lstStyle/>
                    <a:p>
                      <a:pPr algn="ctr"/>
                      <a:r>
                        <a:rPr lang="en-US">
                          <a:latin typeface="Arial" panose="020B0604020202020204" pitchFamily="34" charset="0"/>
                          <a:cs typeface="Arial" panose="020B0604020202020204" pitchFamily="34" charset="0"/>
                        </a:rPr>
                        <a:t>0</a:t>
                      </a:r>
                    </a:p>
                  </a:txBody>
                  <a:tcPr/>
                </a:tc>
                <a:tc>
                  <a:txBody>
                    <a:bodyPr/>
                    <a:lstStyle/>
                    <a:p>
                      <a:pPr algn="ctr"/>
                      <a:r>
                        <a:rPr lang="en-US">
                          <a:latin typeface="Arial" panose="020B0604020202020204" pitchFamily="34" charset="0"/>
                          <a:cs typeface="Arial" panose="020B0604020202020204" pitchFamily="34" charset="0"/>
                        </a:rPr>
                        <a:t>2</a:t>
                      </a:r>
                    </a:p>
                  </a:txBody>
                  <a:tcPr/>
                </a:tc>
                <a:tc>
                  <a:txBody>
                    <a:bodyPr/>
                    <a:lstStyle/>
                    <a:p>
                      <a:pPr algn="ctr"/>
                      <a:r>
                        <a:rPr lang="en-US" dirty="0">
                          <a:latin typeface="Arial" panose="020B0604020202020204" pitchFamily="34" charset="0"/>
                          <a:cs typeface="Arial" panose="020B0604020202020204" pitchFamily="34" charset="0"/>
                        </a:rPr>
                        <a:t>8</a:t>
                      </a:r>
                    </a:p>
                  </a:txBody>
                  <a:tcPr/>
                </a:tc>
                <a:tc>
                  <a:txBody>
                    <a:bodyPr/>
                    <a:lstStyle/>
                    <a:p>
                      <a:pPr algn="ctr"/>
                      <a:r>
                        <a:rPr lang="en-US">
                          <a:latin typeface="Arial" panose="020B0604020202020204" pitchFamily="34" charset="0"/>
                          <a:cs typeface="Arial" panose="020B0604020202020204" pitchFamily="34" charset="0"/>
                        </a:rPr>
                        <a:t>5</a:t>
                      </a:r>
                    </a:p>
                  </a:txBody>
                  <a:tcPr/>
                </a:tc>
                <a:tc>
                  <a:txBody>
                    <a:bodyPr/>
                    <a:lstStyle/>
                    <a:p>
                      <a:pPr algn="ctr"/>
                      <a:r>
                        <a:rPr lang="en-US">
                          <a:latin typeface="Arial" panose="020B0604020202020204" pitchFamily="34" charset="0"/>
                          <a:cs typeface="Arial" panose="020B0604020202020204" pitchFamily="34" charset="0"/>
                        </a:rPr>
                        <a:t>6</a:t>
                      </a:r>
                    </a:p>
                  </a:txBody>
                  <a:tcPr/>
                </a:tc>
                <a:tc>
                  <a:txBody>
                    <a:bodyPr/>
                    <a:lstStyle/>
                    <a:p>
                      <a:pPr algn="ctr"/>
                      <a:r>
                        <a:rPr lang="en-US" b="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xmlns="" val="2582171225"/>
                  </a:ext>
                </a:extLst>
              </a:tr>
              <a:tr h="439290">
                <a:tc>
                  <a:txBody>
                    <a:bodyPr/>
                    <a:lstStyle/>
                    <a:p>
                      <a:r>
                        <a:rPr lang="vi-VN"/>
                        <a:t>Số ngày trong tháng 6/2022</a:t>
                      </a:r>
                    </a:p>
                  </a:txBody>
                  <a:tcPr/>
                </a:tc>
                <a:tc>
                  <a:txBody>
                    <a:bodyPr/>
                    <a:lstStyle/>
                    <a:p>
                      <a:pPr algn="ctr"/>
                      <a:r>
                        <a:rPr lang="en-US">
                          <a:latin typeface="Arial" panose="020B0604020202020204" pitchFamily="34" charset="0"/>
                          <a:cs typeface="Arial" panose="020B0604020202020204" pitchFamily="34" charset="0"/>
                        </a:rPr>
                        <a:t>2</a:t>
                      </a:r>
                    </a:p>
                  </a:txBody>
                  <a:tcPr/>
                </a:tc>
                <a:tc>
                  <a:txBody>
                    <a:bodyPr/>
                    <a:lstStyle/>
                    <a:p>
                      <a:pPr algn="ctr"/>
                      <a:r>
                        <a:rPr lang="en-US">
                          <a:latin typeface="Arial" panose="020B0604020202020204" pitchFamily="34" charset="0"/>
                          <a:cs typeface="Arial" panose="020B0604020202020204" pitchFamily="34" charset="0"/>
                        </a:rPr>
                        <a:t>3</a:t>
                      </a:r>
                    </a:p>
                  </a:txBody>
                  <a:tcPr/>
                </a:tc>
                <a:tc>
                  <a:txBody>
                    <a:bodyPr/>
                    <a:lstStyle/>
                    <a:p>
                      <a:pPr algn="ctr"/>
                      <a:r>
                        <a:rPr lang="en-US" dirty="0">
                          <a:latin typeface="Arial" panose="020B0604020202020204" pitchFamily="34" charset="0"/>
                          <a:cs typeface="Arial" panose="020B0604020202020204" pitchFamily="34" charset="0"/>
                        </a:rPr>
                        <a:t>4</a:t>
                      </a:r>
                    </a:p>
                  </a:txBody>
                  <a:tcPr/>
                </a:tc>
                <a:tc>
                  <a:txBody>
                    <a:bodyPr/>
                    <a:lstStyle/>
                    <a:p>
                      <a:pPr algn="ctr"/>
                      <a:r>
                        <a:rPr lang="en-US">
                          <a:latin typeface="Arial" panose="020B0604020202020204" pitchFamily="34" charset="0"/>
                          <a:cs typeface="Arial" panose="020B0604020202020204" pitchFamily="34" charset="0"/>
                        </a:rPr>
                        <a:t>11</a:t>
                      </a:r>
                    </a:p>
                  </a:txBody>
                  <a:tcPr/>
                </a:tc>
                <a:tc>
                  <a:txBody>
                    <a:bodyPr/>
                    <a:lstStyle/>
                    <a:p>
                      <a:pPr algn="ctr"/>
                      <a:r>
                        <a:rPr lang="en-US">
                          <a:latin typeface="Arial" panose="020B0604020202020204" pitchFamily="34" charset="0"/>
                          <a:cs typeface="Arial" panose="020B0604020202020204" pitchFamily="34" charset="0"/>
                        </a:rPr>
                        <a:t>8</a:t>
                      </a:r>
                    </a:p>
                  </a:txBody>
                  <a:tcPr/>
                </a:tc>
                <a:tc>
                  <a:txBody>
                    <a:bodyPr/>
                    <a:lstStyle/>
                    <a:p>
                      <a:pPr algn="ctr"/>
                      <a:r>
                        <a:rPr lang="en-US" b="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xmlns="" val="2703840289"/>
                  </a:ext>
                </a:extLst>
              </a:tr>
            </a:tbl>
          </a:graphicData>
        </a:graphic>
      </p:graphicFrame>
      <p:sp>
        <p:nvSpPr>
          <p:cNvPr id="22" name="TextBox 21"/>
          <p:cNvSpPr txBox="1"/>
          <p:nvPr/>
        </p:nvSpPr>
        <p:spPr>
          <a:xfrm>
            <a:off x="9599612" y="2155789"/>
            <a:ext cx="2743200" cy="369310"/>
          </a:xfrm>
          <a:prstGeom prst="rect">
            <a:avLst/>
          </a:prstGeom>
          <a:noFill/>
        </p:spPr>
        <p:txBody>
          <a:bodyPr wrap="square" lIns="121899" tIns="60949" rIns="121899" bIns="60949" rtlCol="0">
            <a:spAutoFit/>
          </a:bodyPr>
          <a:lstStyle/>
          <a:p>
            <a:r>
              <a:rPr lang="vi-VN" sz="1600" i="1">
                <a:solidFill>
                  <a:srgbClr val="FF0000"/>
                </a:solidFill>
              </a:rPr>
              <a:t>Theo accuweather.com</a:t>
            </a:r>
            <a:endParaRPr lang="vi-VN" sz="1600" i="1">
              <a:solidFill>
                <a:srgbClr val="FF0000"/>
              </a:solidFill>
              <a:latin typeface="Open Sans"/>
              <a:cs typeface="Arial" pitchFamily="34" charset="0"/>
            </a:endParaRPr>
          </a:p>
        </p:txBody>
      </p:sp>
      <p:sp>
        <p:nvSpPr>
          <p:cNvPr id="4" name="Rectangle 3"/>
          <p:cNvSpPr/>
          <p:nvPr/>
        </p:nvSpPr>
        <p:spPr>
          <a:xfrm>
            <a:off x="2206625" y="55012"/>
            <a:ext cx="9982200" cy="830997"/>
          </a:xfrm>
          <a:prstGeom prst="rect">
            <a:avLst/>
          </a:prstGeom>
        </p:spPr>
        <p:txBody>
          <a:bodyPr wrap="square">
            <a:spAutoFit/>
          </a:bodyPr>
          <a:lstStyle/>
          <a:p>
            <a:r>
              <a:rPr lang="vi-VN"/>
              <a:t>Thống kê số ngày trong tháng Sáu năm 2021 và năm 2022 theo nhiệt độ cao nhất trong ngày tại Hà Nội, người ta thu được bảng sau:</a:t>
            </a:r>
          </a:p>
        </p:txBody>
      </p:sp>
      <p:sp>
        <p:nvSpPr>
          <p:cNvPr id="6" name="Rectangle 5"/>
          <p:cNvSpPr/>
          <p:nvPr/>
        </p:nvSpPr>
        <p:spPr>
          <a:xfrm>
            <a:off x="760412" y="2744574"/>
            <a:ext cx="11734800" cy="461665"/>
          </a:xfrm>
          <a:prstGeom prst="rect">
            <a:avLst/>
          </a:prstGeom>
        </p:spPr>
        <p:txBody>
          <a:bodyPr wrap="square">
            <a:spAutoFit/>
          </a:bodyPr>
          <a:lstStyle/>
          <a:p>
            <a:r>
              <a:rPr lang="vi-VN" dirty="0"/>
              <a:t>Hỏi tháng Sáu năm nào ở Hà Nội nhiệt độ cao nhất trong ngày biến đổi nhiều hơn?</a:t>
            </a:r>
          </a:p>
        </p:txBody>
      </p:sp>
      <p:grpSp>
        <p:nvGrpSpPr>
          <p:cNvPr id="3" name="Group 2"/>
          <p:cNvGrpSpPr/>
          <p:nvPr/>
        </p:nvGrpSpPr>
        <p:grpSpPr>
          <a:xfrm>
            <a:off x="1144576" y="3187846"/>
            <a:ext cx="10668088" cy="3058752"/>
            <a:chOff x="1144576" y="3187846"/>
            <a:chExt cx="10668088" cy="3058752"/>
          </a:xfrm>
        </p:grpSpPr>
        <p:grpSp>
          <p:nvGrpSpPr>
            <p:cNvPr id="15" name="Group 14"/>
            <p:cNvGrpSpPr/>
            <p:nvPr/>
          </p:nvGrpSpPr>
          <p:grpSpPr>
            <a:xfrm>
              <a:off x="1144576" y="3187846"/>
              <a:ext cx="10668088" cy="3058752"/>
              <a:chOff x="1211822" y="4063650"/>
              <a:chExt cx="8329526" cy="2134930"/>
            </a:xfrm>
          </p:grpSpPr>
          <p:sp>
            <p:nvSpPr>
              <p:cNvPr id="16" name="AutoShape 26"/>
              <p:cNvSpPr>
                <a:spLocks noChangeArrowheads="1"/>
              </p:cNvSpPr>
              <p:nvPr/>
            </p:nvSpPr>
            <p:spPr bwMode="auto">
              <a:xfrm rot="189362">
                <a:off x="1211822" y="4063650"/>
                <a:ext cx="7209096" cy="2134930"/>
              </a:xfrm>
              <a:prstGeom prst="cloudCallout">
                <a:avLst>
                  <a:gd name="adj1" fmla="val 15297"/>
                  <a:gd name="adj2" fmla="val 12005"/>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eaLnBrk="1" hangingPunct="1"/>
                <a:endParaRPr lang="en-US" altLang="en-US" sz="2400" dirty="0">
                  <a:latin typeface="Times New Roman" pitchFamily="18" charset="0"/>
                  <a:cs typeface="Times New Roman" pitchFamily="18" charset="0"/>
                  <a:sym typeface="Symbol" pitchFamily="18" charset="2"/>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16119" y="4751012"/>
                <a:ext cx="1225229" cy="1360434"/>
              </a:xfrm>
              <a:prstGeom prst="rect">
                <a:avLst/>
              </a:prstGeom>
            </p:spPr>
          </p:pic>
        </p:grpSp>
        <p:sp>
          <p:nvSpPr>
            <p:cNvPr id="5" name="Rectangle 4"/>
            <p:cNvSpPr/>
            <p:nvPr/>
          </p:nvSpPr>
          <p:spPr>
            <a:xfrm>
              <a:off x="1979612" y="3801795"/>
              <a:ext cx="7985509" cy="1569660"/>
            </a:xfrm>
            <a:prstGeom prst="rect">
              <a:avLst/>
            </a:prstGeom>
          </p:spPr>
          <p:txBody>
            <a:bodyPr wrap="square">
              <a:spAutoFit/>
            </a:bodyPr>
            <a:lstStyle/>
            <a:p>
              <a:r>
                <a:rPr lang="vi-VN" dirty="0"/>
                <a:t>Để biết tháng Sáu năm nào ở Hà Nội nhiệt độ cao nhất trong ngày biến đổi nhiều hơn, ta cần </a:t>
              </a:r>
              <a:r>
                <a:rPr lang="vi-VN" dirty="0">
                  <a:solidFill>
                    <a:srgbClr val="FF0000"/>
                  </a:solidFill>
                </a:rPr>
                <a:t>tính và so sánh các số đặc trưng đo mức độ phân tán của hai mẫu số liệu ghép nhóm</a:t>
              </a:r>
              <a:r>
                <a:rPr lang="vi-VN" dirty="0"/>
                <a:t> trên. Chúng ta cùng tìm hiểu vấn đề này!</a:t>
              </a:r>
            </a:p>
          </p:txBody>
        </p:sp>
      </p:grpSp>
      <p:sp>
        <p:nvSpPr>
          <p:cNvPr id="7" name="Rectangle 6"/>
          <p:cNvSpPr/>
          <p:nvPr/>
        </p:nvSpPr>
        <p:spPr>
          <a:xfrm>
            <a:off x="5695391" y="2340444"/>
            <a:ext cx="255198" cy="400110"/>
          </a:xfrm>
          <a:prstGeom prst="rect">
            <a:avLst/>
          </a:prstGeom>
        </p:spPr>
        <p:txBody>
          <a:bodyPr wrap="none">
            <a:spAutoFit/>
          </a:bodyPr>
          <a:lstStyle/>
          <a:p>
            <a:r>
              <a:rPr lang="en-US" sz="2000" b="1" dirty="0">
                <a:solidFill>
                  <a:srgbClr val="FF0000"/>
                </a:solidFill>
              </a:rPr>
              <a:t> </a:t>
            </a:r>
          </a:p>
        </p:txBody>
      </p:sp>
    </p:spTree>
    <p:extLst>
      <p:ext uri="{BB962C8B-B14F-4D97-AF65-F5344CB8AC3E}">
        <p14:creationId xmlns:p14="http://schemas.microsoft.com/office/powerpoint/2010/main" val="2868265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9989" y="599270"/>
            <a:ext cx="10598942" cy="1996121"/>
          </a:xfrm>
          <a:prstGeom prst="roundRect">
            <a:avLst>
              <a:gd name="adj" fmla="val 6324"/>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389" y="2719827"/>
            <a:ext cx="1221397" cy="29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49753" y="913871"/>
            <a:ext cx="1280236" cy="1227094"/>
          </a:xfrm>
          <a:prstGeom prst="rect">
            <a:avLst/>
          </a:prstGeom>
        </p:spPr>
      </p:pic>
      <p:grpSp>
        <p:nvGrpSpPr>
          <p:cNvPr id="12" name="Group 11"/>
          <p:cNvGrpSpPr/>
          <p:nvPr/>
        </p:nvGrpSpPr>
        <p:grpSpPr>
          <a:xfrm>
            <a:off x="29943" y="-32522"/>
            <a:ext cx="4501982" cy="400110"/>
            <a:chOff x="332777" y="2163489"/>
            <a:chExt cx="4752447" cy="400110"/>
          </a:xfrm>
        </p:grpSpPr>
        <p:sp>
          <p:nvSpPr>
            <p:cNvPr id="14" name="AutoShape 17"/>
            <p:cNvSpPr>
              <a:spLocks noChangeArrowheads="1"/>
            </p:cNvSpPr>
            <p:nvPr/>
          </p:nvSpPr>
          <p:spPr bwMode="gray">
            <a:xfrm>
              <a:off x="332777" y="2178879"/>
              <a:ext cx="4752447" cy="369331"/>
            </a:xfrm>
            <a:prstGeom prst="roundRect">
              <a:avLst>
                <a:gd name="adj" fmla="val 50000"/>
              </a:avLst>
            </a:prstGeom>
            <a:gradFill>
              <a:gsLst>
                <a:gs pos="48000">
                  <a:srgbClr val="32D6B3"/>
                </a:gs>
                <a:gs pos="28000">
                  <a:srgbClr val="0C3E33"/>
                </a:gs>
                <a:gs pos="69000">
                  <a:srgbClr val="0C3E33"/>
                </a:gs>
              </a:gsLst>
              <a:lin ang="0" scaled="0"/>
            </a:gradFill>
            <a:ln w="38100" cap="rnd" algn="ctr">
              <a:solidFill>
                <a:schemeClr val="bg1"/>
              </a:solidFill>
              <a:round/>
              <a:headEnd/>
              <a:tailEnd/>
            </a:ln>
            <a:effectLst>
              <a:outerShdw blurRad="50800" dist="101600" dir="4200000" algn="tl" rotWithShape="0">
                <a:prstClr val="black"/>
              </a:outerShdw>
            </a:effectLst>
          </p:spPr>
          <p:txBody>
            <a:bodyPr lIns="27000" tIns="27000" rIns="27000" bIns="2700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endParaRPr lang="en-US" sz="3000" b="1">
                <a:ln w="165100">
                  <a:solidFill>
                    <a:srgbClr val="FF0000"/>
                  </a:solidFill>
                </a:ln>
                <a:effectLst>
                  <a:outerShdw blurRad="38100" dist="38100" dir="2700000" algn="tl">
                    <a:srgbClr val="000000">
                      <a:alpha val="43137"/>
                    </a:srgbClr>
                  </a:outerShdw>
                </a:effectLst>
                <a:latin typeface="Calibri"/>
                <a:cs typeface="+mn-cs"/>
              </a:endParaRPr>
            </a:p>
          </p:txBody>
        </p:sp>
        <p:sp>
          <p:nvSpPr>
            <p:cNvPr id="15" name="TextBox 14"/>
            <p:cNvSpPr txBox="1"/>
            <p:nvPr/>
          </p:nvSpPr>
          <p:spPr>
            <a:xfrm>
              <a:off x="976517" y="2163489"/>
              <a:ext cx="3464967"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1. KHOẢNG BIẾN THIÊN</a:t>
              </a:r>
            </a:p>
          </p:txBody>
        </p:sp>
      </p:grpSp>
      <p:sp>
        <p:nvSpPr>
          <p:cNvPr id="3" name="Rectangle 2"/>
          <p:cNvSpPr/>
          <p:nvPr/>
        </p:nvSpPr>
        <p:spPr>
          <a:xfrm>
            <a:off x="1440077" y="599270"/>
            <a:ext cx="10711319" cy="1938992"/>
          </a:xfrm>
          <a:prstGeom prst="rect">
            <a:avLst/>
          </a:prstGeom>
        </p:spPr>
        <p:txBody>
          <a:bodyPr wrap="square">
            <a:spAutoFit/>
          </a:bodyPr>
          <a:lstStyle/>
          <a:p>
            <a:r>
              <a:rPr lang="vi-VN"/>
              <a:t>Trong tình huống mở đầu, gọi </a:t>
            </a:r>
            <a:r>
              <a:rPr lang="vi-VN" i="1">
                <a:latin typeface="Times New Roman" panose="02020603050405020304" pitchFamily="18" charset="0"/>
                <a:cs typeface="Times New Roman" panose="02020603050405020304" pitchFamily="18" charset="0"/>
              </a:rPr>
              <a:t>x</a:t>
            </a:r>
            <a:r>
              <a:rPr lang="vi-VN" i="1" baseline="-25000">
                <a:latin typeface="Times New Roman" panose="02020603050405020304" pitchFamily="18" charset="0"/>
                <a:cs typeface="Times New Roman" panose="02020603050405020304" pitchFamily="18" charset="0"/>
              </a:rPr>
              <a:t>1</a:t>
            </a:r>
            <a:r>
              <a:rPr lang="vi-VN" i="1">
                <a:latin typeface="Times New Roman" panose="02020603050405020304" pitchFamily="18" charset="0"/>
                <a:cs typeface="Times New Roman" panose="02020603050405020304" pitchFamily="18" charset="0"/>
              </a:rPr>
              <a:t>, x</a:t>
            </a:r>
            <a:r>
              <a:rPr lang="vi-VN" i="1" baseline="-25000">
                <a:latin typeface="Times New Roman" panose="02020603050405020304" pitchFamily="18" charset="0"/>
                <a:cs typeface="Times New Roman" panose="02020603050405020304" pitchFamily="18" charset="0"/>
              </a:rPr>
              <a:t>2</a:t>
            </a:r>
            <a:r>
              <a:rPr lang="vi-VN" i="1">
                <a:latin typeface="Times New Roman" panose="02020603050405020304" pitchFamily="18" charset="0"/>
                <a:cs typeface="Times New Roman" panose="02020603050405020304" pitchFamily="18" charset="0"/>
              </a:rPr>
              <a:t>,..., x</a:t>
            </a:r>
            <a:r>
              <a:rPr lang="vi-VN" i="1" baseline="-25000">
                <a:latin typeface="Times New Roman" panose="02020603050405020304" pitchFamily="18" charset="0"/>
                <a:cs typeface="Times New Roman" panose="02020603050405020304" pitchFamily="18" charset="0"/>
              </a:rPr>
              <a:t>30</a:t>
            </a:r>
            <a:r>
              <a:rPr lang="vi-VN" i="1">
                <a:latin typeface="Times New Roman" panose="02020603050405020304" pitchFamily="18" charset="0"/>
                <a:cs typeface="Times New Roman" panose="02020603050405020304" pitchFamily="18" charset="0"/>
              </a:rPr>
              <a:t> </a:t>
            </a:r>
            <a:r>
              <a:rPr lang="vi-VN"/>
              <a:t>là nhiệt độ cao nhất trong ngày của </a:t>
            </a:r>
            <a:r>
              <a:rPr lang="vi-VN">
                <a:latin typeface="+mj-lt"/>
              </a:rPr>
              <a:t>30</a:t>
            </a:r>
            <a:r>
              <a:rPr lang="vi-VN"/>
              <a:t> ngày tháng Sáu năm </a:t>
            </a:r>
            <a:r>
              <a:rPr lang="vi-VN">
                <a:latin typeface="+mj-lt"/>
              </a:rPr>
              <a:t>2021</a:t>
            </a:r>
            <a:r>
              <a:rPr lang="vi-VN"/>
              <a:t> (mẫu số liệu gốc).</a:t>
            </a:r>
          </a:p>
          <a:p>
            <a:r>
              <a:rPr lang="vi-VN"/>
              <a:t>a) Có thể tính chính xác khoảng biến thiên cho mẫu số liệu gốc hay không?</a:t>
            </a:r>
          </a:p>
          <a:p>
            <a:r>
              <a:rPr lang="vi-VN"/>
              <a:t>b) Giá trị lớn nhất, giá trị nhỏ nhất </a:t>
            </a:r>
            <a:r>
              <a:rPr lang="vi-VN" i="1">
                <a:latin typeface="+mj-lt"/>
              </a:rPr>
              <a:t>x </a:t>
            </a:r>
            <a:r>
              <a:rPr lang="vi-VN"/>
              <a:t>có thể nhận là gì?</a:t>
            </a:r>
          </a:p>
          <a:p>
            <a:r>
              <a:rPr lang="vi-VN"/>
              <a:t>c) Hãy đưa ra một giá trị xấp xỉ cho khoảng biến thiên của mẫu số liệu gốc.</a:t>
            </a:r>
          </a:p>
        </p:txBody>
      </p:sp>
      <p:sp>
        <p:nvSpPr>
          <p:cNvPr id="6" name="Rectangle 5"/>
          <p:cNvSpPr/>
          <p:nvPr/>
        </p:nvSpPr>
        <p:spPr>
          <a:xfrm>
            <a:off x="875383" y="4542868"/>
            <a:ext cx="11276013" cy="461665"/>
          </a:xfrm>
          <a:prstGeom prst="rect">
            <a:avLst/>
          </a:prstGeom>
        </p:spPr>
        <p:txBody>
          <a:bodyPr wrap="square">
            <a:spAutoFit/>
          </a:bodyPr>
          <a:lstStyle/>
          <a:p>
            <a:r>
              <a:rPr lang="en-US">
                <a:latin typeface="Arial" panose="020B0604020202020204" pitchFamily="34" charset="0"/>
                <a:cs typeface="Arial" panose="020B0604020202020204" pitchFamily="34" charset="0"/>
              </a:rPr>
              <a:t>c)  Một giá trị xấp xỉ cho khoảng biến thiên của mẫu số liệu gốc là </a:t>
            </a:r>
            <a:r>
              <a:rPr lang="en-US" i="1">
                <a:solidFill>
                  <a:srgbClr val="FF0000"/>
                </a:solidFill>
                <a:latin typeface="Times New Roman" panose="02020603050405020304" pitchFamily="18" charset="0"/>
                <a:cs typeface="Times New Roman" panose="02020603050405020304" pitchFamily="18" charset="0"/>
              </a:rPr>
              <a:t>R</a:t>
            </a:r>
            <a:r>
              <a:rPr lang="en-US">
                <a:solidFill>
                  <a:srgbClr val="FF0000"/>
                </a:solidFill>
                <a:latin typeface="Times New Roman" panose="02020603050405020304" pitchFamily="18" charset="0"/>
                <a:cs typeface="Times New Roman" panose="02020603050405020304" pitchFamily="18" charset="0"/>
              </a:rPr>
              <a:t> = 40 – 30 = 10</a:t>
            </a:r>
            <a:r>
              <a:rPr lang="en-US" i="1">
                <a:solidFill>
                  <a:srgbClr val="FF0000"/>
                </a:solidFill>
                <a:latin typeface="Times New Roman" panose="02020603050405020304" pitchFamily="18" charset="0"/>
                <a:cs typeface="Times New Roman" panose="02020603050405020304" pitchFamily="18" charset="0"/>
              </a:rPr>
              <a:t>.</a:t>
            </a:r>
          </a:p>
        </p:txBody>
      </p:sp>
      <p:sp>
        <p:nvSpPr>
          <p:cNvPr id="18" name="Rectangle 17"/>
          <p:cNvSpPr/>
          <p:nvPr/>
        </p:nvSpPr>
        <p:spPr>
          <a:xfrm>
            <a:off x="716140" y="2999927"/>
            <a:ext cx="10899896" cy="956159"/>
          </a:xfrm>
          <a:prstGeom prst="rect">
            <a:avLst/>
          </a:prstGeom>
        </p:spPr>
        <p:txBody>
          <a:bodyPr wrap="square">
            <a:spAutoFit/>
          </a:bodyPr>
          <a:lstStyle/>
          <a:p>
            <a:pPr marL="637540" indent="-457200" algn="just">
              <a:lnSpc>
                <a:spcPct val="120000"/>
              </a:lnSpc>
              <a:spcBef>
                <a:spcPts val="200"/>
              </a:spcBef>
              <a:spcAft>
                <a:spcPts val="200"/>
              </a:spcAft>
              <a:buAutoNum type="alphaLcParenR"/>
            </a:pPr>
            <a:r>
              <a:rPr lang="vi-VN">
                <a:solidFill>
                  <a:srgbClr val="000000"/>
                </a:solidFill>
                <a:ea typeface="SimSun" panose="02010600030101010101" pitchFamily="2" charset="-122"/>
                <a:cs typeface="Times New Roman" panose="02020603050405020304" pitchFamily="18" charset="0"/>
              </a:rPr>
              <a:t>Không thể tính chính xác khoảng biến thiên cho mẫu số liệu gốc do ta</a:t>
            </a:r>
            <a:endParaRPr lang="en-US">
              <a:solidFill>
                <a:srgbClr val="000000"/>
              </a:solidFill>
              <a:ea typeface="SimSun" panose="02010600030101010101" pitchFamily="2" charset="-122"/>
              <a:cs typeface="Times New Roman" panose="02020603050405020304" pitchFamily="18" charset="0"/>
            </a:endParaRPr>
          </a:p>
          <a:p>
            <a:pPr marL="180340" algn="just">
              <a:spcBef>
                <a:spcPts val="200"/>
              </a:spcBef>
              <a:spcAft>
                <a:spcPts val="200"/>
              </a:spcAft>
            </a:pPr>
            <a:r>
              <a:rPr lang="vi-VN">
                <a:solidFill>
                  <a:srgbClr val="000000"/>
                </a:solidFill>
                <a:ea typeface="SimSun" panose="02010600030101010101" pitchFamily="2" charset="-122"/>
                <a:cs typeface="Times New Roman" panose="02020603050405020304" pitchFamily="18" charset="0"/>
              </a:rPr>
              <a:t> </a:t>
            </a:r>
            <a:r>
              <a:rPr lang="en-US">
                <a:solidFill>
                  <a:srgbClr val="000000"/>
                </a:solidFill>
                <a:ea typeface="SimSun" panose="02010600030101010101" pitchFamily="2" charset="-122"/>
                <a:cs typeface="Times New Roman" panose="02020603050405020304" pitchFamily="18" charset="0"/>
              </a:rPr>
              <a:t>     </a:t>
            </a:r>
            <a:r>
              <a:rPr lang="vi-VN">
                <a:solidFill>
                  <a:srgbClr val="000000"/>
                </a:solidFill>
                <a:ea typeface="SimSun" panose="02010600030101010101" pitchFamily="2" charset="-122"/>
                <a:cs typeface="Times New Roman" panose="02020603050405020304" pitchFamily="18" charset="0"/>
              </a:rPr>
              <a:t>không biết các giá trị </a:t>
            </a:r>
            <a:r>
              <a:rPr lang="vi-VN" i="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a:t>
            </a:r>
            <a:r>
              <a:rPr lang="vi-VN" i="1" baseline="-250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a:t>
            </a:r>
            <a:r>
              <a:rPr lang="vi-VN">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a:latin typeface="Times New Roman" panose="02020603050405020304" pitchFamily="18" charset="0"/>
              <a:ea typeface="SimSun" panose="02010600030101010101" pitchFamily="2" charset="-122"/>
              <a:cs typeface="Times New Roman" panose="02020603050405020304" pitchFamily="18" charset="0"/>
            </a:endParaRPr>
          </a:p>
        </p:txBody>
      </p:sp>
      <p:sp>
        <p:nvSpPr>
          <p:cNvPr id="21" name="Rectangle 2"/>
          <p:cNvSpPr>
            <a:spLocks noChangeArrowheads="1"/>
          </p:cNvSpPr>
          <p:nvPr/>
        </p:nvSpPr>
        <p:spPr bwMode="auto">
          <a:xfrm>
            <a:off x="868540" y="3956086"/>
            <a:ext cx="114554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b="0" i="0" u="none" strike="noStrike" cap="none" normalizeH="0" baseline="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b) </a:t>
            </a:r>
            <a:r>
              <a:rPr kumimoji="0" lang="en-US" altLang="en-US" b="0" i="0" u="none" strike="noStrike" cap="none" normalizeH="0" baseline="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t>
            </a:r>
            <a:r>
              <a:rPr kumimoji="0" lang="vi-VN" altLang="en-US" b="0" i="0" u="none" strike="noStrike" cap="none" normalizeH="0" baseline="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Giá trị bé nhất các </a:t>
            </a:r>
            <a:r>
              <a:rPr kumimoji="0" lang="vi-VN" altLang="en-US" b="0" i="1" u="none" strike="noStrike" cap="none" normalizeH="0" baseline="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x</a:t>
            </a:r>
            <a:r>
              <a:rPr kumimoji="0" lang="vi-VN" altLang="en-US" b="0" i="1" u="none" strike="noStrike" cap="none" normalizeH="0" baseline="-3000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a:t>
            </a:r>
            <a:r>
              <a:rPr kumimoji="0" lang="vi-VN" altLang="en-US" b="0" i="0" u="none" strike="noStrike" cap="none" normalizeH="0" baseline="0">
                <a:ln>
                  <a:noFill/>
                </a:ln>
                <a:solidFill>
                  <a:srgbClr val="FF0000"/>
                </a:solidFill>
                <a:effectLst/>
                <a:latin typeface="Arial" panose="020B0604020202020204" pitchFamily="34" charset="0"/>
                <a:ea typeface="SimSun" panose="02010600030101010101" pitchFamily="2" charset="-122"/>
                <a:cs typeface="Times New Roman" panose="02020603050405020304" pitchFamily="18" charset="0"/>
              </a:rPr>
              <a:t> </a:t>
            </a:r>
            <a:r>
              <a:rPr kumimoji="0" lang="vi-VN" altLang="en-US" b="0" i="0" u="none" strike="noStrike" cap="none" normalizeH="0" baseline="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có thể nhận là </a:t>
            </a:r>
            <a:r>
              <a:rPr kumimoji="0" lang="vi-VN" altLang="en-US" b="0" i="0" u="none" strike="noStrike" cap="none" normalizeH="0" baseline="0">
                <a:ln>
                  <a:noFill/>
                </a:ln>
                <a:solidFill>
                  <a:srgbClr val="FF0000"/>
                </a:solidFill>
                <a:effectLst/>
                <a:latin typeface="Arial" panose="020B0604020202020204" pitchFamily="34" charset="0"/>
                <a:ea typeface="SimSun" panose="02010600030101010101" pitchFamily="2" charset="-122"/>
                <a:cs typeface="Times New Roman" panose="02020603050405020304" pitchFamily="18" charset="0"/>
              </a:rPr>
              <a:t>30</a:t>
            </a:r>
            <a:r>
              <a:rPr kumimoji="0" lang="vi-VN" altLang="en-US" b="0" i="0" u="none" strike="noStrike" cap="none" normalizeH="0" baseline="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giá trị lớn nhất của các</a:t>
            </a:r>
            <a:r>
              <a:rPr kumimoji="0" lang="vi-VN" altLang="en-US" b="0" i="1" u="none" strike="noStrike" cap="none" normalizeH="0" baseline="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t>
            </a:r>
            <a:r>
              <a:rPr kumimoji="0" lang="vi-VN" altLang="en-US" b="0" i="1" u="none" strike="noStrike" cap="none" normalizeH="0" baseline="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x</a:t>
            </a:r>
            <a:r>
              <a:rPr kumimoji="0" lang="vi-VN" altLang="en-US" b="0" i="1" u="none" strike="noStrike" cap="none" normalizeH="0" baseline="-3000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a:t>
            </a:r>
            <a:r>
              <a:rPr kumimoji="0" lang="vi-VN" altLang="en-US" b="0" i="1" u="none" strike="noStrike" cap="none" normalizeH="0" baseline="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t>
            </a:r>
            <a:r>
              <a:rPr kumimoji="0" lang="vi-VN" altLang="en-US" b="0" i="0" u="none" strike="noStrike" cap="none" normalizeH="0" baseline="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thuộc</a:t>
            </a:r>
            <a:r>
              <a:rPr kumimoji="0" lang="en-US" altLang="en-US" b="0" i="0" u="none" strike="noStrike" cap="none" normalizeH="0" baseline="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a:t>
            </a:r>
            <a:r>
              <a:rPr kumimoji="0" lang="en-US" altLang="en-US" b="0" i="0" u="none" strike="noStrike" cap="none" normalizeH="0" baseline="0">
                <a:ln>
                  <a:noFill/>
                </a:ln>
                <a:solidFill>
                  <a:srgbClr val="FF0000"/>
                </a:solidFill>
                <a:effectLst/>
                <a:latin typeface="Arial" panose="020B0604020202020204" pitchFamily="34" charset="0"/>
                <a:ea typeface="SimSun" panose="02010600030101010101" pitchFamily="2" charset="-122"/>
                <a:cs typeface="Times New Roman" panose="02020603050405020304" pitchFamily="18" charset="0"/>
              </a:rPr>
              <a:t>[38;40)</a:t>
            </a:r>
            <a:r>
              <a:rPr kumimoji="0" lang="vi-VN" altLang="en-US" b="0" i="0" u="none" strike="noStrike" cap="none" normalizeH="0" baseline="0">
                <a:ln>
                  <a:noFill/>
                </a:ln>
                <a:solidFill>
                  <a:srgbClr val="FF0000"/>
                </a:solidFill>
                <a:effectLst/>
                <a:latin typeface="Arial" panose="020B0604020202020204" pitchFamily="34" charset="0"/>
                <a:ea typeface="SimSun" panose="02010600030101010101" pitchFamily="2" charset="-122"/>
                <a:cs typeface="Times New Roman" panose="02020603050405020304" pitchFamily="18" charset="0"/>
              </a:rPr>
              <a:t> </a:t>
            </a:r>
            <a:endParaRPr kumimoji="0" lang="vi-VN" altLang="en-US" sz="3600" b="0" i="0" u="none" strike="noStrike" cap="none" normalizeH="0" baseline="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2378086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31159665"/>
              </p:ext>
            </p:extLst>
          </p:nvPr>
        </p:nvGraphicFramePr>
        <p:xfrm>
          <a:off x="353409" y="1051192"/>
          <a:ext cx="11453865" cy="914400"/>
        </p:xfrm>
        <a:graphic>
          <a:graphicData uri="http://schemas.openxmlformats.org/drawingml/2006/table">
            <a:tbl>
              <a:tblPr firstRow="1" bandRow="1">
                <a:tableStyleId>{5C22544A-7EE6-4342-B048-85BDC9FD1C3A}</a:tableStyleId>
              </a:tblPr>
              <a:tblGrid>
                <a:gridCol w="2979824">
                  <a:extLst>
                    <a:ext uri="{9D8B030D-6E8A-4147-A177-3AD203B41FA5}">
                      <a16:colId xmlns:a16="http://schemas.microsoft.com/office/drawing/2014/main" xmlns="" val="4145861470"/>
                    </a:ext>
                  </a:extLst>
                </a:gridCol>
                <a:gridCol w="1793014">
                  <a:extLst>
                    <a:ext uri="{9D8B030D-6E8A-4147-A177-3AD203B41FA5}">
                      <a16:colId xmlns:a16="http://schemas.microsoft.com/office/drawing/2014/main" xmlns="" val="644305901"/>
                    </a:ext>
                  </a:extLst>
                </a:gridCol>
                <a:gridCol w="1793014">
                  <a:extLst>
                    <a:ext uri="{9D8B030D-6E8A-4147-A177-3AD203B41FA5}">
                      <a16:colId xmlns:a16="http://schemas.microsoft.com/office/drawing/2014/main" xmlns="" val="3269740678"/>
                    </a:ext>
                  </a:extLst>
                </a:gridCol>
                <a:gridCol w="1793014">
                  <a:extLst>
                    <a:ext uri="{9D8B030D-6E8A-4147-A177-3AD203B41FA5}">
                      <a16:colId xmlns:a16="http://schemas.microsoft.com/office/drawing/2014/main" xmlns="" val="870287408"/>
                    </a:ext>
                  </a:extLst>
                </a:gridCol>
                <a:gridCol w="1492616">
                  <a:extLst>
                    <a:ext uri="{9D8B030D-6E8A-4147-A177-3AD203B41FA5}">
                      <a16:colId xmlns:a16="http://schemas.microsoft.com/office/drawing/2014/main" xmlns="" val="3196349219"/>
                    </a:ext>
                  </a:extLst>
                </a:gridCol>
                <a:gridCol w="1602383">
                  <a:extLst>
                    <a:ext uri="{9D8B030D-6E8A-4147-A177-3AD203B41FA5}">
                      <a16:colId xmlns:a16="http://schemas.microsoft.com/office/drawing/2014/main" xmlns="" val="1660516779"/>
                    </a:ext>
                  </a:extLst>
                </a:gridCol>
              </a:tblGrid>
              <a:tr h="370840">
                <a:tc>
                  <a:txBody>
                    <a:bodyPr/>
                    <a:lstStyle/>
                    <a:p>
                      <a:pPr algn="ctr"/>
                      <a:r>
                        <a:rPr lang="en-US">
                          <a:latin typeface="Arial" panose="020B0604020202020204" pitchFamily="34" charset="0"/>
                          <a:cs typeface="Arial" panose="020B0604020202020204" pitchFamily="34" charset="0"/>
                        </a:rPr>
                        <a:t>Nhóm</a:t>
                      </a:r>
                    </a:p>
                  </a:txBody>
                  <a:tcPr/>
                </a:tc>
                <a:tc>
                  <a:txBody>
                    <a:bodyPr/>
                    <a:lstStyle/>
                    <a:p>
                      <a:pPr algn="ctr"/>
                      <a:r>
                        <a:rPr lang="en-US" b="0" i="0"/>
                        <a:t>[</a:t>
                      </a:r>
                      <a:r>
                        <a:rPr lang="en-US" b="0" i="1">
                          <a:latin typeface="Times New Roman" panose="02020603050405020304" pitchFamily="18" charset="0"/>
                          <a:cs typeface="Times New Roman" panose="02020603050405020304" pitchFamily="18" charset="0"/>
                        </a:rPr>
                        <a:t>a</a:t>
                      </a:r>
                      <a:r>
                        <a:rPr lang="en-US" b="0" i="1" baseline="-25000">
                          <a:latin typeface="Times New Roman" panose="02020603050405020304" pitchFamily="18" charset="0"/>
                          <a:cs typeface="Times New Roman" panose="02020603050405020304" pitchFamily="18" charset="0"/>
                        </a:rPr>
                        <a:t>1</a:t>
                      </a:r>
                      <a:r>
                        <a:rPr lang="en-US" b="0" i="1">
                          <a:latin typeface="Times New Roman" panose="02020603050405020304" pitchFamily="18" charset="0"/>
                          <a:cs typeface="Times New Roman" panose="02020603050405020304" pitchFamily="18" charset="0"/>
                        </a:rPr>
                        <a:t>;a</a:t>
                      </a:r>
                      <a:r>
                        <a:rPr lang="en-US" b="0" i="1" baseline="-25000">
                          <a:latin typeface="Times New Roman" panose="02020603050405020304" pitchFamily="18" charset="0"/>
                          <a:cs typeface="Times New Roman" panose="02020603050405020304" pitchFamily="18" charset="0"/>
                        </a:rPr>
                        <a:t>2</a:t>
                      </a:r>
                      <a:r>
                        <a:rPr lang="en-US" b="0" i="0"/>
                        <a:t>)</a:t>
                      </a:r>
                    </a:p>
                  </a:txBody>
                  <a:tcPr/>
                </a:tc>
                <a:tc>
                  <a:txBody>
                    <a:bodyPr/>
                    <a:lstStyle/>
                    <a:p>
                      <a:pPr algn="ctr"/>
                      <a:r>
                        <a:rPr lang="en-US"/>
                        <a:t>…</a:t>
                      </a:r>
                    </a:p>
                  </a:txBody>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b="0" i="0"/>
                        <a:t>[</a:t>
                      </a:r>
                      <a:r>
                        <a:rPr lang="en-US" b="0" i="1">
                          <a:latin typeface="Times New Roman" panose="02020603050405020304" pitchFamily="18" charset="0"/>
                          <a:cs typeface="Times New Roman" panose="02020603050405020304" pitchFamily="18" charset="0"/>
                        </a:rPr>
                        <a:t>a</a:t>
                      </a:r>
                      <a:r>
                        <a:rPr lang="en-US" b="0" i="1" baseline="-25000">
                          <a:latin typeface="Times New Roman" panose="02020603050405020304" pitchFamily="18" charset="0"/>
                          <a:cs typeface="Times New Roman" panose="02020603050405020304" pitchFamily="18" charset="0"/>
                        </a:rPr>
                        <a:t>i</a:t>
                      </a:r>
                      <a:r>
                        <a:rPr lang="en-US" b="0" i="1">
                          <a:latin typeface="Times New Roman" panose="02020603050405020304" pitchFamily="18" charset="0"/>
                          <a:cs typeface="Times New Roman" panose="02020603050405020304" pitchFamily="18" charset="0"/>
                        </a:rPr>
                        <a:t>;a</a:t>
                      </a:r>
                      <a:r>
                        <a:rPr lang="en-US" b="0" i="1" baseline="-25000">
                          <a:latin typeface="Times New Roman" panose="02020603050405020304" pitchFamily="18" charset="0"/>
                          <a:cs typeface="Times New Roman" panose="02020603050405020304" pitchFamily="18" charset="0"/>
                        </a:rPr>
                        <a:t>i+1</a:t>
                      </a:r>
                      <a:r>
                        <a:rPr lang="en-US" b="0" i="0"/>
                        <a:t>)</a:t>
                      </a:r>
                    </a:p>
                  </a:txBody>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b="0" i="0"/>
                        <a:t>…</a:t>
                      </a:r>
                    </a:p>
                  </a:txBody>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b="0" i="0"/>
                        <a:t>[</a:t>
                      </a:r>
                      <a:r>
                        <a:rPr lang="en-US" b="0" i="1">
                          <a:latin typeface="Times New Roman" panose="02020603050405020304" pitchFamily="18" charset="0"/>
                          <a:cs typeface="Times New Roman" panose="02020603050405020304" pitchFamily="18" charset="0"/>
                        </a:rPr>
                        <a:t>a</a:t>
                      </a:r>
                      <a:r>
                        <a:rPr lang="en-US" b="0" i="1" baseline="-25000">
                          <a:latin typeface="Times New Roman" panose="02020603050405020304" pitchFamily="18" charset="0"/>
                          <a:cs typeface="Times New Roman" panose="02020603050405020304" pitchFamily="18" charset="0"/>
                        </a:rPr>
                        <a:t>k</a:t>
                      </a:r>
                      <a:r>
                        <a:rPr lang="en-US" b="0" i="1">
                          <a:latin typeface="Times New Roman" panose="02020603050405020304" pitchFamily="18" charset="0"/>
                          <a:cs typeface="Times New Roman" panose="02020603050405020304" pitchFamily="18" charset="0"/>
                        </a:rPr>
                        <a:t>;a</a:t>
                      </a:r>
                      <a:r>
                        <a:rPr lang="en-US" b="0" i="1" baseline="-25000">
                          <a:latin typeface="Times New Roman" panose="02020603050405020304" pitchFamily="18" charset="0"/>
                          <a:cs typeface="Times New Roman" panose="02020603050405020304" pitchFamily="18" charset="0"/>
                        </a:rPr>
                        <a:t>k+1</a:t>
                      </a:r>
                      <a:r>
                        <a:rPr lang="en-US" b="0" i="0"/>
                        <a:t>)</a:t>
                      </a:r>
                    </a:p>
                  </a:txBody>
                  <a:tcPr/>
                </a:tc>
                <a:extLst>
                  <a:ext uri="{0D108BD9-81ED-4DB2-BD59-A6C34878D82A}">
                    <a16:rowId xmlns:a16="http://schemas.microsoft.com/office/drawing/2014/main" xmlns="" val="3264438928"/>
                  </a:ext>
                </a:extLst>
              </a:tr>
              <a:tr h="370840">
                <a:tc>
                  <a:txBody>
                    <a:bodyPr/>
                    <a:lstStyle/>
                    <a:p>
                      <a:pPr algn="ctr"/>
                      <a:r>
                        <a:rPr lang="en-US" b="1">
                          <a:latin typeface="Arial" panose="020B0604020202020204" pitchFamily="34" charset="0"/>
                          <a:cs typeface="Arial" panose="020B0604020202020204" pitchFamily="34" charset="0"/>
                        </a:rPr>
                        <a:t>Tần</a:t>
                      </a:r>
                      <a:r>
                        <a:rPr lang="en-US" b="1" baseline="0">
                          <a:latin typeface="Arial" panose="020B0604020202020204" pitchFamily="34" charset="0"/>
                          <a:cs typeface="Arial" panose="020B0604020202020204" pitchFamily="34" charset="0"/>
                        </a:rPr>
                        <a:t> số</a:t>
                      </a:r>
                      <a:endParaRPr lang="en-US" b="1">
                        <a:latin typeface="Arial" panose="020B0604020202020204" pitchFamily="34" charset="0"/>
                        <a:cs typeface="Arial" panose="020B0604020202020204" pitchFamily="34" charset="0"/>
                      </a:endParaRPr>
                    </a:p>
                  </a:txBody>
                  <a:tcPr/>
                </a:tc>
                <a:tc>
                  <a:txBody>
                    <a:bodyPr/>
                    <a:lstStyle/>
                    <a:p>
                      <a:pPr algn="ctr"/>
                      <a:r>
                        <a:rPr lang="en-US" b="0" i="1">
                          <a:latin typeface="Times New Roman" panose="02020603050405020304" pitchFamily="18" charset="0"/>
                          <a:cs typeface="Times New Roman" panose="02020603050405020304" pitchFamily="18" charset="0"/>
                        </a:rPr>
                        <a:t>m</a:t>
                      </a:r>
                      <a:r>
                        <a:rPr lang="en-US" b="0" i="1" baseline="-25000">
                          <a:latin typeface="Times New Roman" panose="02020603050405020304" pitchFamily="18" charset="0"/>
                          <a:cs typeface="Times New Roman" panose="02020603050405020304" pitchFamily="18" charset="0"/>
                        </a:rPr>
                        <a:t>1</a:t>
                      </a:r>
                    </a:p>
                  </a:txBody>
                  <a:tcPr/>
                </a:tc>
                <a:tc>
                  <a:txBody>
                    <a:bodyPr/>
                    <a:lstStyle/>
                    <a:p>
                      <a:pPr algn="ctr"/>
                      <a:r>
                        <a:rPr lang="en-US" b="0" i="1">
                          <a:latin typeface="Times New Roman" panose="02020603050405020304" pitchFamily="18" charset="0"/>
                          <a:cs typeface="Times New Roman" panose="02020603050405020304" pitchFamily="18" charset="0"/>
                        </a:rPr>
                        <a:t>…</a:t>
                      </a:r>
                    </a:p>
                  </a:txBody>
                  <a:tcPr/>
                </a:tc>
                <a:tc>
                  <a:txBody>
                    <a:bodyPr/>
                    <a:lstStyle/>
                    <a:p>
                      <a:pPr algn="ctr"/>
                      <a:r>
                        <a:rPr lang="en-US" b="0" i="1">
                          <a:latin typeface="Times New Roman" panose="02020603050405020304" pitchFamily="18" charset="0"/>
                          <a:cs typeface="Times New Roman" panose="02020603050405020304" pitchFamily="18" charset="0"/>
                        </a:rPr>
                        <a:t>m</a:t>
                      </a:r>
                      <a:r>
                        <a:rPr lang="en-US" b="0" i="1" baseline="-25000">
                          <a:latin typeface="Times New Roman" panose="02020603050405020304" pitchFamily="18" charset="0"/>
                          <a:cs typeface="Times New Roman" panose="02020603050405020304" pitchFamily="18" charset="0"/>
                        </a:rPr>
                        <a:t>i</a:t>
                      </a:r>
                    </a:p>
                  </a:txBody>
                  <a:tcPr/>
                </a:tc>
                <a:tc>
                  <a:txBody>
                    <a:bodyPr/>
                    <a:lstStyle/>
                    <a:p>
                      <a:pPr algn="ctr"/>
                      <a:r>
                        <a:rPr lang="en-US" b="0" i="1">
                          <a:latin typeface="Times New Roman" panose="02020603050405020304" pitchFamily="18" charset="0"/>
                          <a:cs typeface="Times New Roman" panose="02020603050405020304" pitchFamily="18" charset="0"/>
                        </a:rPr>
                        <a:t>…</a:t>
                      </a:r>
                    </a:p>
                  </a:txBody>
                  <a:tcPr/>
                </a:tc>
                <a:tc>
                  <a:txBody>
                    <a:bodyPr/>
                    <a:lstStyle/>
                    <a:p>
                      <a:pPr algn="ctr"/>
                      <a:r>
                        <a:rPr lang="en-US" b="0" i="1">
                          <a:latin typeface="Times New Roman" panose="02020603050405020304" pitchFamily="18" charset="0"/>
                          <a:cs typeface="Times New Roman" panose="02020603050405020304" pitchFamily="18" charset="0"/>
                        </a:rPr>
                        <a:t>m</a:t>
                      </a:r>
                      <a:r>
                        <a:rPr lang="en-US" b="0" i="1" baseline="-25000">
                          <a:latin typeface="Times New Roman" panose="02020603050405020304" pitchFamily="18" charset="0"/>
                          <a:cs typeface="Times New Roman" panose="02020603050405020304" pitchFamily="18" charset="0"/>
                        </a:rPr>
                        <a:t>k</a:t>
                      </a:r>
                    </a:p>
                  </a:txBody>
                  <a:tcPr/>
                </a:tc>
                <a:extLst>
                  <a:ext uri="{0D108BD9-81ED-4DB2-BD59-A6C34878D82A}">
                    <a16:rowId xmlns:a16="http://schemas.microsoft.com/office/drawing/2014/main" xmlns="" val="1023223567"/>
                  </a:ext>
                </a:extLst>
              </a:tr>
            </a:tbl>
          </a:graphicData>
        </a:graphic>
      </p:graphicFrame>
      <p:grpSp>
        <p:nvGrpSpPr>
          <p:cNvPr id="12" name="Group 11"/>
          <p:cNvGrpSpPr/>
          <p:nvPr/>
        </p:nvGrpSpPr>
        <p:grpSpPr>
          <a:xfrm>
            <a:off x="1446212" y="3290172"/>
            <a:ext cx="8306889" cy="469900"/>
            <a:chOff x="3198812" y="3733473"/>
            <a:chExt cx="8306889" cy="469900"/>
          </a:xfrm>
        </p:grpSpPr>
        <p:sp>
          <p:nvSpPr>
            <p:cNvPr id="9" name="TextBox 8"/>
            <p:cNvSpPr txBox="1"/>
            <p:nvPr/>
          </p:nvSpPr>
          <p:spPr>
            <a:xfrm>
              <a:off x="3198812" y="3733800"/>
              <a:ext cx="8306889" cy="461665"/>
            </a:xfrm>
            <a:prstGeom prst="rect">
              <a:avLst/>
            </a:prstGeom>
            <a:noFill/>
          </p:spPr>
          <p:txBody>
            <a:bodyPr wrap="none" rtlCol="0">
              <a:spAutoFit/>
            </a:bodyPr>
            <a:lstStyle/>
            <a:p>
              <a:r>
                <a:rPr lang="en-US" dirty="0"/>
                <a:t>Trong </a:t>
              </a:r>
              <a:r>
                <a:rPr lang="en-US" dirty="0" err="1"/>
                <a:t>đó</a:t>
              </a:r>
              <a:r>
                <a:rPr lang="en-US" dirty="0"/>
                <a:t> </a:t>
              </a:r>
              <a:r>
                <a:rPr lang="en-US" dirty="0" err="1"/>
                <a:t>các</a:t>
              </a:r>
              <a:r>
                <a:rPr lang="en-US" dirty="0"/>
                <a:t> </a:t>
              </a:r>
              <a:r>
                <a:rPr lang="en-US" dirty="0" err="1"/>
                <a:t>tần</a:t>
              </a:r>
              <a:r>
                <a:rPr lang="en-US" dirty="0"/>
                <a:t> </a:t>
              </a:r>
              <a:r>
                <a:rPr lang="en-US" dirty="0" err="1"/>
                <a:t>số</a:t>
              </a:r>
              <a:r>
                <a:rPr lang="en-US" dirty="0"/>
                <a:t>                                              </a:t>
              </a:r>
              <a:r>
                <a:rPr lang="en-US" dirty="0" err="1"/>
                <a:t>là</a:t>
              </a:r>
              <a:r>
                <a:rPr lang="en-US" dirty="0"/>
                <a:t> </a:t>
              </a:r>
              <a:r>
                <a:rPr lang="en-US" dirty="0" err="1"/>
                <a:t>cỡ</a:t>
              </a:r>
              <a:r>
                <a:rPr lang="en-US" dirty="0"/>
                <a:t> </a:t>
              </a:r>
              <a:r>
                <a:rPr lang="en-US" dirty="0" err="1"/>
                <a:t>mẫu</a:t>
              </a:r>
              <a:r>
                <a:rPr lang="en-US" dirty="0"/>
                <a:t>. </a:t>
              </a:r>
            </a:p>
          </p:txBody>
        </p:sp>
        <p:graphicFrame>
          <p:nvGraphicFramePr>
            <p:cNvPr id="11" name="Object 10"/>
            <p:cNvGraphicFramePr>
              <a:graphicFrameLocks noChangeAspect="1"/>
            </p:cNvGraphicFramePr>
            <p:nvPr>
              <p:extLst>
                <p:ext uri="{D42A27DB-BD31-4B8C-83A1-F6EECF244321}">
                  <p14:modId xmlns:p14="http://schemas.microsoft.com/office/powerpoint/2010/main" val="2928292216"/>
                </p:ext>
              </p:extLst>
            </p:nvPr>
          </p:nvGraphicFramePr>
          <p:xfrm>
            <a:off x="6099175" y="3733473"/>
            <a:ext cx="3687763" cy="469900"/>
          </p:xfrm>
          <a:graphic>
            <a:graphicData uri="http://schemas.openxmlformats.org/presentationml/2006/ole">
              <mc:AlternateContent xmlns:mc="http://schemas.openxmlformats.org/markup-compatibility/2006">
                <mc:Choice xmlns:v="urn:schemas-microsoft-com:vml" Requires="v">
                  <p:oleObj spid="_x0000_s1026" name="Equation" r:id="rId3" imgW="1892160" imgH="241200" progId="Equation.DSMT4">
                    <p:embed/>
                  </p:oleObj>
                </mc:Choice>
                <mc:Fallback>
                  <p:oleObj name="Equation" r:id="rId3" imgW="1892160" imgH="241200" progId="Equation.DSMT4">
                    <p:embed/>
                    <p:pic>
                      <p:nvPicPr>
                        <p:cNvPr id="0" name=""/>
                        <p:cNvPicPr/>
                        <p:nvPr/>
                      </p:nvPicPr>
                      <p:blipFill>
                        <a:blip r:embed="rId4"/>
                        <a:stretch>
                          <a:fillRect/>
                        </a:stretch>
                      </p:blipFill>
                      <p:spPr>
                        <a:xfrm>
                          <a:off x="6099175" y="3733473"/>
                          <a:ext cx="3687763" cy="469900"/>
                        </a:xfrm>
                        <a:prstGeom prst="rect">
                          <a:avLst/>
                        </a:prstGeom>
                      </p:spPr>
                    </p:pic>
                  </p:oleObj>
                </mc:Fallback>
              </mc:AlternateContent>
            </a:graphicData>
          </a:graphic>
        </p:graphicFrame>
      </p:grpSp>
      <p:sp>
        <p:nvSpPr>
          <p:cNvPr id="16" name="TextBox 15"/>
          <p:cNvSpPr txBox="1"/>
          <p:nvPr/>
        </p:nvSpPr>
        <p:spPr>
          <a:xfrm>
            <a:off x="326094" y="549061"/>
            <a:ext cx="5410200" cy="461665"/>
          </a:xfrm>
          <a:prstGeom prst="rect">
            <a:avLst/>
          </a:prstGeom>
          <a:noFill/>
        </p:spPr>
        <p:txBody>
          <a:bodyPr wrap="square" rtlCol="0">
            <a:spAutoFit/>
          </a:bodyPr>
          <a:lstStyle/>
          <a:p>
            <a:pPr marL="342900" indent="-342900">
              <a:buFont typeface="Wingdings" panose="05000000000000000000" pitchFamily="2" charset="2"/>
              <a:buChar char="v"/>
            </a:pPr>
            <a:r>
              <a:rPr lang="en-US"/>
              <a:t>Cho mẫu số liệu ghép nhóm</a:t>
            </a:r>
          </a:p>
        </p:txBody>
      </p:sp>
      <p:grpSp>
        <p:nvGrpSpPr>
          <p:cNvPr id="18" name="Group 17"/>
          <p:cNvGrpSpPr/>
          <p:nvPr/>
        </p:nvGrpSpPr>
        <p:grpSpPr>
          <a:xfrm>
            <a:off x="353408" y="2168277"/>
            <a:ext cx="11453866" cy="1001650"/>
            <a:chOff x="410175" y="1649863"/>
            <a:chExt cx="11453866" cy="1001650"/>
          </a:xfrm>
        </p:grpSpPr>
        <p:grpSp>
          <p:nvGrpSpPr>
            <p:cNvPr id="2" name="Group 1"/>
            <p:cNvGrpSpPr/>
            <p:nvPr/>
          </p:nvGrpSpPr>
          <p:grpSpPr>
            <a:xfrm>
              <a:off x="410175" y="1649863"/>
              <a:ext cx="11453866" cy="1001650"/>
              <a:chOff x="379412" y="762000"/>
              <a:chExt cx="11453866" cy="1001650"/>
            </a:xfrm>
          </p:grpSpPr>
          <p:sp>
            <p:nvSpPr>
              <p:cNvPr id="13" name="Rounded Rectangle 12"/>
              <p:cNvSpPr/>
              <p:nvPr/>
            </p:nvSpPr>
            <p:spPr>
              <a:xfrm>
                <a:off x="379412" y="762000"/>
                <a:ext cx="11453866" cy="1001650"/>
              </a:xfrm>
              <a:prstGeom prst="roundRect">
                <a:avLst>
                  <a:gd name="adj" fmla="val 4175"/>
                </a:avLst>
              </a:prstGeom>
              <a:solidFill>
                <a:schemeClr val="accent6">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TextBox 13"/>
              <p:cNvSpPr txBox="1"/>
              <p:nvPr/>
            </p:nvSpPr>
            <p:spPr>
              <a:xfrm>
                <a:off x="1716633" y="763305"/>
                <a:ext cx="8610600" cy="492420"/>
              </a:xfrm>
              <a:prstGeom prst="rect">
                <a:avLst/>
              </a:prstGeom>
              <a:noFill/>
            </p:spPr>
            <p:txBody>
              <a:bodyPr wrap="square" lIns="121899" tIns="60949" rIns="121899" bIns="60949" rtlCol="0">
                <a:spAutoFit/>
              </a:bodyPr>
              <a:lstStyle/>
              <a:p>
                <a:pPr marL="457200" indent="-457200">
                  <a:buFont typeface="Wingdings" pitchFamily="2" charset="2"/>
                  <a:buChar char="q"/>
                </a:pPr>
                <a:r>
                  <a:rPr lang="en-US" b="1">
                    <a:latin typeface="Arial" pitchFamily="34" charset="0"/>
                    <a:cs typeface="Arial" pitchFamily="34" charset="0"/>
                  </a:rPr>
                  <a:t>Khoảng biến thiên của mẫu số liệu ghép nhóm trên là</a:t>
                </a:r>
                <a:endParaRPr lang="vi-VN" b="1">
                  <a:latin typeface="Arial" pitchFamily="34" charset="0"/>
                  <a:cs typeface="Arial" pitchFamily="34" charset="0"/>
                </a:endParaRPr>
              </a:p>
            </p:txBody>
          </p:sp>
        </p:grpSp>
        <p:graphicFrame>
          <p:nvGraphicFramePr>
            <p:cNvPr id="17" name="Object 16"/>
            <p:cNvGraphicFramePr>
              <a:graphicFrameLocks noChangeAspect="1"/>
            </p:cNvGraphicFramePr>
            <p:nvPr>
              <p:extLst>
                <p:ext uri="{D42A27DB-BD31-4B8C-83A1-F6EECF244321}">
                  <p14:modId xmlns:p14="http://schemas.microsoft.com/office/powerpoint/2010/main" val="109097753"/>
                </p:ext>
              </p:extLst>
            </p:nvPr>
          </p:nvGraphicFramePr>
          <p:xfrm>
            <a:off x="4982175" y="2006363"/>
            <a:ext cx="1660639" cy="517249"/>
          </p:xfrm>
          <a:graphic>
            <a:graphicData uri="http://schemas.openxmlformats.org/presentationml/2006/ole">
              <mc:AlternateContent xmlns:mc="http://schemas.openxmlformats.org/markup-compatibility/2006">
                <mc:Choice xmlns:v="urn:schemas-microsoft-com:vml" Requires="v">
                  <p:oleObj spid="_x0000_s1027" name="Equation" r:id="rId5" imgW="774360" imgH="241200" progId="Equation.DSMT4">
                    <p:embed/>
                  </p:oleObj>
                </mc:Choice>
                <mc:Fallback>
                  <p:oleObj name="Equation" r:id="rId5" imgW="774360" imgH="241200" progId="Equation.DSMT4">
                    <p:embed/>
                    <p:pic>
                      <p:nvPicPr>
                        <p:cNvPr id="0" name=""/>
                        <p:cNvPicPr/>
                        <p:nvPr/>
                      </p:nvPicPr>
                      <p:blipFill>
                        <a:blip r:embed="rId6"/>
                        <a:stretch>
                          <a:fillRect/>
                        </a:stretch>
                      </p:blipFill>
                      <p:spPr>
                        <a:xfrm>
                          <a:off x="4982175" y="2006363"/>
                          <a:ext cx="1660639" cy="517249"/>
                        </a:xfrm>
                        <a:prstGeom prst="rect">
                          <a:avLst/>
                        </a:prstGeom>
                      </p:spPr>
                    </p:pic>
                  </p:oleObj>
                </mc:Fallback>
              </mc:AlternateContent>
            </a:graphicData>
          </a:graphic>
        </p:graphicFrame>
      </p:grpSp>
      <p:pic>
        <p:nvPicPr>
          <p:cNvPr id="21" name="Picture 20"/>
          <p:cNvPicPr>
            <a:picLocks noChangeAspect="1"/>
          </p:cNvPicPr>
          <p:nvPr/>
        </p:nvPicPr>
        <p:blipFill>
          <a:blip r:embed="rId7"/>
          <a:stretch>
            <a:fillRect/>
          </a:stretch>
        </p:blipFill>
        <p:spPr>
          <a:xfrm>
            <a:off x="219161" y="3648948"/>
            <a:ext cx="898787" cy="1201016"/>
          </a:xfrm>
          <a:prstGeom prst="rect">
            <a:avLst/>
          </a:prstGeom>
        </p:spPr>
      </p:pic>
      <p:grpSp>
        <p:nvGrpSpPr>
          <p:cNvPr id="3" name="Group 2"/>
          <p:cNvGrpSpPr/>
          <p:nvPr/>
        </p:nvGrpSpPr>
        <p:grpSpPr>
          <a:xfrm>
            <a:off x="1117948" y="3915404"/>
            <a:ext cx="10704461" cy="846412"/>
            <a:chOff x="1117948" y="3915404"/>
            <a:chExt cx="10704461" cy="846412"/>
          </a:xfrm>
        </p:grpSpPr>
        <p:sp>
          <p:nvSpPr>
            <p:cNvPr id="22" name="Rectangle 21"/>
            <p:cNvSpPr/>
            <p:nvPr/>
          </p:nvSpPr>
          <p:spPr>
            <a:xfrm>
              <a:off x="1311100" y="3915404"/>
              <a:ext cx="10456874" cy="830997"/>
            </a:xfrm>
            <a:prstGeom prst="rect">
              <a:avLst/>
            </a:prstGeom>
            <a:ln>
              <a:noFill/>
            </a:ln>
          </p:spPr>
          <p:txBody>
            <a:bodyPr wrap="square">
              <a:spAutoFit/>
            </a:bodyPr>
            <a:lstStyle/>
            <a:p>
              <a:pPr marL="342900" indent="-342900">
                <a:buFont typeface="Wingdings" panose="05000000000000000000" pitchFamily="2" charset="2"/>
                <a:buChar char="v"/>
              </a:pPr>
              <a:r>
                <a:rPr lang="vi-VN" dirty="0"/>
                <a:t>Chỉ ra rằng khoảng biến thiên của mẫu số liệu ghép nhóm trong Bảng 3.1 lớn hơn khoảng biến thiên của mẫu số liệu gốc.</a:t>
              </a:r>
              <a:endParaRPr lang="en-US" dirty="0"/>
            </a:p>
          </p:txBody>
        </p:sp>
        <p:sp>
          <p:nvSpPr>
            <p:cNvPr id="24" name="Rounded Rectangle 23"/>
            <p:cNvSpPr/>
            <p:nvPr/>
          </p:nvSpPr>
          <p:spPr>
            <a:xfrm>
              <a:off x="1117948" y="3923312"/>
              <a:ext cx="10704461" cy="838504"/>
            </a:xfrm>
            <a:prstGeom prst="roundRect">
              <a:avLst>
                <a:gd name="adj" fmla="val 10400"/>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Object 3">
            <a:extLst>
              <a:ext uri="{FF2B5EF4-FFF2-40B4-BE49-F238E27FC236}">
                <a16:creationId xmlns:a16="http://schemas.microsoft.com/office/drawing/2014/main" xmlns="" id="{3B639F47-8AD7-F55A-094D-85DF148F4A11}"/>
              </a:ext>
            </a:extLst>
          </p:cNvPr>
          <p:cNvGraphicFramePr>
            <a:graphicFrameLocks noChangeAspect="1"/>
          </p:cNvGraphicFramePr>
          <p:nvPr>
            <p:extLst>
              <p:ext uri="{D42A27DB-BD31-4B8C-83A1-F6EECF244321}">
                <p14:modId xmlns:p14="http://schemas.microsoft.com/office/powerpoint/2010/main" val="1706354557"/>
              </p:ext>
            </p:extLst>
          </p:nvPr>
        </p:nvGraphicFramePr>
        <p:xfrm>
          <a:off x="4927600" y="2641600"/>
          <a:ext cx="914400" cy="198438"/>
        </p:xfrm>
        <a:graphic>
          <a:graphicData uri="http://schemas.openxmlformats.org/presentationml/2006/ole">
            <mc:AlternateContent xmlns:mc="http://schemas.openxmlformats.org/markup-compatibility/2006">
              <mc:Choice xmlns:v="urn:schemas-microsoft-com:vml" Requires="v">
                <p:oleObj spid="_x0000_s1028"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927600" y="2641600"/>
                        <a:ext cx="914400" cy="198438"/>
                      </a:xfrm>
                      <a:prstGeom prst="rect">
                        <a:avLst/>
                      </a:prstGeom>
                    </p:spPr>
                  </p:pic>
                </p:oleObj>
              </mc:Fallback>
            </mc:AlternateContent>
          </a:graphicData>
        </a:graphic>
      </p:graphicFrame>
      <p:grpSp>
        <p:nvGrpSpPr>
          <p:cNvPr id="28" name="Group 27">
            <a:extLst>
              <a:ext uri="{FF2B5EF4-FFF2-40B4-BE49-F238E27FC236}">
                <a16:creationId xmlns:a16="http://schemas.microsoft.com/office/drawing/2014/main" xmlns="" id="{781629C3-90E4-E958-A663-8EFAF40A123D}"/>
              </a:ext>
            </a:extLst>
          </p:cNvPr>
          <p:cNvGrpSpPr/>
          <p:nvPr/>
        </p:nvGrpSpPr>
        <p:grpSpPr>
          <a:xfrm>
            <a:off x="837233" y="4940320"/>
            <a:ext cx="10706446" cy="1938992"/>
            <a:chOff x="715174" y="4733211"/>
            <a:chExt cx="10706446" cy="1938992"/>
          </a:xfrm>
        </p:grpSpPr>
        <p:graphicFrame>
          <p:nvGraphicFramePr>
            <p:cNvPr id="26" name="Object 25">
              <a:extLst>
                <a:ext uri="{FF2B5EF4-FFF2-40B4-BE49-F238E27FC236}">
                  <a16:creationId xmlns:a16="http://schemas.microsoft.com/office/drawing/2014/main" xmlns="" id="{3FD9299E-8660-05FD-4B59-C08F705F6E88}"/>
                </a:ext>
              </a:extLst>
            </p:cNvPr>
            <p:cNvGraphicFramePr>
              <a:graphicFrameLocks noChangeAspect="1"/>
            </p:cNvGraphicFramePr>
            <p:nvPr>
              <p:extLst>
                <p:ext uri="{D42A27DB-BD31-4B8C-83A1-F6EECF244321}">
                  <p14:modId xmlns:p14="http://schemas.microsoft.com/office/powerpoint/2010/main" val="2675893593"/>
                </p:ext>
              </p:extLst>
            </p:nvPr>
          </p:nvGraphicFramePr>
          <p:xfrm>
            <a:off x="7948613" y="5167313"/>
            <a:ext cx="254000" cy="304800"/>
          </p:xfrm>
          <a:graphic>
            <a:graphicData uri="http://schemas.openxmlformats.org/presentationml/2006/ole">
              <mc:AlternateContent xmlns:mc="http://schemas.openxmlformats.org/markup-compatibility/2006">
                <mc:Choice xmlns:v="urn:schemas-microsoft-com:vml" Requires="v">
                  <p:oleObj spid="_x0000_s1029" name="Equation" r:id="rId10" imgW="253800" imgH="304560" progId="Equation.DSMT4">
                    <p:embed/>
                  </p:oleObj>
                </mc:Choice>
                <mc:Fallback>
                  <p:oleObj name="Equation" r:id="rId10" imgW="253800" imgH="304560" progId="Equation.DSMT4">
                    <p:embed/>
                    <p:pic>
                      <p:nvPicPr>
                        <p:cNvPr id="26" name="Object 25">
                          <a:extLst>
                            <a:ext uri="{FF2B5EF4-FFF2-40B4-BE49-F238E27FC236}">
                              <a16:creationId xmlns:a16="http://schemas.microsoft.com/office/drawing/2014/main" xmlns="" id="{3FD9299E-8660-05FD-4B59-C08F705F6E88}"/>
                            </a:ext>
                          </a:extLst>
                        </p:cNvPr>
                        <p:cNvPicPr/>
                        <p:nvPr/>
                      </p:nvPicPr>
                      <p:blipFill>
                        <a:blip r:embed="rId11"/>
                        <a:stretch>
                          <a:fillRect/>
                        </a:stretch>
                      </p:blipFill>
                      <p:spPr>
                        <a:xfrm>
                          <a:off x="7948613" y="5167313"/>
                          <a:ext cx="254000" cy="304800"/>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xmlns="" id="{E03FFA05-1E47-62AB-69AF-8698A026371E}"/>
                </a:ext>
              </a:extLst>
            </p:cNvPr>
            <p:cNvSpPr txBox="1"/>
            <p:nvPr/>
          </p:nvSpPr>
          <p:spPr>
            <a:xfrm>
              <a:off x="715174" y="4733211"/>
              <a:ext cx="10706446" cy="1938992"/>
            </a:xfrm>
            <a:prstGeom prst="rect">
              <a:avLst/>
            </a:prstGeom>
            <a:noFill/>
          </p:spPr>
          <p:txBody>
            <a:bodyPr wrap="square" rtlCol="0">
              <a:spAutoFit/>
            </a:bodyPr>
            <a:lstStyle/>
            <a:p>
              <a:r>
                <a:rPr lang="vi-VN" dirty="0"/>
                <a:t>Giả sử dãy </a:t>
              </a:r>
              <a:r>
                <a:rPr lang="vi-VN" i="1" dirty="0">
                  <a:latin typeface="Times New Roman" panose="02020603050405020304" pitchFamily="18" charset="0"/>
                  <a:cs typeface="Times New Roman" panose="02020603050405020304" pitchFamily="18" charset="0"/>
                </a:rPr>
                <a:t>x</a:t>
              </a:r>
              <a:r>
                <a:rPr lang="vi-VN" i="1" baseline="-25000" dirty="0">
                  <a:latin typeface="Times New Roman" panose="02020603050405020304" pitchFamily="18" charset="0"/>
                  <a:cs typeface="Times New Roman" panose="02020603050405020304" pitchFamily="18" charset="0"/>
                </a:rPr>
                <a:t>1</a:t>
              </a:r>
              <a:r>
                <a:rPr lang="vi-VN" i="1" dirty="0">
                  <a:latin typeface="Times New Roman" panose="02020603050405020304" pitchFamily="18" charset="0"/>
                  <a:cs typeface="Times New Roman" panose="02020603050405020304" pitchFamily="18" charset="0"/>
                </a:rPr>
                <a:t>, x</a:t>
              </a:r>
              <a:r>
                <a:rPr lang="vi-VN" i="1" baseline="-25000" dirty="0">
                  <a:latin typeface="Times New Roman" panose="02020603050405020304" pitchFamily="18" charset="0"/>
                  <a:cs typeface="Times New Roman" panose="02020603050405020304" pitchFamily="18" charset="0"/>
                </a:rPr>
                <a:t>2</a:t>
              </a:r>
              <a:r>
                <a:rPr lang="vi-VN"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n</a:t>
              </a:r>
              <a:r>
                <a:rPr lang="en-US" dirty="0"/>
                <a:t> </a:t>
              </a:r>
              <a:r>
                <a:rPr lang="vi-VN" dirty="0"/>
                <a:t>đã được sắp xếp theo thứ tự không giảm. </a:t>
              </a:r>
              <a:r>
                <a:rPr lang="en-US" dirty="0"/>
                <a:t>G</a:t>
              </a:r>
              <a:r>
                <a:rPr lang="vi-VN" dirty="0"/>
                <a:t>iá trị chính xác của khoảng biến thiên là </a:t>
              </a:r>
              <a:r>
                <a:rPr lang="vi-VN"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n</a:t>
              </a:r>
              <a:r>
                <a:rPr lang="vi-VN" dirty="0"/>
                <a:t> </a:t>
              </a:r>
              <a:r>
                <a:rPr lang="en-US" dirty="0">
                  <a:latin typeface="Times New Roman" panose="02020603050405020304" pitchFamily="18" charset="0"/>
                  <a:cs typeface="Times New Roman" panose="02020603050405020304" pitchFamily="18" charset="0"/>
                </a:rPr>
                <a:t>-</a:t>
              </a:r>
              <a:r>
                <a:rPr lang="en-US" dirty="0"/>
                <a:t> </a:t>
              </a:r>
              <a:r>
                <a:rPr lang="vi-VN" i="1" dirty="0">
                  <a:latin typeface="Times New Roman" panose="02020603050405020304" pitchFamily="18" charset="0"/>
                  <a:cs typeface="Times New Roman" panose="02020603050405020304" pitchFamily="18" charset="0"/>
                </a:rPr>
                <a:t>x</a:t>
              </a:r>
              <a:r>
                <a:rPr lang="vi-VN" i="1" baseline="-25000" dirty="0">
                  <a:latin typeface="Times New Roman" panose="02020603050405020304" pitchFamily="18" charset="0"/>
                  <a:cs typeface="Times New Roman" panose="02020603050405020304" pitchFamily="18" charset="0"/>
                </a:rPr>
                <a:t>1</a:t>
              </a:r>
              <a:r>
                <a:rPr lang="vi-VN" dirty="0"/>
                <a:t>. Do </a:t>
              </a:r>
              <a:r>
                <a:rPr lang="vi-VN"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&lt; </a:t>
              </a:r>
              <a:r>
                <a:rPr lang="en-US" i="1" dirty="0" err="1">
                  <a:latin typeface="Times New Roman" panose="02020603050405020304" pitchFamily="18" charset="0"/>
                  <a:cs typeface="Times New Roman" panose="02020603050405020304" pitchFamily="18" charset="0"/>
                </a:rPr>
                <a:t>a</a:t>
              </a:r>
              <a:r>
                <a:rPr lang="en-US" i="1" baseline="-25000" dirty="0" err="1">
                  <a:latin typeface="Times New Roman" panose="02020603050405020304" pitchFamily="18" charset="0"/>
                  <a:cs typeface="Times New Roman" panose="02020603050405020304" pitchFamily="18" charset="0"/>
                </a:rPr>
                <a:t>k+1</a:t>
              </a:r>
              <a:r>
                <a:rPr lang="en-US" dirty="0"/>
                <a:t> </a:t>
              </a:r>
              <a:r>
                <a:rPr lang="vi-VN" dirty="0"/>
                <a:t>và </a:t>
              </a:r>
              <a:r>
                <a:rPr lang="vi-VN"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1   </a:t>
              </a:r>
              <a:r>
                <a:rPr lang="en-US" dirty="0"/>
                <a:t>  </a:t>
              </a:r>
              <a:r>
                <a:rPr lang="en-US" i="1" dirty="0" err="1">
                  <a:latin typeface="Times New Roman" panose="02020603050405020304" pitchFamily="18" charset="0"/>
                  <a:cs typeface="Times New Roman" panose="02020603050405020304" pitchFamily="18" charset="0"/>
                </a:rPr>
                <a:t>a</a:t>
              </a:r>
              <a:r>
                <a:rPr lang="en-US" i="1" baseline="-25000" dirty="0" err="1">
                  <a:latin typeface="Times New Roman" panose="02020603050405020304" pitchFamily="18" charset="0"/>
                  <a:cs typeface="Times New Roman" panose="02020603050405020304" pitchFamily="18" charset="0"/>
                </a:rPr>
                <a:t>1</a:t>
              </a:r>
              <a:r>
                <a:rPr lang="en-US" dirty="0"/>
                <a:t> </a:t>
              </a:r>
              <a:r>
                <a:rPr lang="vi-VN" dirty="0"/>
                <a:t>nên </a:t>
              </a:r>
              <a:r>
                <a:rPr lang="vi-VN" i="1" dirty="0">
                  <a:solidFill>
                    <a:srgbClr val="FF0000"/>
                  </a:solidFill>
                  <a:latin typeface="Times New Roman" panose="02020603050405020304" pitchFamily="18" charset="0"/>
                  <a:cs typeface="Times New Roman" panose="02020603050405020304" pitchFamily="18" charset="0"/>
                </a:rPr>
                <a:t>x</a:t>
              </a:r>
              <a:r>
                <a:rPr lang="en-US" i="1" baseline="-25000" dirty="0">
                  <a:solidFill>
                    <a:srgbClr val="FF0000"/>
                  </a:solidFill>
                  <a:latin typeface="Times New Roman" panose="02020603050405020304" pitchFamily="18" charset="0"/>
                  <a:cs typeface="Times New Roman" panose="02020603050405020304" pitchFamily="18" charset="0"/>
                </a:rPr>
                <a:t>n</a:t>
              </a:r>
              <a:r>
                <a:rPr lang="vi-VN" dirty="0">
                  <a:solidFill>
                    <a:srgbClr val="FF0000"/>
                  </a:solidFill>
                </a:rPr>
                <a:t> </a:t>
              </a:r>
              <a:r>
                <a:rPr lang="en-US" dirty="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rPr>
                <a:t> </a:t>
              </a:r>
              <a:r>
                <a:rPr lang="vi-VN" i="1" dirty="0">
                  <a:solidFill>
                    <a:srgbClr val="FF0000"/>
                  </a:solidFill>
                  <a:latin typeface="Times New Roman" panose="02020603050405020304" pitchFamily="18" charset="0"/>
                  <a:cs typeface="Times New Roman" panose="02020603050405020304" pitchFamily="18" charset="0"/>
                </a:rPr>
                <a:t>x</a:t>
              </a:r>
              <a:r>
                <a:rPr lang="vi-VN" i="1" baseline="-25000" dirty="0">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 &lt; </a:t>
              </a:r>
              <a:r>
                <a:rPr lang="en-US" i="1" dirty="0" err="1">
                  <a:solidFill>
                    <a:srgbClr val="FF0000"/>
                  </a:solidFill>
                  <a:latin typeface="Times New Roman" panose="02020603050405020304" pitchFamily="18" charset="0"/>
                  <a:cs typeface="Times New Roman" panose="02020603050405020304" pitchFamily="18" charset="0"/>
                </a:rPr>
                <a:t>a</a:t>
              </a:r>
              <a:r>
                <a:rPr lang="en-US" i="1" baseline="-25000" dirty="0" err="1">
                  <a:solidFill>
                    <a:srgbClr val="FF0000"/>
                  </a:solidFill>
                  <a:latin typeface="Times New Roman" panose="02020603050405020304" pitchFamily="18" charset="0"/>
                  <a:cs typeface="Times New Roman" panose="02020603050405020304" pitchFamily="18" charset="0"/>
                </a:rPr>
                <a:t>k+1</a:t>
              </a:r>
              <a:r>
                <a:rPr lang="en-US" dirty="0">
                  <a:solidFill>
                    <a:srgbClr val="FF0000"/>
                  </a:solidFill>
                </a:rPr>
                <a:t> </a:t>
              </a:r>
              <a:r>
                <a:rPr lang="en-US" dirty="0">
                  <a:solidFill>
                    <a:srgbClr val="FF0000"/>
                  </a:solidFill>
                  <a:latin typeface="Times New Roman" panose="02020603050405020304" pitchFamily="18" charset="0"/>
                  <a:cs typeface="Times New Roman" panose="02020603050405020304" pitchFamily="18" charset="0"/>
                </a:rPr>
                <a:t>-</a:t>
              </a:r>
              <a:r>
                <a:rPr lang="vi-VN" dirty="0">
                  <a:solidFill>
                    <a:srgbClr val="FF0000"/>
                  </a:solidFill>
                </a:rPr>
                <a:t> </a:t>
              </a:r>
              <a:r>
                <a:rPr lang="en-US" i="1" dirty="0" err="1">
                  <a:solidFill>
                    <a:srgbClr val="FF0000"/>
                  </a:solidFill>
                  <a:latin typeface="Times New Roman" panose="02020603050405020304" pitchFamily="18" charset="0"/>
                  <a:cs typeface="Times New Roman" panose="02020603050405020304" pitchFamily="18" charset="0"/>
                </a:rPr>
                <a:t>a</a:t>
              </a:r>
              <a:r>
                <a:rPr lang="en-US" i="1" baseline="-25000" dirty="0" err="1">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rPr>
                <a:t> </a:t>
              </a:r>
              <a:r>
                <a:rPr lang="en-US" dirty="0"/>
                <a:t>.</a:t>
              </a:r>
              <a:r>
                <a:rPr lang="vi-VN" dirty="0"/>
                <a:t>nói khác đi khoảng biến thiên của mẫu số liệu ghép</a:t>
              </a:r>
              <a:r>
                <a:rPr lang="en-US" dirty="0"/>
                <a:t> n</a:t>
              </a:r>
              <a:r>
                <a:rPr lang="vi-VN" dirty="0"/>
                <a:t>hóm lớn hơn khoảng biến thiên của mẫu số liệu gốc.</a:t>
              </a:r>
              <a:endParaRPr lang="en-US" dirty="0"/>
            </a:p>
            <a:p>
              <a:endParaRPr lang="en-GB" dirty="0"/>
            </a:p>
          </p:txBody>
        </p:sp>
      </p:grpSp>
    </p:spTree>
    <p:extLst>
      <p:ext uri="{BB962C8B-B14F-4D97-AF65-F5344CB8AC3E}">
        <p14:creationId xmlns:p14="http://schemas.microsoft.com/office/powerpoint/2010/main" val="40839882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22081" y="123899"/>
            <a:ext cx="10439400" cy="1931749"/>
            <a:chOff x="1522413" y="228600"/>
            <a:chExt cx="10439400" cy="1931749"/>
          </a:xfrm>
        </p:grpSpPr>
        <p:sp>
          <p:nvSpPr>
            <p:cNvPr id="17" name="Rounded Rectangle 16"/>
            <p:cNvSpPr/>
            <p:nvPr/>
          </p:nvSpPr>
          <p:spPr>
            <a:xfrm>
              <a:off x="1522413" y="228600"/>
              <a:ext cx="10439400" cy="1931749"/>
            </a:xfrm>
            <a:prstGeom prst="roundRect">
              <a:avLst>
                <a:gd name="adj" fmla="val 4613"/>
              </a:avLst>
            </a:prstGeom>
            <a:gradFill flip="none" rotWithShape="1">
              <a:gsLst>
                <a:gs pos="0">
                  <a:srgbClr val="B1B9AF"/>
                </a:gs>
                <a:gs pos="0">
                  <a:srgbClr val="CDE0C9">
                    <a:shade val="67500"/>
                    <a:satMod val="115000"/>
                  </a:srgbClr>
                </a:gs>
                <a:gs pos="19000">
                  <a:srgbClr val="D5DFD3"/>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2399"/>
            </a:p>
          </p:txBody>
        </p:sp>
        <p:sp>
          <p:nvSpPr>
            <p:cNvPr id="7" name="Rectangle 6"/>
            <p:cNvSpPr/>
            <p:nvPr/>
          </p:nvSpPr>
          <p:spPr>
            <a:xfrm>
              <a:off x="1597445" y="228600"/>
              <a:ext cx="10268534" cy="830997"/>
            </a:xfrm>
            <a:prstGeom prst="rect">
              <a:avLst/>
            </a:prstGeom>
          </p:spPr>
          <p:txBody>
            <a:bodyPr wrap="square">
              <a:spAutoFit/>
            </a:bodyPr>
            <a:lstStyle/>
            <a:p>
              <a:r>
                <a:rPr lang="vi-VN"/>
                <a:t>Thống kê thời gian sử dụng mạng xã hội trong ngày của các bạn Tổ 1, Tổ 2 lớp 12A, được kết quả như bảng sau:</a:t>
              </a:r>
              <a:endParaRPr lang="en-US"/>
            </a:p>
          </p:txBody>
        </p:sp>
      </p:grpSp>
      <p:pic>
        <p:nvPicPr>
          <p:cNvPr id="2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6541" y="2171490"/>
            <a:ext cx="1245511" cy="29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44415" y="329548"/>
            <a:ext cx="1482872" cy="1487640"/>
          </a:xfrm>
          <a:prstGeom prst="rect">
            <a:avLst/>
          </a:prstGeom>
        </p:spPr>
      </p:pic>
      <p:pic>
        <p:nvPicPr>
          <p:cNvPr id="6" name="Picture 5"/>
          <p:cNvPicPr>
            <a:picLocks noChangeAspect="1"/>
          </p:cNvPicPr>
          <p:nvPr/>
        </p:nvPicPr>
        <p:blipFill>
          <a:blip r:embed="rId4"/>
          <a:stretch>
            <a:fillRect/>
          </a:stretch>
        </p:blipFill>
        <p:spPr>
          <a:xfrm>
            <a:off x="1697113" y="903894"/>
            <a:ext cx="10364368" cy="1112723"/>
          </a:xfrm>
          <a:prstGeom prst="rect">
            <a:avLst/>
          </a:prstGeom>
        </p:spPr>
      </p:pic>
      <p:sp>
        <p:nvSpPr>
          <p:cNvPr id="10" name="Rectangle 9"/>
          <p:cNvSpPr/>
          <p:nvPr/>
        </p:nvSpPr>
        <p:spPr>
          <a:xfrm>
            <a:off x="1548597" y="2791357"/>
            <a:ext cx="10443251" cy="830997"/>
          </a:xfrm>
          <a:prstGeom prst="rect">
            <a:avLst/>
          </a:prstGeom>
        </p:spPr>
        <p:txBody>
          <a:bodyPr wrap="square">
            <a:spAutoFit/>
          </a:bodyPr>
          <a:lstStyle/>
          <a:p>
            <a:r>
              <a:rPr lang="vi-VN"/>
              <a:t>Gọi </a:t>
            </a:r>
            <a:r>
              <a:rPr lang="vi-VN" i="1">
                <a:latin typeface="Times New Roman" panose="02020603050405020304" pitchFamily="18" charset="0"/>
                <a:cs typeface="Times New Roman" panose="02020603050405020304" pitchFamily="18" charset="0"/>
              </a:rPr>
              <a:t>R</a:t>
            </a:r>
            <a:r>
              <a:rPr lang="en-US" i="1" baseline="-25000">
                <a:latin typeface="Times New Roman" panose="02020603050405020304" pitchFamily="18" charset="0"/>
                <a:cs typeface="Times New Roman" panose="02020603050405020304" pitchFamily="18" charset="0"/>
              </a:rPr>
              <a:t>1</a:t>
            </a:r>
            <a:r>
              <a:rPr lang="vi-VN" i="1">
                <a:latin typeface="Times New Roman" panose="02020603050405020304" pitchFamily="18" charset="0"/>
                <a:cs typeface="Times New Roman" panose="02020603050405020304" pitchFamily="18" charset="0"/>
              </a:rPr>
              <a:t>, R₂ </a:t>
            </a:r>
            <a:r>
              <a:rPr lang="vi-VN"/>
              <a:t>tương ứng là khoảng biến thiên của mẫu số liệu ghép nhóm về thời gian sử dụng mạng xã hội trong ngày của các bạn Tổ </a:t>
            </a:r>
            <a:r>
              <a:rPr lang="vi-VN">
                <a:latin typeface="Times New Roman" panose="02020603050405020304" pitchFamily="18" charset="0"/>
                <a:cs typeface="Times New Roman" panose="02020603050405020304" pitchFamily="18" charset="0"/>
              </a:rPr>
              <a:t>1</a:t>
            </a:r>
            <a:r>
              <a:rPr lang="vi-VN"/>
              <a:t> và Tổ </a:t>
            </a:r>
            <a:r>
              <a:rPr lang="vi-VN">
                <a:latin typeface="Times New Roman" panose="02020603050405020304" pitchFamily="18" charset="0"/>
                <a:cs typeface="Times New Roman" panose="02020603050405020304" pitchFamily="18" charset="0"/>
              </a:rPr>
              <a:t>2.</a:t>
            </a:r>
          </a:p>
        </p:txBody>
      </p:sp>
      <p:sp>
        <p:nvSpPr>
          <p:cNvPr id="11" name="Rectangle 10"/>
          <p:cNvSpPr/>
          <p:nvPr/>
        </p:nvSpPr>
        <p:spPr>
          <a:xfrm>
            <a:off x="1527287" y="3639475"/>
            <a:ext cx="5805948" cy="461665"/>
          </a:xfrm>
          <a:prstGeom prst="rect">
            <a:avLst/>
          </a:prstGeom>
        </p:spPr>
        <p:txBody>
          <a:bodyPr wrap="none">
            <a:spAutoFit/>
          </a:bodyPr>
          <a:lstStyle/>
          <a:p>
            <a:r>
              <a:rPr lang="vi-VN"/>
              <a:t>Ta có: </a:t>
            </a:r>
            <a:r>
              <a:rPr lang="vi-VN" i="1">
                <a:latin typeface="Times New Roman" panose="02020603050405020304" pitchFamily="18" charset="0"/>
                <a:cs typeface="Times New Roman" panose="02020603050405020304" pitchFamily="18" charset="0"/>
              </a:rPr>
              <a:t>R₁ </a:t>
            </a:r>
            <a:r>
              <a:rPr lang="vi-VN">
                <a:latin typeface="Times New Roman" panose="02020603050405020304" pitchFamily="18" charset="0"/>
                <a:cs typeface="Times New Roman" panose="02020603050405020304" pitchFamily="18" charset="0"/>
              </a:rPr>
              <a:t>= 90 - 0 = 90 </a:t>
            </a:r>
            <a:r>
              <a:rPr lang="vi-VN"/>
              <a:t>và </a:t>
            </a:r>
            <a:r>
              <a:rPr lang="vi-VN" i="1">
                <a:latin typeface="Times New Roman" panose="02020603050405020304" pitchFamily="18" charset="0"/>
                <a:cs typeface="Times New Roman" panose="02020603050405020304" pitchFamily="18" charset="0"/>
              </a:rPr>
              <a:t>R</a:t>
            </a:r>
            <a:r>
              <a:rPr lang="vi-VN" i="1" baseline="-25000">
                <a:latin typeface="Times New Roman" panose="02020603050405020304" pitchFamily="18" charset="0"/>
                <a:cs typeface="Times New Roman" panose="02020603050405020304" pitchFamily="18" charset="0"/>
              </a:rPr>
              <a:t>2</a:t>
            </a:r>
            <a:r>
              <a:rPr lang="vi-VN" i="1">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 60 - 0 = 60.</a:t>
            </a:r>
          </a:p>
        </p:txBody>
      </p:sp>
      <p:sp>
        <p:nvSpPr>
          <p:cNvPr id="12" name="Rectangle 11"/>
          <p:cNvSpPr/>
          <p:nvPr/>
        </p:nvSpPr>
        <p:spPr>
          <a:xfrm>
            <a:off x="1527287" y="4174903"/>
            <a:ext cx="10582777" cy="1200329"/>
          </a:xfrm>
          <a:prstGeom prst="rect">
            <a:avLst/>
          </a:prstGeom>
        </p:spPr>
        <p:txBody>
          <a:bodyPr wrap="square">
            <a:spAutoFit/>
          </a:bodyPr>
          <a:lstStyle/>
          <a:p>
            <a:r>
              <a:rPr lang="vi-VN"/>
              <a:t>Do </a:t>
            </a:r>
            <a:r>
              <a:rPr lang="vi-VN" i="1">
                <a:latin typeface="Times New Roman" panose="02020603050405020304" pitchFamily="18" charset="0"/>
                <a:cs typeface="Times New Roman" panose="02020603050405020304" pitchFamily="18" charset="0"/>
              </a:rPr>
              <a:t>R₁ &gt; R₂</a:t>
            </a:r>
            <a:r>
              <a:rPr lang="vi-VN" i="1"/>
              <a:t> </a:t>
            </a:r>
            <a:r>
              <a:rPr lang="vi-VN"/>
              <a:t>nên ta có thể kết luận rằng thời gian sử dụng mạng xã hội trong ngày của các bạn Tổ </a:t>
            </a:r>
            <a:r>
              <a:rPr lang="vi-VN">
                <a:latin typeface="Times New Roman" panose="02020603050405020304" pitchFamily="18" charset="0"/>
                <a:cs typeface="Times New Roman" panose="02020603050405020304" pitchFamily="18" charset="0"/>
              </a:rPr>
              <a:t>1</a:t>
            </a:r>
            <a:r>
              <a:rPr lang="vi-VN"/>
              <a:t> phân tán hơn thời gian sử dụng mạng xã hội của các bạn Tổ </a:t>
            </a:r>
            <a:r>
              <a:rPr lang="vi-VN">
                <a:latin typeface="Times New Roman" panose="02020603050405020304" pitchFamily="18" charset="0"/>
                <a:cs typeface="Times New Roman" panose="02020603050405020304" pitchFamily="18" charset="0"/>
              </a:rPr>
              <a:t>2.</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2754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446212" y="117376"/>
            <a:ext cx="10668000" cy="1931151"/>
          </a:xfrm>
          <a:prstGeom prst="roundRect">
            <a:avLst>
              <a:gd name="adj" fmla="val 4613"/>
            </a:avLst>
          </a:prstGeom>
          <a:gradFill flip="none" rotWithShape="1">
            <a:gsLst>
              <a:gs pos="0">
                <a:srgbClr val="B1B9AF"/>
              </a:gs>
              <a:gs pos="0">
                <a:srgbClr val="CDE0C9">
                  <a:shade val="67500"/>
                  <a:satMod val="115000"/>
                </a:srgbClr>
              </a:gs>
              <a:gs pos="19000">
                <a:srgbClr val="D5DFD3"/>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2399"/>
          </a:p>
        </p:txBody>
      </p:sp>
      <p:pic>
        <p:nvPicPr>
          <p:cNvPr id="2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562" y="2310406"/>
            <a:ext cx="1144066" cy="27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155200" y="168653"/>
            <a:ext cx="1767993" cy="1767993"/>
          </a:xfrm>
          <a:prstGeom prst="rect">
            <a:avLst/>
          </a:prstGeom>
        </p:spPr>
      </p:pic>
      <p:sp>
        <p:nvSpPr>
          <p:cNvPr id="6" name="Rectangle 5"/>
          <p:cNvSpPr/>
          <p:nvPr/>
        </p:nvSpPr>
        <p:spPr>
          <a:xfrm>
            <a:off x="1594095" y="117376"/>
            <a:ext cx="10520117" cy="830997"/>
          </a:xfrm>
          <a:prstGeom prst="rect">
            <a:avLst/>
          </a:prstGeom>
        </p:spPr>
        <p:txBody>
          <a:bodyPr wrap="square">
            <a:spAutoFit/>
          </a:bodyPr>
          <a:lstStyle/>
          <a:p>
            <a:pPr marL="342900" indent="-342900">
              <a:buFont typeface="Wingdings" panose="05000000000000000000" pitchFamily="2" charset="2"/>
              <a:buChar char="v"/>
            </a:pPr>
            <a:r>
              <a:rPr lang="vi-VN"/>
              <a:t>Thời gian hoàn thành bài kiểm tra môn Toán của các bạn trong lớp 12C được cho trong bảng sau:</a:t>
            </a:r>
            <a:endParaRPr lang="en-US"/>
          </a:p>
        </p:txBody>
      </p:sp>
      <p:pic>
        <p:nvPicPr>
          <p:cNvPr id="9" name="Picture 8"/>
          <p:cNvPicPr>
            <a:picLocks noChangeAspect="1"/>
          </p:cNvPicPr>
          <p:nvPr/>
        </p:nvPicPr>
        <p:blipFill>
          <a:blip r:embed="rId4"/>
          <a:stretch>
            <a:fillRect/>
          </a:stretch>
        </p:blipFill>
        <p:spPr>
          <a:xfrm>
            <a:off x="1502979" y="948374"/>
            <a:ext cx="10611233" cy="1039550"/>
          </a:xfrm>
          <a:prstGeom prst="rect">
            <a:avLst/>
          </a:prstGeom>
        </p:spPr>
      </p:pic>
      <p:sp>
        <p:nvSpPr>
          <p:cNvPr id="10" name="Rectangle 9"/>
          <p:cNvSpPr/>
          <p:nvPr/>
        </p:nvSpPr>
        <p:spPr>
          <a:xfrm>
            <a:off x="1446212" y="3166182"/>
            <a:ext cx="10538209" cy="830997"/>
          </a:xfrm>
          <a:prstGeom prst="rect">
            <a:avLst/>
          </a:prstGeom>
        </p:spPr>
        <p:txBody>
          <a:bodyPr wrap="square">
            <a:spAutoFit/>
          </a:bodyPr>
          <a:lstStyle/>
          <a:p>
            <a:r>
              <a:rPr lang="en-US"/>
              <a:t>b) Nếu biết học sinh hoàn thành bài kiểm tra sớm nhất mất </a:t>
            </a:r>
            <a:r>
              <a:rPr lang="en-US">
                <a:latin typeface="Times New Roman" panose="02020603050405020304" pitchFamily="18" charset="0"/>
                <a:cs typeface="Times New Roman" panose="02020603050405020304" pitchFamily="18" charset="0"/>
              </a:rPr>
              <a:t>27 </a:t>
            </a:r>
            <a:r>
              <a:rPr lang="en-US"/>
              <a:t>phút và muộn nhất mất 43 phút thì khoảng biến thiên của mẫu số liệu gốc là </a:t>
            </a:r>
            <a:r>
              <a:rPr lang="en-US">
                <a:latin typeface="Times New Roman" panose="02020603050405020304" pitchFamily="18" charset="0"/>
                <a:cs typeface="Times New Roman" panose="02020603050405020304" pitchFamily="18" charset="0"/>
              </a:rPr>
              <a:t>43 – 27 = </a:t>
            </a:r>
            <a:r>
              <a:rPr lang="en-US">
                <a:solidFill>
                  <a:srgbClr val="FF0000"/>
                </a:solidFill>
                <a:latin typeface="Times New Roman" panose="02020603050405020304" pitchFamily="18" charset="0"/>
                <a:cs typeface="Times New Roman" panose="02020603050405020304" pitchFamily="18" charset="0"/>
              </a:rPr>
              <a:t>16</a:t>
            </a:r>
            <a:r>
              <a:rPr lang="en-US">
                <a:latin typeface="Times New Roman" panose="02020603050405020304" pitchFamily="18" charset="0"/>
                <a:cs typeface="Times New Roman" panose="02020603050405020304" pitchFamily="18" charset="0"/>
              </a:rPr>
              <a:t>.</a:t>
            </a:r>
          </a:p>
        </p:txBody>
      </p:sp>
      <p:sp>
        <p:nvSpPr>
          <p:cNvPr id="11" name="Rectangle 10"/>
          <p:cNvSpPr/>
          <p:nvPr/>
        </p:nvSpPr>
        <p:spPr>
          <a:xfrm>
            <a:off x="1446212" y="2643914"/>
            <a:ext cx="10538209" cy="461665"/>
          </a:xfrm>
          <a:prstGeom prst="rect">
            <a:avLst/>
          </a:prstGeom>
        </p:spPr>
        <p:txBody>
          <a:bodyPr wrap="square">
            <a:spAutoFit/>
          </a:bodyPr>
          <a:lstStyle/>
          <a:p>
            <a:r>
              <a:rPr lang="en-US"/>
              <a:t>a) Khoảng biến thiên </a:t>
            </a:r>
            <a:r>
              <a:rPr lang="en-US" i="1">
                <a:latin typeface="Times New Roman" panose="02020603050405020304" pitchFamily="18" charset="0"/>
                <a:cs typeface="Times New Roman" panose="02020603050405020304" pitchFamily="18" charset="0"/>
              </a:rPr>
              <a:t>R</a:t>
            </a:r>
            <a:r>
              <a:rPr lang="en-US"/>
              <a:t> cho mẫu số liệu ghép nhóm là </a:t>
            </a:r>
            <a:r>
              <a:rPr lang="en-US" i="1">
                <a:latin typeface="Times New Roman" panose="02020603050405020304" pitchFamily="18" charset="0"/>
                <a:cs typeface="Times New Roman" panose="02020603050405020304" pitchFamily="18" charset="0"/>
              </a:rPr>
              <a:t>R</a:t>
            </a:r>
            <a:r>
              <a:rPr lang="en-US">
                <a:latin typeface="Times New Roman" panose="02020603050405020304" pitchFamily="18" charset="0"/>
                <a:cs typeface="Times New Roman" panose="02020603050405020304" pitchFamily="18" charset="0"/>
              </a:rPr>
              <a:t> = 45 – 25 = </a:t>
            </a:r>
            <a:r>
              <a:rPr lang="en-US">
                <a:solidFill>
                  <a:srgbClr val="FF0000"/>
                </a:solidFill>
                <a:latin typeface="Times New Roman" panose="02020603050405020304" pitchFamily="18" charset="0"/>
                <a:cs typeface="Times New Roman" panose="02020603050405020304" pitchFamily="18" charset="0"/>
              </a:rPr>
              <a:t>20</a:t>
            </a:r>
            <a:r>
              <a:rPr lang="en-US">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00487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269567" y="523885"/>
            <a:ext cx="10849405" cy="1944534"/>
          </a:xfrm>
          <a:prstGeom prst="roundRect">
            <a:avLst>
              <a:gd name="adj" fmla="val 4613"/>
            </a:avLst>
          </a:prstGeom>
          <a:gradFill flip="none" rotWithShape="1">
            <a:gsLst>
              <a:gs pos="0">
                <a:srgbClr val="B1B9AF"/>
              </a:gs>
              <a:gs pos="0">
                <a:srgbClr val="CDE0C9">
                  <a:shade val="67500"/>
                  <a:satMod val="115000"/>
                </a:srgbClr>
              </a:gs>
              <a:gs pos="19000">
                <a:srgbClr val="D5DFD3"/>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2399"/>
          </a:p>
        </p:txBody>
      </p:sp>
      <p:grpSp>
        <p:nvGrpSpPr>
          <p:cNvPr id="9" name="Group 8"/>
          <p:cNvGrpSpPr/>
          <p:nvPr/>
        </p:nvGrpSpPr>
        <p:grpSpPr>
          <a:xfrm>
            <a:off x="29943" y="-32522"/>
            <a:ext cx="4501982" cy="400110"/>
            <a:chOff x="332777" y="2163489"/>
            <a:chExt cx="4752447" cy="400110"/>
          </a:xfrm>
        </p:grpSpPr>
        <p:sp>
          <p:nvSpPr>
            <p:cNvPr id="10" name="AutoShape 17"/>
            <p:cNvSpPr>
              <a:spLocks noChangeArrowheads="1"/>
            </p:cNvSpPr>
            <p:nvPr/>
          </p:nvSpPr>
          <p:spPr bwMode="gray">
            <a:xfrm>
              <a:off x="332777" y="2178879"/>
              <a:ext cx="4752447" cy="369331"/>
            </a:xfrm>
            <a:prstGeom prst="roundRect">
              <a:avLst>
                <a:gd name="adj" fmla="val 50000"/>
              </a:avLst>
            </a:prstGeom>
            <a:gradFill>
              <a:gsLst>
                <a:gs pos="48000">
                  <a:srgbClr val="32D6B3"/>
                </a:gs>
                <a:gs pos="28000">
                  <a:srgbClr val="0C3E33"/>
                </a:gs>
                <a:gs pos="69000">
                  <a:srgbClr val="0C3E33"/>
                </a:gs>
              </a:gsLst>
              <a:lin ang="0" scaled="0"/>
            </a:gradFill>
            <a:ln w="38100" cap="rnd" algn="ctr">
              <a:solidFill>
                <a:schemeClr val="bg1"/>
              </a:solidFill>
              <a:round/>
              <a:headEnd/>
              <a:tailEnd/>
            </a:ln>
            <a:effectLst>
              <a:outerShdw blurRad="50800" dist="101600" dir="4200000" algn="tl" rotWithShape="0">
                <a:prstClr val="black"/>
              </a:outerShdw>
            </a:effectLst>
          </p:spPr>
          <p:txBody>
            <a:bodyPr lIns="27000" tIns="27000" rIns="27000" bIns="2700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endParaRPr lang="en-US" sz="3000" b="1">
                <a:ln w="165100">
                  <a:solidFill>
                    <a:srgbClr val="FF0000"/>
                  </a:solidFill>
                </a:ln>
                <a:effectLst>
                  <a:outerShdw blurRad="38100" dist="38100" dir="2700000" algn="tl">
                    <a:srgbClr val="000000">
                      <a:alpha val="43137"/>
                    </a:srgbClr>
                  </a:outerShdw>
                </a:effectLst>
                <a:latin typeface="Calibri"/>
                <a:cs typeface="+mn-cs"/>
              </a:endParaRPr>
            </a:p>
          </p:txBody>
        </p:sp>
        <p:sp>
          <p:nvSpPr>
            <p:cNvPr id="11" name="TextBox 10"/>
            <p:cNvSpPr txBox="1"/>
            <p:nvPr/>
          </p:nvSpPr>
          <p:spPr>
            <a:xfrm>
              <a:off x="976517" y="2163489"/>
              <a:ext cx="3464967"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2. KHOẢNG TỨ PHÂN VỊ</a:t>
              </a:r>
            </a:p>
          </p:txBody>
        </p:sp>
      </p:grpSp>
      <p:sp>
        <p:nvSpPr>
          <p:cNvPr id="3" name="Rectangle 2"/>
          <p:cNvSpPr/>
          <p:nvPr/>
        </p:nvSpPr>
        <p:spPr>
          <a:xfrm>
            <a:off x="1422058" y="521544"/>
            <a:ext cx="10616045" cy="1938992"/>
          </a:xfrm>
          <a:prstGeom prst="rect">
            <a:avLst/>
          </a:prstGeom>
        </p:spPr>
        <p:txBody>
          <a:bodyPr wrap="square">
            <a:spAutoFit/>
          </a:bodyPr>
          <a:lstStyle/>
          <a:p>
            <a:r>
              <a:rPr lang="vi-VN"/>
              <a:t>Trong tình huống mở đầu, gọi </a:t>
            </a:r>
            <a:r>
              <a:rPr lang="vi-VN" i="1">
                <a:latin typeface="Times New Roman" panose="02020603050405020304" pitchFamily="18" charset="0"/>
                <a:cs typeface="Times New Roman" panose="02020603050405020304" pitchFamily="18" charset="0"/>
              </a:rPr>
              <a:t>y₁, </a:t>
            </a:r>
            <a:r>
              <a:rPr lang="en-US" i="1">
                <a:latin typeface="Times New Roman" panose="02020603050405020304" pitchFamily="18" charset="0"/>
                <a:cs typeface="Times New Roman" panose="02020603050405020304" pitchFamily="18" charset="0"/>
              </a:rPr>
              <a:t>y</a:t>
            </a:r>
            <a:r>
              <a:rPr lang="en-US" i="1" baseline="-25000">
                <a:latin typeface="Times New Roman" panose="02020603050405020304" pitchFamily="18" charset="0"/>
                <a:cs typeface="Times New Roman" panose="02020603050405020304" pitchFamily="18" charset="0"/>
              </a:rPr>
              <a:t>2</a:t>
            </a:r>
            <a:r>
              <a:rPr lang="en-US" i="1">
                <a:latin typeface="Times New Roman" panose="02020603050405020304" pitchFamily="18" charset="0"/>
                <a:cs typeface="Times New Roman" panose="02020603050405020304" pitchFamily="18" charset="0"/>
              </a:rPr>
              <a:t>, …y</a:t>
            </a:r>
            <a:r>
              <a:rPr lang="az-Cyrl-AZ" i="1" baseline="-25000">
                <a:latin typeface="Times New Roman" panose="02020603050405020304" pitchFamily="18" charset="0"/>
                <a:cs typeface="Times New Roman" panose="02020603050405020304" pitchFamily="18" charset="0"/>
              </a:rPr>
              <a:t>30</a:t>
            </a:r>
            <a:r>
              <a:rPr lang="az-Cyrl-AZ" i="1">
                <a:latin typeface="Times New Roman" panose="02020603050405020304" pitchFamily="18" charset="0"/>
                <a:cs typeface="Times New Roman" panose="02020603050405020304" pitchFamily="18" charset="0"/>
              </a:rPr>
              <a:t> </a:t>
            </a:r>
            <a:r>
              <a:rPr lang="vi-VN"/>
              <a:t>là nhiệt độ cao nhất trong ngày của </a:t>
            </a:r>
            <a:r>
              <a:rPr lang="vi-VN">
                <a:latin typeface="Times New Roman" panose="02020603050405020304" pitchFamily="18" charset="0"/>
                <a:cs typeface="Times New Roman" panose="02020603050405020304" pitchFamily="18" charset="0"/>
              </a:rPr>
              <a:t>30</a:t>
            </a:r>
            <a:r>
              <a:rPr lang="vi-VN"/>
              <a:t> ngày tháng Sáu năm </a:t>
            </a:r>
            <a:r>
              <a:rPr lang="vi-VN">
                <a:latin typeface="Times New Roman" panose="02020603050405020304" pitchFamily="18" charset="0"/>
                <a:cs typeface="Times New Roman" panose="02020603050405020304" pitchFamily="18" charset="0"/>
              </a:rPr>
              <a:t>2022 </a:t>
            </a:r>
            <a:r>
              <a:rPr lang="vi-VN"/>
              <a:t>(mẫu số liệu gốc).</a:t>
            </a:r>
          </a:p>
          <a:p>
            <a:r>
              <a:rPr lang="vi-VN"/>
              <a:t>a) Có thể tính chính xác khoảng tứ phân vị của mẫu số liệu gốc hay không?</a:t>
            </a:r>
          </a:p>
          <a:p>
            <a:r>
              <a:rPr lang="vi-VN"/>
              <a:t>b) Tìm tứ phân vị thứ nhất </a:t>
            </a:r>
            <a:r>
              <a:rPr lang="vi-VN" i="1">
                <a:latin typeface="Times New Roman" panose="02020603050405020304" pitchFamily="18" charset="0"/>
                <a:cs typeface="Times New Roman" panose="02020603050405020304" pitchFamily="18" charset="0"/>
              </a:rPr>
              <a:t>Q</a:t>
            </a:r>
            <a:r>
              <a:rPr lang="en-US" i="1" baseline="-25000">
                <a:latin typeface="Times New Roman" panose="02020603050405020304" pitchFamily="18" charset="0"/>
                <a:cs typeface="Times New Roman" panose="02020603050405020304" pitchFamily="18" charset="0"/>
              </a:rPr>
              <a:t>1</a:t>
            </a:r>
            <a:r>
              <a:rPr lang="vi-VN">
                <a:latin typeface="Times New Roman" panose="02020603050405020304" pitchFamily="18" charset="0"/>
                <a:cs typeface="Times New Roman" panose="02020603050405020304" pitchFamily="18" charset="0"/>
              </a:rPr>
              <a:t> </a:t>
            </a:r>
            <a:r>
              <a:rPr lang="vi-VN"/>
              <a:t>và tứ phân vị thứ ba </a:t>
            </a:r>
            <a:r>
              <a:rPr lang="vi-VN" i="1">
                <a:latin typeface="Times New Roman" panose="02020603050405020304" pitchFamily="18" charset="0"/>
                <a:cs typeface="Times New Roman" panose="02020603050405020304" pitchFamily="18" charset="0"/>
              </a:rPr>
              <a:t>Q</a:t>
            </a:r>
            <a:r>
              <a:rPr lang="en-US" i="1" baseline="-25000">
                <a:latin typeface="Times New Roman" panose="02020603050405020304" pitchFamily="18" charset="0"/>
                <a:cs typeface="Times New Roman" panose="02020603050405020304" pitchFamily="18" charset="0"/>
              </a:rPr>
              <a:t>3</a:t>
            </a:r>
            <a:endParaRPr lang="vi-VN" i="1">
              <a:latin typeface="Times New Roman" panose="02020603050405020304" pitchFamily="18" charset="0"/>
              <a:cs typeface="Times New Roman" panose="02020603050405020304" pitchFamily="18" charset="0"/>
            </a:endParaRPr>
          </a:p>
          <a:p>
            <a:r>
              <a:rPr lang="vi-VN"/>
              <a:t>c) Hãy đưa ra một giá trị xấp xỉ cho khoảng tứ phân vị của mẫu số liệu gốc.</a:t>
            </a:r>
          </a:p>
        </p:txBody>
      </p:sp>
      <p:pic>
        <p:nvPicPr>
          <p:cNvPr id="12" name="Picture 11"/>
          <p:cNvPicPr>
            <a:picLocks noChangeAspect="1"/>
          </p:cNvPicPr>
          <p:nvPr/>
        </p:nvPicPr>
        <p:blipFill>
          <a:blip r:embed="rId3"/>
          <a:stretch>
            <a:fillRect/>
          </a:stretch>
        </p:blipFill>
        <p:spPr>
          <a:xfrm>
            <a:off x="0" y="766510"/>
            <a:ext cx="1341190" cy="1285518"/>
          </a:xfrm>
          <a:prstGeom prst="rect">
            <a:avLst/>
          </a:prstGeom>
        </p:spPr>
      </p:pic>
      <p:sp>
        <p:nvSpPr>
          <p:cNvPr id="13" name="Rectangle 12"/>
          <p:cNvSpPr/>
          <p:nvPr/>
        </p:nvSpPr>
        <p:spPr>
          <a:xfrm>
            <a:off x="1389771" y="3121318"/>
            <a:ext cx="10708725" cy="830997"/>
          </a:xfrm>
          <a:prstGeom prst="rect">
            <a:avLst/>
          </a:prstGeom>
        </p:spPr>
        <p:txBody>
          <a:bodyPr wrap="square">
            <a:spAutoFit/>
          </a:bodyPr>
          <a:lstStyle/>
          <a:p>
            <a:r>
              <a:rPr lang="en-US" dirty="0"/>
              <a:t>a) </a:t>
            </a:r>
            <a:r>
              <a:rPr lang="en-US" dirty="0" err="1"/>
              <a:t>Không</a:t>
            </a:r>
            <a:r>
              <a:rPr lang="en-US" dirty="0"/>
              <a:t> </a:t>
            </a:r>
            <a:r>
              <a:rPr lang="en-US" dirty="0" err="1"/>
              <a:t>thể</a:t>
            </a:r>
            <a:r>
              <a:rPr lang="en-US" dirty="0"/>
              <a:t> </a:t>
            </a:r>
            <a:r>
              <a:rPr lang="en-US" dirty="0" err="1"/>
              <a:t>tính</a:t>
            </a:r>
            <a:r>
              <a:rPr lang="en-US" dirty="0"/>
              <a:t> </a:t>
            </a:r>
            <a:r>
              <a:rPr lang="en-US" dirty="0" err="1"/>
              <a:t>chính</a:t>
            </a:r>
            <a:r>
              <a:rPr lang="en-US" dirty="0"/>
              <a:t> </a:t>
            </a:r>
            <a:r>
              <a:rPr lang="en-US" dirty="0" err="1"/>
              <a:t>xác</a:t>
            </a:r>
            <a:r>
              <a:rPr lang="en-US" dirty="0"/>
              <a:t> </a:t>
            </a:r>
            <a:r>
              <a:rPr lang="en-US" dirty="0" err="1"/>
              <a:t>khoảng</a:t>
            </a:r>
            <a:r>
              <a:rPr lang="en-US" dirty="0"/>
              <a:t> </a:t>
            </a:r>
            <a:r>
              <a:rPr lang="en-US" dirty="0" err="1"/>
              <a:t>tứ</a:t>
            </a:r>
            <a:r>
              <a:rPr lang="en-US" dirty="0"/>
              <a:t> </a:t>
            </a:r>
            <a:r>
              <a:rPr lang="en-US" dirty="0" err="1"/>
              <a:t>phân</a:t>
            </a:r>
            <a:r>
              <a:rPr lang="en-US" dirty="0"/>
              <a:t> </a:t>
            </a:r>
            <a:r>
              <a:rPr lang="en-US" dirty="0" err="1"/>
              <a:t>vị</a:t>
            </a:r>
            <a:r>
              <a:rPr lang="en-US" dirty="0"/>
              <a:t> </a:t>
            </a:r>
            <a:r>
              <a:rPr lang="en-US" dirty="0" err="1"/>
              <a:t>cho</a:t>
            </a:r>
            <a:r>
              <a:rPr lang="en-US" dirty="0"/>
              <a:t> </a:t>
            </a:r>
            <a:r>
              <a:rPr lang="en-US" dirty="0" err="1"/>
              <a:t>mẫu</a:t>
            </a:r>
            <a:r>
              <a:rPr lang="en-US" dirty="0"/>
              <a:t> </a:t>
            </a:r>
            <a:r>
              <a:rPr lang="en-US" dirty="0" err="1"/>
              <a:t>số</a:t>
            </a:r>
            <a:r>
              <a:rPr lang="en-US" dirty="0"/>
              <a:t> </a:t>
            </a:r>
            <a:r>
              <a:rPr lang="en-US" dirty="0" err="1"/>
              <a:t>liệu</a:t>
            </a:r>
            <a:r>
              <a:rPr lang="en-US" dirty="0"/>
              <a:t> </a:t>
            </a:r>
            <a:r>
              <a:rPr lang="en-US" dirty="0" err="1"/>
              <a:t>gốc</a:t>
            </a:r>
            <a:r>
              <a:rPr lang="en-US" dirty="0"/>
              <a:t> do ta </a:t>
            </a:r>
            <a:r>
              <a:rPr lang="en-US" dirty="0" err="1"/>
              <a:t>không</a:t>
            </a:r>
            <a:r>
              <a:rPr lang="en-US" dirty="0"/>
              <a:t> </a:t>
            </a:r>
            <a:r>
              <a:rPr lang="en-US" dirty="0" err="1"/>
              <a:t>biết</a:t>
            </a:r>
            <a:r>
              <a:rPr lang="en-US" dirty="0"/>
              <a:t> </a:t>
            </a:r>
            <a:r>
              <a:rPr lang="en-US" dirty="0" err="1"/>
              <a:t>các</a:t>
            </a:r>
            <a:r>
              <a:rPr lang="en-US" dirty="0"/>
              <a:t> </a:t>
            </a:r>
            <a:r>
              <a:rPr lang="en-US" dirty="0" err="1"/>
              <a:t>giá</a:t>
            </a:r>
            <a:r>
              <a:rPr lang="en-US" dirty="0"/>
              <a:t> </a:t>
            </a:r>
            <a:r>
              <a:rPr lang="en-US" dirty="0" err="1"/>
              <a:t>trị</a:t>
            </a:r>
            <a:r>
              <a:rPr lang="en-US" dirty="0"/>
              <a:t> </a:t>
            </a:r>
            <a:r>
              <a:rPr lang="en-US" i="1" dirty="0" err="1">
                <a:latin typeface="Times New Roman" panose="02020603050405020304" pitchFamily="18" charset="0"/>
                <a:cs typeface="Times New Roman" panose="02020603050405020304" pitchFamily="18" charset="0"/>
              </a:rPr>
              <a:t>y</a:t>
            </a:r>
            <a:r>
              <a:rPr lang="en-US" i="1" baseline="-25000" dirty="0" err="1">
                <a:latin typeface="Times New Roman" panose="02020603050405020304" pitchFamily="18" charset="0"/>
                <a:cs typeface="Times New Roman" panose="02020603050405020304" pitchFamily="18" charset="0"/>
              </a:rPr>
              <a:t>i</a:t>
            </a:r>
            <a:r>
              <a:rPr lang="en-US" dirty="0"/>
              <a:t>.</a:t>
            </a:r>
          </a:p>
        </p:txBody>
      </p:sp>
      <p:sp>
        <p:nvSpPr>
          <p:cNvPr id="19" name="Rectangle 18"/>
          <p:cNvSpPr/>
          <p:nvPr/>
        </p:nvSpPr>
        <p:spPr>
          <a:xfrm>
            <a:off x="1389771" y="4034278"/>
            <a:ext cx="10446749" cy="830997"/>
          </a:xfrm>
          <a:prstGeom prst="rect">
            <a:avLst/>
          </a:prstGeom>
        </p:spPr>
        <p:txBody>
          <a:bodyPr wrap="square">
            <a:spAutoFit/>
          </a:bodyPr>
          <a:lstStyle/>
          <a:p>
            <a:r>
              <a:rPr lang="en-US"/>
              <a:t>b) Ta có tứ phân vị thứ nhất của mẫu số liệu gốc là y</a:t>
            </a:r>
            <a:r>
              <a:rPr lang="en-US" baseline="-25000"/>
              <a:t>8</a:t>
            </a:r>
            <a:r>
              <a:rPr lang="en-US"/>
              <a:t> thuộc nhóm [32; 34) nên nhóm chứa tứ phân vị thứ nhất là [32; 34).</a:t>
            </a:r>
          </a:p>
        </p:txBody>
      </p:sp>
      <p:graphicFrame>
        <p:nvGraphicFramePr>
          <p:cNvPr id="22" name="Object 21"/>
          <p:cNvGraphicFramePr>
            <a:graphicFrameLocks noChangeAspect="1"/>
          </p:cNvGraphicFramePr>
          <p:nvPr>
            <p:extLst>
              <p:ext uri="{D42A27DB-BD31-4B8C-83A1-F6EECF244321}">
                <p14:modId xmlns:p14="http://schemas.microsoft.com/office/powerpoint/2010/main" val="1615978052"/>
              </p:ext>
            </p:extLst>
          </p:nvPr>
        </p:nvGraphicFramePr>
        <p:xfrm>
          <a:off x="1674812" y="4947238"/>
          <a:ext cx="9158288" cy="1262062"/>
        </p:xfrm>
        <a:graphic>
          <a:graphicData uri="http://schemas.openxmlformats.org/presentationml/2006/ole">
            <mc:AlternateContent xmlns:mc="http://schemas.openxmlformats.org/markup-compatibility/2006">
              <mc:Choice xmlns:v="urn:schemas-microsoft-com:vml" Requires="v">
                <p:oleObj spid="_x0000_s2050" name="Equation" r:id="rId4" imgW="4698720" imgH="647640" progId="Equation.DSMT4">
                  <p:embed/>
                </p:oleObj>
              </mc:Choice>
              <mc:Fallback>
                <p:oleObj name="Equation" r:id="rId4" imgW="4698720" imgH="647640" progId="Equation.DSMT4">
                  <p:embed/>
                  <p:pic>
                    <p:nvPicPr>
                      <p:cNvPr id="0" name=""/>
                      <p:cNvPicPr/>
                      <p:nvPr/>
                    </p:nvPicPr>
                    <p:blipFill>
                      <a:blip r:embed="rId5"/>
                      <a:stretch>
                        <a:fillRect/>
                      </a:stretch>
                    </p:blipFill>
                    <p:spPr>
                      <a:xfrm>
                        <a:off x="1674812" y="4947238"/>
                        <a:ext cx="9158288" cy="1262062"/>
                      </a:xfrm>
                      <a:prstGeom prst="rect">
                        <a:avLst/>
                      </a:prstGeom>
                    </p:spPr>
                  </p:pic>
                </p:oleObj>
              </mc:Fallback>
            </mc:AlternateContent>
          </a:graphicData>
        </a:graphic>
      </p:graphicFrame>
      <p:pic>
        <p:nvPicPr>
          <p:cNvPr id="23" name="Picture 22"/>
          <p:cNvPicPr>
            <a:picLocks noChangeAspect="1"/>
          </p:cNvPicPr>
          <p:nvPr/>
        </p:nvPicPr>
        <p:blipFill>
          <a:blip r:embed="rId6"/>
          <a:stretch>
            <a:fillRect/>
          </a:stretch>
        </p:blipFill>
        <p:spPr>
          <a:xfrm>
            <a:off x="5789612" y="2740625"/>
            <a:ext cx="1249788" cy="298730"/>
          </a:xfrm>
          <a:prstGeom prst="rect">
            <a:avLst/>
          </a:prstGeom>
        </p:spPr>
      </p:pic>
    </p:spTree>
    <p:extLst>
      <p:ext uri="{BB962C8B-B14F-4D97-AF65-F5344CB8AC3E}">
        <p14:creationId xmlns:p14="http://schemas.microsoft.com/office/powerpoint/2010/main" val="2299328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269567" y="523885"/>
            <a:ext cx="10849405" cy="1944534"/>
          </a:xfrm>
          <a:prstGeom prst="roundRect">
            <a:avLst>
              <a:gd name="adj" fmla="val 4613"/>
            </a:avLst>
          </a:prstGeom>
          <a:gradFill flip="none" rotWithShape="1">
            <a:gsLst>
              <a:gs pos="0">
                <a:srgbClr val="B1B9AF"/>
              </a:gs>
              <a:gs pos="0">
                <a:srgbClr val="CDE0C9">
                  <a:shade val="67500"/>
                  <a:satMod val="115000"/>
                </a:srgbClr>
              </a:gs>
              <a:gs pos="19000">
                <a:srgbClr val="D5DFD3"/>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en-US" sz="2399"/>
          </a:p>
        </p:txBody>
      </p:sp>
      <p:grpSp>
        <p:nvGrpSpPr>
          <p:cNvPr id="9" name="Group 8"/>
          <p:cNvGrpSpPr/>
          <p:nvPr/>
        </p:nvGrpSpPr>
        <p:grpSpPr>
          <a:xfrm>
            <a:off x="29943" y="-32522"/>
            <a:ext cx="4501982" cy="400110"/>
            <a:chOff x="332777" y="2163489"/>
            <a:chExt cx="4752447" cy="400110"/>
          </a:xfrm>
        </p:grpSpPr>
        <p:sp>
          <p:nvSpPr>
            <p:cNvPr id="10" name="AutoShape 17"/>
            <p:cNvSpPr>
              <a:spLocks noChangeArrowheads="1"/>
            </p:cNvSpPr>
            <p:nvPr/>
          </p:nvSpPr>
          <p:spPr bwMode="gray">
            <a:xfrm>
              <a:off x="332777" y="2178879"/>
              <a:ext cx="4752447" cy="369331"/>
            </a:xfrm>
            <a:prstGeom prst="roundRect">
              <a:avLst>
                <a:gd name="adj" fmla="val 50000"/>
              </a:avLst>
            </a:prstGeom>
            <a:gradFill>
              <a:gsLst>
                <a:gs pos="48000">
                  <a:srgbClr val="32D6B3"/>
                </a:gs>
                <a:gs pos="28000">
                  <a:srgbClr val="0C3E33"/>
                </a:gs>
                <a:gs pos="69000">
                  <a:srgbClr val="0C3E33"/>
                </a:gs>
              </a:gsLst>
              <a:lin ang="0" scaled="0"/>
            </a:gradFill>
            <a:ln w="38100" cap="rnd" algn="ctr">
              <a:solidFill>
                <a:schemeClr val="bg1"/>
              </a:solidFill>
              <a:round/>
              <a:headEnd/>
              <a:tailEnd/>
            </a:ln>
            <a:effectLst>
              <a:outerShdw blurRad="50800" dist="101600" dir="4200000" algn="tl" rotWithShape="0">
                <a:prstClr val="black"/>
              </a:outerShdw>
            </a:effectLst>
          </p:spPr>
          <p:txBody>
            <a:bodyPr lIns="27000" tIns="27000" rIns="27000" bIns="2700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endParaRPr lang="en-US" sz="3000" b="1">
                <a:ln w="165100">
                  <a:solidFill>
                    <a:srgbClr val="FF0000"/>
                  </a:solidFill>
                </a:ln>
                <a:effectLst>
                  <a:outerShdw blurRad="38100" dist="38100" dir="2700000" algn="tl">
                    <a:srgbClr val="000000">
                      <a:alpha val="43137"/>
                    </a:srgbClr>
                  </a:outerShdw>
                </a:effectLst>
                <a:latin typeface="Calibri"/>
                <a:cs typeface="+mn-cs"/>
              </a:endParaRPr>
            </a:p>
          </p:txBody>
        </p:sp>
        <p:sp>
          <p:nvSpPr>
            <p:cNvPr id="11" name="TextBox 10"/>
            <p:cNvSpPr txBox="1"/>
            <p:nvPr/>
          </p:nvSpPr>
          <p:spPr>
            <a:xfrm>
              <a:off x="976517" y="2163489"/>
              <a:ext cx="3464967"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2. KHOẢNG TỨ PHÂN VỊ</a:t>
              </a:r>
            </a:p>
          </p:txBody>
        </p:sp>
      </p:grpSp>
      <p:sp>
        <p:nvSpPr>
          <p:cNvPr id="3" name="Rectangle 2"/>
          <p:cNvSpPr/>
          <p:nvPr/>
        </p:nvSpPr>
        <p:spPr>
          <a:xfrm>
            <a:off x="1422058" y="521544"/>
            <a:ext cx="10616045" cy="1938992"/>
          </a:xfrm>
          <a:prstGeom prst="rect">
            <a:avLst/>
          </a:prstGeom>
        </p:spPr>
        <p:txBody>
          <a:bodyPr wrap="square">
            <a:spAutoFit/>
          </a:bodyPr>
          <a:lstStyle/>
          <a:p>
            <a:r>
              <a:rPr lang="vi-VN"/>
              <a:t>Trong tình huống mở đầu, gọi </a:t>
            </a:r>
            <a:r>
              <a:rPr lang="vi-VN" i="1">
                <a:latin typeface="Times New Roman" panose="02020603050405020304" pitchFamily="18" charset="0"/>
                <a:cs typeface="Times New Roman" panose="02020603050405020304" pitchFamily="18" charset="0"/>
              </a:rPr>
              <a:t>y₁, </a:t>
            </a:r>
            <a:r>
              <a:rPr lang="en-US" i="1">
                <a:latin typeface="Times New Roman" panose="02020603050405020304" pitchFamily="18" charset="0"/>
                <a:cs typeface="Times New Roman" panose="02020603050405020304" pitchFamily="18" charset="0"/>
              </a:rPr>
              <a:t>y</a:t>
            </a:r>
            <a:r>
              <a:rPr lang="en-US" i="1" baseline="-25000">
                <a:latin typeface="Times New Roman" panose="02020603050405020304" pitchFamily="18" charset="0"/>
                <a:cs typeface="Times New Roman" panose="02020603050405020304" pitchFamily="18" charset="0"/>
              </a:rPr>
              <a:t>2</a:t>
            </a:r>
            <a:r>
              <a:rPr lang="en-US" i="1">
                <a:latin typeface="Times New Roman" panose="02020603050405020304" pitchFamily="18" charset="0"/>
                <a:cs typeface="Times New Roman" panose="02020603050405020304" pitchFamily="18" charset="0"/>
              </a:rPr>
              <a:t>, …y</a:t>
            </a:r>
            <a:r>
              <a:rPr lang="az-Cyrl-AZ" i="1" baseline="-25000">
                <a:latin typeface="Times New Roman" panose="02020603050405020304" pitchFamily="18" charset="0"/>
                <a:cs typeface="Times New Roman" panose="02020603050405020304" pitchFamily="18" charset="0"/>
              </a:rPr>
              <a:t>30</a:t>
            </a:r>
            <a:r>
              <a:rPr lang="az-Cyrl-AZ" i="1">
                <a:latin typeface="Times New Roman" panose="02020603050405020304" pitchFamily="18" charset="0"/>
                <a:cs typeface="Times New Roman" panose="02020603050405020304" pitchFamily="18" charset="0"/>
              </a:rPr>
              <a:t> </a:t>
            </a:r>
            <a:r>
              <a:rPr lang="vi-VN"/>
              <a:t>là nhiệt độ cao nhất trong ngày của </a:t>
            </a:r>
            <a:r>
              <a:rPr lang="vi-VN">
                <a:latin typeface="Times New Roman" panose="02020603050405020304" pitchFamily="18" charset="0"/>
                <a:cs typeface="Times New Roman" panose="02020603050405020304" pitchFamily="18" charset="0"/>
              </a:rPr>
              <a:t>30</a:t>
            </a:r>
            <a:r>
              <a:rPr lang="vi-VN"/>
              <a:t> ngày tháng Sáu năm </a:t>
            </a:r>
            <a:r>
              <a:rPr lang="vi-VN">
                <a:latin typeface="Times New Roman" panose="02020603050405020304" pitchFamily="18" charset="0"/>
                <a:cs typeface="Times New Roman" panose="02020603050405020304" pitchFamily="18" charset="0"/>
              </a:rPr>
              <a:t>2022 </a:t>
            </a:r>
            <a:r>
              <a:rPr lang="vi-VN"/>
              <a:t>(mẫu số liệu gốc).</a:t>
            </a:r>
          </a:p>
          <a:p>
            <a:r>
              <a:rPr lang="vi-VN"/>
              <a:t>a) Có thể tính chính xác khoảng tứ phân vị của mẫu số liệu gốc hay không?</a:t>
            </a:r>
          </a:p>
          <a:p>
            <a:r>
              <a:rPr lang="vi-VN"/>
              <a:t>b) Tìm tứ phân vị thứ nhất </a:t>
            </a:r>
            <a:r>
              <a:rPr lang="vi-VN" i="1">
                <a:latin typeface="Times New Roman" panose="02020603050405020304" pitchFamily="18" charset="0"/>
                <a:cs typeface="Times New Roman" panose="02020603050405020304" pitchFamily="18" charset="0"/>
              </a:rPr>
              <a:t>Q</a:t>
            </a:r>
            <a:r>
              <a:rPr lang="en-US" i="1" baseline="-25000">
                <a:latin typeface="Times New Roman" panose="02020603050405020304" pitchFamily="18" charset="0"/>
                <a:cs typeface="Times New Roman" panose="02020603050405020304" pitchFamily="18" charset="0"/>
              </a:rPr>
              <a:t>1</a:t>
            </a:r>
            <a:r>
              <a:rPr lang="vi-VN">
                <a:latin typeface="Times New Roman" panose="02020603050405020304" pitchFamily="18" charset="0"/>
                <a:cs typeface="Times New Roman" panose="02020603050405020304" pitchFamily="18" charset="0"/>
              </a:rPr>
              <a:t> </a:t>
            </a:r>
            <a:r>
              <a:rPr lang="vi-VN"/>
              <a:t>và tứ phân vị thứ ba </a:t>
            </a:r>
            <a:r>
              <a:rPr lang="vi-VN" i="1">
                <a:latin typeface="Times New Roman" panose="02020603050405020304" pitchFamily="18" charset="0"/>
                <a:cs typeface="Times New Roman" panose="02020603050405020304" pitchFamily="18" charset="0"/>
              </a:rPr>
              <a:t>Q</a:t>
            </a:r>
            <a:r>
              <a:rPr lang="en-US" i="1" baseline="-25000">
                <a:latin typeface="Times New Roman" panose="02020603050405020304" pitchFamily="18" charset="0"/>
                <a:cs typeface="Times New Roman" panose="02020603050405020304" pitchFamily="18" charset="0"/>
              </a:rPr>
              <a:t>3</a:t>
            </a:r>
            <a:endParaRPr lang="vi-VN" i="1">
              <a:latin typeface="Times New Roman" panose="02020603050405020304" pitchFamily="18" charset="0"/>
              <a:cs typeface="Times New Roman" panose="02020603050405020304" pitchFamily="18" charset="0"/>
            </a:endParaRPr>
          </a:p>
          <a:p>
            <a:r>
              <a:rPr lang="vi-VN"/>
              <a:t>c) Hãy đưa ra một giá trị xấp xỉ cho khoảng tứ phân vị của mẫu số liệu gốc.</a:t>
            </a:r>
          </a:p>
        </p:txBody>
      </p:sp>
      <p:pic>
        <p:nvPicPr>
          <p:cNvPr id="12" name="Picture 11"/>
          <p:cNvPicPr>
            <a:picLocks noChangeAspect="1"/>
          </p:cNvPicPr>
          <p:nvPr/>
        </p:nvPicPr>
        <p:blipFill>
          <a:blip r:embed="rId3"/>
          <a:stretch>
            <a:fillRect/>
          </a:stretch>
        </p:blipFill>
        <p:spPr>
          <a:xfrm>
            <a:off x="29943" y="853939"/>
            <a:ext cx="1243557" cy="1191938"/>
          </a:xfrm>
          <a:prstGeom prst="rect">
            <a:avLst/>
          </a:prstGeom>
        </p:spPr>
      </p:pic>
      <p:sp>
        <p:nvSpPr>
          <p:cNvPr id="21" name="Rectangle 20"/>
          <p:cNvSpPr/>
          <p:nvPr/>
        </p:nvSpPr>
        <p:spPr>
          <a:xfrm>
            <a:off x="1372152" y="2963738"/>
            <a:ext cx="10696914" cy="830997"/>
          </a:xfrm>
          <a:prstGeom prst="rect">
            <a:avLst/>
          </a:prstGeom>
        </p:spPr>
        <p:txBody>
          <a:bodyPr wrap="square">
            <a:spAutoFit/>
          </a:bodyPr>
          <a:lstStyle/>
          <a:p>
            <a:r>
              <a:rPr lang="en-US"/>
              <a:t>Tứ phân vị thứ ba của mẫu số liệu gốc là y</a:t>
            </a:r>
            <a:r>
              <a:rPr lang="en-US" baseline="-25000"/>
              <a:t>23</a:t>
            </a:r>
            <a:r>
              <a:rPr lang="en-US"/>
              <a:t> thuộc nhóm [36; 38) nên nhóm chứa tứ phân vị thứ ba là [36; 38).</a:t>
            </a:r>
          </a:p>
        </p:txBody>
      </p:sp>
      <p:graphicFrame>
        <p:nvGraphicFramePr>
          <p:cNvPr id="22" name="Object 21"/>
          <p:cNvGraphicFramePr>
            <a:graphicFrameLocks noChangeAspect="1"/>
          </p:cNvGraphicFramePr>
          <p:nvPr>
            <p:extLst>
              <p:ext uri="{D42A27DB-BD31-4B8C-83A1-F6EECF244321}">
                <p14:modId xmlns:p14="http://schemas.microsoft.com/office/powerpoint/2010/main" val="1316884993"/>
              </p:ext>
            </p:extLst>
          </p:nvPr>
        </p:nvGraphicFramePr>
        <p:xfrm>
          <a:off x="1372152" y="3786852"/>
          <a:ext cx="10618788" cy="1262062"/>
        </p:xfrm>
        <a:graphic>
          <a:graphicData uri="http://schemas.openxmlformats.org/presentationml/2006/ole">
            <mc:AlternateContent xmlns:mc="http://schemas.openxmlformats.org/markup-compatibility/2006">
              <mc:Choice xmlns:v="urn:schemas-microsoft-com:vml" Requires="v">
                <p:oleObj spid="_x0000_s3074" name="Equation" r:id="rId4" imgW="5448240" imgH="647640" progId="Equation.DSMT4">
                  <p:embed/>
                </p:oleObj>
              </mc:Choice>
              <mc:Fallback>
                <p:oleObj name="Equation" r:id="rId4" imgW="5448240" imgH="647640" progId="Equation.DSMT4">
                  <p:embed/>
                  <p:pic>
                    <p:nvPicPr>
                      <p:cNvPr id="22" name="Object 21"/>
                      <p:cNvPicPr/>
                      <p:nvPr/>
                    </p:nvPicPr>
                    <p:blipFill>
                      <a:blip r:embed="rId5"/>
                      <a:stretch>
                        <a:fillRect/>
                      </a:stretch>
                    </p:blipFill>
                    <p:spPr>
                      <a:xfrm>
                        <a:off x="1372152" y="3786852"/>
                        <a:ext cx="10618788" cy="1262062"/>
                      </a:xfrm>
                      <a:prstGeom prst="rect">
                        <a:avLst/>
                      </a:prstGeom>
                    </p:spPr>
                  </p:pic>
                </p:oleObj>
              </mc:Fallback>
            </mc:AlternateContent>
          </a:graphicData>
        </a:graphic>
      </p:graphicFrame>
      <p:sp>
        <p:nvSpPr>
          <p:cNvPr id="2" name="Rectangle 1"/>
          <p:cNvSpPr/>
          <p:nvPr/>
        </p:nvSpPr>
        <p:spPr>
          <a:xfrm>
            <a:off x="1252213" y="5017383"/>
            <a:ext cx="10372352" cy="461665"/>
          </a:xfrm>
          <a:prstGeom prst="rect">
            <a:avLst/>
          </a:prstGeom>
        </p:spPr>
        <p:txBody>
          <a:bodyPr wrap="square">
            <a:spAutoFit/>
          </a:bodyPr>
          <a:lstStyle/>
          <a:p>
            <a:r>
              <a:rPr lang="en-US"/>
              <a:t>c) G</a:t>
            </a:r>
            <a:r>
              <a:rPr lang="vi-VN"/>
              <a:t>iá trị xấp xỉ cho khoảng tứ phân vị của mẫu số liệu gốc</a:t>
            </a:r>
            <a:r>
              <a:rPr lang="en-US"/>
              <a:t> là:</a:t>
            </a:r>
          </a:p>
        </p:txBody>
      </p:sp>
      <p:graphicFrame>
        <p:nvGraphicFramePr>
          <p:cNvPr id="16" name="Object 15"/>
          <p:cNvGraphicFramePr>
            <a:graphicFrameLocks noChangeAspect="1"/>
          </p:cNvGraphicFramePr>
          <p:nvPr>
            <p:extLst>
              <p:ext uri="{D42A27DB-BD31-4B8C-83A1-F6EECF244321}">
                <p14:modId xmlns:p14="http://schemas.microsoft.com/office/powerpoint/2010/main" val="532488890"/>
              </p:ext>
            </p:extLst>
          </p:nvPr>
        </p:nvGraphicFramePr>
        <p:xfrm>
          <a:off x="3808412" y="5673475"/>
          <a:ext cx="4010025" cy="469900"/>
        </p:xfrm>
        <a:graphic>
          <a:graphicData uri="http://schemas.openxmlformats.org/presentationml/2006/ole">
            <mc:AlternateContent xmlns:mc="http://schemas.openxmlformats.org/markup-compatibility/2006">
              <mc:Choice xmlns:v="urn:schemas-microsoft-com:vml" Requires="v">
                <p:oleObj spid="_x0000_s3075" name="Equation" r:id="rId6" imgW="2057400" imgH="241200" progId="Equation.DSMT4">
                  <p:embed/>
                </p:oleObj>
              </mc:Choice>
              <mc:Fallback>
                <p:oleObj name="Equation" r:id="rId6" imgW="2057400" imgH="241200" progId="Equation.DSMT4">
                  <p:embed/>
                  <p:pic>
                    <p:nvPicPr>
                      <p:cNvPr id="22" name="Object 21"/>
                      <p:cNvPicPr/>
                      <p:nvPr/>
                    </p:nvPicPr>
                    <p:blipFill>
                      <a:blip r:embed="rId7"/>
                      <a:stretch>
                        <a:fillRect/>
                      </a:stretch>
                    </p:blipFill>
                    <p:spPr>
                      <a:xfrm>
                        <a:off x="3808412" y="5673475"/>
                        <a:ext cx="4010025" cy="469900"/>
                      </a:xfrm>
                      <a:prstGeom prst="rect">
                        <a:avLst/>
                      </a:prstGeom>
                    </p:spPr>
                  </p:pic>
                </p:oleObj>
              </mc:Fallback>
            </mc:AlternateContent>
          </a:graphicData>
        </a:graphic>
      </p:graphicFrame>
      <p:pic>
        <p:nvPicPr>
          <p:cNvPr id="4" name="Picture 3"/>
          <p:cNvPicPr>
            <a:picLocks noChangeAspect="1"/>
          </p:cNvPicPr>
          <p:nvPr/>
        </p:nvPicPr>
        <p:blipFill>
          <a:blip r:embed="rId8"/>
          <a:stretch>
            <a:fillRect/>
          </a:stretch>
        </p:blipFill>
        <p:spPr>
          <a:xfrm>
            <a:off x="5942012" y="2558830"/>
            <a:ext cx="1249788" cy="298730"/>
          </a:xfrm>
          <a:prstGeom prst="rect">
            <a:avLst/>
          </a:prstGeom>
        </p:spPr>
      </p:pic>
    </p:spTree>
    <p:extLst>
      <p:ext uri="{BB962C8B-B14F-4D97-AF65-F5344CB8AC3E}">
        <p14:creationId xmlns:p14="http://schemas.microsoft.com/office/powerpoint/2010/main" val="1931320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9943" y="-32522"/>
            <a:ext cx="4501982" cy="400110"/>
            <a:chOff x="332777" y="2163489"/>
            <a:chExt cx="4752447" cy="400110"/>
          </a:xfrm>
        </p:grpSpPr>
        <p:sp>
          <p:nvSpPr>
            <p:cNvPr id="10" name="AutoShape 17"/>
            <p:cNvSpPr>
              <a:spLocks noChangeArrowheads="1"/>
            </p:cNvSpPr>
            <p:nvPr/>
          </p:nvSpPr>
          <p:spPr bwMode="gray">
            <a:xfrm>
              <a:off x="332777" y="2178879"/>
              <a:ext cx="4752447" cy="369331"/>
            </a:xfrm>
            <a:prstGeom prst="roundRect">
              <a:avLst>
                <a:gd name="adj" fmla="val 50000"/>
              </a:avLst>
            </a:prstGeom>
            <a:gradFill>
              <a:gsLst>
                <a:gs pos="48000">
                  <a:srgbClr val="32D6B3"/>
                </a:gs>
                <a:gs pos="28000">
                  <a:srgbClr val="0C3E33"/>
                </a:gs>
                <a:gs pos="69000">
                  <a:srgbClr val="0C3E33"/>
                </a:gs>
              </a:gsLst>
              <a:lin ang="0" scaled="0"/>
            </a:gradFill>
            <a:ln w="38100" cap="rnd" algn="ctr">
              <a:solidFill>
                <a:schemeClr val="bg1"/>
              </a:solidFill>
              <a:round/>
              <a:headEnd/>
              <a:tailEnd/>
            </a:ln>
            <a:effectLst>
              <a:outerShdw blurRad="50800" dist="101600" dir="4200000" algn="tl" rotWithShape="0">
                <a:prstClr val="black"/>
              </a:outerShdw>
            </a:effectLst>
          </p:spPr>
          <p:txBody>
            <a:bodyPr lIns="27000" tIns="27000" rIns="27000" bIns="2700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fontAlgn="auto">
                <a:spcBef>
                  <a:spcPts val="0"/>
                </a:spcBef>
                <a:spcAft>
                  <a:spcPts val="0"/>
                </a:spcAft>
                <a:defRPr/>
              </a:pPr>
              <a:endParaRPr lang="en-US" sz="3000" b="1">
                <a:ln w="165100">
                  <a:solidFill>
                    <a:srgbClr val="FF0000"/>
                  </a:solidFill>
                </a:ln>
                <a:effectLst>
                  <a:outerShdw blurRad="38100" dist="38100" dir="2700000" algn="tl">
                    <a:srgbClr val="000000">
                      <a:alpha val="43137"/>
                    </a:srgbClr>
                  </a:outerShdw>
                </a:effectLst>
                <a:latin typeface="Calibri"/>
                <a:cs typeface="+mn-cs"/>
              </a:endParaRPr>
            </a:p>
          </p:txBody>
        </p:sp>
        <p:sp>
          <p:nvSpPr>
            <p:cNvPr id="11" name="TextBox 10"/>
            <p:cNvSpPr txBox="1"/>
            <p:nvPr/>
          </p:nvSpPr>
          <p:spPr>
            <a:xfrm>
              <a:off x="976517" y="2163489"/>
              <a:ext cx="3464967" cy="400110"/>
            </a:xfrm>
            <a:prstGeom prst="rect">
              <a:avLst/>
            </a:prstGeom>
            <a:noFill/>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2. </a:t>
              </a:r>
              <a:r>
                <a:rPr lang="en-US" sz="2000" b="1" dirty="0">
                  <a:solidFill>
                    <a:schemeClr val="bg1"/>
                  </a:solidFill>
                  <a:latin typeface="Arial" panose="020B0604020202020204" pitchFamily="34" charset="0"/>
                  <a:cs typeface="Arial" panose="020B0604020202020204" pitchFamily="34" charset="0"/>
                </a:rPr>
                <a:t>KHOẢNG TỨ PHÂN VỊ</a:t>
              </a:r>
            </a:p>
          </p:txBody>
        </p:sp>
      </p:grpSp>
      <p:sp>
        <p:nvSpPr>
          <p:cNvPr id="8" name="Rectangle 7"/>
          <p:cNvSpPr/>
          <p:nvPr/>
        </p:nvSpPr>
        <p:spPr>
          <a:xfrm>
            <a:off x="912812" y="567538"/>
            <a:ext cx="6477000" cy="461665"/>
          </a:xfrm>
          <a:prstGeom prst="rect">
            <a:avLst/>
          </a:prstGeom>
        </p:spPr>
        <p:txBody>
          <a:bodyPr wrap="square">
            <a:spAutoFit/>
          </a:bodyPr>
          <a:lstStyle/>
          <a:p>
            <a:r>
              <a:rPr lang="vi-VN"/>
              <a:t>Xét mẫu số liệu ghép nhóm cho bởi Bảng 3.1.</a:t>
            </a:r>
            <a:endParaRPr lang="en-US"/>
          </a:p>
        </p:txBody>
      </p:sp>
      <p:grpSp>
        <p:nvGrpSpPr>
          <p:cNvPr id="3" name="Group 2"/>
          <p:cNvGrpSpPr/>
          <p:nvPr/>
        </p:nvGrpSpPr>
        <p:grpSpPr>
          <a:xfrm>
            <a:off x="227011" y="1080118"/>
            <a:ext cx="11833658" cy="1143000"/>
            <a:chOff x="227011" y="1080118"/>
            <a:chExt cx="11833658" cy="1143000"/>
          </a:xfrm>
        </p:grpSpPr>
        <p:sp>
          <p:nvSpPr>
            <p:cNvPr id="16" name="Rounded Rectangle 15"/>
            <p:cNvSpPr/>
            <p:nvPr/>
          </p:nvSpPr>
          <p:spPr>
            <a:xfrm>
              <a:off x="227011" y="1080118"/>
              <a:ext cx="11833658" cy="1143000"/>
            </a:xfrm>
            <a:prstGeom prst="roundRect">
              <a:avLst>
                <a:gd name="adj" fmla="val 11531"/>
              </a:avLst>
            </a:prstGeom>
            <a:solidFill>
              <a:schemeClr val="accent6">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396404" y="1209153"/>
                  <a:ext cx="11494871" cy="883190"/>
                </a:xfrm>
                <a:prstGeom prst="rect">
                  <a:avLst/>
                </a:prstGeom>
              </p:spPr>
              <p:txBody>
                <a:bodyPr wrap="square">
                  <a:spAutoFit/>
                </a:bodyPr>
                <a:lstStyle/>
                <a:p>
                  <a:pPr marL="342900" indent="-342900">
                    <a:buFont typeface="Wingdings" panose="05000000000000000000" pitchFamily="2" charset="2"/>
                    <a:buChar char="v"/>
                  </a:pPr>
                  <a:r>
                    <a:rPr lang="en-US"/>
                    <a:t>Khoảng tứ phân vị của mẫu số liệu ghép nhóm, kí hiệu là </a:t>
                  </a:r>
                  <a14:m>
                    <m:oMath xmlns:m="http://schemas.openxmlformats.org/officeDocument/2006/math">
                      <m:sSub>
                        <m:sSubPr>
                          <m:ctrlPr>
                            <a:rPr lang="en-US" i="1" smtClean="0">
                              <a:latin typeface="Cambria Math"/>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Δ</m:t>
                          </m:r>
                        </m:e>
                        <m:sub>
                          <m:r>
                            <a:rPr lang="en-US" b="0" i="1" smtClean="0">
                              <a:latin typeface="Cambria Math" panose="02040503050406030204" pitchFamily="18" charset="0"/>
                              <a:ea typeface="Cambria Math" panose="02040503050406030204" pitchFamily="18" charset="0"/>
                            </a:rPr>
                            <m:t>𝑄</m:t>
                          </m:r>
                        </m:sub>
                      </m:sSub>
                    </m:oMath>
                  </a14:m>
                  <a:r>
                    <a:rPr lang="en-US"/>
                    <a:t> là hiệu số giữa tứ phân vị thứ ba và tứ phân vị thứ nhất của mẫu số liệu đó, tức là </a:t>
                  </a:r>
                  <a14:m>
                    <m:oMath xmlns:m="http://schemas.openxmlformats.org/officeDocument/2006/math">
                      <m:sSub>
                        <m:sSubPr>
                          <m:ctrlPr>
                            <a:rPr lang="en-US" i="1" smtClean="0">
                              <a:solidFill>
                                <a:srgbClr val="FF0000"/>
                              </a:solidFill>
                              <a:latin typeface="Cambria Math"/>
                              <a:ea typeface="Cambria Math" panose="02040503050406030204" pitchFamily="18" charset="0"/>
                            </a:rPr>
                          </m:ctrlPr>
                        </m:sSubPr>
                        <m:e>
                          <m:r>
                            <m:rPr>
                              <m:sty m:val="p"/>
                            </m:rPr>
                            <a:rPr lang="el-GR" i="1">
                              <a:solidFill>
                                <a:srgbClr val="FF0000"/>
                              </a:solidFill>
                              <a:latin typeface="Cambria Math" panose="02040503050406030204" pitchFamily="18" charset="0"/>
                              <a:ea typeface="Cambria Math" panose="02040503050406030204" pitchFamily="18" charset="0"/>
                            </a:rPr>
                            <m:t>Δ</m:t>
                          </m:r>
                        </m:e>
                        <m:sub>
                          <m:r>
                            <a:rPr lang="en-US" i="1">
                              <a:solidFill>
                                <a:srgbClr val="FF0000"/>
                              </a:solidFill>
                              <a:latin typeface="Cambria Math" panose="02040503050406030204" pitchFamily="18" charset="0"/>
                              <a:ea typeface="Cambria Math" panose="02040503050406030204" pitchFamily="18" charset="0"/>
                            </a:rPr>
                            <m:t>𝑄</m:t>
                          </m:r>
                        </m:sub>
                      </m:sSub>
                    </m:oMath>
                  </a14:m>
                  <a:r>
                    <a:rPr lang="en-US">
                      <a:solidFill>
                        <a:srgbClr val="FF0000"/>
                      </a:solidFill>
                      <a:latin typeface="Times New Roman" panose="02020603050405020304" pitchFamily="18" charset="0"/>
                      <a:cs typeface="Times New Roman" panose="02020603050405020304" pitchFamily="18" charset="0"/>
                    </a:rPr>
                    <a:t> = </a:t>
                  </a:r>
                  <a:r>
                    <a:rPr lang="en-US" i="1">
                      <a:solidFill>
                        <a:srgbClr val="FF0000"/>
                      </a:solidFill>
                      <a:latin typeface="Times New Roman" panose="02020603050405020304" pitchFamily="18" charset="0"/>
                      <a:cs typeface="Times New Roman" panose="02020603050405020304" pitchFamily="18" charset="0"/>
                    </a:rPr>
                    <a:t>Q</a:t>
                  </a:r>
                  <a:r>
                    <a:rPr lang="en-US" i="1" baseline="-25000">
                      <a:solidFill>
                        <a:srgbClr val="FF0000"/>
                      </a:solidFill>
                      <a:latin typeface="Times New Roman" panose="02020603050405020304" pitchFamily="18" charset="0"/>
                      <a:cs typeface="Times New Roman" panose="02020603050405020304" pitchFamily="18" charset="0"/>
                    </a:rPr>
                    <a:t>3 </a:t>
                  </a:r>
                  <a:r>
                    <a:rPr lang="en-US" i="1">
                      <a:solidFill>
                        <a:srgbClr val="FF0000"/>
                      </a:solidFill>
                      <a:latin typeface="Times New Roman" panose="02020603050405020304" pitchFamily="18" charset="0"/>
                      <a:cs typeface="Times New Roman" panose="02020603050405020304" pitchFamily="18" charset="0"/>
                    </a:rPr>
                    <a:t>- Q</a:t>
                  </a:r>
                  <a:r>
                    <a:rPr lang="en-US" i="1" baseline="-25000">
                      <a:solidFill>
                        <a:srgbClr val="FF0000"/>
                      </a:solidFill>
                      <a:latin typeface="Times New Roman" panose="02020603050405020304" pitchFamily="18" charset="0"/>
                      <a:cs typeface="Times New Roman" panose="02020603050405020304" pitchFamily="18" charset="0"/>
                    </a:rPr>
                    <a:t>1</a:t>
                  </a:r>
                  <a:endParaRPr lang="en-US">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396404" y="1209153"/>
                  <a:ext cx="11494871" cy="883190"/>
                </a:xfrm>
                <a:prstGeom prst="rect">
                  <a:avLst/>
                </a:prstGeom>
                <a:blipFill>
                  <a:blip r:embed="rId2"/>
                  <a:stretch>
                    <a:fillRect l="-689" t="-5517" b="-11724"/>
                  </a:stretch>
                </a:blipFill>
              </p:spPr>
              <p:txBody>
                <a:bodyPr/>
                <a:lstStyle/>
                <a:p>
                  <a:r>
                    <a:rPr lang="en-US">
                      <a:noFill/>
                    </a:rPr>
                    <a:t> </a:t>
                  </a:r>
                </a:p>
              </p:txBody>
            </p:sp>
          </mc:Fallback>
        </mc:AlternateContent>
      </p:grpSp>
      <p:pic>
        <p:nvPicPr>
          <p:cNvPr id="17" name="Picture 16"/>
          <p:cNvPicPr>
            <a:picLocks noChangeAspect="1"/>
          </p:cNvPicPr>
          <p:nvPr/>
        </p:nvPicPr>
        <p:blipFill>
          <a:blip r:embed="rId3"/>
          <a:stretch>
            <a:fillRect/>
          </a:stretch>
        </p:blipFill>
        <p:spPr>
          <a:xfrm>
            <a:off x="-97338" y="2302953"/>
            <a:ext cx="3016037" cy="825135"/>
          </a:xfrm>
          <a:prstGeom prst="rect">
            <a:avLst/>
          </a:prstGeom>
        </p:spPr>
      </p:pic>
      <p:pic>
        <p:nvPicPr>
          <p:cNvPr id="18" name="Picture 17"/>
          <p:cNvPicPr>
            <a:picLocks noChangeAspect="1"/>
          </p:cNvPicPr>
          <p:nvPr/>
        </p:nvPicPr>
        <p:blipFill>
          <a:blip r:embed="rId4"/>
          <a:stretch>
            <a:fillRect/>
          </a:stretch>
        </p:blipFill>
        <p:spPr>
          <a:xfrm>
            <a:off x="-141573" y="4440252"/>
            <a:ext cx="3060273" cy="884768"/>
          </a:xfrm>
          <a:prstGeom prst="rect">
            <a:avLst/>
          </a:prstGeom>
        </p:spPr>
      </p:pic>
      <p:grpSp>
        <p:nvGrpSpPr>
          <p:cNvPr id="6" name="Group 5"/>
          <p:cNvGrpSpPr/>
          <p:nvPr/>
        </p:nvGrpSpPr>
        <p:grpSpPr>
          <a:xfrm>
            <a:off x="227012" y="3084684"/>
            <a:ext cx="12011999" cy="1248832"/>
            <a:chOff x="227012" y="3084684"/>
            <a:chExt cx="12011999" cy="1248832"/>
          </a:xfrm>
        </p:grpSpPr>
        <p:sp>
          <p:nvSpPr>
            <p:cNvPr id="5" name="Rectangle 4"/>
            <p:cNvSpPr/>
            <p:nvPr/>
          </p:nvSpPr>
          <p:spPr>
            <a:xfrm>
              <a:off x="227012" y="3123369"/>
              <a:ext cx="12011999" cy="1200329"/>
            </a:xfrm>
            <a:prstGeom prst="rect">
              <a:avLst/>
            </a:prstGeom>
          </p:spPr>
          <p:txBody>
            <a:bodyPr wrap="square">
              <a:spAutoFit/>
            </a:bodyPr>
            <a:lstStyle/>
            <a:p>
              <a:pPr marL="342900" indent="-342900">
                <a:buFont typeface="Wingdings" panose="05000000000000000000" pitchFamily="2" charset="2"/>
                <a:buChar char="v"/>
              </a:pPr>
              <a:r>
                <a:rPr lang="vi-VN"/>
                <a:t>Khoảng tứ phân vị của mẫu số liệu ghép nhóm xấp xỉ cho khoảng tứ phân vị của mẫu số liệu gốc. Khoảng tứ phân vị cũng được dùng để đo mức độ phân tán của mẫu số liệu ghép nhóm. Khoảng tứ phân vị càng lớn thì mẫu số liệu càng phân tán.</a:t>
              </a:r>
            </a:p>
          </p:txBody>
        </p:sp>
        <p:sp>
          <p:nvSpPr>
            <p:cNvPr id="25" name="Rounded Rectangle 24"/>
            <p:cNvSpPr/>
            <p:nvPr/>
          </p:nvSpPr>
          <p:spPr>
            <a:xfrm>
              <a:off x="227012" y="3084684"/>
              <a:ext cx="11833658" cy="1248832"/>
            </a:xfrm>
            <a:prstGeom prst="round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50812" y="5247870"/>
            <a:ext cx="11909857" cy="1252086"/>
            <a:chOff x="150812" y="5247870"/>
            <a:chExt cx="11909857" cy="1252086"/>
          </a:xfrm>
        </p:grpSpPr>
        <p:sp>
          <p:nvSpPr>
            <p:cNvPr id="4" name="Rectangle 3"/>
            <p:cNvSpPr/>
            <p:nvPr/>
          </p:nvSpPr>
          <p:spPr>
            <a:xfrm>
              <a:off x="150812" y="5247870"/>
              <a:ext cx="11740464" cy="1200329"/>
            </a:xfrm>
            <a:prstGeom prst="rect">
              <a:avLst/>
            </a:prstGeom>
          </p:spPr>
          <p:txBody>
            <a:bodyPr wrap="square">
              <a:spAutoFit/>
            </a:bodyPr>
            <a:lstStyle/>
            <a:p>
              <a:pPr marL="342900" indent="-342900">
                <a:buFont typeface="Wingdings" panose="05000000000000000000" pitchFamily="2" charset="2"/>
                <a:buChar char="v"/>
              </a:pPr>
              <a:r>
                <a:rPr lang="vi-VN"/>
                <a:t>Do khoảng tứ phân vị của mẫu số liệu ghép nhóm chỉ phụ thuộc vào nửa giữa của</a:t>
              </a:r>
              <a:r>
                <a:rPr lang="en-US"/>
                <a:t> </a:t>
              </a:r>
              <a:r>
                <a:rPr lang="vi-VN"/>
                <a:t>mẫu số liệu, nên không bị ảnh hưởng bởi các giá trị bất thường và có thể dùng đại lượng</a:t>
              </a:r>
              <a:r>
                <a:rPr lang="en-US"/>
                <a:t> </a:t>
              </a:r>
              <a:r>
                <a:rPr lang="vi-VN"/>
                <a:t>này để loại giá trị bất thường.</a:t>
              </a:r>
            </a:p>
          </p:txBody>
        </p:sp>
        <p:sp>
          <p:nvSpPr>
            <p:cNvPr id="26" name="Rounded Rectangle 25"/>
            <p:cNvSpPr/>
            <p:nvPr/>
          </p:nvSpPr>
          <p:spPr>
            <a:xfrm>
              <a:off x="227011" y="5251124"/>
              <a:ext cx="11833658" cy="1248832"/>
            </a:xfrm>
            <a:prstGeom prst="round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1555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21567</TotalTime>
  <Words>2221</Words>
  <Application>Microsoft Office PowerPoint</Application>
  <PresentationFormat>Custom</PresentationFormat>
  <Paragraphs>202</Paragraphs>
  <Slides>18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CHƯƠNG III CÁC SỐ ĐẶC TRƯNG ĐO MỨC ĐỘ PHÂN TÁN CỦA MẪU SỐ LIỆU GHÉP NHÓM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FPT</cp:lastModifiedBy>
  <cp:revision>1575</cp:revision>
  <dcterms:created xsi:type="dcterms:W3CDTF">2021-08-04T05:24:17Z</dcterms:created>
  <dcterms:modified xsi:type="dcterms:W3CDTF">2025-05-22T02:37:03Z</dcterms:modified>
</cp:coreProperties>
</file>