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6858000" type="screen4x3"/>
  <p:notesSz cx="6858000" cy="9144000"/>
  <p:embeddedFontLst>
    <p:embeddedFont>
      <p:font typeface="Tahoma" pitchFamily="34" charset="0"/>
      <p:regular r:id="rId51"/>
      <p:bold r:id="rId52"/>
    </p:embeddedFont>
    <p:embeddedFont>
      <p:font typeface="Calibri" pitchFamily="34" charset="0"/>
      <p:regular r:id="rId53"/>
      <p:bold r:id="rId54"/>
      <p:italic r:id="rId55"/>
      <p:boldItalic r:id="rId56"/>
    </p:embeddedFont>
    <p:embeddedFont>
      <p:font typeface="Trebuchet MS" pitchFamily="34" charset="0"/>
      <p:regular r:id="rId57"/>
      <p:bold r:id="rId58"/>
      <p:italic r:id="rId59"/>
      <p:boldItalic r:id="rId60"/>
    </p:embeddedFont>
    <p:embeddedFont>
      <p:font typeface="Georgia" pitchFamily="18" charset="0"/>
      <p:regular r:id="rId61"/>
      <p:bold r:id="rId62"/>
      <p:italic r:id="rId63"/>
      <p:boldItalic r:id="rId64"/>
    </p:embeddedFont>
    <p:embeddedFont>
      <p:font typeface="Roboto" charset="0"/>
      <p:regular r:id="rId65"/>
      <p:bold r:id="rId66"/>
      <p:italic r:id="rId67"/>
      <p:boldItalic r:id="rId68"/>
    </p:embeddedFont>
    <p:embeddedFont>
      <p:font typeface="Helvetica Neue"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gUbznmE/TsE2Bg45RIv94rnvr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3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9629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102" name="Google Shape;10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10</a:t>
            </a:fld>
            <a:endParaRPr sz="1200" b="0">
              <a:solidFill>
                <a:schemeClr val="dk1"/>
              </a:solidFill>
              <a:latin typeface="Arial"/>
              <a:ea typeface="Arial"/>
              <a:cs typeface="Arial"/>
              <a:sym typeface="Arial"/>
            </a:endParaRPr>
          </a:p>
        </p:txBody>
      </p:sp>
      <p:sp>
        <p:nvSpPr>
          <p:cNvPr id="270" name="Google Shape;27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11</a:t>
            </a:fld>
            <a:endParaRPr sz="1200" b="0">
              <a:solidFill>
                <a:schemeClr val="dk1"/>
              </a:solidFill>
              <a:latin typeface="Arial"/>
              <a:ea typeface="Arial"/>
              <a:cs typeface="Arial"/>
              <a:sym typeface="Arial"/>
            </a:endParaRPr>
          </a:p>
        </p:txBody>
      </p:sp>
      <p:sp>
        <p:nvSpPr>
          <p:cNvPr id="288" name="Google Shape;28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12</a:t>
            </a:fld>
            <a:endParaRPr sz="1200" b="0">
              <a:solidFill>
                <a:schemeClr val="dk1"/>
              </a:solidFill>
              <a:latin typeface="Arial"/>
              <a:ea typeface="Arial"/>
              <a:cs typeface="Arial"/>
              <a:sym typeface="Arial"/>
            </a:endParaRPr>
          </a:p>
        </p:txBody>
      </p:sp>
      <p:sp>
        <p:nvSpPr>
          <p:cNvPr id="306" name="Google Shape;30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13</a:t>
            </a:fld>
            <a:endParaRPr sz="1200" b="0">
              <a:solidFill>
                <a:schemeClr val="dk1"/>
              </a:solidFill>
              <a:latin typeface="Arial"/>
              <a:ea typeface="Arial"/>
              <a:cs typeface="Arial"/>
              <a:sym typeface="Arial"/>
            </a:endParaRPr>
          </a:p>
        </p:txBody>
      </p:sp>
      <p:sp>
        <p:nvSpPr>
          <p:cNvPr id="326" name="Google Shape;32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14</a:t>
            </a:fld>
            <a:endParaRPr sz="1200" b="0">
              <a:solidFill>
                <a:schemeClr val="dk1"/>
              </a:solidFill>
              <a:latin typeface="Arial"/>
              <a:ea typeface="Arial"/>
              <a:cs typeface="Arial"/>
              <a:sym typeface="Arial"/>
            </a:endParaRPr>
          </a:p>
        </p:txBody>
      </p:sp>
      <p:sp>
        <p:nvSpPr>
          <p:cNvPr id="343" name="Google Shape;34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15</a:t>
            </a:fld>
            <a:endParaRPr sz="1200" b="0">
              <a:solidFill>
                <a:schemeClr val="dk1"/>
              </a:solidFill>
              <a:latin typeface="Arial"/>
              <a:ea typeface="Arial"/>
              <a:cs typeface="Arial"/>
              <a:sym typeface="Arial"/>
            </a:endParaRPr>
          </a:p>
        </p:txBody>
      </p:sp>
      <p:sp>
        <p:nvSpPr>
          <p:cNvPr id="361" name="Google Shape;36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2" name="Google Shape;36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16</a:t>
            </a:fld>
            <a:endParaRPr sz="1200" b="0">
              <a:solidFill>
                <a:schemeClr val="dk1"/>
              </a:solidFill>
              <a:latin typeface="Arial"/>
              <a:ea typeface="Arial"/>
              <a:cs typeface="Arial"/>
              <a:sym typeface="Arial"/>
            </a:endParaRPr>
          </a:p>
        </p:txBody>
      </p:sp>
      <p:sp>
        <p:nvSpPr>
          <p:cNvPr id="380" name="Google Shape;38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17</a:t>
            </a:fld>
            <a:endParaRPr sz="1200" b="0">
              <a:solidFill>
                <a:schemeClr val="dk1"/>
              </a:solidFill>
              <a:latin typeface="Arial"/>
              <a:ea typeface="Arial"/>
              <a:cs typeface="Arial"/>
              <a:sym typeface="Arial"/>
            </a:endParaRPr>
          </a:p>
        </p:txBody>
      </p:sp>
      <p:sp>
        <p:nvSpPr>
          <p:cNvPr id="397" name="Google Shape;39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18</a:t>
            </a:fld>
            <a:endParaRPr sz="1200" b="0">
              <a:solidFill>
                <a:schemeClr val="dk1"/>
              </a:solidFill>
              <a:latin typeface="Arial"/>
              <a:ea typeface="Arial"/>
              <a:cs typeface="Arial"/>
              <a:sym typeface="Arial"/>
            </a:endParaRPr>
          </a:p>
        </p:txBody>
      </p:sp>
      <p:sp>
        <p:nvSpPr>
          <p:cNvPr id="416" name="Google Shape;41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19</a:t>
            </a:fld>
            <a:endParaRPr sz="1200" b="0">
              <a:solidFill>
                <a:schemeClr val="dk1"/>
              </a:solidFill>
              <a:latin typeface="Arial"/>
              <a:ea typeface="Arial"/>
              <a:cs typeface="Arial"/>
              <a:sym typeface="Arial"/>
            </a:endParaRPr>
          </a:p>
        </p:txBody>
      </p:sp>
      <p:sp>
        <p:nvSpPr>
          <p:cNvPr id="432" name="Google Shape;43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a:t>
            </a:fld>
            <a:endParaRPr sz="1200" b="0">
              <a:solidFill>
                <a:schemeClr val="dk1"/>
              </a:solidFill>
              <a:latin typeface="Arial"/>
              <a:ea typeface="Arial"/>
              <a:cs typeface="Arial"/>
              <a:sym typeface="Arial"/>
            </a:endParaRPr>
          </a:p>
        </p:txBody>
      </p:sp>
      <p:sp>
        <p:nvSpPr>
          <p:cNvPr id="117" name="Google Shape;11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20</a:t>
            </a:fld>
            <a:endParaRPr sz="1200" b="0">
              <a:solidFill>
                <a:schemeClr val="dk1"/>
              </a:solidFill>
              <a:latin typeface="Arial"/>
              <a:ea typeface="Arial"/>
              <a:cs typeface="Arial"/>
              <a:sym typeface="Arial"/>
            </a:endParaRPr>
          </a:p>
        </p:txBody>
      </p:sp>
      <p:sp>
        <p:nvSpPr>
          <p:cNvPr id="448" name="Google Shape;44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21</a:t>
            </a:fld>
            <a:endParaRPr sz="1200" b="0">
              <a:solidFill>
                <a:schemeClr val="dk1"/>
              </a:solidFill>
              <a:latin typeface="Arial"/>
              <a:ea typeface="Arial"/>
              <a:cs typeface="Arial"/>
              <a:sym typeface="Arial"/>
            </a:endParaRPr>
          </a:p>
        </p:txBody>
      </p:sp>
      <p:sp>
        <p:nvSpPr>
          <p:cNvPr id="466" name="Google Shape;46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 name="Google Shape;46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22</a:t>
            </a:fld>
            <a:endParaRPr sz="1200" b="0">
              <a:solidFill>
                <a:schemeClr val="dk1"/>
              </a:solidFill>
              <a:latin typeface="Arial"/>
              <a:ea typeface="Arial"/>
              <a:cs typeface="Arial"/>
              <a:sym typeface="Arial"/>
            </a:endParaRPr>
          </a:p>
        </p:txBody>
      </p:sp>
      <p:sp>
        <p:nvSpPr>
          <p:cNvPr id="485" name="Google Shape;48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23</a:t>
            </a:fld>
            <a:endParaRPr sz="1200" b="0">
              <a:solidFill>
                <a:schemeClr val="dk1"/>
              </a:solidFill>
              <a:latin typeface="Arial"/>
              <a:ea typeface="Arial"/>
              <a:cs typeface="Arial"/>
              <a:sym typeface="Arial"/>
            </a:endParaRPr>
          </a:p>
        </p:txBody>
      </p:sp>
      <p:sp>
        <p:nvSpPr>
          <p:cNvPr id="503" name="Google Shape;50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4" name="Google Shape;50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24</a:t>
            </a:fld>
            <a:endParaRPr sz="1200" b="0">
              <a:solidFill>
                <a:schemeClr val="dk1"/>
              </a:solidFill>
              <a:latin typeface="Arial"/>
              <a:ea typeface="Arial"/>
              <a:cs typeface="Arial"/>
              <a:sym typeface="Arial"/>
            </a:endParaRPr>
          </a:p>
        </p:txBody>
      </p:sp>
      <p:sp>
        <p:nvSpPr>
          <p:cNvPr id="523" name="Google Shape;52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4" name="Google Shape;5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25</a:t>
            </a:fld>
            <a:endParaRPr sz="1200" b="0">
              <a:solidFill>
                <a:schemeClr val="dk1"/>
              </a:solidFill>
              <a:latin typeface="Arial"/>
              <a:ea typeface="Arial"/>
              <a:cs typeface="Arial"/>
              <a:sym typeface="Arial"/>
            </a:endParaRPr>
          </a:p>
        </p:txBody>
      </p:sp>
      <p:sp>
        <p:nvSpPr>
          <p:cNvPr id="573" name="Google Shape;57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 name="Google Shape;5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Ngọn núi lửa Etna đang phun ra những đám khói bụi khổng lồ. Đây là ngọn núi lửa tương đối an toàn do hiếm khi phun trào. Đồng thời nham thạch chảy chậm nên nên người dân có thời gian để sơ tán.</a:t>
            </a:r>
            <a:endParaRPr sz="1200" b="0" i="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Núi lửa Ol Doinyo Lengai, thuộc thung lũng Great Rift (Tanzania) là ngọn núi lửa duy nhất trên thế giới phun natrocarbonatite - một loại nham thạch không chứa silicon nhưng lại giàu natri, kali và các muối carbonate.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26</a:t>
            </a:fld>
            <a:endParaRPr sz="1200" b="0">
              <a:solidFill>
                <a:schemeClr val="dk1"/>
              </a:solidFill>
              <a:latin typeface="Arial"/>
              <a:ea typeface="Arial"/>
              <a:cs typeface="Arial"/>
              <a:sym typeface="Arial"/>
            </a:endParaRPr>
          </a:p>
        </p:txBody>
      </p:sp>
      <p:sp>
        <p:nvSpPr>
          <p:cNvPr id="592" name="Google Shape;59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27</a:t>
            </a:fld>
            <a:endParaRPr sz="1200" b="0">
              <a:solidFill>
                <a:schemeClr val="dk1"/>
              </a:solidFill>
              <a:latin typeface="Arial"/>
              <a:ea typeface="Arial"/>
              <a:cs typeface="Arial"/>
              <a:sym typeface="Arial"/>
            </a:endParaRPr>
          </a:p>
        </p:txBody>
      </p:sp>
      <p:sp>
        <p:nvSpPr>
          <p:cNvPr id="609" name="Google Shape;60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28</a:t>
            </a:fld>
            <a:endParaRPr sz="1200" b="0">
              <a:solidFill>
                <a:schemeClr val="dk1"/>
              </a:solidFill>
              <a:latin typeface="Arial"/>
              <a:ea typeface="Arial"/>
              <a:cs typeface="Arial"/>
              <a:sym typeface="Arial"/>
            </a:endParaRPr>
          </a:p>
        </p:txBody>
      </p:sp>
      <p:sp>
        <p:nvSpPr>
          <p:cNvPr id="626" name="Google Shape;62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7" name="Google Shape;627;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29</a:t>
            </a:fld>
            <a:endParaRPr sz="1200" b="0">
              <a:solidFill>
                <a:schemeClr val="dk1"/>
              </a:solidFill>
              <a:latin typeface="Arial"/>
              <a:ea typeface="Arial"/>
              <a:cs typeface="Arial"/>
              <a:sym typeface="Arial"/>
            </a:endParaRPr>
          </a:p>
        </p:txBody>
      </p:sp>
      <p:sp>
        <p:nvSpPr>
          <p:cNvPr id="646" name="Google Shape;64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7" name="Google Shape;64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a:t>
            </a:fld>
            <a:endParaRPr sz="1200" b="0">
              <a:solidFill>
                <a:schemeClr val="dk1"/>
              </a:solidFill>
              <a:latin typeface="Arial"/>
              <a:ea typeface="Arial"/>
              <a:cs typeface="Arial"/>
              <a:sym typeface="Arial"/>
            </a:endParaRPr>
          </a:p>
        </p:txBody>
      </p:sp>
      <p:sp>
        <p:nvSpPr>
          <p:cNvPr id="132" name="Google Shape;13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30</a:t>
            </a:fld>
            <a:endParaRPr sz="1200" b="0">
              <a:solidFill>
                <a:schemeClr val="dk1"/>
              </a:solidFill>
              <a:latin typeface="Arial"/>
              <a:ea typeface="Arial"/>
              <a:cs typeface="Arial"/>
              <a:sym typeface="Arial"/>
            </a:endParaRPr>
          </a:p>
        </p:txBody>
      </p:sp>
      <p:sp>
        <p:nvSpPr>
          <p:cNvPr id="664" name="Google Shape;66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31</a:t>
            </a:fld>
            <a:endParaRPr sz="1200" b="0">
              <a:solidFill>
                <a:schemeClr val="dk1"/>
              </a:solidFill>
              <a:latin typeface="Arial"/>
              <a:ea typeface="Arial"/>
              <a:cs typeface="Arial"/>
              <a:sym typeface="Arial"/>
            </a:endParaRPr>
          </a:p>
        </p:txBody>
      </p:sp>
      <p:sp>
        <p:nvSpPr>
          <p:cNvPr id="680" name="Google Shape;68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32</a:t>
            </a:fld>
            <a:endParaRPr sz="1200" b="0">
              <a:solidFill>
                <a:schemeClr val="dk1"/>
              </a:solidFill>
              <a:latin typeface="Arial"/>
              <a:ea typeface="Arial"/>
              <a:cs typeface="Arial"/>
              <a:sym typeface="Arial"/>
            </a:endParaRPr>
          </a:p>
        </p:txBody>
      </p:sp>
      <p:sp>
        <p:nvSpPr>
          <p:cNvPr id="702" name="Google Shape;70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33</a:t>
            </a:fld>
            <a:endParaRPr sz="1200" b="0">
              <a:solidFill>
                <a:schemeClr val="dk1"/>
              </a:solidFill>
              <a:latin typeface="Arial"/>
              <a:ea typeface="Arial"/>
              <a:cs typeface="Arial"/>
              <a:sym typeface="Arial"/>
            </a:endParaRPr>
          </a:p>
        </p:txBody>
      </p:sp>
      <p:sp>
        <p:nvSpPr>
          <p:cNvPr id="720" name="Google Shape;72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1" name="Google Shape;72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34</a:t>
            </a:fld>
            <a:endParaRPr sz="1200" b="0">
              <a:solidFill>
                <a:schemeClr val="dk1"/>
              </a:solidFill>
              <a:latin typeface="Arial"/>
              <a:ea typeface="Arial"/>
              <a:cs typeface="Arial"/>
              <a:sym typeface="Arial"/>
            </a:endParaRPr>
          </a:p>
        </p:txBody>
      </p:sp>
      <p:sp>
        <p:nvSpPr>
          <p:cNvPr id="736" name="Google Shape;736;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7" name="Google Shape;73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35</a:t>
            </a:fld>
            <a:endParaRPr sz="1200" b="0">
              <a:solidFill>
                <a:schemeClr val="dk1"/>
              </a:solidFill>
              <a:latin typeface="Arial"/>
              <a:ea typeface="Arial"/>
              <a:cs typeface="Arial"/>
              <a:sym typeface="Arial"/>
            </a:endParaRPr>
          </a:p>
        </p:txBody>
      </p:sp>
      <p:sp>
        <p:nvSpPr>
          <p:cNvPr id="754" name="Google Shape;75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5" name="Google Shape;75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36</a:t>
            </a:fld>
            <a:endParaRPr sz="1200" b="0">
              <a:solidFill>
                <a:schemeClr val="dk1"/>
              </a:solidFill>
              <a:latin typeface="Arial"/>
              <a:ea typeface="Arial"/>
              <a:cs typeface="Arial"/>
              <a:sym typeface="Arial"/>
            </a:endParaRPr>
          </a:p>
        </p:txBody>
      </p:sp>
      <p:sp>
        <p:nvSpPr>
          <p:cNvPr id="774" name="Google Shape;77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5" name="Google Shape;77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37</a:t>
            </a:fld>
            <a:endParaRPr sz="1200" b="0">
              <a:solidFill>
                <a:schemeClr val="dk1"/>
              </a:solidFill>
              <a:latin typeface="Arial"/>
              <a:ea typeface="Arial"/>
              <a:cs typeface="Arial"/>
              <a:sym typeface="Arial"/>
            </a:endParaRPr>
          </a:p>
        </p:txBody>
      </p:sp>
      <p:sp>
        <p:nvSpPr>
          <p:cNvPr id="790" name="Google Shape;79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1" name="Google Shape;79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38</a:t>
            </a:fld>
            <a:endParaRPr sz="1200" b="0">
              <a:solidFill>
                <a:schemeClr val="dk1"/>
              </a:solidFill>
              <a:latin typeface="Arial"/>
              <a:ea typeface="Arial"/>
              <a:cs typeface="Arial"/>
              <a:sym typeface="Arial"/>
            </a:endParaRPr>
          </a:p>
        </p:txBody>
      </p:sp>
      <p:sp>
        <p:nvSpPr>
          <p:cNvPr id="807" name="Google Shape;80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8" name="Google Shape;80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39</a:t>
            </a:fld>
            <a:endParaRPr sz="1200" b="0">
              <a:solidFill>
                <a:schemeClr val="dk1"/>
              </a:solidFill>
              <a:latin typeface="Arial"/>
              <a:ea typeface="Arial"/>
              <a:cs typeface="Arial"/>
              <a:sym typeface="Arial"/>
            </a:endParaRPr>
          </a:p>
        </p:txBody>
      </p:sp>
      <p:sp>
        <p:nvSpPr>
          <p:cNvPr id="824" name="Google Shape;82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5" name="Google Shape;825;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a:t>
            </a:fld>
            <a:endParaRPr sz="1200" b="0">
              <a:solidFill>
                <a:schemeClr val="dk1"/>
              </a:solidFill>
              <a:latin typeface="Arial"/>
              <a:ea typeface="Arial"/>
              <a:cs typeface="Arial"/>
              <a:sym typeface="Arial"/>
            </a:endParaRPr>
          </a:p>
        </p:txBody>
      </p:sp>
      <p:sp>
        <p:nvSpPr>
          <p:cNvPr id="151" name="Google Shape;15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 name="Google Shape;15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40</a:t>
            </a:fld>
            <a:endParaRPr sz="1200" b="0">
              <a:solidFill>
                <a:schemeClr val="dk1"/>
              </a:solidFill>
              <a:latin typeface="Arial"/>
              <a:ea typeface="Arial"/>
              <a:cs typeface="Arial"/>
              <a:sym typeface="Arial"/>
            </a:endParaRPr>
          </a:p>
        </p:txBody>
      </p:sp>
      <p:sp>
        <p:nvSpPr>
          <p:cNvPr id="842" name="Google Shape;84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3" name="Google Shape;84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41</a:t>
            </a:fld>
            <a:endParaRPr sz="1200" b="0">
              <a:solidFill>
                <a:schemeClr val="dk1"/>
              </a:solidFill>
              <a:latin typeface="Arial"/>
              <a:ea typeface="Arial"/>
              <a:cs typeface="Arial"/>
              <a:sym typeface="Arial"/>
            </a:endParaRPr>
          </a:p>
        </p:txBody>
      </p:sp>
      <p:sp>
        <p:nvSpPr>
          <p:cNvPr id="860" name="Google Shape;86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1" name="Google Shape;86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42</a:t>
            </a:fld>
            <a:endParaRPr sz="1200" b="0">
              <a:solidFill>
                <a:schemeClr val="dk1"/>
              </a:solidFill>
              <a:latin typeface="Arial"/>
              <a:ea typeface="Arial"/>
              <a:cs typeface="Arial"/>
              <a:sym typeface="Arial"/>
            </a:endParaRPr>
          </a:p>
        </p:txBody>
      </p:sp>
      <p:sp>
        <p:nvSpPr>
          <p:cNvPr id="877" name="Google Shape;87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8" name="Google Shape;878;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43</a:t>
            </a:fld>
            <a:endParaRPr sz="1200" b="0">
              <a:solidFill>
                <a:schemeClr val="dk1"/>
              </a:solidFill>
              <a:latin typeface="Arial"/>
              <a:ea typeface="Arial"/>
              <a:cs typeface="Arial"/>
              <a:sym typeface="Arial"/>
            </a:endParaRPr>
          </a:p>
        </p:txBody>
      </p:sp>
      <p:sp>
        <p:nvSpPr>
          <p:cNvPr id="894" name="Google Shape;89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5" name="Google Shape;89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44</a:t>
            </a:fld>
            <a:endParaRPr sz="1200" b="0">
              <a:solidFill>
                <a:schemeClr val="dk1"/>
              </a:solidFill>
              <a:latin typeface="Arial"/>
              <a:ea typeface="Arial"/>
              <a:cs typeface="Arial"/>
              <a:sym typeface="Arial"/>
            </a:endParaRPr>
          </a:p>
        </p:txBody>
      </p:sp>
      <p:sp>
        <p:nvSpPr>
          <p:cNvPr id="910" name="Google Shape;91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1" name="Google Shape;91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45</a:t>
            </a:fld>
            <a:endParaRPr sz="1200" b="0">
              <a:solidFill>
                <a:schemeClr val="dk1"/>
              </a:solidFill>
              <a:latin typeface="Arial"/>
              <a:ea typeface="Arial"/>
              <a:cs typeface="Arial"/>
              <a:sym typeface="Arial"/>
            </a:endParaRPr>
          </a:p>
        </p:txBody>
      </p:sp>
      <p:sp>
        <p:nvSpPr>
          <p:cNvPr id="930" name="Google Shape;93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1" name="Google Shape;93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46</a:t>
            </a:fld>
            <a:endParaRPr sz="1200" b="0">
              <a:solidFill>
                <a:schemeClr val="dk1"/>
              </a:solidFill>
              <a:latin typeface="Arial"/>
              <a:ea typeface="Arial"/>
              <a:cs typeface="Arial"/>
              <a:sym typeface="Arial"/>
            </a:endParaRPr>
          </a:p>
        </p:txBody>
      </p:sp>
      <p:sp>
        <p:nvSpPr>
          <p:cNvPr id="948" name="Google Shape;94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9" name="Google Shape;94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47</a:t>
            </a:fld>
            <a:endParaRPr sz="1200" b="0">
              <a:solidFill>
                <a:schemeClr val="dk1"/>
              </a:solidFill>
              <a:latin typeface="Arial"/>
              <a:ea typeface="Arial"/>
              <a:cs typeface="Arial"/>
              <a:sym typeface="Arial"/>
            </a:endParaRPr>
          </a:p>
        </p:txBody>
      </p:sp>
      <p:sp>
        <p:nvSpPr>
          <p:cNvPr id="966" name="Google Shape;96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7" name="Google Shape;96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5</a:t>
            </a:fld>
            <a:endParaRPr sz="1200" b="0">
              <a:solidFill>
                <a:schemeClr val="dk1"/>
              </a:solidFill>
              <a:latin typeface="Arial"/>
              <a:ea typeface="Arial"/>
              <a:cs typeface="Arial"/>
              <a:sym typeface="Arial"/>
            </a:endParaRPr>
          </a:p>
        </p:txBody>
      </p:sp>
      <p:sp>
        <p:nvSpPr>
          <p:cNvPr id="176" name="Google Shape;17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6</a:t>
            </a:fld>
            <a:endParaRPr sz="1200" b="0">
              <a:solidFill>
                <a:schemeClr val="dk1"/>
              </a:solidFill>
              <a:latin typeface="Arial"/>
              <a:ea typeface="Arial"/>
              <a:cs typeface="Arial"/>
              <a:sym typeface="Arial"/>
            </a:endParaRPr>
          </a:p>
        </p:txBody>
      </p:sp>
      <p:sp>
        <p:nvSpPr>
          <p:cNvPr id="196" name="Google Shape;19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7</a:t>
            </a:fld>
            <a:endParaRPr sz="1200" b="0">
              <a:solidFill>
                <a:schemeClr val="dk1"/>
              </a:solidFill>
              <a:latin typeface="Arial"/>
              <a:ea typeface="Arial"/>
              <a:cs typeface="Arial"/>
              <a:sym typeface="Arial"/>
            </a:endParaRPr>
          </a:p>
        </p:txBody>
      </p:sp>
      <p:sp>
        <p:nvSpPr>
          <p:cNvPr id="215" name="Google Shape;21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8</a:t>
            </a:fld>
            <a:endParaRPr sz="1200" b="0">
              <a:solidFill>
                <a:schemeClr val="dk1"/>
              </a:solidFill>
              <a:latin typeface="Arial"/>
              <a:ea typeface="Arial"/>
              <a:cs typeface="Arial"/>
              <a:sym typeface="Arial"/>
            </a:endParaRPr>
          </a:p>
        </p:txBody>
      </p:sp>
      <p:sp>
        <p:nvSpPr>
          <p:cNvPr id="235" name="Google Shape;23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9</a:t>
            </a:fld>
            <a:endParaRPr sz="1200" b="0">
              <a:solidFill>
                <a:schemeClr val="dk1"/>
              </a:solidFill>
              <a:latin typeface="Arial"/>
              <a:ea typeface="Arial"/>
              <a:cs typeface="Arial"/>
              <a:sym typeface="Arial"/>
            </a:endParaRPr>
          </a:p>
        </p:txBody>
      </p:sp>
      <p:sp>
        <p:nvSpPr>
          <p:cNvPr id="252" name="Google Shape;25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50"/>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0"/>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0"/>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59"/>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9"/>
          <p:cNvSpPr txBox="1">
            <a:spLocks noGrp="1"/>
          </p:cNvSpPr>
          <p:nvPr>
            <p:ph type="body" idx="1"/>
          </p:nvPr>
        </p:nvSpPr>
        <p:spPr>
          <a:xfrm rot="5400000">
            <a:off x="3368040" y="-731521"/>
            <a:ext cx="3474720" cy="64008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91" name="Google Shape;91;p59"/>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9"/>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9"/>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60"/>
          <p:cNvSpPr txBox="1">
            <a:spLocks noGrp="1"/>
          </p:cNvSpPr>
          <p:nvPr>
            <p:ph type="title"/>
          </p:nvPr>
        </p:nvSpPr>
        <p:spPr>
          <a:xfrm rot="5400000">
            <a:off x="-436711" y="1966987"/>
            <a:ext cx="5238339" cy="2057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5888"/>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60"/>
          <p:cNvSpPr txBox="1">
            <a:spLocks noGrp="1"/>
          </p:cNvSpPr>
          <p:nvPr>
            <p:ph type="body" idx="1"/>
          </p:nvPr>
        </p:nvSpPr>
        <p:spPr>
          <a:xfrm rot="5400000">
            <a:off x="3291392" y="764240"/>
            <a:ext cx="4894729" cy="4829287"/>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97" name="Google Shape;97;p60"/>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0"/>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60"/>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3"/>
        <p:cNvGrpSpPr/>
        <p:nvPr/>
      </p:nvGrpSpPr>
      <p:grpSpPr>
        <a:xfrm>
          <a:off x="0" y="0"/>
          <a:ext cx="0" cy="0"/>
          <a:chOff x="0" y="0"/>
          <a:chExt cx="0" cy="0"/>
        </a:xfrm>
      </p:grpSpPr>
      <p:sp>
        <p:nvSpPr>
          <p:cNvPr id="24" name="Google Shape;24;p51"/>
          <p:cNvSpPr/>
          <p:nvPr/>
        </p:nvSpPr>
        <p:spPr>
          <a:xfrm>
            <a:off x="0" y="3866920"/>
            <a:ext cx="9144000" cy="299108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 name="Google Shape;25;p51"/>
          <p:cNvSpPr/>
          <p:nvPr/>
        </p:nvSpPr>
        <p:spPr>
          <a:xfrm>
            <a:off x="0" y="0"/>
            <a:ext cx="9144000" cy="386692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6" name="Google Shape;26;p51"/>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7" name="Google Shape;27;p51"/>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 name="Google Shape;28;p51"/>
          <p:cNvSpPr txBox="1">
            <a:spLocks noGrp="1"/>
          </p:cNvSpPr>
          <p:nvPr>
            <p:ph type="subTitle" idx="1"/>
          </p:nvPr>
        </p:nvSpPr>
        <p:spPr>
          <a:xfrm>
            <a:off x="1473795" y="5052545"/>
            <a:ext cx="5637010" cy="882119"/>
          </a:xfrm>
          <a:prstGeom prst="rect">
            <a:avLst/>
          </a:prstGeom>
          <a:noFill/>
          <a:ln>
            <a:noFill/>
          </a:ln>
        </p:spPr>
        <p:txBody>
          <a:bodyPr spcFirstLastPara="1" wrap="square" lIns="91425" tIns="45700" rIns="91425" bIns="45700" anchor="t" anchorCtr="0">
            <a:normAutofit/>
          </a:bodyPr>
          <a:lstStyle>
            <a:lvl1pPr lvl="0" algn="l">
              <a:spcBef>
                <a:spcPts val="440"/>
              </a:spcBef>
              <a:spcAft>
                <a:spcPts val="0"/>
              </a:spcAft>
              <a:buSzPts val="2860"/>
              <a:buNone/>
              <a:defRPr sz="2200">
                <a:solidFill>
                  <a:schemeClr val="dk2"/>
                </a:solidFill>
              </a:defRPr>
            </a:lvl1pPr>
            <a:lvl2pPr lvl="1" algn="ctr">
              <a:spcBef>
                <a:spcPts val="400"/>
              </a:spcBef>
              <a:spcAft>
                <a:spcPts val="0"/>
              </a:spcAft>
              <a:buSzPts val="2600"/>
              <a:buNone/>
              <a:defRPr>
                <a:solidFill>
                  <a:srgbClr val="888888"/>
                </a:solidFill>
              </a:defRPr>
            </a:lvl2pPr>
            <a:lvl3pPr lvl="2" algn="ctr">
              <a:spcBef>
                <a:spcPts val="360"/>
              </a:spcBef>
              <a:spcAft>
                <a:spcPts val="0"/>
              </a:spcAft>
              <a:buSzPts val="2340"/>
              <a:buNone/>
              <a:defRPr>
                <a:solidFill>
                  <a:srgbClr val="888888"/>
                </a:solidFill>
              </a:defRPr>
            </a:lvl3pPr>
            <a:lvl4pPr lvl="3" algn="ctr">
              <a:spcBef>
                <a:spcPts val="320"/>
              </a:spcBef>
              <a:spcAft>
                <a:spcPts val="0"/>
              </a:spcAft>
              <a:buSzPts val="2080"/>
              <a:buNone/>
              <a:defRPr>
                <a:solidFill>
                  <a:srgbClr val="888888"/>
                </a:solidFill>
              </a:defRPr>
            </a:lvl4pPr>
            <a:lvl5pPr lvl="4" algn="ctr">
              <a:spcBef>
                <a:spcPts val="300"/>
              </a:spcBef>
              <a:spcAft>
                <a:spcPts val="0"/>
              </a:spcAft>
              <a:buSzPts val="1820"/>
              <a:buNone/>
              <a:defRPr>
                <a:solidFill>
                  <a:srgbClr val="888888"/>
                </a:solidFill>
              </a:defRPr>
            </a:lvl5pPr>
            <a:lvl6pPr lvl="5" algn="ctr">
              <a:spcBef>
                <a:spcPts val="300"/>
              </a:spcBef>
              <a:spcAft>
                <a:spcPts val="0"/>
              </a:spcAft>
              <a:buSzPts val="1820"/>
              <a:buNone/>
              <a:defRPr>
                <a:solidFill>
                  <a:srgbClr val="888888"/>
                </a:solidFill>
              </a:defRPr>
            </a:lvl6pPr>
            <a:lvl7pPr lvl="6" algn="ctr">
              <a:spcBef>
                <a:spcPts val="300"/>
              </a:spcBef>
              <a:spcAft>
                <a:spcPts val="0"/>
              </a:spcAft>
              <a:buSzPts val="1820"/>
              <a:buNone/>
              <a:defRPr>
                <a:solidFill>
                  <a:srgbClr val="888888"/>
                </a:solidFill>
              </a:defRPr>
            </a:lvl7pPr>
            <a:lvl8pPr lvl="7" algn="ctr">
              <a:spcBef>
                <a:spcPts val="300"/>
              </a:spcBef>
              <a:spcAft>
                <a:spcPts val="0"/>
              </a:spcAft>
              <a:buSzPts val="1820"/>
              <a:buNone/>
              <a:defRPr>
                <a:solidFill>
                  <a:srgbClr val="888888"/>
                </a:solidFill>
              </a:defRPr>
            </a:lvl8pPr>
            <a:lvl9pPr lvl="8" algn="ctr">
              <a:spcBef>
                <a:spcPts val="300"/>
              </a:spcBef>
              <a:spcAft>
                <a:spcPts val="300"/>
              </a:spcAft>
              <a:buSzPts val="1820"/>
              <a:buNone/>
              <a:defRPr>
                <a:solidFill>
                  <a:srgbClr val="888888"/>
                </a:solidFill>
              </a:defRPr>
            </a:lvl9pPr>
          </a:lstStyle>
          <a:p>
            <a:endParaRPr/>
          </a:p>
        </p:txBody>
      </p:sp>
      <p:sp>
        <p:nvSpPr>
          <p:cNvPr id="29" name="Google Shape;29;p51"/>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1"/>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1"/>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51"/>
          <p:cNvSpPr txBox="1">
            <a:spLocks noGrp="1"/>
          </p:cNvSpPr>
          <p:nvPr>
            <p:ph type="ctrTitle"/>
          </p:nvPr>
        </p:nvSpPr>
        <p:spPr>
          <a:xfrm>
            <a:off x="817581" y="3132290"/>
            <a:ext cx="7175351" cy="1793167"/>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6912"/>
              <a:buChar char="*"/>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52"/>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2"/>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2"/>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7" name="Google Shape;37;p52"/>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2"/>
          <p:cNvSpPr txBox="1">
            <a:spLocks noGrp="1"/>
          </p:cNvSpPr>
          <p:nvPr>
            <p:ph type="body" idx="1"/>
          </p:nvPr>
        </p:nvSpPr>
        <p:spPr>
          <a:xfrm>
            <a:off x="1143000" y="731520"/>
            <a:ext cx="6400800"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53"/>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 name="Google Shape;41;p53"/>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2" name="Google Shape;42;p53"/>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 name="Google Shape;43;p53"/>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4" name="Google Shape;44;p53"/>
          <p:cNvSpPr txBox="1">
            <a:spLocks noGrp="1"/>
          </p:cNvSpPr>
          <p:nvPr>
            <p:ph type="title"/>
          </p:nvPr>
        </p:nvSpPr>
        <p:spPr>
          <a:xfrm>
            <a:off x="2033195" y="2172648"/>
            <a:ext cx="5966666" cy="2423346"/>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5888"/>
              <a:buChar char="*"/>
              <a:defRPr sz="46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3"/>
          <p:cNvSpPr txBox="1">
            <a:spLocks noGrp="1"/>
          </p:cNvSpPr>
          <p:nvPr>
            <p:ph type="body" idx="1"/>
          </p:nvPr>
        </p:nvSpPr>
        <p:spPr>
          <a:xfrm>
            <a:off x="2022438" y="4607511"/>
            <a:ext cx="5970494" cy="83546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600"/>
              <a:buNone/>
              <a:defRPr sz="2000">
                <a:solidFill>
                  <a:schemeClr val="dk2"/>
                </a:solidFill>
              </a:defRPr>
            </a:lvl1pPr>
            <a:lvl2pPr marL="914400" lvl="1" indent="-228600" algn="l">
              <a:spcBef>
                <a:spcPts val="360"/>
              </a:spcBef>
              <a:spcAft>
                <a:spcPts val="0"/>
              </a:spcAft>
              <a:buSzPts val="2340"/>
              <a:buNone/>
              <a:defRPr sz="1800">
                <a:solidFill>
                  <a:srgbClr val="888888"/>
                </a:solidFill>
              </a:defRPr>
            </a:lvl2pPr>
            <a:lvl3pPr marL="1371600" lvl="2" indent="-228600" algn="l">
              <a:spcBef>
                <a:spcPts val="320"/>
              </a:spcBef>
              <a:spcAft>
                <a:spcPts val="0"/>
              </a:spcAft>
              <a:buSzPts val="2080"/>
              <a:buNone/>
              <a:defRPr sz="1600">
                <a:solidFill>
                  <a:srgbClr val="888888"/>
                </a:solidFill>
              </a:defRPr>
            </a:lvl3pPr>
            <a:lvl4pPr marL="1828800" lvl="3" indent="-228600" algn="l">
              <a:spcBef>
                <a:spcPts val="300"/>
              </a:spcBef>
              <a:spcAft>
                <a:spcPts val="0"/>
              </a:spcAft>
              <a:buSzPts val="1820"/>
              <a:buNone/>
              <a:defRPr sz="1400">
                <a:solidFill>
                  <a:srgbClr val="888888"/>
                </a:solidFill>
              </a:defRPr>
            </a:lvl4pPr>
            <a:lvl5pPr marL="2286000" lvl="4" indent="-228600" algn="l">
              <a:spcBef>
                <a:spcPts val="300"/>
              </a:spcBef>
              <a:spcAft>
                <a:spcPts val="0"/>
              </a:spcAft>
              <a:buSzPts val="1820"/>
              <a:buNone/>
              <a:defRPr sz="1400">
                <a:solidFill>
                  <a:srgbClr val="888888"/>
                </a:solidFill>
              </a:defRPr>
            </a:lvl5pPr>
            <a:lvl6pPr marL="2743200" lvl="5" indent="-228600" algn="l">
              <a:spcBef>
                <a:spcPts val="300"/>
              </a:spcBef>
              <a:spcAft>
                <a:spcPts val="0"/>
              </a:spcAft>
              <a:buSzPts val="1820"/>
              <a:buNone/>
              <a:defRPr sz="1400">
                <a:solidFill>
                  <a:srgbClr val="888888"/>
                </a:solidFill>
              </a:defRPr>
            </a:lvl6pPr>
            <a:lvl7pPr marL="3200400" lvl="6" indent="-228600" algn="l">
              <a:spcBef>
                <a:spcPts val="300"/>
              </a:spcBef>
              <a:spcAft>
                <a:spcPts val="0"/>
              </a:spcAft>
              <a:buSzPts val="1820"/>
              <a:buNone/>
              <a:defRPr sz="1400">
                <a:solidFill>
                  <a:srgbClr val="888888"/>
                </a:solidFill>
              </a:defRPr>
            </a:lvl7pPr>
            <a:lvl8pPr marL="3657600" lvl="7" indent="-228600" algn="l">
              <a:spcBef>
                <a:spcPts val="300"/>
              </a:spcBef>
              <a:spcAft>
                <a:spcPts val="0"/>
              </a:spcAft>
              <a:buSzPts val="1820"/>
              <a:buNone/>
              <a:defRPr sz="1400">
                <a:solidFill>
                  <a:srgbClr val="888888"/>
                </a:solidFill>
              </a:defRPr>
            </a:lvl8pPr>
            <a:lvl9pPr marL="4114800" lvl="8" indent="-228600" algn="l">
              <a:spcBef>
                <a:spcPts val="300"/>
              </a:spcBef>
              <a:spcAft>
                <a:spcPts val="300"/>
              </a:spcAft>
              <a:buSzPts val="1820"/>
              <a:buNone/>
              <a:defRPr sz="1400">
                <a:solidFill>
                  <a:srgbClr val="888888"/>
                </a:solidFill>
              </a:defRPr>
            </a:lvl9pPr>
          </a:lstStyle>
          <a:p>
            <a:endParaRPr/>
          </a:p>
        </p:txBody>
      </p:sp>
      <p:sp>
        <p:nvSpPr>
          <p:cNvPr id="46" name="Google Shape;46;p53"/>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3"/>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3"/>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54"/>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4"/>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4"/>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3" name="Google Shape;53;p54"/>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4"/>
          <p:cNvSpPr txBox="1">
            <a:spLocks noGrp="1"/>
          </p:cNvSpPr>
          <p:nvPr>
            <p:ph type="body" idx="1"/>
          </p:nvPr>
        </p:nvSpPr>
        <p:spPr>
          <a:xfrm>
            <a:off x="1142999" y="731519"/>
            <a:ext cx="3346704"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55" name="Google Shape;55;p54"/>
          <p:cNvSpPr txBox="1">
            <a:spLocks noGrp="1"/>
          </p:cNvSpPr>
          <p:nvPr>
            <p:ph type="body" idx="2"/>
          </p:nvPr>
        </p:nvSpPr>
        <p:spPr>
          <a:xfrm>
            <a:off x="4645152" y="731520"/>
            <a:ext cx="3346704"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55"/>
          <p:cNvSpPr txBox="1">
            <a:spLocks noGrp="1"/>
          </p:cNvSpPr>
          <p:nvPr>
            <p:ph type="body" idx="1"/>
          </p:nvPr>
        </p:nvSpPr>
        <p:spPr>
          <a:xfrm>
            <a:off x="1143000" y="731520"/>
            <a:ext cx="3346704" cy="63976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58" name="Google Shape;58;p55"/>
          <p:cNvSpPr txBox="1">
            <a:spLocks noGrp="1"/>
          </p:cNvSpPr>
          <p:nvPr>
            <p:ph type="body" idx="2"/>
          </p:nvPr>
        </p:nvSpPr>
        <p:spPr>
          <a:xfrm>
            <a:off x="1156447" y="1400327"/>
            <a:ext cx="3346704" cy="27432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59" name="Google Shape;59;p55"/>
          <p:cNvSpPr txBox="1">
            <a:spLocks noGrp="1"/>
          </p:cNvSpPr>
          <p:nvPr>
            <p:ph type="body" idx="3"/>
          </p:nvPr>
        </p:nvSpPr>
        <p:spPr>
          <a:xfrm>
            <a:off x="4647302" y="731520"/>
            <a:ext cx="3346704" cy="63976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60" name="Google Shape;60;p55"/>
          <p:cNvSpPr txBox="1">
            <a:spLocks noGrp="1"/>
          </p:cNvSpPr>
          <p:nvPr>
            <p:ph type="body" idx="4"/>
          </p:nvPr>
        </p:nvSpPr>
        <p:spPr>
          <a:xfrm>
            <a:off x="4645025" y="1399032"/>
            <a:ext cx="3346704" cy="27432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61" name="Google Shape;61;p55"/>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5"/>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4" name="Google Shape;64;p55"/>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56"/>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6"/>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6"/>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57"/>
          <p:cNvSpPr txBox="1">
            <a:spLocks noGrp="1"/>
          </p:cNvSpPr>
          <p:nvPr>
            <p:ph type="title"/>
          </p:nvPr>
        </p:nvSpPr>
        <p:spPr>
          <a:xfrm>
            <a:off x="839095" y="2209800"/>
            <a:ext cx="3636085" cy="125849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3584"/>
              <a:buChar char="*"/>
              <a:defRPr sz="28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7"/>
          <p:cNvSpPr txBox="1">
            <a:spLocks noGrp="1"/>
          </p:cNvSpPr>
          <p:nvPr>
            <p:ph type="body" idx="1"/>
          </p:nvPr>
        </p:nvSpPr>
        <p:spPr>
          <a:xfrm>
            <a:off x="4593515" y="731520"/>
            <a:ext cx="4017085" cy="4894730"/>
          </a:xfrm>
          <a:prstGeom prst="rect">
            <a:avLst/>
          </a:prstGeom>
          <a:noFill/>
          <a:ln>
            <a:noFill/>
          </a:ln>
        </p:spPr>
        <p:txBody>
          <a:bodyPr spcFirstLastPara="1" wrap="square" lIns="91425" tIns="45700" rIns="91425" bIns="45700" anchor="ctr" anchorCtr="0">
            <a:normAutofit/>
          </a:bodyPr>
          <a:lstStyle>
            <a:lvl1pPr marL="457200" lvl="0" indent="-410210" algn="l">
              <a:spcBef>
                <a:spcPts val="440"/>
              </a:spcBef>
              <a:spcAft>
                <a:spcPts val="0"/>
              </a:spcAft>
              <a:buSzPts val="2860"/>
              <a:buChar char="*"/>
              <a:defRPr sz="2200"/>
            </a:lvl1pPr>
            <a:lvl2pPr marL="914400" lvl="1" indent="-393700" algn="l">
              <a:spcBef>
                <a:spcPts val="400"/>
              </a:spcBef>
              <a:spcAft>
                <a:spcPts val="0"/>
              </a:spcAft>
              <a:buSzPts val="2600"/>
              <a:buChar char="*"/>
              <a:defRPr sz="2000"/>
            </a:lvl2pPr>
            <a:lvl3pPr marL="1371600" lvl="2" indent="-377189" algn="l">
              <a:spcBef>
                <a:spcPts val="360"/>
              </a:spcBef>
              <a:spcAft>
                <a:spcPts val="0"/>
              </a:spcAft>
              <a:buSzPts val="2340"/>
              <a:buChar char="*"/>
              <a:defRPr sz="1800"/>
            </a:lvl3pPr>
            <a:lvl4pPr marL="1828800" lvl="3" indent="-360680" algn="l">
              <a:spcBef>
                <a:spcPts val="320"/>
              </a:spcBef>
              <a:spcAft>
                <a:spcPts val="0"/>
              </a:spcAft>
              <a:buSzPts val="2080"/>
              <a:buChar char="*"/>
              <a:defRPr sz="1600"/>
            </a:lvl4pPr>
            <a:lvl5pPr marL="2286000" lvl="4" indent="-344170" algn="l">
              <a:spcBef>
                <a:spcPts val="300"/>
              </a:spcBef>
              <a:spcAft>
                <a:spcPts val="0"/>
              </a:spcAft>
              <a:buSzPts val="1820"/>
              <a:buChar char="*"/>
              <a:defRPr sz="1400"/>
            </a:lvl5pPr>
            <a:lvl6pPr marL="2743200" lvl="5" indent="-393700" algn="l">
              <a:spcBef>
                <a:spcPts val="400"/>
              </a:spcBef>
              <a:spcAft>
                <a:spcPts val="0"/>
              </a:spcAft>
              <a:buSzPts val="2600"/>
              <a:buChar char="*"/>
              <a:defRPr sz="2000"/>
            </a:lvl6pPr>
            <a:lvl7pPr marL="3200400" lvl="6" indent="-393700" algn="l">
              <a:spcBef>
                <a:spcPts val="400"/>
              </a:spcBef>
              <a:spcAft>
                <a:spcPts val="0"/>
              </a:spcAft>
              <a:buSzPts val="2600"/>
              <a:buChar char="*"/>
              <a:defRPr sz="2000"/>
            </a:lvl7pPr>
            <a:lvl8pPr marL="3657600" lvl="7" indent="-393700" algn="l">
              <a:spcBef>
                <a:spcPts val="400"/>
              </a:spcBef>
              <a:spcAft>
                <a:spcPts val="0"/>
              </a:spcAft>
              <a:buSzPts val="2600"/>
              <a:buChar char="*"/>
              <a:defRPr sz="2000"/>
            </a:lvl8pPr>
            <a:lvl9pPr marL="4114800" lvl="8" indent="-393700" algn="l">
              <a:spcBef>
                <a:spcPts val="400"/>
              </a:spcBef>
              <a:spcAft>
                <a:spcPts val="300"/>
              </a:spcAft>
              <a:buSzPts val="2600"/>
              <a:buChar char="*"/>
              <a:defRPr sz="2000"/>
            </a:lvl9pPr>
          </a:lstStyle>
          <a:p>
            <a:endParaRPr/>
          </a:p>
        </p:txBody>
      </p:sp>
      <p:sp>
        <p:nvSpPr>
          <p:cNvPr id="73" name="Google Shape;73;p57"/>
          <p:cNvSpPr txBox="1">
            <a:spLocks noGrp="1"/>
          </p:cNvSpPr>
          <p:nvPr>
            <p:ph type="body" idx="2"/>
          </p:nvPr>
        </p:nvSpPr>
        <p:spPr>
          <a:xfrm>
            <a:off x="1075765" y="3497802"/>
            <a:ext cx="3388660" cy="2139518"/>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820"/>
              <a:buNone/>
              <a:defRPr sz="14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74" name="Google Shape;74;p57"/>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7"/>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7"/>
        <p:cNvGrpSpPr/>
        <p:nvPr/>
      </p:nvGrpSpPr>
      <p:grpSpPr>
        <a:xfrm>
          <a:off x="0" y="0"/>
          <a:ext cx="0" cy="0"/>
          <a:chOff x="0" y="0"/>
          <a:chExt cx="0" cy="0"/>
        </a:xfrm>
      </p:grpSpPr>
      <p:sp>
        <p:nvSpPr>
          <p:cNvPr id="78" name="Google Shape;78;p58"/>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 name="Google Shape;79;p58"/>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0" name="Google Shape;80;p58"/>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58"/>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2" name="Google Shape;82;p58"/>
          <p:cNvSpPr>
            <a:spLocks noGrp="1"/>
          </p:cNvSpPr>
          <p:nvPr>
            <p:ph type="pic" idx="2"/>
          </p:nvPr>
        </p:nvSpPr>
        <p:spPr>
          <a:xfrm>
            <a:off x="4475175" y="1143000"/>
            <a:ext cx="4114800" cy="3127806"/>
          </a:xfrm>
          <a:prstGeom prst="roundRect">
            <a:avLst>
              <a:gd name="adj" fmla="val 4230"/>
            </a:avLst>
          </a:prstGeom>
          <a:solidFill>
            <a:srgbClr val="8BC9F7"/>
          </a:solidFill>
          <a:ln>
            <a:noFill/>
          </a:ln>
          <a:effectLst>
            <a:reflection stA="23000" endA="300" endPos="28000" sy="-100000" algn="bl" rotWithShape="0"/>
          </a:effectLst>
        </p:spPr>
      </p:sp>
      <p:sp>
        <p:nvSpPr>
          <p:cNvPr id="83" name="Google Shape;83;p58"/>
          <p:cNvSpPr txBox="1">
            <a:spLocks noGrp="1"/>
          </p:cNvSpPr>
          <p:nvPr>
            <p:ph type="body" idx="1"/>
          </p:nvPr>
        </p:nvSpPr>
        <p:spPr>
          <a:xfrm>
            <a:off x="877887" y="1010486"/>
            <a:ext cx="3694114" cy="2163020"/>
          </a:xfrm>
          <a:prstGeom prst="rect">
            <a:avLst/>
          </a:prstGeom>
          <a:noFill/>
          <a:ln>
            <a:noFill/>
          </a:ln>
        </p:spPr>
        <p:txBody>
          <a:bodyPr spcFirstLastPara="1" wrap="square" lIns="91425" tIns="45700" rIns="91425" bIns="45700" anchor="b" anchorCtr="0">
            <a:normAutofit/>
          </a:bodyPr>
          <a:lstStyle>
            <a:lvl1pPr marL="457200" lvl="0" indent="-360680" algn="l">
              <a:spcBef>
                <a:spcPts val="320"/>
              </a:spcBef>
              <a:spcAft>
                <a:spcPts val="0"/>
              </a:spcAft>
              <a:buSzPts val="2080"/>
              <a:buFont typeface="Georgia"/>
              <a:buChar char="*"/>
              <a:defRPr sz="16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84" name="Google Shape;84;p58"/>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8"/>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8"/>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7" name="Google Shape;87;p58"/>
          <p:cNvSpPr txBox="1">
            <a:spLocks noGrp="1"/>
          </p:cNvSpPr>
          <p:nvPr>
            <p:ph type="title"/>
          </p:nvPr>
        </p:nvSpPr>
        <p:spPr>
          <a:xfrm>
            <a:off x="727268" y="4464421"/>
            <a:ext cx="6383538"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5888"/>
              <a:buChar char="*"/>
              <a:defRPr sz="46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9D4FE"/>
            </a:gs>
            <a:gs pos="60000">
              <a:srgbClr val="FFFFFF"/>
            </a:gs>
            <a:gs pos="100000">
              <a:srgbClr val="54BDFF"/>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49"/>
          <p:cNvSpPr/>
          <p:nvPr/>
        </p:nvSpPr>
        <p:spPr>
          <a:xfrm>
            <a:off x="0" y="5105400"/>
            <a:ext cx="9144000" cy="175260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1" name="Google Shape;11;p49"/>
          <p:cNvSpPr/>
          <p:nvPr/>
        </p:nvSpPr>
        <p:spPr>
          <a:xfrm>
            <a:off x="0" y="0"/>
            <a:ext cx="9144000" cy="510540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2" name="Google Shape;12;p49"/>
          <p:cNvSpPr/>
          <p:nvPr/>
        </p:nvSpPr>
        <p:spPr>
          <a:xfrm>
            <a:off x="0" y="3768304"/>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3" name="Google Shape;13;p49"/>
          <p:cNvSpPr/>
          <p:nvPr/>
        </p:nvSpPr>
        <p:spPr>
          <a:xfrm>
            <a:off x="0" y="1600200"/>
            <a:ext cx="9144000" cy="5105400"/>
          </a:xfrm>
          <a:prstGeom prst="ellipse">
            <a:avLst/>
          </a:prstGeom>
          <a:gradFill>
            <a:gsLst>
              <a:gs pos="0">
                <a:schemeClr val="lt1"/>
              </a:gs>
              <a:gs pos="56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4" name="Google Shape;14;p49"/>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 name="Google Shape;15;p49"/>
          <p:cNvSpPr txBox="1">
            <a:spLocks noGrp="1"/>
          </p:cNvSpPr>
          <p:nvPr>
            <p:ph type="body" idx="1"/>
          </p:nvPr>
        </p:nvSpPr>
        <p:spPr>
          <a:xfrm>
            <a:off x="1143000" y="732260"/>
            <a:ext cx="6400800" cy="3474720"/>
          </a:xfrm>
          <a:prstGeom prst="rect">
            <a:avLst/>
          </a:prstGeom>
          <a:noFill/>
          <a:ln>
            <a:noFill/>
          </a:ln>
        </p:spPr>
        <p:txBody>
          <a:bodyPr spcFirstLastPara="1" wrap="square" lIns="91425" tIns="45700" rIns="91425" bIns="45700" anchor="t" anchorCtr="0">
            <a:normAutofit/>
          </a:bodyPr>
          <a:lstStyle>
            <a:lvl1pPr marL="457200" marR="0" lvl="0" indent="-410210" algn="l" rtl="0">
              <a:spcBef>
                <a:spcPts val="440"/>
              </a:spcBef>
              <a:spcAft>
                <a:spcPts val="0"/>
              </a:spcAft>
              <a:buClr>
                <a:srgbClr val="C3260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l" rtl="0">
              <a:spcBef>
                <a:spcPts val="400"/>
              </a:spcBef>
              <a:spcAft>
                <a:spcPts val="0"/>
              </a:spcAft>
              <a:buClr>
                <a:srgbClr val="C3260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l" rtl="0">
              <a:spcBef>
                <a:spcPts val="360"/>
              </a:spcBef>
              <a:spcAft>
                <a:spcPts val="0"/>
              </a:spcAft>
              <a:buClr>
                <a:srgbClr val="C3260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l" rtl="0">
              <a:spcBef>
                <a:spcPts val="320"/>
              </a:spcBef>
              <a:spcAft>
                <a:spcPts val="0"/>
              </a:spcAft>
              <a:buClr>
                <a:srgbClr val="C3260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16" name="Google Shape;16;p49"/>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7" name="Google Shape;17;p49"/>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8" name="Google Shape;18;p49"/>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i="0" u="none" strike="noStrike" cap="none">
                <a:solidFill>
                  <a:srgbClr val="7F7F7F"/>
                </a:solidFill>
                <a:latin typeface="Trebuchet MS"/>
                <a:ea typeface="Trebuchet MS"/>
                <a:cs typeface="Trebuchet MS"/>
                <a:sym typeface="Trebuchet MS"/>
              </a:defRPr>
            </a:lvl1pPr>
            <a:lvl2pPr marL="0" marR="0" lvl="1" indent="0" algn="ctr" rtl="0">
              <a:spcBef>
                <a:spcPts val="0"/>
              </a:spcBef>
              <a:buNone/>
              <a:defRPr sz="1200" b="1" i="0" u="none" strike="noStrike" cap="none">
                <a:solidFill>
                  <a:srgbClr val="7F7F7F"/>
                </a:solidFill>
                <a:latin typeface="Trebuchet MS"/>
                <a:ea typeface="Trebuchet MS"/>
                <a:cs typeface="Trebuchet MS"/>
                <a:sym typeface="Trebuchet MS"/>
              </a:defRPr>
            </a:lvl2pPr>
            <a:lvl3pPr marL="0" marR="0" lvl="2" indent="0" algn="ctr" rtl="0">
              <a:spcBef>
                <a:spcPts val="0"/>
              </a:spcBef>
              <a:buNone/>
              <a:defRPr sz="1200" b="1" i="0" u="none" strike="noStrike" cap="none">
                <a:solidFill>
                  <a:srgbClr val="7F7F7F"/>
                </a:solidFill>
                <a:latin typeface="Trebuchet MS"/>
                <a:ea typeface="Trebuchet MS"/>
                <a:cs typeface="Trebuchet MS"/>
                <a:sym typeface="Trebuchet MS"/>
              </a:defRPr>
            </a:lvl3pPr>
            <a:lvl4pPr marL="0" marR="0" lvl="3" indent="0" algn="ctr" rtl="0">
              <a:spcBef>
                <a:spcPts val="0"/>
              </a:spcBef>
              <a:buNone/>
              <a:defRPr sz="1200" b="1" i="0" u="none" strike="noStrike" cap="none">
                <a:solidFill>
                  <a:srgbClr val="7F7F7F"/>
                </a:solidFill>
                <a:latin typeface="Trebuchet MS"/>
                <a:ea typeface="Trebuchet MS"/>
                <a:cs typeface="Trebuchet MS"/>
                <a:sym typeface="Trebuchet MS"/>
              </a:defRPr>
            </a:lvl4pPr>
            <a:lvl5pPr marL="0" marR="0" lvl="4" indent="0" algn="ctr" rtl="0">
              <a:spcBef>
                <a:spcPts val="0"/>
              </a:spcBef>
              <a:buNone/>
              <a:defRPr sz="1200" b="1" i="0" u="none" strike="noStrike" cap="none">
                <a:solidFill>
                  <a:srgbClr val="7F7F7F"/>
                </a:solidFill>
                <a:latin typeface="Trebuchet MS"/>
                <a:ea typeface="Trebuchet MS"/>
                <a:cs typeface="Trebuchet MS"/>
                <a:sym typeface="Trebuchet MS"/>
              </a:defRPr>
            </a:lvl5pPr>
            <a:lvl6pPr marL="0" marR="0" lvl="5" indent="0" algn="ctr" rtl="0">
              <a:spcBef>
                <a:spcPts val="0"/>
              </a:spcBef>
              <a:buNone/>
              <a:defRPr sz="1200" b="1" i="0" u="none" strike="noStrike" cap="none">
                <a:solidFill>
                  <a:srgbClr val="7F7F7F"/>
                </a:solidFill>
                <a:latin typeface="Trebuchet MS"/>
                <a:ea typeface="Trebuchet MS"/>
                <a:cs typeface="Trebuchet MS"/>
                <a:sym typeface="Trebuchet MS"/>
              </a:defRPr>
            </a:lvl6pPr>
            <a:lvl7pPr marL="0" marR="0" lvl="6" indent="0" algn="ctr" rtl="0">
              <a:spcBef>
                <a:spcPts val="0"/>
              </a:spcBef>
              <a:buNone/>
              <a:defRPr sz="1200" b="1" i="0" u="none" strike="noStrike" cap="none">
                <a:solidFill>
                  <a:srgbClr val="7F7F7F"/>
                </a:solidFill>
                <a:latin typeface="Trebuchet MS"/>
                <a:ea typeface="Trebuchet MS"/>
                <a:cs typeface="Trebuchet MS"/>
                <a:sym typeface="Trebuchet MS"/>
              </a:defRPr>
            </a:lvl7pPr>
            <a:lvl8pPr marL="0" marR="0" lvl="7" indent="0" algn="ctr" rtl="0">
              <a:spcBef>
                <a:spcPts val="0"/>
              </a:spcBef>
              <a:buNone/>
              <a:defRPr sz="1200" b="1" i="0" u="none" strike="noStrike" cap="none">
                <a:solidFill>
                  <a:srgbClr val="7F7F7F"/>
                </a:solidFill>
                <a:latin typeface="Trebuchet MS"/>
                <a:ea typeface="Trebuchet MS"/>
                <a:cs typeface="Trebuchet MS"/>
                <a:sym typeface="Trebuchet MS"/>
              </a:defRPr>
            </a:lvl8pPr>
            <a:lvl9pPr marL="0" marR="0" lvl="8" indent="0" algn="ctr" rtl="0">
              <a:spcBef>
                <a:spcPts val="0"/>
              </a:spcBef>
              <a:buNone/>
              <a:defRPr sz="1200" b="1" i="0" u="none" strike="noStrike" cap="none">
                <a:solidFill>
                  <a:srgbClr val="7F7F7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3.gif"/><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3.gif"/><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3.gif"/><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3.gif"/><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3.gif"/><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gif"/><Relationship Id="rId4" Type="http://schemas.openxmlformats.org/officeDocument/2006/relationships/image" Target="../media/image2.gi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gif"/><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gif"/><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gif"/><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gif"/><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gif"/><Relationship Id="rId4" Type="http://schemas.openxmlformats.org/officeDocument/2006/relationships/image" Target="../media/image2.gif"/></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gi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3.gif"/><Relationship Id="rId4" Type="http://schemas.openxmlformats.org/officeDocument/2006/relationships/image" Target="../media/image2.gif"/></Relationships>
</file>

<file path=ppt/slides/_rels/slide2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7.jpg"/><Relationship Id="rId7" Type="http://schemas.openxmlformats.org/officeDocument/2006/relationships/image" Target="../media/image3.gi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3.gi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gif"/><Relationship Id="rId10" Type="http://schemas.openxmlformats.org/officeDocument/2006/relationships/image" Target="../media/image8.jpg"/><Relationship Id="rId4" Type="http://schemas.openxmlformats.org/officeDocument/2006/relationships/image" Target="../media/image2.gif"/><Relationship Id="rId9"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31.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png"/><Relationship Id="rId7"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3.gif"/><Relationship Id="rId4" Type="http://schemas.openxmlformats.org/officeDocument/2006/relationships/image" Target="../media/image2.gi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3.gif"/><Relationship Id="rId4" Type="http://schemas.openxmlformats.org/officeDocument/2006/relationships/image" Target="../media/image2.gi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3.gif"/><Relationship Id="rId4" Type="http://schemas.openxmlformats.org/officeDocument/2006/relationships/image" Target="../media/image2.gi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3.gif"/><Relationship Id="rId4" Type="http://schemas.openxmlformats.org/officeDocument/2006/relationships/image" Target="../media/image2.gi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3.gif"/><Relationship Id="rId4" Type="http://schemas.openxmlformats.org/officeDocument/2006/relationships/image" Target="../media/image2.gi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3.gif"/><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3.gif"/><Relationship Id="rId10" Type="http://schemas.openxmlformats.org/officeDocument/2006/relationships/image" Target="../media/image13.jpg"/><Relationship Id="rId4" Type="http://schemas.openxmlformats.org/officeDocument/2006/relationships/image" Target="../media/image2.gif"/><Relationship Id="rId9"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3.gif"/><Relationship Id="rId4" Type="http://schemas.openxmlformats.org/officeDocument/2006/relationships/image" Target="../media/image2.gi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3.gif"/><Relationship Id="rId4" Type="http://schemas.openxmlformats.org/officeDocument/2006/relationships/image" Target="../media/image2.gi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9.jpg"/><Relationship Id="rId5" Type="http://schemas.openxmlformats.org/officeDocument/2006/relationships/image" Target="../media/image3.gif"/><Relationship Id="rId4" Type="http://schemas.openxmlformats.org/officeDocument/2006/relationships/image" Target="../media/image2.gi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3.gif"/><Relationship Id="rId4" Type="http://schemas.openxmlformats.org/officeDocument/2006/relationships/image" Target="../media/image2.gif"/></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3.gif"/><Relationship Id="rId4" Type="http://schemas.openxmlformats.org/officeDocument/2006/relationships/image" Target="../media/image2.gif"/></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3.gif"/><Relationship Id="rId4" Type="http://schemas.openxmlformats.org/officeDocument/2006/relationships/image" Target="../media/image2.gif"/></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3.gif"/><Relationship Id="rId4" Type="http://schemas.openxmlformats.org/officeDocument/2006/relationships/image" Target="../media/image2.gif"/></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3.gif"/><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3.gif"/><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3.gif"/><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3.gif"/><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3.gif"/><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3" name="Google Shape;113;p1"/>
          <p:cNvSpPr/>
          <p:nvPr/>
        </p:nvSpPr>
        <p:spPr>
          <a:xfrm>
            <a:off x="48492" y="1773424"/>
            <a:ext cx="9083124" cy="2819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0000"/>
                </a:solidFill>
                <a:latin typeface="Times New Roman"/>
                <a:ea typeface="Times New Roman"/>
                <a:cs typeface="Times New Roman"/>
                <a:sym typeface="Times New Roman"/>
              </a:rPr>
              <a:t>Chủ đề 3 - Bài 11</a:t>
            </a:r>
            <a:endParaRPr/>
          </a:p>
          <a:p>
            <a:pPr marL="0" marR="0" lvl="0" indent="0" algn="ctr" rtl="0">
              <a:spcBef>
                <a:spcPts val="0"/>
              </a:spcBef>
              <a:spcAft>
                <a:spcPts val="0"/>
              </a:spcAft>
              <a:buNone/>
            </a:pPr>
            <a:r>
              <a:rPr lang="en-US" sz="2800" b="1" i="0" u="none" strike="noStrike" cap="none">
                <a:solidFill>
                  <a:schemeClr val="dk1"/>
                </a:solidFill>
                <a:latin typeface="Times New Roman"/>
                <a:ea typeface="Times New Roman"/>
                <a:cs typeface="Times New Roman"/>
                <a:sym typeface="Times New Roman"/>
              </a:rPr>
              <a:t>THƯỜNG THỨC PHÒNG TRÁNH MỘT SỐ LOẠI</a:t>
            </a:r>
            <a:endParaRPr/>
          </a:p>
          <a:p>
            <a:pPr marL="0" marR="0" lvl="0" indent="0" algn="ctr" rtl="0">
              <a:spcBef>
                <a:spcPts val="0"/>
              </a:spcBef>
              <a:spcAft>
                <a:spcPts val="0"/>
              </a:spcAft>
              <a:buNone/>
            </a:pPr>
            <a:r>
              <a:rPr lang="en-US" sz="2800" b="1" i="0" u="none" strike="noStrike" cap="none">
                <a:solidFill>
                  <a:schemeClr val="dk1"/>
                </a:solidFill>
                <a:latin typeface="Times New Roman"/>
                <a:ea typeface="Times New Roman"/>
                <a:cs typeface="Times New Roman"/>
                <a:sym typeface="Times New Roman"/>
              </a:rPr>
              <a:t> BOM, MÌN, ĐẠN, VŨ KHÍ SINH HỌC, </a:t>
            </a:r>
            <a:endParaRPr/>
          </a:p>
          <a:p>
            <a:pPr marL="0" marR="0" lvl="0" indent="0" algn="ctr" rtl="0">
              <a:spcBef>
                <a:spcPts val="0"/>
              </a:spcBef>
              <a:spcAft>
                <a:spcPts val="0"/>
              </a:spcAft>
              <a:buNone/>
            </a:pPr>
            <a:r>
              <a:rPr lang="en-US" sz="2800" b="1" i="0" u="none" strike="noStrike" cap="none">
                <a:solidFill>
                  <a:schemeClr val="dk1"/>
                </a:solidFill>
                <a:latin typeface="Times New Roman"/>
                <a:ea typeface="Times New Roman"/>
                <a:cs typeface="Times New Roman"/>
                <a:sym typeface="Times New Roman"/>
              </a:rPr>
              <a:t>VŨ KHÍ HÓA HỌC, VŨ KHÍ CÔNG NGHỆ CAO,</a:t>
            </a:r>
            <a:endParaRPr/>
          </a:p>
          <a:p>
            <a:pPr marL="0" marR="0" lvl="0" indent="0" algn="ctr" rtl="0">
              <a:spcBef>
                <a:spcPts val="0"/>
              </a:spcBef>
              <a:spcAft>
                <a:spcPts val="0"/>
              </a:spcAft>
              <a:buNone/>
            </a:pPr>
            <a:r>
              <a:rPr lang="en-US" sz="2800" b="1" i="0" u="none" strike="noStrike" cap="none">
                <a:solidFill>
                  <a:schemeClr val="dk1"/>
                </a:solidFill>
                <a:latin typeface="Times New Roman"/>
                <a:ea typeface="Times New Roman"/>
                <a:cs typeface="Times New Roman"/>
                <a:sym typeface="Times New Roman"/>
              </a:rPr>
              <a:t>THIÊN TAI,DỊCH BỆNH, CHÁY NỔ</a:t>
            </a:r>
            <a:br>
              <a:rPr lang="en-US" sz="2800" b="1" i="0" u="none" strike="noStrike" cap="none">
                <a:solidFill>
                  <a:schemeClr val="dk1"/>
                </a:solidFill>
                <a:latin typeface="Times New Roman"/>
                <a:ea typeface="Times New Roman"/>
                <a:cs typeface="Times New Roman"/>
                <a:sym typeface="Times New Roman"/>
              </a:rPr>
            </a:br>
            <a:endParaRPr sz="2800" b="1" i="0" u="none" strike="noStrike" cap="none">
              <a:solidFill>
                <a:srgbClr val="FF0000"/>
              </a:solidFill>
              <a:latin typeface="Times New Roman"/>
              <a:ea typeface="Times New Roman"/>
              <a:cs typeface="Times New Roman"/>
              <a:sym typeface="Times New Roman"/>
            </a:endParaRPr>
          </a:p>
        </p:txBody>
      </p:sp>
      <p:sp>
        <p:nvSpPr>
          <p:cNvPr id="114" name="Google Shape;114;p1"/>
          <p:cNvSpPr/>
          <p:nvPr/>
        </p:nvSpPr>
        <p:spPr>
          <a:xfrm>
            <a:off x="3126793" y="5157192"/>
            <a:ext cx="241713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Noto Sans Symbols"/>
              <a:buNone/>
            </a:pPr>
            <a:r>
              <a:rPr lang="en-US" sz="2000" b="1" u="none">
                <a:solidFill>
                  <a:srgbClr val="002060"/>
                </a:solidFill>
                <a:latin typeface="Times New Roman"/>
                <a:ea typeface="Times New Roman"/>
                <a:cs typeface="Times New Roman"/>
                <a:sym typeface="Times New Roman"/>
              </a:rPr>
              <a:t>3 TIẾT: 2LT +1TH </a:t>
            </a:r>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0"/>
          <p:cNvSpPr/>
          <p:nvPr/>
        </p:nvSpPr>
        <p:spPr>
          <a:xfrm>
            <a:off x="214743" y="1339493"/>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274" name="Google Shape;274;p10"/>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275" name="Google Shape;275;p10"/>
          <p:cNvGrpSpPr/>
          <p:nvPr/>
        </p:nvGrpSpPr>
        <p:grpSpPr>
          <a:xfrm>
            <a:off x="-414598" y="-74786"/>
            <a:ext cx="9486900" cy="1456459"/>
            <a:chOff x="-342900" y="-8659"/>
            <a:chExt cx="9486900" cy="1456459"/>
          </a:xfrm>
        </p:grpSpPr>
        <p:grpSp>
          <p:nvGrpSpPr>
            <p:cNvPr id="276" name="Google Shape;276;p10"/>
            <p:cNvGrpSpPr/>
            <p:nvPr/>
          </p:nvGrpSpPr>
          <p:grpSpPr>
            <a:xfrm>
              <a:off x="0" y="-8659"/>
              <a:ext cx="9144000" cy="1447800"/>
              <a:chOff x="0" y="-8659"/>
              <a:chExt cx="9144000" cy="1447800"/>
            </a:xfrm>
          </p:grpSpPr>
          <p:pic>
            <p:nvPicPr>
              <p:cNvPr id="277" name="Google Shape;277;p1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278" name="Google Shape;278;p10"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279" name="Google Shape;279;p10"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280" name="Google Shape;280;p1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81" name="Google Shape;281;p10"/>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282" name="Google Shape;282;p10"/>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7 :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283" name="Google Shape;283;p10"/>
          <p:cNvSpPr txBox="1"/>
          <p:nvPr/>
        </p:nvSpPr>
        <p:spPr>
          <a:xfrm>
            <a:off x="170060" y="2010215"/>
            <a:ext cx="8826041" cy="1502976"/>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200"/>
              </a:spcBef>
              <a:spcAft>
                <a:spcPts val="0"/>
              </a:spcAft>
              <a:buNone/>
            </a:pPr>
            <a:r>
              <a:rPr lang="en-US" sz="2200" b="1">
                <a:solidFill>
                  <a:schemeClr val="dk1"/>
                </a:solidFill>
                <a:latin typeface="Arial"/>
                <a:ea typeface="Arial"/>
                <a:cs typeface="Arial"/>
                <a:sym typeface="Arial"/>
              </a:rPr>
              <a:t>e. Vũ khí sinh học: </a:t>
            </a:r>
            <a:r>
              <a:rPr lang="en-US" sz="2200">
                <a:solidFill>
                  <a:schemeClr val="dk1"/>
                </a:solidFill>
                <a:latin typeface="Arial"/>
                <a:ea typeface="Arial"/>
                <a:cs typeface="Arial"/>
                <a:sym typeface="Arial"/>
              </a:rPr>
              <a:t>Một loại vũ khí hủy diệt lớn, mà tác dụng sát thương trên cơ sở sử dụng các loại VSV khác nhau để gây bệnh cho người và động vật, cây cối, hoa màu.</a:t>
            </a:r>
            <a:endParaRPr/>
          </a:p>
        </p:txBody>
      </p:sp>
      <p:pic>
        <p:nvPicPr>
          <p:cNvPr id="284" name="Google Shape;284;p10"/>
          <p:cNvPicPr preferRelativeResize="0"/>
          <p:nvPr/>
        </p:nvPicPr>
        <p:blipFill rotWithShape="1">
          <a:blip r:embed="rId6">
            <a:alphaModFix/>
          </a:blip>
          <a:srcRect/>
          <a:stretch/>
        </p:blipFill>
        <p:spPr>
          <a:xfrm>
            <a:off x="4357103" y="3516126"/>
            <a:ext cx="4536504" cy="3077632"/>
          </a:xfrm>
          <a:prstGeom prst="rect">
            <a:avLst/>
          </a:prstGeom>
          <a:noFill/>
          <a:ln>
            <a:noFill/>
          </a:ln>
        </p:spPr>
      </p:pic>
      <p:pic>
        <p:nvPicPr>
          <p:cNvPr id="285" name="Google Shape;285;p10"/>
          <p:cNvPicPr preferRelativeResize="0"/>
          <p:nvPr/>
        </p:nvPicPr>
        <p:blipFill rotWithShape="1">
          <a:blip r:embed="rId7">
            <a:alphaModFix/>
          </a:blip>
          <a:srcRect/>
          <a:stretch/>
        </p:blipFill>
        <p:spPr>
          <a:xfrm>
            <a:off x="510193" y="3513191"/>
            <a:ext cx="3744416" cy="30643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anim calcmode="lin" valueType="num">
                                      <p:cBhvr additive="base">
                                        <p:cTn id="7" dur="500"/>
                                        <p:tgtEl>
                                          <p:spTgt spid="2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3">
                                            <p:txEl>
                                              <p:pRg st="1" end="1"/>
                                            </p:txEl>
                                          </p:spTgt>
                                        </p:tgtEl>
                                        <p:attrNameLst>
                                          <p:attrName>style.visibility</p:attrName>
                                        </p:attrNameLst>
                                      </p:cBhvr>
                                      <p:to>
                                        <p:strVal val="visible"/>
                                      </p:to>
                                    </p:set>
                                    <p:anim calcmode="lin" valueType="num">
                                      <p:cBhvr additive="base">
                                        <p:cTn id="12" dur="500"/>
                                        <p:tgtEl>
                                          <p:spTgt spid="2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fade">
                                      <p:cBhvr>
                                        <p:cTn id="17" dur="1000"/>
                                        <p:tgtEl>
                                          <p:spTgt spid="285"/>
                                        </p:tgtEl>
                                      </p:cBhvr>
                                    </p:animEffect>
                                  </p:childTnLst>
                                </p:cTn>
                              </p:par>
                              <p:par>
                                <p:cTn id="18" presetID="10" presetClass="entr" presetSubtype="0" fill="hold" nodeType="withEffect">
                                  <p:stCondLst>
                                    <p:cond delay="0"/>
                                  </p:stCondLst>
                                  <p:childTnLst>
                                    <p:set>
                                      <p:cBhvr>
                                        <p:cTn id="19" dur="1" fill="hold">
                                          <p:stCondLst>
                                            <p:cond delay="0"/>
                                          </p:stCondLst>
                                        </p:cTn>
                                        <p:tgtEl>
                                          <p:spTgt spid="284"/>
                                        </p:tgtEl>
                                        <p:attrNameLst>
                                          <p:attrName>style.visibility</p:attrName>
                                        </p:attrNameLst>
                                      </p:cBhvr>
                                      <p:to>
                                        <p:strVal val="visible"/>
                                      </p:to>
                                    </p:set>
                                    <p:animEffect transition="in" filter="fade">
                                      <p:cBhvr>
                                        <p:cTn id="20"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1"/>
          <p:cNvSpPr/>
          <p:nvPr/>
        </p:nvSpPr>
        <p:spPr>
          <a:xfrm>
            <a:off x="214743" y="1339493"/>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292" name="Google Shape;292;p11"/>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293" name="Google Shape;293;p11"/>
          <p:cNvGrpSpPr/>
          <p:nvPr/>
        </p:nvGrpSpPr>
        <p:grpSpPr>
          <a:xfrm>
            <a:off x="-414598" y="-74786"/>
            <a:ext cx="9486900" cy="1456459"/>
            <a:chOff x="-342900" y="-8659"/>
            <a:chExt cx="9486900" cy="1456459"/>
          </a:xfrm>
        </p:grpSpPr>
        <p:grpSp>
          <p:nvGrpSpPr>
            <p:cNvPr id="294" name="Google Shape;294;p11"/>
            <p:cNvGrpSpPr/>
            <p:nvPr/>
          </p:nvGrpSpPr>
          <p:grpSpPr>
            <a:xfrm>
              <a:off x="0" y="-8659"/>
              <a:ext cx="9144000" cy="1447800"/>
              <a:chOff x="0" y="-8659"/>
              <a:chExt cx="9144000" cy="1447800"/>
            </a:xfrm>
          </p:grpSpPr>
          <p:pic>
            <p:nvPicPr>
              <p:cNvPr id="295" name="Google Shape;295;p11"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296" name="Google Shape;296;p11"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297" name="Google Shape;297;p11"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298" name="Google Shape;298;p11"/>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99" name="Google Shape;299;p11"/>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300" name="Google Shape;300;p11"/>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7 :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301" name="Google Shape;301;p11"/>
          <p:cNvSpPr txBox="1"/>
          <p:nvPr/>
        </p:nvSpPr>
        <p:spPr>
          <a:xfrm>
            <a:off x="170061" y="2010215"/>
            <a:ext cx="8826041" cy="2180084"/>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200"/>
              </a:spcBef>
              <a:spcAft>
                <a:spcPts val="0"/>
              </a:spcAft>
              <a:buNone/>
            </a:pPr>
            <a:r>
              <a:rPr lang="en-US" sz="2200" b="1">
                <a:solidFill>
                  <a:schemeClr val="dk1"/>
                </a:solidFill>
                <a:latin typeface="Arial"/>
                <a:ea typeface="Arial"/>
                <a:cs typeface="Arial"/>
                <a:sym typeface="Arial"/>
              </a:rPr>
              <a:t>g. Vũ khí công nghệ cao</a:t>
            </a:r>
            <a:r>
              <a:rPr lang="en-US" sz="2200">
                <a:solidFill>
                  <a:schemeClr val="dk1"/>
                </a:solidFill>
                <a:latin typeface="Arial"/>
                <a:ea typeface="Arial"/>
                <a:cs typeface="Arial"/>
                <a:sym typeface="Arial"/>
              </a:rPr>
              <a:t>: được nghiên cứu, thiết kế, chế tạo dựa trên những thành tựu của cuộc cách mạng khoa học và công nghệ hiện đại, có sự nhảy vọt về chất lượng, tính năng kĩ – chiến thuật; có độ chính xác cao, tầm hoạt động xa, uy lực sát thương lớn…; có thể hoạt động trong điều kiện thời tiết phức tạp.</a:t>
            </a:r>
            <a:endParaRPr sz="2200">
              <a:solidFill>
                <a:schemeClr val="dk1"/>
              </a:solidFill>
              <a:latin typeface="Arial"/>
              <a:ea typeface="Arial"/>
              <a:cs typeface="Arial"/>
              <a:sym typeface="Arial"/>
            </a:endParaRPr>
          </a:p>
        </p:txBody>
      </p:sp>
      <p:pic>
        <p:nvPicPr>
          <p:cNvPr id="302" name="Google Shape;302;p11"/>
          <p:cNvPicPr preferRelativeResize="0"/>
          <p:nvPr/>
        </p:nvPicPr>
        <p:blipFill rotWithShape="1">
          <a:blip r:embed="rId6">
            <a:alphaModFix/>
          </a:blip>
          <a:srcRect/>
          <a:stretch/>
        </p:blipFill>
        <p:spPr>
          <a:xfrm>
            <a:off x="4468659" y="4190299"/>
            <a:ext cx="3600400" cy="2485032"/>
          </a:xfrm>
          <a:prstGeom prst="rect">
            <a:avLst/>
          </a:prstGeom>
          <a:noFill/>
          <a:ln>
            <a:noFill/>
          </a:ln>
        </p:spPr>
      </p:pic>
      <p:pic>
        <p:nvPicPr>
          <p:cNvPr id="303" name="Google Shape;303;p11"/>
          <p:cNvPicPr preferRelativeResize="0"/>
          <p:nvPr/>
        </p:nvPicPr>
        <p:blipFill rotWithShape="1">
          <a:blip r:embed="rId7">
            <a:alphaModFix/>
          </a:blip>
          <a:srcRect/>
          <a:stretch/>
        </p:blipFill>
        <p:spPr>
          <a:xfrm>
            <a:off x="1187624" y="4197669"/>
            <a:ext cx="3124415" cy="24910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anim calcmode="lin" valueType="num">
                                      <p:cBhvr additive="base">
                                        <p:cTn id="7" dur="500"/>
                                        <p:tgtEl>
                                          <p:spTgt spid="3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1">
                                            <p:txEl>
                                              <p:pRg st="1" end="1"/>
                                            </p:txEl>
                                          </p:spTgt>
                                        </p:tgtEl>
                                        <p:attrNameLst>
                                          <p:attrName>style.visibility</p:attrName>
                                        </p:attrNameLst>
                                      </p:cBhvr>
                                      <p:to>
                                        <p:strVal val="visible"/>
                                      </p:to>
                                    </p:set>
                                    <p:anim calcmode="lin" valueType="num">
                                      <p:cBhvr additive="base">
                                        <p:cTn id="12" dur="500"/>
                                        <p:tgtEl>
                                          <p:spTgt spid="30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p:cTn id="17" dur="1000"/>
                                        <p:tgtEl>
                                          <p:spTgt spid="303"/>
                                        </p:tgtEl>
                                      </p:cBhvr>
                                    </p:animEffect>
                                  </p:childTnLst>
                                </p:cTn>
                              </p:par>
                              <p:par>
                                <p:cTn id="18" presetID="10" presetClass="entr" presetSubtype="0" fill="hold" nodeType="withEffect">
                                  <p:stCondLst>
                                    <p:cond delay="0"/>
                                  </p:stCondLst>
                                  <p:childTnLst>
                                    <p:set>
                                      <p:cBhvr>
                                        <p:cTn id="19" dur="1" fill="hold">
                                          <p:stCondLst>
                                            <p:cond delay="0"/>
                                          </p:stCondLst>
                                        </p:cTn>
                                        <p:tgtEl>
                                          <p:spTgt spid="302"/>
                                        </p:tgtEl>
                                        <p:attrNameLst>
                                          <p:attrName>style.visibility</p:attrName>
                                        </p:attrNameLst>
                                      </p:cBhvr>
                                      <p:to>
                                        <p:strVal val="visible"/>
                                      </p:to>
                                    </p:set>
                                    <p:animEffect transition="in" filter="fade">
                                      <p:cBhvr>
                                        <p:cTn id="20"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2"/>
          <p:cNvSpPr/>
          <p:nvPr/>
        </p:nvSpPr>
        <p:spPr>
          <a:xfrm>
            <a:off x="214743"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310" name="Google Shape;310;p12"/>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11" name="Google Shape;311;p12"/>
          <p:cNvGrpSpPr/>
          <p:nvPr/>
        </p:nvGrpSpPr>
        <p:grpSpPr>
          <a:xfrm>
            <a:off x="-414598" y="-74786"/>
            <a:ext cx="9486900" cy="1456459"/>
            <a:chOff x="-342900" y="-8659"/>
            <a:chExt cx="9486900" cy="1456459"/>
          </a:xfrm>
        </p:grpSpPr>
        <p:grpSp>
          <p:nvGrpSpPr>
            <p:cNvPr id="312" name="Google Shape;312;p12"/>
            <p:cNvGrpSpPr/>
            <p:nvPr/>
          </p:nvGrpSpPr>
          <p:grpSpPr>
            <a:xfrm>
              <a:off x="0" y="-8659"/>
              <a:ext cx="9144000" cy="1447800"/>
              <a:chOff x="0" y="-8659"/>
              <a:chExt cx="9144000" cy="1447800"/>
            </a:xfrm>
          </p:grpSpPr>
          <p:pic>
            <p:nvPicPr>
              <p:cNvPr id="313" name="Google Shape;313;p12"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14" name="Google Shape;314;p12"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15" name="Google Shape;315;p12"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16" name="Google Shape;316;p12"/>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17" name="Google Shape;317;p12"/>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318" name="Google Shape;318;p12"/>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319" name="Google Shape;319;p12"/>
          <p:cNvSpPr txBox="1"/>
          <p:nvPr/>
        </p:nvSpPr>
        <p:spPr>
          <a:xfrm>
            <a:off x="179512" y="2113107"/>
            <a:ext cx="8749740" cy="88229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spcBef>
                <a:spcPts val="400"/>
              </a:spcBef>
              <a:spcAft>
                <a:spcPts val="0"/>
              </a:spcAft>
              <a:buNone/>
            </a:pPr>
            <a:endParaRPr sz="2400">
              <a:solidFill>
                <a:schemeClr val="dk1"/>
              </a:solidFill>
              <a:latin typeface="Arial"/>
              <a:ea typeface="Arial"/>
              <a:cs typeface="Arial"/>
              <a:sym typeface="Arial"/>
            </a:endParaRPr>
          </a:p>
        </p:txBody>
      </p:sp>
      <p:pic>
        <p:nvPicPr>
          <p:cNvPr id="320" name="Google Shape;320;p12"/>
          <p:cNvPicPr preferRelativeResize="0"/>
          <p:nvPr/>
        </p:nvPicPr>
        <p:blipFill rotWithShape="1">
          <a:blip r:embed="rId6">
            <a:alphaModFix/>
          </a:blip>
          <a:srcRect/>
          <a:stretch/>
        </p:blipFill>
        <p:spPr>
          <a:xfrm>
            <a:off x="5243269" y="4019213"/>
            <a:ext cx="3810000" cy="2490951"/>
          </a:xfrm>
          <a:prstGeom prst="rect">
            <a:avLst/>
          </a:prstGeom>
          <a:noFill/>
          <a:ln>
            <a:noFill/>
          </a:ln>
        </p:spPr>
      </p:pic>
      <p:sp>
        <p:nvSpPr>
          <p:cNvPr id="321" name="Google Shape;321;p12"/>
          <p:cNvSpPr txBox="1"/>
          <p:nvPr/>
        </p:nvSpPr>
        <p:spPr>
          <a:xfrm>
            <a:off x="5539888" y="6525312"/>
            <a:ext cx="5007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a:solidFill>
                  <a:srgbClr val="333333"/>
                </a:solidFill>
                <a:latin typeface="Helvetica Neue"/>
                <a:ea typeface="Helvetica Neue"/>
                <a:cs typeface="Helvetica Neue"/>
                <a:sym typeface="Helvetica Neue"/>
              </a:rPr>
              <a:t>Hầm trú ẩn tại Metropole Hà Nội</a:t>
            </a:r>
            <a:endParaRPr sz="1800">
              <a:solidFill>
                <a:schemeClr val="dk1"/>
              </a:solidFill>
              <a:latin typeface="Trebuchet MS"/>
              <a:ea typeface="Trebuchet MS"/>
              <a:cs typeface="Trebuchet MS"/>
              <a:sym typeface="Trebuchet MS"/>
            </a:endParaRPr>
          </a:p>
        </p:txBody>
      </p:sp>
      <p:pic>
        <p:nvPicPr>
          <p:cNvPr id="322" name="Google Shape;322;p12" descr="Bí quyết ngụy trang của đặc công Việt Nam"/>
          <p:cNvPicPr preferRelativeResize="0"/>
          <p:nvPr/>
        </p:nvPicPr>
        <p:blipFill rotWithShape="1">
          <a:blip r:embed="rId7">
            <a:alphaModFix/>
          </a:blip>
          <a:srcRect/>
          <a:stretch/>
        </p:blipFill>
        <p:spPr>
          <a:xfrm>
            <a:off x="5940152" y="2204864"/>
            <a:ext cx="2501141" cy="1764037"/>
          </a:xfrm>
          <a:prstGeom prst="rect">
            <a:avLst/>
          </a:prstGeom>
          <a:noFill/>
          <a:ln>
            <a:noFill/>
          </a:ln>
        </p:spPr>
      </p:pic>
      <p:sp>
        <p:nvSpPr>
          <p:cNvPr id="323" name="Google Shape;323;p12"/>
          <p:cNvSpPr txBox="1"/>
          <p:nvPr/>
        </p:nvSpPr>
        <p:spPr>
          <a:xfrm>
            <a:off x="214743" y="2587329"/>
            <a:ext cx="4645290" cy="430348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a:solidFill>
                  <a:srgbClr val="000000"/>
                </a:solidFill>
                <a:latin typeface="Arial"/>
                <a:ea typeface="Arial"/>
                <a:cs typeface="Arial"/>
                <a:sym typeface="Arial"/>
              </a:rPr>
              <a:t>+ Nhóm 1: Tìm hiểu về biện pháp phòng tránh bom, mìn đạn.</a:t>
            </a:r>
            <a:endParaRPr sz="2400">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a:solidFill>
                  <a:srgbClr val="000000"/>
                </a:solidFill>
                <a:latin typeface="Arial"/>
                <a:ea typeface="Arial"/>
                <a:cs typeface="Arial"/>
                <a:sym typeface="Arial"/>
              </a:rPr>
              <a:t>+ Nhóm 2: Tìm hiểu về biện pháp phòng tránh vũ khí hóa học.</a:t>
            </a:r>
            <a:endParaRPr sz="2400">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a:solidFill>
                  <a:srgbClr val="000000"/>
                </a:solidFill>
                <a:latin typeface="Arial"/>
                <a:ea typeface="Arial"/>
                <a:cs typeface="Arial"/>
                <a:sym typeface="Arial"/>
              </a:rPr>
              <a:t>+ Nhóm 3: Tìm hiểu biện pháp phòng tránh vũ khí sinh học.</a:t>
            </a:r>
            <a:endParaRPr sz="2400">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a:solidFill>
                  <a:srgbClr val="000000"/>
                </a:solidFill>
                <a:latin typeface="Arial"/>
                <a:ea typeface="Arial"/>
                <a:cs typeface="Arial"/>
                <a:sym typeface="Arial"/>
              </a:rPr>
              <a:t>+ nhóm 4: tìm hiểu về biện pháp phòng tránh vũ khí công nghệ cao.</a:t>
            </a:r>
            <a:endParaRPr sz="24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 calcmode="lin" valueType="num">
                                      <p:cBhvr additive="base">
                                        <p:cTn id="7" dur="500"/>
                                        <p:tgtEl>
                                          <p:spTgt spid="3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9">
                                            <p:txEl>
                                              <p:pRg st="1" end="1"/>
                                            </p:txEl>
                                          </p:spTgt>
                                        </p:tgtEl>
                                        <p:attrNameLst>
                                          <p:attrName>style.visibility</p:attrName>
                                        </p:attrNameLst>
                                      </p:cBhvr>
                                      <p:to>
                                        <p:strVal val="visible"/>
                                      </p:to>
                                    </p:set>
                                    <p:anim calcmode="lin" valueType="num">
                                      <p:cBhvr additive="base">
                                        <p:cTn id="12" dur="500"/>
                                        <p:tgtEl>
                                          <p:spTgt spid="3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2"/>
                                        </p:tgtEl>
                                        <p:attrNameLst>
                                          <p:attrName>style.visibility</p:attrName>
                                        </p:attrNameLst>
                                      </p:cBhvr>
                                      <p:to>
                                        <p:strVal val="visible"/>
                                      </p:to>
                                    </p:set>
                                    <p:anim calcmode="lin" valueType="num">
                                      <p:cBhvr additive="base">
                                        <p:cTn id="17" dur="500"/>
                                        <p:tgtEl>
                                          <p:spTgt spid="322"/>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20"/>
                                        </p:tgtEl>
                                        <p:attrNameLst>
                                          <p:attrName>style.visibility</p:attrName>
                                        </p:attrNameLst>
                                      </p:cBhvr>
                                      <p:to>
                                        <p:strVal val="visible"/>
                                      </p:to>
                                    </p:set>
                                    <p:anim calcmode="lin" valueType="num">
                                      <p:cBhvr additive="base">
                                        <p:cTn id="20" dur="500"/>
                                        <p:tgtEl>
                                          <p:spTgt spid="320"/>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1"/>
                                        </p:tgtEl>
                                        <p:attrNameLst>
                                          <p:attrName>style.visibility</p:attrName>
                                        </p:attrNameLst>
                                      </p:cBhvr>
                                      <p:to>
                                        <p:strVal val="visible"/>
                                      </p:to>
                                    </p:set>
                                    <p:anim calcmode="lin" valueType="num">
                                      <p:cBhvr additive="base">
                                        <p:cTn id="23" dur="500"/>
                                        <p:tgtEl>
                                          <p:spTgt spid="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3"/>
          <p:cNvSpPr/>
          <p:nvPr/>
        </p:nvSpPr>
        <p:spPr>
          <a:xfrm>
            <a:off x="214743"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330" name="Google Shape;330;p13"/>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31" name="Google Shape;331;p13"/>
          <p:cNvGrpSpPr/>
          <p:nvPr/>
        </p:nvGrpSpPr>
        <p:grpSpPr>
          <a:xfrm>
            <a:off x="-414598" y="-74786"/>
            <a:ext cx="9486900" cy="1456459"/>
            <a:chOff x="-342900" y="-8659"/>
            <a:chExt cx="9486900" cy="1456459"/>
          </a:xfrm>
        </p:grpSpPr>
        <p:grpSp>
          <p:nvGrpSpPr>
            <p:cNvPr id="332" name="Google Shape;332;p13"/>
            <p:cNvGrpSpPr/>
            <p:nvPr/>
          </p:nvGrpSpPr>
          <p:grpSpPr>
            <a:xfrm>
              <a:off x="0" y="-8659"/>
              <a:ext cx="9144000" cy="1447800"/>
              <a:chOff x="0" y="-8659"/>
              <a:chExt cx="9144000" cy="1447800"/>
            </a:xfrm>
          </p:grpSpPr>
          <p:pic>
            <p:nvPicPr>
              <p:cNvPr id="333" name="Google Shape;333;p13"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34" name="Google Shape;334;p13"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35" name="Google Shape;335;p13"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36" name="Google Shape;336;p1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37" name="Google Shape;337;p13"/>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338" name="Google Shape;338;p13"/>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339" name="Google Shape;339;p13"/>
          <p:cNvSpPr txBox="1"/>
          <p:nvPr/>
        </p:nvSpPr>
        <p:spPr>
          <a:xfrm>
            <a:off x="113506" y="2204864"/>
            <a:ext cx="8944694"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Tích cực tham gia các hoạt động tuyên truyền, giáo dục do nhà trường, khu dân cư tổ chức về tác hại của bom, mìn, đạn, vũ khí hóa học, vũ khí sinh học, vũ khí công nghệ cao; nâng cao ý thức và chủ động phòng tránh nguy cơ tiềm ẩn do chúng gây ra.</a:t>
            </a:r>
            <a:endParaRPr sz="2400">
              <a:solidFill>
                <a:schemeClr val="dk1"/>
              </a:solidFill>
              <a:latin typeface="Arial"/>
              <a:ea typeface="Arial"/>
              <a:cs typeface="Arial"/>
              <a:sym typeface="Arial"/>
            </a:endParaRPr>
          </a:p>
        </p:txBody>
      </p:sp>
      <p:pic>
        <p:nvPicPr>
          <p:cNvPr id="340" name="Google Shape;340;p13" descr="Giáo dục phòng tránh bom mìn cho học sinh | VOV.VN"/>
          <p:cNvPicPr preferRelativeResize="0"/>
          <p:nvPr/>
        </p:nvPicPr>
        <p:blipFill rotWithShape="1">
          <a:blip r:embed="rId6">
            <a:alphaModFix/>
          </a:blip>
          <a:srcRect/>
          <a:stretch/>
        </p:blipFill>
        <p:spPr>
          <a:xfrm>
            <a:off x="1979712" y="4143856"/>
            <a:ext cx="4752528" cy="2670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4"/>
          <p:cNvSpPr/>
          <p:nvPr/>
        </p:nvSpPr>
        <p:spPr>
          <a:xfrm>
            <a:off x="214743"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347" name="Google Shape;347;p14"/>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48" name="Google Shape;348;p14"/>
          <p:cNvGrpSpPr/>
          <p:nvPr/>
        </p:nvGrpSpPr>
        <p:grpSpPr>
          <a:xfrm>
            <a:off x="-414598" y="-74786"/>
            <a:ext cx="9486900" cy="1456459"/>
            <a:chOff x="-342900" y="-8659"/>
            <a:chExt cx="9486900" cy="1456459"/>
          </a:xfrm>
        </p:grpSpPr>
        <p:grpSp>
          <p:nvGrpSpPr>
            <p:cNvPr id="349" name="Google Shape;349;p14"/>
            <p:cNvGrpSpPr/>
            <p:nvPr/>
          </p:nvGrpSpPr>
          <p:grpSpPr>
            <a:xfrm>
              <a:off x="0" y="-8659"/>
              <a:ext cx="9144000" cy="1447800"/>
              <a:chOff x="0" y="-8659"/>
              <a:chExt cx="9144000" cy="1447800"/>
            </a:xfrm>
          </p:grpSpPr>
          <p:pic>
            <p:nvPicPr>
              <p:cNvPr id="350" name="Google Shape;350;p14"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51" name="Google Shape;351;p14"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52" name="Google Shape;352;p14"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53" name="Google Shape;353;p14"/>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54" name="Google Shape;354;p14"/>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355" name="Google Shape;355;p14"/>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356" name="Google Shape;356;p14"/>
          <p:cNvSpPr txBox="1"/>
          <p:nvPr/>
        </p:nvSpPr>
        <p:spPr>
          <a:xfrm>
            <a:off x="214743" y="2154420"/>
            <a:ext cx="5221353" cy="254915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a:solidFill>
                  <a:srgbClr val="000000"/>
                </a:solidFill>
                <a:latin typeface="Arial"/>
                <a:ea typeface="Arial"/>
                <a:cs typeface="Arial"/>
                <a:sym typeface="Arial"/>
              </a:rPr>
              <a:t>- Tích cực, chủ động tìm hiểu thực trạng và hậu quả do bom mìn, đạn sót lại sau chiến tranh gây ra; không tự ý đào bới bom, mìn, đạn và vật liệu nổ còn sót lại.</a:t>
            </a:r>
            <a:endParaRPr sz="2400">
              <a:solidFill>
                <a:schemeClr val="dk1"/>
              </a:solidFill>
              <a:latin typeface="Arial"/>
              <a:ea typeface="Arial"/>
              <a:cs typeface="Arial"/>
              <a:sym typeface="Arial"/>
            </a:endParaRPr>
          </a:p>
        </p:txBody>
      </p:sp>
      <p:pic>
        <p:nvPicPr>
          <p:cNvPr id="357" name="Google Shape;357;p14" descr="Công binh dò gỡ mìn ở biên giới Hà Giang - VnExpress"/>
          <p:cNvPicPr preferRelativeResize="0"/>
          <p:nvPr/>
        </p:nvPicPr>
        <p:blipFill rotWithShape="1">
          <a:blip r:embed="rId6">
            <a:alphaModFix/>
          </a:blip>
          <a:srcRect/>
          <a:stretch/>
        </p:blipFill>
        <p:spPr>
          <a:xfrm>
            <a:off x="5652120" y="2229120"/>
            <a:ext cx="3170071" cy="4418041"/>
          </a:xfrm>
          <a:prstGeom prst="rect">
            <a:avLst/>
          </a:prstGeom>
          <a:noFill/>
          <a:ln>
            <a:noFill/>
          </a:ln>
        </p:spPr>
      </p:pic>
      <p:pic>
        <p:nvPicPr>
          <p:cNvPr id="358" name="Google Shape;358;p14" descr="Nỗ lực khắc phục hậu quả bom mìn và duy trì hoà bình bền vững - Báo Công an  Nhân dân điện tử"/>
          <p:cNvPicPr preferRelativeResize="0"/>
          <p:nvPr/>
        </p:nvPicPr>
        <p:blipFill rotWithShape="1">
          <a:blip r:embed="rId7">
            <a:alphaModFix/>
          </a:blip>
          <a:srcRect/>
          <a:stretch/>
        </p:blipFill>
        <p:spPr>
          <a:xfrm>
            <a:off x="611560" y="4635383"/>
            <a:ext cx="4128972" cy="22226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 calcmode="lin" valueType="num">
                                      <p:cBhvr additive="base">
                                        <p:cTn id="7" dur="500"/>
                                        <p:tgtEl>
                                          <p:spTgt spid="3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
                                        </p:tgtEl>
                                        <p:attrNameLst>
                                          <p:attrName>style.visibility</p:attrName>
                                        </p:attrNameLst>
                                      </p:cBhvr>
                                      <p:to>
                                        <p:strVal val="visible"/>
                                      </p:to>
                                    </p:set>
                                    <p:animEffect transition="in" filter="fade">
                                      <p:cBhvr>
                                        <p:cTn id="12"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5"/>
          <p:cNvSpPr/>
          <p:nvPr/>
        </p:nvSpPr>
        <p:spPr>
          <a:xfrm>
            <a:off x="214743"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365" name="Google Shape;365;p15"/>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66" name="Google Shape;366;p15"/>
          <p:cNvGrpSpPr/>
          <p:nvPr/>
        </p:nvGrpSpPr>
        <p:grpSpPr>
          <a:xfrm>
            <a:off x="-414598" y="-74786"/>
            <a:ext cx="9486900" cy="1456459"/>
            <a:chOff x="-342900" y="-8659"/>
            <a:chExt cx="9486900" cy="1456459"/>
          </a:xfrm>
        </p:grpSpPr>
        <p:grpSp>
          <p:nvGrpSpPr>
            <p:cNvPr id="367" name="Google Shape;367;p15"/>
            <p:cNvGrpSpPr/>
            <p:nvPr/>
          </p:nvGrpSpPr>
          <p:grpSpPr>
            <a:xfrm>
              <a:off x="0" y="-8659"/>
              <a:ext cx="9144000" cy="1447800"/>
              <a:chOff x="0" y="-8659"/>
              <a:chExt cx="9144000" cy="1447800"/>
            </a:xfrm>
          </p:grpSpPr>
          <p:pic>
            <p:nvPicPr>
              <p:cNvPr id="368" name="Google Shape;368;p15"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69" name="Google Shape;369;p15"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70" name="Google Shape;370;p15"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71" name="Google Shape;371;p1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72" name="Google Shape;372;p15"/>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373" name="Google Shape;373;p15"/>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374" name="Google Shape;374;p15"/>
          <p:cNvSpPr txBox="1"/>
          <p:nvPr/>
        </p:nvSpPr>
        <p:spPr>
          <a:xfrm>
            <a:off x="214743" y="2154420"/>
            <a:ext cx="8929257" cy="169969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a:solidFill>
                  <a:srgbClr val="000000"/>
                </a:solidFill>
                <a:latin typeface="Arial"/>
                <a:ea typeface="Arial"/>
                <a:cs typeface="Arial"/>
                <a:sym typeface="Arial"/>
              </a:rPr>
              <a:t>- Hạn chế đến những nơi nghi bị nhiễm chất độc hại sau chiến tranh; thận trọng khi sử dụng lương thực, thực phẩm, nguồn nước sinh hoạt ở những nơi này…</a:t>
            </a:r>
            <a:endParaRPr sz="2400">
              <a:solidFill>
                <a:schemeClr val="dk1"/>
              </a:solidFill>
              <a:latin typeface="Arial"/>
              <a:ea typeface="Arial"/>
              <a:cs typeface="Arial"/>
              <a:sym typeface="Arial"/>
            </a:endParaRPr>
          </a:p>
        </p:txBody>
      </p:sp>
      <p:pic>
        <p:nvPicPr>
          <p:cNvPr id="375" name="Google Shape;375;p15" descr="Thảm họa “Màu da cam”"/>
          <p:cNvPicPr preferRelativeResize="0"/>
          <p:nvPr/>
        </p:nvPicPr>
        <p:blipFill rotWithShape="1">
          <a:blip r:embed="rId6">
            <a:alphaModFix/>
          </a:blip>
          <a:srcRect/>
          <a:stretch/>
        </p:blipFill>
        <p:spPr>
          <a:xfrm>
            <a:off x="107504" y="3822328"/>
            <a:ext cx="4893710" cy="2936226"/>
          </a:xfrm>
          <a:prstGeom prst="rect">
            <a:avLst/>
          </a:prstGeom>
          <a:noFill/>
          <a:ln>
            <a:noFill/>
          </a:ln>
        </p:spPr>
      </p:pic>
      <p:pic>
        <p:nvPicPr>
          <p:cNvPr id="376" name="Google Shape;376;p15"/>
          <p:cNvPicPr preferRelativeResize="0"/>
          <p:nvPr/>
        </p:nvPicPr>
        <p:blipFill rotWithShape="1">
          <a:blip r:embed="rId7">
            <a:alphaModFix/>
          </a:blip>
          <a:srcRect/>
          <a:stretch/>
        </p:blipFill>
        <p:spPr>
          <a:xfrm>
            <a:off x="4646524" y="3822328"/>
            <a:ext cx="4425778" cy="2930349"/>
          </a:xfrm>
          <a:prstGeom prst="rect">
            <a:avLst/>
          </a:prstGeom>
          <a:noFill/>
          <a:ln>
            <a:noFill/>
          </a:ln>
        </p:spPr>
      </p:pic>
      <p:sp>
        <p:nvSpPr>
          <p:cNvPr id="377" name="Google Shape;377;p15"/>
          <p:cNvSpPr txBox="1"/>
          <p:nvPr/>
        </p:nvSpPr>
        <p:spPr>
          <a:xfrm>
            <a:off x="4788024" y="3989191"/>
            <a:ext cx="41412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1">
                <a:solidFill>
                  <a:srgbClr val="3E3E3E"/>
                </a:solidFill>
                <a:latin typeface="Roboto"/>
                <a:ea typeface="Roboto"/>
                <a:cs typeface="Roboto"/>
                <a:sym typeface="Roboto"/>
              </a:rPr>
              <a:t>Bộ đội Hóa học tiêu tẩy cho người và trang bị sau khi thực hiện nhiệm vụ ở khu nhiễm.</a:t>
            </a:r>
            <a:endParaRPr sz="1400">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par>
                                <p:cTn id="8" presetID="10" presetClass="entr" presetSubtype="0" fill="hold" nodeType="withEffect">
                                  <p:stCondLst>
                                    <p:cond delay="0"/>
                                  </p:stCondLst>
                                  <p:childTnLst>
                                    <p:set>
                                      <p:cBhvr>
                                        <p:cTn id="9" dur="1" fill="hold">
                                          <p:stCondLst>
                                            <p:cond delay="0"/>
                                          </p:stCondLst>
                                        </p:cTn>
                                        <p:tgtEl>
                                          <p:spTgt spid="377"/>
                                        </p:tgtEl>
                                        <p:attrNameLst>
                                          <p:attrName>style.visibility</p:attrName>
                                        </p:attrNameLst>
                                      </p:cBhvr>
                                      <p:to>
                                        <p:strVal val="visible"/>
                                      </p:to>
                                    </p:set>
                                    <p:animEffect transition="in" filter="fade">
                                      <p:cBhvr>
                                        <p:cTn id="10" dur="1000"/>
                                        <p:tgtEl>
                                          <p:spTgt spid="377"/>
                                        </p:tgtEl>
                                      </p:cBhvr>
                                    </p:animEffect>
                                  </p:childTnLst>
                                </p:cTn>
                              </p:par>
                              <p:par>
                                <p:cTn id="11" presetID="10" presetClass="entr" presetSubtype="0" fill="hold" nodeType="withEffect">
                                  <p:stCondLst>
                                    <p:cond delay="0"/>
                                  </p:stCondLst>
                                  <p:childTnLst>
                                    <p:set>
                                      <p:cBhvr>
                                        <p:cTn id="12" dur="1" fill="hold">
                                          <p:stCondLst>
                                            <p:cond delay="0"/>
                                          </p:stCondLst>
                                        </p:cTn>
                                        <p:tgtEl>
                                          <p:spTgt spid="376"/>
                                        </p:tgtEl>
                                        <p:attrNameLst>
                                          <p:attrName>style.visibility</p:attrName>
                                        </p:attrNameLst>
                                      </p:cBhvr>
                                      <p:to>
                                        <p:strVal val="visible"/>
                                      </p:to>
                                    </p:set>
                                    <p:animEffect transition="in" filter="fade">
                                      <p:cBhvr>
                                        <p:cTn id="13" dur="10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6"/>
          <p:cNvSpPr/>
          <p:nvPr/>
        </p:nvSpPr>
        <p:spPr>
          <a:xfrm>
            <a:off x="214743"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384" name="Google Shape;384;p16"/>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85" name="Google Shape;385;p16"/>
          <p:cNvGrpSpPr/>
          <p:nvPr/>
        </p:nvGrpSpPr>
        <p:grpSpPr>
          <a:xfrm>
            <a:off x="-414598" y="-74786"/>
            <a:ext cx="9486900" cy="1456459"/>
            <a:chOff x="-342900" y="-8659"/>
            <a:chExt cx="9486900" cy="1456459"/>
          </a:xfrm>
        </p:grpSpPr>
        <p:grpSp>
          <p:nvGrpSpPr>
            <p:cNvPr id="386" name="Google Shape;386;p16"/>
            <p:cNvGrpSpPr/>
            <p:nvPr/>
          </p:nvGrpSpPr>
          <p:grpSpPr>
            <a:xfrm>
              <a:off x="0" y="-8659"/>
              <a:ext cx="9144000" cy="1447800"/>
              <a:chOff x="0" y="-8659"/>
              <a:chExt cx="9144000" cy="1447800"/>
            </a:xfrm>
          </p:grpSpPr>
          <p:pic>
            <p:nvPicPr>
              <p:cNvPr id="387" name="Google Shape;387;p16"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88" name="Google Shape;388;p16"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89" name="Google Shape;389;p16"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90" name="Google Shape;390;p1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91" name="Google Shape;391;p16"/>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392" name="Google Shape;392;p16"/>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393" name="Google Shape;393;p16"/>
          <p:cNvSpPr txBox="1"/>
          <p:nvPr/>
        </p:nvSpPr>
        <p:spPr>
          <a:xfrm>
            <a:off x="214743" y="2204864"/>
            <a:ext cx="8781359"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200">
                <a:solidFill>
                  <a:schemeClr val="dk1"/>
                </a:solidFill>
                <a:latin typeface="Arial"/>
                <a:ea typeface="Arial"/>
                <a:cs typeface="Arial"/>
                <a:sym typeface="Arial"/>
              </a:rPr>
              <a:t>Hiện nay, Việt Nam đã tham gia công ước quốc tế về cấm phát triển, sản xuất, tàng trữ, sử dụng dụng vũ khí hóa học và tiêu hủy chúng (1993) và cấm phát triển, sản xuất, tàng trữ, sử dụng vũ khí sinh học và độc tố (1972).</a:t>
            </a:r>
            <a:endParaRPr sz="2200">
              <a:solidFill>
                <a:schemeClr val="dk1"/>
              </a:solidFill>
              <a:latin typeface="Arial"/>
              <a:ea typeface="Arial"/>
              <a:cs typeface="Arial"/>
              <a:sym typeface="Arial"/>
            </a:endParaRPr>
          </a:p>
        </p:txBody>
      </p:sp>
      <p:pic>
        <p:nvPicPr>
          <p:cNvPr id="394" name="Google Shape;394;p16" descr="Những nội dung chính của công ước cấm vũ khí hoá học - Trang tin điện tử  Binh chủng Hoá học"/>
          <p:cNvPicPr preferRelativeResize="0"/>
          <p:nvPr/>
        </p:nvPicPr>
        <p:blipFill rotWithShape="1">
          <a:blip r:embed="rId6">
            <a:alphaModFix/>
          </a:blip>
          <a:srcRect/>
          <a:stretch/>
        </p:blipFill>
        <p:spPr>
          <a:xfrm>
            <a:off x="2699792" y="3933055"/>
            <a:ext cx="5039010" cy="28312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7"/>
          <p:cNvSpPr/>
          <p:nvPr/>
        </p:nvSpPr>
        <p:spPr>
          <a:xfrm>
            <a:off x="214743"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 Phòng, chống thiên tai</a:t>
            </a:r>
            <a:endParaRPr sz="2800" b="1">
              <a:solidFill>
                <a:srgbClr val="C00000"/>
              </a:solidFill>
              <a:latin typeface="Arial"/>
              <a:ea typeface="Arial"/>
              <a:cs typeface="Arial"/>
              <a:sym typeface="Arial"/>
            </a:endParaRPr>
          </a:p>
        </p:txBody>
      </p:sp>
      <p:sp>
        <p:nvSpPr>
          <p:cNvPr id="401" name="Google Shape;401;p17"/>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402" name="Google Shape;402;p17"/>
          <p:cNvGrpSpPr/>
          <p:nvPr/>
        </p:nvGrpSpPr>
        <p:grpSpPr>
          <a:xfrm>
            <a:off x="-414598" y="-74786"/>
            <a:ext cx="9486900" cy="1456459"/>
            <a:chOff x="-342900" y="-8659"/>
            <a:chExt cx="9486900" cy="1456459"/>
          </a:xfrm>
        </p:grpSpPr>
        <p:grpSp>
          <p:nvGrpSpPr>
            <p:cNvPr id="403" name="Google Shape;403;p17"/>
            <p:cNvGrpSpPr/>
            <p:nvPr/>
          </p:nvGrpSpPr>
          <p:grpSpPr>
            <a:xfrm>
              <a:off x="0" y="-8659"/>
              <a:ext cx="9144000" cy="1447800"/>
              <a:chOff x="0" y="-8659"/>
              <a:chExt cx="9144000" cy="1447800"/>
            </a:xfrm>
          </p:grpSpPr>
          <p:pic>
            <p:nvPicPr>
              <p:cNvPr id="404" name="Google Shape;404;p17"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05" name="Google Shape;405;p17"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06" name="Google Shape;406;p17"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07" name="Google Shape;407;p17"/>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08" name="Google Shape;408;p17"/>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409" name="Google Shape;409;p17"/>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410" name="Google Shape;410;p17"/>
          <p:cNvSpPr txBox="1"/>
          <p:nvPr/>
        </p:nvSpPr>
        <p:spPr>
          <a:xfrm>
            <a:off x="214743" y="1744337"/>
            <a:ext cx="8781359" cy="830997"/>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400" i="1">
                <a:solidFill>
                  <a:schemeClr val="dk1"/>
                </a:solidFill>
                <a:latin typeface="Arial"/>
                <a:ea typeface="Arial"/>
                <a:cs typeface="Arial"/>
                <a:sym typeface="Arial"/>
              </a:rPr>
              <a:t>Em hãy nêu tác hại của một số loại thiên tai ở nước ta?</a:t>
            </a:r>
            <a:endParaRPr sz="2400">
              <a:solidFill>
                <a:schemeClr val="dk1"/>
              </a:solidFill>
              <a:latin typeface="Arial"/>
              <a:ea typeface="Arial"/>
              <a:cs typeface="Arial"/>
              <a:sym typeface="Arial"/>
            </a:endParaRPr>
          </a:p>
        </p:txBody>
      </p:sp>
      <p:pic>
        <p:nvPicPr>
          <p:cNvPr id="411" name="Google Shape;411;p17"/>
          <p:cNvPicPr preferRelativeResize="0"/>
          <p:nvPr/>
        </p:nvPicPr>
        <p:blipFill rotWithShape="1">
          <a:blip r:embed="rId6">
            <a:alphaModFix/>
          </a:blip>
          <a:srcRect/>
          <a:stretch/>
        </p:blipFill>
        <p:spPr>
          <a:xfrm>
            <a:off x="53140" y="3009741"/>
            <a:ext cx="2681447" cy="2657328"/>
          </a:xfrm>
          <a:prstGeom prst="rect">
            <a:avLst/>
          </a:prstGeom>
          <a:noFill/>
          <a:ln>
            <a:noFill/>
          </a:ln>
        </p:spPr>
      </p:pic>
      <p:pic>
        <p:nvPicPr>
          <p:cNvPr id="412" name="Google Shape;412;p17" descr="http://moitruong.com.vn/Upload/48/Nam_2015/Thang_10/Ngay_13/nhungconsovethamhoathientai.jpg"/>
          <p:cNvPicPr preferRelativeResize="0"/>
          <p:nvPr/>
        </p:nvPicPr>
        <p:blipFill rotWithShape="1">
          <a:blip r:embed="rId7">
            <a:alphaModFix/>
          </a:blip>
          <a:srcRect/>
          <a:stretch/>
        </p:blipFill>
        <p:spPr>
          <a:xfrm>
            <a:off x="2789444" y="3001690"/>
            <a:ext cx="3240360" cy="2644882"/>
          </a:xfrm>
          <a:prstGeom prst="rect">
            <a:avLst/>
          </a:prstGeom>
          <a:noFill/>
          <a:ln>
            <a:noFill/>
          </a:ln>
        </p:spPr>
      </p:pic>
      <p:pic>
        <p:nvPicPr>
          <p:cNvPr id="413" name="Google Shape;413;p17"/>
          <p:cNvPicPr preferRelativeResize="0"/>
          <p:nvPr/>
        </p:nvPicPr>
        <p:blipFill rotWithShape="1">
          <a:blip r:embed="rId8">
            <a:alphaModFix/>
          </a:blip>
          <a:srcRect/>
          <a:stretch/>
        </p:blipFill>
        <p:spPr>
          <a:xfrm>
            <a:off x="6084661" y="3001689"/>
            <a:ext cx="2964316" cy="26448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xEl>
                                              <p:pRg st="0" end="0"/>
                                            </p:txEl>
                                          </p:spTgt>
                                        </p:tgtEl>
                                        <p:attrNameLst>
                                          <p:attrName>style.visibility</p:attrName>
                                        </p:attrNameLst>
                                      </p:cBhvr>
                                      <p:to>
                                        <p:strVal val="visible"/>
                                      </p:to>
                                    </p:set>
                                    <p:animEffect transition="in" filter="fade">
                                      <p:cBhvr>
                                        <p:cTn id="7" dur="1000"/>
                                        <p:tgtEl>
                                          <p:spTgt spid="4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xEl>
                                              <p:pRg st="0" end="0"/>
                                            </p:txEl>
                                          </p:spTgt>
                                        </p:tgtEl>
                                        <p:attrNameLst>
                                          <p:attrName>style.visibility</p:attrName>
                                        </p:attrNameLst>
                                      </p:cBhvr>
                                      <p:to>
                                        <p:strVal val="visible"/>
                                      </p:to>
                                    </p:set>
                                    <p:animEffect transition="in" filter="fade">
                                      <p:cBhvr>
                                        <p:cTn id="12" dur="1000"/>
                                        <p:tgtEl>
                                          <p:spTgt spid="4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
                                            <p:txEl>
                                              <p:pRg st="1" end="1"/>
                                            </p:txEl>
                                          </p:spTgt>
                                        </p:tgtEl>
                                        <p:attrNameLst>
                                          <p:attrName>style.visibility</p:attrName>
                                        </p:attrNameLst>
                                      </p:cBhvr>
                                      <p:to>
                                        <p:strVal val="visible"/>
                                      </p:to>
                                    </p:set>
                                    <p:animEffect transition="in" filter="fade">
                                      <p:cBhvr>
                                        <p:cTn id="17" dur="1000"/>
                                        <p:tgtEl>
                                          <p:spTgt spid="4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8"/>
          <p:cNvSpPr/>
          <p:nvPr/>
        </p:nvSpPr>
        <p:spPr>
          <a:xfrm>
            <a:off x="214743"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 Phòng, chống thiên tai</a:t>
            </a:r>
            <a:endParaRPr sz="2800" b="1">
              <a:solidFill>
                <a:srgbClr val="C00000"/>
              </a:solidFill>
              <a:latin typeface="Arial"/>
              <a:ea typeface="Arial"/>
              <a:cs typeface="Arial"/>
              <a:sym typeface="Arial"/>
            </a:endParaRPr>
          </a:p>
        </p:txBody>
      </p:sp>
      <p:sp>
        <p:nvSpPr>
          <p:cNvPr id="420" name="Google Shape;420;p18"/>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421" name="Google Shape;421;p18"/>
          <p:cNvGrpSpPr/>
          <p:nvPr/>
        </p:nvGrpSpPr>
        <p:grpSpPr>
          <a:xfrm>
            <a:off x="-414598" y="-74786"/>
            <a:ext cx="9486900" cy="1456459"/>
            <a:chOff x="-342900" y="-8659"/>
            <a:chExt cx="9486900" cy="1456459"/>
          </a:xfrm>
        </p:grpSpPr>
        <p:grpSp>
          <p:nvGrpSpPr>
            <p:cNvPr id="422" name="Google Shape;422;p18"/>
            <p:cNvGrpSpPr/>
            <p:nvPr/>
          </p:nvGrpSpPr>
          <p:grpSpPr>
            <a:xfrm>
              <a:off x="0" y="-8659"/>
              <a:ext cx="9144000" cy="1447800"/>
              <a:chOff x="0" y="-8659"/>
              <a:chExt cx="9144000" cy="1447800"/>
            </a:xfrm>
          </p:grpSpPr>
          <p:pic>
            <p:nvPicPr>
              <p:cNvPr id="423" name="Google Shape;423;p18"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24" name="Google Shape;424;p18"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25" name="Google Shape;425;p18"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26" name="Google Shape;426;p18"/>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27" name="Google Shape;427;p18"/>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428" name="Google Shape;428;p18"/>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429" name="Google Shape;429;p18"/>
          <p:cNvSpPr txBox="1"/>
          <p:nvPr/>
        </p:nvSpPr>
        <p:spPr>
          <a:xfrm>
            <a:off x="214743" y="1744337"/>
            <a:ext cx="8781359" cy="4524315"/>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Thiên tai là hiện tượng tự nhiên bất thường có thể gây thiệt hại về người, tài sản, môi trường, điều kiện sống và các hoạt động kinh tế- xã hội.</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Thiên tai bao gồm: bão, áp thấp nhiệt đới, lốc sét, mưa lớn, lũ, lũ quét, ngập lụt, sạt lỡ, sụt lún, nước dâng, xâm nhập mặn, nắng nóng, hạn hán, rét hại, mưa đá, sương muối, động đất, sóng thần….</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Thiên tai gây ra hậu quả nghiêm trọng, sau thiên tai tác hại gây ra vẫn diễn ra phức tạp : phát sinh dịch bệnh, cơ sở vật chất bị phá hủy, ô nhiễm môi trường, kinh tế - xã hội bị ảnh hưởng.</a:t>
            </a:r>
            <a:endParaRPr sz="24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xEl>
                                              <p:pRg st="0" end="0"/>
                                            </p:txEl>
                                          </p:spTgt>
                                        </p:tgtEl>
                                        <p:attrNameLst>
                                          <p:attrName>style.visibility</p:attrName>
                                        </p:attrNameLst>
                                      </p:cBhvr>
                                      <p:to>
                                        <p:strVal val="visible"/>
                                      </p:to>
                                    </p:set>
                                    <p:animEffect transition="in" filter="fade">
                                      <p:cBhvr>
                                        <p:cTn id="7" dur="1000"/>
                                        <p:tgtEl>
                                          <p:spTgt spid="4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9">
                                            <p:txEl>
                                              <p:pRg st="1" end="1"/>
                                            </p:txEl>
                                          </p:spTgt>
                                        </p:tgtEl>
                                        <p:attrNameLst>
                                          <p:attrName>style.visibility</p:attrName>
                                        </p:attrNameLst>
                                      </p:cBhvr>
                                      <p:to>
                                        <p:strVal val="visible"/>
                                      </p:to>
                                    </p:set>
                                    <p:animEffect transition="in" filter="fade">
                                      <p:cBhvr>
                                        <p:cTn id="12" dur="1000"/>
                                        <p:tgtEl>
                                          <p:spTgt spid="4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9">
                                            <p:txEl>
                                              <p:pRg st="2" end="2"/>
                                            </p:txEl>
                                          </p:spTgt>
                                        </p:tgtEl>
                                        <p:attrNameLst>
                                          <p:attrName>style.visibility</p:attrName>
                                        </p:attrNameLst>
                                      </p:cBhvr>
                                      <p:to>
                                        <p:strVal val="visible"/>
                                      </p:to>
                                    </p:set>
                                    <p:animEffect transition="in" filter="fade">
                                      <p:cBhvr>
                                        <p:cTn id="17" dur="1000"/>
                                        <p:tgtEl>
                                          <p:spTgt spid="4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9">
                                            <p:txEl>
                                              <p:pRg st="3" end="3"/>
                                            </p:txEl>
                                          </p:spTgt>
                                        </p:tgtEl>
                                        <p:attrNameLst>
                                          <p:attrName>style.visibility</p:attrName>
                                        </p:attrNameLst>
                                      </p:cBhvr>
                                      <p:to>
                                        <p:strVal val="visible"/>
                                      </p:to>
                                    </p:set>
                                    <p:animEffect transition="in" filter="fade">
                                      <p:cBhvr>
                                        <p:cTn id="22" dur="1000"/>
                                        <p:tgtEl>
                                          <p:spTgt spid="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19"/>
          <p:cNvSpPr/>
          <p:nvPr/>
        </p:nvSpPr>
        <p:spPr>
          <a:xfrm>
            <a:off x="214743"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 Phòng, chống thiên tai</a:t>
            </a:r>
            <a:endParaRPr sz="2800" b="1">
              <a:solidFill>
                <a:srgbClr val="C00000"/>
              </a:solidFill>
              <a:latin typeface="Arial"/>
              <a:ea typeface="Arial"/>
              <a:cs typeface="Arial"/>
              <a:sym typeface="Arial"/>
            </a:endParaRPr>
          </a:p>
        </p:txBody>
      </p:sp>
      <p:sp>
        <p:nvSpPr>
          <p:cNvPr id="436" name="Google Shape;436;p19"/>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437" name="Google Shape;437;p19"/>
          <p:cNvGrpSpPr/>
          <p:nvPr/>
        </p:nvGrpSpPr>
        <p:grpSpPr>
          <a:xfrm>
            <a:off x="-414598" y="-74786"/>
            <a:ext cx="9486900" cy="1456459"/>
            <a:chOff x="-342900" y="-8659"/>
            <a:chExt cx="9486900" cy="1456459"/>
          </a:xfrm>
        </p:grpSpPr>
        <p:grpSp>
          <p:nvGrpSpPr>
            <p:cNvPr id="438" name="Google Shape;438;p19"/>
            <p:cNvGrpSpPr/>
            <p:nvPr/>
          </p:nvGrpSpPr>
          <p:grpSpPr>
            <a:xfrm>
              <a:off x="0" y="-8659"/>
              <a:ext cx="9144000" cy="1447800"/>
              <a:chOff x="0" y="-8659"/>
              <a:chExt cx="9144000" cy="1447800"/>
            </a:xfrm>
          </p:grpSpPr>
          <p:pic>
            <p:nvPicPr>
              <p:cNvPr id="439" name="Google Shape;439;p19"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40" name="Google Shape;440;p19"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41" name="Google Shape;441;p19"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42" name="Google Shape;442;p19"/>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43" name="Google Shape;443;p19"/>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444" name="Google Shape;444;p19"/>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445" name="Google Shape;445;p19"/>
          <p:cNvSpPr txBox="1"/>
          <p:nvPr/>
        </p:nvSpPr>
        <p:spPr>
          <a:xfrm>
            <a:off x="214743" y="1744337"/>
            <a:ext cx="8781359" cy="2308324"/>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 Nhóm 1: Tìm hiểu về bão ở nước ta</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 Nhóm 2: tìm hiểu về lũ lụt ở nước ta</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 Nhóm 3: Tìm hiểu về lũ quét và bùn đá ở khu vực vùng núi nước ta</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 Nhóm 4: Tìm hiểu ngập úng, hạn hán ở nước ta.</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xEl>
                                              <p:pRg st="0" end="0"/>
                                            </p:txEl>
                                          </p:spTgt>
                                        </p:tgtEl>
                                        <p:attrNameLst>
                                          <p:attrName>style.visibility</p:attrName>
                                        </p:attrNameLst>
                                      </p:cBhvr>
                                      <p:to>
                                        <p:strVal val="visible"/>
                                      </p:to>
                                    </p:set>
                                    <p:animEffect transition="in" filter="fade">
                                      <p:cBhvr>
                                        <p:cTn id="7" dur="1000"/>
                                        <p:tgtEl>
                                          <p:spTgt spid="4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5">
                                            <p:txEl>
                                              <p:pRg st="1" end="1"/>
                                            </p:txEl>
                                          </p:spTgt>
                                        </p:tgtEl>
                                        <p:attrNameLst>
                                          <p:attrName>style.visibility</p:attrName>
                                        </p:attrNameLst>
                                      </p:cBhvr>
                                      <p:to>
                                        <p:strVal val="visible"/>
                                      </p:to>
                                    </p:set>
                                    <p:animEffect transition="in" filter="fade">
                                      <p:cBhvr>
                                        <p:cTn id="12" dur="1000"/>
                                        <p:tgtEl>
                                          <p:spTgt spid="4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5">
                                            <p:txEl>
                                              <p:pRg st="2" end="2"/>
                                            </p:txEl>
                                          </p:spTgt>
                                        </p:tgtEl>
                                        <p:attrNameLst>
                                          <p:attrName>style.visibility</p:attrName>
                                        </p:attrNameLst>
                                      </p:cBhvr>
                                      <p:to>
                                        <p:strVal val="visible"/>
                                      </p:to>
                                    </p:set>
                                    <p:animEffect transition="in" filter="fade">
                                      <p:cBhvr>
                                        <p:cTn id="17" dur="1000"/>
                                        <p:tgtEl>
                                          <p:spTgt spid="4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5">
                                            <p:txEl>
                                              <p:pRg st="3" end="3"/>
                                            </p:txEl>
                                          </p:spTgt>
                                        </p:tgtEl>
                                        <p:attrNameLst>
                                          <p:attrName>style.visibility</p:attrName>
                                        </p:attrNameLst>
                                      </p:cBhvr>
                                      <p:to>
                                        <p:strVal val="visible"/>
                                      </p:to>
                                    </p:set>
                                    <p:animEffect transition="in" filter="fade">
                                      <p:cBhvr>
                                        <p:cTn id="22" dur="1000"/>
                                        <p:tgtEl>
                                          <p:spTgt spid="4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5">
                                            <p:txEl>
                                              <p:pRg st="4" end="4"/>
                                            </p:txEl>
                                          </p:spTgt>
                                        </p:tgtEl>
                                        <p:attrNameLst>
                                          <p:attrName>style.visibility</p:attrName>
                                        </p:attrNameLst>
                                      </p:cBhvr>
                                      <p:to>
                                        <p:strVal val="visible"/>
                                      </p:to>
                                    </p:set>
                                    <p:animEffect transition="in" filter="fade">
                                      <p:cBhvr>
                                        <p:cTn id="27" dur="1000"/>
                                        <p:tgtEl>
                                          <p:spTgt spid="4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p:nvPr/>
        </p:nvSpPr>
        <p:spPr>
          <a:xfrm>
            <a:off x="222485" y="1475864"/>
            <a:ext cx="8714509"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C00000"/>
                </a:solidFill>
                <a:latin typeface="Times New Roman"/>
                <a:ea typeface="Times New Roman"/>
                <a:cs typeface="Times New Roman"/>
                <a:sym typeface="Times New Roman"/>
              </a:rPr>
              <a:t>Mục đích</a:t>
            </a:r>
            <a:endParaRPr sz="3200" b="1">
              <a:solidFill>
                <a:srgbClr val="C00000"/>
              </a:solidFill>
              <a:latin typeface="Times New Roman"/>
              <a:ea typeface="Times New Roman"/>
              <a:cs typeface="Times New Roman"/>
              <a:sym typeface="Times New Roman"/>
            </a:endParaRPr>
          </a:p>
        </p:txBody>
      </p:sp>
      <p:sp>
        <p:nvSpPr>
          <p:cNvPr id="121" name="Google Shape;121;p2"/>
          <p:cNvSpPr/>
          <p:nvPr/>
        </p:nvSpPr>
        <p:spPr>
          <a:xfrm>
            <a:off x="361947" y="2171540"/>
            <a:ext cx="8534400" cy="4013609"/>
          </a:xfrm>
          <a:prstGeom prst="rect">
            <a:avLst/>
          </a:prstGeom>
          <a:noFill/>
          <a:ln>
            <a:noFill/>
          </a:ln>
        </p:spPr>
        <p:txBody>
          <a:bodyPr spcFirstLastPara="1" wrap="square" lIns="91425" tIns="45700" rIns="91425" bIns="45700" anchor="ctr" anchorCtr="0">
            <a:noAutofit/>
          </a:bodyPr>
          <a:lstStyle/>
          <a:p>
            <a:pPr marL="457200" marR="0" lvl="0" indent="-457200" algn="just" rtl="0">
              <a:lnSpc>
                <a:spcPct val="147615"/>
              </a:lnSpc>
              <a:spcBef>
                <a:spcPts val="0"/>
              </a:spcBef>
              <a:spcAft>
                <a:spcPts val="0"/>
              </a:spcAft>
              <a:buClr>
                <a:srgbClr val="060606"/>
              </a:buClr>
              <a:buSzPts val="2600"/>
              <a:buFont typeface="Arial"/>
              <a:buChar char="•"/>
            </a:pPr>
            <a:r>
              <a:rPr lang="en-US" sz="2600" b="0">
                <a:solidFill>
                  <a:srgbClr val="FF0000"/>
                </a:solidFill>
                <a:latin typeface="Arial"/>
                <a:ea typeface="Arial"/>
                <a:cs typeface="Arial"/>
                <a:sym typeface="Arial"/>
              </a:rPr>
              <a:t>Hiểu được tác hại của thiên tai, bom đạn đối với </a:t>
            </a:r>
            <a:br>
              <a:rPr lang="en-US" sz="2600" b="0">
                <a:solidFill>
                  <a:srgbClr val="FF0000"/>
                </a:solidFill>
                <a:latin typeface="Arial"/>
                <a:ea typeface="Arial"/>
                <a:cs typeface="Arial"/>
                <a:sym typeface="Arial"/>
              </a:rPr>
            </a:br>
            <a:r>
              <a:rPr lang="en-US" sz="2600" b="0">
                <a:solidFill>
                  <a:srgbClr val="FF0000"/>
                </a:solidFill>
                <a:latin typeface="Arial"/>
                <a:ea typeface="Arial"/>
                <a:cs typeface="Arial"/>
                <a:sym typeface="Arial"/>
              </a:rPr>
              <a:t>mỗi quốc gia, cụ thể hóa thiên tai, địch họa.</a:t>
            </a:r>
            <a:endParaRPr/>
          </a:p>
          <a:p>
            <a:pPr marL="457200" marR="0" lvl="0" indent="-457200" algn="just" rtl="0">
              <a:lnSpc>
                <a:spcPct val="147615"/>
              </a:lnSpc>
              <a:spcBef>
                <a:spcPts val="600"/>
              </a:spcBef>
              <a:spcAft>
                <a:spcPts val="0"/>
              </a:spcAft>
              <a:buClr>
                <a:srgbClr val="060606"/>
              </a:buClr>
              <a:buSzPts val="2600"/>
              <a:buFont typeface="Arial"/>
              <a:buChar char="•"/>
            </a:pPr>
            <a:r>
              <a:rPr lang="en-US" sz="2600" b="0">
                <a:solidFill>
                  <a:srgbClr val="FF0000"/>
                </a:solidFill>
                <a:latin typeface="Arial"/>
                <a:ea typeface="Arial"/>
                <a:cs typeface="Arial"/>
                <a:sym typeface="Arial"/>
              </a:rPr>
              <a:t>Biết cách phòng tránh cho cá nhân và cộng đồng.</a:t>
            </a:r>
            <a:endParaRPr/>
          </a:p>
          <a:p>
            <a:pPr marL="457200" marR="0" lvl="0" indent="-457200" algn="just" rtl="0">
              <a:lnSpc>
                <a:spcPct val="147615"/>
              </a:lnSpc>
              <a:spcBef>
                <a:spcPts val="600"/>
              </a:spcBef>
              <a:spcAft>
                <a:spcPts val="0"/>
              </a:spcAft>
              <a:buClr>
                <a:srgbClr val="060606"/>
              </a:buClr>
              <a:buSzPts val="2600"/>
              <a:buFont typeface="Arial"/>
              <a:buChar char="•"/>
            </a:pPr>
            <a:r>
              <a:rPr lang="en-US" sz="2600" b="0">
                <a:solidFill>
                  <a:srgbClr val="FF0000"/>
                </a:solidFill>
                <a:latin typeface="Arial"/>
                <a:ea typeface="Arial"/>
                <a:cs typeface="Arial"/>
                <a:sym typeface="Arial"/>
              </a:rPr>
              <a:t>Có ý thức tham gia tuyên truyền và thực hiện </a:t>
            </a:r>
            <a:br>
              <a:rPr lang="en-US" sz="2600" b="0">
                <a:solidFill>
                  <a:srgbClr val="FF0000"/>
                </a:solidFill>
                <a:latin typeface="Arial"/>
                <a:ea typeface="Arial"/>
                <a:cs typeface="Arial"/>
                <a:sym typeface="Arial"/>
              </a:rPr>
            </a:br>
            <a:r>
              <a:rPr lang="en-US" sz="2600" b="0">
                <a:solidFill>
                  <a:srgbClr val="FF0000"/>
                </a:solidFill>
                <a:latin typeface="Arial"/>
                <a:ea typeface="Arial"/>
                <a:cs typeface="Arial"/>
                <a:sym typeface="Arial"/>
              </a:rPr>
              <a:t>chính sách phòng tránh thiên tai và chính sách </a:t>
            </a:r>
            <a:br>
              <a:rPr lang="en-US" sz="2600" b="0">
                <a:solidFill>
                  <a:srgbClr val="FF0000"/>
                </a:solidFill>
                <a:latin typeface="Arial"/>
                <a:ea typeface="Arial"/>
                <a:cs typeface="Arial"/>
                <a:sym typeface="Arial"/>
              </a:rPr>
            </a:br>
            <a:r>
              <a:rPr lang="en-US" sz="2600" b="0">
                <a:solidFill>
                  <a:srgbClr val="FF0000"/>
                </a:solidFill>
                <a:latin typeface="Arial"/>
                <a:ea typeface="Arial"/>
                <a:cs typeface="Arial"/>
                <a:sym typeface="Arial"/>
              </a:rPr>
              <a:t>quốc phòng cho từng điều kiện cụ thể.</a:t>
            </a:r>
            <a:endParaRPr sz="2600" b="1">
              <a:solidFill>
                <a:srgbClr val="FF0000"/>
              </a:solidFill>
              <a:latin typeface="Arial"/>
              <a:ea typeface="Arial"/>
              <a:cs typeface="Arial"/>
              <a:sym typeface="Arial"/>
            </a:endParaRPr>
          </a:p>
        </p:txBody>
      </p:sp>
      <p:sp>
        <p:nvSpPr>
          <p:cNvPr id="129" name="Google Shape;129;p2"/>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 calcmode="lin" valueType="num">
                                      <p:cBhvr additive="base">
                                        <p:cTn id="7" dur="500"/>
                                        <p:tgtEl>
                                          <p:spTgt spid="1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1">
                                            <p:txEl>
                                              <p:pRg st="1" end="1"/>
                                            </p:txEl>
                                          </p:spTgt>
                                        </p:tgtEl>
                                        <p:attrNameLst>
                                          <p:attrName>style.visibility</p:attrName>
                                        </p:attrNameLst>
                                      </p:cBhvr>
                                      <p:to>
                                        <p:strVal val="visible"/>
                                      </p:to>
                                    </p:set>
                                    <p:anim calcmode="lin" valueType="num">
                                      <p:cBhvr additive="base">
                                        <p:cTn id="12" dur="500"/>
                                        <p:tgtEl>
                                          <p:spTgt spid="1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1">
                                            <p:txEl>
                                              <p:pRg st="2" end="2"/>
                                            </p:txEl>
                                          </p:spTgt>
                                        </p:tgtEl>
                                        <p:attrNameLst>
                                          <p:attrName>style.visibility</p:attrName>
                                        </p:attrNameLst>
                                      </p:cBhvr>
                                      <p:to>
                                        <p:strVal val="visible"/>
                                      </p:to>
                                    </p:set>
                                    <p:anim calcmode="lin" valueType="num">
                                      <p:cBhvr additive="base">
                                        <p:cTn id="17" dur="500"/>
                                        <p:tgtEl>
                                          <p:spTgt spid="1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20"/>
          <p:cNvGrpSpPr/>
          <p:nvPr/>
        </p:nvGrpSpPr>
        <p:grpSpPr>
          <a:xfrm>
            <a:off x="-342900" y="-8659"/>
            <a:ext cx="9486900" cy="1456459"/>
            <a:chOff x="-342900" y="-8659"/>
            <a:chExt cx="9486900" cy="1456459"/>
          </a:xfrm>
        </p:grpSpPr>
        <p:grpSp>
          <p:nvGrpSpPr>
            <p:cNvPr id="452" name="Google Shape;452;p20"/>
            <p:cNvGrpSpPr/>
            <p:nvPr/>
          </p:nvGrpSpPr>
          <p:grpSpPr>
            <a:xfrm>
              <a:off x="0" y="-8659"/>
              <a:ext cx="9144000" cy="1447800"/>
              <a:chOff x="0" y="-8659"/>
              <a:chExt cx="9144000" cy="1447800"/>
            </a:xfrm>
          </p:grpSpPr>
          <p:pic>
            <p:nvPicPr>
              <p:cNvPr id="453" name="Google Shape;453;p2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54" name="Google Shape;454;p20"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55" name="Google Shape;455;p20"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56" name="Google Shape;456;p2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57" name="Google Shape;457;p20"/>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458" name="Google Shape;458;p20"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59" name="Google Shape;459;p20"/>
          <p:cNvPicPr preferRelativeResize="0"/>
          <p:nvPr/>
        </p:nvPicPr>
        <p:blipFill rotWithShape="1">
          <a:blip r:embed="rId6">
            <a:alphaModFix/>
          </a:blip>
          <a:srcRect/>
          <a:stretch/>
        </p:blipFill>
        <p:spPr>
          <a:xfrm>
            <a:off x="0" y="2499864"/>
            <a:ext cx="5148064" cy="3959994"/>
          </a:xfrm>
          <a:prstGeom prst="rect">
            <a:avLst/>
          </a:prstGeom>
          <a:noFill/>
          <a:ln>
            <a:noFill/>
          </a:ln>
        </p:spPr>
      </p:pic>
      <p:sp>
        <p:nvSpPr>
          <p:cNvPr id="460" name="Google Shape;460;p20"/>
          <p:cNvSpPr/>
          <p:nvPr/>
        </p:nvSpPr>
        <p:spPr>
          <a:xfrm>
            <a:off x="121110" y="1737665"/>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u="sng">
                <a:solidFill>
                  <a:schemeClr val="dk1"/>
                </a:solidFill>
                <a:latin typeface="Times New Roman"/>
                <a:ea typeface="Times New Roman"/>
                <a:cs typeface="Times New Roman"/>
                <a:sym typeface="Times New Roman"/>
              </a:rPr>
              <a:t>Bão:</a:t>
            </a:r>
            <a:endParaRPr sz="3200" i="1" u="sng">
              <a:solidFill>
                <a:schemeClr val="dk1"/>
              </a:solidFill>
              <a:latin typeface="Times New Roman"/>
              <a:ea typeface="Times New Roman"/>
              <a:cs typeface="Times New Roman"/>
              <a:sym typeface="Times New Roman"/>
            </a:endParaRPr>
          </a:p>
        </p:txBody>
      </p:sp>
      <p:sp>
        <p:nvSpPr>
          <p:cNvPr id="461" name="Google Shape;461;p20" descr="http://m.f29.img.vnecdn.net/2013/10/01/hurricanekatrina-8139-1380616242.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62" name="Google Shape;462;p20"/>
          <p:cNvPicPr preferRelativeResize="0"/>
          <p:nvPr/>
        </p:nvPicPr>
        <p:blipFill rotWithShape="1">
          <a:blip r:embed="rId7">
            <a:alphaModFix/>
          </a:blip>
          <a:srcRect/>
          <a:stretch/>
        </p:blipFill>
        <p:spPr>
          <a:xfrm>
            <a:off x="5148064" y="2499864"/>
            <a:ext cx="3995936" cy="3959994"/>
          </a:xfrm>
          <a:prstGeom prst="rect">
            <a:avLst/>
          </a:prstGeom>
          <a:noFill/>
          <a:ln>
            <a:noFill/>
          </a:ln>
        </p:spPr>
      </p:pic>
      <p:sp>
        <p:nvSpPr>
          <p:cNvPr id="463" name="Google Shape;463;p20"/>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69" name="Google Shape;469;p21"/>
          <p:cNvGrpSpPr/>
          <p:nvPr/>
        </p:nvGrpSpPr>
        <p:grpSpPr>
          <a:xfrm>
            <a:off x="-342900" y="-8659"/>
            <a:ext cx="9486900" cy="1456459"/>
            <a:chOff x="-342900" y="-8659"/>
            <a:chExt cx="9486900" cy="1456459"/>
          </a:xfrm>
        </p:grpSpPr>
        <p:grpSp>
          <p:nvGrpSpPr>
            <p:cNvPr id="470" name="Google Shape;470;p21"/>
            <p:cNvGrpSpPr/>
            <p:nvPr/>
          </p:nvGrpSpPr>
          <p:grpSpPr>
            <a:xfrm>
              <a:off x="0" y="-8659"/>
              <a:ext cx="9144000" cy="1447800"/>
              <a:chOff x="0" y="-8659"/>
              <a:chExt cx="9144000" cy="1447800"/>
            </a:xfrm>
          </p:grpSpPr>
          <p:pic>
            <p:nvPicPr>
              <p:cNvPr id="471" name="Google Shape;471;p21"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72" name="Google Shape;472;p21"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73" name="Google Shape;473;p21"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74" name="Google Shape;474;p21"/>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75" name="Google Shape;475;p21"/>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476" name="Google Shape;476;p21"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477" name="Google Shape;477;p21"/>
          <p:cNvSpPr/>
          <p:nvPr/>
        </p:nvSpPr>
        <p:spPr>
          <a:xfrm>
            <a:off x="68905" y="1260259"/>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u="sng">
                <a:solidFill>
                  <a:schemeClr val="dk1"/>
                </a:solidFill>
                <a:latin typeface="Times New Roman"/>
                <a:ea typeface="Times New Roman"/>
                <a:cs typeface="Times New Roman"/>
                <a:sym typeface="Times New Roman"/>
              </a:rPr>
              <a:t>Lũ lụt:</a:t>
            </a:r>
            <a:endParaRPr sz="3200" i="1" u="sng">
              <a:solidFill>
                <a:schemeClr val="dk1"/>
              </a:solidFill>
              <a:latin typeface="Times New Roman"/>
              <a:ea typeface="Times New Roman"/>
              <a:cs typeface="Times New Roman"/>
              <a:sym typeface="Times New Roman"/>
            </a:endParaRPr>
          </a:p>
        </p:txBody>
      </p:sp>
      <p:sp>
        <p:nvSpPr>
          <p:cNvPr id="478" name="Google Shape;478;p21" descr="http://m.f29.img.vnecdn.net/2013/10/01/hurricanekatrina-8139-1380616242.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79" name="Google Shape;479;p21" descr="http://moitruong.com.vn/Upload/48/Nam_2015/Thang_10/Ngay_13/nhungconsovethamhoathientai.jpg"/>
          <p:cNvPicPr preferRelativeResize="0"/>
          <p:nvPr/>
        </p:nvPicPr>
        <p:blipFill rotWithShape="1">
          <a:blip r:embed="rId6">
            <a:alphaModFix/>
          </a:blip>
          <a:srcRect/>
          <a:stretch/>
        </p:blipFill>
        <p:spPr>
          <a:xfrm>
            <a:off x="8141" y="1973262"/>
            <a:ext cx="4892134" cy="3993112"/>
          </a:xfrm>
          <a:prstGeom prst="rect">
            <a:avLst/>
          </a:prstGeom>
          <a:noFill/>
          <a:ln>
            <a:noFill/>
          </a:ln>
        </p:spPr>
      </p:pic>
      <p:sp>
        <p:nvSpPr>
          <p:cNvPr id="480" name="Google Shape;480;p21" descr="http://quechoablog.files.wordpress.com/2010/10/typhonlekima_vietnam071007x4322.jpg"/>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81" name="Google Shape;481;p21"/>
          <p:cNvPicPr preferRelativeResize="0"/>
          <p:nvPr/>
        </p:nvPicPr>
        <p:blipFill rotWithShape="1">
          <a:blip r:embed="rId7">
            <a:alphaModFix/>
          </a:blip>
          <a:srcRect/>
          <a:stretch/>
        </p:blipFill>
        <p:spPr>
          <a:xfrm>
            <a:off x="4900275" y="1972607"/>
            <a:ext cx="4283968" cy="3993659"/>
          </a:xfrm>
          <a:prstGeom prst="rect">
            <a:avLst/>
          </a:prstGeom>
          <a:noFill/>
          <a:ln>
            <a:noFill/>
          </a:ln>
        </p:spPr>
      </p:pic>
      <p:sp>
        <p:nvSpPr>
          <p:cNvPr id="482" name="Google Shape;482;p21"/>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88" name="Google Shape;488;p22"/>
          <p:cNvGrpSpPr/>
          <p:nvPr/>
        </p:nvGrpSpPr>
        <p:grpSpPr>
          <a:xfrm>
            <a:off x="-342900" y="-6503"/>
            <a:ext cx="9486900" cy="1456459"/>
            <a:chOff x="-342900" y="-8659"/>
            <a:chExt cx="9486900" cy="1456459"/>
          </a:xfrm>
        </p:grpSpPr>
        <p:grpSp>
          <p:nvGrpSpPr>
            <p:cNvPr id="489" name="Google Shape;489;p22"/>
            <p:cNvGrpSpPr/>
            <p:nvPr/>
          </p:nvGrpSpPr>
          <p:grpSpPr>
            <a:xfrm>
              <a:off x="0" y="-8659"/>
              <a:ext cx="9144000" cy="1447800"/>
              <a:chOff x="0" y="-8659"/>
              <a:chExt cx="9144000" cy="1447800"/>
            </a:xfrm>
          </p:grpSpPr>
          <p:pic>
            <p:nvPicPr>
              <p:cNvPr id="490" name="Google Shape;490;p22"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491" name="Google Shape;491;p22"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492" name="Google Shape;492;p22"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493" name="Google Shape;493;p22"/>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94" name="Google Shape;494;p22"/>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495" name="Google Shape;495;p22"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496" name="Google Shape;496;p22"/>
          <p:cNvSpPr/>
          <p:nvPr/>
        </p:nvSpPr>
        <p:spPr>
          <a:xfrm>
            <a:off x="155575" y="1407900"/>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u="sng">
                <a:solidFill>
                  <a:schemeClr val="dk1"/>
                </a:solidFill>
                <a:latin typeface="Times New Roman"/>
                <a:ea typeface="Times New Roman"/>
                <a:cs typeface="Times New Roman"/>
                <a:sym typeface="Times New Roman"/>
              </a:rPr>
              <a:t>Lũ quét và bùn đá:</a:t>
            </a:r>
            <a:endParaRPr sz="3200" i="1" u="sng">
              <a:solidFill>
                <a:schemeClr val="dk1"/>
              </a:solidFill>
              <a:latin typeface="Times New Roman"/>
              <a:ea typeface="Times New Roman"/>
              <a:cs typeface="Times New Roman"/>
              <a:sym typeface="Times New Roman"/>
            </a:endParaRPr>
          </a:p>
        </p:txBody>
      </p:sp>
      <p:sp>
        <p:nvSpPr>
          <p:cNvPr id="497" name="Google Shape;497;p22" descr="http://m.f29.img.vnecdn.net/2013/10/01/hurricanekatrina-8139-1380616242.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498" name="Google Shape;498;p22" descr="http://quechoablog.files.wordpress.com/2010/10/typhonlekima_vietnam071007x4322.jpg"/>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99" name="Google Shape;499;p22"/>
          <p:cNvPicPr preferRelativeResize="0"/>
          <p:nvPr/>
        </p:nvPicPr>
        <p:blipFill rotWithShape="1">
          <a:blip r:embed="rId6">
            <a:alphaModFix/>
          </a:blip>
          <a:srcRect/>
          <a:stretch/>
        </p:blipFill>
        <p:spPr>
          <a:xfrm>
            <a:off x="876300" y="2207254"/>
            <a:ext cx="7315200" cy="3945665"/>
          </a:xfrm>
          <a:prstGeom prst="rect">
            <a:avLst/>
          </a:prstGeom>
          <a:noFill/>
          <a:ln>
            <a:noFill/>
          </a:ln>
        </p:spPr>
      </p:pic>
      <p:sp>
        <p:nvSpPr>
          <p:cNvPr id="500" name="Google Shape;500;p22"/>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3"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507" name="Google Shape;507;p23" descr="http://m.f29.img.vnecdn.net/2013/10/01/hurricanekatrina-8139-1380616242.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508" name="Google Shape;508;p23" descr="http://quechoablog.files.wordpress.com/2010/10/typhonlekima_vietnam071007x4322.jpg"/>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509" name="Google Shape;509;p23"/>
          <p:cNvPicPr preferRelativeResize="0"/>
          <p:nvPr/>
        </p:nvPicPr>
        <p:blipFill rotWithShape="1">
          <a:blip r:embed="rId3">
            <a:alphaModFix/>
          </a:blip>
          <a:srcRect/>
          <a:stretch/>
        </p:blipFill>
        <p:spPr>
          <a:xfrm>
            <a:off x="0" y="2117644"/>
            <a:ext cx="4495800" cy="3801123"/>
          </a:xfrm>
          <a:prstGeom prst="rect">
            <a:avLst/>
          </a:prstGeom>
          <a:noFill/>
          <a:ln>
            <a:noFill/>
          </a:ln>
        </p:spPr>
      </p:pic>
      <p:pic>
        <p:nvPicPr>
          <p:cNvPr id="510" name="Google Shape;510;p23"/>
          <p:cNvPicPr preferRelativeResize="0"/>
          <p:nvPr/>
        </p:nvPicPr>
        <p:blipFill rotWithShape="1">
          <a:blip r:embed="rId4">
            <a:alphaModFix/>
          </a:blip>
          <a:srcRect/>
          <a:stretch/>
        </p:blipFill>
        <p:spPr>
          <a:xfrm>
            <a:off x="4521999" y="2117643"/>
            <a:ext cx="4648200" cy="3801123"/>
          </a:xfrm>
          <a:prstGeom prst="rect">
            <a:avLst/>
          </a:prstGeom>
          <a:noFill/>
          <a:ln>
            <a:noFill/>
          </a:ln>
        </p:spPr>
      </p:pic>
      <p:grpSp>
        <p:nvGrpSpPr>
          <p:cNvPr id="511" name="Google Shape;511;p23"/>
          <p:cNvGrpSpPr/>
          <p:nvPr/>
        </p:nvGrpSpPr>
        <p:grpSpPr>
          <a:xfrm>
            <a:off x="-342900" y="-8659"/>
            <a:ext cx="9486900" cy="2004361"/>
            <a:chOff x="-342900" y="-8659"/>
            <a:chExt cx="9486900" cy="2004361"/>
          </a:xfrm>
        </p:grpSpPr>
        <p:grpSp>
          <p:nvGrpSpPr>
            <p:cNvPr id="512" name="Google Shape;512;p23"/>
            <p:cNvGrpSpPr/>
            <p:nvPr/>
          </p:nvGrpSpPr>
          <p:grpSpPr>
            <a:xfrm>
              <a:off x="-342900" y="-8659"/>
              <a:ext cx="9486900" cy="1456459"/>
              <a:chOff x="-342900" y="-8659"/>
              <a:chExt cx="9486900" cy="1456459"/>
            </a:xfrm>
          </p:grpSpPr>
          <p:grpSp>
            <p:nvGrpSpPr>
              <p:cNvPr id="513" name="Google Shape;513;p23"/>
              <p:cNvGrpSpPr/>
              <p:nvPr/>
            </p:nvGrpSpPr>
            <p:grpSpPr>
              <a:xfrm>
                <a:off x="0" y="-8659"/>
                <a:ext cx="9144000" cy="1447800"/>
                <a:chOff x="0" y="-8659"/>
                <a:chExt cx="9144000" cy="1447800"/>
              </a:xfrm>
            </p:grpSpPr>
            <p:pic>
              <p:nvPicPr>
                <p:cNvPr id="514" name="Google Shape;514;p23" descr="BD21318_"/>
                <p:cNvPicPr preferRelativeResize="0"/>
                <p:nvPr/>
              </p:nvPicPr>
              <p:blipFill rotWithShape="1">
                <a:blip r:embed="rId5">
                  <a:alphaModFix/>
                </a:blip>
                <a:srcRect/>
                <a:stretch/>
              </p:blipFill>
              <p:spPr>
                <a:xfrm>
                  <a:off x="0" y="-8659"/>
                  <a:ext cx="9144000" cy="1447800"/>
                </a:xfrm>
                <a:prstGeom prst="rect">
                  <a:avLst/>
                </a:prstGeom>
                <a:noFill/>
                <a:ln>
                  <a:noFill/>
                </a:ln>
              </p:spPr>
            </p:pic>
            <p:pic>
              <p:nvPicPr>
                <p:cNvPr id="515" name="Google Shape;515;p23" descr="quocky"/>
                <p:cNvPicPr preferRelativeResize="0"/>
                <p:nvPr/>
              </p:nvPicPr>
              <p:blipFill rotWithShape="1">
                <a:blip r:embed="rId6">
                  <a:alphaModFix/>
                </a:blip>
                <a:srcRect/>
                <a:stretch/>
              </p:blipFill>
              <p:spPr>
                <a:xfrm>
                  <a:off x="7810500" y="171450"/>
                  <a:ext cx="1257300" cy="941388"/>
                </a:xfrm>
                <a:prstGeom prst="rect">
                  <a:avLst/>
                </a:prstGeom>
                <a:noFill/>
                <a:ln>
                  <a:noFill/>
                </a:ln>
              </p:spPr>
            </p:pic>
            <p:pic>
              <p:nvPicPr>
                <p:cNvPr id="516" name="Google Shape;516;p23" descr="ringworld2_w"/>
                <p:cNvPicPr preferRelativeResize="0"/>
                <p:nvPr/>
              </p:nvPicPr>
              <p:blipFill rotWithShape="1">
                <a:blip r:embed="rId7">
                  <a:alphaModFix/>
                </a:blip>
                <a:srcRect/>
                <a:stretch/>
              </p:blipFill>
              <p:spPr>
                <a:xfrm>
                  <a:off x="48491" y="157090"/>
                  <a:ext cx="1066800" cy="868363"/>
                </a:xfrm>
                <a:prstGeom prst="rect">
                  <a:avLst/>
                </a:prstGeom>
                <a:noFill/>
                <a:ln>
                  <a:noFill/>
                </a:ln>
              </p:spPr>
            </p:pic>
            <p:sp>
              <p:nvSpPr>
                <p:cNvPr id="517" name="Google Shape;517;p2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518" name="Google Shape;518;p23"/>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519" name="Google Shape;519;p23"/>
            <p:cNvSpPr/>
            <p:nvPr/>
          </p:nvSpPr>
          <p:spPr>
            <a:xfrm>
              <a:off x="131942" y="1410927"/>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u="sng">
                  <a:solidFill>
                    <a:schemeClr val="dk1"/>
                  </a:solidFill>
                  <a:latin typeface="Times New Roman"/>
                  <a:ea typeface="Times New Roman"/>
                  <a:cs typeface="Times New Roman"/>
                  <a:sym typeface="Times New Roman"/>
                </a:rPr>
                <a:t>Hạn hán và sa mạc hóa:</a:t>
              </a:r>
              <a:endParaRPr sz="3200" i="1" u="sng">
                <a:solidFill>
                  <a:schemeClr val="dk1"/>
                </a:solidFill>
                <a:latin typeface="Times New Roman"/>
                <a:ea typeface="Times New Roman"/>
                <a:cs typeface="Times New Roman"/>
                <a:sym typeface="Times New Roman"/>
              </a:endParaRPr>
            </a:p>
          </p:txBody>
        </p:sp>
      </p:grpSp>
      <p:sp>
        <p:nvSpPr>
          <p:cNvPr id="520" name="Google Shape;520;p23"/>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4"/>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grpSp>
        <p:nvGrpSpPr>
          <p:cNvPr id="527" name="Google Shape;527;p24"/>
          <p:cNvGrpSpPr/>
          <p:nvPr/>
        </p:nvGrpSpPr>
        <p:grpSpPr>
          <a:xfrm>
            <a:off x="-324544" y="0"/>
            <a:ext cx="9486900" cy="6466154"/>
            <a:chOff x="-342900" y="-8659"/>
            <a:chExt cx="9486900" cy="6466154"/>
          </a:xfrm>
        </p:grpSpPr>
        <p:grpSp>
          <p:nvGrpSpPr>
            <p:cNvPr id="528" name="Google Shape;528;p24"/>
            <p:cNvGrpSpPr/>
            <p:nvPr/>
          </p:nvGrpSpPr>
          <p:grpSpPr>
            <a:xfrm>
              <a:off x="493894" y="1565451"/>
              <a:ext cx="7309582" cy="4892044"/>
              <a:chOff x="654802" y="0"/>
              <a:chExt cx="7309582" cy="4892044"/>
            </a:xfrm>
          </p:grpSpPr>
          <p:sp>
            <p:nvSpPr>
              <p:cNvPr id="529" name="Google Shape;529;p24"/>
              <p:cNvSpPr/>
              <p:nvPr/>
            </p:nvSpPr>
            <p:spPr>
              <a:xfrm>
                <a:off x="654802" y="2379725"/>
                <a:ext cx="2214731" cy="660435"/>
              </a:xfrm>
              <a:prstGeom prst="roundRect">
                <a:avLst>
                  <a:gd name="adj" fmla="val 10000"/>
                </a:avLst>
              </a:prstGeom>
              <a:solidFill>
                <a:srgbClr val="4C66C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txBox="1"/>
              <p:nvPr/>
            </p:nvSpPr>
            <p:spPr>
              <a:xfrm>
                <a:off x="674145" y="2399068"/>
                <a:ext cx="2176045" cy="62174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FFFF00"/>
                  </a:buClr>
                  <a:buSzPts val="2800"/>
                  <a:buFont typeface="Times New Roman"/>
                  <a:buNone/>
                </a:pPr>
                <a:r>
                  <a:rPr lang="en-US" sz="2800" b="1">
                    <a:solidFill>
                      <a:srgbClr val="FFFF00"/>
                    </a:solidFill>
                    <a:latin typeface="Times New Roman"/>
                    <a:ea typeface="Times New Roman"/>
                    <a:cs typeface="Times New Roman"/>
                    <a:sym typeface="Times New Roman"/>
                  </a:rPr>
                  <a:t>THIÊN TAI</a:t>
                </a:r>
                <a:endParaRPr/>
              </a:p>
            </p:txBody>
          </p:sp>
          <p:sp>
            <p:nvSpPr>
              <p:cNvPr id="531" name="Google Shape;531;p24"/>
              <p:cNvSpPr/>
              <p:nvPr/>
            </p:nvSpPr>
            <p:spPr>
              <a:xfrm rot="-4011271">
                <a:off x="2461623" y="2079816"/>
                <a:ext cx="1344168" cy="24278"/>
              </a:xfrm>
              <a:custGeom>
                <a:avLst/>
                <a:gdLst/>
                <a:ahLst/>
                <a:cxnLst/>
                <a:rect l="l" t="t" r="r" b="b"/>
                <a:pathLst>
                  <a:path w="120000" h="120000" extrusionOk="0">
                    <a:moveTo>
                      <a:pt x="0" y="60000"/>
                    </a:moveTo>
                    <a:lnTo>
                      <a:pt x="120000" y="60000"/>
                    </a:lnTo>
                  </a:path>
                </a:pathLst>
              </a:custGeom>
              <a:noFill/>
              <a:ln w="15875" cap="flat" cmpd="sng">
                <a:solidFill>
                  <a:srgbClr val="3A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txBox="1"/>
              <p:nvPr/>
            </p:nvSpPr>
            <p:spPr>
              <a:xfrm rot="-4011271">
                <a:off x="3100103" y="2058351"/>
                <a:ext cx="67208" cy="6720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Trebuchet MS"/>
                  <a:buNone/>
                </a:pPr>
                <a:endParaRPr sz="500">
                  <a:solidFill>
                    <a:schemeClr val="dk1"/>
                  </a:solidFill>
                  <a:latin typeface="Trebuchet MS"/>
                  <a:ea typeface="Trebuchet MS"/>
                  <a:cs typeface="Trebuchet MS"/>
                  <a:sym typeface="Trebuchet MS"/>
                </a:endParaRPr>
              </a:p>
            </p:txBody>
          </p:sp>
          <p:sp>
            <p:nvSpPr>
              <p:cNvPr id="533" name="Google Shape;533;p24"/>
              <p:cNvSpPr/>
              <p:nvPr/>
            </p:nvSpPr>
            <p:spPr>
              <a:xfrm>
                <a:off x="3397882" y="1004150"/>
                <a:ext cx="1804508" cy="939634"/>
              </a:xfrm>
              <a:prstGeom prst="roundRect">
                <a:avLst>
                  <a:gd name="adj" fmla="val 10000"/>
                </a:avLst>
              </a:prstGeom>
              <a:solidFill>
                <a:srgbClr val="4C66C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4"/>
              <p:cNvSpPr txBox="1"/>
              <p:nvPr/>
            </p:nvSpPr>
            <p:spPr>
              <a:xfrm>
                <a:off x="3425403" y="1031671"/>
                <a:ext cx="1749466" cy="88459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Times New Roman"/>
                  <a:buNone/>
                </a:pPr>
                <a:r>
                  <a:rPr lang="en-US" sz="2800" b="1">
                    <a:solidFill>
                      <a:schemeClr val="lt1"/>
                    </a:solidFill>
                    <a:latin typeface="Times New Roman"/>
                    <a:ea typeface="Times New Roman"/>
                    <a:cs typeface="Times New Roman"/>
                    <a:sym typeface="Times New Roman"/>
                  </a:rPr>
                  <a:t>Trong lòng đất</a:t>
                </a:r>
                <a:endParaRPr sz="2800" b="1">
                  <a:solidFill>
                    <a:schemeClr val="lt1"/>
                  </a:solidFill>
                  <a:latin typeface="Times New Roman"/>
                  <a:ea typeface="Times New Roman"/>
                  <a:cs typeface="Times New Roman"/>
                  <a:sym typeface="Times New Roman"/>
                </a:endParaRPr>
              </a:p>
            </p:txBody>
          </p:sp>
          <p:sp>
            <p:nvSpPr>
              <p:cNvPr id="535" name="Google Shape;535;p24"/>
              <p:cNvSpPr/>
              <p:nvPr/>
            </p:nvSpPr>
            <p:spPr>
              <a:xfrm rot="-3857427">
                <a:off x="4843024" y="889953"/>
                <a:ext cx="1269415" cy="24278"/>
              </a:xfrm>
              <a:custGeom>
                <a:avLst/>
                <a:gdLst/>
                <a:ahLst/>
                <a:cxnLst/>
                <a:rect l="l" t="t" r="r" b="b"/>
                <a:pathLst>
                  <a:path w="120000" h="120000" extrusionOk="0">
                    <a:moveTo>
                      <a:pt x="0" y="60000"/>
                    </a:moveTo>
                    <a:lnTo>
                      <a:pt x="120000" y="60000"/>
                    </a:lnTo>
                  </a:path>
                </a:pathLst>
              </a:custGeom>
              <a:noFill/>
              <a:ln w="15875" cap="flat" cmpd="sng">
                <a:solidFill>
                  <a:srgbClr val="465D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4"/>
              <p:cNvSpPr txBox="1"/>
              <p:nvPr/>
            </p:nvSpPr>
            <p:spPr>
              <a:xfrm rot="-3857427">
                <a:off x="5445997" y="870357"/>
                <a:ext cx="63470" cy="6347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Trebuchet MS"/>
                  <a:buNone/>
                </a:pPr>
                <a:endParaRPr sz="500">
                  <a:solidFill>
                    <a:schemeClr val="dk1"/>
                  </a:solidFill>
                  <a:latin typeface="Trebuchet MS"/>
                  <a:ea typeface="Trebuchet MS"/>
                  <a:cs typeface="Trebuchet MS"/>
                  <a:sym typeface="Trebuchet MS"/>
                </a:endParaRPr>
              </a:p>
            </p:txBody>
          </p:sp>
          <p:sp>
            <p:nvSpPr>
              <p:cNvPr id="537" name="Google Shape;537;p24"/>
              <p:cNvSpPr/>
              <p:nvPr/>
            </p:nvSpPr>
            <p:spPr>
              <a:xfrm>
                <a:off x="5753075" y="0"/>
                <a:ext cx="2206330" cy="660435"/>
              </a:xfrm>
              <a:prstGeom prst="roundRect">
                <a:avLst>
                  <a:gd name="adj" fmla="val 10000"/>
                </a:avLst>
              </a:prstGeom>
              <a:solidFill>
                <a:srgbClr val="4C66C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4"/>
              <p:cNvSpPr txBox="1"/>
              <p:nvPr/>
            </p:nvSpPr>
            <p:spPr>
              <a:xfrm>
                <a:off x="5772418" y="19343"/>
                <a:ext cx="2167644" cy="62174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FFFF00"/>
                  </a:buClr>
                  <a:buSzPts val="2800"/>
                  <a:buFont typeface="Times New Roman"/>
                  <a:buNone/>
                </a:pPr>
                <a:r>
                  <a:rPr lang="en-US" sz="2800" b="1">
                    <a:solidFill>
                      <a:srgbClr val="FFFF00"/>
                    </a:solidFill>
                    <a:latin typeface="Times New Roman"/>
                    <a:ea typeface="Times New Roman"/>
                    <a:cs typeface="Times New Roman"/>
                    <a:sym typeface="Times New Roman"/>
                  </a:rPr>
                  <a:t>Động đất</a:t>
                </a:r>
                <a:endParaRPr sz="2800" b="1">
                  <a:solidFill>
                    <a:srgbClr val="FFFF00"/>
                  </a:solidFill>
                  <a:latin typeface="Times New Roman"/>
                  <a:ea typeface="Times New Roman"/>
                  <a:cs typeface="Times New Roman"/>
                  <a:sym typeface="Times New Roman"/>
                </a:endParaRPr>
              </a:p>
            </p:txBody>
          </p:sp>
          <p:sp>
            <p:nvSpPr>
              <p:cNvPr id="539" name="Google Shape;539;p24"/>
              <p:cNvSpPr/>
              <p:nvPr/>
            </p:nvSpPr>
            <p:spPr>
              <a:xfrm rot="-2142401">
                <a:off x="5141233" y="1271953"/>
                <a:ext cx="650663" cy="24278"/>
              </a:xfrm>
              <a:custGeom>
                <a:avLst/>
                <a:gdLst/>
                <a:ahLst/>
                <a:cxnLst/>
                <a:rect l="l" t="t" r="r" b="b"/>
                <a:pathLst>
                  <a:path w="120000" h="120000" extrusionOk="0">
                    <a:moveTo>
                      <a:pt x="0" y="60000"/>
                    </a:moveTo>
                    <a:lnTo>
                      <a:pt x="120000" y="60000"/>
                    </a:lnTo>
                  </a:path>
                </a:pathLst>
              </a:custGeom>
              <a:noFill/>
              <a:ln w="15875" cap="flat" cmpd="sng">
                <a:solidFill>
                  <a:srgbClr val="465D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txBox="1"/>
              <p:nvPr/>
            </p:nvSpPr>
            <p:spPr>
              <a:xfrm rot="-2142401">
                <a:off x="5450298" y="1267825"/>
                <a:ext cx="32533" cy="3253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Trebuchet MS"/>
                  <a:buNone/>
                </a:pPr>
                <a:endParaRPr sz="500">
                  <a:solidFill>
                    <a:schemeClr val="dk1"/>
                  </a:solidFill>
                  <a:latin typeface="Trebuchet MS"/>
                  <a:ea typeface="Trebuchet MS"/>
                  <a:cs typeface="Trebuchet MS"/>
                  <a:sym typeface="Trebuchet MS"/>
                </a:endParaRPr>
              </a:p>
            </p:txBody>
          </p:sp>
          <p:sp>
            <p:nvSpPr>
              <p:cNvPr id="541" name="Google Shape;541;p24"/>
              <p:cNvSpPr/>
              <p:nvPr/>
            </p:nvSpPr>
            <p:spPr>
              <a:xfrm>
                <a:off x="5730739" y="763999"/>
                <a:ext cx="2206330" cy="660435"/>
              </a:xfrm>
              <a:prstGeom prst="roundRect">
                <a:avLst>
                  <a:gd name="adj" fmla="val 10000"/>
                </a:avLst>
              </a:prstGeom>
              <a:solidFill>
                <a:srgbClr val="4C66C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4"/>
              <p:cNvSpPr txBox="1"/>
              <p:nvPr/>
            </p:nvSpPr>
            <p:spPr>
              <a:xfrm>
                <a:off x="5750082" y="783342"/>
                <a:ext cx="2167644" cy="62174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FFFF00"/>
                  </a:buClr>
                  <a:buSzPts val="2800"/>
                  <a:buFont typeface="Times New Roman"/>
                  <a:buNone/>
                </a:pPr>
                <a:r>
                  <a:rPr lang="en-US" sz="2800" b="1">
                    <a:solidFill>
                      <a:srgbClr val="FFFF00"/>
                    </a:solidFill>
                    <a:latin typeface="Times New Roman"/>
                    <a:ea typeface="Times New Roman"/>
                    <a:cs typeface="Times New Roman"/>
                    <a:sym typeface="Times New Roman"/>
                  </a:rPr>
                  <a:t>Núi lửa</a:t>
                </a:r>
                <a:endParaRPr sz="2800" b="1">
                  <a:solidFill>
                    <a:srgbClr val="FFFF00"/>
                  </a:solidFill>
                  <a:latin typeface="Times New Roman"/>
                  <a:ea typeface="Times New Roman"/>
                  <a:cs typeface="Times New Roman"/>
                  <a:sym typeface="Times New Roman"/>
                </a:endParaRPr>
              </a:p>
            </p:txBody>
          </p:sp>
          <p:sp>
            <p:nvSpPr>
              <p:cNvPr id="543" name="Google Shape;543;p24"/>
              <p:cNvSpPr/>
              <p:nvPr/>
            </p:nvSpPr>
            <p:spPr>
              <a:xfrm rot="2142401">
                <a:off x="5141233" y="1651703"/>
                <a:ext cx="650663" cy="24278"/>
              </a:xfrm>
              <a:custGeom>
                <a:avLst/>
                <a:gdLst/>
                <a:ahLst/>
                <a:cxnLst/>
                <a:rect l="l" t="t" r="r" b="b"/>
                <a:pathLst>
                  <a:path w="120000" h="120000" extrusionOk="0">
                    <a:moveTo>
                      <a:pt x="0" y="60000"/>
                    </a:moveTo>
                    <a:lnTo>
                      <a:pt x="120000" y="60000"/>
                    </a:lnTo>
                  </a:path>
                </a:pathLst>
              </a:custGeom>
              <a:noFill/>
              <a:ln w="15875" cap="flat" cmpd="sng">
                <a:solidFill>
                  <a:srgbClr val="465D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txBox="1"/>
              <p:nvPr/>
            </p:nvSpPr>
            <p:spPr>
              <a:xfrm rot="2142401">
                <a:off x="5450298" y="1647576"/>
                <a:ext cx="32533" cy="3253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Trebuchet MS"/>
                  <a:buNone/>
                </a:pPr>
                <a:endParaRPr sz="500">
                  <a:solidFill>
                    <a:schemeClr val="dk1"/>
                  </a:solidFill>
                  <a:latin typeface="Trebuchet MS"/>
                  <a:ea typeface="Trebuchet MS"/>
                  <a:cs typeface="Trebuchet MS"/>
                  <a:sym typeface="Trebuchet MS"/>
                </a:endParaRPr>
              </a:p>
            </p:txBody>
          </p:sp>
          <p:sp>
            <p:nvSpPr>
              <p:cNvPr id="545" name="Google Shape;545;p24"/>
              <p:cNvSpPr/>
              <p:nvPr/>
            </p:nvSpPr>
            <p:spPr>
              <a:xfrm>
                <a:off x="5730739" y="1523500"/>
                <a:ext cx="2206330" cy="660435"/>
              </a:xfrm>
              <a:prstGeom prst="roundRect">
                <a:avLst>
                  <a:gd name="adj" fmla="val 10000"/>
                </a:avLst>
              </a:prstGeom>
              <a:solidFill>
                <a:srgbClr val="4C66C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4"/>
              <p:cNvSpPr txBox="1"/>
              <p:nvPr/>
            </p:nvSpPr>
            <p:spPr>
              <a:xfrm>
                <a:off x="5750082" y="1542843"/>
                <a:ext cx="2167644" cy="62174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FFFF00"/>
                  </a:buClr>
                  <a:buSzPts val="2800"/>
                  <a:buFont typeface="Times New Roman"/>
                  <a:buNone/>
                </a:pPr>
                <a:r>
                  <a:rPr lang="en-US" sz="2800" b="1">
                    <a:solidFill>
                      <a:srgbClr val="FFFF00"/>
                    </a:solidFill>
                    <a:latin typeface="Times New Roman"/>
                    <a:ea typeface="Times New Roman"/>
                    <a:cs typeface="Times New Roman"/>
                    <a:sym typeface="Times New Roman"/>
                  </a:rPr>
                  <a:t>Sóng thần</a:t>
                </a:r>
                <a:endParaRPr sz="2800" b="1">
                  <a:solidFill>
                    <a:srgbClr val="FFFF00"/>
                  </a:solidFill>
                  <a:latin typeface="Times New Roman"/>
                  <a:ea typeface="Times New Roman"/>
                  <a:cs typeface="Times New Roman"/>
                  <a:sym typeface="Times New Roman"/>
                </a:endParaRPr>
              </a:p>
            </p:txBody>
          </p:sp>
          <p:sp>
            <p:nvSpPr>
              <p:cNvPr id="547" name="Google Shape;547;p24"/>
              <p:cNvSpPr/>
              <p:nvPr/>
            </p:nvSpPr>
            <p:spPr>
              <a:xfrm rot="3854807">
                <a:off x="4840786" y="2037751"/>
                <a:ext cx="1278871" cy="24278"/>
              </a:xfrm>
              <a:custGeom>
                <a:avLst/>
                <a:gdLst/>
                <a:ahLst/>
                <a:cxnLst/>
                <a:rect l="l" t="t" r="r" b="b"/>
                <a:pathLst>
                  <a:path w="120000" h="120000" extrusionOk="0">
                    <a:moveTo>
                      <a:pt x="0" y="60000"/>
                    </a:moveTo>
                    <a:lnTo>
                      <a:pt x="120000" y="60000"/>
                    </a:lnTo>
                  </a:path>
                </a:pathLst>
              </a:custGeom>
              <a:noFill/>
              <a:ln w="15875" cap="flat" cmpd="sng">
                <a:solidFill>
                  <a:srgbClr val="465D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txBox="1"/>
              <p:nvPr/>
            </p:nvSpPr>
            <p:spPr>
              <a:xfrm rot="3854807">
                <a:off x="5448250" y="2017918"/>
                <a:ext cx="63943" cy="639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Trebuchet MS"/>
                  <a:buNone/>
                </a:pPr>
                <a:endParaRPr sz="500">
                  <a:solidFill>
                    <a:schemeClr val="dk1"/>
                  </a:solidFill>
                  <a:latin typeface="Trebuchet MS"/>
                  <a:ea typeface="Trebuchet MS"/>
                  <a:cs typeface="Trebuchet MS"/>
                  <a:sym typeface="Trebuchet MS"/>
                </a:endParaRPr>
              </a:p>
            </p:txBody>
          </p:sp>
          <p:sp>
            <p:nvSpPr>
              <p:cNvPr id="549" name="Google Shape;549;p24"/>
              <p:cNvSpPr/>
              <p:nvPr/>
            </p:nvSpPr>
            <p:spPr>
              <a:xfrm>
                <a:off x="5758054" y="2295595"/>
                <a:ext cx="2206330" cy="660435"/>
              </a:xfrm>
              <a:prstGeom prst="roundRect">
                <a:avLst>
                  <a:gd name="adj" fmla="val 10000"/>
                </a:avLst>
              </a:prstGeom>
              <a:solidFill>
                <a:srgbClr val="4C66C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4"/>
              <p:cNvSpPr txBox="1"/>
              <p:nvPr/>
            </p:nvSpPr>
            <p:spPr>
              <a:xfrm>
                <a:off x="5777397" y="2314938"/>
                <a:ext cx="2167644" cy="62174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FFFF00"/>
                  </a:buClr>
                  <a:buSzPts val="2800"/>
                  <a:buFont typeface="Times New Roman"/>
                  <a:buNone/>
                </a:pPr>
                <a:r>
                  <a:rPr lang="en-US" sz="2800" b="1">
                    <a:solidFill>
                      <a:srgbClr val="FFFF00"/>
                    </a:solidFill>
                    <a:latin typeface="Times New Roman"/>
                    <a:ea typeface="Times New Roman"/>
                    <a:cs typeface="Times New Roman"/>
                    <a:sym typeface="Times New Roman"/>
                  </a:rPr>
                  <a:t>Nứt lớn</a:t>
                </a:r>
                <a:endParaRPr sz="2800" b="1">
                  <a:solidFill>
                    <a:srgbClr val="FFFF00"/>
                  </a:solidFill>
                  <a:latin typeface="Times New Roman"/>
                  <a:ea typeface="Times New Roman"/>
                  <a:cs typeface="Times New Roman"/>
                  <a:sym typeface="Times New Roman"/>
                </a:endParaRPr>
              </a:p>
            </p:txBody>
          </p:sp>
          <p:sp>
            <p:nvSpPr>
              <p:cNvPr id="551" name="Google Shape;551;p24"/>
              <p:cNvSpPr/>
              <p:nvPr/>
            </p:nvSpPr>
            <p:spPr>
              <a:xfrm rot="4032429">
                <a:off x="2451792" y="3326469"/>
                <a:ext cx="1363830" cy="24278"/>
              </a:xfrm>
              <a:custGeom>
                <a:avLst/>
                <a:gdLst/>
                <a:ahLst/>
                <a:cxnLst/>
                <a:rect l="l" t="t" r="r" b="b"/>
                <a:pathLst>
                  <a:path w="120000" h="120000" extrusionOk="0">
                    <a:moveTo>
                      <a:pt x="0" y="60000"/>
                    </a:moveTo>
                    <a:lnTo>
                      <a:pt x="120000" y="60000"/>
                    </a:lnTo>
                  </a:path>
                </a:pathLst>
              </a:custGeom>
              <a:noFill/>
              <a:ln w="15875" cap="flat" cmpd="sng">
                <a:solidFill>
                  <a:srgbClr val="3A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txBox="1"/>
              <p:nvPr/>
            </p:nvSpPr>
            <p:spPr>
              <a:xfrm rot="4032429">
                <a:off x="3099612" y="3304512"/>
                <a:ext cx="68191" cy="6819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Trebuchet MS"/>
                  <a:buNone/>
                </a:pPr>
                <a:endParaRPr sz="500">
                  <a:solidFill>
                    <a:schemeClr val="dk1"/>
                  </a:solidFill>
                  <a:latin typeface="Trebuchet MS"/>
                  <a:ea typeface="Trebuchet MS"/>
                  <a:cs typeface="Trebuchet MS"/>
                  <a:sym typeface="Trebuchet MS"/>
                </a:endParaRPr>
              </a:p>
            </p:txBody>
          </p:sp>
          <p:sp>
            <p:nvSpPr>
              <p:cNvPr id="553" name="Google Shape;553;p24"/>
              <p:cNvSpPr/>
              <p:nvPr/>
            </p:nvSpPr>
            <p:spPr>
              <a:xfrm>
                <a:off x="3397882" y="3518811"/>
                <a:ext cx="1804495" cy="896924"/>
              </a:xfrm>
              <a:prstGeom prst="roundRect">
                <a:avLst>
                  <a:gd name="adj" fmla="val 10000"/>
                </a:avLst>
              </a:prstGeom>
              <a:solidFill>
                <a:srgbClr val="4C66C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txBox="1"/>
              <p:nvPr/>
            </p:nvSpPr>
            <p:spPr>
              <a:xfrm>
                <a:off x="3424152" y="3545081"/>
                <a:ext cx="1751955" cy="844384"/>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Times New Roman"/>
                  <a:buNone/>
                </a:pPr>
                <a:r>
                  <a:rPr lang="en-US" sz="2800" b="1">
                    <a:solidFill>
                      <a:schemeClr val="lt1"/>
                    </a:solidFill>
                    <a:latin typeface="Times New Roman"/>
                    <a:ea typeface="Times New Roman"/>
                    <a:cs typeface="Times New Roman"/>
                    <a:sym typeface="Times New Roman"/>
                  </a:rPr>
                  <a:t>Trong không gian</a:t>
                </a:r>
                <a:endParaRPr sz="2800" b="1">
                  <a:solidFill>
                    <a:schemeClr val="lt1"/>
                  </a:solidFill>
                  <a:latin typeface="Times New Roman"/>
                  <a:ea typeface="Times New Roman"/>
                  <a:cs typeface="Times New Roman"/>
                  <a:sym typeface="Times New Roman"/>
                </a:endParaRPr>
              </a:p>
            </p:txBody>
          </p:sp>
          <p:sp>
            <p:nvSpPr>
              <p:cNvPr id="555" name="Google Shape;555;p24"/>
              <p:cNvSpPr/>
              <p:nvPr/>
            </p:nvSpPr>
            <p:spPr>
              <a:xfrm rot="-2657753">
                <a:off x="5097460" y="3697375"/>
                <a:ext cx="738181" cy="24278"/>
              </a:xfrm>
              <a:custGeom>
                <a:avLst/>
                <a:gdLst/>
                <a:ahLst/>
                <a:cxnLst/>
                <a:rect l="l" t="t" r="r" b="b"/>
                <a:pathLst>
                  <a:path w="120000" h="120000" extrusionOk="0">
                    <a:moveTo>
                      <a:pt x="0" y="60000"/>
                    </a:moveTo>
                    <a:lnTo>
                      <a:pt x="120000" y="60000"/>
                    </a:lnTo>
                  </a:path>
                </a:pathLst>
              </a:custGeom>
              <a:noFill/>
              <a:ln w="15875" cap="flat" cmpd="sng">
                <a:solidFill>
                  <a:srgbClr val="465D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txBox="1"/>
              <p:nvPr/>
            </p:nvSpPr>
            <p:spPr>
              <a:xfrm rot="-2657753">
                <a:off x="5448097" y="3691059"/>
                <a:ext cx="36909" cy="3690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Trebuchet MS"/>
                  <a:buNone/>
                </a:pPr>
                <a:endParaRPr sz="500">
                  <a:solidFill>
                    <a:schemeClr val="dk1"/>
                  </a:solidFill>
                  <a:latin typeface="Trebuchet MS"/>
                  <a:ea typeface="Trebuchet MS"/>
                  <a:cs typeface="Trebuchet MS"/>
                  <a:sym typeface="Trebuchet MS"/>
                </a:endParaRPr>
              </a:p>
            </p:txBody>
          </p:sp>
          <p:sp>
            <p:nvSpPr>
              <p:cNvPr id="557" name="Google Shape;557;p24"/>
              <p:cNvSpPr/>
              <p:nvPr/>
            </p:nvSpPr>
            <p:spPr>
              <a:xfrm>
                <a:off x="5730725" y="3042502"/>
                <a:ext cx="2206317" cy="818504"/>
              </a:xfrm>
              <a:prstGeom prst="roundRect">
                <a:avLst>
                  <a:gd name="adj" fmla="val 10000"/>
                </a:avLst>
              </a:prstGeom>
              <a:solidFill>
                <a:srgbClr val="4C66C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txBox="1"/>
              <p:nvPr/>
            </p:nvSpPr>
            <p:spPr>
              <a:xfrm>
                <a:off x="5754698" y="3066475"/>
                <a:ext cx="2158371" cy="770558"/>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FFFF00"/>
                  </a:buClr>
                  <a:buSzPts val="2800"/>
                  <a:buFont typeface="Times New Roman"/>
                  <a:buNone/>
                </a:pPr>
                <a:r>
                  <a:rPr lang="en-US" sz="2800" b="1">
                    <a:solidFill>
                      <a:srgbClr val="FFFF00"/>
                    </a:solidFill>
                    <a:latin typeface="Times New Roman"/>
                    <a:ea typeface="Times New Roman"/>
                    <a:cs typeface="Times New Roman"/>
                    <a:sym typeface="Times New Roman"/>
                  </a:rPr>
                  <a:t>Hiệu ứng nhà kính</a:t>
                </a:r>
                <a:endParaRPr sz="2800" b="1">
                  <a:solidFill>
                    <a:srgbClr val="FFFF00"/>
                  </a:solidFill>
                  <a:latin typeface="Times New Roman"/>
                  <a:ea typeface="Times New Roman"/>
                  <a:cs typeface="Times New Roman"/>
                  <a:sym typeface="Times New Roman"/>
                </a:endParaRPr>
              </a:p>
            </p:txBody>
          </p:sp>
          <p:sp>
            <p:nvSpPr>
              <p:cNvPr id="559" name="Google Shape;559;p24"/>
              <p:cNvSpPr/>
              <p:nvPr/>
            </p:nvSpPr>
            <p:spPr>
              <a:xfrm rot="2458140">
                <a:off x="5116681" y="4184527"/>
                <a:ext cx="699739" cy="24278"/>
              </a:xfrm>
              <a:custGeom>
                <a:avLst/>
                <a:gdLst/>
                <a:ahLst/>
                <a:cxnLst/>
                <a:rect l="l" t="t" r="r" b="b"/>
                <a:pathLst>
                  <a:path w="120000" h="120000" extrusionOk="0">
                    <a:moveTo>
                      <a:pt x="0" y="60000"/>
                    </a:moveTo>
                    <a:lnTo>
                      <a:pt x="120000" y="60000"/>
                    </a:lnTo>
                  </a:path>
                </a:pathLst>
              </a:custGeom>
              <a:noFill/>
              <a:ln w="15875" cap="flat" cmpd="sng">
                <a:solidFill>
                  <a:srgbClr val="465D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txBox="1"/>
              <p:nvPr/>
            </p:nvSpPr>
            <p:spPr>
              <a:xfrm rot="2458140">
                <a:off x="5449058" y="4179172"/>
                <a:ext cx="34986" cy="3498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Trebuchet MS"/>
                  <a:buNone/>
                </a:pPr>
                <a:endParaRPr sz="500">
                  <a:solidFill>
                    <a:schemeClr val="dk1"/>
                  </a:solidFill>
                  <a:latin typeface="Trebuchet MS"/>
                  <a:ea typeface="Trebuchet MS"/>
                  <a:cs typeface="Trebuchet MS"/>
                  <a:sym typeface="Trebuchet MS"/>
                </a:endParaRPr>
              </a:p>
            </p:txBody>
          </p:sp>
          <p:sp>
            <p:nvSpPr>
              <p:cNvPr id="561" name="Google Shape;561;p24"/>
              <p:cNvSpPr/>
              <p:nvPr/>
            </p:nvSpPr>
            <p:spPr>
              <a:xfrm>
                <a:off x="5730725" y="3960071"/>
                <a:ext cx="2206317" cy="931973"/>
              </a:xfrm>
              <a:prstGeom prst="roundRect">
                <a:avLst>
                  <a:gd name="adj" fmla="val 10000"/>
                </a:avLst>
              </a:prstGeom>
              <a:solidFill>
                <a:srgbClr val="4C66C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txBox="1"/>
              <p:nvPr/>
            </p:nvSpPr>
            <p:spPr>
              <a:xfrm>
                <a:off x="5758022" y="3987368"/>
                <a:ext cx="2151723" cy="87737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FFFF00"/>
                  </a:buClr>
                  <a:buSzPts val="2800"/>
                  <a:buFont typeface="Times New Roman"/>
                  <a:buNone/>
                </a:pPr>
                <a:r>
                  <a:rPr lang="en-US" sz="2800" b="1">
                    <a:solidFill>
                      <a:srgbClr val="FFFF00"/>
                    </a:solidFill>
                    <a:latin typeface="Times New Roman"/>
                    <a:ea typeface="Times New Roman"/>
                    <a:cs typeface="Times New Roman"/>
                    <a:sym typeface="Times New Roman"/>
                  </a:rPr>
                  <a:t>Va chạm của thiên thạch</a:t>
                </a:r>
                <a:endParaRPr sz="2800" b="1">
                  <a:solidFill>
                    <a:srgbClr val="FFFF00"/>
                  </a:solidFill>
                  <a:latin typeface="Times New Roman"/>
                  <a:ea typeface="Times New Roman"/>
                  <a:cs typeface="Times New Roman"/>
                  <a:sym typeface="Times New Roman"/>
                </a:endParaRPr>
              </a:p>
            </p:txBody>
          </p:sp>
        </p:grpSp>
        <p:grpSp>
          <p:nvGrpSpPr>
            <p:cNvPr id="563" name="Google Shape;563;p24"/>
            <p:cNvGrpSpPr/>
            <p:nvPr/>
          </p:nvGrpSpPr>
          <p:grpSpPr>
            <a:xfrm>
              <a:off x="-342900" y="-8659"/>
              <a:ext cx="9486900" cy="1456459"/>
              <a:chOff x="-342900" y="-8659"/>
              <a:chExt cx="9486900" cy="1456459"/>
            </a:xfrm>
          </p:grpSpPr>
          <p:grpSp>
            <p:nvGrpSpPr>
              <p:cNvPr id="564" name="Google Shape;564;p24"/>
              <p:cNvGrpSpPr/>
              <p:nvPr/>
            </p:nvGrpSpPr>
            <p:grpSpPr>
              <a:xfrm>
                <a:off x="0" y="-8659"/>
                <a:ext cx="9144000" cy="1447800"/>
                <a:chOff x="0" y="-8659"/>
                <a:chExt cx="9144000" cy="1447800"/>
              </a:xfrm>
            </p:grpSpPr>
            <p:pic>
              <p:nvPicPr>
                <p:cNvPr id="565" name="Google Shape;565;p24"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566" name="Google Shape;566;p24"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567" name="Google Shape;567;p24"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568" name="Google Shape;568;p24"/>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569" name="Google Shape;569;p24"/>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grpSp>
      <p:sp>
        <p:nvSpPr>
          <p:cNvPr id="570" name="Google Shape;570;p24"/>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25"/>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sp>
        <p:nvSpPr>
          <p:cNvPr id="577" name="Google Shape;577;p25"/>
          <p:cNvSpPr/>
          <p:nvPr/>
        </p:nvSpPr>
        <p:spPr>
          <a:xfrm>
            <a:off x="48491" y="1417057"/>
            <a:ext cx="9077966" cy="1446550"/>
          </a:xfrm>
          <a:prstGeom prst="rect">
            <a:avLst/>
          </a:prstGeom>
          <a:noFill/>
          <a:ln>
            <a:noFill/>
          </a:ln>
        </p:spPr>
        <p:txBody>
          <a:bodyPr spcFirstLastPara="1" wrap="square" lIns="91425" tIns="45700" rIns="91425" bIns="45700" anchor="ctr" anchorCtr="0">
            <a:spAutoFit/>
          </a:bodyPr>
          <a:lstStyle/>
          <a:p>
            <a:pPr marL="228600" marR="0" lvl="0" indent="-228600" algn="just" rtl="0">
              <a:spcBef>
                <a:spcPts val="0"/>
              </a:spcBef>
              <a:spcAft>
                <a:spcPts val="0"/>
              </a:spcAft>
              <a:buClr>
                <a:srgbClr val="060606"/>
              </a:buClr>
              <a:buSzPts val="3200"/>
              <a:buFont typeface="Times New Roman"/>
              <a:buChar char="•"/>
            </a:pPr>
            <a:r>
              <a:rPr lang="en-US" sz="3200" u="sng">
                <a:solidFill>
                  <a:srgbClr val="060606"/>
                </a:solidFill>
                <a:latin typeface="Times New Roman"/>
                <a:ea typeface="Times New Roman"/>
                <a:cs typeface="Times New Roman"/>
                <a:sym typeface="Times New Roman"/>
              </a:rPr>
              <a:t>Núi lửa</a:t>
            </a:r>
            <a:r>
              <a:rPr lang="en-US" sz="3200">
                <a:solidFill>
                  <a:srgbClr val="060606"/>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Phun nham thạch.</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578" name="Google Shape;578;p25" descr="http://a9.vietbao.vn/images/vn955/the-gioi/55237271-volcano2.jpg"/>
          <p:cNvPicPr preferRelativeResize="0"/>
          <p:nvPr/>
        </p:nvPicPr>
        <p:blipFill rotWithShape="1">
          <a:blip r:embed="rId3">
            <a:alphaModFix/>
          </a:blip>
          <a:srcRect/>
          <a:stretch/>
        </p:blipFill>
        <p:spPr>
          <a:xfrm>
            <a:off x="-50055" y="2348880"/>
            <a:ext cx="4571998" cy="3993108"/>
          </a:xfrm>
          <a:prstGeom prst="rect">
            <a:avLst/>
          </a:prstGeom>
          <a:noFill/>
          <a:ln>
            <a:noFill/>
          </a:ln>
        </p:spPr>
      </p:pic>
      <p:grpSp>
        <p:nvGrpSpPr>
          <p:cNvPr id="579" name="Google Shape;579;p25"/>
          <p:cNvGrpSpPr/>
          <p:nvPr/>
        </p:nvGrpSpPr>
        <p:grpSpPr>
          <a:xfrm>
            <a:off x="-417273" y="44624"/>
            <a:ext cx="9543730" cy="6866660"/>
            <a:chOff x="-342900" y="-8659"/>
            <a:chExt cx="9543730" cy="6866660"/>
          </a:xfrm>
        </p:grpSpPr>
        <p:grpSp>
          <p:nvGrpSpPr>
            <p:cNvPr id="580" name="Google Shape;580;p25"/>
            <p:cNvGrpSpPr/>
            <p:nvPr/>
          </p:nvGrpSpPr>
          <p:grpSpPr>
            <a:xfrm>
              <a:off x="-342900" y="-8659"/>
              <a:ext cx="9486900" cy="1456459"/>
              <a:chOff x="-342900" y="-8659"/>
              <a:chExt cx="9486900" cy="1456459"/>
            </a:xfrm>
          </p:grpSpPr>
          <p:grpSp>
            <p:nvGrpSpPr>
              <p:cNvPr id="581" name="Google Shape;581;p25"/>
              <p:cNvGrpSpPr/>
              <p:nvPr/>
            </p:nvGrpSpPr>
            <p:grpSpPr>
              <a:xfrm>
                <a:off x="0" y="-8659"/>
                <a:ext cx="9144000" cy="1447800"/>
                <a:chOff x="0" y="-8659"/>
                <a:chExt cx="9144000" cy="1447800"/>
              </a:xfrm>
            </p:grpSpPr>
            <p:pic>
              <p:nvPicPr>
                <p:cNvPr id="582" name="Google Shape;582;p25" descr="BD21318_"/>
                <p:cNvPicPr preferRelativeResize="0"/>
                <p:nvPr/>
              </p:nvPicPr>
              <p:blipFill rotWithShape="1">
                <a:blip r:embed="rId4">
                  <a:alphaModFix/>
                </a:blip>
                <a:srcRect/>
                <a:stretch/>
              </p:blipFill>
              <p:spPr>
                <a:xfrm>
                  <a:off x="0" y="-8659"/>
                  <a:ext cx="9144000" cy="1447800"/>
                </a:xfrm>
                <a:prstGeom prst="rect">
                  <a:avLst/>
                </a:prstGeom>
                <a:noFill/>
                <a:ln>
                  <a:noFill/>
                </a:ln>
              </p:spPr>
            </p:pic>
            <p:pic>
              <p:nvPicPr>
                <p:cNvPr id="583" name="Google Shape;583;p25" descr="quocky"/>
                <p:cNvPicPr preferRelativeResize="0"/>
                <p:nvPr/>
              </p:nvPicPr>
              <p:blipFill rotWithShape="1">
                <a:blip r:embed="rId5">
                  <a:alphaModFix/>
                </a:blip>
                <a:srcRect/>
                <a:stretch/>
              </p:blipFill>
              <p:spPr>
                <a:xfrm>
                  <a:off x="7810500" y="171450"/>
                  <a:ext cx="1257300" cy="941388"/>
                </a:xfrm>
                <a:prstGeom prst="rect">
                  <a:avLst/>
                </a:prstGeom>
                <a:noFill/>
                <a:ln>
                  <a:noFill/>
                </a:ln>
              </p:spPr>
            </p:pic>
            <p:pic>
              <p:nvPicPr>
                <p:cNvPr id="584" name="Google Shape;584;p25" descr="ringworld2_w"/>
                <p:cNvPicPr preferRelativeResize="0"/>
                <p:nvPr/>
              </p:nvPicPr>
              <p:blipFill rotWithShape="1">
                <a:blip r:embed="rId6">
                  <a:alphaModFix/>
                </a:blip>
                <a:srcRect/>
                <a:stretch/>
              </p:blipFill>
              <p:spPr>
                <a:xfrm>
                  <a:off x="48491" y="157090"/>
                  <a:ext cx="1066800" cy="868363"/>
                </a:xfrm>
                <a:prstGeom prst="rect">
                  <a:avLst/>
                </a:prstGeom>
                <a:noFill/>
                <a:ln>
                  <a:noFill/>
                </a:ln>
              </p:spPr>
            </p:pic>
            <p:sp>
              <p:nvSpPr>
                <p:cNvPr id="585" name="Google Shape;585;p2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586" name="Google Shape;586;p25"/>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pic>
          <p:nvPicPr>
            <p:cNvPr id="587" name="Google Shape;587;p25" descr="Những ngọn núi lửa kỳ vĩ nhất thế giới, Chuyện lạ, Phi thường - kỳ quặc, "/>
            <p:cNvPicPr preferRelativeResize="0"/>
            <p:nvPr/>
          </p:nvPicPr>
          <p:blipFill rotWithShape="1">
            <a:blip r:embed="rId7">
              <a:alphaModFix/>
            </a:blip>
            <a:srcRect/>
            <a:stretch/>
          </p:blipFill>
          <p:spPr>
            <a:xfrm>
              <a:off x="4611202" y="2864893"/>
              <a:ext cx="4589628" cy="3993108"/>
            </a:xfrm>
            <a:prstGeom prst="rect">
              <a:avLst/>
            </a:prstGeom>
            <a:noFill/>
            <a:ln>
              <a:noFill/>
            </a:ln>
          </p:spPr>
        </p:pic>
        <p:sp>
          <p:nvSpPr>
            <p:cNvPr id="588" name="Google Shape;588;p25"/>
            <p:cNvSpPr txBox="1"/>
            <p:nvPr/>
          </p:nvSpPr>
          <p:spPr>
            <a:xfrm rot="5400000">
              <a:off x="7542382" y="4607588"/>
              <a:ext cx="305083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accent1"/>
                  </a:solidFill>
                  <a:latin typeface="Times New Roman"/>
                  <a:ea typeface="Times New Roman"/>
                  <a:cs typeface="Times New Roman"/>
                  <a:sym typeface="Times New Roman"/>
                </a:rPr>
                <a:t>THIỆN NGUYỄN THPT LÊ QUÝ ĐÔN TPHCM</a:t>
              </a:r>
              <a:endParaRPr/>
            </a:p>
          </p:txBody>
        </p:sp>
      </p:grpSp>
      <p:sp>
        <p:nvSpPr>
          <p:cNvPr id="589" name="Google Shape;589;p25"/>
          <p:cNvSpPr/>
          <p:nvPr/>
        </p:nvSpPr>
        <p:spPr>
          <a:xfrm>
            <a:off x="-241737" y="209134"/>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2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6"/>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sp>
        <p:nvSpPr>
          <p:cNvPr id="596" name="Google Shape;596;p26"/>
          <p:cNvSpPr/>
          <p:nvPr/>
        </p:nvSpPr>
        <p:spPr>
          <a:xfrm>
            <a:off x="44679" y="1581932"/>
            <a:ext cx="9077966" cy="1938992"/>
          </a:xfrm>
          <a:prstGeom prst="rect">
            <a:avLst/>
          </a:prstGeom>
          <a:noFill/>
          <a:ln>
            <a:noFill/>
          </a:ln>
        </p:spPr>
        <p:txBody>
          <a:bodyPr spcFirstLastPara="1" wrap="square" lIns="91425" tIns="45700" rIns="91425" bIns="45700" anchor="ctr" anchorCtr="0">
            <a:spAutoFit/>
          </a:bodyPr>
          <a:lstStyle/>
          <a:p>
            <a:pPr marL="228600" marR="0" lvl="0" indent="-228600" algn="just" rtl="0">
              <a:spcBef>
                <a:spcPts val="0"/>
              </a:spcBef>
              <a:spcAft>
                <a:spcPts val="0"/>
              </a:spcAft>
              <a:buClr>
                <a:srgbClr val="060606"/>
              </a:buClr>
              <a:buSzPts val="3200"/>
              <a:buFont typeface="Times New Roman"/>
              <a:buChar char="•"/>
            </a:pPr>
            <a:r>
              <a:rPr lang="en-US" sz="3200" u="sng">
                <a:solidFill>
                  <a:srgbClr val="060606"/>
                </a:solidFill>
                <a:latin typeface="Times New Roman"/>
                <a:ea typeface="Times New Roman"/>
                <a:cs typeface="Times New Roman"/>
                <a:sym typeface="Times New Roman"/>
              </a:rPr>
              <a:t>Sóng t</a:t>
            </a:r>
            <a:r>
              <a:rPr lang="en-US" sz="3200" u="sng">
                <a:solidFill>
                  <a:schemeClr val="dk1"/>
                </a:solidFill>
                <a:latin typeface="Times New Roman"/>
                <a:ea typeface="Times New Roman"/>
                <a:cs typeface="Times New Roman"/>
                <a:sym typeface="Times New Roman"/>
              </a:rPr>
              <a:t>hần</a:t>
            </a:r>
            <a:r>
              <a:rPr lang="en-US" sz="3200">
                <a:solidFill>
                  <a:schemeClr val="dk1"/>
                </a:solidFill>
                <a:latin typeface="Times New Roman"/>
                <a:ea typeface="Times New Roman"/>
                <a:cs typeface="Times New Roman"/>
                <a:sym typeface="Times New Roman"/>
              </a:rPr>
              <a:t>: Phá hủy các công trình trên biển và trên mặt đất.</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597" name="Google Shape;597;p26" descr="https://i.ytimg.com/vi/aRqS0puGRuw/maxresdefault.jpg"/>
          <p:cNvPicPr preferRelativeResize="0"/>
          <p:nvPr/>
        </p:nvPicPr>
        <p:blipFill rotWithShape="1">
          <a:blip r:embed="rId3">
            <a:alphaModFix/>
          </a:blip>
          <a:srcRect/>
          <a:stretch/>
        </p:blipFill>
        <p:spPr>
          <a:xfrm>
            <a:off x="72219" y="2708920"/>
            <a:ext cx="6865443" cy="3861812"/>
          </a:xfrm>
          <a:prstGeom prst="rect">
            <a:avLst/>
          </a:prstGeom>
          <a:noFill/>
          <a:ln>
            <a:noFill/>
          </a:ln>
        </p:spPr>
      </p:pic>
      <p:sp>
        <p:nvSpPr>
          <p:cNvPr id="598" name="Google Shape;598;p26"/>
          <p:cNvSpPr/>
          <p:nvPr/>
        </p:nvSpPr>
        <p:spPr>
          <a:xfrm>
            <a:off x="7164288" y="3834389"/>
            <a:ext cx="1594338"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Sóng thần Tōhoku ở Nhật Bản năm 2011</a:t>
            </a:r>
            <a:endParaRPr sz="2800">
              <a:solidFill>
                <a:schemeClr val="dk1"/>
              </a:solidFill>
              <a:latin typeface="Times New Roman"/>
              <a:ea typeface="Times New Roman"/>
              <a:cs typeface="Times New Roman"/>
              <a:sym typeface="Times New Roman"/>
            </a:endParaRPr>
          </a:p>
        </p:txBody>
      </p:sp>
      <p:grpSp>
        <p:nvGrpSpPr>
          <p:cNvPr id="599" name="Google Shape;599;p26"/>
          <p:cNvGrpSpPr/>
          <p:nvPr/>
        </p:nvGrpSpPr>
        <p:grpSpPr>
          <a:xfrm>
            <a:off x="-342900" y="-8659"/>
            <a:ext cx="9486900" cy="1456459"/>
            <a:chOff x="-342900" y="-8659"/>
            <a:chExt cx="9486900" cy="1456459"/>
          </a:xfrm>
        </p:grpSpPr>
        <p:grpSp>
          <p:nvGrpSpPr>
            <p:cNvPr id="600" name="Google Shape;600;p26"/>
            <p:cNvGrpSpPr/>
            <p:nvPr/>
          </p:nvGrpSpPr>
          <p:grpSpPr>
            <a:xfrm>
              <a:off x="0" y="-8659"/>
              <a:ext cx="9144000" cy="1447800"/>
              <a:chOff x="0" y="-8659"/>
              <a:chExt cx="9144000" cy="1447800"/>
            </a:xfrm>
          </p:grpSpPr>
          <p:pic>
            <p:nvPicPr>
              <p:cNvPr id="601" name="Google Shape;601;p26" descr="BD21318_"/>
              <p:cNvPicPr preferRelativeResize="0"/>
              <p:nvPr/>
            </p:nvPicPr>
            <p:blipFill rotWithShape="1">
              <a:blip r:embed="rId4">
                <a:alphaModFix/>
              </a:blip>
              <a:srcRect/>
              <a:stretch/>
            </p:blipFill>
            <p:spPr>
              <a:xfrm>
                <a:off x="0" y="-8659"/>
                <a:ext cx="9144000" cy="1447800"/>
              </a:xfrm>
              <a:prstGeom prst="rect">
                <a:avLst/>
              </a:prstGeom>
              <a:noFill/>
              <a:ln>
                <a:noFill/>
              </a:ln>
            </p:spPr>
          </p:pic>
          <p:pic>
            <p:nvPicPr>
              <p:cNvPr id="602" name="Google Shape;602;p26" descr="quocky"/>
              <p:cNvPicPr preferRelativeResize="0"/>
              <p:nvPr/>
            </p:nvPicPr>
            <p:blipFill rotWithShape="1">
              <a:blip r:embed="rId5">
                <a:alphaModFix/>
              </a:blip>
              <a:srcRect/>
              <a:stretch/>
            </p:blipFill>
            <p:spPr>
              <a:xfrm>
                <a:off x="7810500" y="171450"/>
                <a:ext cx="1257300" cy="941388"/>
              </a:xfrm>
              <a:prstGeom prst="rect">
                <a:avLst/>
              </a:prstGeom>
              <a:noFill/>
              <a:ln>
                <a:noFill/>
              </a:ln>
            </p:spPr>
          </p:pic>
          <p:pic>
            <p:nvPicPr>
              <p:cNvPr id="603" name="Google Shape;603;p26" descr="ringworld2_w"/>
              <p:cNvPicPr preferRelativeResize="0"/>
              <p:nvPr/>
            </p:nvPicPr>
            <p:blipFill rotWithShape="1">
              <a:blip r:embed="rId6">
                <a:alphaModFix/>
              </a:blip>
              <a:srcRect/>
              <a:stretch/>
            </p:blipFill>
            <p:spPr>
              <a:xfrm>
                <a:off x="48491" y="157090"/>
                <a:ext cx="1066800" cy="868363"/>
              </a:xfrm>
              <a:prstGeom prst="rect">
                <a:avLst/>
              </a:prstGeom>
              <a:noFill/>
              <a:ln>
                <a:noFill/>
              </a:ln>
            </p:spPr>
          </p:pic>
          <p:sp>
            <p:nvSpPr>
              <p:cNvPr id="604" name="Google Shape;604;p2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05" name="Google Shape;605;p26"/>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606" name="Google Shape;606;p26"/>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500"/>
                                        <p:tgtEl>
                                          <p:spTgt spid="5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2000"/>
                                        <p:tgtEl>
                                          <p:spTgt spid="597"/>
                                        </p:tgtEl>
                                      </p:cBhvr>
                                    </p:animEffect>
                                  </p:childTnLst>
                                </p:cTn>
                              </p:par>
                              <p:par>
                                <p:cTn id="13" presetID="10" presetClass="entr" presetSubtype="0" fill="hold" nodeType="withEffect">
                                  <p:stCondLst>
                                    <p:cond delay="0"/>
                                  </p:stCondLst>
                                  <p:childTnLst>
                                    <p:set>
                                      <p:cBhvr>
                                        <p:cTn id="14" dur="1" fill="hold">
                                          <p:stCondLst>
                                            <p:cond delay="0"/>
                                          </p:stCondLst>
                                        </p:cTn>
                                        <p:tgtEl>
                                          <p:spTgt spid="598"/>
                                        </p:tgtEl>
                                        <p:attrNameLst>
                                          <p:attrName>style.visibility</p:attrName>
                                        </p:attrNameLst>
                                      </p:cBhvr>
                                      <p:to>
                                        <p:strVal val="visible"/>
                                      </p:to>
                                    </p:set>
                                    <p:animEffect transition="in" filter="fade">
                                      <p:cBhvr>
                                        <p:cTn id="15" dur="2000"/>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7"/>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grpSp>
        <p:nvGrpSpPr>
          <p:cNvPr id="613" name="Google Shape;613;p27"/>
          <p:cNvGrpSpPr/>
          <p:nvPr/>
        </p:nvGrpSpPr>
        <p:grpSpPr>
          <a:xfrm>
            <a:off x="-342900" y="0"/>
            <a:ext cx="9486900" cy="1456459"/>
            <a:chOff x="-342900" y="-8659"/>
            <a:chExt cx="9486900" cy="1456459"/>
          </a:xfrm>
        </p:grpSpPr>
        <p:grpSp>
          <p:nvGrpSpPr>
            <p:cNvPr id="614" name="Google Shape;614;p27"/>
            <p:cNvGrpSpPr/>
            <p:nvPr/>
          </p:nvGrpSpPr>
          <p:grpSpPr>
            <a:xfrm>
              <a:off x="0" y="-8659"/>
              <a:ext cx="9144000" cy="1447800"/>
              <a:chOff x="0" y="-8659"/>
              <a:chExt cx="9144000" cy="1447800"/>
            </a:xfrm>
          </p:grpSpPr>
          <p:pic>
            <p:nvPicPr>
              <p:cNvPr id="615" name="Google Shape;615;p27"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616" name="Google Shape;616;p27"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617" name="Google Shape;617;p27"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618" name="Google Shape;618;p27"/>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19" name="Google Shape;619;p27"/>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620" name="Google Shape;620;p27"/>
          <p:cNvSpPr/>
          <p:nvPr/>
        </p:nvSpPr>
        <p:spPr>
          <a:xfrm>
            <a:off x="214032" y="1489579"/>
            <a:ext cx="9077966" cy="1446550"/>
          </a:xfrm>
          <a:prstGeom prst="rect">
            <a:avLst/>
          </a:prstGeom>
          <a:noFill/>
          <a:ln>
            <a:noFill/>
          </a:ln>
        </p:spPr>
        <p:txBody>
          <a:bodyPr spcFirstLastPara="1" wrap="square" lIns="91425" tIns="45700" rIns="91425" bIns="45700" anchor="ctr" anchorCtr="0">
            <a:spAutoFit/>
          </a:bodyPr>
          <a:lstStyle/>
          <a:p>
            <a:pPr marL="457200" marR="0" lvl="0" indent="-457200" algn="just" rtl="0">
              <a:spcBef>
                <a:spcPts val="0"/>
              </a:spcBef>
              <a:spcAft>
                <a:spcPts val="0"/>
              </a:spcAft>
              <a:buClr>
                <a:srgbClr val="060606"/>
              </a:buClr>
              <a:buSzPts val="3200"/>
              <a:buFont typeface="Arial"/>
              <a:buChar char="•"/>
            </a:pPr>
            <a:r>
              <a:rPr lang="en-US" sz="3200" u="sng">
                <a:solidFill>
                  <a:srgbClr val="060606"/>
                </a:solidFill>
                <a:latin typeface="Times New Roman"/>
                <a:ea typeface="Times New Roman"/>
                <a:cs typeface="Times New Roman"/>
                <a:sym typeface="Times New Roman"/>
              </a:rPr>
              <a:t>Nứt lớn</a:t>
            </a:r>
            <a:r>
              <a:rPr lang="en-US" sz="3200">
                <a:solidFill>
                  <a:schemeClr val="dk1"/>
                </a:solidFill>
                <a:latin typeface="Times New Roman"/>
                <a:ea typeface="Times New Roman"/>
                <a:cs typeface="Times New Roman"/>
                <a:sym typeface="Times New Roman"/>
              </a:rPr>
              <a:t>: Phá hủy công trình</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621" name="Google Shape;621;p27" descr="Xuất hiện vết nứt nguy hiểm cạnh hiện trường sạt lở Thái Nguyên"/>
          <p:cNvPicPr preferRelativeResize="0"/>
          <p:nvPr/>
        </p:nvPicPr>
        <p:blipFill rotWithShape="1">
          <a:blip r:embed="rId6">
            <a:alphaModFix/>
          </a:blip>
          <a:srcRect/>
          <a:stretch/>
        </p:blipFill>
        <p:spPr>
          <a:xfrm>
            <a:off x="24632" y="2420888"/>
            <a:ext cx="4762500" cy="4032836"/>
          </a:xfrm>
          <a:prstGeom prst="rect">
            <a:avLst/>
          </a:prstGeom>
          <a:noFill/>
          <a:ln>
            <a:noFill/>
          </a:ln>
        </p:spPr>
      </p:pic>
      <p:pic>
        <p:nvPicPr>
          <p:cNvPr id="622" name="Google Shape;622;p27" descr="http://st.galaxypub.vn/staticFile/Subject/2015/08/09/432162/se-co-dai-duong-moi-tu-vet-nut-o-ethiopiabr_91557556.jpg"/>
          <p:cNvPicPr preferRelativeResize="0"/>
          <p:nvPr/>
        </p:nvPicPr>
        <p:blipFill rotWithShape="1">
          <a:blip r:embed="rId7">
            <a:alphaModFix/>
          </a:blip>
          <a:srcRect/>
          <a:stretch/>
        </p:blipFill>
        <p:spPr>
          <a:xfrm>
            <a:off x="4844388" y="2396699"/>
            <a:ext cx="4286250" cy="4057025"/>
          </a:xfrm>
          <a:prstGeom prst="rect">
            <a:avLst/>
          </a:prstGeom>
          <a:noFill/>
          <a:ln>
            <a:noFill/>
          </a:ln>
        </p:spPr>
      </p:pic>
      <p:sp>
        <p:nvSpPr>
          <p:cNvPr id="623" name="Google Shape;623;p27"/>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Effect transition="in" filter="fade">
                                      <p:cBhvr>
                                        <p:cTn id="7" dur="1000"/>
                                        <p:tgtEl>
                                          <p:spTgt spid="6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1"/>
                                        </p:tgtEl>
                                        <p:attrNameLst>
                                          <p:attrName>style.visibility</p:attrName>
                                        </p:attrNameLst>
                                      </p:cBhvr>
                                      <p:to>
                                        <p:strVal val="visible"/>
                                      </p:to>
                                    </p:set>
                                    <p:animEffect transition="in" filter="fade">
                                      <p:cBhvr>
                                        <p:cTn id="12" dur="500"/>
                                        <p:tgtEl>
                                          <p:spTgt spid="621"/>
                                        </p:tgtEl>
                                      </p:cBhvr>
                                    </p:animEffect>
                                  </p:childTnLst>
                                </p:cTn>
                              </p:par>
                              <p:par>
                                <p:cTn id="13" presetID="10" presetClass="entr" presetSubtype="0" fill="hold" nodeType="withEffect">
                                  <p:stCondLst>
                                    <p:cond delay="0"/>
                                  </p:stCondLst>
                                  <p:childTnLst>
                                    <p:set>
                                      <p:cBhvr>
                                        <p:cTn id="14" dur="1" fill="hold">
                                          <p:stCondLst>
                                            <p:cond delay="0"/>
                                          </p:stCondLst>
                                        </p:cTn>
                                        <p:tgtEl>
                                          <p:spTgt spid="622"/>
                                        </p:tgtEl>
                                        <p:attrNameLst>
                                          <p:attrName>style.visibility</p:attrName>
                                        </p:attrNameLst>
                                      </p:cBhvr>
                                      <p:to>
                                        <p:strVal val="visible"/>
                                      </p:to>
                                    </p:set>
                                    <p:animEffect transition="in" filter="fade">
                                      <p:cBhvr>
                                        <p:cTn id="15" dur="5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28"/>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sp>
        <p:nvSpPr>
          <p:cNvPr id="630" name="Google Shape;630;p28"/>
          <p:cNvSpPr/>
          <p:nvPr/>
        </p:nvSpPr>
        <p:spPr>
          <a:xfrm>
            <a:off x="0" y="1390363"/>
            <a:ext cx="9077966" cy="3662541"/>
          </a:xfrm>
          <a:prstGeom prst="rect">
            <a:avLst/>
          </a:prstGeom>
          <a:noFill/>
          <a:ln>
            <a:noFill/>
          </a:ln>
        </p:spPr>
        <p:txBody>
          <a:bodyPr spcFirstLastPara="1" wrap="square" lIns="91425" tIns="45700" rIns="91425" bIns="45700" anchor="ctr" anchorCtr="0">
            <a:spAutoFit/>
          </a:bodyPr>
          <a:lstStyle/>
          <a:p>
            <a:pPr marL="457200" marR="0" lvl="0" indent="-457200" algn="just" rtl="0">
              <a:spcBef>
                <a:spcPts val="0"/>
              </a:spcBef>
              <a:spcAft>
                <a:spcPts val="0"/>
              </a:spcAft>
              <a:buClr>
                <a:srgbClr val="060606"/>
              </a:buClr>
              <a:buSzPts val="3200"/>
              <a:buFont typeface="Arial"/>
              <a:buChar char="•"/>
            </a:pPr>
            <a:r>
              <a:rPr lang="en-US" sz="3200" u="sng">
                <a:solidFill>
                  <a:srgbClr val="060606"/>
                </a:solidFill>
                <a:latin typeface="Times New Roman"/>
                <a:ea typeface="Times New Roman"/>
                <a:cs typeface="Times New Roman"/>
                <a:sym typeface="Times New Roman"/>
              </a:rPr>
              <a:t>Hiệu ứng nhà kính:</a:t>
            </a:r>
            <a:endParaRPr/>
          </a:p>
          <a:p>
            <a:pPr marL="0" marR="0" lvl="0" indent="228600" algn="just" rtl="0">
              <a:spcBef>
                <a:spcPts val="160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 Tăng nhiệt độ trái đất.</a:t>
            </a:r>
            <a:endParaRPr/>
          </a:p>
          <a:p>
            <a:pPr marL="0" marR="0" lvl="0" indent="228600" algn="just" rtl="0">
              <a:spcBef>
                <a:spcPts val="160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 Biến đổi khí hậu toàn cầu.</a:t>
            </a:r>
            <a:endParaRPr/>
          </a:p>
          <a:p>
            <a:pPr marL="0" marR="0" lvl="0" indent="0" algn="just" rtl="0">
              <a:spcBef>
                <a:spcPts val="1600"/>
              </a:spcBef>
              <a:spcAft>
                <a:spcPts val="0"/>
              </a:spcAft>
              <a:buNone/>
            </a:pPr>
            <a:r>
              <a:rPr lang="en-US" sz="3200" u="sng">
                <a:solidFill>
                  <a:srgbClr val="060606"/>
                </a:solidFill>
                <a:latin typeface="Times New Roman"/>
                <a:ea typeface="Times New Roman"/>
                <a:cs typeface="Times New Roman"/>
                <a:sym typeface="Times New Roman"/>
              </a:rPr>
              <a:t> </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631" name="Google Shape;631;p28" descr="http://lh6.ggpht.com/-Pbh2MVsI3No/TsC3JC_Fm7I/AAAAAAAAODE/XoIChBR8LJE/climate-change_thumb%25255B1%25255D.jpg?imgmax=800"/>
          <p:cNvPicPr preferRelativeResize="0"/>
          <p:nvPr/>
        </p:nvPicPr>
        <p:blipFill rotWithShape="1">
          <a:blip r:embed="rId3">
            <a:alphaModFix/>
          </a:blip>
          <a:srcRect/>
          <a:stretch/>
        </p:blipFill>
        <p:spPr>
          <a:xfrm>
            <a:off x="0" y="4005064"/>
            <a:ext cx="4495800" cy="2852936"/>
          </a:xfrm>
          <a:prstGeom prst="rect">
            <a:avLst/>
          </a:prstGeom>
          <a:noFill/>
          <a:ln>
            <a:noFill/>
          </a:ln>
        </p:spPr>
      </p:pic>
      <p:pic>
        <p:nvPicPr>
          <p:cNvPr id="632" name="Google Shape;632;p28" descr="http://www.petrotimes.vn/stores/news_dataimages/duyhung/112012/20/14/Polarbear_Climate_Change.jpg"/>
          <p:cNvPicPr preferRelativeResize="0"/>
          <p:nvPr/>
        </p:nvPicPr>
        <p:blipFill rotWithShape="1">
          <a:blip r:embed="rId4">
            <a:alphaModFix/>
          </a:blip>
          <a:srcRect/>
          <a:stretch/>
        </p:blipFill>
        <p:spPr>
          <a:xfrm>
            <a:off x="4478776" y="4005064"/>
            <a:ext cx="4665224" cy="2852936"/>
          </a:xfrm>
          <a:prstGeom prst="rect">
            <a:avLst/>
          </a:prstGeom>
          <a:noFill/>
          <a:ln>
            <a:noFill/>
          </a:ln>
        </p:spPr>
      </p:pic>
      <p:grpSp>
        <p:nvGrpSpPr>
          <p:cNvPr id="633" name="Google Shape;633;p28"/>
          <p:cNvGrpSpPr/>
          <p:nvPr/>
        </p:nvGrpSpPr>
        <p:grpSpPr>
          <a:xfrm>
            <a:off x="-342900" y="-8659"/>
            <a:ext cx="9541505" cy="6272469"/>
            <a:chOff x="-342900" y="-8659"/>
            <a:chExt cx="9541505" cy="6272469"/>
          </a:xfrm>
        </p:grpSpPr>
        <p:grpSp>
          <p:nvGrpSpPr>
            <p:cNvPr id="634" name="Google Shape;634;p28"/>
            <p:cNvGrpSpPr/>
            <p:nvPr/>
          </p:nvGrpSpPr>
          <p:grpSpPr>
            <a:xfrm>
              <a:off x="-342900" y="-8659"/>
              <a:ext cx="9486900" cy="1456459"/>
              <a:chOff x="-342900" y="-8659"/>
              <a:chExt cx="9486900" cy="1456459"/>
            </a:xfrm>
          </p:grpSpPr>
          <p:grpSp>
            <p:nvGrpSpPr>
              <p:cNvPr id="635" name="Google Shape;635;p28"/>
              <p:cNvGrpSpPr/>
              <p:nvPr/>
            </p:nvGrpSpPr>
            <p:grpSpPr>
              <a:xfrm>
                <a:off x="0" y="-8659"/>
                <a:ext cx="9144000" cy="1447800"/>
                <a:chOff x="0" y="-8659"/>
                <a:chExt cx="9144000" cy="1447800"/>
              </a:xfrm>
            </p:grpSpPr>
            <p:pic>
              <p:nvPicPr>
                <p:cNvPr id="636" name="Google Shape;636;p28" descr="BD21318_"/>
                <p:cNvPicPr preferRelativeResize="0"/>
                <p:nvPr/>
              </p:nvPicPr>
              <p:blipFill rotWithShape="1">
                <a:blip r:embed="rId5">
                  <a:alphaModFix/>
                </a:blip>
                <a:srcRect/>
                <a:stretch/>
              </p:blipFill>
              <p:spPr>
                <a:xfrm>
                  <a:off x="0" y="-8659"/>
                  <a:ext cx="9144000" cy="1447800"/>
                </a:xfrm>
                <a:prstGeom prst="rect">
                  <a:avLst/>
                </a:prstGeom>
                <a:noFill/>
                <a:ln>
                  <a:noFill/>
                </a:ln>
              </p:spPr>
            </p:pic>
            <p:pic>
              <p:nvPicPr>
                <p:cNvPr id="637" name="Google Shape;637;p28" descr="quocky"/>
                <p:cNvPicPr preferRelativeResize="0"/>
                <p:nvPr/>
              </p:nvPicPr>
              <p:blipFill rotWithShape="1">
                <a:blip r:embed="rId6">
                  <a:alphaModFix/>
                </a:blip>
                <a:srcRect/>
                <a:stretch/>
              </p:blipFill>
              <p:spPr>
                <a:xfrm>
                  <a:off x="7810500" y="171450"/>
                  <a:ext cx="1257300" cy="941388"/>
                </a:xfrm>
                <a:prstGeom prst="rect">
                  <a:avLst/>
                </a:prstGeom>
                <a:noFill/>
                <a:ln>
                  <a:noFill/>
                </a:ln>
              </p:spPr>
            </p:pic>
            <p:pic>
              <p:nvPicPr>
                <p:cNvPr id="638" name="Google Shape;638;p28" descr="ringworld2_w"/>
                <p:cNvPicPr preferRelativeResize="0"/>
                <p:nvPr/>
              </p:nvPicPr>
              <p:blipFill rotWithShape="1">
                <a:blip r:embed="rId7">
                  <a:alphaModFix/>
                </a:blip>
                <a:srcRect/>
                <a:stretch/>
              </p:blipFill>
              <p:spPr>
                <a:xfrm>
                  <a:off x="48491" y="157090"/>
                  <a:ext cx="1066800" cy="868363"/>
                </a:xfrm>
                <a:prstGeom prst="rect">
                  <a:avLst/>
                </a:prstGeom>
                <a:noFill/>
                <a:ln>
                  <a:noFill/>
                </a:ln>
              </p:spPr>
            </p:pic>
            <p:sp>
              <p:nvSpPr>
                <p:cNvPr id="639" name="Google Shape;639;p28"/>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40" name="Google Shape;640;p28"/>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pic>
          <p:nvPicPr>
            <p:cNvPr id="641" name="Google Shape;641;p28" descr="http://media.tinmoitruong.vn/public/media/media/picture/03/co%202.jpg"/>
            <p:cNvPicPr preferRelativeResize="0"/>
            <p:nvPr/>
          </p:nvPicPr>
          <p:blipFill rotWithShape="1">
            <a:blip r:embed="rId8">
              <a:alphaModFix/>
            </a:blip>
            <a:srcRect/>
            <a:stretch/>
          </p:blipFill>
          <p:spPr>
            <a:xfrm>
              <a:off x="5148064" y="1895396"/>
              <a:ext cx="3995936" cy="2109668"/>
            </a:xfrm>
            <a:prstGeom prst="rect">
              <a:avLst/>
            </a:prstGeom>
            <a:noFill/>
            <a:ln>
              <a:noFill/>
            </a:ln>
          </p:spPr>
        </p:pic>
        <p:sp>
          <p:nvSpPr>
            <p:cNvPr id="642" name="Google Shape;642;p28"/>
            <p:cNvSpPr txBox="1"/>
            <p:nvPr/>
          </p:nvSpPr>
          <p:spPr>
            <a:xfrm rot="5400000">
              <a:off x="7542382" y="4607588"/>
              <a:ext cx="305083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accent1"/>
                  </a:solidFill>
                  <a:latin typeface="Times New Roman"/>
                  <a:ea typeface="Times New Roman"/>
                  <a:cs typeface="Times New Roman"/>
                  <a:sym typeface="Times New Roman"/>
                </a:rPr>
                <a:t>THIỆN NGUYỄN THPT LÊ QUÝ ĐÔN TPHCM</a:t>
              </a:r>
              <a:endParaRPr/>
            </a:p>
          </p:txBody>
        </p:sp>
      </p:grpSp>
      <p:sp>
        <p:nvSpPr>
          <p:cNvPr id="643" name="Google Shape;643;p28"/>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5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29"/>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sp>
        <p:nvSpPr>
          <p:cNvPr id="650" name="Google Shape;650;p29"/>
          <p:cNvSpPr/>
          <p:nvPr/>
        </p:nvSpPr>
        <p:spPr>
          <a:xfrm>
            <a:off x="48491" y="1406386"/>
            <a:ext cx="9077966" cy="1446550"/>
          </a:xfrm>
          <a:prstGeom prst="rect">
            <a:avLst/>
          </a:prstGeom>
          <a:noFill/>
          <a:ln>
            <a:noFill/>
          </a:ln>
        </p:spPr>
        <p:txBody>
          <a:bodyPr spcFirstLastPara="1" wrap="square" lIns="91425" tIns="45700" rIns="91425" bIns="45700" anchor="ctr" anchorCtr="0">
            <a:spAutoFit/>
          </a:bodyPr>
          <a:lstStyle/>
          <a:p>
            <a:pPr marL="457200" marR="0" lvl="0" indent="-457200" algn="just" rtl="0">
              <a:spcBef>
                <a:spcPts val="0"/>
              </a:spcBef>
              <a:spcAft>
                <a:spcPts val="0"/>
              </a:spcAft>
              <a:buClr>
                <a:srgbClr val="060606"/>
              </a:buClr>
              <a:buSzPts val="3200"/>
              <a:buFont typeface="Arial"/>
              <a:buChar char="•"/>
            </a:pPr>
            <a:r>
              <a:rPr lang="en-US" sz="3200" u="sng">
                <a:solidFill>
                  <a:srgbClr val="060606"/>
                </a:solidFill>
                <a:latin typeface="Times New Roman"/>
                <a:ea typeface="Times New Roman"/>
                <a:cs typeface="Times New Roman"/>
                <a:sym typeface="Times New Roman"/>
              </a:rPr>
              <a:t>Va chạm của thiên thạch</a:t>
            </a:r>
            <a:r>
              <a:rPr lang="en-US" sz="3200">
                <a:solidFill>
                  <a:schemeClr val="dk1"/>
                </a:solidFill>
                <a:latin typeface="Times New Roman"/>
                <a:ea typeface="Times New Roman"/>
                <a:cs typeface="Times New Roman"/>
                <a:sym typeface="Times New Roman"/>
              </a:rPr>
              <a:t>: Vụ nổ</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651" name="Google Shape;651;p29" descr="thien-2565-1383817860.jpg"/>
          <p:cNvPicPr preferRelativeResize="0"/>
          <p:nvPr/>
        </p:nvPicPr>
        <p:blipFill rotWithShape="1">
          <a:blip r:embed="rId3">
            <a:alphaModFix/>
          </a:blip>
          <a:srcRect/>
          <a:stretch/>
        </p:blipFill>
        <p:spPr>
          <a:xfrm>
            <a:off x="4399043" y="2046590"/>
            <a:ext cx="4762500" cy="3476627"/>
          </a:xfrm>
          <a:prstGeom prst="rect">
            <a:avLst/>
          </a:prstGeom>
          <a:noFill/>
          <a:ln>
            <a:noFill/>
          </a:ln>
        </p:spPr>
      </p:pic>
      <p:pic>
        <p:nvPicPr>
          <p:cNvPr id="652" name="Google Shape;652;p29" descr="Cảnh tượng thiên thạch nổ trên không trung trong đoạn video do một người dân Nga quay hôm 15/2. Ảnh: RIA Novosti."/>
          <p:cNvPicPr preferRelativeResize="0"/>
          <p:nvPr/>
        </p:nvPicPr>
        <p:blipFill rotWithShape="1">
          <a:blip r:embed="rId4">
            <a:alphaModFix/>
          </a:blip>
          <a:srcRect/>
          <a:stretch/>
        </p:blipFill>
        <p:spPr>
          <a:xfrm>
            <a:off x="17543" y="2046590"/>
            <a:ext cx="4381500" cy="3476627"/>
          </a:xfrm>
          <a:prstGeom prst="rect">
            <a:avLst/>
          </a:prstGeom>
          <a:noFill/>
          <a:ln>
            <a:noFill/>
          </a:ln>
        </p:spPr>
      </p:pic>
      <p:sp>
        <p:nvSpPr>
          <p:cNvPr id="653" name="Google Shape;653;p29"/>
          <p:cNvSpPr/>
          <p:nvPr/>
        </p:nvSpPr>
        <p:spPr>
          <a:xfrm>
            <a:off x="-126268" y="5706508"/>
            <a:ext cx="939653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Khối thiên thạch gần như chạm vào mặt trời trước khi rơi xuống trái đất và nổ tung ở Nga khiến hơn 1.500 người bị thương vào 15/2/2015.</a:t>
            </a:r>
            <a:endParaRPr sz="2400">
              <a:solidFill>
                <a:schemeClr val="dk1"/>
              </a:solidFill>
              <a:latin typeface="Times New Roman"/>
              <a:ea typeface="Times New Roman"/>
              <a:cs typeface="Times New Roman"/>
              <a:sym typeface="Times New Roman"/>
            </a:endParaRPr>
          </a:p>
        </p:txBody>
      </p:sp>
      <p:grpSp>
        <p:nvGrpSpPr>
          <p:cNvPr id="654" name="Google Shape;654;p29"/>
          <p:cNvGrpSpPr/>
          <p:nvPr/>
        </p:nvGrpSpPr>
        <p:grpSpPr>
          <a:xfrm>
            <a:off x="-342900" y="-8659"/>
            <a:ext cx="9486900" cy="1456459"/>
            <a:chOff x="-342900" y="-8659"/>
            <a:chExt cx="9486900" cy="1456459"/>
          </a:xfrm>
        </p:grpSpPr>
        <p:grpSp>
          <p:nvGrpSpPr>
            <p:cNvPr id="655" name="Google Shape;655;p29"/>
            <p:cNvGrpSpPr/>
            <p:nvPr/>
          </p:nvGrpSpPr>
          <p:grpSpPr>
            <a:xfrm>
              <a:off x="0" y="-8659"/>
              <a:ext cx="9144000" cy="1447800"/>
              <a:chOff x="0" y="-8659"/>
              <a:chExt cx="9144000" cy="1447800"/>
            </a:xfrm>
          </p:grpSpPr>
          <p:pic>
            <p:nvPicPr>
              <p:cNvPr id="656" name="Google Shape;656;p29" descr="BD21318_"/>
              <p:cNvPicPr preferRelativeResize="0"/>
              <p:nvPr/>
            </p:nvPicPr>
            <p:blipFill rotWithShape="1">
              <a:blip r:embed="rId5">
                <a:alphaModFix/>
              </a:blip>
              <a:srcRect/>
              <a:stretch/>
            </p:blipFill>
            <p:spPr>
              <a:xfrm>
                <a:off x="0" y="-8659"/>
                <a:ext cx="9144000" cy="1447800"/>
              </a:xfrm>
              <a:prstGeom prst="rect">
                <a:avLst/>
              </a:prstGeom>
              <a:noFill/>
              <a:ln>
                <a:noFill/>
              </a:ln>
            </p:spPr>
          </p:pic>
          <p:pic>
            <p:nvPicPr>
              <p:cNvPr id="657" name="Google Shape;657;p29" descr="quocky"/>
              <p:cNvPicPr preferRelativeResize="0"/>
              <p:nvPr/>
            </p:nvPicPr>
            <p:blipFill rotWithShape="1">
              <a:blip r:embed="rId6">
                <a:alphaModFix/>
              </a:blip>
              <a:srcRect/>
              <a:stretch/>
            </p:blipFill>
            <p:spPr>
              <a:xfrm>
                <a:off x="7810500" y="171450"/>
                <a:ext cx="1257300" cy="941388"/>
              </a:xfrm>
              <a:prstGeom prst="rect">
                <a:avLst/>
              </a:prstGeom>
              <a:noFill/>
              <a:ln>
                <a:noFill/>
              </a:ln>
            </p:spPr>
          </p:pic>
          <p:pic>
            <p:nvPicPr>
              <p:cNvPr id="658" name="Google Shape;658;p29" descr="ringworld2_w"/>
              <p:cNvPicPr preferRelativeResize="0"/>
              <p:nvPr/>
            </p:nvPicPr>
            <p:blipFill rotWithShape="1">
              <a:blip r:embed="rId7">
                <a:alphaModFix/>
              </a:blip>
              <a:srcRect/>
              <a:stretch/>
            </p:blipFill>
            <p:spPr>
              <a:xfrm>
                <a:off x="48491" y="157090"/>
                <a:ext cx="1066800" cy="868363"/>
              </a:xfrm>
              <a:prstGeom prst="rect">
                <a:avLst/>
              </a:prstGeom>
              <a:noFill/>
              <a:ln>
                <a:noFill/>
              </a:ln>
            </p:spPr>
          </p:pic>
          <p:sp>
            <p:nvSpPr>
              <p:cNvPr id="659" name="Google Shape;659;p29"/>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60" name="Google Shape;660;p29"/>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661" name="Google Shape;661;p29"/>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 calcmode="lin" valueType="num">
                                      <p:cBhvr additive="base">
                                        <p:cTn id="7" dur="500"/>
                                        <p:tgtEl>
                                          <p:spTgt spid="65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2"/>
                                        </p:tgtEl>
                                        <p:attrNameLst>
                                          <p:attrName>style.visibility</p:attrName>
                                        </p:attrNameLst>
                                      </p:cBhvr>
                                      <p:to>
                                        <p:strVal val="visible"/>
                                      </p:to>
                                    </p:set>
                                    <p:animEffect transition="in" filter="fade">
                                      <p:cBhvr>
                                        <p:cTn id="12" dur="500"/>
                                        <p:tgtEl>
                                          <p:spTgt spid="652"/>
                                        </p:tgtEl>
                                      </p:cBhvr>
                                    </p:animEffect>
                                  </p:childTnLst>
                                </p:cTn>
                              </p:par>
                              <p:par>
                                <p:cTn id="13" presetID="10" presetClass="entr" presetSubtype="0" fill="hold" nodeType="withEffect">
                                  <p:stCondLst>
                                    <p:cond delay="0"/>
                                  </p:stCondLst>
                                  <p:childTnLst>
                                    <p:set>
                                      <p:cBhvr>
                                        <p:cTn id="14" dur="1" fill="hold">
                                          <p:stCondLst>
                                            <p:cond delay="0"/>
                                          </p:stCondLst>
                                        </p:cTn>
                                        <p:tgtEl>
                                          <p:spTgt spid="653"/>
                                        </p:tgtEl>
                                        <p:attrNameLst>
                                          <p:attrName>style.visibility</p:attrName>
                                        </p:attrNameLst>
                                      </p:cBhvr>
                                      <p:to>
                                        <p:strVal val="visible"/>
                                      </p:to>
                                    </p:set>
                                    <p:animEffect transition="in" filter="fade">
                                      <p:cBhvr>
                                        <p:cTn id="15" dur="500"/>
                                        <p:tgtEl>
                                          <p:spTgt spid="653"/>
                                        </p:tgtEl>
                                      </p:cBhvr>
                                    </p:animEffect>
                                  </p:childTnLst>
                                </p:cTn>
                              </p:par>
                              <p:par>
                                <p:cTn id="16" presetID="10" presetClass="entr" presetSubtype="0" fill="hold" nodeType="withEffect">
                                  <p:stCondLst>
                                    <p:cond delay="0"/>
                                  </p:stCondLst>
                                  <p:childTnLst>
                                    <p:set>
                                      <p:cBhvr>
                                        <p:cTn id="17" dur="1" fill="hold">
                                          <p:stCondLst>
                                            <p:cond delay="0"/>
                                          </p:stCondLst>
                                        </p:cTn>
                                        <p:tgtEl>
                                          <p:spTgt spid="651"/>
                                        </p:tgtEl>
                                        <p:attrNameLst>
                                          <p:attrName>style.visibility</p:attrName>
                                        </p:attrNameLst>
                                      </p:cBhvr>
                                      <p:to>
                                        <p:strVal val="visible"/>
                                      </p:to>
                                    </p:set>
                                    <p:animEffect transition="in" filter="fade">
                                      <p:cBhvr>
                                        <p:cTn id="18" dur="5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
          <p:cNvSpPr/>
          <p:nvPr/>
        </p:nvSpPr>
        <p:spPr>
          <a:xfrm>
            <a:off x="433033" y="1307922"/>
            <a:ext cx="8534400" cy="1041435"/>
          </a:xfrm>
          <a:prstGeom prst="rect">
            <a:avLst/>
          </a:prstGeom>
          <a:noFill/>
          <a:ln>
            <a:noFill/>
          </a:ln>
        </p:spPr>
        <p:txBody>
          <a:bodyPr spcFirstLastPara="1" wrap="square" lIns="91425" tIns="45700" rIns="91425" bIns="45700" anchor="ctr" anchorCtr="0">
            <a:noAutofit/>
          </a:bodyPr>
          <a:lstStyle/>
          <a:p>
            <a:pPr marL="0" marR="0" lvl="0" indent="0" algn="just" rtl="0">
              <a:lnSpc>
                <a:spcPct val="147615"/>
              </a:lnSpc>
              <a:spcBef>
                <a:spcPts val="0"/>
              </a:spcBef>
              <a:spcAft>
                <a:spcPts val="0"/>
              </a:spcAft>
              <a:buNone/>
            </a:pPr>
            <a:r>
              <a:rPr lang="en-US" sz="2600" b="1">
                <a:solidFill>
                  <a:srgbClr val="FF0000"/>
                </a:solidFill>
                <a:latin typeface="Arial"/>
                <a:ea typeface="Arial"/>
                <a:cs typeface="Arial"/>
                <a:sym typeface="Arial"/>
              </a:rPr>
              <a:t>Em hãy cho biết dioxin thuộc loại vũ khí gì? Tên gọi</a:t>
            </a:r>
            <a:br>
              <a:rPr lang="en-US" sz="2600" b="1">
                <a:solidFill>
                  <a:srgbClr val="FF0000"/>
                </a:solidFill>
                <a:latin typeface="Arial"/>
                <a:ea typeface="Arial"/>
                <a:cs typeface="Arial"/>
                <a:sym typeface="Arial"/>
              </a:rPr>
            </a:br>
            <a:r>
              <a:rPr lang="en-US" sz="2600" b="1">
                <a:solidFill>
                  <a:srgbClr val="FF0000"/>
                </a:solidFill>
                <a:latin typeface="Arial"/>
                <a:ea typeface="Arial"/>
                <a:cs typeface="Arial"/>
                <a:sym typeface="Arial"/>
              </a:rPr>
              <a:t>khác là gì? Hậu quả của dioxin là gì?</a:t>
            </a:r>
            <a:endParaRPr sz="2600" b="1">
              <a:solidFill>
                <a:srgbClr val="FF0000"/>
              </a:solidFill>
              <a:latin typeface="Arial"/>
              <a:ea typeface="Arial"/>
              <a:cs typeface="Arial"/>
              <a:sym typeface="Arial"/>
            </a:endParaRPr>
          </a:p>
        </p:txBody>
      </p:sp>
      <p:grpSp>
        <p:nvGrpSpPr>
          <p:cNvPr id="136" name="Google Shape;136;p3"/>
          <p:cNvGrpSpPr/>
          <p:nvPr/>
        </p:nvGrpSpPr>
        <p:grpSpPr>
          <a:xfrm>
            <a:off x="-414598" y="-8659"/>
            <a:ext cx="9558598" cy="1447800"/>
            <a:chOff x="-414598" y="-8659"/>
            <a:chExt cx="9558598" cy="1447800"/>
          </a:xfrm>
        </p:grpSpPr>
        <p:grpSp>
          <p:nvGrpSpPr>
            <p:cNvPr id="137" name="Google Shape;137;p3"/>
            <p:cNvGrpSpPr/>
            <p:nvPr/>
          </p:nvGrpSpPr>
          <p:grpSpPr>
            <a:xfrm>
              <a:off x="0" y="-8659"/>
              <a:ext cx="9144000" cy="1447800"/>
              <a:chOff x="0" y="-8659"/>
              <a:chExt cx="9144000" cy="1447800"/>
            </a:xfrm>
          </p:grpSpPr>
          <p:pic>
            <p:nvPicPr>
              <p:cNvPr id="138" name="Google Shape;138;p3"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139" name="Google Shape;139;p3"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140" name="Google Shape;140;p3"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141" name="Google Shape;141;p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142" name="Google Shape;142;p3"/>
            <p:cNvSpPr/>
            <p:nvPr/>
          </p:nvSpPr>
          <p:spPr>
            <a:xfrm>
              <a:off x="-414598" y="720644"/>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143" name="Google Shape;143;p3"/>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pic>
        <p:nvPicPr>
          <p:cNvPr id="144" name="Google Shape;144;p3" descr="TÌM HIỂU VỀ CHẤT ĐỘC DA CAM"/>
          <p:cNvPicPr preferRelativeResize="0"/>
          <p:nvPr/>
        </p:nvPicPr>
        <p:blipFill rotWithShape="1">
          <a:blip r:embed="rId6">
            <a:alphaModFix/>
          </a:blip>
          <a:srcRect/>
          <a:stretch/>
        </p:blipFill>
        <p:spPr>
          <a:xfrm>
            <a:off x="25726" y="2422072"/>
            <a:ext cx="3202760" cy="2131291"/>
          </a:xfrm>
          <a:prstGeom prst="rect">
            <a:avLst/>
          </a:prstGeom>
          <a:noFill/>
          <a:ln>
            <a:noFill/>
          </a:ln>
        </p:spPr>
      </p:pic>
      <p:pic>
        <p:nvPicPr>
          <p:cNvPr id="145" name="Google Shape;145;p3" descr="Nạn nhân chất độc màu da cam: hậu quả cho đến ngày hôm nay và tương lai"/>
          <p:cNvPicPr preferRelativeResize="0"/>
          <p:nvPr/>
        </p:nvPicPr>
        <p:blipFill rotWithShape="1">
          <a:blip r:embed="rId7">
            <a:alphaModFix/>
          </a:blip>
          <a:srcRect/>
          <a:stretch/>
        </p:blipFill>
        <p:spPr>
          <a:xfrm>
            <a:off x="6039904" y="2414634"/>
            <a:ext cx="2927529" cy="4403526"/>
          </a:xfrm>
          <a:prstGeom prst="rect">
            <a:avLst/>
          </a:prstGeom>
          <a:noFill/>
          <a:ln>
            <a:noFill/>
          </a:ln>
        </p:spPr>
      </p:pic>
      <p:pic>
        <p:nvPicPr>
          <p:cNvPr id="146" name="Google Shape;146;p3" descr="GBlue - Đêm nhạc từ thiện vì trẻ em bị chất độc màu da cam"/>
          <p:cNvPicPr preferRelativeResize="0"/>
          <p:nvPr/>
        </p:nvPicPr>
        <p:blipFill rotWithShape="1">
          <a:blip r:embed="rId8">
            <a:alphaModFix/>
          </a:blip>
          <a:srcRect/>
          <a:stretch/>
        </p:blipFill>
        <p:spPr>
          <a:xfrm>
            <a:off x="3291883" y="2427778"/>
            <a:ext cx="2646781" cy="1800200"/>
          </a:xfrm>
          <a:prstGeom prst="rect">
            <a:avLst/>
          </a:prstGeom>
          <a:noFill/>
          <a:ln>
            <a:noFill/>
          </a:ln>
        </p:spPr>
      </p:pic>
      <p:pic>
        <p:nvPicPr>
          <p:cNvPr id="147" name="Google Shape;147;p3" descr="Ngày này năm xưa: Mỹ rải chất độc da cam ở Việt Nam"/>
          <p:cNvPicPr preferRelativeResize="0"/>
          <p:nvPr/>
        </p:nvPicPr>
        <p:blipFill rotWithShape="1">
          <a:blip r:embed="rId9">
            <a:alphaModFix/>
          </a:blip>
          <a:srcRect/>
          <a:stretch/>
        </p:blipFill>
        <p:spPr>
          <a:xfrm>
            <a:off x="21533" y="4616397"/>
            <a:ext cx="3202759" cy="1801552"/>
          </a:xfrm>
          <a:prstGeom prst="rect">
            <a:avLst/>
          </a:prstGeom>
          <a:noFill/>
          <a:ln>
            <a:noFill/>
          </a:ln>
        </p:spPr>
      </p:pic>
      <p:pic>
        <p:nvPicPr>
          <p:cNvPr id="148" name="Google Shape;148;p3" descr="Công lý cho nạn nhân chất độc da cam/dioxin Việt Nam | baotintuc.vn"/>
          <p:cNvPicPr preferRelativeResize="0"/>
          <p:nvPr/>
        </p:nvPicPr>
        <p:blipFill rotWithShape="1">
          <a:blip r:embed="rId10">
            <a:alphaModFix/>
          </a:blip>
          <a:srcRect/>
          <a:stretch/>
        </p:blipFill>
        <p:spPr>
          <a:xfrm>
            <a:off x="3291883" y="4299508"/>
            <a:ext cx="2696244" cy="180019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1000"/>
                                        <p:tgtEl>
                                          <p:spTgt spid="1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10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
                                        </p:tgtEl>
                                        <p:attrNameLst>
                                          <p:attrName>style.visibility</p:attrName>
                                        </p:attrNameLst>
                                      </p:cBhvr>
                                      <p:to>
                                        <p:strVal val="visible"/>
                                      </p:to>
                                    </p:set>
                                    <p:animEffect transition="in" filter="fade">
                                      <p:cBhvr>
                                        <p:cTn id="17" dur="1000"/>
                                        <p:tgtEl>
                                          <p:spTgt spid="144"/>
                                        </p:tgtEl>
                                      </p:cBhvr>
                                    </p:animEffect>
                                  </p:childTnLst>
                                </p:cTn>
                              </p:par>
                              <p:par>
                                <p:cTn id="18" presetID="10" presetClass="entr" presetSubtype="0" fill="hold" nodeType="withEffect">
                                  <p:stCondLst>
                                    <p:cond delay="0"/>
                                  </p:stCondLst>
                                  <p:childTnLst>
                                    <p:set>
                                      <p:cBhvr>
                                        <p:cTn id="19" dur="1" fill="hold">
                                          <p:stCondLst>
                                            <p:cond delay="0"/>
                                          </p:stCondLst>
                                        </p:cTn>
                                        <p:tgtEl>
                                          <p:spTgt spid="146"/>
                                        </p:tgtEl>
                                        <p:attrNameLst>
                                          <p:attrName>style.visibility</p:attrName>
                                        </p:attrNameLst>
                                      </p:cBhvr>
                                      <p:to>
                                        <p:strVal val="visible"/>
                                      </p:to>
                                    </p:set>
                                    <p:animEffect transition="in" filter="fade">
                                      <p:cBhvr>
                                        <p:cTn id="20" dur="1000"/>
                                        <p:tgtEl>
                                          <p:spTgt spid="146"/>
                                        </p:tgtEl>
                                      </p:cBhvr>
                                    </p:animEffect>
                                  </p:childTnLst>
                                </p:cTn>
                              </p:par>
                              <p:par>
                                <p:cTn id="21" presetID="10" presetClass="entr" presetSubtype="0" fill="hold" nodeType="with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fade">
                                      <p:cBhvr>
                                        <p:cTn id="23" dur="1000"/>
                                        <p:tgtEl>
                                          <p:spTgt spid="148"/>
                                        </p:tgtEl>
                                      </p:cBhvr>
                                    </p:animEffect>
                                  </p:childTnLst>
                                </p:cTn>
                              </p:par>
                              <p:par>
                                <p:cTn id="24" presetID="10" presetClass="entr" presetSubtype="0" fill="hold" nodeType="withEffect">
                                  <p:stCondLst>
                                    <p:cond delay="0"/>
                                  </p:stCondLst>
                                  <p:childTnLst>
                                    <p:set>
                                      <p:cBhvr>
                                        <p:cTn id="25" dur="1" fill="hold">
                                          <p:stCondLst>
                                            <p:cond delay="0"/>
                                          </p:stCondLst>
                                        </p:cTn>
                                        <p:tgtEl>
                                          <p:spTgt spid="145"/>
                                        </p:tgtEl>
                                        <p:attrNameLst>
                                          <p:attrName>style.visibility</p:attrName>
                                        </p:attrNameLst>
                                      </p:cBhvr>
                                      <p:to>
                                        <p:strVal val="visible"/>
                                      </p:to>
                                    </p:set>
                                    <p:animEffect transition="in" filter="fade">
                                      <p:cBhvr>
                                        <p:cTn id="26"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0"/>
          <p:cNvSpPr/>
          <p:nvPr/>
        </p:nvSpPr>
        <p:spPr>
          <a:xfrm>
            <a:off x="214743"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 Phòng, chống thiên tai</a:t>
            </a:r>
            <a:endParaRPr sz="2800" b="1">
              <a:solidFill>
                <a:srgbClr val="C00000"/>
              </a:solidFill>
              <a:latin typeface="Arial"/>
              <a:ea typeface="Arial"/>
              <a:cs typeface="Arial"/>
              <a:sym typeface="Arial"/>
            </a:endParaRPr>
          </a:p>
        </p:txBody>
      </p:sp>
      <p:sp>
        <p:nvSpPr>
          <p:cNvPr id="668" name="Google Shape;668;p30"/>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669" name="Google Shape;669;p30"/>
          <p:cNvGrpSpPr/>
          <p:nvPr/>
        </p:nvGrpSpPr>
        <p:grpSpPr>
          <a:xfrm>
            <a:off x="-414598" y="-74786"/>
            <a:ext cx="9486900" cy="1456459"/>
            <a:chOff x="-342900" y="-8659"/>
            <a:chExt cx="9486900" cy="1456459"/>
          </a:xfrm>
        </p:grpSpPr>
        <p:grpSp>
          <p:nvGrpSpPr>
            <p:cNvPr id="670" name="Google Shape;670;p30"/>
            <p:cNvGrpSpPr/>
            <p:nvPr/>
          </p:nvGrpSpPr>
          <p:grpSpPr>
            <a:xfrm>
              <a:off x="0" y="-8659"/>
              <a:ext cx="9144000" cy="1447800"/>
              <a:chOff x="0" y="-8659"/>
              <a:chExt cx="9144000" cy="1447800"/>
            </a:xfrm>
          </p:grpSpPr>
          <p:pic>
            <p:nvPicPr>
              <p:cNvPr id="671" name="Google Shape;671;p3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672" name="Google Shape;672;p30"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673" name="Google Shape;673;p30"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674" name="Google Shape;674;p3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75" name="Google Shape;675;p30"/>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676" name="Google Shape;676;p30"/>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677" name="Google Shape;677;p30"/>
          <p:cNvSpPr txBox="1"/>
          <p:nvPr/>
        </p:nvSpPr>
        <p:spPr>
          <a:xfrm>
            <a:off x="107504" y="1726166"/>
            <a:ext cx="8888598" cy="489364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chống và giảm nhẹ thiên tai.</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Thực hiện phương châm 4 tại chỗ: chỉ huy tại chỗ ; lực lượng tại chỗ; phương tiện tại chỗ, vật tư tại chỗ ; hậu cần tại chỗ.</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Thường xuyên theo dõi thông tin dự báo, cảnh báo về thiên tai; thực hiện nghiêm túc kế hoạch phòng, chống thiên tai, phương án ứng phó thiên tai tại địa phương; gia cố nhà, công trình; chuẩn bị sẵn lương thực, nước uống, thuốc chữa bệnh ; chủ động sơ tán người, tài sản ở những nơi không an toàn ; chủ động thực hiện vệ sinh môi trường, phòng, chống dịch bệnh sau thiên tai.</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Tích cực tham gia các hoạt động xây dựng trường học an toàn, phòng tránh tai nạn thương tích, đuối nước ; tuyên truyền, giáo dục phòng, chống thiên tai trong trường học và nơi em ở.</a:t>
            </a:r>
            <a:endParaRPr sz="24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
                                            <p:txEl>
                                              <p:pRg st="0" end="0"/>
                                            </p:txEl>
                                          </p:spTgt>
                                        </p:tgtEl>
                                        <p:attrNameLst>
                                          <p:attrName>style.visibility</p:attrName>
                                        </p:attrNameLst>
                                      </p:cBhvr>
                                      <p:to>
                                        <p:strVal val="visible"/>
                                      </p:to>
                                    </p:set>
                                    <p:animEffect transition="in" filter="fade">
                                      <p:cBhvr>
                                        <p:cTn id="7" dur="1000"/>
                                        <p:tgtEl>
                                          <p:spTgt spid="6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7">
                                            <p:txEl>
                                              <p:pRg st="1" end="1"/>
                                            </p:txEl>
                                          </p:spTgt>
                                        </p:tgtEl>
                                        <p:attrNameLst>
                                          <p:attrName>style.visibility</p:attrName>
                                        </p:attrNameLst>
                                      </p:cBhvr>
                                      <p:to>
                                        <p:strVal val="visible"/>
                                      </p:to>
                                    </p:set>
                                    <p:animEffect transition="in" filter="fade">
                                      <p:cBhvr>
                                        <p:cTn id="12" dur="1000"/>
                                        <p:tgtEl>
                                          <p:spTgt spid="6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7">
                                            <p:txEl>
                                              <p:pRg st="2" end="2"/>
                                            </p:txEl>
                                          </p:spTgt>
                                        </p:tgtEl>
                                        <p:attrNameLst>
                                          <p:attrName>style.visibility</p:attrName>
                                        </p:attrNameLst>
                                      </p:cBhvr>
                                      <p:to>
                                        <p:strVal val="visible"/>
                                      </p:to>
                                    </p:set>
                                    <p:animEffect transition="in" filter="fade">
                                      <p:cBhvr>
                                        <p:cTn id="17" dur="1000"/>
                                        <p:tgtEl>
                                          <p:spTgt spid="6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7">
                                            <p:txEl>
                                              <p:pRg st="3" end="3"/>
                                            </p:txEl>
                                          </p:spTgt>
                                        </p:tgtEl>
                                        <p:attrNameLst>
                                          <p:attrName>style.visibility</p:attrName>
                                        </p:attrNameLst>
                                      </p:cBhvr>
                                      <p:to>
                                        <p:strVal val="visible"/>
                                      </p:to>
                                    </p:set>
                                    <p:animEffect transition="in" filter="fade">
                                      <p:cBhvr>
                                        <p:cTn id="22" dur="1000"/>
                                        <p:tgtEl>
                                          <p:spTgt spid="6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1"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684" name="Google Shape;684;p31" descr="http://m.f29.img.vnecdn.net/2013/10/01/hurricanekatrina-8139-1380616242.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685" name="Google Shape;685;p31" descr="http://quechoablog.files.wordpress.com/2010/10/typhonlekima_vietnam071007x4322.jpg"/>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grpSp>
        <p:nvGrpSpPr>
          <p:cNvPr id="686" name="Google Shape;686;p31"/>
          <p:cNvGrpSpPr/>
          <p:nvPr/>
        </p:nvGrpSpPr>
        <p:grpSpPr>
          <a:xfrm>
            <a:off x="-342900" y="-8659"/>
            <a:ext cx="9486900" cy="2004361"/>
            <a:chOff x="-342900" y="-8659"/>
            <a:chExt cx="9486900" cy="2004361"/>
          </a:xfrm>
        </p:grpSpPr>
        <p:grpSp>
          <p:nvGrpSpPr>
            <p:cNvPr id="687" name="Google Shape;687;p31"/>
            <p:cNvGrpSpPr/>
            <p:nvPr/>
          </p:nvGrpSpPr>
          <p:grpSpPr>
            <a:xfrm>
              <a:off x="-342900" y="-8659"/>
              <a:ext cx="9486900" cy="1456459"/>
              <a:chOff x="-342900" y="-8659"/>
              <a:chExt cx="9486900" cy="1456459"/>
            </a:xfrm>
          </p:grpSpPr>
          <p:grpSp>
            <p:nvGrpSpPr>
              <p:cNvPr id="688" name="Google Shape;688;p31"/>
              <p:cNvGrpSpPr/>
              <p:nvPr/>
            </p:nvGrpSpPr>
            <p:grpSpPr>
              <a:xfrm>
                <a:off x="0" y="-8659"/>
                <a:ext cx="9144000" cy="1447800"/>
                <a:chOff x="0" y="-8659"/>
                <a:chExt cx="9144000" cy="1447800"/>
              </a:xfrm>
            </p:grpSpPr>
            <p:pic>
              <p:nvPicPr>
                <p:cNvPr id="689" name="Google Shape;689;p31"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690" name="Google Shape;690;p31"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691" name="Google Shape;691;p31"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692" name="Google Shape;692;p31"/>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93" name="Google Shape;693;p31"/>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694" name="Google Shape;694;p31"/>
            <p:cNvSpPr/>
            <p:nvPr/>
          </p:nvSpPr>
          <p:spPr>
            <a:xfrm>
              <a:off x="131942" y="1410927"/>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i="1" u="sng">
                <a:solidFill>
                  <a:schemeClr val="dk1"/>
                </a:solidFill>
                <a:latin typeface="Times New Roman"/>
                <a:ea typeface="Times New Roman"/>
                <a:cs typeface="Times New Roman"/>
                <a:sym typeface="Times New Roman"/>
              </a:endParaRPr>
            </a:p>
          </p:txBody>
        </p:sp>
      </p:grpSp>
      <p:sp>
        <p:nvSpPr>
          <p:cNvPr id="695" name="Google Shape;695;p31"/>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pic>
        <p:nvPicPr>
          <p:cNvPr id="696" name="Google Shape;696;p31" descr="Chuyên nghiệp hóa lực lượng xung kích phòng chống thiên tai tại cơ sở | Báo  Dân tộc và Phát triển"/>
          <p:cNvPicPr preferRelativeResize="0"/>
          <p:nvPr/>
        </p:nvPicPr>
        <p:blipFill rotWithShape="1">
          <a:blip r:embed="rId6">
            <a:alphaModFix/>
          </a:blip>
          <a:srcRect/>
          <a:stretch/>
        </p:blipFill>
        <p:spPr>
          <a:xfrm>
            <a:off x="282167" y="1447800"/>
            <a:ext cx="3999832" cy="2999874"/>
          </a:xfrm>
          <a:prstGeom prst="rect">
            <a:avLst/>
          </a:prstGeom>
          <a:noFill/>
          <a:ln>
            <a:noFill/>
          </a:ln>
        </p:spPr>
      </p:pic>
      <p:pic>
        <p:nvPicPr>
          <p:cNvPr id="697" name="Google Shape;697;p31"/>
          <p:cNvPicPr preferRelativeResize="0"/>
          <p:nvPr/>
        </p:nvPicPr>
        <p:blipFill rotWithShape="1">
          <a:blip r:embed="rId7">
            <a:alphaModFix/>
          </a:blip>
          <a:srcRect/>
          <a:stretch/>
        </p:blipFill>
        <p:spPr>
          <a:xfrm>
            <a:off x="4475193" y="1456596"/>
            <a:ext cx="4000500" cy="3000375"/>
          </a:xfrm>
          <a:prstGeom prst="rect">
            <a:avLst/>
          </a:prstGeom>
          <a:noFill/>
          <a:ln>
            <a:noFill/>
          </a:ln>
        </p:spPr>
      </p:pic>
      <p:pic>
        <p:nvPicPr>
          <p:cNvPr id="698" name="Google Shape;698;p31" descr="Thủ tướng chỉ đạo sẵn sàng ứng phó với thiên tai, có phương án theo phương  châm &quot;4 tại chỗ&quot; - Nhịp sống kinh tế Việt Nam &amp; Thế giới"/>
          <p:cNvPicPr preferRelativeResize="0"/>
          <p:nvPr/>
        </p:nvPicPr>
        <p:blipFill rotWithShape="1">
          <a:blip r:embed="rId8">
            <a:alphaModFix/>
          </a:blip>
          <a:srcRect/>
          <a:stretch/>
        </p:blipFill>
        <p:spPr>
          <a:xfrm>
            <a:off x="282168" y="4339792"/>
            <a:ext cx="3999831" cy="2494036"/>
          </a:xfrm>
          <a:prstGeom prst="rect">
            <a:avLst/>
          </a:prstGeom>
          <a:noFill/>
          <a:ln>
            <a:noFill/>
          </a:ln>
        </p:spPr>
      </p:pic>
      <p:pic>
        <p:nvPicPr>
          <p:cNvPr id="699" name="Google Shape;699;p31" descr="Vĩnh Linh chủ động phòng, chống thiên tai, tìm kiếm cứu nạn"/>
          <p:cNvPicPr preferRelativeResize="0"/>
          <p:nvPr/>
        </p:nvPicPr>
        <p:blipFill rotWithShape="1">
          <a:blip r:embed="rId9">
            <a:alphaModFix/>
          </a:blip>
          <a:srcRect/>
          <a:stretch/>
        </p:blipFill>
        <p:spPr>
          <a:xfrm>
            <a:off x="4475193" y="4401849"/>
            <a:ext cx="4031131" cy="24319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
                                        </p:tgtEl>
                                        <p:attrNameLst>
                                          <p:attrName>style.visibility</p:attrName>
                                        </p:attrNameLst>
                                      </p:cBhvr>
                                      <p:to>
                                        <p:strVal val="visible"/>
                                      </p:to>
                                    </p:set>
                                    <p:animEffect transition="in" filter="fade">
                                      <p:cBhvr>
                                        <p:cTn id="7" dur="1000"/>
                                        <p:tgtEl>
                                          <p:spTgt spid="696"/>
                                        </p:tgtEl>
                                      </p:cBhvr>
                                    </p:animEffect>
                                  </p:childTnLst>
                                </p:cTn>
                              </p:par>
                              <p:par>
                                <p:cTn id="8" presetID="10" presetClass="entr" presetSubtype="0" fill="hold" nodeType="withEffect">
                                  <p:stCondLst>
                                    <p:cond delay="0"/>
                                  </p:stCondLst>
                                  <p:childTnLst>
                                    <p:set>
                                      <p:cBhvr>
                                        <p:cTn id="9" dur="1" fill="hold">
                                          <p:stCondLst>
                                            <p:cond delay="0"/>
                                          </p:stCondLst>
                                        </p:cTn>
                                        <p:tgtEl>
                                          <p:spTgt spid="697"/>
                                        </p:tgtEl>
                                        <p:attrNameLst>
                                          <p:attrName>style.visibility</p:attrName>
                                        </p:attrNameLst>
                                      </p:cBhvr>
                                      <p:to>
                                        <p:strVal val="visible"/>
                                      </p:to>
                                    </p:set>
                                    <p:animEffect transition="in" filter="fade">
                                      <p:cBhvr>
                                        <p:cTn id="10" dur="1000"/>
                                        <p:tgtEl>
                                          <p:spTgt spid="69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8"/>
                                        </p:tgtEl>
                                        <p:attrNameLst>
                                          <p:attrName>style.visibility</p:attrName>
                                        </p:attrNameLst>
                                      </p:cBhvr>
                                      <p:to>
                                        <p:strVal val="visible"/>
                                      </p:to>
                                    </p:set>
                                    <p:animEffect transition="in" filter="fade">
                                      <p:cBhvr>
                                        <p:cTn id="15" dur="1000"/>
                                        <p:tgtEl>
                                          <p:spTgt spid="6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99"/>
                                        </p:tgtEl>
                                        <p:attrNameLst>
                                          <p:attrName>style.visibility</p:attrName>
                                        </p:attrNameLst>
                                      </p:cBhvr>
                                      <p:to>
                                        <p:strVal val="visible"/>
                                      </p:to>
                                    </p:set>
                                    <p:animEffect transition="in" filter="fade">
                                      <p:cBhvr>
                                        <p:cTn id="20" dur="10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32"/>
          <p:cNvSpPr/>
          <p:nvPr/>
        </p:nvSpPr>
        <p:spPr>
          <a:xfrm>
            <a:off x="214743"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III. Phòng, chống dịch bệnh</a:t>
            </a:r>
            <a:endParaRPr sz="2800" b="1">
              <a:solidFill>
                <a:srgbClr val="C00000"/>
              </a:solidFill>
              <a:latin typeface="Arial"/>
              <a:ea typeface="Arial"/>
              <a:cs typeface="Arial"/>
              <a:sym typeface="Arial"/>
            </a:endParaRPr>
          </a:p>
        </p:txBody>
      </p:sp>
      <p:sp>
        <p:nvSpPr>
          <p:cNvPr id="706" name="Google Shape;706;p32"/>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707" name="Google Shape;707;p32"/>
          <p:cNvGrpSpPr/>
          <p:nvPr/>
        </p:nvGrpSpPr>
        <p:grpSpPr>
          <a:xfrm>
            <a:off x="-414598" y="-74786"/>
            <a:ext cx="9486900" cy="1456459"/>
            <a:chOff x="-342900" y="-8659"/>
            <a:chExt cx="9486900" cy="1456459"/>
          </a:xfrm>
        </p:grpSpPr>
        <p:grpSp>
          <p:nvGrpSpPr>
            <p:cNvPr id="708" name="Google Shape;708;p32"/>
            <p:cNvGrpSpPr/>
            <p:nvPr/>
          </p:nvGrpSpPr>
          <p:grpSpPr>
            <a:xfrm>
              <a:off x="0" y="-8659"/>
              <a:ext cx="9144000" cy="1447800"/>
              <a:chOff x="0" y="-8659"/>
              <a:chExt cx="9144000" cy="1447800"/>
            </a:xfrm>
          </p:grpSpPr>
          <p:pic>
            <p:nvPicPr>
              <p:cNvPr id="709" name="Google Shape;709;p32"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710" name="Google Shape;710;p32"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711" name="Google Shape;711;p32"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712" name="Google Shape;712;p32"/>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713" name="Google Shape;713;p32"/>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714" name="Google Shape;714;p32"/>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715" name="Google Shape;715;p32"/>
          <p:cNvSpPr txBox="1"/>
          <p:nvPr/>
        </p:nvSpPr>
        <p:spPr>
          <a:xfrm>
            <a:off x="214743" y="1744337"/>
            <a:ext cx="8781359" cy="461665"/>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p:txBody>
      </p:sp>
      <p:pic>
        <p:nvPicPr>
          <p:cNvPr id="716" name="Google Shape;716;p32" descr="Khi nào người mắc COVID-19 mới hết triệu chứng? -"/>
          <p:cNvPicPr preferRelativeResize="0"/>
          <p:nvPr/>
        </p:nvPicPr>
        <p:blipFill rotWithShape="1">
          <a:blip r:embed="rId6">
            <a:alphaModFix/>
          </a:blip>
          <a:srcRect/>
          <a:stretch/>
        </p:blipFill>
        <p:spPr>
          <a:xfrm>
            <a:off x="0" y="0"/>
            <a:ext cx="5027613" cy="6690659"/>
          </a:xfrm>
          <a:prstGeom prst="rect">
            <a:avLst/>
          </a:prstGeom>
          <a:noFill/>
          <a:ln>
            <a:noFill/>
          </a:ln>
        </p:spPr>
      </p:pic>
      <p:pic>
        <p:nvPicPr>
          <p:cNvPr id="717" name="Google Shape;717;p32"/>
          <p:cNvPicPr preferRelativeResize="0"/>
          <p:nvPr/>
        </p:nvPicPr>
        <p:blipFill rotWithShape="1">
          <a:blip r:embed="rId7">
            <a:alphaModFix/>
          </a:blip>
          <a:srcRect/>
          <a:stretch/>
        </p:blipFill>
        <p:spPr>
          <a:xfrm>
            <a:off x="5045975" y="0"/>
            <a:ext cx="4097593"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5">
                                            <p:txEl>
                                              <p:pRg st="0" end="0"/>
                                            </p:txEl>
                                          </p:spTgt>
                                        </p:tgtEl>
                                        <p:attrNameLst>
                                          <p:attrName>style.visibility</p:attrName>
                                        </p:attrNameLst>
                                      </p:cBhvr>
                                      <p:to>
                                        <p:strVal val="visible"/>
                                      </p:to>
                                    </p:set>
                                    <p:animEffect transition="in" filter="fade">
                                      <p:cBhvr>
                                        <p:cTn id="7" dur="1000"/>
                                        <p:tgtEl>
                                          <p:spTgt spid="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
                                        </p:tgtEl>
                                        <p:attrNameLst>
                                          <p:attrName>style.visibility</p:attrName>
                                        </p:attrNameLst>
                                      </p:cBhvr>
                                      <p:to>
                                        <p:strVal val="visible"/>
                                      </p:to>
                                    </p:set>
                                    <p:animEffect transition="in" filter="fade">
                                      <p:cBhvr>
                                        <p:cTn id="12" dur="1000"/>
                                        <p:tgtEl>
                                          <p:spTgt spid="7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
                                        </p:tgtEl>
                                        <p:attrNameLst>
                                          <p:attrName>style.visibility</p:attrName>
                                        </p:attrNameLst>
                                      </p:cBhvr>
                                      <p:to>
                                        <p:strVal val="visible"/>
                                      </p:to>
                                    </p:set>
                                    <p:animEffect transition="in" filter="fade">
                                      <p:cBhvr>
                                        <p:cTn id="17" dur="1000"/>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3"/>
          <p:cNvSpPr/>
          <p:nvPr/>
        </p:nvSpPr>
        <p:spPr>
          <a:xfrm>
            <a:off x="214743"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III. Phòng, chống dịch bệnh</a:t>
            </a:r>
            <a:endParaRPr sz="2800" b="1">
              <a:solidFill>
                <a:srgbClr val="C00000"/>
              </a:solidFill>
              <a:latin typeface="Arial"/>
              <a:ea typeface="Arial"/>
              <a:cs typeface="Arial"/>
              <a:sym typeface="Arial"/>
            </a:endParaRPr>
          </a:p>
        </p:txBody>
      </p:sp>
      <p:sp>
        <p:nvSpPr>
          <p:cNvPr id="724" name="Google Shape;724;p33"/>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725" name="Google Shape;725;p33"/>
          <p:cNvGrpSpPr/>
          <p:nvPr/>
        </p:nvGrpSpPr>
        <p:grpSpPr>
          <a:xfrm>
            <a:off x="-414598" y="-74786"/>
            <a:ext cx="9486900" cy="1456459"/>
            <a:chOff x="-342900" y="-8659"/>
            <a:chExt cx="9486900" cy="1456459"/>
          </a:xfrm>
        </p:grpSpPr>
        <p:grpSp>
          <p:nvGrpSpPr>
            <p:cNvPr id="726" name="Google Shape;726;p33"/>
            <p:cNvGrpSpPr/>
            <p:nvPr/>
          </p:nvGrpSpPr>
          <p:grpSpPr>
            <a:xfrm>
              <a:off x="0" y="-8659"/>
              <a:ext cx="9144000" cy="1447800"/>
              <a:chOff x="0" y="-8659"/>
              <a:chExt cx="9144000" cy="1447800"/>
            </a:xfrm>
          </p:grpSpPr>
          <p:pic>
            <p:nvPicPr>
              <p:cNvPr id="727" name="Google Shape;727;p33"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728" name="Google Shape;728;p33"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729" name="Google Shape;729;p33"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730" name="Google Shape;730;p3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731" name="Google Shape;731;p33"/>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732" name="Google Shape;732;p33"/>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733" name="Google Shape;733;p33"/>
          <p:cNvSpPr txBox="1"/>
          <p:nvPr/>
        </p:nvSpPr>
        <p:spPr>
          <a:xfrm>
            <a:off x="181317" y="1759460"/>
            <a:ext cx="8781359" cy="4524315"/>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Dịch (dịch bệnh) Là sự xuất hiện bệnh truyền nhiễm với số người mắc bệnh vượt quá số người mắc bệnh dự tính bình thường trong một khoảng thời gian xác định ở một khu vực nhất định.</a:t>
            </a:r>
            <a:endParaRPr/>
          </a:p>
          <a:p>
            <a:pPr marL="342900" marR="0" lvl="0" indent="-342900" algn="just"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Có một số loại dịch bệnh như: Cúm A-H5N1, Covid19, tả, bạch hầu, sốt xuất huyết, ho gà, lao phổi, bệnh chân – tay – miệng, uốn ván,…</a:t>
            </a:r>
            <a:endParaRPr sz="2400">
              <a:solidFill>
                <a:schemeClr val="dk1"/>
              </a:solidFill>
              <a:latin typeface="Arial"/>
              <a:ea typeface="Arial"/>
              <a:cs typeface="Arial"/>
              <a:sym typeface="Arial"/>
            </a:endParaRPr>
          </a:p>
          <a:p>
            <a:pPr marL="342900" marR="0" lvl="0" indent="-342900" algn="just"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Dịch bệnh đe dọa nghiêm trọng đến sức khỏe, tính mạng con người, nhất là với trẻ em, phụ nữ, người cao tuổi; ảnh hưởng đến cuộc sống, sinh hoạt, học tập; làm đình trệ sản xuất, ảnh hưởng đến môi trường sống.</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3">
                                            <p:txEl>
                                              <p:pRg st="0" end="0"/>
                                            </p:txEl>
                                          </p:spTgt>
                                        </p:tgtEl>
                                        <p:attrNameLst>
                                          <p:attrName>style.visibility</p:attrName>
                                        </p:attrNameLst>
                                      </p:cBhvr>
                                      <p:to>
                                        <p:strVal val="visible"/>
                                      </p:to>
                                    </p:set>
                                    <p:animEffect transition="in" filter="fade">
                                      <p:cBhvr>
                                        <p:cTn id="7" dur="1000"/>
                                        <p:tgtEl>
                                          <p:spTgt spid="7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3">
                                            <p:txEl>
                                              <p:pRg st="1" end="1"/>
                                            </p:txEl>
                                          </p:spTgt>
                                        </p:tgtEl>
                                        <p:attrNameLst>
                                          <p:attrName>style.visibility</p:attrName>
                                        </p:attrNameLst>
                                      </p:cBhvr>
                                      <p:to>
                                        <p:strVal val="visible"/>
                                      </p:to>
                                    </p:set>
                                    <p:animEffect transition="in" filter="fade">
                                      <p:cBhvr>
                                        <p:cTn id="12" dur="1000"/>
                                        <p:tgtEl>
                                          <p:spTgt spid="7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3">
                                            <p:txEl>
                                              <p:pRg st="2" end="2"/>
                                            </p:txEl>
                                          </p:spTgt>
                                        </p:tgtEl>
                                        <p:attrNameLst>
                                          <p:attrName>style.visibility</p:attrName>
                                        </p:attrNameLst>
                                      </p:cBhvr>
                                      <p:to>
                                        <p:strVal val="visible"/>
                                      </p:to>
                                    </p:set>
                                    <p:animEffect transition="in" filter="fade">
                                      <p:cBhvr>
                                        <p:cTn id="17" dur="1000"/>
                                        <p:tgtEl>
                                          <p:spTgt spid="7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3">
                                            <p:txEl>
                                              <p:pRg st="3" end="3"/>
                                            </p:txEl>
                                          </p:spTgt>
                                        </p:tgtEl>
                                        <p:attrNameLst>
                                          <p:attrName>style.visibility</p:attrName>
                                        </p:attrNameLst>
                                      </p:cBhvr>
                                      <p:to>
                                        <p:strVal val="visible"/>
                                      </p:to>
                                    </p:set>
                                    <p:animEffect transition="in" filter="fade">
                                      <p:cBhvr>
                                        <p:cTn id="22" dur="1000"/>
                                        <p:tgtEl>
                                          <p:spTgt spid="7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4"/>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740" name="Google Shape;740;p34"/>
          <p:cNvGrpSpPr/>
          <p:nvPr/>
        </p:nvGrpSpPr>
        <p:grpSpPr>
          <a:xfrm>
            <a:off x="-414598" y="-74786"/>
            <a:ext cx="9486900" cy="1456459"/>
            <a:chOff x="-342900" y="-8659"/>
            <a:chExt cx="9486900" cy="1456459"/>
          </a:xfrm>
        </p:grpSpPr>
        <p:grpSp>
          <p:nvGrpSpPr>
            <p:cNvPr id="741" name="Google Shape;741;p34"/>
            <p:cNvGrpSpPr/>
            <p:nvPr/>
          </p:nvGrpSpPr>
          <p:grpSpPr>
            <a:xfrm>
              <a:off x="0" y="-8659"/>
              <a:ext cx="9144000" cy="1447800"/>
              <a:chOff x="0" y="-8659"/>
              <a:chExt cx="9144000" cy="1447800"/>
            </a:xfrm>
          </p:grpSpPr>
          <p:pic>
            <p:nvPicPr>
              <p:cNvPr id="742" name="Google Shape;742;p34"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743" name="Google Shape;743;p34"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744" name="Google Shape;744;p34"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745" name="Google Shape;745;p34"/>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746" name="Google Shape;746;p34"/>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747" name="Google Shape;747;p34"/>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pic>
        <p:nvPicPr>
          <p:cNvPr id="748" name="Google Shape;748;p34"/>
          <p:cNvPicPr preferRelativeResize="0"/>
          <p:nvPr/>
        </p:nvPicPr>
        <p:blipFill rotWithShape="1">
          <a:blip r:embed="rId6">
            <a:alphaModFix/>
          </a:blip>
          <a:srcRect/>
          <a:stretch/>
        </p:blipFill>
        <p:spPr>
          <a:xfrm>
            <a:off x="0" y="2206002"/>
            <a:ext cx="4633123" cy="4642795"/>
          </a:xfrm>
          <a:prstGeom prst="rect">
            <a:avLst/>
          </a:prstGeom>
          <a:noFill/>
          <a:ln>
            <a:noFill/>
          </a:ln>
        </p:spPr>
      </p:pic>
      <p:pic>
        <p:nvPicPr>
          <p:cNvPr id="749" name="Google Shape;749;p34" descr="Bệnh bạch hầu và các biện pháp phòng tránh)"/>
          <p:cNvPicPr preferRelativeResize="0"/>
          <p:nvPr/>
        </p:nvPicPr>
        <p:blipFill rotWithShape="1">
          <a:blip r:embed="rId7">
            <a:alphaModFix/>
          </a:blip>
          <a:srcRect/>
          <a:stretch/>
        </p:blipFill>
        <p:spPr>
          <a:xfrm>
            <a:off x="4646978" y="1"/>
            <a:ext cx="4497022" cy="6858000"/>
          </a:xfrm>
          <a:prstGeom prst="rect">
            <a:avLst/>
          </a:prstGeom>
          <a:noFill/>
          <a:ln>
            <a:noFill/>
          </a:ln>
        </p:spPr>
      </p:pic>
      <p:sp>
        <p:nvSpPr>
          <p:cNvPr id="750" name="Google Shape;750;p34"/>
          <p:cNvSpPr/>
          <p:nvPr/>
        </p:nvSpPr>
        <p:spPr>
          <a:xfrm>
            <a:off x="214743"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III. Phòng, chống dịch bệnh</a:t>
            </a:r>
            <a:endParaRPr sz="2800" b="1">
              <a:solidFill>
                <a:srgbClr val="C00000"/>
              </a:solidFill>
              <a:latin typeface="Arial"/>
              <a:ea typeface="Arial"/>
              <a:cs typeface="Arial"/>
              <a:sym typeface="Arial"/>
            </a:endParaRPr>
          </a:p>
        </p:txBody>
      </p:sp>
      <p:sp>
        <p:nvSpPr>
          <p:cNvPr id="751" name="Google Shape;751;p34"/>
          <p:cNvSpPr txBox="1"/>
          <p:nvPr/>
        </p:nvSpPr>
        <p:spPr>
          <a:xfrm>
            <a:off x="181317" y="1759460"/>
            <a:ext cx="8781359" cy="461665"/>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anim calcmode="lin" valueType="num">
                                      <p:cBhvr additive="base">
                                        <p:cTn id="7" dur="500"/>
                                        <p:tgtEl>
                                          <p:spTgt spid="74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9"/>
                                        </p:tgtEl>
                                        <p:attrNameLst>
                                          <p:attrName>style.visibility</p:attrName>
                                        </p:attrNameLst>
                                      </p:cBhvr>
                                      <p:to>
                                        <p:strVal val="visible"/>
                                      </p:to>
                                    </p:set>
                                    <p:animEffect transition="in" filter="fade">
                                      <p:cBhvr>
                                        <p:cTn id="12" dur="1000"/>
                                        <p:tgtEl>
                                          <p:spTgt spid="7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1">
                                            <p:txEl>
                                              <p:pRg st="0" end="0"/>
                                            </p:txEl>
                                          </p:spTgt>
                                        </p:tgtEl>
                                        <p:attrNameLst>
                                          <p:attrName>style.visibility</p:attrName>
                                        </p:attrNameLst>
                                      </p:cBhvr>
                                      <p:to>
                                        <p:strVal val="visible"/>
                                      </p:to>
                                    </p:set>
                                    <p:animEffect transition="in" filter="fade">
                                      <p:cBhvr>
                                        <p:cTn id="17" dur="1000"/>
                                        <p:tgtEl>
                                          <p:spTgt spid="7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5"/>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758" name="Google Shape;758;p35"/>
          <p:cNvGrpSpPr/>
          <p:nvPr/>
        </p:nvGrpSpPr>
        <p:grpSpPr>
          <a:xfrm>
            <a:off x="-414598" y="-74786"/>
            <a:ext cx="9486900" cy="1456459"/>
            <a:chOff x="-342900" y="-8659"/>
            <a:chExt cx="9486900" cy="1456459"/>
          </a:xfrm>
        </p:grpSpPr>
        <p:grpSp>
          <p:nvGrpSpPr>
            <p:cNvPr id="759" name="Google Shape;759;p35"/>
            <p:cNvGrpSpPr/>
            <p:nvPr/>
          </p:nvGrpSpPr>
          <p:grpSpPr>
            <a:xfrm>
              <a:off x="0" y="-8659"/>
              <a:ext cx="9144000" cy="1447800"/>
              <a:chOff x="0" y="-8659"/>
              <a:chExt cx="9144000" cy="1447800"/>
            </a:xfrm>
          </p:grpSpPr>
          <p:pic>
            <p:nvPicPr>
              <p:cNvPr id="760" name="Google Shape;760;p35"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761" name="Google Shape;761;p35"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762" name="Google Shape;762;p35"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763" name="Google Shape;763;p3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764" name="Google Shape;764;p35"/>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765" name="Google Shape;765;p35"/>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766" name="Google Shape;766;p35"/>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III. Phòng, chống dịch bệnh</a:t>
            </a:r>
            <a:endParaRPr sz="2800" b="1">
              <a:solidFill>
                <a:srgbClr val="C00000"/>
              </a:solidFill>
              <a:latin typeface="Arial"/>
              <a:ea typeface="Arial"/>
              <a:cs typeface="Arial"/>
              <a:sym typeface="Arial"/>
            </a:endParaRPr>
          </a:p>
        </p:txBody>
      </p:sp>
      <p:sp>
        <p:nvSpPr>
          <p:cNvPr id="767" name="Google Shape;767;p35"/>
          <p:cNvSpPr txBox="1"/>
          <p:nvPr/>
        </p:nvSpPr>
        <p:spPr>
          <a:xfrm>
            <a:off x="181320" y="1759460"/>
            <a:ext cx="8781359" cy="461665"/>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p:txBody>
      </p:sp>
      <p:pic>
        <p:nvPicPr>
          <p:cNvPr id="768" name="Google Shape;768;p35" descr="Lại lo chống dịch H5N1 ở người và gia cầm - Báo điện tử VnMedia - Tin nóng  Việt Nam và thế giới"/>
          <p:cNvPicPr preferRelativeResize="0"/>
          <p:nvPr/>
        </p:nvPicPr>
        <p:blipFill rotWithShape="1">
          <a:blip r:embed="rId6">
            <a:alphaModFix/>
          </a:blip>
          <a:srcRect/>
          <a:stretch/>
        </p:blipFill>
        <p:spPr>
          <a:xfrm>
            <a:off x="35496" y="2221125"/>
            <a:ext cx="4762500" cy="3124200"/>
          </a:xfrm>
          <a:prstGeom prst="rect">
            <a:avLst/>
          </a:prstGeom>
          <a:noFill/>
          <a:ln>
            <a:noFill/>
          </a:ln>
        </p:spPr>
      </p:pic>
      <p:pic>
        <p:nvPicPr>
          <p:cNvPr id="769" name="Google Shape;769;p35" descr="Tiêu hủy 339 con lợn mắc dịch tả lợn Châu Phi ở Liêm Tuyền"/>
          <p:cNvPicPr preferRelativeResize="0"/>
          <p:nvPr/>
        </p:nvPicPr>
        <p:blipFill rotWithShape="1">
          <a:blip r:embed="rId7">
            <a:alphaModFix/>
          </a:blip>
          <a:srcRect/>
          <a:stretch/>
        </p:blipFill>
        <p:spPr>
          <a:xfrm>
            <a:off x="4332318" y="2221124"/>
            <a:ext cx="4776179" cy="3124199"/>
          </a:xfrm>
          <a:prstGeom prst="rect">
            <a:avLst/>
          </a:prstGeom>
          <a:noFill/>
          <a:ln>
            <a:noFill/>
          </a:ln>
        </p:spPr>
      </p:pic>
      <p:sp>
        <p:nvSpPr>
          <p:cNvPr id="770" name="Google Shape;770;p35"/>
          <p:cNvSpPr txBox="1"/>
          <p:nvPr/>
        </p:nvSpPr>
        <p:spPr>
          <a:xfrm>
            <a:off x="5652120" y="5470106"/>
            <a:ext cx="5008282"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a:solidFill>
                  <a:schemeClr val="dk1"/>
                </a:solidFill>
                <a:latin typeface="Arial"/>
                <a:ea typeface="Arial"/>
                <a:cs typeface="Arial"/>
                <a:sym typeface="Arial"/>
              </a:rPr>
              <a:t>Dịch tả lợn châu Phi</a:t>
            </a:r>
            <a:endParaRPr/>
          </a:p>
        </p:txBody>
      </p:sp>
      <p:sp>
        <p:nvSpPr>
          <p:cNvPr id="771" name="Google Shape;771;p35"/>
          <p:cNvSpPr txBox="1"/>
          <p:nvPr/>
        </p:nvSpPr>
        <p:spPr>
          <a:xfrm>
            <a:off x="1187624" y="5470106"/>
            <a:ext cx="5008282"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a:solidFill>
                  <a:schemeClr val="dk1"/>
                </a:solidFill>
                <a:latin typeface="Arial"/>
                <a:ea typeface="Arial"/>
                <a:cs typeface="Arial"/>
                <a:sym typeface="Arial"/>
              </a:rPr>
              <a:t>Dịch H5N1</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7">
                                            <p:txEl>
                                              <p:pRg st="0" end="0"/>
                                            </p:txEl>
                                          </p:spTgt>
                                        </p:tgtEl>
                                        <p:attrNameLst>
                                          <p:attrName>style.visibility</p:attrName>
                                        </p:attrNameLst>
                                      </p:cBhvr>
                                      <p:to>
                                        <p:strVal val="visible"/>
                                      </p:to>
                                    </p:set>
                                    <p:animEffect transition="in" filter="fade">
                                      <p:cBhvr>
                                        <p:cTn id="7" dur="1000"/>
                                        <p:tgtEl>
                                          <p:spTgt spid="7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
                                        </p:tgtEl>
                                        <p:attrNameLst>
                                          <p:attrName>style.visibility</p:attrName>
                                        </p:attrNameLst>
                                      </p:cBhvr>
                                      <p:to>
                                        <p:strVal val="visible"/>
                                      </p:to>
                                    </p:set>
                                    <p:animEffect transition="in" filter="fade">
                                      <p:cBhvr>
                                        <p:cTn id="12" dur="1000"/>
                                        <p:tgtEl>
                                          <p:spTgt spid="768"/>
                                        </p:tgtEl>
                                      </p:cBhvr>
                                    </p:animEffect>
                                  </p:childTnLst>
                                </p:cTn>
                              </p:par>
                              <p:par>
                                <p:cTn id="13" presetID="10" presetClass="entr" presetSubtype="0" fill="hold" nodeType="withEffect">
                                  <p:stCondLst>
                                    <p:cond delay="0"/>
                                  </p:stCondLst>
                                  <p:childTnLst>
                                    <p:set>
                                      <p:cBhvr>
                                        <p:cTn id="14" dur="1" fill="hold">
                                          <p:stCondLst>
                                            <p:cond delay="0"/>
                                          </p:stCondLst>
                                        </p:cTn>
                                        <p:tgtEl>
                                          <p:spTgt spid="771"/>
                                        </p:tgtEl>
                                        <p:attrNameLst>
                                          <p:attrName>style.visibility</p:attrName>
                                        </p:attrNameLst>
                                      </p:cBhvr>
                                      <p:to>
                                        <p:strVal val="visible"/>
                                      </p:to>
                                    </p:set>
                                    <p:animEffect transition="in" filter="fade">
                                      <p:cBhvr>
                                        <p:cTn id="15" dur="1000"/>
                                        <p:tgtEl>
                                          <p:spTgt spid="77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69"/>
                                        </p:tgtEl>
                                        <p:attrNameLst>
                                          <p:attrName>style.visibility</p:attrName>
                                        </p:attrNameLst>
                                      </p:cBhvr>
                                      <p:to>
                                        <p:strVal val="visible"/>
                                      </p:to>
                                    </p:set>
                                    <p:anim calcmode="lin" valueType="num">
                                      <p:cBhvr additive="base">
                                        <p:cTn id="20" dur="500"/>
                                        <p:tgtEl>
                                          <p:spTgt spid="769"/>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70"/>
                                        </p:tgtEl>
                                        <p:attrNameLst>
                                          <p:attrName>style.visibility</p:attrName>
                                        </p:attrNameLst>
                                      </p:cBhvr>
                                      <p:to>
                                        <p:strVal val="visible"/>
                                      </p:to>
                                    </p:set>
                                    <p:anim calcmode="lin" valueType="num">
                                      <p:cBhvr additive="base">
                                        <p:cTn id="23" dur="500"/>
                                        <p:tgtEl>
                                          <p:spTgt spid="7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36"/>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778" name="Google Shape;778;p36"/>
          <p:cNvGrpSpPr/>
          <p:nvPr/>
        </p:nvGrpSpPr>
        <p:grpSpPr>
          <a:xfrm>
            <a:off x="-414598" y="-74786"/>
            <a:ext cx="9486900" cy="1456459"/>
            <a:chOff x="-342900" y="-8659"/>
            <a:chExt cx="9486900" cy="1456459"/>
          </a:xfrm>
        </p:grpSpPr>
        <p:grpSp>
          <p:nvGrpSpPr>
            <p:cNvPr id="779" name="Google Shape;779;p36"/>
            <p:cNvGrpSpPr/>
            <p:nvPr/>
          </p:nvGrpSpPr>
          <p:grpSpPr>
            <a:xfrm>
              <a:off x="0" y="-8659"/>
              <a:ext cx="9144000" cy="1447800"/>
              <a:chOff x="0" y="-8659"/>
              <a:chExt cx="9144000" cy="1447800"/>
            </a:xfrm>
          </p:grpSpPr>
          <p:pic>
            <p:nvPicPr>
              <p:cNvPr id="780" name="Google Shape;780;p36"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781" name="Google Shape;781;p36"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782" name="Google Shape;782;p36"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783" name="Google Shape;783;p3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784" name="Google Shape;784;p36"/>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785" name="Google Shape;785;p36"/>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 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786" name="Google Shape;786;p36"/>
          <p:cNvSpPr/>
          <p:nvPr/>
        </p:nvSpPr>
        <p:spPr>
          <a:xfrm>
            <a:off x="214743"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III. Phòng, chống dịch bệnh</a:t>
            </a:r>
            <a:endParaRPr sz="2800" b="1">
              <a:solidFill>
                <a:srgbClr val="C00000"/>
              </a:solidFill>
              <a:latin typeface="Arial"/>
              <a:ea typeface="Arial"/>
              <a:cs typeface="Arial"/>
              <a:sym typeface="Arial"/>
            </a:endParaRPr>
          </a:p>
        </p:txBody>
      </p:sp>
      <p:sp>
        <p:nvSpPr>
          <p:cNvPr id="787" name="Google Shape;787;p36"/>
          <p:cNvSpPr txBox="1"/>
          <p:nvPr/>
        </p:nvSpPr>
        <p:spPr>
          <a:xfrm>
            <a:off x="181317" y="1759460"/>
            <a:ext cx="8781359" cy="52629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chống dịch bệnh</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Thực hiện phương châm 4 tại chỗ: chỉ huy tại chỗ; lực lượng tại chỗ; phương tiện tại chỗ, vật tư tại chỗ ; hậu cần tại chỗ.</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Tiêm chủng theo hướng dẫn của cơ quan chức năng; vệ sinh, diệt trùng, tiêu hủy động vật và các vật khác là trung gian truyền bệnh. Trang bị bảo vệ cá nhân; sử dụng thuốc sinh phẩm y tế để phòng bệnh; sử dụng hóa chất diệt khuẩn, ….</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Phân loại, khám bệnh, chữa bệnh những người mắc bệnh dịch, người bị nghi ngờ mắc bệnh dịch, người mang mầm bệnh dịch, người tiếp xúc với tác nhân gây bệnh dịch. Khai báo y tế, báo cáo tình hình dịch bệnh theo quy định.</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Tuyên truyền, giáo dục phòng, chống dịch bệnh trong trường học và nơi em ở.</a:t>
            </a:r>
            <a:endParaRPr sz="2400">
              <a:solidFill>
                <a:schemeClr val="dk1"/>
              </a:solidFill>
              <a:latin typeface="Arial"/>
              <a:ea typeface="Arial"/>
              <a:cs typeface="Arial"/>
              <a:sym typeface="Arial"/>
            </a:endParaRPr>
          </a:p>
          <a:p>
            <a:pPr marL="0" marR="0" lvl="0" indent="0" algn="just" rtl="0">
              <a:spcBef>
                <a:spcPts val="0"/>
              </a:spcBef>
              <a:spcAft>
                <a:spcPts val="0"/>
              </a:spcAft>
              <a:buNone/>
            </a:pPr>
            <a:endParaRPr sz="2400" b="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7">
                                            <p:txEl>
                                              <p:pRg st="0" end="0"/>
                                            </p:txEl>
                                          </p:spTgt>
                                        </p:tgtEl>
                                        <p:attrNameLst>
                                          <p:attrName>style.visibility</p:attrName>
                                        </p:attrNameLst>
                                      </p:cBhvr>
                                      <p:to>
                                        <p:strVal val="visible"/>
                                      </p:to>
                                    </p:set>
                                    <p:animEffect transition="in" filter="fade">
                                      <p:cBhvr>
                                        <p:cTn id="7" dur="1000"/>
                                        <p:tgtEl>
                                          <p:spTgt spid="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7">
                                            <p:txEl>
                                              <p:pRg st="1" end="1"/>
                                            </p:txEl>
                                          </p:spTgt>
                                        </p:tgtEl>
                                        <p:attrNameLst>
                                          <p:attrName>style.visibility</p:attrName>
                                        </p:attrNameLst>
                                      </p:cBhvr>
                                      <p:to>
                                        <p:strVal val="visible"/>
                                      </p:to>
                                    </p:set>
                                    <p:animEffect transition="in" filter="fade">
                                      <p:cBhvr>
                                        <p:cTn id="12" dur="1000"/>
                                        <p:tgtEl>
                                          <p:spTgt spid="7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7">
                                            <p:txEl>
                                              <p:pRg st="2" end="2"/>
                                            </p:txEl>
                                          </p:spTgt>
                                        </p:tgtEl>
                                        <p:attrNameLst>
                                          <p:attrName>style.visibility</p:attrName>
                                        </p:attrNameLst>
                                      </p:cBhvr>
                                      <p:to>
                                        <p:strVal val="visible"/>
                                      </p:to>
                                    </p:set>
                                    <p:animEffect transition="in" filter="fade">
                                      <p:cBhvr>
                                        <p:cTn id="17" dur="1000"/>
                                        <p:tgtEl>
                                          <p:spTgt spid="7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7">
                                            <p:txEl>
                                              <p:pRg st="3" end="3"/>
                                            </p:txEl>
                                          </p:spTgt>
                                        </p:tgtEl>
                                        <p:attrNameLst>
                                          <p:attrName>style.visibility</p:attrName>
                                        </p:attrNameLst>
                                      </p:cBhvr>
                                      <p:to>
                                        <p:strVal val="visible"/>
                                      </p:to>
                                    </p:set>
                                    <p:animEffect transition="in" filter="fade">
                                      <p:cBhvr>
                                        <p:cTn id="22" dur="1000"/>
                                        <p:tgtEl>
                                          <p:spTgt spid="7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7">
                                            <p:txEl>
                                              <p:pRg st="4" end="4"/>
                                            </p:txEl>
                                          </p:spTgt>
                                        </p:tgtEl>
                                        <p:attrNameLst>
                                          <p:attrName>style.visibility</p:attrName>
                                        </p:attrNameLst>
                                      </p:cBhvr>
                                      <p:to>
                                        <p:strVal val="visible"/>
                                      </p:to>
                                    </p:set>
                                    <p:animEffect transition="in" filter="fade">
                                      <p:cBhvr>
                                        <p:cTn id="27" dur="1000"/>
                                        <p:tgtEl>
                                          <p:spTgt spid="7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7">
                                            <p:txEl>
                                              <p:pRg st="5" end="5"/>
                                            </p:txEl>
                                          </p:spTgt>
                                        </p:tgtEl>
                                        <p:attrNameLst>
                                          <p:attrName>style.visibility</p:attrName>
                                        </p:attrNameLst>
                                      </p:cBhvr>
                                      <p:to>
                                        <p:strVal val="visible"/>
                                      </p:to>
                                    </p:set>
                                    <p:animEffect transition="in" filter="fade">
                                      <p:cBhvr>
                                        <p:cTn id="32" dur="1000"/>
                                        <p:tgtEl>
                                          <p:spTgt spid="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37"/>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794" name="Google Shape;794;p37"/>
          <p:cNvGrpSpPr/>
          <p:nvPr/>
        </p:nvGrpSpPr>
        <p:grpSpPr>
          <a:xfrm>
            <a:off x="-414598" y="-74786"/>
            <a:ext cx="9486900" cy="1456459"/>
            <a:chOff x="-342900" y="-8659"/>
            <a:chExt cx="9486900" cy="1456459"/>
          </a:xfrm>
        </p:grpSpPr>
        <p:grpSp>
          <p:nvGrpSpPr>
            <p:cNvPr id="795" name="Google Shape;795;p37"/>
            <p:cNvGrpSpPr/>
            <p:nvPr/>
          </p:nvGrpSpPr>
          <p:grpSpPr>
            <a:xfrm>
              <a:off x="0" y="-8659"/>
              <a:ext cx="9144000" cy="1447800"/>
              <a:chOff x="0" y="-8659"/>
              <a:chExt cx="9144000" cy="1447800"/>
            </a:xfrm>
          </p:grpSpPr>
          <p:pic>
            <p:nvPicPr>
              <p:cNvPr id="796" name="Google Shape;796;p37"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797" name="Google Shape;797;p37"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798" name="Google Shape;798;p37"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799" name="Google Shape;799;p37"/>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800" name="Google Shape;800;p37"/>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801" name="Google Shape;801;p37"/>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pic>
        <p:nvPicPr>
          <p:cNvPr id="802" name="Google Shape;802;p37" descr="Trở lại trường học trong dịch Covid-19, cần làm gì để phòng bệnh cho trẻ  em? | Vinmec"/>
          <p:cNvPicPr preferRelativeResize="0"/>
          <p:nvPr/>
        </p:nvPicPr>
        <p:blipFill rotWithShape="1">
          <a:blip r:embed="rId6">
            <a:alphaModFix/>
          </a:blip>
          <a:srcRect/>
          <a:stretch/>
        </p:blipFill>
        <p:spPr>
          <a:xfrm>
            <a:off x="1187934" y="2221125"/>
            <a:ext cx="6624736" cy="4416491"/>
          </a:xfrm>
          <a:prstGeom prst="rect">
            <a:avLst/>
          </a:prstGeom>
          <a:noFill/>
          <a:ln>
            <a:noFill/>
          </a:ln>
        </p:spPr>
      </p:pic>
      <p:sp>
        <p:nvSpPr>
          <p:cNvPr id="803" name="Google Shape;803;p37"/>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III. Phòng, chống dịch bệnh</a:t>
            </a:r>
            <a:endParaRPr sz="2800" b="1">
              <a:solidFill>
                <a:srgbClr val="C00000"/>
              </a:solidFill>
              <a:latin typeface="Arial"/>
              <a:ea typeface="Arial"/>
              <a:cs typeface="Arial"/>
              <a:sym typeface="Arial"/>
            </a:endParaRPr>
          </a:p>
        </p:txBody>
      </p:sp>
      <p:sp>
        <p:nvSpPr>
          <p:cNvPr id="804" name="Google Shape;804;p37"/>
          <p:cNvSpPr txBox="1"/>
          <p:nvPr/>
        </p:nvSpPr>
        <p:spPr>
          <a:xfrm>
            <a:off x="181320" y="1759460"/>
            <a:ext cx="878135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Trebuchet MS"/>
                <a:ea typeface="Trebuchet MS"/>
                <a:cs typeface="Trebuchet MS"/>
                <a:sym typeface="Trebuchet MS"/>
              </a:rPr>
              <a:t>2. M</a:t>
            </a:r>
            <a:r>
              <a:rPr lang="en-US" sz="2400" b="1">
                <a:solidFill>
                  <a:schemeClr val="dk1"/>
                </a:solidFill>
                <a:latin typeface="Arial"/>
                <a:ea typeface="Arial"/>
                <a:cs typeface="Arial"/>
                <a:sym typeface="Arial"/>
              </a:rPr>
              <a:t>ột số biện pháp phòng, chống dịch bệnh</a:t>
            </a:r>
            <a:endParaRPr sz="2400" b="1">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4">
                                            <p:txEl>
                                              <p:pRg st="0" end="0"/>
                                            </p:txEl>
                                          </p:spTgt>
                                        </p:tgtEl>
                                        <p:attrNameLst>
                                          <p:attrName>style.visibility</p:attrName>
                                        </p:attrNameLst>
                                      </p:cBhvr>
                                      <p:to>
                                        <p:strVal val="visible"/>
                                      </p:to>
                                    </p:set>
                                    <p:animEffect transition="in" filter="fade">
                                      <p:cBhvr>
                                        <p:cTn id="7" dur="1000"/>
                                        <p:tgtEl>
                                          <p:spTgt spid="8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02"/>
                                        </p:tgtEl>
                                        <p:attrNameLst>
                                          <p:attrName>style.visibility</p:attrName>
                                        </p:attrNameLst>
                                      </p:cBhvr>
                                      <p:to>
                                        <p:strVal val="visible"/>
                                      </p:to>
                                    </p:set>
                                    <p:anim calcmode="lin" valueType="num">
                                      <p:cBhvr additive="base">
                                        <p:cTn id="12" dur="500"/>
                                        <p:tgtEl>
                                          <p:spTgt spid="8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38"/>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811" name="Google Shape;811;p38"/>
          <p:cNvGrpSpPr/>
          <p:nvPr/>
        </p:nvGrpSpPr>
        <p:grpSpPr>
          <a:xfrm>
            <a:off x="-414598" y="-74786"/>
            <a:ext cx="9486900" cy="1456459"/>
            <a:chOff x="-342900" y="-8659"/>
            <a:chExt cx="9486900" cy="1456459"/>
          </a:xfrm>
        </p:grpSpPr>
        <p:grpSp>
          <p:nvGrpSpPr>
            <p:cNvPr id="812" name="Google Shape;812;p38"/>
            <p:cNvGrpSpPr/>
            <p:nvPr/>
          </p:nvGrpSpPr>
          <p:grpSpPr>
            <a:xfrm>
              <a:off x="0" y="-8659"/>
              <a:ext cx="9144000" cy="1447800"/>
              <a:chOff x="0" y="-8659"/>
              <a:chExt cx="9144000" cy="1447800"/>
            </a:xfrm>
          </p:grpSpPr>
          <p:pic>
            <p:nvPicPr>
              <p:cNvPr id="813" name="Google Shape;813;p38"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814" name="Google Shape;814;p38"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815" name="Google Shape;815;p38"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816" name="Google Shape;816;p38"/>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817" name="Google Shape;817;p38"/>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818" name="Google Shape;818;p38"/>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819" name="Google Shape;819;p38"/>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III. Phòng, chống dịch bệnh</a:t>
            </a:r>
            <a:endParaRPr sz="2800" b="1">
              <a:solidFill>
                <a:srgbClr val="C00000"/>
              </a:solidFill>
              <a:latin typeface="Arial"/>
              <a:ea typeface="Arial"/>
              <a:cs typeface="Arial"/>
              <a:sym typeface="Arial"/>
            </a:endParaRPr>
          </a:p>
        </p:txBody>
      </p:sp>
      <p:sp>
        <p:nvSpPr>
          <p:cNvPr id="820" name="Google Shape;820;p38"/>
          <p:cNvSpPr txBox="1"/>
          <p:nvPr/>
        </p:nvSpPr>
        <p:spPr>
          <a:xfrm>
            <a:off x="181320" y="1759460"/>
            <a:ext cx="878135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Trebuchet MS"/>
                <a:ea typeface="Trebuchet MS"/>
                <a:cs typeface="Trebuchet MS"/>
                <a:sym typeface="Trebuchet MS"/>
              </a:rPr>
              <a:t>2. M</a:t>
            </a:r>
            <a:r>
              <a:rPr lang="en-US" sz="2400" b="1">
                <a:solidFill>
                  <a:schemeClr val="dk1"/>
                </a:solidFill>
                <a:latin typeface="Arial"/>
                <a:ea typeface="Arial"/>
                <a:cs typeface="Arial"/>
                <a:sym typeface="Arial"/>
              </a:rPr>
              <a:t>ột số biện pháp phòng, chống dịch bệnh</a:t>
            </a:r>
            <a:endParaRPr sz="2400" b="1">
              <a:solidFill>
                <a:schemeClr val="dk1"/>
              </a:solidFill>
              <a:latin typeface="Trebuchet MS"/>
              <a:ea typeface="Trebuchet MS"/>
              <a:cs typeface="Trebuchet MS"/>
              <a:sym typeface="Trebuchet MS"/>
            </a:endParaRPr>
          </a:p>
        </p:txBody>
      </p:sp>
      <p:pic>
        <p:nvPicPr>
          <p:cNvPr id="821" name="Google Shape;821;p38" descr="Chủ quan tự điều trị sốt xuất huyết tại nhà, một bé gái nguy kịch"/>
          <p:cNvPicPr preferRelativeResize="0"/>
          <p:nvPr/>
        </p:nvPicPr>
        <p:blipFill rotWithShape="1">
          <a:blip r:embed="rId6">
            <a:alphaModFix/>
          </a:blip>
          <a:srcRect/>
          <a:stretch/>
        </p:blipFill>
        <p:spPr>
          <a:xfrm>
            <a:off x="1475656" y="2302550"/>
            <a:ext cx="6334125" cy="4191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0">
                                            <p:txEl>
                                              <p:pRg st="0" end="0"/>
                                            </p:txEl>
                                          </p:spTgt>
                                        </p:tgtEl>
                                        <p:attrNameLst>
                                          <p:attrName>style.visibility</p:attrName>
                                        </p:attrNameLst>
                                      </p:cBhvr>
                                      <p:to>
                                        <p:strVal val="visible"/>
                                      </p:to>
                                    </p:set>
                                    <p:animEffect transition="in" filter="fade">
                                      <p:cBhvr>
                                        <p:cTn id="7" dur="1000"/>
                                        <p:tgtEl>
                                          <p:spTgt spid="8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1"/>
                                        </p:tgtEl>
                                        <p:attrNameLst>
                                          <p:attrName>style.visibility</p:attrName>
                                        </p:attrNameLst>
                                      </p:cBhvr>
                                      <p:to>
                                        <p:strVal val="visible"/>
                                      </p:to>
                                    </p:set>
                                    <p:animEffect transition="in" filter="fade">
                                      <p:cBhvr>
                                        <p:cTn id="12" dur="1000"/>
                                        <p:tgtEl>
                                          <p:spTgt spid="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39"/>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828" name="Google Shape;828;p39"/>
          <p:cNvGrpSpPr/>
          <p:nvPr/>
        </p:nvGrpSpPr>
        <p:grpSpPr>
          <a:xfrm>
            <a:off x="-414598" y="-74786"/>
            <a:ext cx="9486900" cy="1456459"/>
            <a:chOff x="-342900" y="-8659"/>
            <a:chExt cx="9486900" cy="1456459"/>
          </a:xfrm>
        </p:grpSpPr>
        <p:grpSp>
          <p:nvGrpSpPr>
            <p:cNvPr id="829" name="Google Shape;829;p39"/>
            <p:cNvGrpSpPr/>
            <p:nvPr/>
          </p:nvGrpSpPr>
          <p:grpSpPr>
            <a:xfrm>
              <a:off x="0" y="-8659"/>
              <a:ext cx="9144000" cy="1447800"/>
              <a:chOff x="0" y="-8659"/>
              <a:chExt cx="9144000" cy="1447800"/>
            </a:xfrm>
          </p:grpSpPr>
          <p:pic>
            <p:nvPicPr>
              <p:cNvPr id="830" name="Google Shape;830;p39"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831" name="Google Shape;831;p39"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832" name="Google Shape;832;p39"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833" name="Google Shape;833;p39"/>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834" name="Google Shape;834;p39"/>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835" name="Google Shape;835;p39"/>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836" name="Google Shape;836;p39"/>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III. Phòng, chống dịch bệnh</a:t>
            </a:r>
            <a:endParaRPr sz="2800" b="1">
              <a:solidFill>
                <a:srgbClr val="C00000"/>
              </a:solidFill>
              <a:latin typeface="Arial"/>
              <a:ea typeface="Arial"/>
              <a:cs typeface="Arial"/>
              <a:sym typeface="Arial"/>
            </a:endParaRPr>
          </a:p>
        </p:txBody>
      </p:sp>
      <p:sp>
        <p:nvSpPr>
          <p:cNvPr id="837" name="Google Shape;837;p39"/>
          <p:cNvSpPr txBox="1"/>
          <p:nvPr/>
        </p:nvSpPr>
        <p:spPr>
          <a:xfrm>
            <a:off x="181320" y="1759460"/>
            <a:ext cx="878135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Trebuchet MS"/>
                <a:ea typeface="Trebuchet MS"/>
                <a:cs typeface="Trebuchet MS"/>
                <a:sym typeface="Trebuchet MS"/>
              </a:rPr>
              <a:t>2. M</a:t>
            </a:r>
            <a:r>
              <a:rPr lang="en-US" sz="2400" b="1">
                <a:solidFill>
                  <a:schemeClr val="dk1"/>
                </a:solidFill>
                <a:latin typeface="Arial"/>
                <a:ea typeface="Arial"/>
                <a:cs typeface="Arial"/>
                <a:sym typeface="Arial"/>
              </a:rPr>
              <a:t>ột số biện pháp phòng, chống dịch bệnh</a:t>
            </a:r>
            <a:endParaRPr sz="2400" b="1">
              <a:solidFill>
                <a:schemeClr val="dk1"/>
              </a:solidFill>
              <a:latin typeface="Trebuchet MS"/>
              <a:ea typeface="Trebuchet MS"/>
              <a:cs typeface="Trebuchet MS"/>
              <a:sym typeface="Trebuchet MS"/>
            </a:endParaRPr>
          </a:p>
        </p:txBody>
      </p:sp>
      <p:pic>
        <p:nvPicPr>
          <p:cNvPr id="838" name="Google Shape;838;p39" descr="Tin ảnh: Hệ thống cách ly 4 vòng chống COVID-19 của Việt Nam | Sở Y tế TP.  Hồ Chí Minh"/>
          <p:cNvPicPr preferRelativeResize="0"/>
          <p:nvPr/>
        </p:nvPicPr>
        <p:blipFill rotWithShape="1">
          <a:blip r:embed="rId6">
            <a:alphaModFix/>
          </a:blip>
          <a:srcRect/>
          <a:stretch/>
        </p:blipFill>
        <p:spPr>
          <a:xfrm>
            <a:off x="174705" y="2564904"/>
            <a:ext cx="4373507" cy="3423985"/>
          </a:xfrm>
          <a:prstGeom prst="rect">
            <a:avLst/>
          </a:prstGeom>
          <a:noFill/>
          <a:ln>
            <a:noFill/>
          </a:ln>
        </p:spPr>
      </p:pic>
      <p:pic>
        <p:nvPicPr>
          <p:cNvPr id="839" name="Google Shape;839;p39" descr="Giảm ngày cách ly tập trung người nhập cảnh tiêm đủ liều vaccine, xét  nghiệm âm tính COVID-19"/>
          <p:cNvPicPr preferRelativeResize="0"/>
          <p:nvPr/>
        </p:nvPicPr>
        <p:blipFill rotWithShape="1">
          <a:blip r:embed="rId7">
            <a:alphaModFix/>
          </a:blip>
          <a:srcRect/>
          <a:stretch/>
        </p:blipFill>
        <p:spPr>
          <a:xfrm>
            <a:off x="4595790" y="2564904"/>
            <a:ext cx="4493300" cy="34239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7">
                                            <p:txEl>
                                              <p:pRg st="0" end="0"/>
                                            </p:txEl>
                                          </p:spTgt>
                                        </p:tgtEl>
                                        <p:attrNameLst>
                                          <p:attrName>style.visibility</p:attrName>
                                        </p:attrNameLst>
                                      </p:cBhvr>
                                      <p:to>
                                        <p:strVal val="visible"/>
                                      </p:to>
                                    </p:set>
                                    <p:animEffect transition="in" filter="fade">
                                      <p:cBhvr>
                                        <p:cTn id="7" dur="1000"/>
                                        <p:tgtEl>
                                          <p:spTgt spid="8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1000"/>
                                        <p:tgtEl>
                                          <p:spTgt spid="839"/>
                                        </p:tgtEl>
                                      </p:cBhvr>
                                    </p:animEffect>
                                  </p:childTnLst>
                                </p:cTn>
                              </p:par>
                              <p:par>
                                <p:cTn id="13" presetID="10" presetClass="entr" presetSubtype="0" fill="hold" nodeType="withEffect">
                                  <p:stCondLst>
                                    <p:cond delay="0"/>
                                  </p:stCondLst>
                                  <p:childTnLst>
                                    <p:set>
                                      <p:cBhvr>
                                        <p:cTn id="14" dur="1" fill="hold">
                                          <p:stCondLst>
                                            <p:cond delay="0"/>
                                          </p:stCondLst>
                                        </p:cTn>
                                        <p:tgtEl>
                                          <p:spTgt spid="838"/>
                                        </p:tgtEl>
                                        <p:attrNameLst>
                                          <p:attrName>style.visibility</p:attrName>
                                        </p:attrNameLst>
                                      </p:cBhvr>
                                      <p:to>
                                        <p:strVal val="visible"/>
                                      </p:to>
                                    </p:set>
                                    <p:animEffect transition="in" filter="fade">
                                      <p:cBhvr>
                                        <p:cTn id="15"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p:nvPr/>
        </p:nvSpPr>
        <p:spPr>
          <a:xfrm>
            <a:off x="433033" y="1307922"/>
            <a:ext cx="8534400" cy="1041435"/>
          </a:xfrm>
          <a:prstGeom prst="rect">
            <a:avLst/>
          </a:prstGeom>
          <a:noFill/>
          <a:ln>
            <a:noFill/>
          </a:ln>
        </p:spPr>
        <p:txBody>
          <a:bodyPr spcFirstLastPara="1" wrap="square" lIns="91425" tIns="45700" rIns="91425" bIns="45700" anchor="ctr" anchorCtr="0">
            <a:noAutofit/>
          </a:bodyPr>
          <a:lstStyle/>
          <a:p>
            <a:pPr marL="0" marR="0" lvl="0" indent="0" algn="just" rtl="0">
              <a:lnSpc>
                <a:spcPct val="147615"/>
              </a:lnSpc>
              <a:spcBef>
                <a:spcPts val="0"/>
              </a:spcBef>
              <a:spcAft>
                <a:spcPts val="0"/>
              </a:spcAft>
              <a:buNone/>
            </a:pPr>
            <a:r>
              <a:rPr lang="en-US" sz="2600" b="1">
                <a:solidFill>
                  <a:srgbClr val="FF0000"/>
                </a:solidFill>
                <a:latin typeface="Arial"/>
                <a:ea typeface="Arial"/>
                <a:cs typeface="Arial"/>
                <a:sym typeface="Arial"/>
              </a:rPr>
              <a:t>Em hãy kể tên một số loại vũ khí thường sử dụng</a:t>
            </a:r>
            <a:br>
              <a:rPr lang="en-US" sz="2600" b="1">
                <a:solidFill>
                  <a:srgbClr val="FF0000"/>
                </a:solidFill>
                <a:latin typeface="Arial"/>
                <a:ea typeface="Arial"/>
                <a:cs typeface="Arial"/>
                <a:sym typeface="Arial"/>
              </a:rPr>
            </a:br>
            <a:r>
              <a:rPr lang="en-US" sz="2600" b="1">
                <a:solidFill>
                  <a:srgbClr val="FF0000"/>
                </a:solidFill>
                <a:latin typeface="Arial"/>
                <a:ea typeface="Arial"/>
                <a:cs typeface="Arial"/>
                <a:sym typeface="Arial"/>
              </a:rPr>
              <a:t>trong chiến tranh và tác hại của những vũ khí đó.</a:t>
            </a:r>
            <a:endParaRPr sz="2600" b="1">
              <a:solidFill>
                <a:srgbClr val="FF0000"/>
              </a:solidFill>
              <a:latin typeface="Arial"/>
              <a:ea typeface="Arial"/>
              <a:cs typeface="Arial"/>
              <a:sym typeface="Arial"/>
            </a:endParaRPr>
          </a:p>
        </p:txBody>
      </p:sp>
      <p:grpSp>
        <p:nvGrpSpPr>
          <p:cNvPr id="155" name="Google Shape;155;p4"/>
          <p:cNvGrpSpPr/>
          <p:nvPr/>
        </p:nvGrpSpPr>
        <p:grpSpPr>
          <a:xfrm>
            <a:off x="-414598" y="-8659"/>
            <a:ext cx="9558598" cy="1447800"/>
            <a:chOff x="-414598" y="-8659"/>
            <a:chExt cx="9558598" cy="1447800"/>
          </a:xfrm>
        </p:grpSpPr>
        <p:grpSp>
          <p:nvGrpSpPr>
            <p:cNvPr id="156" name="Google Shape;156;p4"/>
            <p:cNvGrpSpPr/>
            <p:nvPr/>
          </p:nvGrpSpPr>
          <p:grpSpPr>
            <a:xfrm>
              <a:off x="0" y="-8659"/>
              <a:ext cx="9144000" cy="1447800"/>
              <a:chOff x="0" y="-8659"/>
              <a:chExt cx="9144000" cy="1447800"/>
            </a:xfrm>
          </p:grpSpPr>
          <p:pic>
            <p:nvPicPr>
              <p:cNvPr id="157" name="Google Shape;157;p4"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158" name="Google Shape;158;p4"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159" name="Google Shape;159;p4"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160" name="Google Shape;160;p4"/>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161" name="Google Shape;161;p4"/>
            <p:cNvSpPr/>
            <p:nvPr/>
          </p:nvSpPr>
          <p:spPr>
            <a:xfrm>
              <a:off x="-414598" y="720644"/>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162" name="Google Shape;162;p4"/>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163" name="Google Shape;163;p4"/>
          <p:cNvSpPr txBox="1"/>
          <p:nvPr/>
        </p:nvSpPr>
        <p:spPr>
          <a:xfrm>
            <a:off x="2970382" y="6619813"/>
            <a:ext cx="305083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accent1"/>
                </a:solidFill>
                <a:latin typeface="Times New Roman"/>
                <a:ea typeface="Times New Roman"/>
                <a:cs typeface="Times New Roman"/>
                <a:sym typeface="Times New Roman"/>
              </a:rPr>
              <a:t>THIỆN NGUYỄN THPT LÊ QUÝ ĐÔN TPHCM</a:t>
            </a:r>
            <a:endParaRPr/>
          </a:p>
        </p:txBody>
      </p:sp>
      <p:pic>
        <p:nvPicPr>
          <p:cNvPr id="164" name="Google Shape;164;p4"/>
          <p:cNvPicPr preferRelativeResize="0"/>
          <p:nvPr/>
        </p:nvPicPr>
        <p:blipFill rotWithShape="1">
          <a:blip r:embed="rId6">
            <a:alphaModFix/>
          </a:blip>
          <a:srcRect/>
          <a:stretch/>
        </p:blipFill>
        <p:spPr>
          <a:xfrm>
            <a:off x="2985918" y="4608867"/>
            <a:ext cx="3285603" cy="2191901"/>
          </a:xfrm>
          <a:prstGeom prst="rect">
            <a:avLst/>
          </a:prstGeom>
          <a:noFill/>
          <a:ln>
            <a:noFill/>
          </a:ln>
        </p:spPr>
      </p:pic>
      <p:sp>
        <p:nvSpPr>
          <p:cNvPr id="165" name="Google Shape;165;p4"/>
          <p:cNvSpPr txBox="1"/>
          <p:nvPr/>
        </p:nvSpPr>
        <p:spPr>
          <a:xfrm>
            <a:off x="4368020" y="6092790"/>
            <a:ext cx="50011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a:solidFill>
                  <a:srgbClr val="212529"/>
                </a:solidFill>
                <a:latin typeface="Arial"/>
                <a:ea typeface="Arial"/>
                <a:cs typeface="Arial"/>
                <a:sym typeface="Arial"/>
              </a:rPr>
              <a:t>Súng giảm thanh</a:t>
            </a:r>
            <a:endParaRPr sz="1800">
              <a:solidFill>
                <a:schemeClr val="dk1"/>
              </a:solidFill>
              <a:latin typeface="Trebuchet MS"/>
              <a:ea typeface="Trebuchet MS"/>
              <a:cs typeface="Trebuchet MS"/>
              <a:sym typeface="Trebuchet MS"/>
            </a:endParaRPr>
          </a:p>
        </p:txBody>
      </p:sp>
      <p:pic>
        <p:nvPicPr>
          <p:cNvPr id="166" name="Google Shape;166;p4"/>
          <p:cNvPicPr preferRelativeResize="0"/>
          <p:nvPr/>
        </p:nvPicPr>
        <p:blipFill rotWithShape="1">
          <a:blip r:embed="rId7">
            <a:alphaModFix/>
          </a:blip>
          <a:srcRect/>
          <a:stretch/>
        </p:blipFill>
        <p:spPr>
          <a:xfrm>
            <a:off x="750228" y="2292756"/>
            <a:ext cx="3389231" cy="2261035"/>
          </a:xfrm>
          <a:prstGeom prst="rect">
            <a:avLst/>
          </a:prstGeom>
          <a:noFill/>
          <a:ln>
            <a:noFill/>
          </a:ln>
        </p:spPr>
      </p:pic>
      <p:sp>
        <p:nvSpPr>
          <p:cNvPr id="167" name="Google Shape;167;p4"/>
          <p:cNvSpPr txBox="1"/>
          <p:nvPr/>
        </p:nvSpPr>
        <p:spPr>
          <a:xfrm>
            <a:off x="876300" y="4141493"/>
            <a:ext cx="50011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a:solidFill>
                  <a:srgbClr val="212529"/>
                </a:solidFill>
                <a:latin typeface="Arial"/>
                <a:ea typeface="Arial"/>
                <a:cs typeface="Arial"/>
                <a:sym typeface="Arial"/>
              </a:rPr>
              <a:t>Tiểu liên AK báng gập</a:t>
            </a:r>
            <a:endParaRPr sz="1800">
              <a:solidFill>
                <a:schemeClr val="dk1"/>
              </a:solidFill>
              <a:latin typeface="Trebuchet MS"/>
              <a:ea typeface="Trebuchet MS"/>
              <a:cs typeface="Trebuchet MS"/>
              <a:sym typeface="Trebuchet MS"/>
            </a:endParaRPr>
          </a:p>
        </p:txBody>
      </p:sp>
      <p:pic>
        <p:nvPicPr>
          <p:cNvPr id="168" name="Google Shape;168;p4" descr="Bon loai vu khi di nhat My tung su dung trong Chien tranh Viet Nam-Hinh-3"/>
          <p:cNvPicPr preferRelativeResize="0"/>
          <p:nvPr/>
        </p:nvPicPr>
        <p:blipFill rotWithShape="1">
          <a:blip r:embed="rId8">
            <a:alphaModFix/>
          </a:blip>
          <a:srcRect/>
          <a:stretch/>
        </p:blipFill>
        <p:spPr>
          <a:xfrm>
            <a:off x="26387" y="4608867"/>
            <a:ext cx="2921891" cy="2191418"/>
          </a:xfrm>
          <a:prstGeom prst="rect">
            <a:avLst/>
          </a:prstGeom>
          <a:noFill/>
          <a:ln>
            <a:noFill/>
          </a:ln>
        </p:spPr>
      </p:pic>
      <p:sp>
        <p:nvSpPr>
          <p:cNvPr id="169" name="Google Shape;169;p4"/>
          <p:cNvSpPr txBox="1"/>
          <p:nvPr/>
        </p:nvSpPr>
        <p:spPr>
          <a:xfrm>
            <a:off x="690302" y="5565740"/>
            <a:ext cx="51778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a:solidFill>
                  <a:srgbClr val="000000"/>
                </a:solidFill>
                <a:latin typeface="Arial"/>
                <a:ea typeface="Arial"/>
                <a:cs typeface="Arial"/>
                <a:sym typeface="Arial"/>
              </a:rPr>
              <a:t>Bom đinh</a:t>
            </a:r>
            <a:endParaRPr sz="1800">
              <a:solidFill>
                <a:schemeClr val="dk1"/>
              </a:solidFill>
              <a:latin typeface="Trebuchet MS"/>
              <a:ea typeface="Trebuchet MS"/>
              <a:cs typeface="Trebuchet MS"/>
              <a:sym typeface="Trebuchet MS"/>
            </a:endParaRPr>
          </a:p>
        </p:txBody>
      </p:sp>
      <p:pic>
        <p:nvPicPr>
          <p:cNvPr id="170" name="Google Shape;170;p4"/>
          <p:cNvPicPr preferRelativeResize="0"/>
          <p:nvPr/>
        </p:nvPicPr>
        <p:blipFill rotWithShape="1">
          <a:blip r:embed="rId9">
            <a:alphaModFix/>
          </a:blip>
          <a:srcRect/>
          <a:stretch/>
        </p:blipFill>
        <p:spPr>
          <a:xfrm>
            <a:off x="4355976" y="2293272"/>
            <a:ext cx="4195859" cy="2260519"/>
          </a:xfrm>
          <a:prstGeom prst="rect">
            <a:avLst/>
          </a:prstGeom>
          <a:noFill/>
          <a:ln>
            <a:noFill/>
          </a:ln>
        </p:spPr>
      </p:pic>
      <p:sp>
        <p:nvSpPr>
          <p:cNvPr id="171" name="Google Shape;171;p4"/>
          <p:cNvSpPr txBox="1"/>
          <p:nvPr/>
        </p:nvSpPr>
        <p:spPr>
          <a:xfrm>
            <a:off x="5004048" y="3340352"/>
            <a:ext cx="50656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a:solidFill>
                  <a:srgbClr val="000000"/>
                </a:solidFill>
                <a:latin typeface="Arial"/>
                <a:ea typeface="Arial"/>
                <a:cs typeface="Arial"/>
                <a:sym typeface="Arial"/>
              </a:rPr>
              <a:t>Lưỡi lê M4</a:t>
            </a:r>
            <a:endParaRPr sz="1800">
              <a:solidFill>
                <a:schemeClr val="dk1"/>
              </a:solidFill>
              <a:latin typeface="Trebuchet MS"/>
              <a:ea typeface="Trebuchet MS"/>
              <a:cs typeface="Trebuchet MS"/>
              <a:sym typeface="Trebuchet MS"/>
            </a:endParaRPr>
          </a:p>
        </p:txBody>
      </p:sp>
      <p:pic>
        <p:nvPicPr>
          <p:cNvPr id="172" name="Google Shape;172;p4" descr="Tên lửa hành trình – Wikipedia tiếng Việt"/>
          <p:cNvPicPr preferRelativeResize="0"/>
          <p:nvPr/>
        </p:nvPicPr>
        <p:blipFill rotWithShape="1">
          <a:blip r:embed="rId10">
            <a:alphaModFix/>
          </a:blip>
          <a:srcRect/>
          <a:stretch/>
        </p:blipFill>
        <p:spPr>
          <a:xfrm>
            <a:off x="6382088" y="4608867"/>
            <a:ext cx="2918451" cy="2188838"/>
          </a:xfrm>
          <a:prstGeom prst="rect">
            <a:avLst/>
          </a:prstGeom>
          <a:noFill/>
          <a:ln>
            <a:noFill/>
          </a:ln>
        </p:spPr>
      </p:pic>
      <p:sp>
        <p:nvSpPr>
          <p:cNvPr id="173" name="Google Shape;173;p4"/>
          <p:cNvSpPr txBox="1"/>
          <p:nvPr/>
        </p:nvSpPr>
        <p:spPr>
          <a:xfrm>
            <a:off x="6640151" y="4797778"/>
            <a:ext cx="50011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a:solidFill>
                  <a:srgbClr val="212529"/>
                </a:solidFill>
                <a:latin typeface="Arial"/>
                <a:ea typeface="Arial"/>
                <a:cs typeface="Arial"/>
                <a:sym typeface="Arial"/>
              </a:rPr>
              <a:t>Tên lửa hành trình</a:t>
            </a:r>
            <a:endParaRPr sz="1800">
              <a:solidFill>
                <a:schemeClr val="dk1"/>
              </a:solidFill>
              <a:latin typeface="Trebuchet MS"/>
              <a:ea typeface="Trebuchet MS"/>
              <a:cs typeface="Trebuchet MS"/>
              <a:sym typeface="Trebuchet MS"/>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 calcmode="lin" valueType="num">
                                      <p:cBhvr additive="base">
                                        <p:cTn id="7" dur="500"/>
                                        <p:tgtEl>
                                          <p:spTgt spid="1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1000"/>
                                        <p:tgtEl>
                                          <p:spTgt spid="166"/>
                                        </p:tgtEl>
                                      </p:cBhvr>
                                    </p:animEffect>
                                  </p:childTnLst>
                                </p:cTn>
                              </p:par>
                              <p:par>
                                <p:cTn id="13" presetID="10" presetClass="entr" presetSubtype="0" fill="hold" nodeType="with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1000"/>
                                        <p:tgtEl>
                                          <p:spTgt spid="1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fade">
                                      <p:cBhvr>
                                        <p:cTn id="20" dur="1000"/>
                                        <p:tgtEl>
                                          <p:spTgt spid="170"/>
                                        </p:tgtEl>
                                      </p:cBhvr>
                                    </p:animEffect>
                                  </p:childTnLst>
                                </p:cTn>
                              </p:par>
                              <p:par>
                                <p:cTn id="21" presetID="10" presetClass="entr" presetSubtype="0" fill="hold" nodeType="withEffect">
                                  <p:stCondLst>
                                    <p:cond delay="0"/>
                                  </p:stCondLst>
                                  <p:childTnLst>
                                    <p:set>
                                      <p:cBhvr>
                                        <p:cTn id="22" dur="1" fill="hold">
                                          <p:stCondLst>
                                            <p:cond delay="0"/>
                                          </p:stCondLst>
                                        </p:cTn>
                                        <p:tgtEl>
                                          <p:spTgt spid="171"/>
                                        </p:tgtEl>
                                        <p:attrNameLst>
                                          <p:attrName>style.visibility</p:attrName>
                                        </p:attrNameLst>
                                      </p:cBhvr>
                                      <p:to>
                                        <p:strVal val="visible"/>
                                      </p:to>
                                    </p:set>
                                    <p:animEffect transition="in" filter="fade">
                                      <p:cBhvr>
                                        <p:cTn id="23" dur="1000"/>
                                        <p:tgtEl>
                                          <p:spTgt spid="17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9"/>
                                        </p:tgtEl>
                                        <p:attrNameLst>
                                          <p:attrName>style.visibility</p:attrName>
                                        </p:attrNameLst>
                                      </p:cBhvr>
                                      <p:to>
                                        <p:strVal val="visible"/>
                                      </p:to>
                                    </p:set>
                                    <p:animEffect transition="in" filter="fade">
                                      <p:cBhvr>
                                        <p:cTn id="28" dur="1000"/>
                                        <p:tgtEl>
                                          <p:spTgt spid="169"/>
                                        </p:tgtEl>
                                      </p:cBhvr>
                                    </p:animEffect>
                                  </p:childTnLst>
                                </p:cTn>
                              </p:par>
                              <p:par>
                                <p:cTn id="29" presetID="10" presetClass="entr" presetSubtype="0" fill="hold" nodeType="withEffect">
                                  <p:stCondLst>
                                    <p:cond delay="0"/>
                                  </p:stCondLst>
                                  <p:childTnLst>
                                    <p:set>
                                      <p:cBhvr>
                                        <p:cTn id="30" dur="1" fill="hold">
                                          <p:stCondLst>
                                            <p:cond delay="0"/>
                                          </p:stCondLst>
                                        </p:cTn>
                                        <p:tgtEl>
                                          <p:spTgt spid="168"/>
                                        </p:tgtEl>
                                        <p:attrNameLst>
                                          <p:attrName>style.visibility</p:attrName>
                                        </p:attrNameLst>
                                      </p:cBhvr>
                                      <p:to>
                                        <p:strVal val="visible"/>
                                      </p:to>
                                    </p:set>
                                    <p:animEffect transition="in" filter="fade">
                                      <p:cBhvr>
                                        <p:cTn id="31" dur="1000"/>
                                        <p:tgtEl>
                                          <p:spTgt spid="16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4"/>
                                        </p:tgtEl>
                                        <p:attrNameLst>
                                          <p:attrName>style.visibility</p:attrName>
                                        </p:attrNameLst>
                                      </p:cBhvr>
                                      <p:to>
                                        <p:strVal val="visible"/>
                                      </p:to>
                                    </p:set>
                                    <p:animEffect transition="in" filter="fade">
                                      <p:cBhvr>
                                        <p:cTn id="36" dur="1000"/>
                                        <p:tgtEl>
                                          <p:spTgt spid="164"/>
                                        </p:tgtEl>
                                      </p:cBhvr>
                                    </p:animEffect>
                                  </p:childTnLst>
                                </p:cTn>
                              </p:par>
                              <p:par>
                                <p:cTn id="37" presetID="10" presetClass="entr" presetSubtype="0" fill="hold" nodeType="withEffect">
                                  <p:stCondLst>
                                    <p:cond delay="0"/>
                                  </p:stCondLst>
                                  <p:childTnLst>
                                    <p:set>
                                      <p:cBhvr>
                                        <p:cTn id="38" dur="1" fill="hold">
                                          <p:stCondLst>
                                            <p:cond delay="0"/>
                                          </p:stCondLst>
                                        </p:cTn>
                                        <p:tgtEl>
                                          <p:spTgt spid="165"/>
                                        </p:tgtEl>
                                        <p:attrNameLst>
                                          <p:attrName>style.visibility</p:attrName>
                                        </p:attrNameLst>
                                      </p:cBhvr>
                                      <p:to>
                                        <p:strVal val="visible"/>
                                      </p:to>
                                    </p:set>
                                    <p:animEffect transition="in" filter="fade">
                                      <p:cBhvr>
                                        <p:cTn id="39" dur="1000"/>
                                        <p:tgtEl>
                                          <p:spTgt spid="16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2"/>
                                        </p:tgtEl>
                                        <p:attrNameLst>
                                          <p:attrName>style.visibility</p:attrName>
                                        </p:attrNameLst>
                                      </p:cBhvr>
                                      <p:to>
                                        <p:strVal val="visible"/>
                                      </p:to>
                                    </p:set>
                                    <p:animEffect transition="in" filter="fade">
                                      <p:cBhvr>
                                        <p:cTn id="44" dur="1000"/>
                                        <p:tgtEl>
                                          <p:spTgt spid="172"/>
                                        </p:tgtEl>
                                      </p:cBhvr>
                                    </p:animEffect>
                                  </p:childTnLst>
                                </p:cTn>
                              </p:par>
                              <p:par>
                                <p:cTn id="45" presetID="10" presetClass="entr" presetSubtype="0" fill="hold" nodeType="withEffect">
                                  <p:stCondLst>
                                    <p:cond delay="0"/>
                                  </p:stCondLst>
                                  <p:childTnLst>
                                    <p:set>
                                      <p:cBhvr>
                                        <p:cTn id="46" dur="1" fill="hold">
                                          <p:stCondLst>
                                            <p:cond delay="0"/>
                                          </p:stCondLst>
                                        </p:cTn>
                                        <p:tgtEl>
                                          <p:spTgt spid="173"/>
                                        </p:tgtEl>
                                        <p:attrNameLst>
                                          <p:attrName>style.visibility</p:attrName>
                                        </p:attrNameLst>
                                      </p:cBhvr>
                                      <p:to>
                                        <p:strVal val="visible"/>
                                      </p:to>
                                    </p:set>
                                    <p:animEffect transition="in" filter="fade">
                                      <p:cBhvr>
                                        <p:cTn id="47"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0"/>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846" name="Google Shape;846;p40"/>
          <p:cNvGrpSpPr/>
          <p:nvPr/>
        </p:nvGrpSpPr>
        <p:grpSpPr>
          <a:xfrm>
            <a:off x="-380147" y="-36832"/>
            <a:ext cx="9486900" cy="1456459"/>
            <a:chOff x="-342900" y="-8659"/>
            <a:chExt cx="9486900" cy="1456459"/>
          </a:xfrm>
        </p:grpSpPr>
        <p:grpSp>
          <p:nvGrpSpPr>
            <p:cNvPr id="847" name="Google Shape;847;p40"/>
            <p:cNvGrpSpPr/>
            <p:nvPr/>
          </p:nvGrpSpPr>
          <p:grpSpPr>
            <a:xfrm>
              <a:off x="0" y="-8659"/>
              <a:ext cx="9144000" cy="1447800"/>
              <a:chOff x="0" y="-8659"/>
              <a:chExt cx="9144000" cy="1447800"/>
            </a:xfrm>
          </p:grpSpPr>
          <p:pic>
            <p:nvPicPr>
              <p:cNvPr id="848" name="Google Shape;848;p4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849" name="Google Shape;849;p40"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850" name="Google Shape;850;p40"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851" name="Google Shape;851;p4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852" name="Google Shape;852;p40"/>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853" name="Google Shape;853;p40"/>
          <p:cNvSpPr/>
          <p:nvPr/>
        </p:nvSpPr>
        <p:spPr>
          <a:xfrm>
            <a:off x="-324544" y="103303"/>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854" name="Google Shape;854;p40"/>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III. Phòng, chống dịch bệnh</a:t>
            </a:r>
            <a:endParaRPr sz="2800" b="1">
              <a:solidFill>
                <a:srgbClr val="C00000"/>
              </a:solidFill>
              <a:latin typeface="Arial"/>
              <a:ea typeface="Arial"/>
              <a:cs typeface="Arial"/>
              <a:sym typeface="Arial"/>
            </a:endParaRPr>
          </a:p>
        </p:txBody>
      </p:sp>
      <p:sp>
        <p:nvSpPr>
          <p:cNvPr id="855" name="Google Shape;855;p40"/>
          <p:cNvSpPr txBox="1"/>
          <p:nvPr/>
        </p:nvSpPr>
        <p:spPr>
          <a:xfrm>
            <a:off x="181320" y="1759460"/>
            <a:ext cx="878135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Trebuchet MS"/>
                <a:ea typeface="Trebuchet MS"/>
                <a:cs typeface="Trebuchet MS"/>
                <a:sym typeface="Trebuchet MS"/>
              </a:rPr>
              <a:t>2. M</a:t>
            </a:r>
            <a:r>
              <a:rPr lang="en-US" sz="2400" b="1">
                <a:solidFill>
                  <a:schemeClr val="dk1"/>
                </a:solidFill>
                <a:latin typeface="Arial"/>
                <a:ea typeface="Arial"/>
                <a:cs typeface="Arial"/>
                <a:sym typeface="Arial"/>
              </a:rPr>
              <a:t>ột số biện pháp phòng, chống dịch bệnh</a:t>
            </a:r>
            <a:endParaRPr sz="2400" b="1">
              <a:solidFill>
                <a:schemeClr val="dk1"/>
              </a:solidFill>
              <a:latin typeface="Trebuchet MS"/>
              <a:ea typeface="Trebuchet MS"/>
              <a:cs typeface="Trebuchet MS"/>
              <a:sym typeface="Trebuchet MS"/>
            </a:endParaRPr>
          </a:p>
        </p:txBody>
      </p:sp>
      <p:pic>
        <p:nvPicPr>
          <p:cNvPr id="856" name="Google Shape;856;p40" descr="TPHCM xin mua và sử dụng vaccine COVID-19"/>
          <p:cNvPicPr preferRelativeResize="0"/>
          <p:nvPr/>
        </p:nvPicPr>
        <p:blipFill rotWithShape="1">
          <a:blip r:embed="rId6">
            <a:alphaModFix/>
          </a:blip>
          <a:srcRect/>
          <a:stretch/>
        </p:blipFill>
        <p:spPr>
          <a:xfrm>
            <a:off x="125714" y="2634261"/>
            <a:ext cx="4237589" cy="3017205"/>
          </a:xfrm>
          <a:prstGeom prst="rect">
            <a:avLst/>
          </a:prstGeom>
          <a:noFill/>
          <a:ln>
            <a:noFill/>
          </a:ln>
        </p:spPr>
      </p:pic>
      <p:pic>
        <p:nvPicPr>
          <p:cNvPr id="857" name="Google Shape;857;p40" descr="Cập nhật về phối hợp vắc xin Covid | BvNTP"/>
          <p:cNvPicPr preferRelativeResize="0"/>
          <p:nvPr/>
        </p:nvPicPr>
        <p:blipFill rotWithShape="1">
          <a:blip r:embed="rId7">
            <a:alphaModFix/>
          </a:blip>
          <a:srcRect/>
          <a:stretch/>
        </p:blipFill>
        <p:spPr>
          <a:xfrm>
            <a:off x="4424102" y="2288208"/>
            <a:ext cx="4569793" cy="43316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xEl>
                                              <p:pRg st="0" end="0"/>
                                            </p:txEl>
                                          </p:spTgt>
                                        </p:tgtEl>
                                        <p:attrNameLst>
                                          <p:attrName>style.visibility</p:attrName>
                                        </p:attrNameLst>
                                      </p:cBhvr>
                                      <p:to>
                                        <p:strVal val="visible"/>
                                      </p:to>
                                    </p:set>
                                    <p:animEffect transition="in" filter="fade">
                                      <p:cBhvr>
                                        <p:cTn id="7" dur="1000"/>
                                        <p:tgtEl>
                                          <p:spTgt spid="8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6"/>
                                        </p:tgtEl>
                                        <p:attrNameLst>
                                          <p:attrName>style.visibility</p:attrName>
                                        </p:attrNameLst>
                                      </p:cBhvr>
                                      <p:to>
                                        <p:strVal val="visible"/>
                                      </p:to>
                                    </p:set>
                                    <p:animEffect transition="in" filter="fade">
                                      <p:cBhvr>
                                        <p:cTn id="12" dur="1000"/>
                                        <p:tgtEl>
                                          <p:spTgt spid="856"/>
                                        </p:tgtEl>
                                      </p:cBhvr>
                                    </p:animEffect>
                                  </p:childTnLst>
                                </p:cTn>
                              </p:par>
                              <p:par>
                                <p:cTn id="13" presetID="10" presetClass="entr" presetSubtype="0" fill="hold" nodeType="withEffect">
                                  <p:stCondLst>
                                    <p:cond delay="0"/>
                                  </p:stCondLst>
                                  <p:childTnLst>
                                    <p:set>
                                      <p:cBhvr>
                                        <p:cTn id="14" dur="1" fill="hold">
                                          <p:stCondLst>
                                            <p:cond delay="0"/>
                                          </p:stCondLst>
                                        </p:cTn>
                                        <p:tgtEl>
                                          <p:spTgt spid="857"/>
                                        </p:tgtEl>
                                        <p:attrNameLst>
                                          <p:attrName>style.visibility</p:attrName>
                                        </p:attrNameLst>
                                      </p:cBhvr>
                                      <p:to>
                                        <p:strVal val="visible"/>
                                      </p:to>
                                    </p:set>
                                    <p:animEffect transition="in" filter="fade">
                                      <p:cBhvr>
                                        <p:cTn id="15" dur="1000"/>
                                        <p:tgtEl>
                                          <p:spTgt spid="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1"/>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864" name="Google Shape;864;p41"/>
          <p:cNvGrpSpPr/>
          <p:nvPr/>
        </p:nvGrpSpPr>
        <p:grpSpPr>
          <a:xfrm>
            <a:off x="-428453" y="-38308"/>
            <a:ext cx="9486900" cy="1456459"/>
            <a:chOff x="-342900" y="-8659"/>
            <a:chExt cx="9486900" cy="1456459"/>
          </a:xfrm>
        </p:grpSpPr>
        <p:grpSp>
          <p:nvGrpSpPr>
            <p:cNvPr id="865" name="Google Shape;865;p41"/>
            <p:cNvGrpSpPr/>
            <p:nvPr/>
          </p:nvGrpSpPr>
          <p:grpSpPr>
            <a:xfrm>
              <a:off x="0" y="-8659"/>
              <a:ext cx="9144000" cy="1447800"/>
              <a:chOff x="0" y="-8659"/>
              <a:chExt cx="9144000" cy="1447800"/>
            </a:xfrm>
          </p:grpSpPr>
          <p:pic>
            <p:nvPicPr>
              <p:cNvPr id="866" name="Google Shape;866;p41"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867" name="Google Shape;867;p41"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868" name="Google Shape;868;p41"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869" name="Google Shape;869;p41"/>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870" name="Google Shape;870;p41"/>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871" name="Google Shape;871;p41"/>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872" name="Google Shape;872;p41"/>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IV. Phòng, chống cháy nổ</a:t>
            </a:r>
            <a:endParaRPr sz="2800" b="1">
              <a:solidFill>
                <a:srgbClr val="C00000"/>
              </a:solidFill>
              <a:latin typeface="Arial"/>
              <a:ea typeface="Arial"/>
              <a:cs typeface="Arial"/>
              <a:sym typeface="Arial"/>
            </a:endParaRPr>
          </a:p>
        </p:txBody>
      </p:sp>
      <p:sp>
        <p:nvSpPr>
          <p:cNvPr id="873" name="Google Shape;873;p41"/>
          <p:cNvSpPr txBox="1"/>
          <p:nvPr/>
        </p:nvSpPr>
        <p:spPr>
          <a:xfrm>
            <a:off x="181321" y="1759460"/>
            <a:ext cx="8877126" cy="1569660"/>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Trebuchet MS"/>
              <a:buAutoNum type="arabicPeriod"/>
            </a:pPr>
            <a:r>
              <a:rPr lang="en-US" sz="2400" b="1">
                <a:solidFill>
                  <a:schemeClr val="dk1"/>
                </a:solidFill>
                <a:latin typeface="Trebuchet MS"/>
                <a:ea typeface="Trebuchet MS"/>
                <a:cs typeface="Trebuchet MS"/>
                <a:sym typeface="Trebuchet MS"/>
              </a:rPr>
              <a:t>Tác hại</a:t>
            </a:r>
            <a:endParaRPr sz="2400" b="1">
              <a:solidFill>
                <a:schemeClr val="dk1"/>
              </a:solidFill>
              <a:latin typeface="Trebuchet MS"/>
              <a:ea typeface="Trebuchet MS"/>
              <a:cs typeface="Trebuchet MS"/>
              <a:sym typeface="Trebuchet MS"/>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Em hãy nêu một số vụ cháy nổ lớn gần đây và nêu tác hại của cháy nổ?</a:t>
            </a:r>
            <a:endParaRPr/>
          </a:p>
          <a:p>
            <a:pPr marL="0" marR="0" lvl="0" indent="0" algn="just" rtl="0">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874" name="Google Shape;874;p41" descr="Chú thích ảnh"/>
          <p:cNvPicPr preferRelativeResize="0"/>
          <p:nvPr/>
        </p:nvPicPr>
        <p:blipFill rotWithShape="1">
          <a:blip r:embed="rId6">
            <a:alphaModFix/>
          </a:blip>
          <a:srcRect r="261" b="50185"/>
          <a:stretch/>
        </p:blipFill>
        <p:spPr>
          <a:xfrm>
            <a:off x="1609324" y="2636912"/>
            <a:ext cx="6120680" cy="40792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3">
                                            <p:txEl>
                                              <p:pRg st="0" end="0"/>
                                            </p:txEl>
                                          </p:spTgt>
                                        </p:tgtEl>
                                        <p:attrNameLst>
                                          <p:attrName>style.visibility</p:attrName>
                                        </p:attrNameLst>
                                      </p:cBhvr>
                                      <p:to>
                                        <p:strVal val="visible"/>
                                      </p:to>
                                    </p:set>
                                    <p:animEffect transition="in" filter="fade">
                                      <p:cBhvr>
                                        <p:cTn id="7" dur="1000"/>
                                        <p:tgtEl>
                                          <p:spTgt spid="8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3">
                                            <p:txEl>
                                              <p:pRg st="1" end="1"/>
                                            </p:txEl>
                                          </p:spTgt>
                                        </p:tgtEl>
                                        <p:attrNameLst>
                                          <p:attrName>style.visibility</p:attrName>
                                        </p:attrNameLst>
                                      </p:cBhvr>
                                      <p:to>
                                        <p:strVal val="visible"/>
                                      </p:to>
                                    </p:set>
                                    <p:animEffect transition="in" filter="fade">
                                      <p:cBhvr>
                                        <p:cTn id="12" dur="1000"/>
                                        <p:tgtEl>
                                          <p:spTgt spid="8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3">
                                            <p:txEl>
                                              <p:pRg st="2" end="2"/>
                                            </p:txEl>
                                          </p:spTgt>
                                        </p:tgtEl>
                                        <p:attrNameLst>
                                          <p:attrName>style.visibility</p:attrName>
                                        </p:attrNameLst>
                                      </p:cBhvr>
                                      <p:to>
                                        <p:strVal val="visible"/>
                                      </p:to>
                                    </p:set>
                                    <p:animEffect transition="in" filter="fade">
                                      <p:cBhvr>
                                        <p:cTn id="17" dur="1000"/>
                                        <p:tgtEl>
                                          <p:spTgt spid="8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42"/>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881" name="Google Shape;881;p42"/>
          <p:cNvGrpSpPr/>
          <p:nvPr/>
        </p:nvGrpSpPr>
        <p:grpSpPr>
          <a:xfrm>
            <a:off x="-428453" y="-38308"/>
            <a:ext cx="9486900" cy="1456459"/>
            <a:chOff x="-342900" y="-8659"/>
            <a:chExt cx="9486900" cy="1456459"/>
          </a:xfrm>
        </p:grpSpPr>
        <p:grpSp>
          <p:nvGrpSpPr>
            <p:cNvPr id="882" name="Google Shape;882;p42"/>
            <p:cNvGrpSpPr/>
            <p:nvPr/>
          </p:nvGrpSpPr>
          <p:grpSpPr>
            <a:xfrm>
              <a:off x="0" y="-8659"/>
              <a:ext cx="9144000" cy="1447800"/>
              <a:chOff x="0" y="-8659"/>
              <a:chExt cx="9144000" cy="1447800"/>
            </a:xfrm>
          </p:grpSpPr>
          <p:pic>
            <p:nvPicPr>
              <p:cNvPr id="883" name="Google Shape;883;p42"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884" name="Google Shape;884;p42"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885" name="Google Shape;885;p42"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886" name="Google Shape;886;p42"/>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887" name="Google Shape;887;p42"/>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888" name="Google Shape;888;p42"/>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889" name="Google Shape;889;p42"/>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IV. Phòng, chống cháy nổ</a:t>
            </a:r>
            <a:endParaRPr sz="2800" b="1">
              <a:solidFill>
                <a:srgbClr val="C00000"/>
              </a:solidFill>
              <a:latin typeface="Arial"/>
              <a:ea typeface="Arial"/>
              <a:cs typeface="Arial"/>
              <a:sym typeface="Arial"/>
            </a:endParaRPr>
          </a:p>
        </p:txBody>
      </p:sp>
      <p:sp>
        <p:nvSpPr>
          <p:cNvPr id="890" name="Google Shape;890;p42"/>
          <p:cNvSpPr txBox="1"/>
          <p:nvPr/>
        </p:nvSpPr>
        <p:spPr>
          <a:xfrm>
            <a:off x="181321" y="1759460"/>
            <a:ext cx="4102647" cy="1938992"/>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Trebuchet MS"/>
              <a:buAutoNum type="arabicPeriod"/>
            </a:pPr>
            <a:r>
              <a:rPr lang="en-US" sz="2400" b="1">
                <a:solidFill>
                  <a:schemeClr val="dk1"/>
                </a:solidFill>
                <a:latin typeface="Trebuchet MS"/>
                <a:ea typeface="Trebuchet MS"/>
                <a:cs typeface="Trebuchet MS"/>
                <a:sym typeface="Trebuchet MS"/>
              </a:rPr>
              <a:t>Tác hại</a:t>
            </a:r>
            <a:endParaRPr sz="2400" b="1">
              <a:solidFill>
                <a:schemeClr val="dk1"/>
              </a:solidFill>
              <a:latin typeface="Trebuchet MS"/>
              <a:ea typeface="Trebuchet MS"/>
              <a:cs typeface="Trebuchet MS"/>
              <a:sym typeface="Trebuchet MS"/>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Em hãy nêu một số vụ cháy nổ lớn gần đây và nêu tác hại của cháy nổ?</a:t>
            </a:r>
            <a:endParaRPr/>
          </a:p>
          <a:p>
            <a:pPr marL="0" marR="0" lvl="0" indent="0" algn="just" rtl="0">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891" name="Google Shape;891;p42" descr="Chú thích ảnh"/>
          <p:cNvPicPr preferRelativeResize="0"/>
          <p:nvPr/>
        </p:nvPicPr>
        <p:blipFill rotWithShape="1">
          <a:blip r:embed="rId6">
            <a:alphaModFix/>
          </a:blip>
          <a:srcRect t="48544" r="506"/>
          <a:stretch/>
        </p:blipFill>
        <p:spPr>
          <a:xfrm>
            <a:off x="4788024" y="1288680"/>
            <a:ext cx="4270423" cy="5563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0">
                                            <p:txEl>
                                              <p:pRg st="0" end="0"/>
                                            </p:txEl>
                                          </p:spTgt>
                                        </p:tgtEl>
                                        <p:attrNameLst>
                                          <p:attrName>style.visibility</p:attrName>
                                        </p:attrNameLst>
                                      </p:cBhvr>
                                      <p:to>
                                        <p:strVal val="visible"/>
                                      </p:to>
                                    </p:set>
                                    <p:animEffect transition="in" filter="fade">
                                      <p:cBhvr>
                                        <p:cTn id="7" dur="1000"/>
                                        <p:tgtEl>
                                          <p:spTgt spid="8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0">
                                            <p:txEl>
                                              <p:pRg st="1" end="1"/>
                                            </p:txEl>
                                          </p:spTgt>
                                        </p:tgtEl>
                                        <p:attrNameLst>
                                          <p:attrName>style.visibility</p:attrName>
                                        </p:attrNameLst>
                                      </p:cBhvr>
                                      <p:to>
                                        <p:strVal val="visible"/>
                                      </p:to>
                                    </p:set>
                                    <p:animEffect transition="in" filter="fade">
                                      <p:cBhvr>
                                        <p:cTn id="12" dur="1000"/>
                                        <p:tgtEl>
                                          <p:spTgt spid="8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0">
                                            <p:txEl>
                                              <p:pRg st="2" end="2"/>
                                            </p:txEl>
                                          </p:spTgt>
                                        </p:tgtEl>
                                        <p:attrNameLst>
                                          <p:attrName>style.visibility</p:attrName>
                                        </p:attrNameLst>
                                      </p:cBhvr>
                                      <p:to>
                                        <p:strVal val="visible"/>
                                      </p:to>
                                    </p:set>
                                    <p:animEffect transition="in" filter="fade">
                                      <p:cBhvr>
                                        <p:cTn id="17" dur="1000"/>
                                        <p:tgtEl>
                                          <p:spTgt spid="8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43"/>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898" name="Google Shape;898;p43"/>
          <p:cNvGrpSpPr/>
          <p:nvPr/>
        </p:nvGrpSpPr>
        <p:grpSpPr>
          <a:xfrm>
            <a:off x="-428453" y="-38308"/>
            <a:ext cx="9486900" cy="1456459"/>
            <a:chOff x="-342900" y="-8659"/>
            <a:chExt cx="9486900" cy="1456459"/>
          </a:xfrm>
        </p:grpSpPr>
        <p:grpSp>
          <p:nvGrpSpPr>
            <p:cNvPr id="899" name="Google Shape;899;p43"/>
            <p:cNvGrpSpPr/>
            <p:nvPr/>
          </p:nvGrpSpPr>
          <p:grpSpPr>
            <a:xfrm>
              <a:off x="0" y="-8659"/>
              <a:ext cx="9144000" cy="1447800"/>
              <a:chOff x="0" y="-8659"/>
              <a:chExt cx="9144000" cy="1447800"/>
            </a:xfrm>
          </p:grpSpPr>
          <p:pic>
            <p:nvPicPr>
              <p:cNvPr id="900" name="Google Shape;900;p43"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901" name="Google Shape;901;p43"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902" name="Google Shape;902;p43"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903" name="Google Shape;903;p4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904" name="Google Shape;904;p43"/>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905" name="Google Shape;905;p43"/>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906" name="Google Shape;906;p43"/>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IV. Phòng, chống cháy nổ</a:t>
            </a:r>
            <a:endParaRPr sz="2800" b="1">
              <a:solidFill>
                <a:srgbClr val="C00000"/>
              </a:solidFill>
              <a:latin typeface="Arial"/>
              <a:ea typeface="Arial"/>
              <a:cs typeface="Arial"/>
              <a:sym typeface="Arial"/>
            </a:endParaRPr>
          </a:p>
        </p:txBody>
      </p:sp>
      <p:sp>
        <p:nvSpPr>
          <p:cNvPr id="907" name="Google Shape;907;p43"/>
          <p:cNvSpPr txBox="1"/>
          <p:nvPr/>
        </p:nvSpPr>
        <p:spPr>
          <a:xfrm>
            <a:off x="181321" y="1759460"/>
            <a:ext cx="8747933" cy="3785652"/>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Trebuchet MS"/>
              <a:buAutoNum type="arabicPeriod"/>
            </a:pPr>
            <a:r>
              <a:rPr lang="en-US" sz="2400" b="1">
                <a:solidFill>
                  <a:schemeClr val="dk1"/>
                </a:solidFill>
                <a:latin typeface="Trebuchet MS"/>
                <a:ea typeface="Trebuchet MS"/>
                <a:cs typeface="Trebuchet MS"/>
                <a:sym typeface="Trebuchet MS"/>
              </a:rPr>
              <a:t>Tác hại</a:t>
            </a:r>
            <a:endParaRPr sz="2400" b="1">
              <a:solidFill>
                <a:schemeClr val="dk1"/>
              </a:solidFill>
              <a:latin typeface="Trebuchet MS"/>
              <a:ea typeface="Trebuchet MS"/>
              <a:cs typeface="Trebuchet MS"/>
              <a:sym typeface="Trebuchet MS"/>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Cháy nổ xảy ra do nhiều nguyên nhân như thiên tai, tác động của các hiện tượng tự nhiên; sự cố hệ thống, thiết bị điện; sự bất cẩn của con người trong sử dụng lửa, điện…; ma sát tĩnh điện, tự cháy…</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Cháy nổ có thể gây thiệt hại nghiêm trọng và sức khỏe, tính mạng con người, tài sản và ảnh hưởng đến môi trường. Cháy rừng còn trực tiếp giết chết nhiều loại động vật, thực vật gây mất cân bằng sinh thái, gây biến đổi khí hậu…</a:t>
            </a:r>
            <a:endParaRPr sz="2400">
              <a:solidFill>
                <a:schemeClr val="dk1"/>
              </a:solidFill>
              <a:latin typeface="Arial"/>
              <a:ea typeface="Arial"/>
              <a:cs typeface="Arial"/>
              <a:sym typeface="Arial"/>
            </a:endParaRPr>
          </a:p>
          <a:p>
            <a:pPr marL="0" marR="0" lvl="0" indent="0" algn="just" rtl="0">
              <a:spcBef>
                <a:spcPts val="0"/>
              </a:spcBef>
              <a:spcAft>
                <a:spcPts val="0"/>
              </a:spcAft>
              <a:buNone/>
            </a:pPr>
            <a:endParaRPr sz="2400">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7">
                                            <p:txEl>
                                              <p:pRg st="0" end="0"/>
                                            </p:txEl>
                                          </p:spTgt>
                                        </p:tgtEl>
                                        <p:attrNameLst>
                                          <p:attrName>style.visibility</p:attrName>
                                        </p:attrNameLst>
                                      </p:cBhvr>
                                      <p:to>
                                        <p:strVal val="visible"/>
                                      </p:to>
                                    </p:set>
                                    <p:animEffect transition="in" filter="fade">
                                      <p:cBhvr>
                                        <p:cTn id="7" dur="1000"/>
                                        <p:tgtEl>
                                          <p:spTgt spid="9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7">
                                            <p:txEl>
                                              <p:pRg st="1" end="1"/>
                                            </p:txEl>
                                          </p:spTgt>
                                        </p:tgtEl>
                                        <p:attrNameLst>
                                          <p:attrName>style.visibility</p:attrName>
                                        </p:attrNameLst>
                                      </p:cBhvr>
                                      <p:to>
                                        <p:strVal val="visible"/>
                                      </p:to>
                                    </p:set>
                                    <p:animEffect transition="in" filter="fade">
                                      <p:cBhvr>
                                        <p:cTn id="12" dur="1000"/>
                                        <p:tgtEl>
                                          <p:spTgt spid="9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7">
                                            <p:txEl>
                                              <p:pRg st="2" end="2"/>
                                            </p:txEl>
                                          </p:spTgt>
                                        </p:tgtEl>
                                        <p:attrNameLst>
                                          <p:attrName>style.visibility</p:attrName>
                                        </p:attrNameLst>
                                      </p:cBhvr>
                                      <p:to>
                                        <p:strVal val="visible"/>
                                      </p:to>
                                    </p:set>
                                    <p:animEffect transition="in" filter="fade">
                                      <p:cBhvr>
                                        <p:cTn id="17" dur="1000"/>
                                        <p:tgtEl>
                                          <p:spTgt spid="9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7">
                                            <p:txEl>
                                              <p:pRg st="3" end="3"/>
                                            </p:txEl>
                                          </p:spTgt>
                                        </p:tgtEl>
                                        <p:attrNameLst>
                                          <p:attrName>style.visibility</p:attrName>
                                        </p:attrNameLst>
                                      </p:cBhvr>
                                      <p:to>
                                        <p:strVal val="visible"/>
                                      </p:to>
                                    </p:set>
                                    <p:animEffect transition="in" filter="fade">
                                      <p:cBhvr>
                                        <p:cTn id="22" dur="1000"/>
                                        <p:tgtEl>
                                          <p:spTgt spid="9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44"/>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914" name="Google Shape;914;p44"/>
          <p:cNvGrpSpPr/>
          <p:nvPr/>
        </p:nvGrpSpPr>
        <p:grpSpPr>
          <a:xfrm>
            <a:off x="-428453" y="-38308"/>
            <a:ext cx="9486900" cy="1456459"/>
            <a:chOff x="-342900" y="-8659"/>
            <a:chExt cx="9486900" cy="1456459"/>
          </a:xfrm>
        </p:grpSpPr>
        <p:grpSp>
          <p:nvGrpSpPr>
            <p:cNvPr id="915" name="Google Shape;915;p44"/>
            <p:cNvGrpSpPr/>
            <p:nvPr/>
          </p:nvGrpSpPr>
          <p:grpSpPr>
            <a:xfrm>
              <a:off x="0" y="-8659"/>
              <a:ext cx="9144000" cy="1447800"/>
              <a:chOff x="0" y="-8659"/>
              <a:chExt cx="9144000" cy="1447800"/>
            </a:xfrm>
          </p:grpSpPr>
          <p:pic>
            <p:nvPicPr>
              <p:cNvPr id="916" name="Google Shape;916;p44"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917" name="Google Shape;917;p44"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918" name="Google Shape;918;p44"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919" name="Google Shape;919;p44"/>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920" name="Google Shape;920;p44"/>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921" name="Google Shape;921;p44"/>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922" name="Google Shape;922;p44"/>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IV. Phòng, chống cháy nổ</a:t>
            </a:r>
            <a:endParaRPr sz="2800" b="1">
              <a:solidFill>
                <a:srgbClr val="C00000"/>
              </a:solidFill>
              <a:latin typeface="Arial"/>
              <a:ea typeface="Arial"/>
              <a:cs typeface="Arial"/>
              <a:sym typeface="Arial"/>
            </a:endParaRPr>
          </a:p>
        </p:txBody>
      </p:sp>
      <p:sp>
        <p:nvSpPr>
          <p:cNvPr id="923" name="Google Shape;923;p44"/>
          <p:cNvSpPr txBox="1"/>
          <p:nvPr/>
        </p:nvSpPr>
        <p:spPr>
          <a:xfrm>
            <a:off x="181321" y="1759460"/>
            <a:ext cx="4030639" cy="52629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chống cháy nổ</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Thực hiện quy định của pháp luật và phương châm 4 tại chỗ: chỉ huy tại chỗ; lực ượng tại chỗ; phương tiện tại chỗ, vật tư tại chỗ; hậu cần tại chỗ.</a:t>
            </a:r>
            <a:endParaRPr sz="2400">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Sử dụng an toàn chất dễ cháy nổ; không để các chất dễ cháy nổ gần nguồn lửa, nguồn nhiệt và những nơi có khả năng sinh nhiệt.</a:t>
            </a:r>
            <a:endParaRPr sz="2400">
              <a:solidFill>
                <a:schemeClr val="dk1"/>
              </a:solidFill>
              <a:latin typeface="Arial"/>
              <a:ea typeface="Arial"/>
              <a:cs typeface="Arial"/>
              <a:sym typeface="Arial"/>
            </a:endParaRPr>
          </a:p>
          <a:p>
            <a:pPr marL="0" marR="0" lvl="0" indent="0" algn="just" rtl="0">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924" name="Google Shape;924;p44" descr="5 nguyên nhân gây cháy trong sử dụng điện cần tránh để đảm bảo an toán tính  mạng, tài sản"/>
          <p:cNvPicPr preferRelativeResize="0"/>
          <p:nvPr/>
        </p:nvPicPr>
        <p:blipFill rotWithShape="1">
          <a:blip r:embed="rId6">
            <a:alphaModFix/>
          </a:blip>
          <a:srcRect/>
          <a:stretch/>
        </p:blipFill>
        <p:spPr>
          <a:xfrm>
            <a:off x="4245385" y="1844824"/>
            <a:ext cx="4869522" cy="2592288"/>
          </a:xfrm>
          <a:prstGeom prst="rect">
            <a:avLst/>
          </a:prstGeom>
          <a:noFill/>
          <a:ln>
            <a:noFill/>
          </a:ln>
        </p:spPr>
      </p:pic>
      <p:sp>
        <p:nvSpPr>
          <p:cNvPr id="925" name="Google Shape;925;p44"/>
          <p:cNvSpPr txBox="1"/>
          <p:nvPr/>
        </p:nvSpPr>
        <p:spPr>
          <a:xfrm>
            <a:off x="5652120" y="2663300"/>
            <a:ext cx="500828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a:solidFill>
                  <a:srgbClr val="FF0000"/>
                </a:solidFill>
                <a:latin typeface="Arial"/>
                <a:ea typeface="Arial"/>
                <a:cs typeface="Arial"/>
                <a:sym typeface="Arial"/>
              </a:rPr>
              <a:t>X</a:t>
            </a:r>
            <a:endParaRPr sz="8000" b="1">
              <a:solidFill>
                <a:srgbClr val="FF0000"/>
              </a:solidFill>
              <a:latin typeface="Trebuchet MS"/>
              <a:ea typeface="Trebuchet MS"/>
              <a:cs typeface="Trebuchet MS"/>
              <a:sym typeface="Trebuchet MS"/>
            </a:endParaRPr>
          </a:p>
        </p:txBody>
      </p:sp>
      <p:pic>
        <p:nvPicPr>
          <p:cNvPr id="926" name="Google Shape;926;p44" descr="5 nguyên nhân gây cháy trong sử dụng điện cần tránh để đảm bảo an toán tính  mạng, tài sản"/>
          <p:cNvPicPr preferRelativeResize="0"/>
          <p:nvPr/>
        </p:nvPicPr>
        <p:blipFill rotWithShape="1">
          <a:blip r:embed="rId7">
            <a:alphaModFix/>
          </a:blip>
          <a:srcRect/>
          <a:stretch/>
        </p:blipFill>
        <p:spPr>
          <a:xfrm>
            <a:off x="4245384" y="4509120"/>
            <a:ext cx="4869522" cy="2289677"/>
          </a:xfrm>
          <a:prstGeom prst="rect">
            <a:avLst/>
          </a:prstGeom>
          <a:noFill/>
          <a:ln>
            <a:noFill/>
          </a:ln>
        </p:spPr>
      </p:pic>
      <p:sp>
        <p:nvSpPr>
          <p:cNvPr id="927" name="Google Shape;927;p44"/>
          <p:cNvSpPr txBox="1"/>
          <p:nvPr/>
        </p:nvSpPr>
        <p:spPr>
          <a:xfrm>
            <a:off x="6876256" y="5184308"/>
            <a:ext cx="500828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a:solidFill>
                  <a:srgbClr val="FF0000"/>
                </a:solidFill>
                <a:latin typeface="Arial"/>
                <a:ea typeface="Arial"/>
                <a:cs typeface="Arial"/>
                <a:sym typeface="Arial"/>
              </a:rPr>
              <a:t>X</a:t>
            </a:r>
            <a:endParaRPr sz="8000" b="1">
              <a:solidFill>
                <a:srgbClr val="FF00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3">
                                            <p:txEl>
                                              <p:pRg st="0" end="0"/>
                                            </p:txEl>
                                          </p:spTgt>
                                        </p:tgtEl>
                                        <p:attrNameLst>
                                          <p:attrName>style.visibility</p:attrName>
                                        </p:attrNameLst>
                                      </p:cBhvr>
                                      <p:to>
                                        <p:strVal val="visible"/>
                                      </p:to>
                                    </p:set>
                                    <p:animEffect transition="in" filter="fade">
                                      <p:cBhvr>
                                        <p:cTn id="7" dur="1000"/>
                                        <p:tgtEl>
                                          <p:spTgt spid="9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3">
                                            <p:txEl>
                                              <p:pRg st="1" end="1"/>
                                            </p:txEl>
                                          </p:spTgt>
                                        </p:tgtEl>
                                        <p:attrNameLst>
                                          <p:attrName>style.visibility</p:attrName>
                                        </p:attrNameLst>
                                      </p:cBhvr>
                                      <p:to>
                                        <p:strVal val="visible"/>
                                      </p:to>
                                    </p:set>
                                    <p:animEffect transition="in" filter="fade">
                                      <p:cBhvr>
                                        <p:cTn id="12" dur="1000"/>
                                        <p:tgtEl>
                                          <p:spTgt spid="9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3">
                                            <p:txEl>
                                              <p:pRg st="2" end="2"/>
                                            </p:txEl>
                                          </p:spTgt>
                                        </p:tgtEl>
                                        <p:attrNameLst>
                                          <p:attrName>style.visibility</p:attrName>
                                        </p:attrNameLst>
                                      </p:cBhvr>
                                      <p:to>
                                        <p:strVal val="visible"/>
                                      </p:to>
                                    </p:set>
                                    <p:animEffect transition="in" filter="fade">
                                      <p:cBhvr>
                                        <p:cTn id="17" dur="1000"/>
                                        <p:tgtEl>
                                          <p:spTgt spid="9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3">
                                            <p:txEl>
                                              <p:pRg st="3" end="3"/>
                                            </p:txEl>
                                          </p:spTgt>
                                        </p:tgtEl>
                                        <p:attrNameLst>
                                          <p:attrName>style.visibility</p:attrName>
                                        </p:attrNameLst>
                                      </p:cBhvr>
                                      <p:to>
                                        <p:strVal val="visible"/>
                                      </p:to>
                                    </p:set>
                                    <p:animEffect transition="in" filter="fade">
                                      <p:cBhvr>
                                        <p:cTn id="22" dur="1000"/>
                                        <p:tgtEl>
                                          <p:spTgt spid="9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5"/>
                                        </p:tgtEl>
                                        <p:attrNameLst>
                                          <p:attrName>style.visibility</p:attrName>
                                        </p:attrNameLst>
                                      </p:cBhvr>
                                      <p:to>
                                        <p:strVal val="visible"/>
                                      </p:to>
                                    </p:set>
                                    <p:animEffect transition="in" filter="fade">
                                      <p:cBhvr>
                                        <p:cTn id="27" dur="1000"/>
                                        <p:tgtEl>
                                          <p:spTgt spid="925"/>
                                        </p:tgtEl>
                                      </p:cBhvr>
                                    </p:animEffect>
                                  </p:childTnLst>
                                </p:cTn>
                              </p:par>
                              <p:par>
                                <p:cTn id="28" presetID="10" presetClass="entr" presetSubtype="0" fill="hold" nodeType="withEffect">
                                  <p:stCondLst>
                                    <p:cond delay="0"/>
                                  </p:stCondLst>
                                  <p:childTnLst>
                                    <p:set>
                                      <p:cBhvr>
                                        <p:cTn id="29" dur="1" fill="hold">
                                          <p:stCondLst>
                                            <p:cond delay="0"/>
                                          </p:stCondLst>
                                        </p:cTn>
                                        <p:tgtEl>
                                          <p:spTgt spid="924"/>
                                        </p:tgtEl>
                                        <p:attrNameLst>
                                          <p:attrName>style.visibility</p:attrName>
                                        </p:attrNameLst>
                                      </p:cBhvr>
                                      <p:to>
                                        <p:strVal val="visible"/>
                                      </p:to>
                                    </p:set>
                                    <p:animEffect transition="in" filter="fade">
                                      <p:cBhvr>
                                        <p:cTn id="30" dur="1000"/>
                                        <p:tgtEl>
                                          <p:spTgt spid="9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26"/>
                                        </p:tgtEl>
                                        <p:attrNameLst>
                                          <p:attrName>style.visibility</p:attrName>
                                        </p:attrNameLst>
                                      </p:cBhvr>
                                      <p:to>
                                        <p:strVal val="visible"/>
                                      </p:to>
                                    </p:set>
                                    <p:animEffect transition="in" filter="fade">
                                      <p:cBhvr>
                                        <p:cTn id="35" dur="1000"/>
                                        <p:tgtEl>
                                          <p:spTgt spid="926"/>
                                        </p:tgtEl>
                                      </p:cBhvr>
                                    </p:animEffect>
                                  </p:childTnLst>
                                </p:cTn>
                              </p:par>
                              <p:par>
                                <p:cTn id="36" presetID="10" presetClass="entr" presetSubtype="0" fill="hold" nodeType="withEffect">
                                  <p:stCondLst>
                                    <p:cond delay="0"/>
                                  </p:stCondLst>
                                  <p:childTnLst>
                                    <p:set>
                                      <p:cBhvr>
                                        <p:cTn id="37" dur="1" fill="hold">
                                          <p:stCondLst>
                                            <p:cond delay="0"/>
                                          </p:stCondLst>
                                        </p:cTn>
                                        <p:tgtEl>
                                          <p:spTgt spid="927"/>
                                        </p:tgtEl>
                                        <p:attrNameLst>
                                          <p:attrName>style.visibility</p:attrName>
                                        </p:attrNameLst>
                                      </p:cBhvr>
                                      <p:to>
                                        <p:strVal val="visible"/>
                                      </p:to>
                                    </p:set>
                                    <p:animEffect transition="in" filter="fade">
                                      <p:cBhvr>
                                        <p:cTn id="38" dur="1000"/>
                                        <p:tgtEl>
                                          <p:spTgt spid="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45"/>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934" name="Google Shape;934;p45"/>
          <p:cNvGrpSpPr/>
          <p:nvPr/>
        </p:nvGrpSpPr>
        <p:grpSpPr>
          <a:xfrm>
            <a:off x="-428453" y="-38308"/>
            <a:ext cx="9486900" cy="1456459"/>
            <a:chOff x="-342900" y="-8659"/>
            <a:chExt cx="9486900" cy="1456459"/>
          </a:xfrm>
        </p:grpSpPr>
        <p:grpSp>
          <p:nvGrpSpPr>
            <p:cNvPr id="935" name="Google Shape;935;p45"/>
            <p:cNvGrpSpPr/>
            <p:nvPr/>
          </p:nvGrpSpPr>
          <p:grpSpPr>
            <a:xfrm>
              <a:off x="0" y="-8659"/>
              <a:ext cx="9144000" cy="1447800"/>
              <a:chOff x="0" y="-8659"/>
              <a:chExt cx="9144000" cy="1447800"/>
            </a:xfrm>
          </p:grpSpPr>
          <p:pic>
            <p:nvPicPr>
              <p:cNvPr id="936" name="Google Shape;936;p45"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937" name="Google Shape;937;p45"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938" name="Google Shape;938;p45"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939" name="Google Shape;939;p4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940" name="Google Shape;940;p45"/>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941" name="Google Shape;941;p45"/>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942" name="Google Shape;942;p45"/>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IV. Phòng, chống cháy nổ</a:t>
            </a:r>
            <a:endParaRPr sz="2800" b="1">
              <a:solidFill>
                <a:srgbClr val="C00000"/>
              </a:solidFill>
              <a:latin typeface="Arial"/>
              <a:ea typeface="Arial"/>
              <a:cs typeface="Arial"/>
              <a:sym typeface="Arial"/>
            </a:endParaRPr>
          </a:p>
        </p:txBody>
      </p:sp>
      <p:sp>
        <p:nvSpPr>
          <p:cNvPr id="943" name="Google Shape;943;p45"/>
          <p:cNvSpPr txBox="1"/>
          <p:nvPr/>
        </p:nvSpPr>
        <p:spPr>
          <a:xfrm>
            <a:off x="181321" y="1759460"/>
            <a:ext cx="8747933"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chống cháy nổ</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Thường xuyên kiểm tra, phát hiện và ngăn chặn kịp thời nguy cơ trực tiếp phát sinh chát nổ; lắp đặt hệ thống báo cháy và chữa cháy, lắp của năng cháy lan.</a:t>
            </a:r>
            <a:endParaRPr sz="2400">
              <a:solidFill>
                <a:schemeClr val="dk1"/>
              </a:solidFill>
              <a:latin typeface="Arial"/>
              <a:ea typeface="Arial"/>
              <a:cs typeface="Arial"/>
              <a:sym typeface="Arial"/>
            </a:endParaRPr>
          </a:p>
          <a:p>
            <a:pPr marL="0" marR="0" lvl="0" indent="0" algn="just" rtl="0">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944" name="Google Shape;944;p45" descr="TPHCM: Ngăn chặn nguy cơ cháy nổ từ trạm sạc, cổng sạc tại các chung cư -  Báo Giáo dục và Thời đại Online"/>
          <p:cNvPicPr preferRelativeResize="0"/>
          <p:nvPr/>
        </p:nvPicPr>
        <p:blipFill rotWithShape="1">
          <a:blip r:embed="rId6">
            <a:alphaModFix/>
          </a:blip>
          <a:srcRect/>
          <a:stretch/>
        </p:blipFill>
        <p:spPr>
          <a:xfrm>
            <a:off x="215425" y="3367075"/>
            <a:ext cx="4357334" cy="2907159"/>
          </a:xfrm>
          <a:prstGeom prst="rect">
            <a:avLst/>
          </a:prstGeom>
          <a:noFill/>
          <a:ln>
            <a:noFill/>
          </a:ln>
        </p:spPr>
      </p:pic>
      <p:pic>
        <p:nvPicPr>
          <p:cNvPr id="945" name="Google Shape;945;p45" descr="Thi công và lắp đặt hệ thống PCCC cho nhà hàng tại Hải Dương"/>
          <p:cNvPicPr preferRelativeResize="0"/>
          <p:nvPr/>
        </p:nvPicPr>
        <p:blipFill rotWithShape="1">
          <a:blip r:embed="rId7">
            <a:alphaModFix/>
          </a:blip>
          <a:srcRect/>
          <a:stretch/>
        </p:blipFill>
        <p:spPr>
          <a:xfrm>
            <a:off x="4689503" y="3356992"/>
            <a:ext cx="4355068" cy="29071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4"/>
                                        </p:tgtEl>
                                        <p:attrNameLst>
                                          <p:attrName>style.visibility</p:attrName>
                                        </p:attrNameLst>
                                      </p:cBhvr>
                                      <p:to>
                                        <p:strVal val="visible"/>
                                      </p:to>
                                    </p:set>
                                    <p:animEffect transition="in" filter="fade">
                                      <p:cBhvr>
                                        <p:cTn id="7" dur="1000"/>
                                        <p:tgtEl>
                                          <p:spTgt spid="944"/>
                                        </p:tgtEl>
                                      </p:cBhvr>
                                    </p:animEffect>
                                  </p:childTnLst>
                                </p:cTn>
                              </p:par>
                              <p:par>
                                <p:cTn id="8" presetID="10" presetClass="entr" presetSubtype="0" fill="hold" nodeType="withEffect">
                                  <p:stCondLst>
                                    <p:cond delay="0"/>
                                  </p:stCondLst>
                                  <p:childTnLst>
                                    <p:set>
                                      <p:cBhvr>
                                        <p:cTn id="9" dur="1" fill="hold">
                                          <p:stCondLst>
                                            <p:cond delay="0"/>
                                          </p:stCondLst>
                                        </p:cTn>
                                        <p:tgtEl>
                                          <p:spTgt spid="945"/>
                                        </p:tgtEl>
                                        <p:attrNameLst>
                                          <p:attrName>style.visibility</p:attrName>
                                        </p:attrNameLst>
                                      </p:cBhvr>
                                      <p:to>
                                        <p:strVal val="visible"/>
                                      </p:to>
                                    </p:set>
                                    <p:animEffect transition="in" filter="fade">
                                      <p:cBhvr>
                                        <p:cTn id="10" dur="1000"/>
                                        <p:tgtEl>
                                          <p:spTgt spid="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46"/>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952" name="Google Shape;952;p46"/>
          <p:cNvGrpSpPr/>
          <p:nvPr/>
        </p:nvGrpSpPr>
        <p:grpSpPr>
          <a:xfrm>
            <a:off x="-428453" y="-38308"/>
            <a:ext cx="9486900" cy="1456459"/>
            <a:chOff x="-342900" y="-8659"/>
            <a:chExt cx="9486900" cy="1456459"/>
          </a:xfrm>
        </p:grpSpPr>
        <p:grpSp>
          <p:nvGrpSpPr>
            <p:cNvPr id="953" name="Google Shape;953;p46"/>
            <p:cNvGrpSpPr/>
            <p:nvPr/>
          </p:nvGrpSpPr>
          <p:grpSpPr>
            <a:xfrm>
              <a:off x="0" y="-8659"/>
              <a:ext cx="9144000" cy="1447800"/>
              <a:chOff x="0" y="-8659"/>
              <a:chExt cx="9144000" cy="1447800"/>
            </a:xfrm>
          </p:grpSpPr>
          <p:pic>
            <p:nvPicPr>
              <p:cNvPr id="954" name="Google Shape;954;p46"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955" name="Google Shape;955;p46"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956" name="Google Shape;956;p46"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957" name="Google Shape;957;p4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958" name="Google Shape;958;p46"/>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959" name="Google Shape;959;p46"/>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960" name="Google Shape;960;p46"/>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IV. Phòng, chống cháy nổ</a:t>
            </a:r>
            <a:endParaRPr sz="2800" b="1">
              <a:solidFill>
                <a:srgbClr val="C00000"/>
              </a:solidFill>
              <a:latin typeface="Arial"/>
              <a:ea typeface="Arial"/>
              <a:cs typeface="Arial"/>
              <a:sym typeface="Arial"/>
            </a:endParaRPr>
          </a:p>
        </p:txBody>
      </p:sp>
      <p:sp>
        <p:nvSpPr>
          <p:cNvPr id="961" name="Google Shape;961;p46"/>
          <p:cNvSpPr txBox="1"/>
          <p:nvPr/>
        </p:nvSpPr>
        <p:spPr>
          <a:xfrm>
            <a:off x="181321" y="1759460"/>
            <a:ext cx="8747933" cy="21244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chống cháy nổ</a:t>
            </a:r>
            <a:endParaRPr sz="2400" b="1">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a:solidFill>
                  <a:srgbClr val="000000"/>
                </a:solidFill>
                <a:latin typeface="Arial"/>
                <a:ea typeface="Arial"/>
                <a:cs typeface="Arial"/>
                <a:sym typeface="Arial"/>
              </a:rPr>
              <a:t>- Tuyên truyền, phổ biến kiến thức về phòng cháy và chữa cháy; thực hiện nghiêm chỉnh nội quy phòng cháy, chữa cháy ; ngăn chặn hành vi vi phạm quy định an toàn về phòng cháy chữa cháy; biết sử dụng dụng cụ, phương tiện chữa cháy.</a:t>
            </a:r>
            <a:endParaRPr sz="2400">
              <a:solidFill>
                <a:schemeClr val="dk1"/>
              </a:solidFill>
              <a:latin typeface="Arial"/>
              <a:ea typeface="Arial"/>
              <a:cs typeface="Arial"/>
              <a:sym typeface="Arial"/>
            </a:endParaRPr>
          </a:p>
        </p:txBody>
      </p:sp>
      <p:pic>
        <p:nvPicPr>
          <p:cNvPr id="962" name="Google Shape;962;p46" descr="Đưa công tác phòng cháy chữa cháy vào chương trình dạy học ngoại khóa"/>
          <p:cNvPicPr preferRelativeResize="0"/>
          <p:nvPr/>
        </p:nvPicPr>
        <p:blipFill rotWithShape="1">
          <a:blip r:embed="rId6">
            <a:alphaModFix/>
          </a:blip>
          <a:srcRect/>
          <a:stretch/>
        </p:blipFill>
        <p:spPr>
          <a:xfrm>
            <a:off x="181320" y="3933056"/>
            <a:ext cx="4246663" cy="2825947"/>
          </a:xfrm>
          <a:prstGeom prst="rect">
            <a:avLst/>
          </a:prstGeom>
          <a:noFill/>
          <a:ln>
            <a:noFill/>
          </a:ln>
        </p:spPr>
      </p:pic>
      <p:pic>
        <p:nvPicPr>
          <p:cNvPr id="963" name="Google Shape;963;p46" descr="20 điều quy định xử phạt khi vi phạm về PCCC bạn phải biết"/>
          <p:cNvPicPr preferRelativeResize="0"/>
          <p:nvPr/>
        </p:nvPicPr>
        <p:blipFill rotWithShape="1">
          <a:blip r:embed="rId7">
            <a:alphaModFix/>
          </a:blip>
          <a:srcRect/>
          <a:stretch/>
        </p:blipFill>
        <p:spPr>
          <a:xfrm>
            <a:off x="3758284" y="3947866"/>
            <a:ext cx="5329537" cy="2796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2"/>
                                        </p:tgtEl>
                                        <p:attrNameLst>
                                          <p:attrName>style.visibility</p:attrName>
                                        </p:attrNameLst>
                                      </p:cBhvr>
                                      <p:to>
                                        <p:strVal val="visible"/>
                                      </p:to>
                                    </p:set>
                                    <p:animEffect transition="in" filter="fade">
                                      <p:cBhvr>
                                        <p:cTn id="7" dur="1000"/>
                                        <p:tgtEl>
                                          <p:spTgt spid="962"/>
                                        </p:tgtEl>
                                      </p:cBhvr>
                                    </p:animEffect>
                                  </p:childTnLst>
                                </p:cTn>
                              </p:par>
                              <p:par>
                                <p:cTn id="8" presetID="10" presetClass="entr" presetSubtype="0" fill="hold" nodeType="withEffect">
                                  <p:stCondLst>
                                    <p:cond delay="0"/>
                                  </p:stCondLst>
                                  <p:childTnLst>
                                    <p:set>
                                      <p:cBhvr>
                                        <p:cTn id="9" dur="1" fill="hold">
                                          <p:stCondLst>
                                            <p:cond delay="0"/>
                                          </p:stCondLst>
                                        </p:cTn>
                                        <p:tgtEl>
                                          <p:spTgt spid="963"/>
                                        </p:tgtEl>
                                        <p:attrNameLst>
                                          <p:attrName>style.visibility</p:attrName>
                                        </p:attrNameLst>
                                      </p:cBhvr>
                                      <p:to>
                                        <p:strVal val="visible"/>
                                      </p:to>
                                    </p:set>
                                    <p:animEffect transition="in" filter="fade">
                                      <p:cBhvr>
                                        <p:cTn id="10" dur="1000"/>
                                        <p:tgtEl>
                                          <p:spTgt spid="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47"/>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970" name="Google Shape;970;p47"/>
          <p:cNvGrpSpPr/>
          <p:nvPr/>
        </p:nvGrpSpPr>
        <p:grpSpPr>
          <a:xfrm>
            <a:off x="-428453" y="-38308"/>
            <a:ext cx="9486900" cy="1456459"/>
            <a:chOff x="-342900" y="-8659"/>
            <a:chExt cx="9486900" cy="1456459"/>
          </a:xfrm>
        </p:grpSpPr>
        <p:grpSp>
          <p:nvGrpSpPr>
            <p:cNvPr id="971" name="Google Shape;971;p47"/>
            <p:cNvGrpSpPr/>
            <p:nvPr/>
          </p:nvGrpSpPr>
          <p:grpSpPr>
            <a:xfrm>
              <a:off x="0" y="-8659"/>
              <a:ext cx="9144000" cy="1447800"/>
              <a:chOff x="0" y="-8659"/>
              <a:chExt cx="9144000" cy="1447800"/>
            </a:xfrm>
          </p:grpSpPr>
          <p:pic>
            <p:nvPicPr>
              <p:cNvPr id="972" name="Google Shape;972;p47"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973" name="Google Shape;973;p47"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974" name="Google Shape;974;p47"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975" name="Google Shape;975;p47"/>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976" name="Google Shape;976;p47"/>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977" name="Google Shape;977;p47"/>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978" name="Google Shape;978;p47"/>
          <p:cNvSpPr/>
          <p:nvPr/>
        </p:nvSpPr>
        <p:spPr>
          <a:xfrm>
            <a:off x="21474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IV. Phòng, chống cháy nổ</a:t>
            </a:r>
            <a:endParaRPr sz="2800" b="1">
              <a:solidFill>
                <a:srgbClr val="C00000"/>
              </a:solidFill>
              <a:latin typeface="Arial"/>
              <a:ea typeface="Arial"/>
              <a:cs typeface="Arial"/>
              <a:sym typeface="Arial"/>
            </a:endParaRPr>
          </a:p>
        </p:txBody>
      </p:sp>
      <p:sp>
        <p:nvSpPr>
          <p:cNvPr id="979" name="Google Shape;979;p47"/>
          <p:cNvSpPr txBox="1"/>
          <p:nvPr/>
        </p:nvSpPr>
        <p:spPr>
          <a:xfrm>
            <a:off x="181321" y="1759460"/>
            <a:ext cx="8747933"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chống cháy nổ</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rgbClr val="000000"/>
                </a:solidFill>
                <a:latin typeface="Arial"/>
                <a:ea typeface="Arial"/>
                <a:cs typeface="Arial"/>
                <a:sym typeface="Arial"/>
              </a:rPr>
              <a:t>-  Khi gặp sự cố cháy nổ, cần bình tĩnh thực hiện theo các bước: Báo động khẩn cấp; lập tức ngắt điện toàn bộ khu vực bị cháy; cứu người và di chuyển tài sản; tham gia chữa cháy bằng các phương tiện tiện chỗ; gọi điện cho 114; hỗ trợ lực lượng phòng cháy chữa cháy để dập đám cháy.</a:t>
            </a:r>
            <a:endParaRPr sz="2400">
              <a:solidFill>
                <a:schemeClr val="dk1"/>
              </a:solidFill>
              <a:latin typeface="Arial"/>
              <a:ea typeface="Arial"/>
              <a:cs typeface="Arial"/>
              <a:sym typeface="Arial"/>
            </a:endParaRPr>
          </a:p>
        </p:txBody>
      </p:sp>
      <p:pic>
        <p:nvPicPr>
          <p:cNvPr id="980" name="Google Shape;980;p47" descr="Tìm hiểu về các hành vi vi phạm quy định về phòng cháy, chữa cháy"/>
          <p:cNvPicPr preferRelativeResize="0"/>
          <p:nvPr/>
        </p:nvPicPr>
        <p:blipFill rotWithShape="1">
          <a:blip r:embed="rId6">
            <a:alphaModFix/>
          </a:blip>
          <a:srcRect/>
          <a:stretch/>
        </p:blipFill>
        <p:spPr>
          <a:xfrm>
            <a:off x="2866267" y="4069605"/>
            <a:ext cx="3240360" cy="25948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0"/>
                                        </p:tgtEl>
                                        <p:attrNameLst>
                                          <p:attrName>style.visibility</p:attrName>
                                        </p:attrNameLst>
                                      </p:cBhvr>
                                      <p:to>
                                        <p:strVal val="visible"/>
                                      </p:to>
                                    </p:set>
                                    <p:animEffect transition="in" filter="fade">
                                      <p:cBhvr>
                                        <p:cTn id="7" dur="1000"/>
                                        <p:tgtEl>
                                          <p:spTgt spid="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48"/>
          <p:cNvSpPr/>
          <p:nvPr/>
        </p:nvSpPr>
        <p:spPr>
          <a:xfrm>
            <a:off x="371475" y="2414588"/>
            <a:ext cx="4257600" cy="1741500"/>
          </a:xfrm>
          <a:prstGeom prst="horizontalScroll">
            <a:avLst>
              <a:gd name="adj" fmla="val 20357"/>
            </a:avLst>
          </a:prstGeom>
          <a:solidFill>
            <a:srgbClr val="9EE0F7"/>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50">
                <a:solidFill>
                  <a:schemeClr val="lt1"/>
                </a:solidFill>
                <a:latin typeface="Trebuchet MS"/>
                <a:ea typeface="Trebuchet MS"/>
                <a:cs typeface="Trebuchet MS"/>
                <a:sym typeface="Trebuchet MS"/>
              </a:rPr>
              <a:t>CẢM ƠN ĐÃ LẮNG NGHE</a:t>
            </a:r>
            <a:endParaRPr/>
          </a:p>
        </p:txBody>
      </p:sp>
      <p:cxnSp>
        <p:nvCxnSpPr>
          <p:cNvPr id="986" name="Google Shape;986;p48"/>
          <p:cNvCxnSpPr>
            <a:stCxn id="985" idx="3"/>
          </p:cNvCxnSpPr>
          <p:nvPr/>
        </p:nvCxnSpPr>
        <p:spPr>
          <a:xfrm>
            <a:off x="4629075" y="3285338"/>
            <a:ext cx="2109900" cy="0"/>
          </a:xfrm>
          <a:prstGeom prst="straightConnector1">
            <a:avLst/>
          </a:prstGeom>
          <a:noFill/>
          <a:ln>
            <a:noFill/>
          </a:ln>
        </p:spPr>
      </p:cxnSp>
      <p:cxnSp>
        <p:nvCxnSpPr>
          <p:cNvPr id="987" name="Google Shape;987;p48"/>
          <p:cNvCxnSpPr>
            <a:stCxn id="985" idx="3"/>
          </p:cNvCxnSpPr>
          <p:nvPr/>
        </p:nvCxnSpPr>
        <p:spPr>
          <a:xfrm>
            <a:off x="4629075" y="3285338"/>
            <a:ext cx="1514400" cy="0"/>
          </a:xfrm>
          <a:prstGeom prst="straightConnector1">
            <a:avLst/>
          </a:prstGeom>
          <a:noFill/>
          <a:ln w="25400" cap="flat" cmpd="sng">
            <a:solidFill>
              <a:schemeClr val="accent2"/>
            </a:solidFill>
            <a:prstDash val="solid"/>
            <a:round/>
            <a:headEnd type="none" w="sm" len="sm"/>
            <a:tailEnd type="none" w="sm" len="sm"/>
          </a:ln>
          <a:effectLst>
            <a:outerShdw blurRad="40005" dist="22984" dir="5400000" rotWithShape="0">
              <a:srgbClr val="000000">
                <a:alpha val="44705"/>
              </a:srgbClr>
            </a:outerShdw>
          </a:effectLst>
        </p:spPr>
      </p:cxnSp>
      <p:pic>
        <p:nvPicPr>
          <p:cNvPr id="988" name="Google Shape;988;p48"/>
          <p:cNvPicPr preferRelativeResize="0"/>
          <p:nvPr/>
        </p:nvPicPr>
        <p:blipFill rotWithShape="1">
          <a:blip r:embed="rId3">
            <a:alphaModFix/>
          </a:blip>
          <a:srcRect/>
          <a:stretch/>
        </p:blipFill>
        <p:spPr>
          <a:xfrm>
            <a:off x="6003925" y="2143125"/>
            <a:ext cx="2282824" cy="2284412"/>
          </a:xfrm>
          <a:prstGeom prst="rect">
            <a:avLst/>
          </a:prstGeom>
          <a:noFill/>
          <a:ln>
            <a:noFill/>
          </a:ln>
        </p:spPr>
      </p:pic>
      <p:pic>
        <p:nvPicPr>
          <p:cNvPr id="989" name="Google Shape;989;p48" descr="BD21318_"/>
          <p:cNvPicPr preferRelativeResize="0"/>
          <p:nvPr/>
        </p:nvPicPr>
        <p:blipFill rotWithShape="1">
          <a:blip r:embed="rId4">
            <a:alphaModFix/>
          </a:blip>
          <a:srcRect/>
          <a:stretch/>
        </p:blipFill>
        <p:spPr>
          <a:xfrm>
            <a:off x="-5918" y="2748"/>
            <a:ext cx="9144000" cy="1299472"/>
          </a:xfrm>
          <a:prstGeom prst="rect">
            <a:avLst/>
          </a:prstGeom>
          <a:noFill/>
          <a:ln>
            <a:noFill/>
          </a:ln>
        </p:spPr>
      </p:pic>
      <p:pic>
        <p:nvPicPr>
          <p:cNvPr id="990" name="Google Shape;990;p48" descr="quocky"/>
          <p:cNvPicPr preferRelativeResize="0"/>
          <p:nvPr/>
        </p:nvPicPr>
        <p:blipFill rotWithShape="1">
          <a:blip r:embed="rId5">
            <a:alphaModFix/>
          </a:blip>
          <a:srcRect/>
          <a:stretch/>
        </p:blipFill>
        <p:spPr>
          <a:xfrm>
            <a:off x="7804150" y="174625"/>
            <a:ext cx="1257300" cy="941388"/>
          </a:xfrm>
          <a:prstGeom prst="rect">
            <a:avLst/>
          </a:prstGeom>
          <a:noFill/>
          <a:ln>
            <a:noFill/>
          </a:ln>
        </p:spPr>
      </p:pic>
      <p:pic>
        <p:nvPicPr>
          <p:cNvPr id="991" name="Google Shape;991;p48" descr="ringworld2_w"/>
          <p:cNvPicPr preferRelativeResize="0"/>
          <p:nvPr/>
        </p:nvPicPr>
        <p:blipFill rotWithShape="1">
          <a:blip r:embed="rId6">
            <a:alphaModFix/>
          </a:blip>
          <a:srcRect/>
          <a:stretch/>
        </p:blipFill>
        <p:spPr>
          <a:xfrm>
            <a:off x="146050" y="74613"/>
            <a:ext cx="1066800" cy="868362"/>
          </a:xfrm>
          <a:prstGeom prst="rect">
            <a:avLst/>
          </a:prstGeom>
          <a:noFill/>
          <a:ln>
            <a:noFill/>
          </a:ln>
        </p:spPr>
      </p:pic>
      <p:sp>
        <p:nvSpPr>
          <p:cNvPr id="992" name="Google Shape;992;p48"/>
          <p:cNvSpPr/>
          <p:nvPr/>
        </p:nvSpPr>
        <p:spPr>
          <a:xfrm>
            <a:off x="-425450" y="741363"/>
            <a:ext cx="22098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00"/>
                </a:solidFill>
                <a:latin typeface="Times New Roman"/>
                <a:ea typeface="Times New Roman"/>
                <a:cs typeface="Times New Roman"/>
                <a:sym typeface="Times New Roman"/>
              </a:rPr>
              <a:t>GDQP KHỐI 10</a:t>
            </a:r>
            <a:endParaRPr/>
          </a:p>
        </p:txBody>
      </p:sp>
      <p:sp>
        <p:nvSpPr>
          <p:cNvPr id="993" name="Google Shape;993;p48"/>
          <p:cNvSpPr/>
          <p:nvPr/>
        </p:nvSpPr>
        <p:spPr>
          <a:xfrm>
            <a:off x="-694523" y="174621"/>
            <a:ext cx="10000800" cy="1107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7 :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
          <p:cNvSpPr/>
          <p:nvPr/>
        </p:nvSpPr>
        <p:spPr>
          <a:xfrm>
            <a:off x="214743"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180" name="Google Shape;180;p5"/>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181" name="Google Shape;181;p5"/>
          <p:cNvGrpSpPr/>
          <p:nvPr/>
        </p:nvGrpSpPr>
        <p:grpSpPr>
          <a:xfrm>
            <a:off x="-414598" y="-74786"/>
            <a:ext cx="9486900" cy="1456459"/>
            <a:chOff x="-342900" y="-8659"/>
            <a:chExt cx="9486900" cy="1456459"/>
          </a:xfrm>
        </p:grpSpPr>
        <p:grpSp>
          <p:nvGrpSpPr>
            <p:cNvPr id="182" name="Google Shape;182;p5"/>
            <p:cNvGrpSpPr/>
            <p:nvPr/>
          </p:nvGrpSpPr>
          <p:grpSpPr>
            <a:xfrm>
              <a:off x="0" y="-8659"/>
              <a:ext cx="9144000" cy="1447800"/>
              <a:chOff x="0" y="-8659"/>
              <a:chExt cx="9144000" cy="1447800"/>
            </a:xfrm>
          </p:grpSpPr>
          <p:pic>
            <p:nvPicPr>
              <p:cNvPr id="183" name="Google Shape;183;p5"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184" name="Google Shape;184;p5"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185" name="Google Shape;185;p5"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186" name="Google Shape;186;p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187" name="Google Shape;187;p5"/>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188" name="Google Shape;188;p5"/>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7 :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189" name="Google Shape;189;p5"/>
          <p:cNvSpPr txBox="1"/>
          <p:nvPr/>
        </p:nvSpPr>
        <p:spPr>
          <a:xfrm>
            <a:off x="179512" y="2113107"/>
            <a:ext cx="8816590" cy="1164421"/>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200"/>
              </a:spcBef>
              <a:spcAft>
                <a:spcPts val="0"/>
              </a:spcAft>
              <a:buNone/>
            </a:pPr>
            <a:r>
              <a:rPr lang="en-US" sz="2200" b="1">
                <a:solidFill>
                  <a:schemeClr val="dk1"/>
                </a:solidFill>
                <a:latin typeface="Arial"/>
                <a:ea typeface="Arial"/>
                <a:cs typeface="Arial"/>
                <a:sym typeface="Arial"/>
              </a:rPr>
              <a:t>a. Bom: </a:t>
            </a:r>
            <a:r>
              <a:rPr lang="en-US" sz="2200">
                <a:solidFill>
                  <a:schemeClr val="dk1"/>
                </a:solidFill>
                <a:latin typeface="Arial"/>
                <a:ea typeface="Arial"/>
                <a:cs typeface="Arial"/>
                <a:sym typeface="Arial"/>
              </a:rPr>
              <a:t>Là một thiết bị nổ có sức công phá lớn, hủy diệt sự sống, gây thiệt hại vô cùng to lớn về người và tài sản.</a:t>
            </a:r>
            <a:endParaRPr sz="2200">
              <a:solidFill>
                <a:schemeClr val="dk1"/>
              </a:solidFill>
              <a:latin typeface="Arial"/>
              <a:ea typeface="Arial"/>
              <a:cs typeface="Arial"/>
              <a:sym typeface="Arial"/>
            </a:endParaRPr>
          </a:p>
        </p:txBody>
      </p:sp>
      <p:pic>
        <p:nvPicPr>
          <p:cNvPr id="190" name="Google Shape;190;p5" descr="Nhiều vật liệu nổ rất khó nhận biết"/>
          <p:cNvPicPr preferRelativeResize="0"/>
          <p:nvPr/>
        </p:nvPicPr>
        <p:blipFill rotWithShape="1">
          <a:blip r:embed="rId6">
            <a:alphaModFix/>
          </a:blip>
          <a:srcRect/>
          <a:stretch/>
        </p:blipFill>
        <p:spPr>
          <a:xfrm>
            <a:off x="91151" y="3350825"/>
            <a:ext cx="4332951" cy="2757333"/>
          </a:xfrm>
          <a:prstGeom prst="rect">
            <a:avLst/>
          </a:prstGeom>
          <a:noFill/>
          <a:ln>
            <a:noFill/>
          </a:ln>
        </p:spPr>
      </p:pic>
      <p:sp>
        <p:nvSpPr>
          <p:cNvPr id="191" name="Google Shape;191;p5"/>
          <p:cNvSpPr txBox="1"/>
          <p:nvPr/>
        </p:nvSpPr>
        <p:spPr>
          <a:xfrm>
            <a:off x="1269901" y="5622837"/>
            <a:ext cx="50067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Trebuchet MS"/>
                <a:ea typeface="Trebuchet MS"/>
                <a:cs typeface="Trebuchet MS"/>
                <a:sym typeface="Trebuchet MS"/>
              </a:rPr>
              <a:t>Bom bi quả dứa, quả cam</a:t>
            </a:r>
            <a:endParaRPr/>
          </a:p>
        </p:txBody>
      </p:sp>
      <p:pic>
        <p:nvPicPr>
          <p:cNvPr id="192" name="Google Shape;192;p5" descr="Loạt bom mìn quái đản của Mỹ thời chiến tranh Việt Nam"/>
          <p:cNvPicPr preferRelativeResize="0"/>
          <p:nvPr/>
        </p:nvPicPr>
        <p:blipFill rotWithShape="1">
          <a:blip r:embed="rId7">
            <a:alphaModFix/>
          </a:blip>
          <a:srcRect/>
          <a:stretch/>
        </p:blipFill>
        <p:spPr>
          <a:xfrm>
            <a:off x="4456624" y="3350825"/>
            <a:ext cx="4576539" cy="2757333"/>
          </a:xfrm>
          <a:prstGeom prst="rect">
            <a:avLst/>
          </a:prstGeom>
          <a:noFill/>
          <a:ln>
            <a:noFill/>
          </a:ln>
        </p:spPr>
      </p:pic>
      <p:sp>
        <p:nvSpPr>
          <p:cNvPr id="193" name="Google Shape;193;p5"/>
          <p:cNvSpPr txBox="1"/>
          <p:nvPr/>
        </p:nvSpPr>
        <p:spPr>
          <a:xfrm>
            <a:off x="4716016" y="3896184"/>
            <a:ext cx="50067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Trebuchet MS"/>
                <a:ea typeface="Trebuchet MS"/>
                <a:cs typeface="Trebuchet MS"/>
                <a:sym typeface="Trebuchet MS"/>
              </a:rPr>
              <a:t>Bom bi quả ổi</a:t>
            </a:r>
            <a:endParaRPr sz="1800">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500"/>
                                        <p:tgtEl>
                                          <p:spTgt spid="17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9">
                                            <p:txEl>
                                              <p:pRg st="0" end="0"/>
                                            </p:txEl>
                                          </p:spTgt>
                                        </p:tgtEl>
                                        <p:attrNameLst>
                                          <p:attrName>style.visibility</p:attrName>
                                        </p:attrNameLst>
                                      </p:cBhvr>
                                      <p:to>
                                        <p:strVal val="visible"/>
                                      </p:to>
                                    </p:set>
                                    <p:anim calcmode="lin" valueType="num">
                                      <p:cBhvr additive="base">
                                        <p:cTn id="12" dur="500"/>
                                        <p:tgtEl>
                                          <p:spTgt spid="1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9">
                                            <p:txEl>
                                              <p:pRg st="1" end="1"/>
                                            </p:txEl>
                                          </p:spTgt>
                                        </p:tgtEl>
                                        <p:attrNameLst>
                                          <p:attrName>style.visibility</p:attrName>
                                        </p:attrNameLst>
                                      </p:cBhvr>
                                      <p:to>
                                        <p:strVal val="visible"/>
                                      </p:to>
                                    </p:set>
                                    <p:anim calcmode="lin" valueType="num">
                                      <p:cBhvr additive="base">
                                        <p:cTn id="17" dur="500"/>
                                        <p:tgtEl>
                                          <p:spTgt spid="18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0"/>
                                        </p:tgtEl>
                                        <p:attrNameLst>
                                          <p:attrName>style.visibility</p:attrName>
                                        </p:attrNameLst>
                                      </p:cBhvr>
                                      <p:to>
                                        <p:strVal val="visible"/>
                                      </p:to>
                                    </p:set>
                                    <p:animEffect transition="in" filter="fade">
                                      <p:cBhvr>
                                        <p:cTn id="22" dur="1000"/>
                                        <p:tgtEl>
                                          <p:spTgt spid="190"/>
                                        </p:tgtEl>
                                      </p:cBhvr>
                                    </p:animEffect>
                                  </p:childTnLst>
                                </p:cTn>
                              </p:par>
                              <p:par>
                                <p:cTn id="23" presetID="10"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animEffect transition="in" filter="fade">
                                      <p:cBhvr>
                                        <p:cTn id="25" dur="1000"/>
                                        <p:tgtEl>
                                          <p:spTgt spid="19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2"/>
                                        </p:tgtEl>
                                        <p:attrNameLst>
                                          <p:attrName>style.visibility</p:attrName>
                                        </p:attrNameLst>
                                      </p:cBhvr>
                                      <p:to>
                                        <p:strVal val="visible"/>
                                      </p:to>
                                    </p:set>
                                    <p:animEffect transition="in" filter="fade">
                                      <p:cBhvr>
                                        <p:cTn id="30" dur="1000"/>
                                        <p:tgtEl>
                                          <p:spTgt spid="192"/>
                                        </p:tgtEl>
                                      </p:cBhvr>
                                    </p:animEffect>
                                  </p:childTnLst>
                                </p:cTn>
                              </p:par>
                              <p:par>
                                <p:cTn id="31" presetID="10" presetClass="entr" presetSubtype="0" fill="hold" nodeType="withEffect">
                                  <p:stCondLst>
                                    <p:cond delay="0"/>
                                  </p:stCondLst>
                                  <p:childTnLst>
                                    <p:set>
                                      <p:cBhvr>
                                        <p:cTn id="32" dur="1" fill="hold">
                                          <p:stCondLst>
                                            <p:cond delay="0"/>
                                          </p:stCondLst>
                                        </p:cTn>
                                        <p:tgtEl>
                                          <p:spTgt spid="193"/>
                                        </p:tgtEl>
                                        <p:attrNameLst>
                                          <p:attrName>style.visibility</p:attrName>
                                        </p:attrNameLst>
                                      </p:cBhvr>
                                      <p:to>
                                        <p:strVal val="visible"/>
                                      </p:to>
                                    </p:set>
                                    <p:animEffect transition="in" filter="fade">
                                      <p:cBhvr>
                                        <p:cTn id="33"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6"/>
          <p:cNvSpPr/>
          <p:nvPr/>
        </p:nvSpPr>
        <p:spPr>
          <a:xfrm>
            <a:off x="214743"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200" name="Google Shape;200;p6"/>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201" name="Google Shape;201;p6"/>
          <p:cNvGrpSpPr/>
          <p:nvPr/>
        </p:nvGrpSpPr>
        <p:grpSpPr>
          <a:xfrm>
            <a:off x="-414598" y="-74786"/>
            <a:ext cx="9486900" cy="1456459"/>
            <a:chOff x="-342900" y="-8659"/>
            <a:chExt cx="9486900" cy="1456459"/>
          </a:xfrm>
        </p:grpSpPr>
        <p:grpSp>
          <p:nvGrpSpPr>
            <p:cNvPr id="202" name="Google Shape;202;p6"/>
            <p:cNvGrpSpPr/>
            <p:nvPr/>
          </p:nvGrpSpPr>
          <p:grpSpPr>
            <a:xfrm>
              <a:off x="0" y="-8659"/>
              <a:ext cx="9144000" cy="1447800"/>
              <a:chOff x="0" y="-8659"/>
              <a:chExt cx="9144000" cy="1447800"/>
            </a:xfrm>
          </p:grpSpPr>
          <p:pic>
            <p:nvPicPr>
              <p:cNvPr id="203" name="Google Shape;203;p6"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204" name="Google Shape;204;p6"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205" name="Google Shape;205;p6"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206" name="Google Shape;206;p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07" name="Google Shape;207;p6"/>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208" name="Google Shape;208;p6"/>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7 :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209" name="Google Shape;209;p6"/>
          <p:cNvSpPr txBox="1"/>
          <p:nvPr/>
        </p:nvSpPr>
        <p:spPr>
          <a:xfrm>
            <a:off x="179512" y="2113107"/>
            <a:ext cx="8816590" cy="1841530"/>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200"/>
              </a:spcBef>
              <a:spcAft>
                <a:spcPts val="0"/>
              </a:spcAft>
              <a:buNone/>
            </a:pPr>
            <a:r>
              <a:rPr lang="en-US" sz="2200" b="1">
                <a:solidFill>
                  <a:schemeClr val="dk1"/>
                </a:solidFill>
                <a:latin typeface="Arial"/>
                <a:ea typeface="Arial"/>
                <a:cs typeface="Arial"/>
                <a:sym typeface="Arial"/>
              </a:rPr>
              <a:t>b. Mìn: </a:t>
            </a:r>
            <a:r>
              <a:rPr lang="en-US" sz="2200">
                <a:solidFill>
                  <a:schemeClr val="dk1"/>
                </a:solidFill>
                <a:latin typeface="Arial"/>
                <a:ea typeface="Arial"/>
                <a:cs typeface="Arial"/>
                <a:sym typeface="Arial"/>
              </a:rPr>
              <a:t>Là một loại vũ khí trên bộ nhằm tiêu diệt sinh lực, phá hoại công trình, phương tiện và dùng làm vật cản ngăn chặn cơ động của đối phương. Mìn hủy diệt môi trường sống và để lại hậu quả nặng nề.</a:t>
            </a:r>
            <a:endParaRPr sz="2200">
              <a:solidFill>
                <a:schemeClr val="dk1"/>
              </a:solidFill>
              <a:latin typeface="Arial"/>
              <a:ea typeface="Arial"/>
              <a:cs typeface="Arial"/>
              <a:sym typeface="Arial"/>
            </a:endParaRPr>
          </a:p>
        </p:txBody>
      </p:sp>
      <p:pic>
        <p:nvPicPr>
          <p:cNvPr id="210" name="Google Shape;210;p6" descr="Bảo tàng Chứng tích Chiến tranh | Mytour.vn"/>
          <p:cNvPicPr preferRelativeResize="0"/>
          <p:nvPr/>
        </p:nvPicPr>
        <p:blipFill rotWithShape="1">
          <a:blip r:embed="rId6">
            <a:alphaModFix/>
          </a:blip>
          <a:srcRect/>
          <a:stretch/>
        </p:blipFill>
        <p:spPr>
          <a:xfrm>
            <a:off x="4424102" y="3979340"/>
            <a:ext cx="4140582" cy="2761826"/>
          </a:xfrm>
          <a:prstGeom prst="rect">
            <a:avLst/>
          </a:prstGeom>
          <a:noFill/>
          <a:ln>
            <a:noFill/>
          </a:ln>
        </p:spPr>
      </p:pic>
      <p:pic>
        <p:nvPicPr>
          <p:cNvPr id="211" name="Google Shape;211;p6" descr="Mìn M18A1 – Wikipedia tiếng Việt"/>
          <p:cNvPicPr preferRelativeResize="0"/>
          <p:nvPr/>
        </p:nvPicPr>
        <p:blipFill rotWithShape="1">
          <a:blip r:embed="rId7">
            <a:alphaModFix/>
          </a:blip>
          <a:srcRect/>
          <a:stretch/>
        </p:blipFill>
        <p:spPr>
          <a:xfrm>
            <a:off x="176097" y="3979340"/>
            <a:ext cx="3654596" cy="2769994"/>
          </a:xfrm>
          <a:prstGeom prst="rect">
            <a:avLst/>
          </a:prstGeom>
          <a:noFill/>
          <a:ln>
            <a:noFill/>
          </a:ln>
        </p:spPr>
      </p:pic>
      <p:sp>
        <p:nvSpPr>
          <p:cNvPr id="212" name="Google Shape;212;p6"/>
          <p:cNvSpPr txBox="1"/>
          <p:nvPr/>
        </p:nvSpPr>
        <p:spPr>
          <a:xfrm rot="-5400000">
            <a:off x="-77925" y="2118268"/>
            <a:ext cx="68208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Mìn M18A1</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500"/>
                                        <p:tgtEl>
                                          <p:spTgt spid="19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9">
                                            <p:txEl>
                                              <p:pRg st="0" end="0"/>
                                            </p:txEl>
                                          </p:spTgt>
                                        </p:tgtEl>
                                        <p:attrNameLst>
                                          <p:attrName>style.visibility</p:attrName>
                                        </p:attrNameLst>
                                      </p:cBhvr>
                                      <p:to>
                                        <p:strVal val="visible"/>
                                      </p:to>
                                    </p:set>
                                    <p:anim calcmode="lin" valueType="num">
                                      <p:cBhvr additive="base">
                                        <p:cTn id="12" dur="500"/>
                                        <p:tgtEl>
                                          <p:spTgt spid="20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9">
                                            <p:txEl>
                                              <p:pRg st="1" end="1"/>
                                            </p:txEl>
                                          </p:spTgt>
                                        </p:tgtEl>
                                        <p:attrNameLst>
                                          <p:attrName>style.visibility</p:attrName>
                                        </p:attrNameLst>
                                      </p:cBhvr>
                                      <p:to>
                                        <p:strVal val="visible"/>
                                      </p:to>
                                    </p:set>
                                    <p:anim calcmode="lin" valueType="num">
                                      <p:cBhvr additive="base">
                                        <p:cTn id="17" dur="500"/>
                                        <p:tgtEl>
                                          <p:spTgt spid="20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0"/>
                                        </p:tgtEl>
                                        <p:attrNameLst>
                                          <p:attrName>style.visibility</p:attrName>
                                        </p:attrNameLst>
                                      </p:cBhvr>
                                      <p:to>
                                        <p:strVal val="visible"/>
                                      </p:to>
                                    </p:set>
                                    <p:animEffect transition="in" filter="fade">
                                      <p:cBhvr>
                                        <p:cTn id="22" dur="1000"/>
                                        <p:tgtEl>
                                          <p:spTgt spid="2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1"/>
                                        </p:tgtEl>
                                        <p:attrNameLst>
                                          <p:attrName>style.visibility</p:attrName>
                                        </p:attrNameLst>
                                      </p:cBhvr>
                                      <p:to>
                                        <p:strVal val="visible"/>
                                      </p:to>
                                    </p:set>
                                    <p:animEffect transition="in" filter="fade">
                                      <p:cBhvr>
                                        <p:cTn id="27" dur="1000"/>
                                        <p:tgtEl>
                                          <p:spTgt spid="211"/>
                                        </p:tgtEl>
                                      </p:cBhvr>
                                    </p:animEffect>
                                  </p:childTnLst>
                                </p:cTn>
                              </p:par>
                              <p:par>
                                <p:cTn id="28" presetID="10" presetClass="entr" presetSubtype="0" fill="hold" nodeType="withEffect">
                                  <p:stCondLst>
                                    <p:cond delay="0"/>
                                  </p:stCondLst>
                                  <p:childTnLst>
                                    <p:set>
                                      <p:cBhvr>
                                        <p:cTn id="29" dur="1" fill="hold">
                                          <p:stCondLst>
                                            <p:cond delay="0"/>
                                          </p:stCondLst>
                                        </p:cTn>
                                        <p:tgtEl>
                                          <p:spTgt spid="212"/>
                                        </p:tgtEl>
                                        <p:attrNameLst>
                                          <p:attrName>style.visibility</p:attrName>
                                        </p:attrNameLst>
                                      </p:cBhvr>
                                      <p:to>
                                        <p:strVal val="visible"/>
                                      </p:to>
                                    </p:set>
                                    <p:animEffect transition="in" filter="fade">
                                      <p:cBhvr>
                                        <p:cTn id="30"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7"/>
          <p:cNvSpPr/>
          <p:nvPr/>
        </p:nvSpPr>
        <p:spPr>
          <a:xfrm>
            <a:off x="214743"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219" name="Google Shape;219;p7"/>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220" name="Google Shape;220;p7"/>
          <p:cNvGrpSpPr/>
          <p:nvPr/>
        </p:nvGrpSpPr>
        <p:grpSpPr>
          <a:xfrm>
            <a:off x="-414598" y="-74786"/>
            <a:ext cx="9486900" cy="1456459"/>
            <a:chOff x="-342900" y="-8659"/>
            <a:chExt cx="9486900" cy="1456459"/>
          </a:xfrm>
        </p:grpSpPr>
        <p:grpSp>
          <p:nvGrpSpPr>
            <p:cNvPr id="221" name="Google Shape;221;p7"/>
            <p:cNvGrpSpPr/>
            <p:nvPr/>
          </p:nvGrpSpPr>
          <p:grpSpPr>
            <a:xfrm>
              <a:off x="0" y="-8659"/>
              <a:ext cx="9144000" cy="1447800"/>
              <a:chOff x="0" y="-8659"/>
              <a:chExt cx="9144000" cy="1447800"/>
            </a:xfrm>
          </p:grpSpPr>
          <p:pic>
            <p:nvPicPr>
              <p:cNvPr id="222" name="Google Shape;222;p7"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223" name="Google Shape;223;p7"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224" name="Google Shape;224;p7"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225" name="Google Shape;225;p7"/>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26" name="Google Shape;226;p7"/>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227" name="Google Shape;227;p7"/>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7 :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228" name="Google Shape;228;p7"/>
          <p:cNvSpPr txBox="1"/>
          <p:nvPr/>
        </p:nvSpPr>
        <p:spPr>
          <a:xfrm>
            <a:off x="179512" y="2113107"/>
            <a:ext cx="8816590" cy="1502976"/>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200"/>
              </a:spcBef>
              <a:spcAft>
                <a:spcPts val="0"/>
              </a:spcAft>
              <a:buNone/>
            </a:pPr>
            <a:r>
              <a:rPr lang="en-US" sz="2200" b="1">
                <a:solidFill>
                  <a:schemeClr val="dk1"/>
                </a:solidFill>
                <a:latin typeface="Arial"/>
                <a:ea typeface="Arial"/>
                <a:cs typeface="Arial"/>
                <a:sym typeface="Arial"/>
              </a:rPr>
              <a:t>c. Đạn: </a:t>
            </a:r>
            <a:r>
              <a:rPr lang="en-US" sz="2200">
                <a:solidFill>
                  <a:schemeClr val="dk1"/>
                </a:solidFill>
                <a:latin typeface="Arial"/>
                <a:ea typeface="Arial"/>
                <a:cs typeface="Arial"/>
                <a:sym typeface="Arial"/>
              </a:rPr>
              <a:t>Là vật thể mang phần tử sát thương sinh lực, phá hủy các phương tiện, vũ khí trang bị</a:t>
            </a:r>
            <a:r>
              <a:rPr lang="en-US" sz="2200">
                <a:solidFill>
                  <a:schemeClr val="dk1"/>
                </a:solidFill>
                <a:latin typeface="Trebuchet MS"/>
                <a:ea typeface="Trebuchet MS"/>
                <a:cs typeface="Trebuchet MS"/>
                <a:sym typeface="Trebuchet MS"/>
              </a:rPr>
              <a:t> của</a:t>
            </a:r>
            <a:r>
              <a:rPr lang="en-US" sz="2200">
                <a:solidFill>
                  <a:schemeClr val="dk1"/>
                </a:solidFill>
                <a:latin typeface="Arial"/>
                <a:ea typeface="Arial"/>
                <a:cs typeface="Arial"/>
                <a:sym typeface="Arial"/>
              </a:rPr>
              <a:t> đối phương; đạn dễ nổ, có khả năng còn sót lại rất lớn, gây khó khăn trong dò tìm, phát hiện và xử lí.</a:t>
            </a:r>
            <a:endParaRPr sz="2200">
              <a:solidFill>
                <a:schemeClr val="dk1"/>
              </a:solidFill>
              <a:latin typeface="Arial"/>
              <a:ea typeface="Arial"/>
              <a:cs typeface="Arial"/>
              <a:sym typeface="Arial"/>
            </a:endParaRPr>
          </a:p>
        </p:txBody>
      </p:sp>
      <p:pic>
        <p:nvPicPr>
          <p:cNvPr id="229" name="Google Shape;229;p7" descr="ERW"/>
          <p:cNvPicPr preferRelativeResize="0"/>
          <p:nvPr/>
        </p:nvPicPr>
        <p:blipFill rotWithShape="1">
          <a:blip r:embed="rId6">
            <a:alphaModFix/>
          </a:blip>
          <a:srcRect/>
          <a:stretch/>
        </p:blipFill>
        <p:spPr>
          <a:xfrm>
            <a:off x="237910" y="3643419"/>
            <a:ext cx="4586426" cy="3060006"/>
          </a:xfrm>
          <a:prstGeom prst="rect">
            <a:avLst/>
          </a:prstGeom>
          <a:noFill/>
          <a:ln>
            <a:noFill/>
          </a:ln>
        </p:spPr>
      </p:pic>
      <p:sp>
        <p:nvSpPr>
          <p:cNvPr id="230" name="Google Shape;230;p7"/>
          <p:cNvSpPr txBox="1"/>
          <p:nvPr/>
        </p:nvSpPr>
        <p:spPr>
          <a:xfrm>
            <a:off x="804602" y="5785838"/>
            <a:ext cx="83653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Đạn cối 81</a:t>
            </a:r>
            <a:endParaRPr/>
          </a:p>
        </p:txBody>
      </p:sp>
      <p:pic>
        <p:nvPicPr>
          <p:cNvPr id="231" name="Google Shape;231;p7" descr="Đắk Nông: Nổ đầu đạn M79 do va đập, 4 người nhập viện khẩn cấp | Xã hội |  Vietnam+ (VietnamPlus)"/>
          <p:cNvPicPr preferRelativeResize="0"/>
          <p:nvPr/>
        </p:nvPicPr>
        <p:blipFill rotWithShape="1">
          <a:blip r:embed="rId7">
            <a:alphaModFix/>
          </a:blip>
          <a:srcRect/>
          <a:stretch/>
        </p:blipFill>
        <p:spPr>
          <a:xfrm>
            <a:off x="4919928" y="3641327"/>
            <a:ext cx="4080008" cy="3060006"/>
          </a:xfrm>
          <a:prstGeom prst="rect">
            <a:avLst/>
          </a:prstGeom>
          <a:noFill/>
          <a:ln>
            <a:noFill/>
          </a:ln>
        </p:spPr>
      </p:pic>
      <p:sp>
        <p:nvSpPr>
          <p:cNvPr id="232" name="Google Shape;232;p7"/>
          <p:cNvSpPr txBox="1"/>
          <p:nvPr/>
        </p:nvSpPr>
        <p:spPr>
          <a:xfrm>
            <a:off x="5292080" y="5949280"/>
            <a:ext cx="83653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Đạn M79</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 calcmode="lin" valueType="num">
                                      <p:cBhvr additive="base">
                                        <p:cTn id="7" dur="500"/>
                                        <p:tgtEl>
                                          <p:spTgt spid="21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8">
                                            <p:txEl>
                                              <p:pRg st="0" end="0"/>
                                            </p:txEl>
                                          </p:spTgt>
                                        </p:tgtEl>
                                        <p:attrNameLst>
                                          <p:attrName>style.visibility</p:attrName>
                                        </p:attrNameLst>
                                      </p:cBhvr>
                                      <p:to>
                                        <p:strVal val="visible"/>
                                      </p:to>
                                    </p:set>
                                    <p:anim calcmode="lin" valueType="num">
                                      <p:cBhvr additive="base">
                                        <p:cTn id="12" dur="500"/>
                                        <p:tgtEl>
                                          <p:spTgt spid="2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8">
                                            <p:txEl>
                                              <p:pRg st="1" end="1"/>
                                            </p:txEl>
                                          </p:spTgt>
                                        </p:tgtEl>
                                        <p:attrNameLst>
                                          <p:attrName>style.visibility</p:attrName>
                                        </p:attrNameLst>
                                      </p:cBhvr>
                                      <p:to>
                                        <p:strVal val="visible"/>
                                      </p:to>
                                    </p:set>
                                    <p:anim calcmode="lin" valueType="num">
                                      <p:cBhvr additive="base">
                                        <p:cTn id="17" dur="500"/>
                                        <p:tgtEl>
                                          <p:spTgt spid="2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9"/>
                                        </p:tgtEl>
                                        <p:attrNameLst>
                                          <p:attrName>style.visibility</p:attrName>
                                        </p:attrNameLst>
                                      </p:cBhvr>
                                      <p:to>
                                        <p:strVal val="visible"/>
                                      </p:to>
                                    </p:set>
                                    <p:anim calcmode="lin" valueType="num">
                                      <p:cBhvr additive="base">
                                        <p:cTn id="22" dur="500"/>
                                        <p:tgtEl>
                                          <p:spTgt spid="229"/>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0"/>
                                        </p:tgtEl>
                                        <p:attrNameLst>
                                          <p:attrName>style.visibility</p:attrName>
                                        </p:attrNameLst>
                                      </p:cBhvr>
                                      <p:to>
                                        <p:strVal val="visible"/>
                                      </p:to>
                                    </p:set>
                                    <p:anim calcmode="lin" valueType="num">
                                      <p:cBhvr additive="base">
                                        <p:cTn id="25" dur="500"/>
                                        <p:tgtEl>
                                          <p:spTgt spid="2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1"/>
                                        </p:tgtEl>
                                        <p:attrNameLst>
                                          <p:attrName>style.visibility</p:attrName>
                                        </p:attrNameLst>
                                      </p:cBhvr>
                                      <p:to>
                                        <p:strVal val="visible"/>
                                      </p:to>
                                    </p:set>
                                    <p:animEffect transition="in" filter="fade">
                                      <p:cBhvr>
                                        <p:cTn id="30" dur="1000"/>
                                        <p:tgtEl>
                                          <p:spTgt spid="231"/>
                                        </p:tgtEl>
                                      </p:cBhvr>
                                    </p:animEffect>
                                  </p:childTnLst>
                                </p:cTn>
                              </p:par>
                              <p:par>
                                <p:cTn id="31" presetID="10" presetClass="entr" presetSubtype="0" fill="hold" nodeType="withEffect">
                                  <p:stCondLst>
                                    <p:cond delay="0"/>
                                  </p:stCondLst>
                                  <p:childTnLst>
                                    <p:set>
                                      <p:cBhvr>
                                        <p:cTn id="32" dur="1" fill="hold">
                                          <p:stCondLst>
                                            <p:cond delay="0"/>
                                          </p:stCondLst>
                                        </p:cTn>
                                        <p:tgtEl>
                                          <p:spTgt spid="232"/>
                                        </p:tgtEl>
                                        <p:attrNameLst>
                                          <p:attrName>style.visibility</p:attrName>
                                        </p:attrNameLst>
                                      </p:cBhvr>
                                      <p:to>
                                        <p:strVal val="visible"/>
                                      </p:to>
                                    </p:set>
                                    <p:animEffect transition="in" filter="fade">
                                      <p:cBhvr>
                                        <p:cTn id="33"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8"/>
          <p:cNvSpPr/>
          <p:nvPr/>
        </p:nvSpPr>
        <p:spPr>
          <a:xfrm>
            <a:off x="143047" y="1303040"/>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239" name="Google Shape;239;p8"/>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240" name="Google Shape;240;p8"/>
          <p:cNvGrpSpPr/>
          <p:nvPr/>
        </p:nvGrpSpPr>
        <p:grpSpPr>
          <a:xfrm>
            <a:off x="-414598" y="-74786"/>
            <a:ext cx="9486900" cy="1456459"/>
            <a:chOff x="-342900" y="-8659"/>
            <a:chExt cx="9486900" cy="1456459"/>
          </a:xfrm>
        </p:grpSpPr>
        <p:grpSp>
          <p:nvGrpSpPr>
            <p:cNvPr id="241" name="Google Shape;241;p8"/>
            <p:cNvGrpSpPr/>
            <p:nvPr/>
          </p:nvGrpSpPr>
          <p:grpSpPr>
            <a:xfrm>
              <a:off x="0" y="-8659"/>
              <a:ext cx="9144000" cy="1447800"/>
              <a:chOff x="0" y="-8659"/>
              <a:chExt cx="9144000" cy="1447800"/>
            </a:xfrm>
          </p:grpSpPr>
          <p:pic>
            <p:nvPicPr>
              <p:cNvPr id="242" name="Google Shape;242;p8"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243" name="Google Shape;243;p8"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244" name="Google Shape;244;p8"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245" name="Google Shape;245;p8"/>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46" name="Google Shape;246;p8"/>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247" name="Google Shape;247;p8"/>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248" name="Google Shape;248;p8"/>
          <p:cNvSpPr txBox="1"/>
          <p:nvPr/>
        </p:nvSpPr>
        <p:spPr>
          <a:xfrm>
            <a:off x="107504" y="1988840"/>
            <a:ext cx="2952328" cy="4919295"/>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200"/>
              </a:spcBef>
              <a:spcAft>
                <a:spcPts val="0"/>
              </a:spcAft>
              <a:buNone/>
            </a:pPr>
            <a:r>
              <a:rPr lang="en-US" sz="2400">
                <a:solidFill>
                  <a:schemeClr val="dk1"/>
                </a:solidFill>
                <a:latin typeface="Trebuchet MS"/>
                <a:ea typeface="Trebuchet MS"/>
                <a:cs typeface="Trebuchet MS"/>
                <a:sym typeface="Trebuchet MS"/>
              </a:rPr>
              <a:t>Ngày </a:t>
            </a:r>
            <a:r>
              <a:rPr lang="en-US" sz="2400" b="1">
                <a:solidFill>
                  <a:schemeClr val="dk1"/>
                </a:solidFill>
                <a:latin typeface="Trebuchet MS"/>
                <a:ea typeface="Trebuchet MS"/>
                <a:cs typeface="Trebuchet MS"/>
                <a:sym typeface="Trebuchet MS"/>
              </a:rPr>
              <a:t>4/4</a:t>
            </a:r>
            <a:r>
              <a:rPr lang="en-US" sz="2400">
                <a:solidFill>
                  <a:schemeClr val="dk1"/>
                </a:solidFill>
                <a:latin typeface="Trebuchet MS"/>
                <a:ea typeface="Trebuchet MS"/>
                <a:cs typeface="Trebuchet MS"/>
                <a:sym typeface="Trebuchet MS"/>
              </a:rPr>
              <a:t> hằng năm được chọn là Ngày Thế giới phòng chống bom mìn, hay còn gọi là </a:t>
            </a:r>
            <a:r>
              <a:rPr lang="en-US" sz="2400" b="1">
                <a:solidFill>
                  <a:schemeClr val="dk1"/>
                </a:solidFill>
                <a:latin typeface="Trebuchet MS"/>
                <a:ea typeface="Trebuchet MS"/>
                <a:cs typeface="Trebuchet MS"/>
                <a:sym typeface="Trebuchet MS"/>
              </a:rPr>
              <a:t>Ngày quốc tế nâng cao nhận thức về bom mìn</a:t>
            </a:r>
            <a:r>
              <a:rPr lang="en-US" sz="2400">
                <a:solidFill>
                  <a:schemeClr val="dk1"/>
                </a:solidFill>
                <a:latin typeface="Trebuchet MS"/>
                <a:ea typeface="Trebuchet MS"/>
                <a:cs typeface="Trebuchet MS"/>
                <a:sym typeface="Trebuchet MS"/>
              </a:rPr>
              <a:t>, nhằm nâng cao nhận thức phòng tránh bom mìn và hỗ trợ tháo gỡ bom mìn. </a:t>
            </a:r>
            <a:endParaRPr sz="2400">
              <a:solidFill>
                <a:schemeClr val="dk1"/>
              </a:solidFill>
              <a:latin typeface="Arial"/>
              <a:ea typeface="Arial"/>
              <a:cs typeface="Arial"/>
              <a:sym typeface="Arial"/>
            </a:endParaRPr>
          </a:p>
        </p:txBody>
      </p:sp>
      <p:pic>
        <p:nvPicPr>
          <p:cNvPr id="249" name="Google Shape;249;p8" descr="Ngày Quốc tế Nhận thức bom mìn và Hỗ trợ hành động bom mìn (4/4): Sớm đưa  Việt Nam trở thành quốc gia không còn bom mìn - Ảnh chuyên đề -"/>
          <p:cNvPicPr preferRelativeResize="0"/>
          <p:nvPr/>
        </p:nvPicPr>
        <p:blipFill rotWithShape="1">
          <a:blip r:embed="rId6">
            <a:alphaModFix/>
          </a:blip>
          <a:srcRect/>
          <a:stretch/>
        </p:blipFill>
        <p:spPr>
          <a:xfrm>
            <a:off x="3091408" y="2420888"/>
            <a:ext cx="5940462" cy="39483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anim calcmode="lin" valueType="num">
                                      <p:cBhvr additive="base">
                                        <p:cTn id="7" dur="500"/>
                                        <p:tgtEl>
                                          <p:spTgt spid="2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8">
                                            <p:txEl>
                                              <p:pRg st="1" end="1"/>
                                            </p:txEl>
                                          </p:spTgt>
                                        </p:tgtEl>
                                        <p:attrNameLst>
                                          <p:attrName>style.visibility</p:attrName>
                                        </p:attrNameLst>
                                      </p:cBhvr>
                                      <p:to>
                                        <p:strVal val="visible"/>
                                      </p:to>
                                    </p:set>
                                    <p:anim calcmode="lin" valueType="num">
                                      <p:cBhvr additive="base">
                                        <p:cTn id="12" dur="500"/>
                                        <p:tgtEl>
                                          <p:spTgt spid="2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9"/>
          <p:cNvSpPr/>
          <p:nvPr/>
        </p:nvSpPr>
        <p:spPr>
          <a:xfrm>
            <a:off x="214743" y="1339493"/>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256" name="Google Shape;256;p9"/>
          <p:cNvSpPr/>
          <p:nvPr/>
        </p:nvSpPr>
        <p:spPr>
          <a:xfrm>
            <a:off x="-428453" y="238187"/>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257" name="Google Shape;257;p9"/>
          <p:cNvGrpSpPr/>
          <p:nvPr/>
        </p:nvGrpSpPr>
        <p:grpSpPr>
          <a:xfrm>
            <a:off x="-414598" y="-74786"/>
            <a:ext cx="9486900" cy="1456459"/>
            <a:chOff x="-342900" y="-8659"/>
            <a:chExt cx="9486900" cy="1456459"/>
          </a:xfrm>
        </p:grpSpPr>
        <p:grpSp>
          <p:nvGrpSpPr>
            <p:cNvPr id="258" name="Google Shape;258;p9"/>
            <p:cNvGrpSpPr/>
            <p:nvPr/>
          </p:nvGrpSpPr>
          <p:grpSpPr>
            <a:xfrm>
              <a:off x="0" y="-8659"/>
              <a:ext cx="9144000" cy="1447800"/>
              <a:chOff x="0" y="-8659"/>
              <a:chExt cx="9144000" cy="1447800"/>
            </a:xfrm>
          </p:grpSpPr>
          <p:pic>
            <p:nvPicPr>
              <p:cNvPr id="259" name="Google Shape;259;p9"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260" name="Google Shape;260;p9"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261" name="Google Shape;261;p9"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262" name="Google Shape;262;p9"/>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63" name="Google Shape;263;p9"/>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264" name="Google Shape;264;p9"/>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265" name="Google Shape;265;p9"/>
          <p:cNvSpPr txBox="1"/>
          <p:nvPr/>
        </p:nvSpPr>
        <p:spPr>
          <a:xfrm>
            <a:off x="170061" y="2010215"/>
            <a:ext cx="4257924" cy="4549964"/>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a:solidFill>
                  <a:schemeClr val="dk1"/>
                </a:solidFill>
                <a:latin typeface="Arial"/>
                <a:ea typeface="Arial"/>
                <a:cs typeface="Arial"/>
                <a:sym typeface="Arial"/>
              </a:rPr>
              <a:t>Tác hại</a:t>
            </a:r>
            <a:endParaRPr sz="2400" b="1">
              <a:solidFill>
                <a:schemeClr val="dk1"/>
              </a:solidFill>
              <a:latin typeface="Arial"/>
              <a:ea typeface="Arial"/>
              <a:cs typeface="Arial"/>
              <a:sym typeface="Arial"/>
            </a:endParaRPr>
          </a:p>
          <a:p>
            <a:pPr marL="0" marR="0" lvl="0" indent="0" algn="just" rtl="0">
              <a:spcBef>
                <a:spcPts val="200"/>
              </a:spcBef>
              <a:spcAft>
                <a:spcPts val="0"/>
              </a:spcAft>
              <a:buNone/>
            </a:pPr>
            <a:r>
              <a:rPr lang="en-US" sz="2200" b="1">
                <a:solidFill>
                  <a:schemeClr val="dk1"/>
                </a:solidFill>
                <a:latin typeface="Arial"/>
                <a:ea typeface="Arial"/>
                <a:cs typeface="Arial"/>
                <a:sym typeface="Arial"/>
              </a:rPr>
              <a:t>d. Vũ khí hóa học: </a:t>
            </a:r>
            <a:r>
              <a:rPr lang="en-US" sz="2200">
                <a:solidFill>
                  <a:schemeClr val="dk1"/>
                </a:solidFill>
                <a:latin typeface="Arial"/>
                <a:ea typeface="Arial"/>
                <a:cs typeface="Arial"/>
                <a:sym typeface="Arial"/>
              </a:rPr>
              <a:t>Một loại vũ khí dựa trên đặc tính gây độc cao, và tác dụng nhanh của các chất độc quân sự gây cho đối phương tổn thất lớn về sinh lực, phương tiện kĩ thuật, cơ sở kinh tế, quốc phòng, môi trường sinh thái. Vũ khí hóa học có phạm vi tác động lớn về không gian, thời gian; khó phát hiện kịp thời, gây khó khăn, phức tạp trong phòng chống và khắc phục hậu quả. </a:t>
            </a:r>
            <a:endParaRPr sz="2200">
              <a:solidFill>
                <a:schemeClr val="dk1"/>
              </a:solidFill>
              <a:latin typeface="Arial"/>
              <a:ea typeface="Arial"/>
              <a:cs typeface="Arial"/>
              <a:sym typeface="Arial"/>
            </a:endParaRPr>
          </a:p>
        </p:txBody>
      </p:sp>
      <p:pic>
        <p:nvPicPr>
          <p:cNvPr id="266" name="Google Shape;266;p9"/>
          <p:cNvPicPr preferRelativeResize="0"/>
          <p:nvPr/>
        </p:nvPicPr>
        <p:blipFill rotWithShape="1">
          <a:blip r:embed="rId6">
            <a:alphaModFix/>
          </a:blip>
          <a:srcRect/>
          <a:stretch/>
        </p:blipFill>
        <p:spPr>
          <a:xfrm>
            <a:off x="4570104" y="2157344"/>
            <a:ext cx="3964322" cy="2351776"/>
          </a:xfrm>
          <a:prstGeom prst="rect">
            <a:avLst/>
          </a:prstGeom>
          <a:noFill/>
          <a:ln>
            <a:noFill/>
          </a:ln>
        </p:spPr>
      </p:pic>
      <p:pic>
        <p:nvPicPr>
          <p:cNvPr id="267" name="Google Shape;267;p9"/>
          <p:cNvPicPr preferRelativeResize="0"/>
          <p:nvPr/>
        </p:nvPicPr>
        <p:blipFill rotWithShape="1">
          <a:blip r:embed="rId7">
            <a:alphaModFix/>
          </a:blip>
          <a:srcRect/>
          <a:stretch/>
        </p:blipFill>
        <p:spPr>
          <a:xfrm>
            <a:off x="4585853" y="4509121"/>
            <a:ext cx="3948573" cy="22494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5">
                                            <p:txEl>
                                              <p:pRg st="0" end="0"/>
                                            </p:txEl>
                                          </p:spTgt>
                                        </p:tgtEl>
                                        <p:attrNameLst>
                                          <p:attrName>style.visibility</p:attrName>
                                        </p:attrNameLst>
                                      </p:cBhvr>
                                      <p:to>
                                        <p:strVal val="visible"/>
                                      </p:to>
                                    </p:set>
                                    <p:anim calcmode="lin" valueType="num">
                                      <p:cBhvr additive="base">
                                        <p:cTn id="7" dur="500"/>
                                        <p:tgtEl>
                                          <p:spTgt spid="2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5">
                                            <p:txEl>
                                              <p:pRg st="1" end="1"/>
                                            </p:txEl>
                                          </p:spTgt>
                                        </p:tgtEl>
                                        <p:attrNameLst>
                                          <p:attrName>style.visibility</p:attrName>
                                        </p:attrNameLst>
                                      </p:cBhvr>
                                      <p:to>
                                        <p:strVal val="visible"/>
                                      </p:to>
                                    </p:set>
                                    <p:anim calcmode="lin" valueType="num">
                                      <p:cBhvr additive="base">
                                        <p:cTn id="12" dur="500"/>
                                        <p:tgtEl>
                                          <p:spTgt spid="2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
                                        </p:tgtEl>
                                        <p:attrNameLst>
                                          <p:attrName>style.visibility</p:attrName>
                                        </p:attrNameLst>
                                      </p:cBhvr>
                                      <p:to>
                                        <p:strVal val="visible"/>
                                      </p:to>
                                    </p:set>
                                    <p:animEffect transition="in" filter="fade">
                                      <p:cBhvr>
                                        <p:cTn id="17" dur="1000"/>
                                        <p:tgtEl>
                                          <p:spTgt spid="266"/>
                                        </p:tgtEl>
                                      </p:cBhvr>
                                    </p:animEffect>
                                  </p:childTnLst>
                                </p:cTn>
                              </p:par>
                              <p:par>
                                <p:cTn id="18" presetID="10" presetClass="entr" presetSubtype="0" fill="hold" nodeType="withEffect">
                                  <p:stCondLst>
                                    <p:cond delay="0"/>
                                  </p:stCondLst>
                                  <p:childTnLst>
                                    <p:set>
                                      <p:cBhvr>
                                        <p:cTn id="19" dur="1" fill="hold">
                                          <p:stCondLst>
                                            <p:cond delay="0"/>
                                          </p:stCondLst>
                                        </p:cTn>
                                        <p:tgtEl>
                                          <p:spTgt spid="267"/>
                                        </p:tgtEl>
                                        <p:attrNameLst>
                                          <p:attrName>style.visibility</p:attrName>
                                        </p:attrNameLst>
                                      </p:cBhvr>
                                      <p:to>
                                        <p:strVal val="visible"/>
                                      </p:to>
                                    </p:set>
                                    <p:animEffect transition="in" filter="fade">
                                      <p:cBhvr>
                                        <p:cTn id="20"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4398</Words>
  <Application>Microsoft Office PowerPoint</Application>
  <PresentationFormat>On-screen Show (4:3)</PresentationFormat>
  <Paragraphs>498</Paragraphs>
  <Slides>48</Slides>
  <Notes>48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Times New Roman</vt:lpstr>
      <vt:lpstr>Tahoma</vt:lpstr>
      <vt:lpstr>Noto Sans Symbols</vt:lpstr>
      <vt:lpstr>Calibri</vt:lpstr>
      <vt:lpstr>Trebuchet MS</vt:lpstr>
      <vt:lpstr>Georgia</vt:lpstr>
      <vt:lpstr>Roboto</vt:lpstr>
      <vt:lpstr>Helvetica Neue</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XUÂN THIỆN</dc:creator>
  <cp:lastModifiedBy>FPT</cp:lastModifiedBy>
  <cp:revision>2</cp:revision>
  <dcterms:created xsi:type="dcterms:W3CDTF">2015-10-29T08:53:47Z</dcterms:created>
  <dcterms:modified xsi:type="dcterms:W3CDTF">2025-05-22T02:33:33Z</dcterms:modified>
</cp:coreProperties>
</file>