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85"/>
  </p:notesMasterIdLst>
  <p:sldIdLst>
    <p:sldId id="256" r:id="rId3"/>
    <p:sldId id="257" r:id="rId4"/>
    <p:sldId id="259" r:id="rId5"/>
    <p:sldId id="258" r:id="rId6"/>
    <p:sldId id="260" r:id="rId7"/>
    <p:sldId id="270" r:id="rId8"/>
    <p:sldId id="295" r:id="rId9"/>
    <p:sldId id="325" r:id="rId10"/>
    <p:sldId id="297" r:id="rId11"/>
    <p:sldId id="326" r:id="rId12"/>
    <p:sldId id="265" r:id="rId13"/>
    <p:sldId id="261" r:id="rId14"/>
    <p:sldId id="298" r:id="rId15"/>
    <p:sldId id="327" r:id="rId16"/>
    <p:sldId id="329" r:id="rId17"/>
    <p:sldId id="332" r:id="rId18"/>
    <p:sldId id="333" r:id="rId19"/>
    <p:sldId id="308" r:id="rId20"/>
    <p:sldId id="334" r:id="rId21"/>
    <p:sldId id="335" r:id="rId22"/>
    <p:sldId id="336" r:id="rId23"/>
    <p:sldId id="263" r:id="rId24"/>
    <p:sldId id="337" r:id="rId25"/>
    <p:sldId id="262" r:id="rId26"/>
    <p:sldId id="338" r:id="rId27"/>
    <p:sldId id="339" r:id="rId28"/>
    <p:sldId id="299" r:id="rId29"/>
    <p:sldId id="340" r:id="rId30"/>
    <p:sldId id="341" r:id="rId31"/>
    <p:sldId id="342" r:id="rId32"/>
    <p:sldId id="305" r:id="rId33"/>
    <p:sldId id="304" r:id="rId34"/>
    <p:sldId id="343" r:id="rId35"/>
    <p:sldId id="312" r:id="rId36"/>
    <p:sldId id="344" r:id="rId37"/>
    <p:sldId id="345" r:id="rId38"/>
    <p:sldId id="346" r:id="rId39"/>
    <p:sldId id="349" r:id="rId40"/>
    <p:sldId id="347" r:id="rId41"/>
    <p:sldId id="348" r:id="rId42"/>
    <p:sldId id="309" r:id="rId43"/>
    <p:sldId id="350" r:id="rId44"/>
    <p:sldId id="351" r:id="rId45"/>
    <p:sldId id="352" r:id="rId46"/>
    <p:sldId id="353" r:id="rId47"/>
    <p:sldId id="355" r:id="rId48"/>
    <p:sldId id="313" r:id="rId49"/>
    <p:sldId id="315" r:id="rId50"/>
    <p:sldId id="356" r:id="rId51"/>
    <p:sldId id="360" r:id="rId52"/>
    <p:sldId id="358" r:id="rId53"/>
    <p:sldId id="362" r:id="rId54"/>
    <p:sldId id="357" r:id="rId55"/>
    <p:sldId id="359" r:id="rId56"/>
    <p:sldId id="393" r:id="rId57"/>
    <p:sldId id="394" r:id="rId58"/>
    <p:sldId id="395" r:id="rId59"/>
    <p:sldId id="363" r:id="rId60"/>
    <p:sldId id="364" r:id="rId61"/>
    <p:sldId id="366" r:id="rId62"/>
    <p:sldId id="317" r:id="rId63"/>
    <p:sldId id="367" r:id="rId64"/>
    <p:sldId id="318" r:id="rId65"/>
    <p:sldId id="368" r:id="rId66"/>
    <p:sldId id="321" r:id="rId67"/>
    <p:sldId id="369" r:id="rId68"/>
    <p:sldId id="370" r:id="rId69"/>
    <p:sldId id="322" r:id="rId70"/>
    <p:sldId id="371" r:id="rId71"/>
    <p:sldId id="372" r:id="rId72"/>
    <p:sldId id="264" r:id="rId73"/>
    <p:sldId id="373" r:id="rId74"/>
    <p:sldId id="374" r:id="rId75"/>
    <p:sldId id="387" r:id="rId76"/>
    <p:sldId id="376" r:id="rId77"/>
    <p:sldId id="377" r:id="rId78"/>
    <p:sldId id="380" r:id="rId79"/>
    <p:sldId id="388" r:id="rId80"/>
    <p:sldId id="381" r:id="rId81"/>
    <p:sldId id="389" r:id="rId82"/>
    <p:sldId id="266" r:id="rId83"/>
    <p:sldId id="294" r:id="rId84"/>
  </p:sldIdLst>
  <p:sldSz cx="9144000" cy="5143500" type="screen16x9"/>
  <p:notesSz cx="6858000" cy="9144000"/>
  <p:embeddedFontLst>
    <p:embeddedFont>
      <p:font typeface="Exo" charset="0"/>
      <p:regular r:id="rId86"/>
      <p:bold r:id="rId87"/>
      <p:italic r:id="rId88"/>
      <p:boldItalic r:id="rId89"/>
    </p:embeddedFont>
    <p:embeddedFont>
      <p:font typeface="Merriweather Sans" charset="0"/>
      <p:regular r:id="rId90"/>
      <p:bold r:id="rId91"/>
      <p:italic r:id="rId92"/>
      <p:boldItalic r:id="rId93"/>
    </p:embeddedFont>
    <p:embeddedFont>
      <p:font typeface="Nunito Light" charset="0"/>
      <p:regular r:id="rId94"/>
      <p:italic r:id="rId95"/>
    </p:embeddedFont>
    <p:embeddedFont>
      <p:font typeface="Fira Sans" charset="0"/>
      <p:regular r:id="rId96"/>
      <p:bold r:id="rId97"/>
      <p:italic r:id="rId98"/>
      <p:boldItalic r:id="rId99"/>
    </p:embeddedFont>
    <p:embeddedFont>
      <p:font typeface="Anaheim" charset="0"/>
      <p:regular r:id="rId100"/>
      <p:bold r:id="rId101"/>
    </p:embeddedFont>
    <p:embeddedFont>
      <p:font typeface="DM Sans" charset="0"/>
      <p:regular r:id="rId102"/>
      <p:bold r:id="rId103"/>
      <p:italic r:id="rId104"/>
      <p:boldItalic r:id="rId105"/>
    </p:embeddedFont>
    <p:embeddedFont>
      <p:font typeface="PMingLiU" charset="-120"/>
      <p:regular r:id="rId106"/>
    </p:embeddedFont>
    <p:embeddedFont>
      <p:font typeface="DengXian" charset="-122"/>
      <p:regular r:id="rId107"/>
    </p:embeddedFont>
    <p:embeddedFont>
      <p:font typeface="Cambria Math" pitchFamily="18" charset="0"/>
      <p:regular r:id="rId108"/>
    </p:embeddedFont>
    <p:embeddedFont>
      <p:font typeface="Calibri" pitchFamily="34" charset="0"/>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39357"/>
    <a:srgbClr val="F6B1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A9A3B3A-B74C-42F0-8A7E-C69841903299}">
  <a:tblStyle styleId="{7A9A3B3A-B74C-42F0-8A7E-C698419032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F11F85-6C28-4280-9EB6-EC29F5300E0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7" d="100"/>
          <a:sy n="147" d="100"/>
        </p:scale>
        <p:origin x="-59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112" Type="http://schemas.openxmlformats.org/officeDocument/2006/relationships/font" Target="fonts/font27.fntdata"/><Relationship Id="rId16" Type="http://schemas.openxmlformats.org/officeDocument/2006/relationships/slide" Target="slides/slide14.xml"/><Relationship Id="rId107" Type="http://schemas.openxmlformats.org/officeDocument/2006/relationships/font" Target="fonts/font2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2.fntdata"/><Relationship Id="rId102" Type="http://schemas.openxmlformats.org/officeDocument/2006/relationships/font" Target="fonts/font17.fntdata"/><Relationship Id="rId110" Type="http://schemas.openxmlformats.org/officeDocument/2006/relationships/font" Target="fonts/font25.fntdata"/><Relationship Id="rId115"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5.fntdata"/><Relationship Id="rId95"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5.fntdata"/><Relationship Id="rId105" Type="http://schemas.openxmlformats.org/officeDocument/2006/relationships/font" Target="fonts/font20.fntdata"/><Relationship Id="rId113"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8.fntdata"/><Relationship Id="rId108" Type="http://schemas.openxmlformats.org/officeDocument/2006/relationships/font" Target="fonts/font23.fntdata"/><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11"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21.fntdata"/><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24.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2.fntdata"/><Relationship Id="rId104"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17145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1e6ca297900_0_3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1e6ca297900_0_3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1010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5"/>
        <p:cNvGrpSpPr/>
        <p:nvPr/>
      </p:nvGrpSpPr>
      <p:grpSpPr>
        <a:xfrm>
          <a:off x="0" y="0"/>
          <a:ext cx="0" cy="0"/>
          <a:chOff x="0" y="0"/>
          <a:chExt cx="0" cy="0"/>
        </a:xfrm>
      </p:grpSpPr>
      <p:sp>
        <p:nvSpPr>
          <p:cNvPr id="2776" name="Google Shape;277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7" name="Google Shape;277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958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7229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0756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074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28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854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2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258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26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9"/>
        <p:cNvGrpSpPr/>
        <p:nvPr/>
      </p:nvGrpSpPr>
      <p:grpSpPr>
        <a:xfrm>
          <a:off x="0" y="0"/>
          <a:ext cx="0" cy="0"/>
          <a:chOff x="0" y="0"/>
          <a:chExt cx="0" cy="0"/>
        </a:xfrm>
      </p:grpSpPr>
      <p:sp>
        <p:nvSpPr>
          <p:cNvPr id="2790" name="Google Shape;279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1" name="Google Shape;279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3676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944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5445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176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668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18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2"/>
        <p:cNvGrpSpPr/>
        <p:nvPr/>
      </p:nvGrpSpPr>
      <p:grpSpPr>
        <a:xfrm>
          <a:off x="0" y="0"/>
          <a:ext cx="0" cy="0"/>
          <a:chOff x="0" y="0"/>
          <a:chExt cx="0" cy="0"/>
        </a:xfrm>
      </p:grpSpPr>
      <p:sp>
        <p:nvSpPr>
          <p:cNvPr id="2763" name="Google Shape;276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4" name="Google Shape;276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054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801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9738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530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937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966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324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749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6231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05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e6ca297900_0_2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e6ca297900_0_2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39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3979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4"/>
        <p:cNvGrpSpPr/>
        <p:nvPr/>
      </p:nvGrpSpPr>
      <p:grpSpPr>
        <a:xfrm>
          <a:off x="0" y="0"/>
          <a:ext cx="0" cy="0"/>
          <a:chOff x="0" y="0"/>
          <a:chExt cx="0" cy="0"/>
        </a:xfrm>
      </p:grpSpPr>
      <p:sp>
        <p:nvSpPr>
          <p:cNvPr id="2825" name="Google Shape;282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6" name="Google Shape;282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841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908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63535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168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826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282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584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2493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48417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676363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47583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354804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 đáp</a:t>
            </a:r>
            <a:r>
              <a:rPr lang="en-US" baseline="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18468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2778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2857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348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1101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0769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210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9768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072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7898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00480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08351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623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7306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598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29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1579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2903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g27b976da2e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9" name="Google Shape;2819;g27b976da2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4849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4582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65478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7799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0190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7551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7618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947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51161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2"/>
        <p:cNvGrpSpPr/>
        <p:nvPr/>
      </p:nvGrpSpPr>
      <p:grpSpPr>
        <a:xfrm>
          <a:off x="0" y="0"/>
          <a:ext cx="0" cy="0"/>
          <a:chOff x="0" y="0"/>
          <a:chExt cx="0" cy="0"/>
        </a:xfrm>
      </p:grpSpPr>
      <p:sp>
        <p:nvSpPr>
          <p:cNvPr id="2783" name="Google Shape;278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4" name="Google Shape;278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05933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7"/>
        <p:cNvGrpSpPr/>
        <p:nvPr/>
      </p:nvGrpSpPr>
      <p:grpSpPr>
        <a:xfrm>
          <a:off x="0" y="0"/>
          <a:ext cx="0" cy="0"/>
          <a:chOff x="0" y="0"/>
          <a:chExt cx="0" cy="0"/>
        </a:xfrm>
      </p:grpSpPr>
      <p:sp>
        <p:nvSpPr>
          <p:cNvPr id="2858" name="Google Shape;285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9" name="Google Shape;285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1e6ca297900_0_3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1e6ca297900_0_3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8406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1e6ca297900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1e6ca297900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399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05964" y="-143662"/>
            <a:ext cx="9558490" cy="5429850"/>
            <a:chOff x="-205964" y="-143662"/>
            <a:chExt cx="9558490" cy="5429850"/>
          </a:xfrm>
        </p:grpSpPr>
        <p:sp>
          <p:nvSpPr>
            <p:cNvPr id="10" name="Google Shape;10;p2"/>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2"/>
          <p:cNvSpPr txBox="1">
            <a:spLocks noGrp="1"/>
          </p:cNvSpPr>
          <p:nvPr>
            <p:ph type="ctrTitle"/>
          </p:nvPr>
        </p:nvSpPr>
        <p:spPr>
          <a:xfrm>
            <a:off x="1237800" y="1216550"/>
            <a:ext cx="6668400" cy="22977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600">
                <a:latin typeface="Exo"/>
                <a:ea typeface="Exo"/>
                <a:cs typeface="Exo"/>
                <a:sym typeface="Ex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0" name="Google Shape;80;p2"/>
          <p:cNvSpPr txBox="1">
            <a:spLocks noGrp="1"/>
          </p:cNvSpPr>
          <p:nvPr>
            <p:ph type="subTitle" idx="1"/>
          </p:nvPr>
        </p:nvSpPr>
        <p:spPr>
          <a:xfrm>
            <a:off x="2516400" y="3484450"/>
            <a:ext cx="4111200" cy="442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Fira Sans"/>
                <a:ea typeface="Fira Sans"/>
                <a:cs typeface="Fira Sans"/>
                <a:sym typeface="Fira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81" name="Google Shape;81;p2"/>
          <p:cNvGrpSpPr/>
          <p:nvPr/>
        </p:nvGrpSpPr>
        <p:grpSpPr>
          <a:xfrm>
            <a:off x="581456" y="343185"/>
            <a:ext cx="7977700" cy="4533805"/>
            <a:chOff x="742150" y="1146775"/>
            <a:chExt cx="6126325" cy="3481650"/>
          </a:xfrm>
        </p:grpSpPr>
        <p:sp>
          <p:nvSpPr>
            <p:cNvPr id="82" name="Google Shape;82;p2"/>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2"/>
          <p:cNvGrpSpPr/>
          <p:nvPr/>
        </p:nvGrpSpPr>
        <p:grpSpPr>
          <a:xfrm>
            <a:off x="2983469" y="4619390"/>
            <a:ext cx="3179614" cy="259073"/>
            <a:chOff x="2585675" y="4429475"/>
            <a:chExt cx="2441725" cy="198950"/>
          </a:xfrm>
        </p:grpSpPr>
        <p:sp>
          <p:nvSpPr>
            <p:cNvPr id="102" name="Google Shape;102;p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957"/>
        <p:cNvGrpSpPr/>
        <p:nvPr/>
      </p:nvGrpSpPr>
      <p:grpSpPr>
        <a:xfrm>
          <a:off x="0" y="0"/>
          <a:ext cx="0" cy="0"/>
          <a:chOff x="0" y="0"/>
          <a:chExt cx="0" cy="0"/>
        </a:xfrm>
      </p:grpSpPr>
      <p:grpSp>
        <p:nvGrpSpPr>
          <p:cNvPr id="958" name="Google Shape;958;p14"/>
          <p:cNvGrpSpPr/>
          <p:nvPr/>
        </p:nvGrpSpPr>
        <p:grpSpPr>
          <a:xfrm>
            <a:off x="-205964" y="-143662"/>
            <a:ext cx="9558490" cy="5429850"/>
            <a:chOff x="-205964" y="-143662"/>
            <a:chExt cx="9558490" cy="5429850"/>
          </a:xfrm>
        </p:grpSpPr>
        <p:sp>
          <p:nvSpPr>
            <p:cNvPr id="959" name="Google Shape;959;p14"/>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4"/>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 name="Google Shape;1028;p14"/>
          <p:cNvGrpSpPr/>
          <p:nvPr/>
        </p:nvGrpSpPr>
        <p:grpSpPr>
          <a:xfrm>
            <a:off x="581456" y="343185"/>
            <a:ext cx="7977700" cy="4457724"/>
            <a:chOff x="742150" y="1146775"/>
            <a:chExt cx="6126325" cy="3423225"/>
          </a:xfrm>
        </p:grpSpPr>
        <p:sp>
          <p:nvSpPr>
            <p:cNvPr id="1029" name="Google Shape;1029;p14"/>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0" name="Google Shape;1040;p14"/>
          <p:cNvSpPr txBox="1">
            <a:spLocks noGrp="1"/>
          </p:cNvSpPr>
          <p:nvPr>
            <p:ph type="title"/>
          </p:nvPr>
        </p:nvSpPr>
        <p:spPr>
          <a:xfrm>
            <a:off x="2261100" y="2346975"/>
            <a:ext cx="4621800" cy="915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41" name="Google Shape;1041;p14"/>
          <p:cNvSpPr txBox="1">
            <a:spLocks noGrp="1"/>
          </p:cNvSpPr>
          <p:nvPr>
            <p:ph type="title" idx="2" hasCustomPrompt="1"/>
          </p:nvPr>
        </p:nvSpPr>
        <p:spPr>
          <a:xfrm>
            <a:off x="5230725" y="1431075"/>
            <a:ext cx="16521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42" name="Google Shape;1042;p14"/>
          <p:cNvSpPr txBox="1">
            <a:spLocks noGrp="1"/>
          </p:cNvSpPr>
          <p:nvPr>
            <p:ph type="subTitle" idx="1"/>
          </p:nvPr>
        </p:nvSpPr>
        <p:spPr>
          <a:xfrm>
            <a:off x="2261100" y="3337425"/>
            <a:ext cx="46218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3" name="Google Shape;1043;p14"/>
          <p:cNvGrpSpPr/>
          <p:nvPr/>
        </p:nvGrpSpPr>
        <p:grpSpPr>
          <a:xfrm>
            <a:off x="901894" y="4427940"/>
            <a:ext cx="3179614" cy="526550"/>
            <a:chOff x="2585675" y="4224070"/>
            <a:chExt cx="2441725" cy="404355"/>
          </a:xfrm>
        </p:grpSpPr>
        <p:sp>
          <p:nvSpPr>
            <p:cNvPr id="1044" name="Google Shape;1044;p14"/>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769"/>
        <p:cNvGrpSpPr/>
        <p:nvPr/>
      </p:nvGrpSpPr>
      <p:grpSpPr>
        <a:xfrm>
          <a:off x="0" y="0"/>
          <a:ext cx="0" cy="0"/>
          <a:chOff x="0" y="0"/>
          <a:chExt cx="0" cy="0"/>
        </a:xfrm>
      </p:grpSpPr>
      <p:grpSp>
        <p:nvGrpSpPr>
          <p:cNvPr id="1770" name="Google Shape;1770;p23"/>
          <p:cNvGrpSpPr/>
          <p:nvPr/>
        </p:nvGrpSpPr>
        <p:grpSpPr>
          <a:xfrm>
            <a:off x="-154013" y="-152902"/>
            <a:ext cx="9444702" cy="5429015"/>
            <a:chOff x="-154013" y="-152902"/>
            <a:chExt cx="9444702" cy="5429015"/>
          </a:xfrm>
        </p:grpSpPr>
        <p:sp>
          <p:nvSpPr>
            <p:cNvPr id="1771" name="Google Shape;1771;p23"/>
            <p:cNvSpPr/>
            <p:nvPr/>
          </p:nvSpPr>
          <p:spPr>
            <a:xfrm>
              <a:off x="4143981" y="4582245"/>
              <a:ext cx="544637" cy="546608"/>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3"/>
            <p:cNvSpPr/>
            <p:nvPr/>
          </p:nvSpPr>
          <p:spPr>
            <a:xfrm>
              <a:off x="1193623" y="47876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3"/>
            <p:cNvSpPr/>
            <p:nvPr/>
          </p:nvSpPr>
          <p:spPr>
            <a:xfrm>
              <a:off x="2246419" y="4544871"/>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3"/>
            <p:cNvSpPr/>
            <p:nvPr/>
          </p:nvSpPr>
          <p:spPr>
            <a:xfrm>
              <a:off x="2518737" y="4805652"/>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3"/>
            <p:cNvSpPr/>
            <p:nvPr/>
          </p:nvSpPr>
          <p:spPr>
            <a:xfrm>
              <a:off x="2313712" y="4586153"/>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3"/>
            <p:cNvSpPr/>
            <p:nvPr/>
          </p:nvSpPr>
          <p:spPr>
            <a:xfrm>
              <a:off x="3593839" y="4577485"/>
              <a:ext cx="437245" cy="180972"/>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3"/>
            <p:cNvSpPr/>
            <p:nvPr/>
          </p:nvSpPr>
          <p:spPr>
            <a:xfrm>
              <a:off x="3523232" y="4726293"/>
              <a:ext cx="439384" cy="198172"/>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3"/>
            <p:cNvSpPr/>
            <p:nvPr/>
          </p:nvSpPr>
          <p:spPr>
            <a:xfrm>
              <a:off x="6698259" y="4597447"/>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3"/>
            <p:cNvSpPr/>
            <p:nvPr/>
          </p:nvSpPr>
          <p:spPr>
            <a:xfrm>
              <a:off x="6750868" y="476802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3"/>
            <p:cNvSpPr/>
            <p:nvPr/>
          </p:nvSpPr>
          <p:spPr>
            <a:xfrm>
              <a:off x="1954479" y="5016695"/>
              <a:ext cx="414298" cy="259419"/>
            </a:xfrm>
            <a:custGeom>
              <a:avLst/>
              <a:gdLst/>
              <a:ahLst/>
              <a:cxnLst/>
              <a:rect l="l" t="t" r="r" b="b"/>
              <a:pathLst>
                <a:path w="9876" h="6184" extrusionOk="0">
                  <a:moveTo>
                    <a:pt x="8836" y="0"/>
                  </a:moveTo>
                  <a:cubicBezTo>
                    <a:pt x="8705" y="0"/>
                    <a:pt x="8572" y="29"/>
                    <a:pt x="8447" y="86"/>
                  </a:cubicBezTo>
                  <a:lnTo>
                    <a:pt x="577" y="3996"/>
                  </a:lnTo>
                  <a:cubicBezTo>
                    <a:pt x="176" y="4197"/>
                    <a:pt x="1" y="4673"/>
                    <a:pt x="151" y="5099"/>
                  </a:cubicBezTo>
                  <a:lnTo>
                    <a:pt x="327" y="5600"/>
                  </a:lnTo>
                  <a:cubicBezTo>
                    <a:pt x="469" y="5974"/>
                    <a:pt x="814" y="6184"/>
                    <a:pt x="1173" y="6184"/>
                  </a:cubicBezTo>
                  <a:cubicBezTo>
                    <a:pt x="1319" y="6184"/>
                    <a:pt x="1467" y="6149"/>
                    <a:pt x="1605" y="6076"/>
                  </a:cubicBezTo>
                  <a:lnTo>
                    <a:pt x="9299" y="1640"/>
                  </a:lnTo>
                  <a:cubicBezTo>
                    <a:pt x="9825" y="1339"/>
                    <a:pt x="9875" y="588"/>
                    <a:pt x="9424" y="212"/>
                  </a:cubicBezTo>
                  <a:cubicBezTo>
                    <a:pt x="9255" y="73"/>
                    <a:pt x="9047" y="0"/>
                    <a:pt x="88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3"/>
            <p:cNvSpPr/>
            <p:nvPr/>
          </p:nvSpPr>
          <p:spPr>
            <a:xfrm>
              <a:off x="48693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3"/>
            <p:cNvSpPr/>
            <p:nvPr/>
          </p:nvSpPr>
          <p:spPr>
            <a:xfrm rot="-1931789">
              <a:off x="58648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3"/>
            <p:cNvSpPr/>
            <p:nvPr/>
          </p:nvSpPr>
          <p:spPr>
            <a:xfrm rot="-920195">
              <a:off x="1667256" y="4579325"/>
              <a:ext cx="305975" cy="419908"/>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3"/>
            <p:cNvSpPr/>
            <p:nvPr/>
          </p:nvSpPr>
          <p:spPr>
            <a:xfrm>
              <a:off x="3168182" y="47844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3"/>
            <p:cNvSpPr/>
            <p:nvPr/>
          </p:nvSpPr>
          <p:spPr>
            <a:xfrm>
              <a:off x="2756352" y="46149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3"/>
            <p:cNvSpPr/>
            <p:nvPr/>
          </p:nvSpPr>
          <p:spPr>
            <a:xfrm>
              <a:off x="8294450" y="-152902"/>
              <a:ext cx="625322" cy="63244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3"/>
            <p:cNvSpPr/>
            <p:nvPr/>
          </p:nvSpPr>
          <p:spPr>
            <a:xfrm>
              <a:off x="6604104" y="333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3"/>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3"/>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3"/>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3"/>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3"/>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3"/>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3"/>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3"/>
            <p:cNvSpPr/>
            <p:nvPr/>
          </p:nvSpPr>
          <p:spPr>
            <a:xfrm>
              <a:off x="7206362" y="-122692"/>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3"/>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3"/>
            <p:cNvSpPr/>
            <p:nvPr/>
          </p:nvSpPr>
          <p:spPr>
            <a:xfrm>
              <a:off x="8781425" y="35820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3"/>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3"/>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3"/>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3"/>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3"/>
            <p:cNvSpPr/>
            <p:nvPr/>
          </p:nvSpPr>
          <p:spPr>
            <a:xfrm>
              <a:off x="394762" y="2915547"/>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3"/>
            <p:cNvSpPr/>
            <p:nvPr/>
          </p:nvSpPr>
          <p:spPr>
            <a:xfrm>
              <a:off x="591417" y="2915137"/>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3"/>
            <p:cNvSpPr/>
            <p:nvPr/>
          </p:nvSpPr>
          <p:spPr>
            <a:xfrm rot="-904158">
              <a:off x="8277544" y="33609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3"/>
            <p:cNvSpPr/>
            <p:nvPr/>
          </p:nvSpPr>
          <p:spPr>
            <a:xfrm rot="-904158">
              <a:off x="8399350" y="32052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3"/>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3"/>
            <p:cNvSpPr/>
            <p:nvPr/>
          </p:nvSpPr>
          <p:spPr>
            <a:xfrm rot="-1934695">
              <a:off x="7754795" y="4726426"/>
              <a:ext cx="232255" cy="463825"/>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3"/>
            <p:cNvSpPr/>
            <p:nvPr/>
          </p:nvSpPr>
          <p:spPr>
            <a:xfrm rot="4668066">
              <a:off x="7987364" y="4726188"/>
              <a:ext cx="631732" cy="309473"/>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3"/>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3"/>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3"/>
            <p:cNvSpPr/>
            <p:nvPr/>
          </p:nvSpPr>
          <p:spPr>
            <a:xfrm>
              <a:off x="8328891" y="24669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3"/>
            <p:cNvSpPr/>
            <p:nvPr/>
          </p:nvSpPr>
          <p:spPr>
            <a:xfrm>
              <a:off x="8371895" y="40700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3"/>
            <p:cNvSpPr/>
            <p:nvPr/>
          </p:nvSpPr>
          <p:spPr>
            <a:xfrm>
              <a:off x="8780344" y="23193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3"/>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3"/>
            <p:cNvSpPr/>
            <p:nvPr/>
          </p:nvSpPr>
          <p:spPr>
            <a:xfrm>
              <a:off x="8642021" y="99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3"/>
            <p:cNvSpPr/>
            <p:nvPr/>
          </p:nvSpPr>
          <p:spPr>
            <a:xfrm>
              <a:off x="8477984" y="133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3"/>
            <p:cNvSpPr/>
            <p:nvPr/>
          </p:nvSpPr>
          <p:spPr>
            <a:xfrm>
              <a:off x="8455917" y="112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3"/>
            <p:cNvSpPr/>
            <p:nvPr/>
          </p:nvSpPr>
          <p:spPr>
            <a:xfrm>
              <a:off x="8047383" y="206550"/>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3"/>
            <p:cNvSpPr/>
            <p:nvPr/>
          </p:nvSpPr>
          <p:spPr>
            <a:xfrm>
              <a:off x="7872942" y="197782"/>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3"/>
            <p:cNvSpPr/>
            <p:nvPr/>
          </p:nvSpPr>
          <p:spPr>
            <a:xfrm>
              <a:off x="54768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3"/>
            <p:cNvSpPr/>
            <p:nvPr/>
          </p:nvSpPr>
          <p:spPr>
            <a:xfrm>
              <a:off x="53051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3"/>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3"/>
            <p:cNvSpPr/>
            <p:nvPr/>
          </p:nvSpPr>
          <p:spPr>
            <a:xfrm rot="-2246858">
              <a:off x="8929628" y="811576"/>
              <a:ext cx="193518" cy="432008"/>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3"/>
            <p:cNvSpPr/>
            <p:nvPr/>
          </p:nvSpPr>
          <p:spPr>
            <a:xfrm>
              <a:off x="8777693" y="30473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3"/>
            <p:cNvSpPr/>
            <p:nvPr/>
          </p:nvSpPr>
          <p:spPr>
            <a:xfrm rot="-1800270">
              <a:off x="8575021" y="483740"/>
              <a:ext cx="503643" cy="251822"/>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3"/>
            <p:cNvSpPr/>
            <p:nvPr/>
          </p:nvSpPr>
          <p:spPr>
            <a:xfrm rot="-4976820">
              <a:off x="7167661" y="4740375"/>
              <a:ext cx="565745" cy="435931"/>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3"/>
            <p:cNvSpPr/>
            <p:nvPr/>
          </p:nvSpPr>
          <p:spPr>
            <a:xfrm rot="-3465084">
              <a:off x="6304445" y="4748224"/>
              <a:ext cx="364893" cy="420227"/>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3"/>
            <p:cNvSpPr/>
            <p:nvPr/>
          </p:nvSpPr>
          <p:spPr>
            <a:xfrm rot="-4605428">
              <a:off x="8853542" y="1537511"/>
              <a:ext cx="447906" cy="332626"/>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3"/>
            <p:cNvSpPr/>
            <p:nvPr/>
          </p:nvSpPr>
          <p:spPr>
            <a:xfrm>
              <a:off x="-35524" y="2314675"/>
              <a:ext cx="552439" cy="5141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3"/>
            <p:cNvSpPr/>
            <p:nvPr/>
          </p:nvSpPr>
          <p:spPr>
            <a:xfrm>
              <a:off x="137080" y="-1262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3"/>
            <p:cNvSpPr/>
            <p:nvPr/>
          </p:nvSpPr>
          <p:spPr>
            <a:xfrm>
              <a:off x="185400" y="1192081"/>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3"/>
            <p:cNvSpPr/>
            <p:nvPr/>
          </p:nvSpPr>
          <p:spPr>
            <a:xfrm>
              <a:off x="-76194" y="1580241"/>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3"/>
            <p:cNvSpPr/>
            <p:nvPr/>
          </p:nvSpPr>
          <p:spPr>
            <a:xfrm>
              <a:off x="-65756" y="1322355"/>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3"/>
            <p:cNvSpPr/>
            <p:nvPr/>
          </p:nvSpPr>
          <p:spPr>
            <a:xfrm>
              <a:off x="8669763" y="1674017"/>
              <a:ext cx="154020" cy="550683"/>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3"/>
            <p:cNvSpPr/>
            <p:nvPr/>
          </p:nvSpPr>
          <p:spPr>
            <a:xfrm>
              <a:off x="8452951" y="1630122"/>
              <a:ext cx="176306" cy="552614"/>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3"/>
            <p:cNvSpPr/>
            <p:nvPr/>
          </p:nvSpPr>
          <p:spPr>
            <a:xfrm>
              <a:off x="1373597" y="-73670"/>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3"/>
            <p:cNvSpPr/>
            <p:nvPr/>
          </p:nvSpPr>
          <p:spPr>
            <a:xfrm>
              <a:off x="1173487" y="18347"/>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3"/>
            <p:cNvSpPr/>
            <p:nvPr/>
          </p:nvSpPr>
          <p:spPr>
            <a:xfrm>
              <a:off x="535754" y="782708"/>
              <a:ext cx="174010" cy="548856"/>
            </a:xfrm>
            <a:custGeom>
              <a:avLst/>
              <a:gdLst/>
              <a:ahLst/>
              <a:cxnLst/>
              <a:rect l="l" t="t" r="r" b="b"/>
              <a:pathLst>
                <a:path w="3334" h="10516" extrusionOk="0">
                  <a:moveTo>
                    <a:pt x="953" y="1"/>
                  </a:moveTo>
                  <a:cubicBezTo>
                    <a:pt x="426" y="1"/>
                    <a:pt x="0" y="502"/>
                    <a:pt x="100" y="1028"/>
                  </a:cubicBezTo>
                  <a:lnTo>
                    <a:pt x="1554" y="9775"/>
                  </a:lnTo>
                  <a:cubicBezTo>
                    <a:pt x="1628" y="10221"/>
                    <a:pt x="2006" y="10515"/>
                    <a:pt x="2410" y="10515"/>
                  </a:cubicBezTo>
                  <a:cubicBezTo>
                    <a:pt x="2552" y="10515"/>
                    <a:pt x="2696" y="10479"/>
                    <a:pt x="2832" y="10402"/>
                  </a:cubicBezTo>
                  <a:cubicBezTo>
                    <a:pt x="3158" y="10226"/>
                    <a:pt x="3334" y="9900"/>
                    <a:pt x="3283" y="9549"/>
                  </a:cubicBezTo>
                  <a:lnTo>
                    <a:pt x="2381" y="803"/>
                  </a:lnTo>
                  <a:cubicBezTo>
                    <a:pt x="2356" y="351"/>
                    <a:pt x="1980" y="26"/>
                    <a:pt x="152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3"/>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3"/>
            <p:cNvSpPr/>
            <p:nvPr/>
          </p:nvSpPr>
          <p:spPr>
            <a:xfrm>
              <a:off x="652578" y="2873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3"/>
            <p:cNvSpPr/>
            <p:nvPr/>
          </p:nvSpPr>
          <p:spPr>
            <a:xfrm>
              <a:off x="-76755" y="507351"/>
              <a:ext cx="521977" cy="364773"/>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3"/>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3"/>
            <p:cNvSpPr/>
            <p:nvPr/>
          </p:nvSpPr>
          <p:spPr>
            <a:xfrm rot="-2861906">
              <a:off x="278840" y="1845078"/>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4" name="Google Shape;1844;p23"/>
          <p:cNvGrpSpPr/>
          <p:nvPr/>
        </p:nvGrpSpPr>
        <p:grpSpPr>
          <a:xfrm>
            <a:off x="581456" y="343185"/>
            <a:ext cx="7977700" cy="4457724"/>
            <a:chOff x="742150" y="1146775"/>
            <a:chExt cx="6126325" cy="3423225"/>
          </a:xfrm>
        </p:grpSpPr>
        <p:sp>
          <p:nvSpPr>
            <p:cNvPr id="1845" name="Google Shape;1845;p23"/>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3"/>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3"/>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3"/>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3"/>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3"/>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3"/>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3"/>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3"/>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3"/>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3"/>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2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57" name="Google Shape;1857;p23"/>
          <p:cNvSpPr txBox="1">
            <a:spLocks noGrp="1"/>
          </p:cNvSpPr>
          <p:nvPr>
            <p:ph type="subTitle" idx="1"/>
          </p:nvPr>
        </p:nvSpPr>
        <p:spPr>
          <a:xfrm>
            <a:off x="4937149" y="2752225"/>
            <a:ext cx="27459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8" name="Google Shape;1858;p23"/>
          <p:cNvSpPr txBox="1">
            <a:spLocks noGrp="1"/>
          </p:cNvSpPr>
          <p:nvPr>
            <p:ph type="subTitle" idx="2"/>
          </p:nvPr>
        </p:nvSpPr>
        <p:spPr>
          <a:xfrm>
            <a:off x="1460951" y="2752225"/>
            <a:ext cx="27459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9" name="Google Shape;1859;p23"/>
          <p:cNvSpPr txBox="1">
            <a:spLocks noGrp="1"/>
          </p:cNvSpPr>
          <p:nvPr>
            <p:ph type="subTitle" idx="3"/>
          </p:nvPr>
        </p:nvSpPr>
        <p:spPr>
          <a:xfrm>
            <a:off x="1460951" y="2269525"/>
            <a:ext cx="27459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60" name="Google Shape;1860;p23"/>
          <p:cNvSpPr txBox="1">
            <a:spLocks noGrp="1"/>
          </p:cNvSpPr>
          <p:nvPr>
            <p:ph type="subTitle" idx="4"/>
          </p:nvPr>
        </p:nvSpPr>
        <p:spPr>
          <a:xfrm>
            <a:off x="4937143" y="2269525"/>
            <a:ext cx="27459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861"/>
        <p:cNvGrpSpPr/>
        <p:nvPr/>
      </p:nvGrpSpPr>
      <p:grpSpPr>
        <a:xfrm>
          <a:off x="0" y="0"/>
          <a:ext cx="0" cy="0"/>
          <a:chOff x="0" y="0"/>
          <a:chExt cx="0" cy="0"/>
        </a:xfrm>
      </p:grpSpPr>
      <p:grpSp>
        <p:nvGrpSpPr>
          <p:cNvPr id="1862" name="Google Shape;1862;p24"/>
          <p:cNvGrpSpPr/>
          <p:nvPr/>
        </p:nvGrpSpPr>
        <p:grpSpPr>
          <a:xfrm>
            <a:off x="-154013" y="-240555"/>
            <a:ext cx="9462564" cy="5526743"/>
            <a:chOff x="-154013" y="-240555"/>
            <a:chExt cx="9462564" cy="5526743"/>
          </a:xfrm>
        </p:grpSpPr>
        <p:sp>
          <p:nvSpPr>
            <p:cNvPr id="1863" name="Google Shape;1863;p24"/>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4"/>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4"/>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4"/>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4"/>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4"/>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4"/>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4"/>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4"/>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4"/>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4"/>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4"/>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4"/>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4"/>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4"/>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4"/>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4"/>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4"/>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4"/>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4"/>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4"/>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4"/>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4"/>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4"/>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4"/>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4"/>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4"/>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4"/>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4"/>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4"/>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4"/>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4"/>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4"/>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4"/>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4"/>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4"/>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4"/>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4"/>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4"/>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4"/>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4"/>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4"/>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4"/>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4"/>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4"/>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4"/>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24"/>
          <p:cNvGrpSpPr/>
          <p:nvPr/>
        </p:nvGrpSpPr>
        <p:grpSpPr>
          <a:xfrm>
            <a:off x="581456" y="343185"/>
            <a:ext cx="7977700" cy="4457724"/>
            <a:chOff x="742150" y="1146775"/>
            <a:chExt cx="6126325" cy="3423225"/>
          </a:xfrm>
        </p:grpSpPr>
        <p:sp>
          <p:nvSpPr>
            <p:cNvPr id="1937" name="Google Shape;1937;p24"/>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8" name="Google Shape;1948;p24"/>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49" name="Google Shape;1949;p24"/>
          <p:cNvSpPr txBox="1">
            <a:spLocks noGrp="1"/>
          </p:cNvSpPr>
          <p:nvPr>
            <p:ph type="subTitle" idx="1"/>
          </p:nvPr>
        </p:nvSpPr>
        <p:spPr>
          <a:xfrm>
            <a:off x="4759362" y="1704325"/>
            <a:ext cx="3297600" cy="20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0" name="Google Shape;1950;p24"/>
          <p:cNvSpPr txBox="1">
            <a:spLocks noGrp="1"/>
          </p:cNvSpPr>
          <p:nvPr>
            <p:ph type="subTitle" idx="2"/>
          </p:nvPr>
        </p:nvSpPr>
        <p:spPr>
          <a:xfrm>
            <a:off x="1087038" y="1704325"/>
            <a:ext cx="3297600" cy="20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51"/>
        <p:cNvGrpSpPr/>
        <p:nvPr/>
      </p:nvGrpSpPr>
      <p:grpSpPr>
        <a:xfrm>
          <a:off x="0" y="0"/>
          <a:ext cx="0" cy="0"/>
          <a:chOff x="0" y="0"/>
          <a:chExt cx="0" cy="0"/>
        </a:xfrm>
      </p:grpSpPr>
      <p:grpSp>
        <p:nvGrpSpPr>
          <p:cNvPr id="1952" name="Google Shape;1952;p25"/>
          <p:cNvGrpSpPr/>
          <p:nvPr/>
        </p:nvGrpSpPr>
        <p:grpSpPr>
          <a:xfrm>
            <a:off x="-154013" y="-240555"/>
            <a:ext cx="9462564" cy="5526743"/>
            <a:chOff x="-154013" y="-240555"/>
            <a:chExt cx="9462564" cy="5526743"/>
          </a:xfrm>
        </p:grpSpPr>
        <p:sp>
          <p:nvSpPr>
            <p:cNvPr id="1953" name="Google Shape;1953;p25"/>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5"/>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5"/>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5"/>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5"/>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5"/>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5"/>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5"/>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5"/>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5"/>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5"/>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5"/>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5"/>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5"/>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5"/>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5"/>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5"/>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5"/>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5"/>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5"/>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5"/>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5"/>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5"/>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5"/>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5"/>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5"/>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5"/>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5"/>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5"/>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5"/>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5"/>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5"/>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5"/>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5"/>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5"/>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5"/>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5"/>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5"/>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5"/>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5"/>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5"/>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5"/>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5"/>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5"/>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5"/>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5"/>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5"/>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5"/>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5"/>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5"/>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5"/>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5"/>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5"/>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5"/>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5"/>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5"/>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5"/>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5"/>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5"/>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5"/>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5"/>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5"/>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5"/>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5"/>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5"/>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5"/>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5"/>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5"/>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5"/>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5"/>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5"/>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5"/>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5"/>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25"/>
          <p:cNvGrpSpPr/>
          <p:nvPr/>
        </p:nvGrpSpPr>
        <p:grpSpPr>
          <a:xfrm>
            <a:off x="581456" y="343185"/>
            <a:ext cx="7977700" cy="4457724"/>
            <a:chOff x="742150" y="1146775"/>
            <a:chExt cx="6126325" cy="3423225"/>
          </a:xfrm>
        </p:grpSpPr>
        <p:sp>
          <p:nvSpPr>
            <p:cNvPr id="2027" name="Google Shape;2027;p25"/>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5"/>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5"/>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5"/>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5"/>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5"/>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5"/>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5"/>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5"/>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5"/>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5"/>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8" name="Google Shape;2038;p25"/>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39" name="Google Shape;2039;p25"/>
          <p:cNvSpPr txBox="1">
            <a:spLocks noGrp="1"/>
          </p:cNvSpPr>
          <p:nvPr>
            <p:ph type="subTitle" idx="1"/>
          </p:nvPr>
        </p:nvSpPr>
        <p:spPr>
          <a:xfrm>
            <a:off x="867213"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0" name="Google Shape;2040;p25"/>
          <p:cNvSpPr txBox="1">
            <a:spLocks noGrp="1"/>
          </p:cNvSpPr>
          <p:nvPr>
            <p:ph type="subTitle" idx="2"/>
          </p:nvPr>
        </p:nvSpPr>
        <p:spPr>
          <a:xfrm>
            <a:off x="3463193"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1" name="Google Shape;2041;p25"/>
          <p:cNvSpPr txBox="1">
            <a:spLocks noGrp="1"/>
          </p:cNvSpPr>
          <p:nvPr>
            <p:ph type="subTitle" idx="3"/>
          </p:nvPr>
        </p:nvSpPr>
        <p:spPr>
          <a:xfrm>
            <a:off x="6059179" y="2752226"/>
            <a:ext cx="2217600" cy="11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2" name="Google Shape;2042;p25"/>
          <p:cNvSpPr txBox="1">
            <a:spLocks noGrp="1"/>
          </p:cNvSpPr>
          <p:nvPr>
            <p:ph type="subTitle" idx="4"/>
          </p:nvPr>
        </p:nvSpPr>
        <p:spPr>
          <a:xfrm>
            <a:off x="867213"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3" name="Google Shape;2043;p25"/>
          <p:cNvSpPr txBox="1">
            <a:spLocks noGrp="1"/>
          </p:cNvSpPr>
          <p:nvPr>
            <p:ph type="subTitle" idx="5"/>
          </p:nvPr>
        </p:nvSpPr>
        <p:spPr>
          <a:xfrm>
            <a:off x="3463192"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4" name="Google Shape;2044;p25"/>
          <p:cNvSpPr txBox="1">
            <a:spLocks noGrp="1"/>
          </p:cNvSpPr>
          <p:nvPr>
            <p:ph type="subTitle" idx="6"/>
          </p:nvPr>
        </p:nvSpPr>
        <p:spPr>
          <a:xfrm>
            <a:off x="6059172" y="2269525"/>
            <a:ext cx="221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45"/>
        <p:cNvGrpSpPr/>
        <p:nvPr/>
      </p:nvGrpSpPr>
      <p:grpSpPr>
        <a:xfrm>
          <a:off x="0" y="0"/>
          <a:ext cx="0" cy="0"/>
          <a:chOff x="0" y="0"/>
          <a:chExt cx="0" cy="0"/>
        </a:xfrm>
      </p:grpSpPr>
      <p:grpSp>
        <p:nvGrpSpPr>
          <p:cNvPr id="2046" name="Google Shape;2046;p26"/>
          <p:cNvGrpSpPr/>
          <p:nvPr/>
        </p:nvGrpSpPr>
        <p:grpSpPr>
          <a:xfrm>
            <a:off x="-101568" y="-240555"/>
            <a:ext cx="9423398" cy="5534512"/>
            <a:chOff x="-101568" y="-240555"/>
            <a:chExt cx="9423398" cy="5534512"/>
          </a:xfrm>
        </p:grpSpPr>
        <p:sp>
          <p:nvSpPr>
            <p:cNvPr id="2047" name="Google Shape;2047;p26"/>
            <p:cNvSpPr/>
            <p:nvPr/>
          </p:nvSpPr>
          <p:spPr>
            <a:xfrm>
              <a:off x="1275031" y="92920"/>
              <a:ext cx="544637" cy="546609"/>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6"/>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rot="-3108023">
              <a:off x="3411662" y="196669"/>
              <a:ext cx="437253" cy="180976"/>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rot="-3108023">
              <a:off x="3491288" y="340059"/>
              <a:ext cx="439393" cy="198176"/>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5917071" y="-96978"/>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5969680" y="7360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rot="-1972706">
              <a:off x="4429663" y="370495"/>
              <a:ext cx="455149" cy="98958"/>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1924571" y="-77136"/>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rot="-1599584">
              <a:off x="2941777" y="-69964"/>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6"/>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6"/>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3845061" y="4501276"/>
              <a:ext cx="537635" cy="539324"/>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6"/>
            <p:cNvSpPr/>
            <p:nvPr/>
          </p:nvSpPr>
          <p:spPr>
            <a:xfrm>
              <a:off x="1243486" y="4534640"/>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6"/>
            <p:cNvSpPr/>
            <p:nvPr/>
          </p:nvSpPr>
          <p:spPr>
            <a:xfrm>
              <a:off x="2682886" y="4612606"/>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3016400" y="4933124"/>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2765607" y="4663817"/>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4353321" y="472219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4419230" y="493250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5031654" y="4400610"/>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2220734" y="4521400"/>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1738711" y="4747608"/>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6"/>
            <p:cNvSpPr/>
            <p:nvPr/>
          </p:nvSpPr>
          <p:spPr>
            <a:xfrm>
              <a:off x="278087" y="41087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6"/>
            <p:cNvSpPr/>
            <p:nvPr/>
          </p:nvSpPr>
          <p:spPr>
            <a:xfrm>
              <a:off x="3304223" y="4716964"/>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8757549" y="3561058"/>
              <a:ext cx="537655" cy="536788"/>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6929603" y="479425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6"/>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rot="-1468305">
              <a:off x="8679978" y="2888774"/>
              <a:ext cx="367198" cy="379200"/>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6"/>
            <p:cNvSpPr/>
            <p:nvPr/>
          </p:nvSpPr>
          <p:spPr>
            <a:xfrm rot="-1468305">
              <a:off x="8775648" y="2715385"/>
              <a:ext cx="364916" cy="390427"/>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6"/>
            <p:cNvSpPr/>
            <p:nvPr/>
          </p:nvSpPr>
          <p:spPr>
            <a:xfrm>
              <a:off x="7338960" y="4574363"/>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rot="2248501">
              <a:off x="8323937" y="4693814"/>
              <a:ext cx="232257" cy="463830"/>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rot="-1741667">
              <a:off x="5833936" y="4812676"/>
              <a:ext cx="551350" cy="291306"/>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rot="3473090">
              <a:off x="6394015" y="4574316"/>
              <a:ext cx="432425" cy="352421"/>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7835366" y="46980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6"/>
            <p:cNvSpPr/>
            <p:nvPr/>
          </p:nvSpPr>
          <p:spPr>
            <a:xfrm>
              <a:off x="8335857" y="4125695"/>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6"/>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6"/>
            <p:cNvSpPr/>
            <p:nvPr/>
          </p:nvSpPr>
          <p:spPr>
            <a:xfrm>
              <a:off x="8829756" y="19024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6"/>
            <p:cNvSpPr/>
            <p:nvPr/>
          </p:nvSpPr>
          <p:spPr>
            <a:xfrm>
              <a:off x="4851200" y="-170001"/>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6"/>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6"/>
            <p:cNvSpPr/>
            <p:nvPr/>
          </p:nvSpPr>
          <p:spPr>
            <a:xfrm>
              <a:off x="8407559" y="19117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6"/>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6"/>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6"/>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6"/>
            <p:cNvSpPr/>
            <p:nvPr/>
          </p:nvSpPr>
          <p:spPr>
            <a:xfrm>
              <a:off x="2493436" y="97575"/>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6"/>
            <p:cNvSpPr/>
            <p:nvPr/>
          </p:nvSpPr>
          <p:spPr>
            <a:xfrm>
              <a:off x="2321780" y="205067"/>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6"/>
            <p:cNvSpPr/>
            <p:nvPr/>
          </p:nvSpPr>
          <p:spPr>
            <a:xfrm>
              <a:off x="-76072" y="359417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6"/>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6"/>
            <p:cNvSpPr/>
            <p:nvPr/>
          </p:nvSpPr>
          <p:spPr>
            <a:xfrm rot="-1931616">
              <a:off x="8401230" y="3355241"/>
              <a:ext cx="497355" cy="228709"/>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6"/>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6"/>
            <p:cNvSpPr/>
            <p:nvPr/>
          </p:nvSpPr>
          <p:spPr>
            <a:xfrm rot="-3942388">
              <a:off x="677104" y="4707753"/>
              <a:ext cx="565751" cy="435935"/>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6"/>
            <p:cNvSpPr/>
            <p:nvPr/>
          </p:nvSpPr>
          <p:spPr>
            <a:xfrm>
              <a:off x="4074692" y="-29956"/>
              <a:ext cx="364881" cy="420213"/>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6"/>
            <p:cNvSpPr/>
            <p:nvPr/>
          </p:nvSpPr>
          <p:spPr>
            <a:xfrm rot="-6855514">
              <a:off x="8355556" y="2353703"/>
              <a:ext cx="447890" cy="332614"/>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6"/>
            <p:cNvSpPr/>
            <p:nvPr/>
          </p:nvSpPr>
          <p:spPr>
            <a:xfrm>
              <a:off x="-90647" y="2786797"/>
              <a:ext cx="487267" cy="453523"/>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rot="1800086">
              <a:off x="-30881" y="4666517"/>
              <a:ext cx="432245" cy="398604"/>
            </a:xfrm>
            <a:custGeom>
              <a:avLst/>
              <a:gdLst/>
              <a:ahLst/>
              <a:cxnLst/>
              <a:rect l="l" t="t" r="r" b="b"/>
              <a:pathLst>
                <a:path w="12533" h="11558" extrusionOk="0">
                  <a:moveTo>
                    <a:pt x="2616" y="0"/>
                  </a:moveTo>
                  <a:cubicBezTo>
                    <a:pt x="2281" y="0"/>
                    <a:pt x="1942" y="105"/>
                    <a:pt x="1655" y="323"/>
                  </a:cubicBezTo>
                  <a:cubicBezTo>
                    <a:pt x="1003" y="849"/>
                    <a:pt x="853" y="1776"/>
                    <a:pt x="1329" y="2478"/>
                  </a:cubicBezTo>
                  <a:lnTo>
                    <a:pt x="2632" y="4358"/>
                  </a:lnTo>
                  <a:cubicBezTo>
                    <a:pt x="3083" y="5009"/>
                    <a:pt x="2983" y="5912"/>
                    <a:pt x="2382" y="6438"/>
                  </a:cubicBezTo>
                  <a:lnTo>
                    <a:pt x="728" y="7892"/>
                  </a:lnTo>
                  <a:cubicBezTo>
                    <a:pt x="76" y="8443"/>
                    <a:pt x="1" y="9370"/>
                    <a:pt x="502" y="10047"/>
                  </a:cubicBezTo>
                  <a:lnTo>
                    <a:pt x="627" y="10197"/>
                  </a:lnTo>
                  <a:cubicBezTo>
                    <a:pt x="947" y="10609"/>
                    <a:pt x="1415" y="10825"/>
                    <a:pt x="1890" y="10825"/>
                  </a:cubicBezTo>
                  <a:cubicBezTo>
                    <a:pt x="2197" y="10825"/>
                    <a:pt x="2507" y="10735"/>
                    <a:pt x="2783" y="10548"/>
                  </a:cubicBezTo>
                  <a:lnTo>
                    <a:pt x="4287" y="9496"/>
                  </a:lnTo>
                  <a:cubicBezTo>
                    <a:pt x="4566" y="9303"/>
                    <a:pt x="4882" y="9210"/>
                    <a:pt x="5194" y="9210"/>
                  </a:cubicBezTo>
                  <a:cubicBezTo>
                    <a:pt x="5694" y="9210"/>
                    <a:pt x="6183" y="9449"/>
                    <a:pt x="6492" y="9897"/>
                  </a:cubicBezTo>
                  <a:lnTo>
                    <a:pt x="7169" y="10874"/>
                  </a:lnTo>
                  <a:cubicBezTo>
                    <a:pt x="7490" y="11331"/>
                    <a:pt x="7982" y="11557"/>
                    <a:pt x="8474" y="11557"/>
                  </a:cubicBezTo>
                  <a:cubicBezTo>
                    <a:pt x="8979" y="11557"/>
                    <a:pt x="9483" y="11319"/>
                    <a:pt x="9800" y="10849"/>
                  </a:cubicBezTo>
                  <a:lnTo>
                    <a:pt x="9901" y="10674"/>
                  </a:lnTo>
                  <a:cubicBezTo>
                    <a:pt x="10251" y="10122"/>
                    <a:pt x="10251" y="9420"/>
                    <a:pt x="9850" y="8869"/>
                  </a:cubicBezTo>
                  <a:lnTo>
                    <a:pt x="9224" y="8017"/>
                  </a:lnTo>
                  <a:cubicBezTo>
                    <a:pt x="8723" y="7290"/>
                    <a:pt x="8898" y="6288"/>
                    <a:pt x="9625" y="5786"/>
                  </a:cubicBezTo>
                  <a:lnTo>
                    <a:pt x="11630" y="4383"/>
                  </a:lnTo>
                  <a:cubicBezTo>
                    <a:pt x="12407" y="3831"/>
                    <a:pt x="12532" y="2754"/>
                    <a:pt x="11906" y="2027"/>
                  </a:cubicBezTo>
                  <a:lnTo>
                    <a:pt x="11003" y="999"/>
                  </a:lnTo>
                  <a:cubicBezTo>
                    <a:pt x="10695" y="650"/>
                    <a:pt x="10263" y="474"/>
                    <a:pt x="9830" y="474"/>
                  </a:cubicBezTo>
                  <a:cubicBezTo>
                    <a:pt x="9454" y="474"/>
                    <a:pt x="9075" y="606"/>
                    <a:pt x="8773" y="874"/>
                  </a:cubicBezTo>
                  <a:lnTo>
                    <a:pt x="7144" y="2278"/>
                  </a:lnTo>
                  <a:cubicBezTo>
                    <a:pt x="6849" y="2541"/>
                    <a:pt x="6478" y="2667"/>
                    <a:pt x="6109" y="2667"/>
                  </a:cubicBezTo>
                  <a:cubicBezTo>
                    <a:pt x="5600" y="2667"/>
                    <a:pt x="5093" y="2427"/>
                    <a:pt x="4788" y="1977"/>
                  </a:cubicBezTo>
                  <a:lnTo>
                    <a:pt x="3936" y="699"/>
                  </a:lnTo>
                  <a:cubicBezTo>
                    <a:pt x="3633" y="244"/>
                    <a:pt x="3128" y="0"/>
                    <a:pt x="26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6"/>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6"/>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6"/>
            <p:cNvSpPr/>
            <p:nvPr/>
          </p:nvSpPr>
          <p:spPr>
            <a:xfrm>
              <a:off x="5540685" y="4506943"/>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6"/>
            <p:cNvSpPr/>
            <p:nvPr/>
          </p:nvSpPr>
          <p:spPr>
            <a:xfrm>
              <a:off x="5340575" y="4598959"/>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232973" y="3266589"/>
              <a:ext cx="528716" cy="231357"/>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6"/>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6"/>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rot="-7712980">
              <a:off x="5416802" y="159663"/>
              <a:ext cx="574353" cy="413123"/>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6"/>
            <p:cNvSpPr/>
            <p:nvPr/>
          </p:nvSpPr>
          <p:spPr>
            <a:xfrm rot="-1599584">
              <a:off x="6439077" y="82236"/>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0" name="Google Shape;2120;p26"/>
          <p:cNvGrpSpPr/>
          <p:nvPr/>
        </p:nvGrpSpPr>
        <p:grpSpPr>
          <a:xfrm>
            <a:off x="581456" y="343185"/>
            <a:ext cx="7977700" cy="4457724"/>
            <a:chOff x="742150" y="1146775"/>
            <a:chExt cx="6126325" cy="3423225"/>
          </a:xfrm>
        </p:grpSpPr>
        <p:sp>
          <p:nvSpPr>
            <p:cNvPr id="2121" name="Google Shape;2121;p26"/>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6"/>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6"/>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2" name="Google Shape;2132;p2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33" name="Google Shape;2133;p26"/>
          <p:cNvSpPr txBox="1">
            <a:spLocks noGrp="1"/>
          </p:cNvSpPr>
          <p:nvPr>
            <p:ph type="subTitle" idx="1"/>
          </p:nvPr>
        </p:nvSpPr>
        <p:spPr>
          <a:xfrm>
            <a:off x="1957911" y="20993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4" name="Google Shape;2134;p26"/>
          <p:cNvSpPr txBox="1">
            <a:spLocks noGrp="1"/>
          </p:cNvSpPr>
          <p:nvPr>
            <p:ph type="subTitle" idx="2"/>
          </p:nvPr>
        </p:nvSpPr>
        <p:spPr>
          <a:xfrm>
            <a:off x="5207889" y="20993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5" name="Google Shape;2135;p26"/>
          <p:cNvSpPr txBox="1">
            <a:spLocks noGrp="1"/>
          </p:cNvSpPr>
          <p:nvPr>
            <p:ph type="subTitle" idx="3"/>
          </p:nvPr>
        </p:nvSpPr>
        <p:spPr>
          <a:xfrm>
            <a:off x="1957911" y="37794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6" name="Google Shape;2136;p26"/>
          <p:cNvSpPr txBox="1">
            <a:spLocks noGrp="1"/>
          </p:cNvSpPr>
          <p:nvPr>
            <p:ph type="subTitle" idx="4"/>
          </p:nvPr>
        </p:nvSpPr>
        <p:spPr>
          <a:xfrm>
            <a:off x="5207889" y="3779400"/>
            <a:ext cx="19782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7" name="Google Shape;2137;p26"/>
          <p:cNvSpPr txBox="1">
            <a:spLocks noGrp="1"/>
          </p:cNvSpPr>
          <p:nvPr>
            <p:ph type="subTitle" idx="5"/>
          </p:nvPr>
        </p:nvSpPr>
        <p:spPr>
          <a:xfrm>
            <a:off x="1957911" y="17945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38" name="Google Shape;2138;p26"/>
          <p:cNvSpPr txBox="1">
            <a:spLocks noGrp="1"/>
          </p:cNvSpPr>
          <p:nvPr>
            <p:ph type="subTitle" idx="6"/>
          </p:nvPr>
        </p:nvSpPr>
        <p:spPr>
          <a:xfrm>
            <a:off x="1957911" y="3474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39" name="Google Shape;2139;p26"/>
          <p:cNvSpPr txBox="1">
            <a:spLocks noGrp="1"/>
          </p:cNvSpPr>
          <p:nvPr>
            <p:ph type="subTitle" idx="7"/>
          </p:nvPr>
        </p:nvSpPr>
        <p:spPr>
          <a:xfrm>
            <a:off x="5207886" y="17945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40" name="Google Shape;2140;p26"/>
          <p:cNvSpPr txBox="1">
            <a:spLocks noGrp="1"/>
          </p:cNvSpPr>
          <p:nvPr>
            <p:ph type="subTitle" idx="8"/>
          </p:nvPr>
        </p:nvSpPr>
        <p:spPr>
          <a:xfrm>
            <a:off x="5207886" y="3474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3"/>
        </a:solidFill>
        <a:effectLst/>
      </p:bgPr>
    </p:bg>
    <p:spTree>
      <p:nvGrpSpPr>
        <p:cNvPr id="1" name="Shape 2534"/>
        <p:cNvGrpSpPr/>
        <p:nvPr/>
      </p:nvGrpSpPr>
      <p:grpSpPr>
        <a:xfrm>
          <a:off x="0" y="0"/>
          <a:ext cx="0" cy="0"/>
          <a:chOff x="0" y="0"/>
          <a:chExt cx="0" cy="0"/>
        </a:xfrm>
      </p:grpSpPr>
      <p:grpSp>
        <p:nvGrpSpPr>
          <p:cNvPr id="2535" name="Google Shape;2535;p31"/>
          <p:cNvGrpSpPr/>
          <p:nvPr/>
        </p:nvGrpSpPr>
        <p:grpSpPr>
          <a:xfrm>
            <a:off x="-145849" y="-156710"/>
            <a:ext cx="9321569" cy="5442898"/>
            <a:chOff x="-145849" y="-156710"/>
            <a:chExt cx="9321569" cy="5442898"/>
          </a:xfrm>
        </p:grpSpPr>
        <p:sp>
          <p:nvSpPr>
            <p:cNvPr id="2536" name="Google Shape;2536;p31"/>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1"/>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1"/>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1"/>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1"/>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1"/>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1"/>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1"/>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1"/>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1"/>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1"/>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1"/>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1"/>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1"/>
            <p:cNvSpPr/>
            <p:nvPr/>
          </p:nvSpPr>
          <p:spPr>
            <a:xfrm>
              <a:off x="8049074"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1"/>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1"/>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1"/>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1"/>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1"/>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1"/>
            <p:cNvSpPr/>
            <p:nvPr/>
          </p:nvSpPr>
          <p:spPr>
            <a:xfrm>
              <a:off x="11984"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1"/>
            <p:cNvSpPr/>
            <p:nvPr/>
          </p:nvSpPr>
          <p:spPr>
            <a:xfrm>
              <a:off x="77893"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1"/>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1"/>
            <p:cNvSpPr/>
            <p:nvPr/>
          </p:nvSpPr>
          <p:spPr>
            <a:xfrm>
              <a:off x="588321"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1"/>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1"/>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1"/>
            <p:cNvSpPr/>
            <p:nvPr/>
          </p:nvSpPr>
          <p:spPr>
            <a:xfrm rot="-2823865">
              <a:off x="81303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1"/>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1"/>
            <p:cNvSpPr/>
            <p:nvPr/>
          </p:nvSpPr>
          <p:spPr>
            <a:xfrm>
              <a:off x="856152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1"/>
            <p:cNvSpPr/>
            <p:nvPr/>
          </p:nvSpPr>
          <p:spPr>
            <a:xfrm>
              <a:off x="871820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885084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1"/>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1"/>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rot="10800000">
              <a:off x="835214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rot="3446500">
              <a:off x="860858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866373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339271"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847699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831295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829089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844965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827521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27551"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8870213" y="7390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830090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1"/>
            <p:cNvSpPr/>
            <p:nvPr/>
          </p:nvSpPr>
          <p:spPr>
            <a:xfrm rot="-4652049">
              <a:off x="8673026" y="182679"/>
              <a:ext cx="503639" cy="251820"/>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1"/>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872782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92584"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145849"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493546"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231952"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242391"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rot="1792474">
              <a:off x="351376"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rot="1792474">
              <a:off x="183278"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rot="-4669668">
              <a:off x="472105"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rot="-6895433">
              <a:off x="468080" y="-25552"/>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31"/>
            <p:cNvSpPr/>
            <p:nvPr/>
          </p:nvSpPr>
          <p:spPr>
            <a:xfrm rot="-1026575">
              <a:off x="606494"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1"/>
            <p:cNvSpPr/>
            <p:nvPr/>
          </p:nvSpPr>
          <p:spPr>
            <a:xfrm rot="-8925287">
              <a:off x="497608"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31"/>
          <p:cNvGrpSpPr/>
          <p:nvPr/>
        </p:nvGrpSpPr>
        <p:grpSpPr>
          <a:xfrm>
            <a:off x="581456" y="343185"/>
            <a:ext cx="7977700" cy="4457724"/>
            <a:chOff x="742150" y="1146775"/>
            <a:chExt cx="6126325" cy="3423225"/>
          </a:xfrm>
        </p:grpSpPr>
        <p:sp>
          <p:nvSpPr>
            <p:cNvPr id="2606" name="Google Shape;2606;p31"/>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7" name="Google Shape;2617;p31"/>
          <p:cNvGrpSpPr/>
          <p:nvPr/>
        </p:nvGrpSpPr>
        <p:grpSpPr>
          <a:xfrm>
            <a:off x="5251169" y="4351564"/>
            <a:ext cx="3179614" cy="504863"/>
            <a:chOff x="2585675" y="4240725"/>
            <a:chExt cx="2441725" cy="387700"/>
          </a:xfrm>
        </p:grpSpPr>
        <p:sp>
          <p:nvSpPr>
            <p:cNvPr id="2618" name="Google Shape;2618;p31"/>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1"/>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1"/>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26"/>
        <p:cNvGrpSpPr/>
        <p:nvPr/>
      </p:nvGrpSpPr>
      <p:grpSpPr>
        <a:xfrm>
          <a:off x="0" y="0"/>
          <a:ext cx="0" cy="0"/>
          <a:chOff x="0" y="0"/>
          <a:chExt cx="0" cy="0"/>
        </a:xfrm>
      </p:grpSpPr>
      <p:grpSp>
        <p:nvGrpSpPr>
          <p:cNvPr id="2627" name="Google Shape;2627;p32"/>
          <p:cNvGrpSpPr/>
          <p:nvPr/>
        </p:nvGrpSpPr>
        <p:grpSpPr>
          <a:xfrm>
            <a:off x="-81013" y="-263485"/>
            <a:ext cx="9497724" cy="5519806"/>
            <a:chOff x="-81013" y="-263485"/>
            <a:chExt cx="9497724" cy="5519806"/>
          </a:xfrm>
        </p:grpSpPr>
        <p:sp>
          <p:nvSpPr>
            <p:cNvPr id="2628" name="Google Shape;2628;p32"/>
            <p:cNvSpPr/>
            <p:nvPr/>
          </p:nvSpPr>
          <p:spPr>
            <a:xfrm>
              <a:off x="4511012" y="4531223"/>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2"/>
            <p:cNvSpPr/>
            <p:nvPr/>
          </p:nvSpPr>
          <p:spPr>
            <a:xfrm rot="2308615">
              <a:off x="6045064" y="4550773"/>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2"/>
            <p:cNvSpPr/>
            <p:nvPr/>
          </p:nvSpPr>
          <p:spPr>
            <a:xfrm>
              <a:off x="2113998" y="4630205"/>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2"/>
            <p:cNvSpPr/>
            <p:nvPr/>
          </p:nvSpPr>
          <p:spPr>
            <a:xfrm>
              <a:off x="3498969" y="4570108"/>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2"/>
            <p:cNvSpPr/>
            <p:nvPr/>
          </p:nvSpPr>
          <p:spPr>
            <a:xfrm>
              <a:off x="3771287" y="4830890"/>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2"/>
            <p:cNvSpPr/>
            <p:nvPr/>
          </p:nvSpPr>
          <p:spPr>
            <a:xfrm>
              <a:off x="3566262" y="4611390"/>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2"/>
            <p:cNvSpPr/>
            <p:nvPr/>
          </p:nvSpPr>
          <p:spPr>
            <a:xfrm>
              <a:off x="5094934" y="4395772"/>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2"/>
            <p:cNvSpPr/>
            <p:nvPr/>
          </p:nvSpPr>
          <p:spPr>
            <a:xfrm>
              <a:off x="5147543" y="456635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2"/>
            <p:cNvSpPr/>
            <p:nvPr/>
          </p:nvSpPr>
          <p:spPr>
            <a:xfrm>
              <a:off x="8004663" y="4683505"/>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2"/>
            <p:cNvSpPr/>
            <p:nvPr/>
          </p:nvSpPr>
          <p:spPr>
            <a:xfrm>
              <a:off x="7011603" y="4442109"/>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2"/>
            <p:cNvSpPr/>
            <p:nvPr/>
          </p:nvSpPr>
          <p:spPr>
            <a:xfrm rot="-2513035">
              <a:off x="2564038" y="4483179"/>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2"/>
            <p:cNvSpPr/>
            <p:nvPr/>
          </p:nvSpPr>
          <p:spPr>
            <a:xfrm rot="757795">
              <a:off x="5559883" y="4626979"/>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2"/>
            <p:cNvSpPr/>
            <p:nvPr/>
          </p:nvSpPr>
          <p:spPr>
            <a:xfrm>
              <a:off x="2994977" y="44584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2"/>
            <p:cNvSpPr/>
            <p:nvPr/>
          </p:nvSpPr>
          <p:spPr>
            <a:xfrm>
              <a:off x="8049074"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6058829" y="-102358"/>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rot="1156373">
              <a:off x="2619328" y="-10657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2"/>
            <p:cNvSpPr/>
            <p:nvPr/>
          </p:nvSpPr>
          <p:spPr>
            <a:xfrm>
              <a:off x="4238049" y="1677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2"/>
            <p:cNvSpPr/>
            <p:nvPr/>
          </p:nvSpPr>
          <p:spPr>
            <a:xfrm>
              <a:off x="4571563" y="4882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2"/>
            <p:cNvSpPr/>
            <p:nvPr/>
          </p:nvSpPr>
          <p:spPr>
            <a:xfrm>
              <a:off x="4320770" y="2189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2"/>
            <p:cNvSpPr/>
            <p:nvPr/>
          </p:nvSpPr>
          <p:spPr>
            <a:xfrm>
              <a:off x="11984"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2"/>
            <p:cNvSpPr/>
            <p:nvPr/>
          </p:nvSpPr>
          <p:spPr>
            <a:xfrm>
              <a:off x="77893"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2"/>
            <p:cNvSpPr/>
            <p:nvPr/>
          </p:nvSpPr>
          <p:spPr>
            <a:xfrm rot="-1720551">
              <a:off x="3678750" y="-28028"/>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2"/>
            <p:cNvSpPr/>
            <p:nvPr/>
          </p:nvSpPr>
          <p:spPr>
            <a:xfrm rot="1440101">
              <a:off x="6401639" y="4442824"/>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2"/>
            <p:cNvSpPr/>
            <p:nvPr/>
          </p:nvSpPr>
          <p:spPr>
            <a:xfrm>
              <a:off x="5485467" y="383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2"/>
            <p:cNvSpPr/>
            <p:nvPr/>
          </p:nvSpPr>
          <p:spPr>
            <a:xfrm>
              <a:off x="28009" y="690588"/>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2"/>
            <p:cNvSpPr/>
            <p:nvPr/>
          </p:nvSpPr>
          <p:spPr>
            <a:xfrm>
              <a:off x="3169836" y="1631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2"/>
            <p:cNvSpPr/>
            <p:nvPr/>
          </p:nvSpPr>
          <p:spPr>
            <a:xfrm>
              <a:off x="6888025" y="1219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2"/>
            <p:cNvSpPr/>
            <p:nvPr/>
          </p:nvSpPr>
          <p:spPr>
            <a:xfrm rot="-3422229">
              <a:off x="4885947" y="-201399"/>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2"/>
            <p:cNvSpPr/>
            <p:nvPr/>
          </p:nvSpPr>
          <p:spPr>
            <a:xfrm rot="-2823865">
              <a:off x="81303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2"/>
            <p:cNvSpPr/>
            <p:nvPr/>
          </p:nvSpPr>
          <p:spPr>
            <a:xfrm>
              <a:off x="1651591" y="-167897"/>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2"/>
            <p:cNvSpPr/>
            <p:nvPr/>
          </p:nvSpPr>
          <p:spPr>
            <a:xfrm>
              <a:off x="21980" y="3769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2"/>
            <p:cNvSpPr/>
            <p:nvPr/>
          </p:nvSpPr>
          <p:spPr>
            <a:xfrm>
              <a:off x="180983" y="-476"/>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2"/>
            <p:cNvSpPr/>
            <p:nvPr/>
          </p:nvSpPr>
          <p:spPr>
            <a:xfrm>
              <a:off x="-23750" y="1631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2"/>
            <p:cNvSpPr/>
            <p:nvPr/>
          </p:nvSpPr>
          <p:spPr>
            <a:xfrm>
              <a:off x="870612" y="2172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2"/>
            <p:cNvSpPr/>
            <p:nvPr/>
          </p:nvSpPr>
          <p:spPr>
            <a:xfrm>
              <a:off x="1067267" y="2168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2"/>
            <p:cNvSpPr/>
            <p:nvPr/>
          </p:nvSpPr>
          <p:spPr>
            <a:xfrm>
              <a:off x="856152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2"/>
            <p:cNvSpPr/>
            <p:nvPr/>
          </p:nvSpPr>
          <p:spPr>
            <a:xfrm>
              <a:off x="871820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2"/>
            <p:cNvSpPr/>
            <p:nvPr/>
          </p:nvSpPr>
          <p:spPr>
            <a:xfrm>
              <a:off x="2119160" y="1885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2"/>
            <p:cNvSpPr/>
            <p:nvPr/>
          </p:nvSpPr>
          <p:spPr>
            <a:xfrm>
              <a:off x="7775269" y="383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2"/>
            <p:cNvSpPr/>
            <p:nvPr/>
          </p:nvSpPr>
          <p:spPr>
            <a:xfrm rot="-1133307">
              <a:off x="3965314" y="4432880"/>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2"/>
            <p:cNvSpPr/>
            <p:nvPr/>
          </p:nvSpPr>
          <p:spPr>
            <a:xfrm>
              <a:off x="545898" y="-102341"/>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2"/>
            <p:cNvSpPr/>
            <p:nvPr/>
          </p:nvSpPr>
          <p:spPr>
            <a:xfrm rot="1245904">
              <a:off x="1383128" y="2827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rot="10800000">
              <a:off x="7276566" y="-55317"/>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2"/>
            <p:cNvSpPr/>
            <p:nvPr/>
          </p:nvSpPr>
          <p:spPr>
            <a:xfrm rot="3446500">
              <a:off x="860858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2"/>
            <p:cNvSpPr/>
            <p:nvPr/>
          </p:nvSpPr>
          <p:spPr>
            <a:xfrm>
              <a:off x="374156" y="2055257"/>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a:off x="339271"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2"/>
            <p:cNvSpPr/>
            <p:nvPr/>
          </p:nvSpPr>
          <p:spPr>
            <a:xfrm>
              <a:off x="847699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2"/>
            <p:cNvSpPr/>
            <p:nvPr/>
          </p:nvSpPr>
          <p:spPr>
            <a:xfrm>
              <a:off x="831295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829089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rot="-7128351">
              <a:off x="90151" y="1599344"/>
              <a:ext cx="92496" cy="445365"/>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rot="-7128351">
              <a:off x="161998" y="1753423"/>
              <a:ext cx="98788" cy="445701"/>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27551"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8870213" y="7390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830090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rot="-4652049">
              <a:off x="8673026" y="182679"/>
              <a:ext cx="503639" cy="251820"/>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rot="-2312677">
              <a:off x="7441195" y="4482110"/>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872782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8678866" y="197303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297958" y="2745593"/>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36364" y="3133753"/>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46803" y="2875867"/>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rot="1792474">
              <a:off x="976913" y="4703862"/>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rot="1792474">
              <a:off x="808815" y="4563226"/>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2"/>
            <p:cNvSpPr/>
            <p:nvPr/>
          </p:nvSpPr>
          <p:spPr>
            <a:xfrm>
              <a:off x="8548351" y="4442534"/>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2"/>
            <p:cNvSpPr/>
            <p:nvPr/>
          </p:nvSpPr>
          <p:spPr>
            <a:xfrm rot="-6044493">
              <a:off x="288178" y="941646"/>
              <a:ext cx="625313" cy="275104"/>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rot="-6895433">
              <a:off x="1484380" y="443232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rot="-1026575">
              <a:off x="410907" y="3165430"/>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rot="-8925287">
              <a:off x="8197721" y="172374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6" name="Google Shape;2696;p32"/>
          <p:cNvGrpSpPr/>
          <p:nvPr/>
        </p:nvGrpSpPr>
        <p:grpSpPr>
          <a:xfrm>
            <a:off x="581456" y="343185"/>
            <a:ext cx="7977700" cy="4457724"/>
            <a:chOff x="742150" y="1146775"/>
            <a:chExt cx="6126325" cy="3423225"/>
          </a:xfrm>
        </p:grpSpPr>
        <p:sp>
          <p:nvSpPr>
            <p:cNvPr id="2697" name="Google Shape;2697;p32"/>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2"/>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2"/>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2"/>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8" name="Google Shape;2708;p32"/>
          <p:cNvGrpSpPr/>
          <p:nvPr/>
        </p:nvGrpSpPr>
        <p:grpSpPr>
          <a:xfrm>
            <a:off x="901894" y="4427940"/>
            <a:ext cx="3179614" cy="526550"/>
            <a:chOff x="2585675" y="4224070"/>
            <a:chExt cx="2441725" cy="404355"/>
          </a:xfrm>
        </p:grpSpPr>
        <p:sp>
          <p:nvSpPr>
            <p:cNvPr id="2709" name="Google Shape;2709;p32"/>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2"/>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2"/>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2"/>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2"/>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2"/>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2"/>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2"/>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65013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860375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1"/>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331102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grpSp>
        <p:nvGrpSpPr>
          <p:cNvPr id="105" name="Google Shape;105;p3"/>
          <p:cNvGrpSpPr/>
          <p:nvPr/>
        </p:nvGrpSpPr>
        <p:grpSpPr>
          <a:xfrm>
            <a:off x="-205964" y="-143662"/>
            <a:ext cx="9558490" cy="5429850"/>
            <a:chOff x="-205964" y="-143662"/>
            <a:chExt cx="9558490" cy="5429850"/>
          </a:xfrm>
        </p:grpSpPr>
        <p:sp>
          <p:nvSpPr>
            <p:cNvPr id="106" name="Google Shape;106;p3"/>
            <p:cNvSpPr/>
            <p:nvPr/>
          </p:nvSpPr>
          <p:spPr>
            <a:xfrm>
              <a:off x="3494712" y="73348"/>
              <a:ext cx="578323" cy="585748"/>
            </a:xfrm>
            <a:custGeom>
              <a:avLst/>
              <a:gdLst/>
              <a:ahLst/>
              <a:cxnLst/>
              <a:rect l="l" t="t" r="r" b="b"/>
              <a:pathLst>
                <a:path w="13786" h="13963" extrusionOk="0">
                  <a:moveTo>
                    <a:pt x="7251" y="1"/>
                  </a:moveTo>
                  <a:cubicBezTo>
                    <a:pt x="7166" y="1"/>
                    <a:pt x="7080" y="8"/>
                    <a:pt x="6993" y="21"/>
                  </a:cubicBezTo>
                  <a:lnTo>
                    <a:pt x="5640" y="247"/>
                  </a:lnTo>
                  <a:cubicBezTo>
                    <a:pt x="4788" y="397"/>
                    <a:pt x="4211" y="1199"/>
                    <a:pt x="4336" y="2051"/>
                  </a:cubicBezTo>
                  <a:lnTo>
                    <a:pt x="4662" y="4182"/>
                  </a:lnTo>
                  <a:cubicBezTo>
                    <a:pt x="4813" y="5134"/>
                    <a:pt x="4086" y="5986"/>
                    <a:pt x="3133" y="6011"/>
                  </a:cubicBezTo>
                  <a:lnTo>
                    <a:pt x="1630" y="6061"/>
                  </a:lnTo>
                  <a:cubicBezTo>
                    <a:pt x="702" y="6086"/>
                    <a:pt x="1" y="6863"/>
                    <a:pt x="76" y="7791"/>
                  </a:cubicBezTo>
                  <a:cubicBezTo>
                    <a:pt x="174" y="8602"/>
                    <a:pt x="851" y="9220"/>
                    <a:pt x="1681" y="9220"/>
                  </a:cubicBezTo>
                  <a:cubicBezTo>
                    <a:pt x="1697" y="9220"/>
                    <a:pt x="1713" y="9220"/>
                    <a:pt x="1730" y="9219"/>
                  </a:cubicBezTo>
                  <a:lnTo>
                    <a:pt x="4011" y="9119"/>
                  </a:lnTo>
                  <a:cubicBezTo>
                    <a:pt x="4043" y="9117"/>
                    <a:pt x="4075" y="9116"/>
                    <a:pt x="4108" y="9116"/>
                  </a:cubicBezTo>
                  <a:cubicBezTo>
                    <a:pt x="4869" y="9116"/>
                    <a:pt x="5519" y="9678"/>
                    <a:pt x="5640" y="10447"/>
                  </a:cubicBezTo>
                  <a:lnTo>
                    <a:pt x="5991" y="12628"/>
                  </a:lnTo>
                  <a:cubicBezTo>
                    <a:pt x="6109" y="13406"/>
                    <a:pt x="6782" y="13963"/>
                    <a:pt x="7550" y="13963"/>
                  </a:cubicBezTo>
                  <a:cubicBezTo>
                    <a:pt x="7598" y="13963"/>
                    <a:pt x="7646" y="13961"/>
                    <a:pt x="7695" y="13956"/>
                  </a:cubicBezTo>
                  <a:lnTo>
                    <a:pt x="7895" y="13931"/>
                  </a:lnTo>
                  <a:cubicBezTo>
                    <a:pt x="8722" y="13856"/>
                    <a:pt x="9374" y="13129"/>
                    <a:pt x="9324" y="12277"/>
                  </a:cubicBezTo>
                  <a:lnTo>
                    <a:pt x="9249" y="10447"/>
                  </a:lnTo>
                  <a:cubicBezTo>
                    <a:pt x="9199" y="9595"/>
                    <a:pt x="9875" y="8843"/>
                    <a:pt x="10753" y="8818"/>
                  </a:cubicBezTo>
                  <a:lnTo>
                    <a:pt x="11956" y="8743"/>
                  </a:lnTo>
                  <a:cubicBezTo>
                    <a:pt x="13058" y="8693"/>
                    <a:pt x="13785" y="7540"/>
                    <a:pt x="13309" y="6513"/>
                  </a:cubicBezTo>
                  <a:lnTo>
                    <a:pt x="13234" y="6337"/>
                  </a:lnTo>
                  <a:cubicBezTo>
                    <a:pt x="12967" y="5756"/>
                    <a:pt x="12397" y="5408"/>
                    <a:pt x="11770" y="5408"/>
                  </a:cubicBezTo>
                  <a:cubicBezTo>
                    <a:pt x="11749" y="5408"/>
                    <a:pt x="11727" y="5409"/>
                    <a:pt x="11705" y="5410"/>
                  </a:cubicBezTo>
                  <a:lnTo>
                    <a:pt x="10627" y="5485"/>
                  </a:lnTo>
                  <a:cubicBezTo>
                    <a:pt x="10597" y="5487"/>
                    <a:pt x="10566" y="5488"/>
                    <a:pt x="10536" y="5488"/>
                  </a:cubicBezTo>
                  <a:cubicBezTo>
                    <a:pt x="9698" y="5488"/>
                    <a:pt x="8996" y="4828"/>
                    <a:pt x="8948" y="3981"/>
                  </a:cubicBezTo>
                  <a:lnTo>
                    <a:pt x="8848" y="1525"/>
                  </a:lnTo>
                  <a:cubicBezTo>
                    <a:pt x="8802" y="659"/>
                    <a:pt x="8094" y="1"/>
                    <a:pt x="725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rot="2308615">
              <a:off x="5028764" y="92898"/>
              <a:ext cx="544663" cy="546635"/>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097698" y="1723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482669" y="112233"/>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754987" y="37301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549962" y="15351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078634" y="-62103"/>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131243" y="10847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988363" y="225630"/>
              <a:ext cx="455157" cy="98960"/>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995303" y="-15766"/>
              <a:ext cx="263949" cy="500254"/>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rot="-2513035">
              <a:off x="1547738" y="25304"/>
              <a:ext cx="305991" cy="419930"/>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rot="757795">
              <a:off x="4543583" y="169104"/>
              <a:ext cx="416313" cy="394247"/>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978677" y="613"/>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76476" y="-143662"/>
              <a:ext cx="710927" cy="71902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313624" y="4752868"/>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5647138" y="5073386"/>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5396345" y="4804079"/>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8210809" y="356384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8276718" y="377415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1720551">
              <a:off x="4754325" y="4557072"/>
              <a:ext cx="510624" cy="319237"/>
            </a:xfrm>
            <a:custGeom>
              <a:avLst/>
              <a:gdLst/>
              <a:ahLst/>
              <a:cxnLst/>
              <a:rect l="l" t="t" r="r" b="b"/>
              <a:pathLst>
                <a:path w="9901" h="6190" extrusionOk="0">
                  <a:moveTo>
                    <a:pt x="8865" y="0"/>
                  </a:moveTo>
                  <a:cubicBezTo>
                    <a:pt x="8729" y="0"/>
                    <a:pt x="8594" y="34"/>
                    <a:pt x="8471" y="106"/>
                  </a:cubicBezTo>
                  <a:lnTo>
                    <a:pt x="602" y="4016"/>
                  </a:lnTo>
                  <a:cubicBezTo>
                    <a:pt x="176" y="4216"/>
                    <a:pt x="0" y="4667"/>
                    <a:pt x="151" y="5093"/>
                  </a:cubicBezTo>
                  <a:lnTo>
                    <a:pt x="351" y="5620"/>
                  </a:lnTo>
                  <a:cubicBezTo>
                    <a:pt x="493" y="5973"/>
                    <a:pt x="834" y="6190"/>
                    <a:pt x="1181" y="6190"/>
                  </a:cubicBezTo>
                  <a:cubicBezTo>
                    <a:pt x="1325" y="6190"/>
                    <a:pt x="1471" y="6152"/>
                    <a:pt x="1604" y="6071"/>
                  </a:cubicBezTo>
                  <a:lnTo>
                    <a:pt x="9299" y="1660"/>
                  </a:lnTo>
                  <a:cubicBezTo>
                    <a:pt x="9825" y="1334"/>
                    <a:pt x="9900" y="607"/>
                    <a:pt x="9424" y="206"/>
                  </a:cubicBezTo>
                  <a:cubicBezTo>
                    <a:pt x="9260" y="72"/>
                    <a:pt x="9062" y="0"/>
                    <a:pt x="886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1440101">
              <a:off x="5385339" y="-15051"/>
              <a:ext cx="560997" cy="121606"/>
            </a:xfrm>
            <a:custGeom>
              <a:avLst/>
              <a:gdLst/>
              <a:ahLst/>
              <a:cxnLst/>
              <a:rect l="l" t="t" r="r" b="b"/>
              <a:pathLst>
                <a:path w="10878" h="2358" extrusionOk="0">
                  <a:moveTo>
                    <a:pt x="1076" y="0"/>
                  </a:moveTo>
                  <a:cubicBezTo>
                    <a:pt x="646" y="0"/>
                    <a:pt x="273" y="295"/>
                    <a:pt x="201" y="729"/>
                  </a:cubicBezTo>
                  <a:lnTo>
                    <a:pt x="101" y="1280"/>
                  </a:lnTo>
                  <a:cubicBezTo>
                    <a:pt x="0" y="1806"/>
                    <a:pt x="427" y="2307"/>
                    <a:pt x="978" y="2307"/>
                  </a:cubicBezTo>
                  <a:lnTo>
                    <a:pt x="9825" y="2358"/>
                  </a:lnTo>
                  <a:cubicBezTo>
                    <a:pt x="10452" y="2358"/>
                    <a:pt x="10878" y="1756"/>
                    <a:pt x="10677" y="1180"/>
                  </a:cubicBezTo>
                  <a:cubicBezTo>
                    <a:pt x="10552" y="854"/>
                    <a:pt x="10251" y="628"/>
                    <a:pt x="9900" y="603"/>
                  </a:cubicBezTo>
                  <a:lnTo>
                    <a:pt x="1128" y="2"/>
                  </a:lnTo>
                  <a:cubicBezTo>
                    <a:pt x="1111" y="1"/>
                    <a:pt x="1093" y="0"/>
                    <a:pt x="107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2823865">
              <a:off x="-95175" y="3362259"/>
              <a:ext cx="537661" cy="536794"/>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1097555" y="49620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256558" y="45846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051825" y="47482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35975" y="3091002"/>
              <a:ext cx="367199" cy="379202"/>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92651" y="2971841"/>
              <a:ext cx="364917" cy="390429"/>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25294" y="4623439"/>
              <a:ext cx="232249" cy="463814"/>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1133307">
              <a:off x="2949014" y="-24995"/>
              <a:ext cx="631729" cy="309471"/>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10800000">
              <a:off x="126591" y="45297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3446500">
              <a:off x="383030" y="3952468"/>
              <a:ext cx="487268" cy="378651"/>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38181" y="194506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8538096" y="40837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51446" y="76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87409" y="110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65342" y="89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24108" y="157567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9667" y="156690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447563" y="513205"/>
              <a:ext cx="193515" cy="43200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5355" y="2607679"/>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rot="-2439278">
              <a:off x="614747" y="108447"/>
              <a:ext cx="503646" cy="251823"/>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rot="-2312677">
              <a:off x="6424895" y="24235"/>
              <a:ext cx="364880" cy="420212"/>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02270" y="1328356"/>
              <a:ext cx="447900" cy="332622"/>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8106241" y="1454989"/>
              <a:ext cx="737845" cy="6867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8052976" y="178"/>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8692371" y="2612968"/>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8430777" y="3001128"/>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8441216" y="2743242"/>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rot="1792474">
              <a:off x="8550201" y="687337"/>
              <a:ext cx="154022" cy="550689"/>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rot="1792474">
              <a:off x="8382103" y="546701"/>
              <a:ext cx="176308" cy="552620"/>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7532051" y="-15341"/>
              <a:ext cx="399012" cy="462373"/>
            </a:xfrm>
            <a:custGeom>
              <a:avLst/>
              <a:gdLst/>
              <a:ahLst/>
              <a:cxnLst/>
              <a:rect l="l" t="t" r="r" b="b"/>
              <a:pathLst>
                <a:path w="7645" h="8859" extrusionOk="0">
                  <a:moveTo>
                    <a:pt x="1511" y="1"/>
                  </a:moveTo>
                  <a:cubicBezTo>
                    <a:pt x="1361" y="1"/>
                    <a:pt x="1212" y="40"/>
                    <a:pt x="1078" y="120"/>
                  </a:cubicBezTo>
                  <a:lnTo>
                    <a:pt x="602" y="396"/>
                  </a:lnTo>
                  <a:cubicBezTo>
                    <a:pt x="125" y="671"/>
                    <a:pt x="0" y="1298"/>
                    <a:pt x="351" y="1724"/>
                  </a:cubicBezTo>
                  <a:lnTo>
                    <a:pt x="6015" y="8541"/>
                  </a:lnTo>
                  <a:cubicBezTo>
                    <a:pt x="6196" y="8755"/>
                    <a:pt x="6442" y="8858"/>
                    <a:pt x="6689" y="8858"/>
                  </a:cubicBezTo>
                  <a:cubicBezTo>
                    <a:pt x="6989" y="8858"/>
                    <a:pt x="7290" y="8705"/>
                    <a:pt x="7469" y="8416"/>
                  </a:cubicBezTo>
                  <a:cubicBezTo>
                    <a:pt x="7644" y="8115"/>
                    <a:pt x="7619" y="7739"/>
                    <a:pt x="7419" y="7463"/>
                  </a:cubicBezTo>
                  <a:lnTo>
                    <a:pt x="2231" y="371"/>
                  </a:lnTo>
                  <a:cubicBezTo>
                    <a:pt x="2053" y="128"/>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rot="-4669668">
              <a:off x="8670930" y="1070582"/>
              <a:ext cx="625329" cy="275111"/>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6895433">
              <a:off x="8687730" y="243373"/>
              <a:ext cx="521986" cy="364779"/>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rot="-1026575">
              <a:off x="8805319" y="3032805"/>
              <a:ext cx="481422" cy="519627"/>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rot="-8925287">
              <a:off x="8696433" y="2088399"/>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a:off x="581456" y="343185"/>
            <a:ext cx="7977700" cy="4457724"/>
            <a:chOff x="742150" y="1146775"/>
            <a:chExt cx="6126325" cy="3423225"/>
          </a:xfrm>
        </p:grpSpPr>
        <p:sp>
          <p:nvSpPr>
            <p:cNvPr id="176" name="Google Shape;176;p3"/>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
          <p:cNvSpPr txBox="1">
            <a:spLocks noGrp="1"/>
          </p:cNvSpPr>
          <p:nvPr>
            <p:ph type="title"/>
          </p:nvPr>
        </p:nvSpPr>
        <p:spPr>
          <a:xfrm>
            <a:off x="2038200" y="2268875"/>
            <a:ext cx="5067600" cy="9159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8" name="Google Shape;188;p3"/>
          <p:cNvSpPr txBox="1">
            <a:spLocks noGrp="1"/>
          </p:cNvSpPr>
          <p:nvPr>
            <p:ph type="title" idx="2" hasCustomPrompt="1"/>
          </p:nvPr>
        </p:nvSpPr>
        <p:spPr>
          <a:xfrm>
            <a:off x="3745950" y="1352975"/>
            <a:ext cx="16521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3"/>
          <p:cNvSpPr txBox="1">
            <a:spLocks noGrp="1"/>
          </p:cNvSpPr>
          <p:nvPr>
            <p:ph type="subTitle" idx="1"/>
          </p:nvPr>
        </p:nvSpPr>
        <p:spPr>
          <a:xfrm>
            <a:off x="2038200" y="3259325"/>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0" name="Google Shape;190;p3"/>
          <p:cNvGrpSpPr/>
          <p:nvPr/>
        </p:nvGrpSpPr>
        <p:grpSpPr>
          <a:xfrm>
            <a:off x="901894" y="4427940"/>
            <a:ext cx="3179614" cy="526550"/>
            <a:chOff x="2585675" y="4224070"/>
            <a:chExt cx="2441725" cy="404355"/>
          </a:xfrm>
        </p:grpSpPr>
        <p:sp>
          <p:nvSpPr>
            <p:cNvPr id="191" name="Google Shape;191;p3"/>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024339" y="4352622"/>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999814" y="4380297"/>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000399" y="4224070"/>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025599" y="4254245"/>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747482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7"/>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7"/>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8" name="Footer Placeholder 7"/>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9" name="Slide Number Placeholder 8"/>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672523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4" name="Footer Placeholder 3"/>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5" name="Slide Number Placeholder 4"/>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205667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3" name="Footer Placeholder 2"/>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4" name="Slide Number Placeholder 3"/>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406983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1" y="204790"/>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119887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888163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721337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73162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6"/>
        <p:cNvGrpSpPr/>
        <p:nvPr/>
      </p:nvGrpSpPr>
      <p:grpSpPr>
        <a:xfrm>
          <a:off x="0" y="0"/>
          <a:ext cx="0" cy="0"/>
          <a:chOff x="0" y="0"/>
          <a:chExt cx="0" cy="0"/>
        </a:xfrm>
      </p:grpSpPr>
      <p:grpSp>
        <p:nvGrpSpPr>
          <p:cNvPr id="377" name="Google Shape;377;p6"/>
          <p:cNvGrpSpPr/>
          <p:nvPr/>
        </p:nvGrpSpPr>
        <p:grpSpPr>
          <a:xfrm>
            <a:off x="-154013" y="-240555"/>
            <a:ext cx="9462564" cy="5526743"/>
            <a:chOff x="-154013" y="-240555"/>
            <a:chExt cx="9462564" cy="5526743"/>
          </a:xfrm>
        </p:grpSpPr>
        <p:sp>
          <p:nvSpPr>
            <p:cNvPr id="378" name="Google Shape;378;p6"/>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6"/>
          <p:cNvGrpSpPr/>
          <p:nvPr/>
        </p:nvGrpSpPr>
        <p:grpSpPr>
          <a:xfrm>
            <a:off x="581456" y="343185"/>
            <a:ext cx="7977700" cy="4457724"/>
            <a:chOff x="742150" y="1146775"/>
            <a:chExt cx="6126325" cy="3423225"/>
          </a:xfrm>
        </p:grpSpPr>
        <p:sp>
          <p:nvSpPr>
            <p:cNvPr id="452" name="Google Shape;452;p6"/>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6"/>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4"/>
        <p:cNvGrpSpPr/>
        <p:nvPr/>
      </p:nvGrpSpPr>
      <p:grpSpPr>
        <a:xfrm>
          <a:off x="0" y="0"/>
          <a:ext cx="0" cy="0"/>
          <a:chOff x="0" y="0"/>
          <a:chExt cx="0" cy="0"/>
        </a:xfrm>
      </p:grpSpPr>
      <p:sp>
        <p:nvSpPr>
          <p:cNvPr id="465" name="Google Shape;465;p7"/>
          <p:cNvSpPr txBox="1">
            <a:spLocks noGrp="1"/>
          </p:cNvSpPr>
          <p:nvPr>
            <p:ph type="title"/>
          </p:nvPr>
        </p:nvSpPr>
        <p:spPr>
          <a:xfrm>
            <a:off x="720000" y="5212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6" name="Google Shape;466;p7"/>
          <p:cNvSpPr txBox="1">
            <a:spLocks noGrp="1"/>
          </p:cNvSpPr>
          <p:nvPr>
            <p:ph type="subTitle" idx="1"/>
          </p:nvPr>
        </p:nvSpPr>
        <p:spPr>
          <a:xfrm>
            <a:off x="1284775" y="1740625"/>
            <a:ext cx="37344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467" name="Google Shape;467;p7"/>
          <p:cNvGrpSpPr/>
          <p:nvPr/>
        </p:nvGrpSpPr>
        <p:grpSpPr>
          <a:xfrm>
            <a:off x="-101568" y="-240555"/>
            <a:ext cx="9423398" cy="5534512"/>
            <a:chOff x="-101568" y="-240555"/>
            <a:chExt cx="9423398" cy="5534512"/>
          </a:xfrm>
        </p:grpSpPr>
        <p:sp>
          <p:nvSpPr>
            <p:cNvPr id="468" name="Google Shape;468;p7"/>
            <p:cNvSpPr/>
            <p:nvPr/>
          </p:nvSpPr>
          <p:spPr>
            <a:xfrm>
              <a:off x="1275031" y="92920"/>
              <a:ext cx="544637" cy="546609"/>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rot="-3108023">
              <a:off x="3411662" y="196669"/>
              <a:ext cx="437253" cy="180976"/>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rot="-3108023">
              <a:off x="3491288" y="340059"/>
              <a:ext cx="439393" cy="198176"/>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5917071" y="-96978"/>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5969680" y="7360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rot="-1972706">
              <a:off x="4429663" y="370495"/>
              <a:ext cx="455149" cy="98958"/>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1924571" y="-77136"/>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rot="-1599584">
              <a:off x="2941777" y="-69964"/>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3845061" y="4501276"/>
              <a:ext cx="537635" cy="539324"/>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243486" y="4534640"/>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2682886" y="4612606"/>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3016400" y="4933124"/>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2765607" y="4663817"/>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4353321" y="472219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4419230" y="493250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5031654" y="4400610"/>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2220734" y="4521400"/>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1738711" y="4747608"/>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278087" y="41087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304223" y="4716964"/>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757549" y="3561058"/>
              <a:ext cx="537655" cy="536788"/>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6929603" y="479425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rot="-1468305">
              <a:off x="8679978" y="2888774"/>
              <a:ext cx="367198" cy="379200"/>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rot="-1468305">
              <a:off x="8775648" y="2715385"/>
              <a:ext cx="364916" cy="390427"/>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7338960" y="4574363"/>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rot="2248501">
              <a:off x="8323937" y="4693814"/>
              <a:ext cx="232257" cy="463830"/>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rot="-1741667">
              <a:off x="5833936" y="4812676"/>
              <a:ext cx="551350" cy="291306"/>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rot="3473090">
              <a:off x="6394015" y="4574316"/>
              <a:ext cx="432425" cy="352421"/>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7835366" y="46980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8335857" y="4125695"/>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8829756" y="19024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4851200" y="-170001"/>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8407559" y="19117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2493436" y="97575"/>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2321780" y="205067"/>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76072" y="359417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rot="-1931616">
              <a:off x="8401230" y="3355241"/>
              <a:ext cx="497355" cy="228709"/>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rot="-3942388">
              <a:off x="677104" y="4707753"/>
              <a:ext cx="565751" cy="435935"/>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4074692" y="-29956"/>
              <a:ext cx="364881" cy="420213"/>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rot="-6855514">
              <a:off x="8355556" y="2353703"/>
              <a:ext cx="447890" cy="332614"/>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90647" y="2786797"/>
              <a:ext cx="487267" cy="453523"/>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rot="1800086">
              <a:off x="-30881" y="4666517"/>
              <a:ext cx="432245" cy="398604"/>
            </a:xfrm>
            <a:custGeom>
              <a:avLst/>
              <a:gdLst/>
              <a:ahLst/>
              <a:cxnLst/>
              <a:rect l="l" t="t" r="r" b="b"/>
              <a:pathLst>
                <a:path w="12533" h="11558" extrusionOk="0">
                  <a:moveTo>
                    <a:pt x="2616" y="0"/>
                  </a:moveTo>
                  <a:cubicBezTo>
                    <a:pt x="2281" y="0"/>
                    <a:pt x="1942" y="105"/>
                    <a:pt x="1655" y="323"/>
                  </a:cubicBezTo>
                  <a:cubicBezTo>
                    <a:pt x="1003" y="849"/>
                    <a:pt x="853" y="1776"/>
                    <a:pt x="1329" y="2478"/>
                  </a:cubicBezTo>
                  <a:lnTo>
                    <a:pt x="2632" y="4358"/>
                  </a:lnTo>
                  <a:cubicBezTo>
                    <a:pt x="3083" y="5009"/>
                    <a:pt x="2983" y="5912"/>
                    <a:pt x="2382" y="6438"/>
                  </a:cubicBezTo>
                  <a:lnTo>
                    <a:pt x="728" y="7892"/>
                  </a:lnTo>
                  <a:cubicBezTo>
                    <a:pt x="76" y="8443"/>
                    <a:pt x="1" y="9370"/>
                    <a:pt x="502" y="10047"/>
                  </a:cubicBezTo>
                  <a:lnTo>
                    <a:pt x="627" y="10197"/>
                  </a:lnTo>
                  <a:cubicBezTo>
                    <a:pt x="947" y="10609"/>
                    <a:pt x="1415" y="10825"/>
                    <a:pt x="1890" y="10825"/>
                  </a:cubicBezTo>
                  <a:cubicBezTo>
                    <a:pt x="2197" y="10825"/>
                    <a:pt x="2507" y="10735"/>
                    <a:pt x="2783" y="10548"/>
                  </a:cubicBezTo>
                  <a:lnTo>
                    <a:pt x="4287" y="9496"/>
                  </a:lnTo>
                  <a:cubicBezTo>
                    <a:pt x="4566" y="9303"/>
                    <a:pt x="4882" y="9210"/>
                    <a:pt x="5194" y="9210"/>
                  </a:cubicBezTo>
                  <a:cubicBezTo>
                    <a:pt x="5694" y="9210"/>
                    <a:pt x="6183" y="9449"/>
                    <a:pt x="6492" y="9897"/>
                  </a:cubicBezTo>
                  <a:lnTo>
                    <a:pt x="7169" y="10874"/>
                  </a:lnTo>
                  <a:cubicBezTo>
                    <a:pt x="7490" y="11331"/>
                    <a:pt x="7982" y="11557"/>
                    <a:pt x="8474" y="11557"/>
                  </a:cubicBezTo>
                  <a:cubicBezTo>
                    <a:pt x="8979" y="11557"/>
                    <a:pt x="9483" y="11319"/>
                    <a:pt x="9800" y="10849"/>
                  </a:cubicBezTo>
                  <a:lnTo>
                    <a:pt x="9901" y="10674"/>
                  </a:lnTo>
                  <a:cubicBezTo>
                    <a:pt x="10251" y="10122"/>
                    <a:pt x="10251" y="9420"/>
                    <a:pt x="9850" y="8869"/>
                  </a:cubicBezTo>
                  <a:lnTo>
                    <a:pt x="9224" y="8017"/>
                  </a:lnTo>
                  <a:cubicBezTo>
                    <a:pt x="8723" y="7290"/>
                    <a:pt x="8898" y="6288"/>
                    <a:pt x="9625" y="5786"/>
                  </a:cubicBezTo>
                  <a:lnTo>
                    <a:pt x="11630" y="4383"/>
                  </a:lnTo>
                  <a:cubicBezTo>
                    <a:pt x="12407" y="3831"/>
                    <a:pt x="12532" y="2754"/>
                    <a:pt x="11906" y="2027"/>
                  </a:cubicBezTo>
                  <a:lnTo>
                    <a:pt x="11003" y="999"/>
                  </a:lnTo>
                  <a:cubicBezTo>
                    <a:pt x="10695" y="650"/>
                    <a:pt x="10263" y="474"/>
                    <a:pt x="9830" y="474"/>
                  </a:cubicBezTo>
                  <a:cubicBezTo>
                    <a:pt x="9454" y="474"/>
                    <a:pt x="9075" y="606"/>
                    <a:pt x="8773" y="874"/>
                  </a:cubicBezTo>
                  <a:lnTo>
                    <a:pt x="7144" y="2278"/>
                  </a:lnTo>
                  <a:cubicBezTo>
                    <a:pt x="6849" y="2541"/>
                    <a:pt x="6478" y="2667"/>
                    <a:pt x="6109" y="2667"/>
                  </a:cubicBezTo>
                  <a:cubicBezTo>
                    <a:pt x="5600" y="2667"/>
                    <a:pt x="5093" y="2427"/>
                    <a:pt x="4788" y="1977"/>
                  </a:cubicBezTo>
                  <a:lnTo>
                    <a:pt x="3936" y="699"/>
                  </a:lnTo>
                  <a:cubicBezTo>
                    <a:pt x="3633" y="244"/>
                    <a:pt x="3128" y="0"/>
                    <a:pt x="26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5540685" y="4506943"/>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340575" y="4598959"/>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32973" y="3266589"/>
              <a:ext cx="528716" cy="231357"/>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rot="-7712980">
              <a:off x="5416802" y="159663"/>
              <a:ext cx="574353" cy="413123"/>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rot="-1599584">
              <a:off x="6439077" y="82236"/>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7"/>
          <p:cNvGrpSpPr/>
          <p:nvPr/>
        </p:nvGrpSpPr>
        <p:grpSpPr>
          <a:xfrm>
            <a:off x="581456" y="343185"/>
            <a:ext cx="7977700" cy="4457724"/>
            <a:chOff x="742150" y="1146775"/>
            <a:chExt cx="6126325" cy="3423225"/>
          </a:xfrm>
        </p:grpSpPr>
        <p:sp>
          <p:nvSpPr>
            <p:cNvPr id="542" name="Google Shape;542;p7"/>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 name="Google Shape;553;p7"/>
          <p:cNvSpPr>
            <a:spLocks noGrp="1"/>
          </p:cNvSpPr>
          <p:nvPr>
            <p:ph type="pic" idx="2"/>
          </p:nvPr>
        </p:nvSpPr>
        <p:spPr>
          <a:xfrm>
            <a:off x="5599375" y="1740625"/>
            <a:ext cx="2298300" cy="2298300"/>
          </a:xfrm>
          <a:prstGeom prst="rect">
            <a:avLst/>
          </a:prstGeom>
          <a:noFill/>
          <a:ln>
            <a:noFill/>
          </a:ln>
          <a:effectLst>
            <a:outerShdw dist="57150" dir="8100000" algn="bl" rotWithShape="0">
              <a:schemeClr val="accent1"/>
            </a:outerShdw>
          </a:effectLst>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4"/>
        <p:cNvGrpSpPr/>
        <p:nvPr/>
      </p:nvGrpSpPr>
      <p:grpSpPr>
        <a:xfrm>
          <a:off x="0" y="0"/>
          <a:ext cx="0" cy="0"/>
          <a:chOff x="0" y="0"/>
          <a:chExt cx="0" cy="0"/>
        </a:xfrm>
      </p:grpSpPr>
      <p:grpSp>
        <p:nvGrpSpPr>
          <p:cNvPr id="555" name="Google Shape;555;p8"/>
          <p:cNvGrpSpPr/>
          <p:nvPr/>
        </p:nvGrpSpPr>
        <p:grpSpPr>
          <a:xfrm>
            <a:off x="-154013" y="-240555"/>
            <a:ext cx="9462564" cy="5526743"/>
            <a:chOff x="-154013" y="-240555"/>
            <a:chExt cx="9462564" cy="5526743"/>
          </a:xfrm>
        </p:grpSpPr>
        <p:sp>
          <p:nvSpPr>
            <p:cNvPr id="556" name="Google Shape;556;p8"/>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rot="-1360017">
              <a:off x="402170" y="2952108"/>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rot="-1360017">
              <a:off x="583714" y="2877266"/>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75595" y="2762054"/>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1451472" y="75318"/>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1251362" y="167334"/>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8781425" y="32772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rot="-904158">
              <a:off x="8277544" y="30561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rot="-904158">
              <a:off x="8399350" y="29004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8328891" y="21621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8371895" y="37652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8780344" y="20145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8777693" y="27425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7134404" y="44827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6561042" y="4623448"/>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8787146" y="4620975"/>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7963600" y="47070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rot="-3422229">
              <a:off x="5961522" y="4383701"/>
              <a:ext cx="461517" cy="576986"/>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8744208" y="4022424"/>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8171274" y="438862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rot="1156373">
              <a:off x="3694903" y="4478525"/>
              <a:ext cx="452448" cy="476326"/>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4245411" y="4748233"/>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2727166" y="441720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1249955" y="503829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1408958" y="466082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1204225" y="482443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1946187" y="4802385"/>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2142842" y="4801974"/>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3194735" y="4773638"/>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1621473" y="448275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rot="1245904">
              <a:off x="2458703" y="4867887"/>
              <a:ext cx="432410" cy="352409"/>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47169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rot="-1931789">
              <a:off x="57124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53244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51527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8"/>
          <p:cNvGrpSpPr/>
          <p:nvPr/>
        </p:nvGrpSpPr>
        <p:grpSpPr>
          <a:xfrm>
            <a:off x="581456" y="343185"/>
            <a:ext cx="7977700" cy="4457724"/>
            <a:chOff x="742150" y="1146775"/>
            <a:chExt cx="6126325" cy="3423225"/>
          </a:xfrm>
        </p:grpSpPr>
        <p:sp>
          <p:nvSpPr>
            <p:cNvPr id="630" name="Google Shape;630;p8"/>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1" name="Google Shape;641;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42" name="Google Shape;642;p8"/>
          <p:cNvGrpSpPr/>
          <p:nvPr/>
        </p:nvGrpSpPr>
        <p:grpSpPr>
          <a:xfrm>
            <a:off x="5251169" y="4351564"/>
            <a:ext cx="3179614" cy="504863"/>
            <a:chOff x="2585675" y="4240725"/>
            <a:chExt cx="2441725" cy="387700"/>
          </a:xfrm>
        </p:grpSpPr>
        <p:sp>
          <p:nvSpPr>
            <p:cNvPr id="643" name="Google Shape;643;p8"/>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1"/>
        <p:cNvGrpSpPr/>
        <p:nvPr/>
      </p:nvGrpSpPr>
      <p:grpSpPr>
        <a:xfrm>
          <a:off x="0" y="0"/>
          <a:ext cx="0" cy="0"/>
          <a:chOff x="0" y="0"/>
          <a:chExt cx="0" cy="0"/>
        </a:xfrm>
      </p:grpSpPr>
      <p:grpSp>
        <p:nvGrpSpPr>
          <p:cNvPr id="652" name="Google Shape;652;p9"/>
          <p:cNvGrpSpPr/>
          <p:nvPr/>
        </p:nvGrpSpPr>
        <p:grpSpPr>
          <a:xfrm>
            <a:off x="-154013" y="-152902"/>
            <a:ext cx="9444702" cy="5429015"/>
            <a:chOff x="-154013" y="-152902"/>
            <a:chExt cx="9444702" cy="5429015"/>
          </a:xfrm>
        </p:grpSpPr>
        <p:sp>
          <p:nvSpPr>
            <p:cNvPr id="653" name="Google Shape;653;p9"/>
            <p:cNvSpPr/>
            <p:nvPr/>
          </p:nvSpPr>
          <p:spPr>
            <a:xfrm>
              <a:off x="4143981" y="4582245"/>
              <a:ext cx="544637" cy="546608"/>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1193623" y="4787630"/>
              <a:ext cx="368027" cy="387786"/>
            </a:xfrm>
            <a:custGeom>
              <a:avLst/>
              <a:gdLst/>
              <a:ahLst/>
              <a:cxnLst/>
              <a:rect l="l" t="t" r="r" b="b"/>
              <a:pathLst>
                <a:path w="8773" h="9244" extrusionOk="0">
                  <a:moveTo>
                    <a:pt x="5679" y="0"/>
                  </a:moveTo>
                  <a:cubicBezTo>
                    <a:pt x="5230" y="0"/>
                    <a:pt x="4821" y="284"/>
                    <a:pt x="4663" y="739"/>
                  </a:cubicBezTo>
                  <a:lnTo>
                    <a:pt x="4186" y="2143"/>
                  </a:lnTo>
                  <a:cubicBezTo>
                    <a:pt x="4021" y="2602"/>
                    <a:pt x="3599" y="2887"/>
                    <a:pt x="3148" y="2887"/>
                  </a:cubicBezTo>
                  <a:cubicBezTo>
                    <a:pt x="2985" y="2887"/>
                    <a:pt x="2818" y="2849"/>
                    <a:pt x="2658" y="2769"/>
                  </a:cubicBezTo>
                  <a:lnTo>
                    <a:pt x="1705" y="2293"/>
                  </a:lnTo>
                  <a:cubicBezTo>
                    <a:pt x="1558" y="2220"/>
                    <a:pt x="1401" y="2185"/>
                    <a:pt x="1245" y="2185"/>
                  </a:cubicBezTo>
                  <a:cubicBezTo>
                    <a:pt x="814" y="2185"/>
                    <a:pt x="392" y="2446"/>
                    <a:pt x="226" y="2869"/>
                  </a:cubicBezTo>
                  <a:cubicBezTo>
                    <a:pt x="1" y="3421"/>
                    <a:pt x="226" y="4022"/>
                    <a:pt x="753" y="4273"/>
                  </a:cubicBezTo>
                  <a:lnTo>
                    <a:pt x="2181" y="4950"/>
                  </a:lnTo>
                  <a:cubicBezTo>
                    <a:pt x="2683" y="5175"/>
                    <a:pt x="2933" y="5777"/>
                    <a:pt x="2758" y="6303"/>
                  </a:cubicBezTo>
                  <a:lnTo>
                    <a:pt x="2257" y="7732"/>
                  </a:lnTo>
                  <a:cubicBezTo>
                    <a:pt x="2081" y="8283"/>
                    <a:pt x="2357" y="8884"/>
                    <a:pt x="2883" y="9110"/>
                  </a:cubicBezTo>
                  <a:lnTo>
                    <a:pt x="3008" y="9160"/>
                  </a:lnTo>
                  <a:cubicBezTo>
                    <a:pt x="3146" y="9216"/>
                    <a:pt x="3287" y="9243"/>
                    <a:pt x="3425" y="9243"/>
                  </a:cubicBezTo>
                  <a:cubicBezTo>
                    <a:pt x="3839" y="9243"/>
                    <a:pt x="4224" y="9003"/>
                    <a:pt x="4412" y="8609"/>
                  </a:cubicBezTo>
                  <a:lnTo>
                    <a:pt x="4963" y="7456"/>
                  </a:lnTo>
                  <a:cubicBezTo>
                    <a:pt x="5147" y="7069"/>
                    <a:pt x="5547" y="6832"/>
                    <a:pt x="5965" y="6832"/>
                  </a:cubicBezTo>
                  <a:cubicBezTo>
                    <a:pt x="6117" y="6832"/>
                    <a:pt x="6270" y="6863"/>
                    <a:pt x="6417" y="6929"/>
                  </a:cubicBezTo>
                  <a:lnTo>
                    <a:pt x="7169" y="7305"/>
                  </a:lnTo>
                  <a:cubicBezTo>
                    <a:pt x="7318" y="7375"/>
                    <a:pt x="7472" y="7407"/>
                    <a:pt x="7622" y="7407"/>
                  </a:cubicBezTo>
                  <a:cubicBezTo>
                    <a:pt x="8178" y="7407"/>
                    <a:pt x="8683" y="6970"/>
                    <a:pt x="8723" y="6378"/>
                  </a:cubicBezTo>
                  <a:lnTo>
                    <a:pt x="8723" y="6228"/>
                  </a:lnTo>
                  <a:cubicBezTo>
                    <a:pt x="8773" y="5777"/>
                    <a:pt x="8497" y="5351"/>
                    <a:pt x="8096" y="5175"/>
                  </a:cubicBezTo>
                  <a:lnTo>
                    <a:pt x="7419" y="4874"/>
                  </a:lnTo>
                  <a:cubicBezTo>
                    <a:pt x="6868" y="4624"/>
                    <a:pt x="6617" y="3947"/>
                    <a:pt x="6868" y="3396"/>
                  </a:cubicBezTo>
                  <a:lnTo>
                    <a:pt x="7595" y="1867"/>
                  </a:lnTo>
                  <a:cubicBezTo>
                    <a:pt x="7871" y="1265"/>
                    <a:pt x="7570" y="564"/>
                    <a:pt x="6943" y="363"/>
                  </a:cubicBezTo>
                  <a:lnTo>
                    <a:pt x="6041" y="62"/>
                  </a:lnTo>
                  <a:cubicBezTo>
                    <a:pt x="5920" y="20"/>
                    <a:pt x="5798" y="0"/>
                    <a:pt x="56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2246419" y="4544871"/>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2518737" y="4805652"/>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2313712" y="4586153"/>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3593839" y="4577485"/>
              <a:ext cx="437245" cy="180972"/>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523232" y="4726293"/>
              <a:ext cx="439384" cy="198172"/>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6698259" y="4597447"/>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6750868" y="4768029"/>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1954479" y="5016695"/>
              <a:ext cx="414298" cy="259419"/>
            </a:xfrm>
            <a:custGeom>
              <a:avLst/>
              <a:gdLst/>
              <a:ahLst/>
              <a:cxnLst/>
              <a:rect l="l" t="t" r="r" b="b"/>
              <a:pathLst>
                <a:path w="9876" h="6184" extrusionOk="0">
                  <a:moveTo>
                    <a:pt x="8836" y="0"/>
                  </a:moveTo>
                  <a:cubicBezTo>
                    <a:pt x="8705" y="0"/>
                    <a:pt x="8572" y="29"/>
                    <a:pt x="8447" y="86"/>
                  </a:cubicBezTo>
                  <a:lnTo>
                    <a:pt x="577" y="3996"/>
                  </a:lnTo>
                  <a:cubicBezTo>
                    <a:pt x="176" y="4197"/>
                    <a:pt x="1" y="4673"/>
                    <a:pt x="151" y="5099"/>
                  </a:cubicBezTo>
                  <a:lnTo>
                    <a:pt x="327" y="5600"/>
                  </a:lnTo>
                  <a:cubicBezTo>
                    <a:pt x="469" y="5974"/>
                    <a:pt x="814" y="6184"/>
                    <a:pt x="1173" y="6184"/>
                  </a:cubicBezTo>
                  <a:cubicBezTo>
                    <a:pt x="1319" y="6184"/>
                    <a:pt x="1467" y="6149"/>
                    <a:pt x="1605" y="6076"/>
                  </a:cubicBezTo>
                  <a:lnTo>
                    <a:pt x="9299" y="1640"/>
                  </a:lnTo>
                  <a:cubicBezTo>
                    <a:pt x="9825" y="1339"/>
                    <a:pt x="9875" y="588"/>
                    <a:pt x="9424" y="212"/>
                  </a:cubicBezTo>
                  <a:cubicBezTo>
                    <a:pt x="9255" y="73"/>
                    <a:pt x="9047" y="0"/>
                    <a:pt x="88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4869396" y="4531402"/>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rot="-1931789">
              <a:off x="5864854" y="4539147"/>
              <a:ext cx="263956" cy="500265"/>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rot="-920195">
              <a:off x="1667256" y="4579325"/>
              <a:ext cx="305975" cy="419908"/>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3168182" y="47844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2756352" y="4614988"/>
              <a:ext cx="375369" cy="46933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294450" y="-152902"/>
              <a:ext cx="625322" cy="632444"/>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6604104" y="33342"/>
              <a:ext cx="669617" cy="671680"/>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3639961" y="131027"/>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5566599" y="12993"/>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5900113" y="333511"/>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5649320" y="64204"/>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4793140" y="53116"/>
              <a:ext cx="538881" cy="222381"/>
            </a:xfrm>
            <a:custGeom>
              <a:avLst/>
              <a:gdLst/>
              <a:ahLst/>
              <a:cxnLst/>
              <a:rect l="l" t="t" r="r" b="b"/>
              <a:pathLst>
                <a:path w="10449" h="4312" extrusionOk="0">
                  <a:moveTo>
                    <a:pt x="934" y="1"/>
                  </a:moveTo>
                  <a:cubicBezTo>
                    <a:pt x="434" y="1"/>
                    <a:pt x="1" y="404"/>
                    <a:pt x="22" y="916"/>
                  </a:cubicBezTo>
                  <a:lnTo>
                    <a:pt x="22" y="1042"/>
                  </a:lnTo>
                  <a:cubicBezTo>
                    <a:pt x="47" y="1443"/>
                    <a:pt x="298" y="1793"/>
                    <a:pt x="699" y="1919"/>
                  </a:cubicBezTo>
                  <a:lnTo>
                    <a:pt x="9120" y="4275"/>
                  </a:lnTo>
                  <a:cubicBezTo>
                    <a:pt x="9206" y="4300"/>
                    <a:pt x="9292" y="4312"/>
                    <a:pt x="9376" y="4312"/>
                  </a:cubicBezTo>
                  <a:cubicBezTo>
                    <a:pt x="9709" y="4312"/>
                    <a:pt x="10013" y="4124"/>
                    <a:pt x="10173" y="3824"/>
                  </a:cubicBezTo>
                  <a:cubicBezTo>
                    <a:pt x="10448" y="3322"/>
                    <a:pt x="10173" y="2696"/>
                    <a:pt x="9621" y="2520"/>
                  </a:cubicBezTo>
                  <a:lnTo>
                    <a:pt x="1200" y="39"/>
                  </a:lnTo>
                  <a:cubicBezTo>
                    <a:pt x="1111" y="13"/>
                    <a:pt x="1022" y="1"/>
                    <a:pt x="93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4707634" y="236092"/>
              <a:ext cx="540016" cy="243216"/>
            </a:xfrm>
            <a:custGeom>
              <a:avLst/>
              <a:gdLst/>
              <a:ahLst/>
              <a:cxnLst/>
              <a:rect l="l" t="t" r="r" b="b"/>
              <a:pathLst>
                <a:path w="10471" h="4716" extrusionOk="0">
                  <a:moveTo>
                    <a:pt x="1266" y="0"/>
                  </a:moveTo>
                  <a:cubicBezTo>
                    <a:pt x="938" y="0"/>
                    <a:pt x="633" y="190"/>
                    <a:pt x="477" y="501"/>
                  </a:cubicBezTo>
                  <a:lnTo>
                    <a:pt x="227" y="1002"/>
                  </a:lnTo>
                  <a:cubicBezTo>
                    <a:pt x="1" y="1504"/>
                    <a:pt x="252" y="2080"/>
                    <a:pt x="778" y="2230"/>
                  </a:cubicBezTo>
                  <a:lnTo>
                    <a:pt x="9299" y="4687"/>
                  </a:lnTo>
                  <a:cubicBezTo>
                    <a:pt x="9378" y="4706"/>
                    <a:pt x="9457" y="4716"/>
                    <a:pt x="9534" y="4716"/>
                  </a:cubicBezTo>
                  <a:cubicBezTo>
                    <a:pt x="10042" y="4716"/>
                    <a:pt x="10471" y="4307"/>
                    <a:pt x="10427" y="3784"/>
                  </a:cubicBezTo>
                  <a:cubicBezTo>
                    <a:pt x="10402" y="3433"/>
                    <a:pt x="10176" y="3133"/>
                    <a:pt x="9851" y="3007"/>
                  </a:cubicBezTo>
                  <a:lnTo>
                    <a:pt x="1555" y="50"/>
                  </a:lnTo>
                  <a:cubicBezTo>
                    <a:pt x="1459" y="16"/>
                    <a:pt x="1362" y="0"/>
                    <a:pt x="126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4213311" y="-23504"/>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7206362" y="-122692"/>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6168760" y="-124186"/>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8781425" y="3582050"/>
              <a:ext cx="439903" cy="439193"/>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2309591" y="213641"/>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94762" y="2915547"/>
              <a:ext cx="123495" cy="483803"/>
            </a:xfrm>
            <a:custGeom>
              <a:avLst/>
              <a:gdLst/>
              <a:ahLst/>
              <a:cxnLst/>
              <a:rect l="l" t="t" r="r" b="b"/>
              <a:pathLst>
                <a:path w="2706" h="10601" extrusionOk="0">
                  <a:moveTo>
                    <a:pt x="932" y="0"/>
                  </a:moveTo>
                  <a:cubicBezTo>
                    <a:pt x="411" y="0"/>
                    <a:pt x="1" y="450"/>
                    <a:pt x="24" y="986"/>
                  </a:cubicBezTo>
                  <a:lnTo>
                    <a:pt x="726" y="9758"/>
                  </a:lnTo>
                  <a:cubicBezTo>
                    <a:pt x="766" y="10260"/>
                    <a:pt x="1176" y="10601"/>
                    <a:pt x="1634" y="10601"/>
                  </a:cubicBezTo>
                  <a:cubicBezTo>
                    <a:pt x="1747" y="10601"/>
                    <a:pt x="1864" y="10580"/>
                    <a:pt x="1979" y="10535"/>
                  </a:cubicBezTo>
                  <a:lnTo>
                    <a:pt x="2104" y="10485"/>
                  </a:lnTo>
                  <a:cubicBezTo>
                    <a:pt x="2480" y="10334"/>
                    <a:pt x="2706" y="9958"/>
                    <a:pt x="2656" y="9557"/>
                  </a:cubicBezTo>
                  <a:lnTo>
                    <a:pt x="1854" y="835"/>
                  </a:lnTo>
                  <a:cubicBezTo>
                    <a:pt x="1803" y="409"/>
                    <a:pt x="1478" y="58"/>
                    <a:pt x="1051" y="8"/>
                  </a:cubicBezTo>
                  <a:cubicBezTo>
                    <a:pt x="1011" y="3"/>
                    <a:pt x="971" y="0"/>
                    <a:pt x="9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91417" y="2915137"/>
              <a:ext cx="116649" cy="483666"/>
            </a:xfrm>
            <a:custGeom>
              <a:avLst/>
              <a:gdLst/>
              <a:ahLst/>
              <a:cxnLst/>
              <a:rect l="l" t="t" r="r" b="b"/>
              <a:pathLst>
                <a:path w="2556" h="10598" extrusionOk="0">
                  <a:moveTo>
                    <a:pt x="898" y="1"/>
                  </a:moveTo>
                  <a:cubicBezTo>
                    <a:pt x="768" y="1"/>
                    <a:pt x="634" y="29"/>
                    <a:pt x="502" y="93"/>
                  </a:cubicBezTo>
                  <a:cubicBezTo>
                    <a:pt x="201" y="218"/>
                    <a:pt x="1" y="544"/>
                    <a:pt x="1" y="895"/>
                  </a:cubicBezTo>
                  <a:lnTo>
                    <a:pt x="201" y="9692"/>
                  </a:lnTo>
                  <a:cubicBezTo>
                    <a:pt x="226" y="10143"/>
                    <a:pt x="577" y="10519"/>
                    <a:pt x="1028" y="10544"/>
                  </a:cubicBezTo>
                  <a:lnTo>
                    <a:pt x="1580" y="10594"/>
                  </a:lnTo>
                  <a:cubicBezTo>
                    <a:pt x="1606" y="10596"/>
                    <a:pt x="1633" y="10598"/>
                    <a:pt x="1660" y="10598"/>
                  </a:cubicBezTo>
                  <a:cubicBezTo>
                    <a:pt x="2151" y="10598"/>
                    <a:pt x="2556" y="10165"/>
                    <a:pt x="2532" y="9641"/>
                  </a:cubicBezTo>
                  <a:lnTo>
                    <a:pt x="1755" y="794"/>
                  </a:lnTo>
                  <a:cubicBezTo>
                    <a:pt x="1716" y="330"/>
                    <a:pt x="1335" y="1"/>
                    <a:pt x="8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rot="-904158">
              <a:off x="8277544" y="3360937"/>
              <a:ext cx="367194" cy="379197"/>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rot="-904158">
              <a:off x="8399350" y="3205243"/>
              <a:ext cx="364912" cy="390423"/>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2767435" y="168951"/>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rot="-1934695">
              <a:off x="7754795" y="4726426"/>
              <a:ext cx="232255" cy="463825"/>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rot="4668066">
              <a:off x="7987364" y="4726188"/>
              <a:ext cx="631732" cy="309473"/>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1814935" y="-25629"/>
              <a:ext cx="551347" cy="291304"/>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129337" y="-6298"/>
              <a:ext cx="432415" cy="352413"/>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8328891" y="2466971"/>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8371895" y="4070057"/>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8780344" y="23193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19975" y="3823149"/>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8642021" y="9929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8477984" y="13318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8455917" y="11296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8047383" y="206550"/>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7872942" y="197782"/>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5476848" y="4662487"/>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5305193" y="4769979"/>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64922" y="4345616"/>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rot="-2246858">
              <a:off x="8929628" y="811576"/>
              <a:ext cx="193518" cy="432008"/>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8777693" y="3047366"/>
              <a:ext cx="497359" cy="228711"/>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rot="-1800270">
              <a:off x="8575021" y="483740"/>
              <a:ext cx="503643" cy="251822"/>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rot="-4976820">
              <a:off x="7167661" y="4740375"/>
              <a:ext cx="565745" cy="435931"/>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rot="-3465084">
              <a:off x="6304445" y="4748224"/>
              <a:ext cx="364893" cy="420227"/>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rot="-4605428">
              <a:off x="8853542" y="1537511"/>
              <a:ext cx="447906" cy="332626"/>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35524" y="2314675"/>
              <a:ext cx="552439" cy="514149"/>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137080" y="-1262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185400" y="1192081"/>
              <a:ext cx="214563" cy="188206"/>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76194" y="1580241"/>
              <a:ext cx="213259" cy="188206"/>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65756" y="1322355"/>
              <a:ext cx="460494" cy="317435"/>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8669763" y="1674017"/>
              <a:ext cx="154020" cy="550683"/>
            </a:xfrm>
            <a:custGeom>
              <a:avLst/>
              <a:gdLst/>
              <a:ahLst/>
              <a:cxnLst/>
              <a:rect l="l" t="t" r="r" b="b"/>
              <a:pathLst>
                <a:path w="2951" h="10551" extrusionOk="0">
                  <a:moveTo>
                    <a:pt x="1991" y="1"/>
                  </a:moveTo>
                  <a:cubicBezTo>
                    <a:pt x="1930" y="1"/>
                    <a:pt x="1868" y="7"/>
                    <a:pt x="1805" y="20"/>
                  </a:cubicBezTo>
                  <a:lnTo>
                    <a:pt x="1680" y="45"/>
                  </a:lnTo>
                  <a:cubicBezTo>
                    <a:pt x="1279" y="120"/>
                    <a:pt x="978" y="446"/>
                    <a:pt x="953" y="847"/>
                  </a:cubicBezTo>
                  <a:lnTo>
                    <a:pt x="51" y="9544"/>
                  </a:lnTo>
                  <a:cubicBezTo>
                    <a:pt x="1" y="9970"/>
                    <a:pt x="251" y="10371"/>
                    <a:pt x="652" y="10496"/>
                  </a:cubicBezTo>
                  <a:cubicBezTo>
                    <a:pt x="754" y="10534"/>
                    <a:pt x="857" y="10551"/>
                    <a:pt x="958" y="10551"/>
                  </a:cubicBezTo>
                  <a:cubicBezTo>
                    <a:pt x="1400" y="10551"/>
                    <a:pt x="1794" y="10214"/>
                    <a:pt x="1855" y="9745"/>
                  </a:cubicBezTo>
                  <a:lnTo>
                    <a:pt x="2883" y="1023"/>
                  </a:lnTo>
                  <a:cubicBezTo>
                    <a:pt x="2950" y="462"/>
                    <a:pt x="2515" y="1"/>
                    <a:pt x="199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8452951" y="1630122"/>
              <a:ext cx="176306" cy="552614"/>
            </a:xfrm>
            <a:custGeom>
              <a:avLst/>
              <a:gdLst/>
              <a:ahLst/>
              <a:cxnLst/>
              <a:rect l="l" t="t" r="r" b="b"/>
              <a:pathLst>
                <a:path w="3378" h="10588" extrusionOk="0">
                  <a:moveTo>
                    <a:pt x="1888" y="1"/>
                  </a:moveTo>
                  <a:cubicBezTo>
                    <a:pt x="1450" y="1"/>
                    <a:pt x="1064" y="339"/>
                    <a:pt x="1022" y="786"/>
                  </a:cubicBezTo>
                  <a:lnTo>
                    <a:pt x="44" y="9608"/>
                  </a:lnTo>
                  <a:cubicBezTo>
                    <a:pt x="0" y="10136"/>
                    <a:pt x="420" y="10587"/>
                    <a:pt x="914" y="10587"/>
                  </a:cubicBezTo>
                  <a:cubicBezTo>
                    <a:pt x="982" y="10587"/>
                    <a:pt x="1052" y="10579"/>
                    <a:pt x="1122" y="10561"/>
                  </a:cubicBezTo>
                  <a:cubicBezTo>
                    <a:pt x="1473" y="10485"/>
                    <a:pt x="1724" y="10210"/>
                    <a:pt x="1799" y="9859"/>
                  </a:cubicBezTo>
                  <a:lnTo>
                    <a:pt x="3302" y="1187"/>
                  </a:lnTo>
                  <a:cubicBezTo>
                    <a:pt x="3378" y="736"/>
                    <a:pt x="3102" y="310"/>
                    <a:pt x="2676" y="185"/>
                  </a:cubicBezTo>
                  <a:lnTo>
                    <a:pt x="2125" y="34"/>
                  </a:lnTo>
                  <a:cubicBezTo>
                    <a:pt x="2045" y="11"/>
                    <a:pt x="1966" y="1"/>
                    <a:pt x="188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1373597" y="-73670"/>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1173487" y="18347"/>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35754" y="782708"/>
              <a:ext cx="174010" cy="548856"/>
            </a:xfrm>
            <a:custGeom>
              <a:avLst/>
              <a:gdLst/>
              <a:ahLst/>
              <a:cxnLst/>
              <a:rect l="l" t="t" r="r" b="b"/>
              <a:pathLst>
                <a:path w="3334" h="10516" extrusionOk="0">
                  <a:moveTo>
                    <a:pt x="953" y="1"/>
                  </a:moveTo>
                  <a:cubicBezTo>
                    <a:pt x="426" y="1"/>
                    <a:pt x="0" y="502"/>
                    <a:pt x="100" y="1028"/>
                  </a:cubicBezTo>
                  <a:lnTo>
                    <a:pt x="1554" y="9775"/>
                  </a:lnTo>
                  <a:cubicBezTo>
                    <a:pt x="1628" y="10221"/>
                    <a:pt x="2006" y="10515"/>
                    <a:pt x="2410" y="10515"/>
                  </a:cubicBezTo>
                  <a:cubicBezTo>
                    <a:pt x="2552" y="10515"/>
                    <a:pt x="2696" y="10479"/>
                    <a:pt x="2832" y="10402"/>
                  </a:cubicBezTo>
                  <a:cubicBezTo>
                    <a:pt x="3158" y="10226"/>
                    <a:pt x="3334" y="9900"/>
                    <a:pt x="3283" y="9549"/>
                  </a:cubicBezTo>
                  <a:lnTo>
                    <a:pt x="2381" y="803"/>
                  </a:lnTo>
                  <a:cubicBezTo>
                    <a:pt x="2356" y="351"/>
                    <a:pt x="1980" y="26"/>
                    <a:pt x="152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rot="1975185">
              <a:off x="-129760" y="3399773"/>
              <a:ext cx="627986" cy="274796"/>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652578" y="2873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76755" y="507351"/>
              <a:ext cx="521977" cy="364773"/>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656686" y="4529479"/>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rot="-2861906">
              <a:off x="278840" y="1845078"/>
              <a:ext cx="574330" cy="413106"/>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9"/>
          <p:cNvGrpSpPr/>
          <p:nvPr/>
        </p:nvGrpSpPr>
        <p:grpSpPr>
          <a:xfrm>
            <a:off x="581456" y="343185"/>
            <a:ext cx="7977700" cy="4457724"/>
            <a:chOff x="742150" y="1146775"/>
            <a:chExt cx="6126325" cy="3423225"/>
          </a:xfrm>
        </p:grpSpPr>
        <p:sp>
          <p:nvSpPr>
            <p:cNvPr id="727" name="Google Shape;727;p9"/>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774433" y="2692749"/>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6803775" y="1376756"/>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4666324" y="1232914"/>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1074643" y="4503856"/>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9"/>
          <p:cNvGrpSpPr/>
          <p:nvPr/>
        </p:nvGrpSpPr>
        <p:grpSpPr>
          <a:xfrm>
            <a:off x="5251169" y="4351564"/>
            <a:ext cx="3179614" cy="504863"/>
            <a:chOff x="2585675" y="4240725"/>
            <a:chExt cx="2441725" cy="387700"/>
          </a:xfrm>
        </p:grpSpPr>
        <p:sp>
          <p:nvSpPr>
            <p:cNvPr id="739" name="Google Shape;739;p9"/>
            <p:cNvSpPr/>
            <p:nvPr/>
          </p:nvSpPr>
          <p:spPr>
            <a:xfrm>
              <a:off x="2585675" y="4429475"/>
              <a:ext cx="2441725" cy="49750"/>
            </a:xfrm>
            <a:custGeom>
              <a:avLst/>
              <a:gdLst/>
              <a:ahLst/>
              <a:cxnLst/>
              <a:rect l="l" t="t" r="r" b="b"/>
              <a:pathLst>
                <a:path w="97669" h="1990" extrusionOk="0">
                  <a:moveTo>
                    <a:pt x="97669" y="0"/>
                  </a:moveTo>
                  <a:lnTo>
                    <a:pt x="724" y="839"/>
                  </a:lnTo>
                  <a:lnTo>
                    <a:pt x="1" y="1990"/>
                  </a:lnTo>
                  <a:lnTo>
                    <a:pt x="976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4105375" y="4338425"/>
              <a:ext cx="221500" cy="147275"/>
            </a:xfrm>
            <a:custGeom>
              <a:avLst/>
              <a:gdLst/>
              <a:ahLst/>
              <a:cxnLst/>
              <a:rect l="l" t="t" r="r" b="b"/>
              <a:pathLst>
                <a:path w="8860" h="5891" extrusionOk="0">
                  <a:moveTo>
                    <a:pt x="6420" y="0"/>
                  </a:moveTo>
                  <a:cubicBezTo>
                    <a:pt x="6315" y="0"/>
                    <a:pt x="6209" y="10"/>
                    <a:pt x="6103" y="29"/>
                  </a:cubicBezTo>
                  <a:lnTo>
                    <a:pt x="1" y="1135"/>
                  </a:lnTo>
                  <a:lnTo>
                    <a:pt x="170" y="5890"/>
                  </a:lnTo>
                  <a:lnTo>
                    <a:pt x="6558" y="5444"/>
                  </a:lnTo>
                  <a:cubicBezTo>
                    <a:pt x="7914" y="5346"/>
                    <a:pt x="8860" y="3767"/>
                    <a:pt x="8556" y="2126"/>
                  </a:cubicBezTo>
                  <a:cubicBezTo>
                    <a:pt x="8322" y="865"/>
                    <a:pt x="7422" y="0"/>
                    <a:pt x="6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080850" y="4366100"/>
              <a:ext cx="60925" cy="119400"/>
            </a:xfrm>
            <a:custGeom>
              <a:avLst/>
              <a:gdLst/>
              <a:ahLst/>
              <a:cxnLst/>
              <a:rect l="l" t="t" r="r" b="b"/>
              <a:pathLst>
                <a:path w="2437" h="4776" extrusionOk="0">
                  <a:moveTo>
                    <a:pt x="1174" y="0"/>
                  </a:moveTo>
                  <a:cubicBezTo>
                    <a:pt x="1161" y="0"/>
                    <a:pt x="1147" y="1"/>
                    <a:pt x="1134" y="2"/>
                  </a:cubicBezTo>
                  <a:cubicBezTo>
                    <a:pt x="482" y="46"/>
                    <a:pt x="1" y="1135"/>
                    <a:pt x="45" y="2455"/>
                  </a:cubicBezTo>
                  <a:cubicBezTo>
                    <a:pt x="89" y="3748"/>
                    <a:pt x="629" y="4776"/>
                    <a:pt x="1263" y="4776"/>
                  </a:cubicBezTo>
                  <a:cubicBezTo>
                    <a:pt x="1276" y="4776"/>
                    <a:pt x="1290" y="4775"/>
                    <a:pt x="1303" y="4774"/>
                  </a:cubicBezTo>
                  <a:cubicBezTo>
                    <a:pt x="1954" y="4721"/>
                    <a:pt x="2436" y="3615"/>
                    <a:pt x="2383" y="2294"/>
                  </a:cubicBezTo>
                  <a:cubicBezTo>
                    <a:pt x="2339" y="1002"/>
                    <a:pt x="1799" y="0"/>
                    <a:pt x="1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145250" y="4240725"/>
              <a:ext cx="433775" cy="270400"/>
            </a:xfrm>
            <a:custGeom>
              <a:avLst/>
              <a:gdLst/>
              <a:ahLst/>
              <a:cxnLst/>
              <a:rect l="l" t="t" r="r" b="b"/>
              <a:pathLst>
                <a:path w="17351" h="10816" extrusionOk="0">
                  <a:moveTo>
                    <a:pt x="14761" y="1"/>
                  </a:moveTo>
                  <a:cubicBezTo>
                    <a:pt x="14727" y="1"/>
                    <a:pt x="14693" y="1"/>
                    <a:pt x="14658" y="3"/>
                  </a:cubicBezTo>
                  <a:lnTo>
                    <a:pt x="3168" y="511"/>
                  </a:lnTo>
                  <a:cubicBezTo>
                    <a:pt x="1740" y="583"/>
                    <a:pt x="509" y="2028"/>
                    <a:pt x="384" y="3803"/>
                  </a:cubicBezTo>
                  <a:lnTo>
                    <a:pt x="135" y="7425"/>
                  </a:lnTo>
                  <a:cubicBezTo>
                    <a:pt x="1" y="9290"/>
                    <a:pt x="1107" y="10815"/>
                    <a:pt x="2606" y="10815"/>
                  </a:cubicBezTo>
                  <a:lnTo>
                    <a:pt x="14319" y="10815"/>
                  </a:lnTo>
                  <a:cubicBezTo>
                    <a:pt x="15809" y="10815"/>
                    <a:pt x="17076" y="9290"/>
                    <a:pt x="17138" y="7425"/>
                  </a:cubicBezTo>
                  <a:lnTo>
                    <a:pt x="17290" y="3286"/>
                  </a:lnTo>
                  <a:cubicBezTo>
                    <a:pt x="17351" y="1464"/>
                    <a:pt x="16211" y="1"/>
                    <a:pt x="147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170450" y="4270900"/>
              <a:ext cx="318750" cy="209875"/>
            </a:xfrm>
            <a:custGeom>
              <a:avLst/>
              <a:gdLst/>
              <a:ahLst/>
              <a:cxnLst/>
              <a:rect l="l" t="t" r="r" b="b"/>
              <a:pathLst>
                <a:path w="12750" h="8395" extrusionOk="0">
                  <a:moveTo>
                    <a:pt x="12749" y="0"/>
                  </a:moveTo>
                  <a:lnTo>
                    <a:pt x="12749" y="0"/>
                  </a:lnTo>
                  <a:cubicBezTo>
                    <a:pt x="10046" y="116"/>
                    <a:pt x="2124" y="473"/>
                    <a:pt x="2124" y="473"/>
                  </a:cubicBezTo>
                  <a:cubicBezTo>
                    <a:pt x="1196" y="518"/>
                    <a:pt x="402" y="1446"/>
                    <a:pt x="331" y="2596"/>
                  </a:cubicBezTo>
                  <a:lnTo>
                    <a:pt x="81" y="6218"/>
                  </a:lnTo>
                  <a:cubicBezTo>
                    <a:pt x="1" y="7414"/>
                    <a:pt x="715" y="8395"/>
                    <a:pt x="1669" y="8395"/>
                  </a:cubicBezTo>
                  <a:lnTo>
                    <a:pt x="1856" y="8395"/>
                  </a:lnTo>
                  <a:cubicBezTo>
                    <a:pt x="920" y="8395"/>
                    <a:pt x="509" y="7699"/>
                    <a:pt x="581" y="6539"/>
                  </a:cubicBezTo>
                  <a:lnTo>
                    <a:pt x="822" y="3016"/>
                  </a:lnTo>
                  <a:cubicBezTo>
                    <a:pt x="893" y="1900"/>
                    <a:pt x="1660" y="999"/>
                    <a:pt x="2552" y="955"/>
                  </a:cubicBezTo>
                  <a:cubicBezTo>
                    <a:pt x="2552" y="955"/>
                    <a:pt x="10287" y="107"/>
                    <a:pt x="12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2585675" y="4429475"/>
              <a:ext cx="2441725" cy="198950"/>
            </a:xfrm>
            <a:custGeom>
              <a:avLst/>
              <a:gdLst/>
              <a:ahLst/>
              <a:cxnLst/>
              <a:rect l="l" t="t" r="r" b="b"/>
              <a:pathLst>
                <a:path w="97669" h="7958" extrusionOk="0">
                  <a:moveTo>
                    <a:pt x="95846" y="6967"/>
                  </a:moveTo>
                  <a:cubicBezTo>
                    <a:pt x="95847" y="6967"/>
                    <a:pt x="95847" y="6967"/>
                    <a:pt x="95848" y="6967"/>
                  </a:cubicBezTo>
                  <a:cubicBezTo>
                    <a:pt x="95848" y="6967"/>
                    <a:pt x="95848" y="6967"/>
                    <a:pt x="95849" y="6967"/>
                  </a:cubicBezTo>
                  <a:cubicBezTo>
                    <a:pt x="95849" y="6967"/>
                    <a:pt x="95849" y="6967"/>
                    <a:pt x="95846" y="6967"/>
                  </a:cubicBezTo>
                  <a:close/>
                  <a:moveTo>
                    <a:pt x="97669" y="0"/>
                  </a:moveTo>
                  <a:lnTo>
                    <a:pt x="1" y="1990"/>
                  </a:lnTo>
                  <a:lnTo>
                    <a:pt x="1" y="1990"/>
                  </a:lnTo>
                  <a:lnTo>
                    <a:pt x="1089" y="7958"/>
                  </a:lnTo>
                  <a:cubicBezTo>
                    <a:pt x="1089" y="7958"/>
                    <a:pt x="94386" y="6967"/>
                    <a:pt x="95832" y="6967"/>
                  </a:cubicBezTo>
                  <a:cubicBezTo>
                    <a:pt x="95839" y="6967"/>
                    <a:pt x="95843" y="6967"/>
                    <a:pt x="95846" y="6967"/>
                  </a:cubicBezTo>
                  <a:lnTo>
                    <a:pt x="95846" y="6967"/>
                  </a:lnTo>
                  <a:cubicBezTo>
                    <a:pt x="95670" y="6924"/>
                    <a:pt x="97669" y="0"/>
                    <a:pt x="97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2612900" y="4429475"/>
              <a:ext cx="2414500" cy="198950"/>
            </a:xfrm>
            <a:custGeom>
              <a:avLst/>
              <a:gdLst/>
              <a:ahLst/>
              <a:cxnLst/>
              <a:rect l="l" t="t" r="r" b="b"/>
              <a:pathLst>
                <a:path w="96580" h="7958" extrusionOk="0">
                  <a:moveTo>
                    <a:pt x="96580" y="0"/>
                  </a:moveTo>
                  <a:lnTo>
                    <a:pt x="96580" y="0"/>
                  </a:lnTo>
                  <a:cubicBezTo>
                    <a:pt x="88096" y="2543"/>
                    <a:pt x="77917" y="4175"/>
                    <a:pt x="67095" y="4702"/>
                  </a:cubicBezTo>
                  <a:lnTo>
                    <a:pt x="0" y="7958"/>
                  </a:lnTo>
                  <a:lnTo>
                    <a:pt x="94760" y="6967"/>
                  </a:lnTo>
                  <a:lnTo>
                    <a:pt x="96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2628500" y="4463375"/>
              <a:ext cx="1408000" cy="130700"/>
            </a:xfrm>
            <a:custGeom>
              <a:avLst/>
              <a:gdLst/>
              <a:ahLst/>
              <a:cxnLst/>
              <a:rect l="l" t="t" r="r" b="b"/>
              <a:pathLst>
                <a:path w="56320" h="5228" extrusionOk="0">
                  <a:moveTo>
                    <a:pt x="56319" y="0"/>
                  </a:moveTo>
                  <a:lnTo>
                    <a:pt x="1" y="1338"/>
                  </a:lnTo>
                  <a:lnTo>
                    <a:pt x="830" y="5228"/>
                  </a:lnTo>
                  <a:lnTo>
                    <a:pt x="1250" y="3096"/>
                  </a:lnTo>
                  <a:cubicBezTo>
                    <a:pt x="1384" y="2400"/>
                    <a:pt x="2820" y="1820"/>
                    <a:pt x="4515" y="1758"/>
                  </a:cubicBezTo>
                  <a:lnTo>
                    <a:pt x="56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9"/>
          <p:cNvSpPr txBox="1">
            <a:spLocks noGrp="1"/>
          </p:cNvSpPr>
          <p:nvPr>
            <p:ph type="title"/>
          </p:nvPr>
        </p:nvSpPr>
        <p:spPr>
          <a:xfrm>
            <a:off x="2135550" y="1748723"/>
            <a:ext cx="4872900" cy="97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748" name="Google Shape;748;p9"/>
          <p:cNvSpPr txBox="1">
            <a:spLocks noGrp="1"/>
          </p:cNvSpPr>
          <p:nvPr>
            <p:ph type="subTitle" idx="1"/>
          </p:nvPr>
        </p:nvSpPr>
        <p:spPr>
          <a:xfrm>
            <a:off x="2135550" y="272366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49"/>
        <p:cNvGrpSpPr/>
        <p:nvPr/>
      </p:nvGrpSpPr>
      <p:grpSpPr>
        <a:xfrm>
          <a:off x="0" y="0"/>
          <a:ext cx="0" cy="0"/>
          <a:chOff x="0" y="0"/>
          <a:chExt cx="0" cy="0"/>
        </a:xfrm>
      </p:grpSpPr>
      <p:sp>
        <p:nvSpPr>
          <p:cNvPr id="750" name="Google Shape;750;p10"/>
          <p:cNvSpPr>
            <a:spLocks noGrp="1"/>
          </p:cNvSpPr>
          <p:nvPr>
            <p:ph type="pic" idx="2"/>
          </p:nvPr>
        </p:nvSpPr>
        <p:spPr>
          <a:xfrm>
            <a:off x="-25" y="-13725"/>
            <a:ext cx="9144000" cy="5157300"/>
          </a:xfrm>
          <a:prstGeom prst="rect">
            <a:avLst/>
          </a:prstGeom>
          <a:noFill/>
          <a:ln>
            <a:noFill/>
          </a:ln>
        </p:spPr>
      </p:sp>
      <p:sp>
        <p:nvSpPr>
          <p:cNvPr id="751" name="Google Shape;751;p10"/>
          <p:cNvSpPr txBox="1">
            <a:spLocks noGrp="1"/>
          </p:cNvSpPr>
          <p:nvPr>
            <p:ph type="title"/>
          </p:nvPr>
        </p:nvSpPr>
        <p:spPr>
          <a:xfrm>
            <a:off x="720000" y="3931800"/>
            <a:ext cx="7704000" cy="655500"/>
          </a:xfrm>
          <a:prstGeom prst="rect">
            <a:avLst/>
          </a:prstGeom>
          <a:solidFill>
            <a:schemeClr val="dk2"/>
          </a:solidFill>
          <a:ln w="381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000"/>
              <a:buNone/>
              <a:defRPr sz="2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85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51"/>
        <p:cNvGrpSpPr/>
        <p:nvPr/>
      </p:nvGrpSpPr>
      <p:grpSpPr>
        <a:xfrm>
          <a:off x="0" y="0"/>
          <a:ext cx="0" cy="0"/>
          <a:chOff x="0" y="0"/>
          <a:chExt cx="0" cy="0"/>
        </a:xfrm>
      </p:grpSpPr>
      <p:grpSp>
        <p:nvGrpSpPr>
          <p:cNvPr id="852" name="Google Shape;852;p13"/>
          <p:cNvGrpSpPr/>
          <p:nvPr/>
        </p:nvGrpSpPr>
        <p:grpSpPr>
          <a:xfrm>
            <a:off x="-101568" y="-240555"/>
            <a:ext cx="9423398" cy="5534512"/>
            <a:chOff x="-101568" y="-240555"/>
            <a:chExt cx="9423398" cy="5534512"/>
          </a:xfrm>
        </p:grpSpPr>
        <p:sp>
          <p:nvSpPr>
            <p:cNvPr id="853" name="Google Shape;853;p13"/>
            <p:cNvSpPr/>
            <p:nvPr/>
          </p:nvSpPr>
          <p:spPr>
            <a:xfrm>
              <a:off x="1275031" y="92920"/>
              <a:ext cx="544637" cy="546609"/>
            </a:xfrm>
            <a:custGeom>
              <a:avLst/>
              <a:gdLst/>
              <a:ahLst/>
              <a:cxnLst/>
              <a:rect l="l" t="t" r="r" b="b"/>
              <a:pathLst>
                <a:path w="12983" h="13030" extrusionOk="0">
                  <a:moveTo>
                    <a:pt x="4687" y="0"/>
                  </a:moveTo>
                  <a:cubicBezTo>
                    <a:pt x="4405" y="0"/>
                    <a:pt x="4118" y="76"/>
                    <a:pt x="3860" y="237"/>
                  </a:cubicBezTo>
                  <a:lnTo>
                    <a:pt x="2682" y="964"/>
                  </a:lnTo>
                  <a:cubicBezTo>
                    <a:pt x="1955" y="1415"/>
                    <a:pt x="1729" y="2393"/>
                    <a:pt x="2181" y="3145"/>
                  </a:cubicBezTo>
                  <a:lnTo>
                    <a:pt x="3283" y="4974"/>
                  </a:lnTo>
                  <a:cubicBezTo>
                    <a:pt x="3785" y="5801"/>
                    <a:pt x="3459" y="6854"/>
                    <a:pt x="2582" y="7255"/>
                  </a:cubicBezTo>
                  <a:lnTo>
                    <a:pt x="1178" y="7856"/>
                  </a:lnTo>
                  <a:cubicBezTo>
                    <a:pt x="351" y="8232"/>
                    <a:pt x="0" y="9235"/>
                    <a:pt x="426" y="10037"/>
                  </a:cubicBezTo>
                  <a:cubicBezTo>
                    <a:pt x="714" y="10577"/>
                    <a:pt x="1261" y="10885"/>
                    <a:pt x="1835" y="10885"/>
                  </a:cubicBezTo>
                  <a:cubicBezTo>
                    <a:pt x="2059" y="10885"/>
                    <a:pt x="2288" y="10837"/>
                    <a:pt x="2506" y="10739"/>
                  </a:cubicBezTo>
                  <a:lnTo>
                    <a:pt x="4562" y="9786"/>
                  </a:lnTo>
                  <a:cubicBezTo>
                    <a:pt x="4776" y="9683"/>
                    <a:pt x="5005" y="9634"/>
                    <a:pt x="5230" y="9634"/>
                  </a:cubicBezTo>
                  <a:cubicBezTo>
                    <a:pt x="5768" y="9634"/>
                    <a:pt x="6292" y="9911"/>
                    <a:pt x="6592" y="10388"/>
                  </a:cubicBezTo>
                  <a:lnTo>
                    <a:pt x="7719" y="12268"/>
                  </a:lnTo>
                  <a:cubicBezTo>
                    <a:pt x="8029" y="12748"/>
                    <a:pt x="8550" y="13029"/>
                    <a:pt x="9089" y="13029"/>
                  </a:cubicBezTo>
                  <a:cubicBezTo>
                    <a:pt x="9337" y="13029"/>
                    <a:pt x="9588" y="12970"/>
                    <a:pt x="9825" y="12844"/>
                  </a:cubicBezTo>
                  <a:lnTo>
                    <a:pt x="10000" y="12744"/>
                  </a:lnTo>
                  <a:cubicBezTo>
                    <a:pt x="10752" y="12368"/>
                    <a:pt x="11053" y="11440"/>
                    <a:pt x="10677" y="10689"/>
                  </a:cubicBezTo>
                  <a:lnTo>
                    <a:pt x="9925" y="9034"/>
                  </a:lnTo>
                  <a:cubicBezTo>
                    <a:pt x="9549" y="8232"/>
                    <a:pt x="9875" y="7280"/>
                    <a:pt x="10677" y="6929"/>
                  </a:cubicBezTo>
                  <a:lnTo>
                    <a:pt x="11755" y="6403"/>
                  </a:lnTo>
                  <a:cubicBezTo>
                    <a:pt x="12782" y="5952"/>
                    <a:pt x="12983" y="4598"/>
                    <a:pt x="12181" y="3821"/>
                  </a:cubicBezTo>
                  <a:lnTo>
                    <a:pt x="12030" y="3696"/>
                  </a:lnTo>
                  <a:cubicBezTo>
                    <a:pt x="11731" y="3412"/>
                    <a:pt x="11342" y="3267"/>
                    <a:pt x="10945" y="3267"/>
                  </a:cubicBezTo>
                  <a:cubicBezTo>
                    <a:pt x="10711" y="3267"/>
                    <a:pt x="10474" y="3318"/>
                    <a:pt x="10251" y="3420"/>
                  </a:cubicBezTo>
                  <a:lnTo>
                    <a:pt x="9298" y="3897"/>
                  </a:lnTo>
                  <a:cubicBezTo>
                    <a:pt x="9073" y="4002"/>
                    <a:pt x="8837" y="4052"/>
                    <a:pt x="8604" y="4052"/>
                  </a:cubicBezTo>
                  <a:cubicBezTo>
                    <a:pt x="8007" y="4052"/>
                    <a:pt x="7439" y="3722"/>
                    <a:pt x="7168" y="3145"/>
                  </a:cubicBezTo>
                  <a:lnTo>
                    <a:pt x="6115" y="914"/>
                  </a:lnTo>
                  <a:cubicBezTo>
                    <a:pt x="5860" y="336"/>
                    <a:pt x="5283" y="0"/>
                    <a:pt x="468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7610169" y="-41617"/>
              <a:ext cx="167213" cy="150684"/>
            </a:xfrm>
            <a:custGeom>
              <a:avLst/>
              <a:gdLst/>
              <a:ahLst/>
              <a:cxnLst/>
              <a:rect l="l" t="t" r="r" b="b"/>
              <a:pathLst>
                <a:path w="3986" h="3592" extrusionOk="0">
                  <a:moveTo>
                    <a:pt x="1986" y="0"/>
                  </a:moveTo>
                  <a:cubicBezTo>
                    <a:pt x="1516" y="0"/>
                    <a:pt x="1050" y="182"/>
                    <a:pt x="702" y="543"/>
                  </a:cubicBezTo>
                  <a:cubicBezTo>
                    <a:pt x="0" y="1270"/>
                    <a:pt x="25" y="2397"/>
                    <a:pt x="752" y="3099"/>
                  </a:cubicBezTo>
                  <a:cubicBezTo>
                    <a:pt x="1094" y="3428"/>
                    <a:pt x="1542" y="3591"/>
                    <a:pt x="1990" y="3591"/>
                  </a:cubicBezTo>
                  <a:cubicBezTo>
                    <a:pt x="2463" y="3591"/>
                    <a:pt x="2936" y="3410"/>
                    <a:pt x="3284" y="3049"/>
                  </a:cubicBezTo>
                  <a:cubicBezTo>
                    <a:pt x="3985" y="2322"/>
                    <a:pt x="3960" y="1194"/>
                    <a:pt x="3233" y="493"/>
                  </a:cubicBezTo>
                  <a:cubicBezTo>
                    <a:pt x="2880" y="164"/>
                    <a:pt x="2432" y="0"/>
                    <a:pt x="198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7882487" y="219165"/>
              <a:ext cx="166164" cy="150559"/>
            </a:xfrm>
            <a:custGeom>
              <a:avLst/>
              <a:gdLst/>
              <a:ahLst/>
              <a:cxnLst/>
              <a:rect l="l" t="t" r="r" b="b"/>
              <a:pathLst>
                <a:path w="3961" h="3589" extrusionOk="0">
                  <a:moveTo>
                    <a:pt x="1984" y="0"/>
                  </a:moveTo>
                  <a:cubicBezTo>
                    <a:pt x="1511" y="0"/>
                    <a:pt x="1038" y="182"/>
                    <a:pt x="677" y="542"/>
                  </a:cubicBezTo>
                  <a:cubicBezTo>
                    <a:pt x="1" y="1269"/>
                    <a:pt x="26" y="2397"/>
                    <a:pt x="727" y="3099"/>
                  </a:cubicBezTo>
                  <a:cubicBezTo>
                    <a:pt x="1078" y="3425"/>
                    <a:pt x="1522" y="3588"/>
                    <a:pt x="1966" y="3588"/>
                  </a:cubicBezTo>
                  <a:cubicBezTo>
                    <a:pt x="2443" y="3588"/>
                    <a:pt x="2920" y="3400"/>
                    <a:pt x="3284" y="3024"/>
                  </a:cubicBezTo>
                  <a:cubicBezTo>
                    <a:pt x="3961" y="2322"/>
                    <a:pt x="3935" y="1169"/>
                    <a:pt x="3234" y="492"/>
                  </a:cubicBezTo>
                  <a:cubicBezTo>
                    <a:pt x="2880" y="163"/>
                    <a:pt x="2432" y="0"/>
                    <a:pt x="1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7677462" y="-335"/>
              <a:ext cx="307032" cy="329643"/>
            </a:xfrm>
            <a:custGeom>
              <a:avLst/>
              <a:gdLst/>
              <a:ahLst/>
              <a:cxnLst/>
              <a:rect l="l" t="t" r="r" b="b"/>
              <a:pathLst>
                <a:path w="7319" h="7858" extrusionOk="0">
                  <a:moveTo>
                    <a:pt x="6279" y="0"/>
                  </a:moveTo>
                  <a:cubicBezTo>
                    <a:pt x="6030" y="0"/>
                    <a:pt x="5781" y="94"/>
                    <a:pt x="5589" y="286"/>
                  </a:cubicBezTo>
                  <a:lnTo>
                    <a:pt x="376" y="5850"/>
                  </a:lnTo>
                  <a:cubicBezTo>
                    <a:pt x="0" y="6251"/>
                    <a:pt x="51" y="6877"/>
                    <a:pt x="477" y="7228"/>
                  </a:cubicBezTo>
                  <a:lnTo>
                    <a:pt x="1028" y="7654"/>
                  </a:lnTo>
                  <a:cubicBezTo>
                    <a:pt x="1198" y="7792"/>
                    <a:pt x="1403" y="7858"/>
                    <a:pt x="1608" y="7858"/>
                  </a:cubicBezTo>
                  <a:cubicBezTo>
                    <a:pt x="1889" y="7858"/>
                    <a:pt x="2168" y="7735"/>
                    <a:pt x="2356" y="7504"/>
                  </a:cubicBezTo>
                  <a:lnTo>
                    <a:pt x="7018" y="1514"/>
                  </a:lnTo>
                  <a:cubicBezTo>
                    <a:pt x="7319" y="1138"/>
                    <a:pt x="7269" y="586"/>
                    <a:pt x="6943" y="261"/>
                  </a:cubicBezTo>
                  <a:cubicBezTo>
                    <a:pt x="6758" y="88"/>
                    <a:pt x="6519" y="0"/>
                    <a:pt x="627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rot="-3108023">
              <a:off x="3411662" y="196669"/>
              <a:ext cx="437253" cy="180976"/>
            </a:xfrm>
            <a:custGeom>
              <a:avLst/>
              <a:gdLst/>
              <a:ahLst/>
              <a:cxnLst/>
              <a:rect l="l" t="t" r="r" b="b"/>
              <a:pathLst>
                <a:path w="10423" h="4314" extrusionOk="0">
                  <a:moveTo>
                    <a:pt x="919" y="0"/>
                  </a:moveTo>
                  <a:cubicBezTo>
                    <a:pt x="434" y="0"/>
                    <a:pt x="0" y="407"/>
                    <a:pt x="22" y="941"/>
                  </a:cubicBezTo>
                  <a:lnTo>
                    <a:pt x="22" y="1066"/>
                  </a:lnTo>
                  <a:cubicBezTo>
                    <a:pt x="22" y="1467"/>
                    <a:pt x="297" y="1818"/>
                    <a:pt x="673" y="1918"/>
                  </a:cubicBezTo>
                  <a:lnTo>
                    <a:pt x="9119" y="4274"/>
                  </a:lnTo>
                  <a:cubicBezTo>
                    <a:pt x="9205" y="4301"/>
                    <a:pt x="9293" y="4314"/>
                    <a:pt x="9381" y="4314"/>
                  </a:cubicBezTo>
                  <a:cubicBezTo>
                    <a:pt x="9702" y="4314"/>
                    <a:pt x="10015" y="4138"/>
                    <a:pt x="10172" y="3823"/>
                  </a:cubicBezTo>
                  <a:cubicBezTo>
                    <a:pt x="10423" y="3322"/>
                    <a:pt x="10172" y="2695"/>
                    <a:pt x="9621" y="2545"/>
                  </a:cubicBezTo>
                  <a:lnTo>
                    <a:pt x="1175" y="38"/>
                  </a:lnTo>
                  <a:cubicBezTo>
                    <a:pt x="1089" y="13"/>
                    <a:pt x="1004" y="0"/>
                    <a:pt x="91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rot="-3108023">
              <a:off x="3491288" y="340059"/>
              <a:ext cx="439393" cy="198176"/>
            </a:xfrm>
            <a:custGeom>
              <a:avLst/>
              <a:gdLst/>
              <a:ahLst/>
              <a:cxnLst/>
              <a:rect l="l" t="t" r="r" b="b"/>
              <a:pathLst>
                <a:path w="10474" h="4724" extrusionOk="0">
                  <a:moveTo>
                    <a:pt x="1288" y="0"/>
                  </a:moveTo>
                  <a:cubicBezTo>
                    <a:pt x="953" y="0"/>
                    <a:pt x="632" y="191"/>
                    <a:pt x="477" y="502"/>
                  </a:cubicBezTo>
                  <a:lnTo>
                    <a:pt x="251" y="1003"/>
                  </a:lnTo>
                  <a:cubicBezTo>
                    <a:pt x="0" y="1504"/>
                    <a:pt x="276" y="2080"/>
                    <a:pt x="802" y="2231"/>
                  </a:cubicBezTo>
                  <a:lnTo>
                    <a:pt x="9324" y="4687"/>
                  </a:lnTo>
                  <a:cubicBezTo>
                    <a:pt x="9406" y="4712"/>
                    <a:pt x="9488" y="4724"/>
                    <a:pt x="9569" y="4724"/>
                  </a:cubicBezTo>
                  <a:cubicBezTo>
                    <a:pt x="10053" y="4724"/>
                    <a:pt x="10473" y="4300"/>
                    <a:pt x="10452" y="3785"/>
                  </a:cubicBezTo>
                  <a:cubicBezTo>
                    <a:pt x="10427" y="3434"/>
                    <a:pt x="10176" y="3133"/>
                    <a:pt x="9850" y="3008"/>
                  </a:cubicBezTo>
                  <a:lnTo>
                    <a:pt x="1579" y="50"/>
                  </a:lnTo>
                  <a:cubicBezTo>
                    <a:pt x="1483" y="17"/>
                    <a:pt x="1385" y="0"/>
                    <a:pt x="128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5917071" y="-96978"/>
              <a:ext cx="430071" cy="215707"/>
            </a:xfrm>
            <a:custGeom>
              <a:avLst/>
              <a:gdLst/>
              <a:ahLst/>
              <a:cxnLst/>
              <a:rect l="l" t="t" r="r" b="b"/>
              <a:pathLst>
                <a:path w="10252" h="5142" extrusionOk="0">
                  <a:moveTo>
                    <a:pt x="9272" y="0"/>
                  </a:moveTo>
                  <a:cubicBezTo>
                    <a:pt x="9164" y="0"/>
                    <a:pt x="9055" y="19"/>
                    <a:pt x="8948" y="60"/>
                  </a:cubicBezTo>
                  <a:lnTo>
                    <a:pt x="753" y="3293"/>
                  </a:lnTo>
                  <a:cubicBezTo>
                    <a:pt x="176" y="3519"/>
                    <a:pt x="1" y="4245"/>
                    <a:pt x="377" y="4722"/>
                  </a:cubicBezTo>
                  <a:lnTo>
                    <a:pt x="452" y="4822"/>
                  </a:lnTo>
                  <a:cubicBezTo>
                    <a:pt x="642" y="5030"/>
                    <a:pt x="904" y="5142"/>
                    <a:pt x="1164" y="5142"/>
                  </a:cubicBezTo>
                  <a:cubicBezTo>
                    <a:pt x="1280" y="5142"/>
                    <a:pt x="1396" y="5119"/>
                    <a:pt x="1505" y="5073"/>
                  </a:cubicBezTo>
                  <a:lnTo>
                    <a:pt x="9625" y="1739"/>
                  </a:lnTo>
                  <a:cubicBezTo>
                    <a:pt x="10001" y="1589"/>
                    <a:pt x="10252" y="1163"/>
                    <a:pt x="10176" y="737"/>
                  </a:cubicBezTo>
                  <a:cubicBezTo>
                    <a:pt x="10096" y="297"/>
                    <a:pt x="9697" y="0"/>
                    <a:pt x="92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5969680" y="73604"/>
              <a:ext cx="435315" cy="213106"/>
            </a:xfrm>
            <a:custGeom>
              <a:avLst/>
              <a:gdLst/>
              <a:ahLst/>
              <a:cxnLst/>
              <a:rect l="l" t="t" r="r" b="b"/>
              <a:pathLst>
                <a:path w="10377" h="5080" extrusionOk="0">
                  <a:moveTo>
                    <a:pt x="9311" y="1"/>
                  </a:moveTo>
                  <a:cubicBezTo>
                    <a:pt x="9214" y="1"/>
                    <a:pt x="9116" y="18"/>
                    <a:pt x="9023" y="54"/>
                  </a:cubicBezTo>
                  <a:lnTo>
                    <a:pt x="677" y="2836"/>
                  </a:lnTo>
                  <a:cubicBezTo>
                    <a:pt x="251" y="2961"/>
                    <a:pt x="0" y="3413"/>
                    <a:pt x="100" y="3864"/>
                  </a:cubicBezTo>
                  <a:lnTo>
                    <a:pt x="226" y="4390"/>
                  </a:lnTo>
                  <a:cubicBezTo>
                    <a:pt x="305" y="4805"/>
                    <a:pt x="679" y="5079"/>
                    <a:pt x="1079" y="5079"/>
                  </a:cubicBezTo>
                  <a:cubicBezTo>
                    <a:pt x="1187" y="5079"/>
                    <a:pt x="1297" y="5059"/>
                    <a:pt x="1404" y="5017"/>
                  </a:cubicBezTo>
                  <a:lnTo>
                    <a:pt x="9624" y="1708"/>
                  </a:lnTo>
                  <a:cubicBezTo>
                    <a:pt x="10201" y="1483"/>
                    <a:pt x="10376" y="756"/>
                    <a:pt x="9950" y="305"/>
                  </a:cubicBezTo>
                  <a:cubicBezTo>
                    <a:pt x="9789" y="108"/>
                    <a:pt x="9552" y="1"/>
                    <a:pt x="93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rot="-1972706">
              <a:off x="4429663" y="370495"/>
              <a:ext cx="455149" cy="98958"/>
            </a:xfrm>
            <a:custGeom>
              <a:avLst/>
              <a:gdLst/>
              <a:ahLst/>
              <a:cxnLst/>
              <a:rect l="l" t="t" r="r" b="b"/>
              <a:pathLst>
                <a:path w="10850" h="2359" extrusionOk="0">
                  <a:moveTo>
                    <a:pt x="1076" y="1"/>
                  </a:moveTo>
                  <a:cubicBezTo>
                    <a:pt x="647" y="1"/>
                    <a:pt x="274" y="295"/>
                    <a:pt x="201" y="729"/>
                  </a:cubicBezTo>
                  <a:lnTo>
                    <a:pt x="101" y="1280"/>
                  </a:lnTo>
                  <a:cubicBezTo>
                    <a:pt x="1" y="1807"/>
                    <a:pt x="402" y="2308"/>
                    <a:pt x="953" y="2308"/>
                  </a:cubicBezTo>
                  <a:lnTo>
                    <a:pt x="9826" y="2358"/>
                  </a:lnTo>
                  <a:cubicBezTo>
                    <a:pt x="9838" y="2359"/>
                    <a:pt x="9850" y="2359"/>
                    <a:pt x="9862" y="2359"/>
                  </a:cubicBezTo>
                  <a:cubicBezTo>
                    <a:pt x="10444" y="2359"/>
                    <a:pt x="10849" y="1770"/>
                    <a:pt x="10653" y="1205"/>
                  </a:cubicBezTo>
                  <a:cubicBezTo>
                    <a:pt x="10552" y="854"/>
                    <a:pt x="10252" y="629"/>
                    <a:pt x="9901" y="604"/>
                  </a:cubicBezTo>
                  <a:lnTo>
                    <a:pt x="1129" y="2"/>
                  </a:lnTo>
                  <a:cubicBezTo>
                    <a:pt x="1111" y="1"/>
                    <a:pt x="1094" y="1"/>
                    <a:pt x="10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1924571" y="-77136"/>
              <a:ext cx="292308" cy="495891"/>
            </a:xfrm>
            <a:custGeom>
              <a:avLst/>
              <a:gdLst/>
              <a:ahLst/>
              <a:cxnLst/>
              <a:rect l="l" t="t" r="r" b="b"/>
              <a:pathLst>
                <a:path w="6968" h="11821" extrusionOk="0">
                  <a:moveTo>
                    <a:pt x="6026" y="0"/>
                  </a:moveTo>
                  <a:cubicBezTo>
                    <a:pt x="5891" y="0"/>
                    <a:pt x="5761" y="34"/>
                    <a:pt x="5639" y="94"/>
                  </a:cubicBezTo>
                  <a:lnTo>
                    <a:pt x="2732" y="1774"/>
                  </a:lnTo>
                  <a:cubicBezTo>
                    <a:pt x="2105" y="2124"/>
                    <a:pt x="2206" y="3027"/>
                    <a:pt x="2857" y="3252"/>
                  </a:cubicBezTo>
                  <a:lnTo>
                    <a:pt x="3133" y="3327"/>
                  </a:lnTo>
                  <a:cubicBezTo>
                    <a:pt x="3559" y="3478"/>
                    <a:pt x="3785" y="3929"/>
                    <a:pt x="3634" y="4380"/>
                  </a:cubicBezTo>
                  <a:lnTo>
                    <a:pt x="2306" y="8415"/>
                  </a:lnTo>
                  <a:cubicBezTo>
                    <a:pt x="2181" y="8766"/>
                    <a:pt x="1855" y="8992"/>
                    <a:pt x="1504" y="8992"/>
                  </a:cubicBezTo>
                  <a:lnTo>
                    <a:pt x="978" y="8967"/>
                  </a:lnTo>
                  <a:cubicBezTo>
                    <a:pt x="959" y="8965"/>
                    <a:pt x="940" y="8965"/>
                    <a:pt x="921" y="8965"/>
                  </a:cubicBezTo>
                  <a:cubicBezTo>
                    <a:pt x="569" y="8965"/>
                    <a:pt x="271" y="9185"/>
                    <a:pt x="176" y="9518"/>
                  </a:cubicBezTo>
                  <a:lnTo>
                    <a:pt x="151" y="9593"/>
                  </a:lnTo>
                  <a:cubicBezTo>
                    <a:pt x="0" y="10044"/>
                    <a:pt x="226" y="10495"/>
                    <a:pt x="652" y="10646"/>
                  </a:cubicBezTo>
                  <a:lnTo>
                    <a:pt x="4110" y="11774"/>
                  </a:lnTo>
                  <a:cubicBezTo>
                    <a:pt x="4205" y="11805"/>
                    <a:pt x="4300" y="11820"/>
                    <a:pt x="4392" y="11820"/>
                  </a:cubicBezTo>
                  <a:cubicBezTo>
                    <a:pt x="4738" y="11820"/>
                    <a:pt x="5044" y="11609"/>
                    <a:pt x="5163" y="11272"/>
                  </a:cubicBezTo>
                  <a:lnTo>
                    <a:pt x="5188" y="11122"/>
                  </a:lnTo>
                  <a:cubicBezTo>
                    <a:pt x="5313" y="10746"/>
                    <a:pt x="5163" y="10345"/>
                    <a:pt x="4837" y="10170"/>
                  </a:cubicBezTo>
                  <a:lnTo>
                    <a:pt x="4436" y="9919"/>
                  </a:lnTo>
                  <a:cubicBezTo>
                    <a:pt x="4085" y="9718"/>
                    <a:pt x="3935" y="9317"/>
                    <a:pt x="4060" y="8941"/>
                  </a:cubicBezTo>
                  <a:lnTo>
                    <a:pt x="6817" y="1097"/>
                  </a:lnTo>
                  <a:cubicBezTo>
                    <a:pt x="6968" y="646"/>
                    <a:pt x="6717" y="195"/>
                    <a:pt x="6291" y="44"/>
                  </a:cubicBezTo>
                  <a:cubicBezTo>
                    <a:pt x="6202" y="15"/>
                    <a:pt x="6113" y="0"/>
                    <a:pt x="602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rot="-1599584">
              <a:off x="2941777" y="-69964"/>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6738036" y="-35968"/>
              <a:ext cx="305983" cy="419919"/>
            </a:xfrm>
            <a:custGeom>
              <a:avLst/>
              <a:gdLst/>
              <a:ahLst/>
              <a:cxnLst/>
              <a:rect l="l" t="t" r="r" b="b"/>
              <a:pathLst>
                <a:path w="7294" h="10010" extrusionOk="0">
                  <a:moveTo>
                    <a:pt x="5776" y="1"/>
                  </a:moveTo>
                  <a:cubicBezTo>
                    <a:pt x="5731" y="1"/>
                    <a:pt x="5685" y="5"/>
                    <a:pt x="5639" y="15"/>
                  </a:cubicBezTo>
                  <a:lnTo>
                    <a:pt x="1930" y="892"/>
                  </a:lnTo>
                  <a:cubicBezTo>
                    <a:pt x="1404" y="1018"/>
                    <a:pt x="1253" y="1720"/>
                    <a:pt x="1705" y="2020"/>
                  </a:cubicBezTo>
                  <a:cubicBezTo>
                    <a:pt x="1808" y="2103"/>
                    <a:pt x="1947" y="2152"/>
                    <a:pt x="2076" y="2152"/>
                  </a:cubicBezTo>
                  <a:cubicBezTo>
                    <a:pt x="2103" y="2152"/>
                    <a:pt x="2130" y="2150"/>
                    <a:pt x="2156" y="2146"/>
                  </a:cubicBezTo>
                  <a:lnTo>
                    <a:pt x="3985" y="1920"/>
                  </a:lnTo>
                  <a:cubicBezTo>
                    <a:pt x="4017" y="1914"/>
                    <a:pt x="4049" y="1911"/>
                    <a:pt x="4081" y="1911"/>
                  </a:cubicBezTo>
                  <a:cubicBezTo>
                    <a:pt x="4323" y="1911"/>
                    <a:pt x="4551" y="2074"/>
                    <a:pt x="4662" y="2296"/>
                  </a:cubicBezTo>
                  <a:lnTo>
                    <a:pt x="5113" y="3474"/>
                  </a:lnTo>
                  <a:cubicBezTo>
                    <a:pt x="5238" y="3825"/>
                    <a:pt x="5063" y="4201"/>
                    <a:pt x="4712" y="4301"/>
                  </a:cubicBezTo>
                  <a:lnTo>
                    <a:pt x="1078" y="5379"/>
                  </a:lnTo>
                  <a:cubicBezTo>
                    <a:pt x="903" y="5454"/>
                    <a:pt x="752" y="5579"/>
                    <a:pt x="677" y="5730"/>
                  </a:cubicBezTo>
                  <a:lnTo>
                    <a:pt x="151" y="6933"/>
                  </a:lnTo>
                  <a:cubicBezTo>
                    <a:pt x="0" y="7258"/>
                    <a:pt x="151" y="7634"/>
                    <a:pt x="477" y="7760"/>
                  </a:cubicBezTo>
                  <a:lnTo>
                    <a:pt x="5665" y="9965"/>
                  </a:lnTo>
                  <a:cubicBezTo>
                    <a:pt x="5737" y="9995"/>
                    <a:pt x="5813" y="10009"/>
                    <a:pt x="5890" y="10009"/>
                  </a:cubicBezTo>
                  <a:cubicBezTo>
                    <a:pt x="6132" y="10009"/>
                    <a:pt x="6371" y="9868"/>
                    <a:pt x="6467" y="9639"/>
                  </a:cubicBezTo>
                  <a:lnTo>
                    <a:pt x="6868" y="8837"/>
                  </a:lnTo>
                  <a:cubicBezTo>
                    <a:pt x="7018" y="8486"/>
                    <a:pt x="6842" y="8060"/>
                    <a:pt x="6467" y="7960"/>
                  </a:cubicBezTo>
                  <a:lnTo>
                    <a:pt x="4537" y="7409"/>
                  </a:lnTo>
                  <a:cubicBezTo>
                    <a:pt x="3985" y="7258"/>
                    <a:pt x="3910" y="6507"/>
                    <a:pt x="4411" y="6231"/>
                  </a:cubicBezTo>
                  <a:lnTo>
                    <a:pt x="6918" y="4978"/>
                  </a:lnTo>
                  <a:cubicBezTo>
                    <a:pt x="7168" y="4852"/>
                    <a:pt x="7294" y="4552"/>
                    <a:pt x="7243" y="4276"/>
                  </a:cubicBezTo>
                  <a:lnTo>
                    <a:pt x="6416" y="491"/>
                  </a:lnTo>
                  <a:cubicBezTo>
                    <a:pt x="6351" y="208"/>
                    <a:pt x="6077" y="1"/>
                    <a:pt x="577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8104032" y="169105"/>
              <a:ext cx="416312" cy="394246"/>
            </a:xfrm>
            <a:custGeom>
              <a:avLst/>
              <a:gdLst/>
              <a:ahLst/>
              <a:cxnLst/>
              <a:rect l="l" t="t" r="r" b="b"/>
              <a:pathLst>
                <a:path w="9924" h="9398" extrusionOk="0">
                  <a:moveTo>
                    <a:pt x="2598" y="0"/>
                  </a:moveTo>
                  <a:cubicBezTo>
                    <a:pt x="2377" y="0"/>
                    <a:pt x="2171" y="112"/>
                    <a:pt x="2054" y="312"/>
                  </a:cubicBezTo>
                  <a:lnTo>
                    <a:pt x="249" y="3696"/>
                  </a:lnTo>
                  <a:cubicBezTo>
                    <a:pt x="1" y="4125"/>
                    <a:pt x="323" y="4616"/>
                    <a:pt x="775" y="4616"/>
                  </a:cubicBezTo>
                  <a:cubicBezTo>
                    <a:pt x="824" y="4616"/>
                    <a:pt x="875" y="4610"/>
                    <a:pt x="926" y="4598"/>
                  </a:cubicBezTo>
                  <a:cubicBezTo>
                    <a:pt x="1101" y="4573"/>
                    <a:pt x="1227" y="4473"/>
                    <a:pt x="1302" y="4347"/>
                  </a:cubicBezTo>
                  <a:lnTo>
                    <a:pt x="2355" y="2818"/>
                  </a:lnTo>
                  <a:cubicBezTo>
                    <a:pt x="2484" y="2652"/>
                    <a:pt x="2681" y="2554"/>
                    <a:pt x="2887" y="2554"/>
                  </a:cubicBezTo>
                  <a:cubicBezTo>
                    <a:pt x="2960" y="2554"/>
                    <a:pt x="3034" y="2567"/>
                    <a:pt x="3107" y="2593"/>
                  </a:cubicBezTo>
                  <a:lnTo>
                    <a:pt x="4284" y="3019"/>
                  </a:lnTo>
                  <a:cubicBezTo>
                    <a:pt x="4610" y="3144"/>
                    <a:pt x="4786" y="3545"/>
                    <a:pt x="4635" y="3896"/>
                  </a:cubicBezTo>
                  <a:lnTo>
                    <a:pt x="3031" y="7305"/>
                  </a:lnTo>
                  <a:cubicBezTo>
                    <a:pt x="2956" y="7480"/>
                    <a:pt x="2956" y="7681"/>
                    <a:pt x="3031" y="7831"/>
                  </a:cubicBezTo>
                  <a:lnTo>
                    <a:pt x="3558" y="9034"/>
                  </a:lnTo>
                  <a:cubicBezTo>
                    <a:pt x="3665" y="9267"/>
                    <a:pt x="3889" y="9398"/>
                    <a:pt x="4127" y="9398"/>
                  </a:cubicBezTo>
                  <a:cubicBezTo>
                    <a:pt x="4221" y="9398"/>
                    <a:pt x="4317" y="9377"/>
                    <a:pt x="4410" y="9335"/>
                  </a:cubicBezTo>
                  <a:lnTo>
                    <a:pt x="9498" y="6929"/>
                  </a:lnTo>
                  <a:cubicBezTo>
                    <a:pt x="9798" y="6778"/>
                    <a:pt x="9924" y="6427"/>
                    <a:pt x="9798" y="6102"/>
                  </a:cubicBezTo>
                  <a:lnTo>
                    <a:pt x="9447" y="5275"/>
                  </a:lnTo>
                  <a:cubicBezTo>
                    <a:pt x="9346" y="5037"/>
                    <a:pt x="9107" y="4903"/>
                    <a:pt x="8862" y="4903"/>
                  </a:cubicBezTo>
                  <a:cubicBezTo>
                    <a:pt x="8744" y="4903"/>
                    <a:pt x="8626" y="4934"/>
                    <a:pt x="8520" y="4999"/>
                  </a:cubicBezTo>
                  <a:lnTo>
                    <a:pt x="6841" y="6077"/>
                  </a:lnTo>
                  <a:cubicBezTo>
                    <a:pt x="6730" y="6143"/>
                    <a:pt x="6614" y="6173"/>
                    <a:pt x="6503" y="6173"/>
                  </a:cubicBezTo>
                  <a:cubicBezTo>
                    <a:pt x="6110" y="6173"/>
                    <a:pt x="5771" y="5804"/>
                    <a:pt x="5888" y="5375"/>
                  </a:cubicBezTo>
                  <a:lnTo>
                    <a:pt x="6590" y="2668"/>
                  </a:lnTo>
                  <a:cubicBezTo>
                    <a:pt x="6665" y="2392"/>
                    <a:pt x="6540" y="2117"/>
                    <a:pt x="6289" y="1966"/>
                  </a:cubicBezTo>
                  <a:lnTo>
                    <a:pt x="2931" y="87"/>
                  </a:lnTo>
                  <a:cubicBezTo>
                    <a:pt x="2822" y="28"/>
                    <a:pt x="2708" y="0"/>
                    <a:pt x="2598"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rot="2700000">
              <a:off x="8732907" y="-176576"/>
              <a:ext cx="375361" cy="469327"/>
            </a:xfrm>
            <a:custGeom>
              <a:avLst/>
              <a:gdLst/>
              <a:ahLst/>
              <a:cxnLst/>
              <a:rect l="l" t="t" r="r" b="b"/>
              <a:pathLst>
                <a:path w="8948" h="11188" extrusionOk="0">
                  <a:moveTo>
                    <a:pt x="3037" y="0"/>
                  </a:moveTo>
                  <a:cubicBezTo>
                    <a:pt x="2771" y="0"/>
                    <a:pt x="2519" y="136"/>
                    <a:pt x="2406" y="398"/>
                  </a:cubicBezTo>
                  <a:cubicBezTo>
                    <a:pt x="2231" y="774"/>
                    <a:pt x="2431" y="1200"/>
                    <a:pt x="2832" y="1326"/>
                  </a:cubicBezTo>
                  <a:lnTo>
                    <a:pt x="6216" y="2428"/>
                  </a:lnTo>
                  <a:cubicBezTo>
                    <a:pt x="6416" y="2479"/>
                    <a:pt x="6592" y="2629"/>
                    <a:pt x="6667" y="2829"/>
                  </a:cubicBezTo>
                  <a:lnTo>
                    <a:pt x="7068" y="3882"/>
                  </a:lnTo>
                  <a:cubicBezTo>
                    <a:pt x="7193" y="4208"/>
                    <a:pt x="7043" y="4584"/>
                    <a:pt x="6717" y="4734"/>
                  </a:cubicBezTo>
                  <a:lnTo>
                    <a:pt x="6040" y="5060"/>
                  </a:lnTo>
                  <a:cubicBezTo>
                    <a:pt x="5945" y="5108"/>
                    <a:pt x="5850" y="5125"/>
                    <a:pt x="5748" y="5125"/>
                  </a:cubicBezTo>
                  <a:cubicBezTo>
                    <a:pt x="5689" y="5125"/>
                    <a:pt x="5629" y="5119"/>
                    <a:pt x="5564" y="5110"/>
                  </a:cubicBezTo>
                  <a:lnTo>
                    <a:pt x="2858" y="4408"/>
                  </a:lnTo>
                  <a:cubicBezTo>
                    <a:pt x="2789" y="4393"/>
                    <a:pt x="2721" y="4386"/>
                    <a:pt x="2654" y="4386"/>
                  </a:cubicBezTo>
                  <a:cubicBezTo>
                    <a:pt x="2158" y="4386"/>
                    <a:pt x="1730" y="4778"/>
                    <a:pt x="1730" y="5286"/>
                  </a:cubicBezTo>
                  <a:cubicBezTo>
                    <a:pt x="1730" y="5687"/>
                    <a:pt x="1980" y="6037"/>
                    <a:pt x="2356" y="6163"/>
                  </a:cubicBezTo>
                  <a:lnTo>
                    <a:pt x="5063" y="7015"/>
                  </a:lnTo>
                  <a:cubicBezTo>
                    <a:pt x="5264" y="7090"/>
                    <a:pt x="5439" y="7240"/>
                    <a:pt x="5514" y="7416"/>
                  </a:cubicBezTo>
                  <a:lnTo>
                    <a:pt x="5915" y="8469"/>
                  </a:lnTo>
                  <a:cubicBezTo>
                    <a:pt x="6040" y="8819"/>
                    <a:pt x="5890" y="9195"/>
                    <a:pt x="5564" y="9346"/>
                  </a:cubicBezTo>
                  <a:lnTo>
                    <a:pt x="4888" y="9672"/>
                  </a:lnTo>
                  <a:cubicBezTo>
                    <a:pt x="4795" y="9703"/>
                    <a:pt x="4692" y="9724"/>
                    <a:pt x="4592" y="9724"/>
                  </a:cubicBezTo>
                  <a:cubicBezTo>
                    <a:pt x="4530" y="9724"/>
                    <a:pt x="4469" y="9716"/>
                    <a:pt x="4411" y="9697"/>
                  </a:cubicBezTo>
                  <a:lnTo>
                    <a:pt x="978" y="8844"/>
                  </a:lnTo>
                  <a:cubicBezTo>
                    <a:pt x="921" y="8828"/>
                    <a:pt x="864" y="8821"/>
                    <a:pt x="808" y="8821"/>
                  </a:cubicBezTo>
                  <a:cubicBezTo>
                    <a:pt x="513" y="8821"/>
                    <a:pt x="235" y="9030"/>
                    <a:pt x="151" y="9346"/>
                  </a:cubicBezTo>
                  <a:lnTo>
                    <a:pt x="101" y="9546"/>
                  </a:lnTo>
                  <a:cubicBezTo>
                    <a:pt x="0" y="9897"/>
                    <a:pt x="226" y="10273"/>
                    <a:pt x="602" y="10373"/>
                  </a:cubicBezTo>
                  <a:lnTo>
                    <a:pt x="3359" y="11050"/>
                  </a:lnTo>
                  <a:cubicBezTo>
                    <a:pt x="3713" y="11142"/>
                    <a:pt x="4069" y="11187"/>
                    <a:pt x="4422" y="11187"/>
                  </a:cubicBezTo>
                  <a:cubicBezTo>
                    <a:pt x="5219" y="11187"/>
                    <a:pt x="5997" y="10958"/>
                    <a:pt x="6692" y="10524"/>
                  </a:cubicBezTo>
                  <a:lnTo>
                    <a:pt x="7444" y="10047"/>
                  </a:lnTo>
                  <a:cubicBezTo>
                    <a:pt x="7670" y="9897"/>
                    <a:pt x="7795" y="9621"/>
                    <a:pt x="7745" y="9346"/>
                  </a:cubicBezTo>
                  <a:lnTo>
                    <a:pt x="7193" y="7190"/>
                  </a:lnTo>
                  <a:cubicBezTo>
                    <a:pt x="7068" y="6764"/>
                    <a:pt x="7269" y="6288"/>
                    <a:pt x="7645" y="6062"/>
                  </a:cubicBezTo>
                  <a:lnTo>
                    <a:pt x="8597" y="5461"/>
                  </a:lnTo>
                  <a:cubicBezTo>
                    <a:pt x="8822" y="5311"/>
                    <a:pt x="8948" y="5010"/>
                    <a:pt x="8898" y="4734"/>
                  </a:cubicBezTo>
                  <a:lnTo>
                    <a:pt x="8797" y="4258"/>
                  </a:lnTo>
                  <a:cubicBezTo>
                    <a:pt x="8522" y="2804"/>
                    <a:pt x="7494" y="1601"/>
                    <a:pt x="6091" y="1100"/>
                  </a:cubicBezTo>
                  <a:lnTo>
                    <a:pt x="3309" y="47"/>
                  </a:lnTo>
                  <a:cubicBezTo>
                    <a:pt x="3220" y="16"/>
                    <a:pt x="3128" y="0"/>
                    <a:pt x="303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7097600" y="65151"/>
              <a:ext cx="528414" cy="534397"/>
            </a:xfrm>
            <a:custGeom>
              <a:avLst/>
              <a:gdLst/>
              <a:ahLst/>
              <a:cxnLst/>
              <a:rect l="l" t="t" r="r" b="b"/>
              <a:pathLst>
                <a:path w="13785" h="13942" extrusionOk="0">
                  <a:moveTo>
                    <a:pt x="7269" y="0"/>
                  </a:moveTo>
                  <a:cubicBezTo>
                    <a:pt x="7186" y="0"/>
                    <a:pt x="7102" y="7"/>
                    <a:pt x="7018" y="21"/>
                  </a:cubicBezTo>
                  <a:lnTo>
                    <a:pt x="5639" y="246"/>
                  </a:lnTo>
                  <a:cubicBezTo>
                    <a:pt x="4787" y="397"/>
                    <a:pt x="4211" y="1199"/>
                    <a:pt x="4336" y="2051"/>
                  </a:cubicBezTo>
                  <a:lnTo>
                    <a:pt x="4687" y="4181"/>
                  </a:lnTo>
                  <a:cubicBezTo>
                    <a:pt x="4812" y="5109"/>
                    <a:pt x="4110" y="5986"/>
                    <a:pt x="3158" y="6011"/>
                  </a:cubicBezTo>
                  <a:lnTo>
                    <a:pt x="1629" y="6036"/>
                  </a:lnTo>
                  <a:cubicBezTo>
                    <a:pt x="727" y="6061"/>
                    <a:pt x="0" y="6863"/>
                    <a:pt x="100" y="7765"/>
                  </a:cubicBezTo>
                  <a:cubicBezTo>
                    <a:pt x="173" y="8585"/>
                    <a:pt x="849" y="9197"/>
                    <a:pt x="1659" y="9197"/>
                  </a:cubicBezTo>
                  <a:cubicBezTo>
                    <a:pt x="1691" y="9197"/>
                    <a:pt x="1723" y="9196"/>
                    <a:pt x="1755" y="9194"/>
                  </a:cubicBezTo>
                  <a:lnTo>
                    <a:pt x="4010" y="9094"/>
                  </a:lnTo>
                  <a:cubicBezTo>
                    <a:pt x="4027" y="9093"/>
                    <a:pt x="4044" y="9093"/>
                    <a:pt x="4061" y="9093"/>
                  </a:cubicBezTo>
                  <a:cubicBezTo>
                    <a:pt x="4842" y="9093"/>
                    <a:pt x="5541" y="9662"/>
                    <a:pt x="5639" y="10447"/>
                  </a:cubicBezTo>
                  <a:lnTo>
                    <a:pt x="5990" y="12602"/>
                  </a:lnTo>
                  <a:cubicBezTo>
                    <a:pt x="6106" y="13369"/>
                    <a:pt x="6761" y="13942"/>
                    <a:pt x="7514" y="13942"/>
                  </a:cubicBezTo>
                  <a:cubicBezTo>
                    <a:pt x="7574" y="13942"/>
                    <a:pt x="7634" y="13938"/>
                    <a:pt x="7694" y="13931"/>
                  </a:cubicBezTo>
                  <a:lnTo>
                    <a:pt x="7895" y="13931"/>
                  </a:lnTo>
                  <a:cubicBezTo>
                    <a:pt x="8747" y="13855"/>
                    <a:pt x="9374" y="13129"/>
                    <a:pt x="9323" y="12276"/>
                  </a:cubicBezTo>
                  <a:lnTo>
                    <a:pt x="9248" y="10447"/>
                  </a:lnTo>
                  <a:cubicBezTo>
                    <a:pt x="9223" y="9570"/>
                    <a:pt x="9900" y="8843"/>
                    <a:pt x="10752" y="8793"/>
                  </a:cubicBezTo>
                  <a:lnTo>
                    <a:pt x="11955" y="8743"/>
                  </a:lnTo>
                  <a:cubicBezTo>
                    <a:pt x="13083" y="8693"/>
                    <a:pt x="13785" y="7540"/>
                    <a:pt x="13334" y="6512"/>
                  </a:cubicBezTo>
                  <a:lnTo>
                    <a:pt x="13258" y="6337"/>
                  </a:lnTo>
                  <a:cubicBezTo>
                    <a:pt x="12999" y="5771"/>
                    <a:pt x="12430" y="5405"/>
                    <a:pt x="11821" y="5405"/>
                  </a:cubicBezTo>
                  <a:cubicBezTo>
                    <a:pt x="11782" y="5405"/>
                    <a:pt x="11743" y="5406"/>
                    <a:pt x="11704" y="5409"/>
                  </a:cubicBezTo>
                  <a:lnTo>
                    <a:pt x="10627" y="5484"/>
                  </a:lnTo>
                  <a:cubicBezTo>
                    <a:pt x="10596" y="5486"/>
                    <a:pt x="10566" y="5487"/>
                    <a:pt x="10535" y="5487"/>
                  </a:cubicBezTo>
                  <a:cubicBezTo>
                    <a:pt x="9698" y="5487"/>
                    <a:pt x="8996" y="4826"/>
                    <a:pt x="8948" y="3956"/>
                  </a:cubicBezTo>
                  <a:lnTo>
                    <a:pt x="8847" y="1499"/>
                  </a:lnTo>
                  <a:cubicBezTo>
                    <a:pt x="8802" y="657"/>
                    <a:pt x="8094" y="0"/>
                    <a:pt x="7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3845061" y="4501276"/>
              <a:ext cx="537635" cy="539324"/>
            </a:xfrm>
            <a:custGeom>
              <a:avLst/>
              <a:gdLst/>
              <a:ahLst/>
              <a:cxnLst/>
              <a:rect l="l" t="t" r="r" b="b"/>
              <a:pathLst>
                <a:path w="12984" h="13024" extrusionOk="0">
                  <a:moveTo>
                    <a:pt x="4698" y="1"/>
                  </a:moveTo>
                  <a:cubicBezTo>
                    <a:pt x="4413" y="1"/>
                    <a:pt x="4123" y="79"/>
                    <a:pt x="3860" y="243"/>
                  </a:cubicBezTo>
                  <a:lnTo>
                    <a:pt x="2682" y="970"/>
                  </a:lnTo>
                  <a:cubicBezTo>
                    <a:pt x="1931" y="1421"/>
                    <a:pt x="1705" y="2398"/>
                    <a:pt x="2156" y="3125"/>
                  </a:cubicBezTo>
                  <a:lnTo>
                    <a:pt x="3284" y="4980"/>
                  </a:lnTo>
                  <a:cubicBezTo>
                    <a:pt x="3785" y="5782"/>
                    <a:pt x="3434" y="6860"/>
                    <a:pt x="2557" y="7235"/>
                  </a:cubicBezTo>
                  <a:lnTo>
                    <a:pt x="1179" y="7862"/>
                  </a:lnTo>
                  <a:cubicBezTo>
                    <a:pt x="326" y="8238"/>
                    <a:pt x="1" y="9240"/>
                    <a:pt x="427" y="10042"/>
                  </a:cubicBezTo>
                  <a:cubicBezTo>
                    <a:pt x="697" y="10583"/>
                    <a:pt x="1252" y="10890"/>
                    <a:pt x="1822" y="10890"/>
                  </a:cubicBezTo>
                  <a:cubicBezTo>
                    <a:pt x="2045" y="10890"/>
                    <a:pt x="2270" y="10843"/>
                    <a:pt x="2482" y="10744"/>
                  </a:cubicBezTo>
                  <a:lnTo>
                    <a:pt x="4537" y="9767"/>
                  </a:lnTo>
                  <a:cubicBezTo>
                    <a:pt x="4756" y="9672"/>
                    <a:pt x="4984" y="9626"/>
                    <a:pt x="5208" y="9626"/>
                  </a:cubicBezTo>
                  <a:cubicBezTo>
                    <a:pt x="5750" y="9626"/>
                    <a:pt x="6265" y="9896"/>
                    <a:pt x="6567" y="10393"/>
                  </a:cubicBezTo>
                  <a:lnTo>
                    <a:pt x="7720" y="12273"/>
                  </a:lnTo>
                  <a:cubicBezTo>
                    <a:pt x="8012" y="12755"/>
                    <a:pt x="8541" y="13024"/>
                    <a:pt x="9078" y="13024"/>
                  </a:cubicBezTo>
                  <a:cubicBezTo>
                    <a:pt x="9324" y="13024"/>
                    <a:pt x="9572" y="12967"/>
                    <a:pt x="9800" y="12850"/>
                  </a:cubicBezTo>
                  <a:lnTo>
                    <a:pt x="9976" y="12749"/>
                  </a:lnTo>
                  <a:cubicBezTo>
                    <a:pt x="10728" y="12348"/>
                    <a:pt x="11028" y="11446"/>
                    <a:pt x="10677" y="10669"/>
                  </a:cubicBezTo>
                  <a:lnTo>
                    <a:pt x="9900" y="9015"/>
                  </a:lnTo>
                  <a:cubicBezTo>
                    <a:pt x="9525" y="8238"/>
                    <a:pt x="9875" y="7286"/>
                    <a:pt x="10677" y="6910"/>
                  </a:cubicBezTo>
                  <a:lnTo>
                    <a:pt x="11755" y="6408"/>
                  </a:lnTo>
                  <a:cubicBezTo>
                    <a:pt x="12758" y="5932"/>
                    <a:pt x="12983" y="4579"/>
                    <a:pt x="12156" y="3827"/>
                  </a:cubicBezTo>
                  <a:lnTo>
                    <a:pt x="12031" y="3702"/>
                  </a:lnTo>
                  <a:cubicBezTo>
                    <a:pt x="11714" y="3417"/>
                    <a:pt x="11318" y="3262"/>
                    <a:pt x="10924" y="3262"/>
                  </a:cubicBezTo>
                  <a:cubicBezTo>
                    <a:pt x="10694" y="3262"/>
                    <a:pt x="10464" y="3315"/>
                    <a:pt x="10251" y="3426"/>
                  </a:cubicBezTo>
                  <a:lnTo>
                    <a:pt x="9274" y="3902"/>
                  </a:lnTo>
                  <a:cubicBezTo>
                    <a:pt x="9056" y="4008"/>
                    <a:pt x="8822" y="4058"/>
                    <a:pt x="8590" y="4058"/>
                  </a:cubicBezTo>
                  <a:cubicBezTo>
                    <a:pt x="7996" y="4058"/>
                    <a:pt x="7414" y="3727"/>
                    <a:pt x="7144" y="3150"/>
                  </a:cubicBezTo>
                  <a:lnTo>
                    <a:pt x="6116" y="920"/>
                  </a:lnTo>
                  <a:cubicBezTo>
                    <a:pt x="5846" y="330"/>
                    <a:pt x="5282" y="1"/>
                    <a:pt x="469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1243486" y="4534640"/>
              <a:ext cx="452446" cy="476324"/>
            </a:xfrm>
            <a:custGeom>
              <a:avLst/>
              <a:gdLst/>
              <a:ahLst/>
              <a:cxnLst/>
              <a:rect l="l" t="t" r="r" b="b"/>
              <a:pathLst>
                <a:path w="8773" h="9236" extrusionOk="0">
                  <a:moveTo>
                    <a:pt x="5730" y="1"/>
                  </a:moveTo>
                  <a:cubicBezTo>
                    <a:pt x="5264" y="1"/>
                    <a:pt x="4829" y="283"/>
                    <a:pt x="4687" y="727"/>
                  </a:cubicBezTo>
                  <a:lnTo>
                    <a:pt x="4186" y="2156"/>
                  </a:lnTo>
                  <a:cubicBezTo>
                    <a:pt x="4038" y="2618"/>
                    <a:pt x="3604" y="2889"/>
                    <a:pt x="3155" y="2889"/>
                  </a:cubicBezTo>
                  <a:cubicBezTo>
                    <a:pt x="2995" y="2889"/>
                    <a:pt x="2833" y="2855"/>
                    <a:pt x="2682" y="2783"/>
                  </a:cubicBezTo>
                  <a:lnTo>
                    <a:pt x="1730" y="2306"/>
                  </a:lnTo>
                  <a:cubicBezTo>
                    <a:pt x="1572" y="2231"/>
                    <a:pt x="1406" y="2195"/>
                    <a:pt x="1243" y="2195"/>
                  </a:cubicBezTo>
                  <a:cubicBezTo>
                    <a:pt x="814" y="2195"/>
                    <a:pt x="408" y="2446"/>
                    <a:pt x="226" y="2883"/>
                  </a:cubicBezTo>
                  <a:cubicBezTo>
                    <a:pt x="0" y="3409"/>
                    <a:pt x="251" y="4036"/>
                    <a:pt x="777" y="4286"/>
                  </a:cubicBezTo>
                  <a:lnTo>
                    <a:pt x="2206" y="4963"/>
                  </a:lnTo>
                  <a:cubicBezTo>
                    <a:pt x="2707" y="5189"/>
                    <a:pt x="2958" y="5765"/>
                    <a:pt x="2757" y="6291"/>
                  </a:cubicBezTo>
                  <a:lnTo>
                    <a:pt x="2281" y="7745"/>
                  </a:lnTo>
                  <a:cubicBezTo>
                    <a:pt x="2081" y="8296"/>
                    <a:pt x="2356" y="8898"/>
                    <a:pt x="2883" y="9098"/>
                  </a:cubicBezTo>
                  <a:lnTo>
                    <a:pt x="3033" y="9149"/>
                  </a:lnTo>
                  <a:cubicBezTo>
                    <a:pt x="3171" y="9208"/>
                    <a:pt x="3315" y="9236"/>
                    <a:pt x="3458" y="9236"/>
                  </a:cubicBezTo>
                  <a:cubicBezTo>
                    <a:pt x="3861" y="9236"/>
                    <a:pt x="4251" y="9011"/>
                    <a:pt x="4437" y="8622"/>
                  </a:cubicBezTo>
                  <a:lnTo>
                    <a:pt x="4963" y="7469"/>
                  </a:lnTo>
                  <a:cubicBezTo>
                    <a:pt x="5163" y="7070"/>
                    <a:pt x="5560" y="6841"/>
                    <a:pt x="5964" y="6841"/>
                  </a:cubicBezTo>
                  <a:cubicBezTo>
                    <a:pt x="6117" y="6841"/>
                    <a:pt x="6272" y="6874"/>
                    <a:pt x="6416" y="6943"/>
                  </a:cubicBezTo>
                  <a:lnTo>
                    <a:pt x="7168" y="7294"/>
                  </a:lnTo>
                  <a:cubicBezTo>
                    <a:pt x="7321" y="7365"/>
                    <a:pt x="7480" y="7398"/>
                    <a:pt x="7636" y="7398"/>
                  </a:cubicBezTo>
                  <a:cubicBezTo>
                    <a:pt x="8194" y="7398"/>
                    <a:pt x="8708" y="6974"/>
                    <a:pt x="8747" y="6367"/>
                  </a:cubicBezTo>
                  <a:lnTo>
                    <a:pt x="8747" y="6241"/>
                  </a:lnTo>
                  <a:cubicBezTo>
                    <a:pt x="8772" y="5790"/>
                    <a:pt x="8522" y="5364"/>
                    <a:pt x="8096" y="5164"/>
                  </a:cubicBezTo>
                  <a:lnTo>
                    <a:pt x="7419" y="4863"/>
                  </a:lnTo>
                  <a:cubicBezTo>
                    <a:pt x="6868" y="4612"/>
                    <a:pt x="6617" y="3961"/>
                    <a:pt x="6893" y="3409"/>
                  </a:cubicBezTo>
                  <a:lnTo>
                    <a:pt x="7620" y="1855"/>
                  </a:lnTo>
                  <a:cubicBezTo>
                    <a:pt x="7895" y="1279"/>
                    <a:pt x="7594" y="552"/>
                    <a:pt x="6968" y="352"/>
                  </a:cubicBezTo>
                  <a:lnTo>
                    <a:pt x="6066" y="51"/>
                  </a:lnTo>
                  <a:cubicBezTo>
                    <a:pt x="5954" y="17"/>
                    <a:pt x="5841" y="1"/>
                    <a:pt x="573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2682886" y="4612606"/>
              <a:ext cx="204279" cy="185867"/>
            </a:xfrm>
            <a:custGeom>
              <a:avLst/>
              <a:gdLst/>
              <a:ahLst/>
              <a:cxnLst/>
              <a:rect l="l" t="t" r="r" b="b"/>
              <a:pathLst>
                <a:path w="3961" h="3604" extrusionOk="0">
                  <a:moveTo>
                    <a:pt x="1983" y="0"/>
                  </a:moveTo>
                  <a:cubicBezTo>
                    <a:pt x="1510" y="0"/>
                    <a:pt x="1038" y="188"/>
                    <a:pt x="678" y="561"/>
                  </a:cubicBezTo>
                  <a:cubicBezTo>
                    <a:pt x="1" y="1288"/>
                    <a:pt x="26" y="2416"/>
                    <a:pt x="728" y="3093"/>
                  </a:cubicBezTo>
                  <a:cubicBezTo>
                    <a:pt x="1082" y="3434"/>
                    <a:pt x="1531" y="3604"/>
                    <a:pt x="1979" y="3604"/>
                  </a:cubicBezTo>
                  <a:cubicBezTo>
                    <a:pt x="2452" y="3604"/>
                    <a:pt x="2924" y="3416"/>
                    <a:pt x="3284" y="3043"/>
                  </a:cubicBezTo>
                  <a:cubicBezTo>
                    <a:pt x="3961" y="2341"/>
                    <a:pt x="3936" y="1188"/>
                    <a:pt x="3234" y="511"/>
                  </a:cubicBezTo>
                  <a:cubicBezTo>
                    <a:pt x="2880" y="170"/>
                    <a:pt x="2431" y="0"/>
                    <a:pt x="198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3016400" y="4933124"/>
              <a:ext cx="205568" cy="185919"/>
            </a:xfrm>
            <a:custGeom>
              <a:avLst/>
              <a:gdLst/>
              <a:ahLst/>
              <a:cxnLst/>
              <a:rect l="l" t="t" r="r" b="b"/>
              <a:pathLst>
                <a:path w="3986" h="3605" extrusionOk="0">
                  <a:moveTo>
                    <a:pt x="1985" y="1"/>
                  </a:moveTo>
                  <a:cubicBezTo>
                    <a:pt x="1515" y="1"/>
                    <a:pt x="1049" y="189"/>
                    <a:pt x="702" y="562"/>
                  </a:cubicBezTo>
                  <a:cubicBezTo>
                    <a:pt x="0" y="1264"/>
                    <a:pt x="25" y="2417"/>
                    <a:pt x="752" y="3093"/>
                  </a:cubicBezTo>
                  <a:cubicBezTo>
                    <a:pt x="1094" y="3435"/>
                    <a:pt x="1542" y="3604"/>
                    <a:pt x="1991" y="3604"/>
                  </a:cubicBezTo>
                  <a:cubicBezTo>
                    <a:pt x="2463" y="3604"/>
                    <a:pt x="2936" y="3416"/>
                    <a:pt x="3283" y="3043"/>
                  </a:cubicBezTo>
                  <a:cubicBezTo>
                    <a:pt x="3985" y="2316"/>
                    <a:pt x="3960" y="1188"/>
                    <a:pt x="3233" y="512"/>
                  </a:cubicBezTo>
                  <a:cubicBezTo>
                    <a:pt x="2879" y="170"/>
                    <a:pt x="2431" y="1"/>
                    <a:pt x="19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2765607" y="4663817"/>
              <a:ext cx="376221" cy="404896"/>
            </a:xfrm>
            <a:custGeom>
              <a:avLst/>
              <a:gdLst/>
              <a:ahLst/>
              <a:cxnLst/>
              <a:rect l="l" t="t" r="r" b="b"/>
              <a:pathLst>
                <a:path w="7295" h="7851" extrusionOk="0">
                  <a:moveTo>
                    <a:pt x="6269" y="0"/>
                  </a:moveTo>
                  <a:cubicBezTo>
                    <a:pt x="6019" y="0"/>
                    <a:pt x="5771" y="101"/>
                    <a:pt x="5590" y="295"/>
                  </a:cubicBezTo>
                  <a:lnTo>
                    <a:pt x="377" y="5834"/>
                  </a:lnTo>
                  <a:cubicBezTo>
                    <a:pt x="1" y="6235"/>
                    <a:pt x="51" y="6862"/>
                    <a:pt x="477" y="7212"/>
                  </a:cubicBezTo>
                  <a:lnTo>
                    <a:pt x="1003" y="7639"/>
                  </a:lnTo>
                  <a:cubicBezTo>
                    <a:pt x="1188" y="7780"/>
                    <a:pt x="1401" y="7850"/>
                    <a:pt x="1609" y="7850"/>
                  </a:cubicBezTo>
                  <a:cubicBezTo>
                    <a:pt x="1882" y="7850"/>
                    <a:pt x="2147" y="7730"/>
                    <a:pt x="2332" y="7488"/>
                  </a:cubicBezTo>
                  <a:lnTo>
                    <a:pt x="7019" y="1523"/>
                  </a:lnTo>
                  <a:cubicBezTo>
                    <a:pt x="7294" y="1147"/>
                    <a:pt x="7269" y="596"/>
                    <a:pt x="6918" y="270"/>
                  </a:cubicBezTo>
                  <a:cubicBezTo>
                    <a:pt x="6737" y="88"/>
                    <a:pt x="6502" y="0"/>
                    <a:pt x="62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4353321" y="4722198"/>
              <a:ext cx="528721" cy="265805"/>
            </a:xfrm>
            <a:custGeom>
              <a:avLst/>
              <a:gdLst/>
              <a:ahLst/>
              <a:cxnLst/>
              <a:rect l="l" t="t" r="r" b="b"/>
              <a:pathLst>
                <a:path w="10252" h="5154" extrusionOk="0">
                  <a:moveTo>
                    <a:pt x="9296" y="1"/>
                  </a:moveTo>
                  <a:cubicBezTo>
                    <a:pt x="9180" y="1"/>
                    <a:pt x="9062" y="24"/>
                    <a:pt x="8948" y="73"/>
                  </a:cubicBezTo>
                  <a:lnTo>
                    <a:pt x="752" y="3306"/>
                  </a:lnTo>
                  <a:cubicBezTo>
                    <a:pt x="201" y="3531"/>
                    <a:pt x="1" y="4233"/>
                    <a:pt x="402" y="4709"/>
                  </a:cubicBezTo>
                  <a:lnTo>
                    <a:pt x="477" y="4809"/>
                  </a:lnTo>
                  <a:cubicBezTo>
                    <a:pt x="651" y="5036"/>
                    <a:pt x="910" y="5153"/>
                    <a:pt x="1178" y="5153"/>
                  </a:cubicBezTo>
                  <a:cubicBezTo>
                    <a:pt x="1296" y="5153"/>
                    <a:pt x="1415" y="5131"/>
                    <a:pt x="1529" y="5085"/>
                  </a:cubicBezTo>
                  <a:lnTo>
                    <a:pt x="9625" y="1752"/>
                  </a:lnTo>
                  <a:cubicBezTo>
                    <a:pt x="10026" y="1576"/>
                    <a:pt x="10251" y="1175"/>
                    <a:pt x="10176" y="749"/>
                  </a:cubicBezTo>
                  <a:cubicBezTo>
                    <a:pt x="10098" y="298"/>
                    <a:pt x="9712" y="1"/>
                    <a:pt x="929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4419230" y="4932507"/>
              <a:ext cx="533879" cy="261988"/>
            </a:xfrm>
            <a:custGeom>
              <a:avLst/>
              <a:gdLst/>
              <a:ahLst/>
              <a:cxnLst/>
              <a:rect l="l" t="t" r="r" b="b"/>
              <a:pathLst>
                <a:path w="10352" h="5080" extrusionOk="0">
                  <a:moveTo>
                    <a:pt x="9312" y="1"/>
                  </a:moveTo>
                  <a:cubicBezTo>
                    <a:pt x="9216" y="1"/>
                    <a:pt x="9118" y="18"/>
                    <a:pt x="9023" y="55"/>
                  </a:cubicBezTo>
                  <a:lnTo>
                    <a:pt x="677" y="2812"/>
                  </a:lnTo>
                  <a:cubicBezTo>
                    <a:pt x="251" y="2962"/>
                    <a:pt x="1" y="3413"/>
                    <a:pt x="76" y="3839"/>
                  </a:cubicBezTo>
                  <a:lnTo>
                    <a:pt x="201" y="4391"/>
                  </a:lnTo>
                  <a:cubicBezTo>
                    <a:pt x="300" y="4805"/>
                    <a:pt x="663" y="5080"/>
                    <a:pt x="1070" y="5080"/>
                  </a:cubicBezTo>
                  <a:cubicBezTo>
                    <a:pt x="1180" y="5080"/>
                    <a:pt x="1292" y="5060"/>
                    <a:pt x="1404" y="5017"/>
                  </a:cubicBezTo>
                  <a:lnTo>
                    <a:pt x="9625" y="1684"/>
                  </a:lnTo>
                  <a:cubicBezTo>
                    <a:pt x="10176" y="1458"/>
                    <a:pt x="10352" y="756"/>
                    <a:pt x="9951" y="280"/>
                  </a:cubicBezTo>
                  <a:cubicBezTo>
                    <a:pt x="9773" y="103"/>
                    <a:pt x="9545" y="1"/>
                    <a:pt x="931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5031654" y="4400610"/>
              <a:ext cx="359409" cy="609845"/>
            </a:xfrm>
            <a:custGeom>
              <a:avLst/>
              <a:gdLst/>
              <a:ahLst/>
              <a:cxnLst/>
              <a:rect l="l" t="t" r="r" b="b"/>
              <a:pathLst>
                <a:path w="6969" h="11825" extrusionOk="0">
                  <a:moveTo>
                    <a:pt x="6085" y="1"/>
                  </a:moveTo>
                  <a:cubicBezTo>
                    <a:pt x="5929" y="1"/>
                    <a:pt x="5773" y="34"/>
                    <a:pt x="5640" y="101"/>
                  </a:cubicBezTo>
                  <a:lnTo>
                    <a:pt x="2733" y="1755"/>
                  </a:lnTo>
                  <a:cubicBezTo>
                    <a:pt x="2106" y="2106"/>
                    <a:pt x="2206" y="3033"/>
                    <a:pt x="2883" y="3259"/>
                  </a:cubicBezTo>
                  <a:lnTo>
                    <a:pt x="3134" y="3334"/>
                  </a:lnTo>
                  <a:cubicBezTo>
                    <a:pt x="3560" y="3484"/>
                    <a:pt x="3810" y="3935"/>
                    <a:pt x="3660" y="4362"/>
                  </a:cubicBezTo>
                  <a:lnTo>
                    <a:pt x="2306" y="8422"/>
                  </a:lnTo>
                  <a:cubicBezTo>
                    <a:pt x="2211" y="8755"/>
                    <a:pt x="1913" y="8975"/>
                    <a:pt x="1561" y="8975"/>
                  </a:cubicBezTo>
                  <a:cubicBezTo>
                    <a:pt x="1542" y="8975"/>
                    <a:pt x="1523" y="8974"/>
                    <a:pt x="1504" y="8973"/>
                  </a:cubicBezTo>
                  <a:lnTo>
                    <a:pt x="978" y="8948"/>
                  </a:lnTo>
                  <a:cubicBezTo>
                    <a:pt x="627" y="8948"/>
                    <a:pt x="301" y="9174"/>
                    <a:pt x="176" y="9524"/>
                  </a:cubicBezTo>
                  <a:lnTo>
                    <a:pt x="151" y="9600"/>
                  </a:lnTo>
                  <a:cubicBezTo>
                    <a:pt x="1" y="10026"/>
                    <a:pt x="251" y="10502"/>
                    <a:pt x="677" y="10627"/>
                  </a:cubicBezTo>
                  <a:lnTo>
                    <a:pt x="4136" y="11780"/>
                  </a:lnTo>
                  <a:cubicBezTo>
                    <a:pt x="4221" y="11810"/>
                    <a:pt x="4306" y="11824"/>
                    <a:pt x="4390" y="11824"/>
                  </a:cubicBezTo>
                  <a:cubicBezTo>
                    <a:pt x="4729" y="11824"/>
                    <a:pt x="5043" y="11595"/>
                    <a:pt x="5164" y="11254"/>
                  </a:cubicBezTo>
                  <a:lnTo>
                    <a:pt x="5214" y="11128"/>
                  </a:lnTo>
                  <a:cubicBezTo>
                    <a:pt x="5339" y="10753"/>
                    <a:pt x="5189" y="10352"/>
                    <a:pt x="4838" y="10151"/>
                  </a:cubicBezTo>
                  <a:lnTo>
                    <a:pt x="4437" y="9925"/>
                  </a:lnTo>
                  <a:cubicBezTo>
                    <a:pt x="4111" y="9725"/>
                    <a:pt x="3961" y="9299"/>
                    <a:pt x="4086" y="8948"/>
                  </a:cubicBezTo>
                  <a:lnTo>
                    <a:pt x="6818" y="1078"/>
                  </a:lnTo>
                  <a:cubicBezTo>
                    <a:pt x="6968" y="652"/>
                    <a:pt x="6743" y="176"/>
                    <a:pt x="6316" y="26"/>
                  </a:cubicBezTo>
                  <a:cubicBezTo>
                    <a:pt x="6241" y="9"/>
                    <a:pt x="6163" y="1"/>
                    <a:pt x="608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2220734" y="4521400"/>
              <a:ext cx="323153" cy="614796"/>
            </a:xfrm>
            <a:custGeom>
              <a:avLst/>
              <a:gdLst/>
              <a:ahLst/>
              <a:cxnLst/>
              <a:rect l="l" t="t" r="r" b="b"/>
              <a:pathLst>
                <a:path w="6266" h="11921" extrusionOk="0">
                  <a:moveTo>
                    <a:pt x="5343" y="0"/>
                  </a:moveTo>
                  <a:cubicBezTo>
                    <a:pt x="5185" y="0"/>
                    <a:pt x="5032" y="51"/>
                    <a:pt x="4912" y="136"/>
                  </a:cubicBezTo>
                  <a:lnTo>
                    <a:pt x="2130" y="1991"/>
                  </a:lnTo>
                  <a:cubicBezTo>
                    <a:pt x="1529" y="2392"/>
                    <a:pt x="1679" y="3294"/>
                    <a:pt x="2381" y="3469"/>
                  </a:cubicBezTo>
                  <a:lnTo>
                    <a:pt x="2632" y="3544"/>
                  </a:lnTo>
                  <a:cubicBezTo>
                    <a:pt x="3083" y="3645"/>
                    <a:pt x="3333" y="4096"/>
                    <a:pt x="3233" y="4522"/>
                  </a:cubicBezTo>
                  <a:lnTo>
                    <a:pt x="2180" y="8682"/>
                  </a:lnTo>
                  <a:cubicBezTo>
                    <a:pt x="2080" y="9033"/>
                    <a:pt x="1779" y="9284"/>
                    <a:pt x="1404" y="9284"/>
                  </a:cubicBezTo>
                  <a:lnTo>
                    <a:pt x="877" y="9309"/>
                  </a:lnTo>
                  <a:cubicBezTo>
                    <a:pt x="526" y="9309"/>
                    <a:pt x="201" y="9559"/>
                    <a:pt x="125" y="9910"/>
                  </a:cubicBezTo>
                  <a:lnTo>
                    <a:pt x="100" y="10011"/>
                  </a:lnTo>
                  <a:cubicBezTo>
                    <a:pt x="0" y="10437"/>
                    <a:pt x="251" y="10888"/>
                    <a:pt x="702" y="10988"/>
                  </a:cubicBezTo>
                  <a:lnTo>
                    <a:pt x="4236" y="11890"/>
                  </a:lnTo>
                  <a:cubicBezTo>
                    <a:pt x="4306" y="11911"/>
                    <a:pt x="4377" y="11921"/>
                    <a:pt x="4447" y="11921"/>
                  </a:cubicBezTo>
                  <a:cubicBezTo>
                    <a:pt x="4801" y="11921"/>
                    <a:pt x="5129" y="11670"/>
                    <a:pt x="5213" y="11314"/>
                  </a:cubicBezTo>
                  <a:lnTo>
                    <a:pt x="5263" y="11164"/>
                  </a:lnTo>
                  <a:cubicBezTo>
                    <a:pt x="5363" y="10788"/>
                    <a:pt x="5163" y="10387"/>
                    <a:pt x="4837" y="10211"/>
                  </a:cubicBezTo>
                  <a:lnTo>
                    <a:pt x="4411" y="10011"/>
                  </a:lnTo>
                  <a:cubicBezTo>
                    <a:pt x="4060" y="9835"/>
                    <a:pt x="3885" y="9434"/>
                    <a:pt x="3985" y="9058"/>
                  </a:cubicBezTo>
                  <a:lnTo>
                    <a:pt x="6140" y="1038"/>
                  </a:lnTo>
                  <a:cubicBezTo>
                    <a:pt x="6266" y="587"/>
                    <a:pt x="5990" y="136"/>
                    <a:pt x="5564" y="36"/>
                  </a:cubicBezTo>
                  <a:cubicBezTo>
                    <a:pt x="5492" y="12"/>
                    <a:pt x="5417" y="0"/>
                    <a:pt x="53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1738711" y="4747608"/>
              <a:ext cx="377511" cy="515725"/>
            </a:xfrm>
            <a:custGeom>
              <a:avLst/>
              <a:gdLst/>
              <a:ahLst/>
              <a:cxnLst/>
              <a:rect l="l" t="t" r="r" b="b"/>
              <a:pathLst>
                <a:path w="7320" h="10000" extrusionOk="0">
                  <a:moveTo>
                    <a:pt x="5811" y="0"/>
                  </a:moveTo>
                  <a:cubicBezTo>
                    <a:pt x="5763" y="0"/>
                    <a:pt x="5714" y="5"/>
                    <a:pt x="5665" y="16"/>
                  </a:cubicBezTo>
                  <a:lnTo>
                    <a:pt x="1931" y="893"/>
                  </a:lnTo>
                  <a:cubicBezTo>
                    <a:pt x="1404" y="1018"/>
                    <a:pt x="1279" y="1695"/>
                    <a:pt x="1730" y="2021"/>
                  </a:cubicBezTo>
                  <a:cubicBezTo>
                    <a:pt x="1826" y="2097"/>
                    <a:pt x="1936" y="2130"/>
                    <a:pt x="2050" y="2130"/>
                  </a:cubicBezTo>
                  <a:cubicBezTo>
                    <a:pt x="2085" y="2130"/>
                    <a:pt x="2121" y="2127"/>
                    <a:pt x="2156" y="2121"/>
                  </a:cubicBezTo>
                  <a:lnTo>
                    <a:pt x="3986" y="1895"/>
                  </a:lnTo>
                  <a:cubicBezTo>
                    <a:pt x="4008" y="1894"/>
                    <a:pt x="4029" y="1893"/>
                    <a:pt x="4051" y="1893"/>
                  </a:cubicBezTo>
                  <a:cubicBezTo>
                    <a:pt x="4325" y="1893"/>
                    <a:pt x="4570" y="2041"/>
                    <a:pt x="4663" y="2296"/>
                  </a:cubicBezTo>
                  <a:lnTo>
                    <a:pt x="5114" y="3449"/>
                  </a:lnTo>
                  <a:cubicBezTo>
                    <a:pt x="5264" y="3800"/>
                    <a:pt x="5064" y="4201"/>
                    <a:pt x="4713" y="4302"/>
                  </a:cubicBezTo>
                  <a:lnTo>
                    <a:pt x="1079" y="5379"/>
                  </a:lnTo>
                  <a:cubicBezTo>
                    <a:pt x="903" y="5429"/>
                    <a:pt x="778" y="5555"/>
                    <a:pt x="703" y="5730"/>
                  </a:cubicBezTo>
                  <a:lnTo>
                    <a:pt x="151" y="6908"/>
                  </a:lnTo>
                  <a:cubicBezTo>
                    <a:pt x="1" y="7234"/>
                    <a:pt x="151" y="7610"/>
                    <a:pt x="477" y="7760"/>
                  </a:cubicBezTo>
                  <a:lnTo>
                    <a:pt x="5665" y="9941"/>
                  </a:lnTo>
                  <a:cubicBezTo>
                    <a:pt x="5752" y="9981"/>
                    <a:pt x="5841" y="10000"/>
                    <a:pt x="5928" y="10000"/>
                  </a:cubicBezTo>
                  <a:cubicBezTo>
                    <a:pt x="6165" y="10000"/>
                    <a:pt x="6382" y="9860"/>
                    <a:pt x="6492" y="9640"/>
                  </a:cubicBezTo>
                  <a:lnTo>
                    <a:pt x="6868" y="8838"/>
                  </a:lnTo>
                  <a:cubicBezTo>
                    <a:pt x="7044" y="8462"/>
                    <a:pt x="6843" y="8061"/>
                    <a:pt x="6467" y="7961"/>
                  </a:cubicBezTo>
                  <a:lnTo>
                    <a:pt x="4537" y="7409"/>
                  </a:lnTo>
                  <a:cubicBezTo>
                    <a:pt x="3986" y="7234"/>
                    <a:pt x="3911" y="6482"/>
                    <a:pt x="4437" y="6231"/>
                  </a:cubicBezTo>
                  <a:lnTo>
                    <a:pt x="6918" y="4953"/>
                  </a:lnTo>
                  <a:cubicBezTo>
                    <a:pt x="7169" y="4828"/>
                    <a:pt x="7319" y="4552"/>
                    <a:pt x="7244" y="4251"/>
                  </a:cubicBezTo>
                  <a:lnTo>
                    <a:pt x="6417" y="492"/>
                  </a:lnTo>
                  <a:cubicBezTo>
                    <a:pt x="6352" y="191"/>
                    <a:pt x="6103" y="0"/>
                    <a:pt x="581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278087" y="4108770"/>
              <a:ext cx="512012" cy="485452"/>
            </a:xfrm>
            <a:custGeom>
              <a:avLst/>
              <a:gdLst/>
              <a:ahLst/>
              <a:cxnLst/>
              <a:rect l="l" t="t" r="r" b="b"/>
              <a:pathLst>
                <a:path w="9928" h="9413" extrusionOk="0">
                  <a:moveTo>
                    <a:pt x="2610" y="1"/>
                  </a:moveTo>
                  <a:cubicBezTo>
                    <a:pt x="2383" y="1"/>
                    <a:pt x="2161" y="125"/>
                    <a:pt x="2057" y="332"/>
                  </a:cubicBezTo>
                  <a:lnTo>
                    <a:pt x="228" y="3690"/>
                  </a:lnTo>
                  <a:cubicBezTo>
                    <a:pt x="1" y="4121"/>
                    <a:pt x="329" y="4635"/>
                    <a:pt x="784" y="4635"/>
                  </a:cubicBezTo>
                  <a:cubicBezTo>
                    <a:pt x="831" y="4635"/>
                    <a:pt x="880" y="4629"/>
                    <a:pt x="930" y="4617"/>
                  </a:cubicBezTo>
                  <a:cubicBezTo>
                    <a:pt x="1080" y="4567"/>
                    <a:pt x="1205" y="4492"/>
                    <a:pt x="1306" y="4367"/>
                  </a:cubicBezTo>
                  <a:lnTo>
                    <a:pt x="2358" y="2838"/>
                  </a:lnTo>
                  <a:cubicBezTo>
                    <a:pt x="2469" y="2672"/>
                    <a:pt x="2662" y="2574"/>
                    <a:pt x="2866" y="2574"/>
                  </a:cubicBezTo>
                  <a:cubicBezTo>
                    <a:pt x="2938" y="2574"/>
                    <a:pt x="3013" y="2586"/>
                    <a:pt x="3085" y="2612"/>
                  </a:cubicBezTo>
                  <a:lnTo>
                    <a:pt x="4263" y="3038"/>
                  </a:lnTo>
                  <a:cubicBezTo>
                    <a:pt x="4614" y="3164"/>
                    <a:pt x="4764" y="3565"/>
                    <a:pt x="4614" y="3891"/>
                  </a:cubicBezTo>
                  <a:lnTo>
                    <a:pt x="3010" y="7324"/>
                  </a:lnTo>
                  <a:cubicBezTo>
                    <a:pt x="2935" y="7500"/>
                    <a:pt x="2935" y="7675"/>
                    <a:pt x="3010" y="7851"/>
                  </a:cubicBezTo>
                  <a:lnTo>
                    <a:pt x="3536" y="9029"/>
                  </a:lnTo>
                  <a:cubicBezTo>
                    <a:pt x="3647" y="9268"/>
                    <a:pt x="3879" y="9413"/>
                    <a:pt x="4124" y="9413"/>
                  </a:cubicBezTo>
                  <a:cubicBezTo>
                    <a:pt x="4212" y="9413"/>
                    <a:pt x="4302" y="9394"/>
                    <a:pt x="4388" y="9354"/>
                  </a:cubicBezTo>
                  <a:lnTo>
                    <a:pt x="9476" y="6923"/>
                  </a:lnTo>
                  <a:cubicBezTo>
                    <a:pt x="9777" y="6798"/>
                    <a:pt x="9927" y="6422"/>
                    <a:pt x="9777" y="6121"/>
                  </a:cubicBezTo>
                  <a:lnTo>
                    <a:pt x="9426" y="5294"/>
                  </a:lnTo>
                  <a:cubicBezTo>
                    <a:pt x="9324" y="5057"/>
                    <a:pt x="9097" y="4912"/>
                    <a:pt x="8860" y="4912"/>
                  </a:cubicBezTo>
                  <a:cubicBezTo>
                    <a:pt x="8746" y="4912"/>
                    <a:pt x="8629" y="4945"/>
                    <a:pt x="8524" y="5018"/>
                  </a:cubicBezTo>
                  <a:lnTo>
                    <a:pt x="6819" y="6071"/>
                  </a:lnTo>
                  <a:cubicBezTo>
                    <a:pt x="6708" y="6147"/>
                    <a:pt x="6589" y="6181"/>
                    <a:pt x="6473" y="6181"/>
                  </a:cubicBezTo>
                  <a:cubicBezTo>
                    <a:pt x="6093" y="6181"/>
                    <a:pt x="5752" y="5817"/>
                    <a:pt x="5867" y="5394"/>
                  </a:cubicBezTo>
                  <a:lnTo>
                    <a:pt x="6594" y="2688"/>
                  </a:lnTo>
                  <a:cubicBezTo>
                    <a:pt x="6644" y="2412"/>
                    <a:pt x="6519" y="2111"/>
                    <a:pt x="6268" y="1986"/>
                  </a:cubicBezTo>
                  <a:lnTo>
                    <a:pt x="2910" y="81"/>
                  </a:lnTo>
                  <a:cubicBezTo>
                    <a:pt x="2816" y="26"/>
                    <a:pt x="2712" y="1"/>
                    <a:pt x="261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3304223" y="4716964"/>
              <a:ext cx="461522" cy="576993"/>
            </a:xfrm>
            <a:custGeom>
              <a:avLst/>
              <a:gdLst/>
              <a:ahLst/>
              <a:cxnLst/>
              <a:rect l="l" t="t" r="r" b="b"/>
              <a:pathLst>
                <a:path w="8949" h="11188" extrusionOk="0">
                  <a:moveTo>
                    <a:pt x="3015" y="1"/>
                  </a:moveTo>
                  <a:cubicBezTo>
                    <a:pt x="2754" y="1"/>
                    <a:pt x="2493" y="151"/>
                    <a:pt x="2382" y="410"/>
                  </a:cubicBezTo>
                  <a:cubicBezTo>
                    <a:pt x="2232" y="786"/>
                    <a:pt x="2432" y="1212"/>
                    <a:pt x="2808" y="1337"/>
                  </a:cubicBezTo>
                  <a:lnTo>
                    <a:pt x="6217" y="2415"/>
                  </a:lnTo>
                  <a:cubicBezTo>
                    <a:pt x="6417" y="2490"/>
                    <a:pt x="6567" y="2640"/>
                    <a:pt x="6643" y="2816"/>
                  </a:cubicBezTo>
                  <a:lnTo>
                    <a:pt x="7044" y="3869"/>
                  </a:lnTo>
                  <a:cubicBezTo>
                    <a:pt x="7194" y="4219"/>
                    <a:pt x="7019" y="4595"/>
                    <a:pt x="6693" y="4746"/>
                  </a:cubicBezTo>
                  <a:lnTo>
                    <a:pt x="6016" y="5072"/>
                  </a:lnTo>
                  <a:cubicBezTo>
                    <a:pt x="5923" y="5102"/>
                    <a:pt x="5830" y="5124"/>
                    <a:pt x="5737" y="5124"/>
                  </a:cubicBezTo>
                  <a:cubicBezTo>
                    <a:pt x="5680" y="5124"/>
                    <a:pt x="5622" y="5116"/>
                    <a:pt x="5565" y="5097"/>
                  </a:cubicBezTo>
                  <a:lnTo>
                    <a:pt x="2858" y="4420"/>
                  </a:lnTo>
                  <a:cubicBezTo>
                    <a:pt x="2782" y="4400"/>
                    <a:pt x="2706" y="4391"/>
                    <a:pt x="2633" y="4391"/>
                  </a:cubicBezTo>
                  <a:cubicBezTo>
                    <a:pt x="2146" y="4391"/>
                    <a:pt x="1730" y="4797"/>
                    <a:pt x="1730" y="5297"/>
                  </a:cubicBezTo>
                  <a:cubicBezTo>
                    <a:pt x="1730" y="5698"/>
                    <a:pt x="1981" y="6049"/>
                    <a:pt x="2357" y="6149"/>
                  </a:cubicBezTo>
                  <a:lnTo>
                    <a:pt x="5064" y="7026"/>
                  </a:lnTo>
                  <a:cubicBezTo>
                    <a:pt x="5264" y="7077"/>
                    <a:pt x="5415" y="7227"/>
                    <a:pt x="5490" y="7427"/>
                  </a:cubicBezTo>
                  <a:lnTo>
                    <a:pt x="5891" y="8480"/>
                  </a:lnTo>
                  <a:cubicBezTo>
                    <a:pt x="6041" y="8806"/>
                    <a:pt x="5866" y="9207"/>
                    <a:pt x="5540" y="9357"/>
                  </a:cubicBezTo>
                  <a:lnTo>
                    <a:pt x="4863" y="9658"/>
                  </a:lnTo>
                  <a:cubicBezTo>
                    <a:pt x="4768" y="9706"/>
                    <a:pt x="4672" y="9723"/>
                    <a:pt x="4577" y="9723"/>
                  </a:cubicBezTo>
                  <a:cubicBezTo>
                    <a:pt x="4522" y="9723"/>
                    <a:pt x="4467" y="9717"/>
                    <a:pt x="4412" y="9708"/>
                  </a:cubicBezTo>
                  <a:lnTo>
                    <a:pt x="978" y="8856"/>
                  </a:lnTo>
                  <a:cubicBezTo>
                    <a:pt x="918" y="8840"/>
                    <a:pt x="857" y="8832"/>
                    <a:pt x="797" y="8832"/>
                  </a:cubicBezTo>
                  <a:cubicBezTo>
                    <a:pt x="489" y="8832"/>
                    <a:pt x="214" y="9038"/>
                    <a:pt x="151" y="9332"/>
                  </a:cubicBezTo>
                  <a:lnTo>
                    <a:pt x="101" y="9533"/>
                  </a:lnTo>
                  <a:cubicBezTo>
                    <a:pt x="1" y="9909"/>
                    <a:pt x="227" y="10285"/>
                    <a:pt x="577" y="10360"/>
                  </a:cubicBezTo>
                  <a:lnTo>
                    <a:pt x="3359" y="11062"/>
                  </a:lnTo>
                  <a:cubicBezTo>
                    <a:pt x="3704" y="11146"/>
                    <a:pt x="4056" y="11188"/>
                    <a:pt x="4406" y="11188"/>
                  </a:cubicBezTo>
                  <a:cubicBezTo>
                    <a:pt x="5201" y="11188"/>
                    <a:pt x="5989" y="10970"/>
                    <a:pt x="6668" y="10535"/>
                  </a:cubicBezTo>
                  <a:lnTo>
                    <a:pt x="7420" y="10059"/>
                  </a:lnTo>
                  <a:cubicBezTo>
                    <a:pt x="7670" y="9909"/>
                    <a:pt x="7795" y="9633"/>
                    <a:pt x="7720" y="9357"/>
                  </a:cubicBezTo>
                  <a:lnTo>
                    <a:pt x="7169" y="7177"/>
                  </a:lnTo>
                  <a:cubicBezTo>
                    <a:pt x="7069" y="6751"/>
                    <a:pt x="7244" y="6300"/>
                    <a:pt x="7620" y="6049"/>
                  </a:cubicBezTo>
                  <a:lnTo>
                    <a:pt x="8572" y="5447"/>
                  </a:lnTo>
                  <a:cubicBezTo>
                    <a:pt x="8823" y="5297"/>
                    <a:pt x="8948" y="5021"/>
                    <a:pt x="8873" y="4746"/>
                  </a:cubicBezTo>
                  <a:lnTo>
                    <a:pt x="8798" y="4270"/>
                  </a:lnTo>
                  <a:cubicBezTo>
                    <a:pt x="8497" y="2816"/>
                    <a:pt x="7470" y="1613"/>
                    <a:pt x="6091" y="1087"/>
                  </a:cubicBezTo>
                  <a:lnTo>
                    <a:pt x="3284" y="59"/>
                  </a:lnTo>
                  <a:cubicBezTo>
                    <a:pt x="3199" y="20"/>
                    <a:pt x="3107" y="1"/>
                    <a:pt x="3015"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8757549" y="3561058"/>
              <a:ext cx="537655" cy="536788"/>
            </a:xfrm>
            <a:custGeom>
              <a:avLst/>
              <a:gdLst/>
              <a:ahLst/>
              <a:cxnLst/>
              <a:rect l="l" t="t" r="r" b="b"/>
              <a:pathLst>
                <a:path w="11781" h="11762" extrusionOk="0">
                  <a:moveTo>
                    <a:pt x="9304" y="1"/>
                  </a:moveTo>
                  <a:cubicBezTo>
                    <a:pt x="8887" y="1"/>
                    <a:pt x="8467" y="165"/>
                    <a:pt x="8146" y="485"/>
                  </a:cubicBezTo>
                  <a:lnTo>
                    <a:pt x="6893" y="1813"/>
                  </a:lnTo>
                  <a:cubicBezTo>
                    <a:pt x="6577" y="2130"/>
                    <a:pt x="6164" y="2286"/>
                    <a:pt x="5753" y="2286"/>
                  </a:cubicBezTo>
                  <a:cubicBezTo>
                    <a:pt x="5350" y="2286"/>
                    <a:pt x="4948" y="2136"/>
                    <a:pt x="4638" y="1838"/>
                  </a:cubicBezTo>
                  <a:lnTo>
                    <a:pt x="3785" y="1011"/>
                  </a:lnTo>
                  <a:cubicBezTo>
                    <a:pt x="3474" y="709"/>
                    <a:pt x="3082" y="566"/>
                    <a:pt x="2695" y="566"/>
                  </a:cubicBezTo>
                  <a:cubicBezTo>
                    <a:pt x="2087" y="566"/>
                    <a:pt x="1489" y="919"/>
                    <a:pt x="1229" y="1563"/>
                  </a:cubicBezTo>
                  <a:lnTo>
                    <a:pt x="1154" y="1738"/>
                  </a:lnTo>
                  <a:cubicBezTo>
                    <a:pt x="903" y="2340"/>
                    <a:pt x="1054" y="3041"/>
                    <a:pt x="1530" y="3493"/>
                  </a:cubicBezTo>
                  <a:lnTo>
                    <a:pt x="2307" y="4219"/>
                  </a:lnTo>
                  <a:cubicBezTo>
                    <a:pt x="2958" y="4821"/>
                    <a:pt x="2983" y="5848"/>
                    <a:pt x="2382" y="6475"/>
                  </a:cubicBezTo>
                  <a:lnTo>
                    <a:pt x="678" y="8254"/>
                  </a:lnTo>
                  <a:cubicBezTo>
                    <a:pt x="1" y="8931"/>
                    <a:pt x="101" y="10034"/>
                    <a:pt x="853" y="10610"/>
                  </a:cubicBezTo>
                  <a:lnTo>
                    <a:pt x="1956" y="11437"/>
                  </a:lnTo>
                  <a:cubicBezTo>
                    <a:pt x="2236" y="11655"/>
                    <a:pt x="2572" y="11761"/>
                    <a:pt x="2906" y="11761"/>
                  </a:cubicBezTo>
                  <a:cubicBezTo>
                    <a:pt x="3381" y="11761"/>
                    <a:pt x="3853" y="11548"/>
                    <a:pt x="4161" y="11137"/>
                  </a:cubicBezTo>
                  <a:lnTo>
                    <a:pt x="5465" y="9432"/>
                  </a:lnTo>
                  <a:cubicBezTo>
                    <a:pt x="5789" y="9027"/>
                    <a:pt x="6259" y="8818"/>
                    <a:pt x="6730" y="8818"/>
                  </a:cubicBezTo>
                  <a:cubicBezTo>
                    <a:pt x="7132" y="8818"/>
                    <a:pt x="7534" y="8970"/>
                    <a:pt x="7846" y="9282"/>
                  </a:cubicBezTo>
                  <a:lnTo>
                    <a:pt x="8923" y="10360"/>
                  </a:lnTo>
                  <a:cubicBezTo>
                    <a:pt x="9237" y="10673"/>
                    <a:pt x="9644" y="10830"/>
                    <a:pt x="10048" y="10830"/>
                  </a:cubicBezTo>
                  <a:cubicBezTo>
                    <a:pt x="10484" y="10830"/>
                    <a:pt x="10917" y="10648"/>
                    <a:pt x="11229" y="10285"/>
                  </a:cubicBezTo>
                  <a:cubicBezTo>
                    <a:pt x="11780" y="9658"/>
                    <a:pt x="11755" y="8706"/>
                    <a:pt x="11129" y="8104"/>
                  </a:cubicBezTo>
                  <a:lnTo>
                    <a:pt x="9500" y="6525"/>
                  </a:lnTo>
                  <a:cubicBezTo>
                    <a:pt x="8923" y="5974"/>
                    <a:pt x="8848" y="5071"/>
                    <a:pt x="9349" y="4420"/>
                  </a:cubicBezTo>
                  <a:lnTo>
                    <a:pt x="10703" y="2691"/>
                  </a:lnTo>
                  <a:cubicBezTo>
                    <a:pt x="11204" y="2014"/>
                    <a:pt x="11104" y="1086"/>
                    <a:pt x="10477" y="535"/>
                  </a:cubicBezTo>
                  <a:lnTo>
                    <a:pt x="10327" y="385"/>
                  </a:lnTo>
                  <a:cubicBezTo>
                    <a:pt x="10034" y="127"/>
                    <a:pt x="9670" y="1"/>
                    <a:pt x="930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6929603" y="4794253"/>
              <a:ext cx="441543" cy="422421"/>
            </a:xfrm>
            <a:custGeom>
              <a:avLst/>
              <a:gdLst/>
              <a:ahLst/>
              <a:cxnLst/>
              <a:rect l="l" t="t" r="r" b="b"/>
              <a:pathLst>
                <a:path w="9675" h="9256" extrusionOk="0">
                  <a:moveTo>
                    <a:pt x="5361" y="0"/>
                  </a:moveTo>
                  <a:cubicBezTo>
                    <a:pt x="5248" y="0"/>
                    <a:pt x="5130" y="19"/>
                    <a:pt x="5012" y="58"/>
                  </a:cubicBezTo>
                  <a:lnTo>
                    <a:pt x="4887" y="83"/>
                  </a:lnTo>
                  <a:cubicBezTo>
                    <a:pt x="4461" y="233"/>
                    <a:pt x="4135" y="609"/>
                    <a:pt x="4110" y="1085"/>
                  </a:cubicBezTo>
                  <a:lnTo>
                    <a:pt x="4085" y="1812"/>
                  </a:lnTo>
                  <a:cubicBezTo>
                    <a:pt x="4037" y="2385"/>
                    <a:pt x="3559" y="2843"/>
                    <a:pt x="2994" y="2843"/>
                  </a:cubicBezTo>
                  <a:cubicBezTo>
                    <a:pt x="2965" y="2843"/>
                    <a:pt x="2936" y="2842"/>
                    <a:pt x="2907" y="2840"/>
                  </a:cubicBezTo>
                  <a:lnTo>
                    <a:pt x="1203" y="2715"/>
                  </a:lnTo>
                  <a:cubicBezTo>
                    <a:pt x="1175" y="2712"/>
                    <a:pt x="1148" y="2711"/>
                    <a:pt x="1121" y="2711"/>
                  </a:cubicBezTo>
                  <a:cubicBezTo>
                    <a:pt x="506" y="2711"/>
                    <a:pt x="1" y="3243"/>
                    <a:pt x="25" y="3867"/>
                  </a:cubicBezTo>
                  <a:lnTo>
                    <a:pt x="75" y="4820"/>
                  </a:lnTo>
                  <a:cubicBezTo>
                    <a:pt x="100" y="5421"/>
                    <a:pt x="601" y="5872"/>
                    <a:pt x="1203" y="5872"/>
                  </a:cubicBezTo>
                  <a:lnTo>
                    <a:pt x="2707" y="5797"/>
                  </a:lnTo>
                  <a:cubicBezTo>
                    <a:pt x="2720" y="5797"/>
                    <a:pt x="2734" y="5796"/>
                    <a:pt x="2748" y="5796"/>
                  </a:cubicBezTo>
                  <a:cubicBezTo>
                    <a:pt x="3380" y="5796"/>
                    <a:pt x="3884" y="6362"/>
                    <a:pt x="3835" y="7000"/>
                  </a:cubicBezTo>
                  <a:lnTo>
                    <a:pt x="3734" y="8053"/>
                  </a:lnTo>
                  <a:cubicBezTo>
                    <a:pt x="3684" y="8679"/>
                    <a:pt x="4160" y="9231"/>
                    <a:pt x="4787" y="9256"/>
                  </a:cubicBezTo>
                  <a:cubicBezTo>
                    <a:pt x="5388" y="9256"/>
                    <a:pt x="5865" y="8830"/>
                    <a:pt x="5915" y="8228"/>
                  </a:cubicBezTo>
                  <a:lnTo>
                    <a:pt x="6040" y="6674"/>
                  </a:lnTo>
                  <a:cubicBezTo>
                    <a:pt x="6065" y="6098"/>
                    <a:pt x="6516" y="5672"/>
                    <a:pt x="7093" y="5647"/>
                  </a:cubicBezTo>
                  <a:lnTo>
                    <a:pt x="8596" y="5597"/>
                  </a:lnTo>
                  <a:cubicBezTo>
                    <a:pt x="9173" y="5572"/>
                    <a:pt x="9649" y="5095"/>
                    <a:pt x="9674" y="4519"/>
                  </a:cubicBezTo>
                  <a:lnTo>
                    <a:pt x="9674" y="4394"/>
                  </a:lnTo>
                  <a:cubicBezTo>
                    <a:pt x="9674" y="3792"/>
                    <a:pt x="9223" y="3316"/>
                    <a:pt x="8647" y="3266"/>
                  </a:cubicBezTo>
                  <a:lnTo>
                    <a:pt x="7393" y="3166"/>
                  </a:lnTo>
                  <a:cubicBezTo>
                    <a:pt x="6792" y="3141"/>
                    <a:pt x="6341" y="2614"/>
                    <a:pt x="6366" y="2013"/>
                  </a:cubicBezTo>
                  <a:lnTo>
                    <a:pt x="6441" y="1186"/>
                  </a:lnTo>
                  <a:cubicBezTo>
                    <a:pt x="6483" y="531"/>
                    <a:pt x="5973" y="0"/>
                    <a:pt x="53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8659242" y="4876346"/>
              <a:ext cx="186475" cy="163976"/>
            </a:xfrm>
            <a:custGeom>
              <a:avLst/>
              <a:gdLst/>
              <a:ahLst/>
              <a:cxnLst/>
              <a:rect l="l" t="t" r="r" b="b"/>
              <a:pathLst>
                <a:path w="4086" h="3593" extrusionOk="0">
                  <a:moveTo>
                    <a:pt x="2040" y="1"/>
                  </a:moveTo>
                  <a:cubicBezTo>
                    <a:pt x="1345" y="1"/>
                    <a:pt x="677" y="424"/>
                    <a:pt x="377" y="1100"/>
                  </a:cubicBezTo>
                  <a:cubicBezTo>
                    <a:pt x="1" y="2028"/>
                    <a:pt x="427" y="3080"/>
                    <a:pt x="1354" y="3456"/>
                  </a:cubicBezTo>
                  <a:cubicBezTo>
                    <a:pt x="1577" y="3549"/>
                    <a:pt x="1809" y="3593"/>
                    <a:pt x="2037" y="3593"/>
                  </a:cubicBezTo>
                  <a:cubicBezTo>
                    <a:pt x="2736" y="3593"/>
                    <a:pt x="3408" y="3183"/>
                    <a:pt x="3710" y="2504"/>
                  </a:cubicBezTo>
                  <a:cubicBezTo>
                    <a:pt x="4086" y="1576"/>
                    <a:pt x="3660" y="524"/>
                    <a:pt x="2733"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8818245" y="4498874"/>
              <a:ext cx="186475" cy="164021"/>
            </a:xfrm>
            <a:custGeom>
              <a:avLst/>
              <a:gdLst/>
              <a:ahLst/>
              <a:cxnLst/>
              <a:rect l="l" t="t" r="r" b="b"/>
              <a:pathLst>
                <a:path w="4086" h="3594" extrusionOk="0">
                  <a:moveTo>
                    <a:pt x="2040" y="1"/>
                  </a:moveTo>
                  <a:cubicBezTo>
                    <a:pt x="1344" y="1"/>
                    <a:pt x="677" y="424"/>
                    <a:pt x="376" y="1100"/>
                  </a:cubicBezTo>
                  <a:cubicBezTo>
                    <a:pt x="0" y="2028"/>
                    <a:pt x="427" y="3080"/>
                    <a:pt x="1354" y="3456"/>
                  </a:cubicBezTo>
                  <a:cubicBezTo>
                    <a:pt x="1576" y="3549"/>
                    <a:pt x="1808" y="3593"/>
                    <a:pt x="2037" y="3593"/>
                  </a:cubicBezTo>
                  <a:cubicBezTo>
                    <a:pt x="2736" y="3593"/>
                    <a:pt x="3408" y="3184"/>
                    <a:pt x="3710" y="2504"/>
                  </a:cubicBezTo>
                  <a:cubicBezTo>
                    <a:pt x="4086" y="1577"/>
                    <a:pt x="3660" y="524"/>
                    <a:pt x="2732" y="148"/>
                  </a:cubicBezTo>
                  <a:cubicBezTo>
                    <a:pt x="2507" y="48"/>
                    <a:pt x="2272" y="1"/>
                    <a:pt x="204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613513" y="4662486"/>
              <a:ext cx="426665" cy="216915"/>
            </a:xfrm>
            <a:custGeom>
              <a:avLst/>
              <a:gdLst/>
              <a:ahLst/>
              <a:cxnLst/>
              <a:rect l="l" t="t" r="r" b="b"/>
              <a:pathLst>
                <a:path w="9349" h="4753" extrusionOk="0">
                  <a:moveTo>
                    <a:pt x="1043" y="0"/>
                  </a:moveTo>
                  <a:cubicBezTo>
                    <a:pt x="682" y="0"/>
                    <a:pt x="340" y="216"/>
                    <a:pt x="201" y="573"/>
                  </a:cubicBezTo>
                  <a:cubicBezTo>
                    <a:pt x="0" y="1049"/>
                    <a:pt x="226" y="1601"/>
                    <a:pt x="702" y="1801"/>
                  </a:cubicBezTo>
                  <a:lnTo>
                    <a:pt x="7745" y="4683"/>
                  </a:lnTo>
                  <a:cubicBezTo>
                    <a:pt x="7861" y="4730"/>
                    <a:pt x="7982" y="4752"/>
                    <a:pt x="8101" y="4752"/>
                  </a:cubicBezTo>
                  <a:cubicBezTo>
                    <a:pt x="8493" y="4752"/>
                    <a:pt x="8863" y="4511"/>
                    <a:pt x="8998" y="4107"/>
                  </a:cubicBezTo>
                  <a:lnTo>
                    <a:pt x="9198" y="3430"/>
                  </a:lnTo>
                  <a:cubicBezTo>
                    <a:pt x="9349" y="2929"/>
                    <a:pt x="9073" y="2403"/>
                    <a:pt x="8572" y="2252"/>
                  </a:cubicBezTo>
                  <a:lnTo>
                    <a:pt x="1329" y="47"/>
                  </a:lnTo>
                  <a:cubicBezTo>
                    <a:pt x="1234" y="15"/>
                    <a:pt x="1138" y="0"/>
                    <a:pt x="104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rot="-1468305">
              <a:off x="8679978" y="2888774"/>
              <a:ext cx="367198" cy="379200"/>
            </a:xfrm>
            <a:custGeom>
              <a:avLst/>
              <a:gdLst/>
              <a:ahLst/>
              <a:cxnLst/>
              <a:rect l="l" t="t" r="r" b="b"/>
              <a:pathLst>
                <a:path w="8046" h="8309" extrusionOk="0">
                  <a:moveTo>
                    <a:pt x="1050" y="1"/>
                  </a:moveTo>
                  <a:cubicBezTo>
                    <a:pt x="889" y="1"/>
                    <a:pt x="725" y="43"/>
                    <a:pt x="577" y="132"/>
                  </a:cubicBezTo>
                  <a:cubicBezTo>
                    <a:pt x="100" y="433"/>
                    <a:pt x="0" y="1110"/>
                    <a:pt x="376" y="1536"/>
                  </a:cubicBezTo>
                  <a:lnTo>
                    <a:pt x="6341" y="8002"/>
                  </a:lnTo>
                  <a:cubicBezTo>
                    <a:pt x="6517" y="8210"/>
                    <a:pt x="6760" y="8308"/>
                    <a:pt x="7003" y="8308"/>
                  </a:cubicBezTo>
                  <a:cubicBezTo>
                    <a:pt x="7314" y="8308"/>
                    <a:pt x="7626" y="8147"/>
                    <a:pt x="7795" y="7851"/>
                  </a:cubicBezTo>
                  <a:lnTo>
                    <a:pt x="7845" y="7726"/>
                  </a:lnTo>
                  <a:cubicBezTo>
                    <a:pt x="8045" y="7400"/>
                    <a:pt x="7995" y="6949"/>
                    <a:pt x="7720" y="6674"/>
                  </a:cubicBezTo>
                  <a:lnTo>
                    <a:pt x="1704" y="282"/>
                  </a:lnTo>
                  <a:cubicBezTo>
                    <a:pt x="1538" y="100"/>
                    <a:pt x="1297" y="1"/>
                    <a:pt x="105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rot="-1468305">
              <a:off x="8775648" y="2715385"/>
              <a:ext cx="364916" cy="390427"/>
            </a:xfrm>
            <a:custGeom>
              <a:avLst/>
              <a:gdLst/>
              <a:ahLst/>
              <a:cxnLst/>
              <a:rect l="l" t="t" r="r" b="b"/>
              <a:pathLst>
                <a:path w="7996" h="8555" extrusionOk="0">
                  <a:moveTo>
                    <a:pt x="933" y="1"/>
                  </a:moveTo>
                  <a:cubicBezTo>
                    <a:pt x="620" y="1"/>
                    <a:pt x="308" y="162"/>
                    <a:pt x="151" y="462"/>
                  </a:cubicBezTo>
                  <a:cubicBezTo>
                    <a:pt x="1" y="788"/>
                    <a:pt x="26" y="1164"/>
                    <a:pt x="251" y="1440"/>
                  </a:cubicBezTo>
                  <a:lnTo>
                    <a:pt x="5840" y="8232"/>
                  </a:lnTo>
                  <a:cubicBezTo>
                    <a:pt x="6007" y="8444"/>
                    <a:pt x="6255" y="8555"/>
                    <a:pt x="6509" y="8555"/>
                  </a:cubicBezTo>
                  <a:cubicBezTo>
                    <a:pt x="6675" y="8555"/>
                    <a:pt x="6844" y="8507"/>
                    <a:pt x="6993" y="8407"/>
                  </a:cubicBezTo>
                  <a:lnTo>
                    <a:pt x="7470" y="8107"/>
                  </a:lnTo>
                  <a:cubicBezTo>
                    <a:pt x="7921" y="7806"/>
                    <a:pt x="7996" y="7154"/>
                    <a:pt x="7620" y="6753"/>
                  </a:cubicBezTo>
                  <a:lnTo>
                    <a:pt x="1580" y="287"/>
                  </a:lnTo>
                  <a:cubicBezTo>
                    <a:pt x="1407" y="93"/>
                    <a:pt x="1170" y="1"/>
                    <a:pt x="93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7338960" y="4574363"/>
              <a:ext cx="402660" cy="352321"/>
            </a:xfrm>
            <a:custGeom>
              <a:avLst/>
              <a:gdLst/>
              <a:ahLst/>
              <a:cxnLst/>
              <a:rect l="l" t="t" r="r" b="b"/>
              <a:pathLst>
                <a:path w="8823" h="7720" extrusionOk="0">
                  <a:moveTo>
                    <a:pt x="958" y="1"/>
                  </a:moveTo>
                  <a:cubicBezTo>
                    <a:pt x="602" y="1"/>
                    <a:pt x="257" y="228"/>
                    <a:pt x="126" y="604"/>
                  </a:cubicBezTo>
                  <a:cubicBezTo>
                    <a:pt x="0" y="930"/>
                    <a:pt x="101" y="1281"/>
                    <a:pt x="351" y="1532"/>
                  </a:cubicBezTo>
                  <a:lnTo>
                    <a:pt x="6817" y="7472"/>
                  </a:lnTo>
                  <a:cubicBezTo>
                    <a:pt x="6984" y="7638"/>
                    <a:pt x="7202" y="7719"/>
                    <a:pt x="7419" y="7719"/>
                  </a:cubicBezTo>
                  <a:cubicBezTo>
                    <a:pt x="7628" y="7719"/>
                    <a:pt x="7836" y="7644"/>
                    <a:pt x="7995" y="7497"/>
                  </a:cubicBezTo>
                  <a:lnTo>
                    <a:pt x="8422" y="7121"/>
                  </a:lnTo>
                  <a:cubicBezTo>
                    <a:pt x="8823" y="6770"/>
                    <a:pt x="8823" y="6118"/>
                    <a:pt x="8396" y="5792"/>
                  </a:cubicBezTo>
                  <a:lnTo>
                    <a:pt x="1504" y="203"/>
                  </a:lnTo>
                  <a:cubicBezTo>
                    <a:pt x="1339" y="65"/>
                    <a:pt x="1147" y="1"/>
                    <a:pt x="95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rot="2248501">
              <a:off x="8323937" y="4693814"/>
              <a:ext cx="232257" cy="463830"/>
            </a:xfrm>
            <a:custGeom>
              <a:avLst/>
              <a:gdLst/>
              <a:ahLst/>
              <a:cxnLst/>
              <a:rect l="l" t="t" r="r" b="b"/>
              <a:pathLst>
                <a:path w="5089" h="10163" extrusionOk="0">
                  <a:moveTo>
                    <a:pt x="932" y="1"/>
                  </a:moveTo>
                  <a:cubicBezTo>
                    <a:pt x="736" y="1"/>
                    <a:pt x="539" y="64"/>
                    <a:pt x="377" y="199"/>
                  </a:cubicBezTo>
                  <a:cubicBezTo>
                    <a:pt x="101" y="425"/>
                    <a:pt x="1" y="801"/>
                    <a:pt x="101" y="1127"/>
                  </a:cubicBezTo>
                  <a:lnTo>
                    <a:pt x="2683" y="9548"/>
                  </a:lnTo>
                  <a:cubicBezTo>
                    <a:pt x="2793" y="9923"/>
                    <a:pt x="3157" y="10162"/>
                    <a:pt x="3533" y="10162"/>
                  </a:cubicBezTo>
                  <a:cubicBezTo>
                    <a:pt x="3584" y="10162"/>
                    <a:pt x="3635" y="10158"/>
                    <a:pt x="3685" y="10149"/>
                  </a:cubicBezTo>
                  <a:lnTo>
                    <a:pt x="4237" y="10049"/>
                  </a:lnTo>
                  <a:cubicBezTo>
                    <a:pt x="4763" y="9949"/>
                    <a:pt x="5089" y="9372"/>
                    <a:pt x="4888" y="8871"/>
                  </a:cubicBezTo>
                  <a:lnTo>
                    <a:pt x="1780" y="575"/>
                  </a:lnTo>
                  <a:cubicBezTo>
                    <a:pt x="1636" y="205"/>
                    <a:pt x="1285" y="1"/>
                    <a:pt x="93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rot="8585236">
              <a:off x="-61030" y="1782699"/>
              <a:ext cx="631743" cy="309478"/>
            </a:xfrm>
            <a:custGeom>
              <a:avLst/>
              <a:gdLst/>
              <a:ahLst/>
              <a:cxnLst/>
              <a:rect l="l" t="t" r="r" b="b"/>
              <a:pathLst>
                <a:path w="11956" h="5857" extrusionOk="0">
                  <a:moveTo>
                    <a:pt x="10973" y="0"/>
                  </a:moveTo>
                  <a:cubicBezTo>
                    <a:pt x="10958" y="0"/>
                    <a:pt x="10943" y="1"/>
                    <a:pt x="10928" y="1"/>
                  </a:cubicBezTo>
                  <a:lnTo>
                    <a:pt x="10777" y="1"/>
                  </a:lnTo>
                  <a:cubicBezTo>
                    <a:pt x="10376" y="26"/>
                    <a:pt x="10075" y="302"/>
                    <a:pt x="10000" y="678"/>
                  </a:cubicBezTo>
                  <a:lnTo>
                    <a:pt x="9925" y="1154"/>
                  </a:lnTo>
                  <a:cubicBezTo>
                    <a:pt x="9850" y="1555"/>
                    <a:pt x="9524" y="1831"/>
                    <a:pt x="9148" y="1856"/>
                  </a:cubicBezTo>
                  <a:lnTo>
                    <a:pt x="827" y="2107"/>
                  </a:lnTo>
                  <a:cubicBezTo>
                    <a:pt x="376" y="2107"/>
                    <a:pt x="0" y="2508"/>
                    <a:pt x="25" y="2959"/>
                  </a:cubicBezTo>
                  <a:cubicBezTo>
                    <a:pt x="50" y="3184"/>
                    <a:pt x="151" y="3410"/>
                    <a:pt x="326" y="3560"/>
                  </a:cubicBezTo>
                  <a:lnTo>
                    <a:pt x="2933" y="5666"/>
                  </a:lnTo>
                  <a:cubicBezTo>
                    <a:pt x="3086" y="5797"/>
                    <a:pt x="3266" y="5856"/>
                    <a:pt x="3442" y="5856"/>
                  </a:cubicBezTo>
                  <a:cubicBezTo>
                    <a:pt x="3870" y="5856"/>
                    <a:pt x="4279" y="5511"/>
                    <a:pt x="4261" y="5014"/>
                  </a:cubicBezTo>
                  <a:lnTo>
                    <a:pt x="4236" y="4738"/>
                  </a:lnTo>
                  <a:cubicBezTo>
                    <a:pt x="4236" y="4287"/>
                    <a:pt x="4562" y="3911"/>
                    <a:pt x="5013" y="3886"/>
                  </a:cubicBezTo>
                  <a:lnTo>
                    <a:pt x="9299" y="3686"/>
                  </a:lnTo>
                  <a:cubicBezTo>
                    <a:pt x="9316" y="3684"/>
                    <a:pt x="9334" y="3684"/>
                    <a:pt x="9352" y="3684"/>
                  </a:cubicBezTo>
                  <a:cubicBezTo>
                    <a:pt x="9682" y="3684"/>
                    <a:pt x="9982" y="3904"/>
                    <a:pt x="10101" y="4237"/>
                  </a:cubicBezTo>
                  <a:lnTo>
                    <a:pt x="10276" y="4738"/>
                  </a:lnTo>
                  <a:cubicBezTo>
                    <a:pt x="10376" y="5064"/>
                    <a:pt x="10727" y="5290"/>
                    <a:pt x="11078" y="5290"/>
                  </a:cubicBezTo>
                  <a:lnTo>
                    <a:pt x="11178" y="5265"/>
                  </a:lnTo>
                  <a:cubicBezTo>
                    <a:pt x="11629" y="5265"/>
                    <a:pt x="11955" y="4864"/>
                    <a:pt x="11955" y="4412"/>
                  </a:cubicBezTo>
                  <a:lnTo>
                    <a:pt x="11780" y="778"/>
                  </a:lnTo>
                  <a:cubicBezTo>
                    <a:pt x="11756" y="342"/>
                    <a:pt x="11404" y="0"/>
                    <a:pt x="109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rot="-1741667">
              <a:off x="5833936" y="4812676"/>
              <a:ext cx="551350" cy="291306"/>
            </a:xfrm>
            <a:custGeom>
              <a:avLst/>
              <a:gdLst/>
              <a:ahLst/>
              <a:cxnLst/>
              <a:rect l="l" t="t" r="r" b="b"/>
              <a:pathLst>
                <a:path w="12081" h="6383" extrusionOk="0">
                  <a:moveTo>
                    <a:pt x="10800" y="0"/>
                  </a:moveTo>
                  <a:cubicBezTo>
                    <a:pt x="10768" y="0"/>
                    <a:pt x="10735" y="2"/>
                    <a:pt x="10702" y="6"/>
                  </a:cubicBezTo>
                  <a:lnTo>
                    <a:pt x="10552" y="6"/>
                  </a:lnTo>
                  <a:cubicBezTo>
                    <a:pt x="10176" y="56"/>
                    <a:pt x="9875" y="382"/>
                    <a:pt x="9825" y="758"/>
                  </a:cubicBezTo>
                  <a:lnTo>
                    <a:pt x="9800" y="1234"/>
                  </a:lnTo>
                  <a:cubicBezTo>
                    <a:pt x="9750" y="1610"/>
                    <a:pt x="9449" y="1936"/>
                    <a:pt x="9048" y="1961"/>
                  </a:cubicBezTo>
                  <a:lnTo>
                    <a:pt x="778" y="2813"/>
                  </a:lnTo>
                  <a:cubicBezTo>
                    <a:pt x="326" y="2863"/>
                    <a:pt x="1" y="3264"/>
                    <a:pt x="51" y="3715"/>
                  </a:cubicBezTo>
                  <a:cubicBezTo>
                    <a:pt x="76" y="3966"/>
                    <a:pt x="201" y="4166"/>
                    <a:pt x="402" y="4292"/>
                  </a:cubicBezTo>
                  <a:lnTo>
                    <a:pt x="3134" y="6221"/>
                  </a:lnTo>
                  <a:cubicBezTo>
                    <a:pt x="3284" y="6333"/>
                    <a:pt x="3449" y="6383"/>
                    <a:pt x="3609" y="6383"/>
                  </a:cubicBezTo>
                  <a:cubicBezTo>
                    <a:pt x="4058" y="6383"/>
                    <a:pt x="4467" y="5988"/>
                    <a:pt x="4412" y="5469"/>
                  </a:cubicBezTo>
                  <a:lnTo>
                    <a:pt x="4387" y="5194"/>
                  </a:lnTo>
                  <a:cubicBezTo>
                    <a:pt x="4337" y="4743"/>
                    <a:pt x="4637" y="4342"/>
                    <a:pt x="5088" y="4292"/>
                  </a:cubicBezTo>
                  <a:lnTo>
                    <a:pt x="9324" y="3790"/>
                  </a:lnTo>
                  <a:cubicBezTo>
                    <a:pt x="9363" y="3785"/>
                    <a:pt x="9401" y="3783"/>
                    <a:pt x="9439" y="3783"/>
                  </a:cubicBezTo>
                  <a:cubicBezTo>
                    <a:pt x="9770" y="3783"/>
                    <a:pt x="10064" y="3974"/>
                    <a:pt x="10176" y="4266"/>
                  </a:cubicBezTo>
                  <a:lnTo>
                    <a:pt x="10377" y="4768"/>
                  </a:lnTo>
                  <a:cubicBezTo>
                    <a:pt x="10512" y="5060"/>
                    <a:pt x="10808" y="5252"/>
                    <a:pt x="11121" y="5252"/>
                  </a:cubicBezTo>
                  <a:cubicBezTo>
                    <a:pt x="11157" y="5252"/>
                    <a:pt x="11193" y="5249"/>
                    <a:pt x="11229" y="5244"/>
                  </a:cubicBezTo>
                  <a:lnTo>
                    <a:pt x="11329" y="5244"/>
                  </a:lnTo>
                  <a:cubicBezTo>
                    <a:pt x="11780" y="5194"/>
                    <a:pt x="12081" y="4793"/>
                    <a:pt x="12031" y="4342"/>
                  </a:cubicBezTo>
                  <a:lnTo>
                    <a:pt x="11605" y="708"/>
                  </a:lnTo>
                  <a:cubicBezTo>
                    <a:pt x="11558" y="289"/>
                    <a:pt x="11210" y="0"/>
                    <a:pt x="108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rot="3473090">
              <a:off x="6394015" y="4574316"/>
              <a:ext cx="432425" cy="352421"/>
            </a:xfrm>
            <a:custGeom>
              <a:avLst/>
              <a:gdLst/>
              <a:ahLst/>
              <a:cxnLst/>
              <a:rect l="l" t="t" r="r" b="b"/>
              <a:pathLst>
                <a:path w="9475" h="7722" extrusionOk="0">
                  <a:moveTo>
                    <a:pt x="7953" y="0"/>
                  </a:moveTo>
                  <a:cubicBezTo>
                    <a:pt x="7572" y="0"/>
                    <a:pt x="7271" y="316"/>
                    <a:pt x="7319" y="678"/>
                  </a:cubicBezTo>
                  <a:lnTo>
                    <a:pt x="7495" y="2683"/>
                  </a:lnTo>
                  <a:cubicBezTo>
                    <a:pt x="7530" y="3089"/>
                    <a:pt x="7205" y="3371"/>
                    <a:pt x="6861" y="3371"/>
                  </a:cubicBezTo>
                  <a:cubicBezTo>
                    <a:pt x="6716" y="3371"/>
                    <a:pt x="6568" y="3321"/>
                    <a:pt x="6442" y="3210"/>
                  </a:cubicBezTo>
                  <a:lnTo>
                    <a:pt x="4362" y="1330"/>
                  </a:lnTo>
                  <a:cubicBezTo>
                    <a:pt x="4236" y="1232"/>
                    <a:pt x="4087" y="1181"/>
                    <a:pt x="3936" y="1181"/>
                  </a:cubicBezTo>
                  <a:cubicBezTo>
                    <a:pt x="3816" y="1181"/>
                    <a:pt x="3696" y="1213"/>
                    <a:pt x="3585" y="1280"/>
                  </a:cubicBezTo>
                  <a:lnTo>
                    <a:pt x="377" y="3410"/>
                  </a:lnTo>
                  <a:cubicBezTo>
                    <a:pt x="76" y="3586"/>
                    <a:pt x="1" y="3987"/>
                    <a:pt x="201" y="4287"/>
                  </a:cubicBezTo>
                  <a:lnTo>
                    <a:pt x="2332" y="7445"/>
                  </a:lnTo>
                  <a:cubicBezTo>
                    <a:pt x="2468" y="7634"/>
                    <a:pt x="2665" y="7722"/>
                    <a:pt x="2860" y="7722"/>
                  </a:cubicBezTo>
                  <a:cubicBezTo>
                    <a:pt x="3131" y="7722"/>
                    <a:pt x="3397" y="7551"/>
                    <a:pt x="3485" y="7245"/>
                  </a:cubicBezTo>
                  <a:cubicBezTo>
                    <a:pt x="3510" y="7094"/>
                    <a:pt x="3485" y="6944"/>
                    <a:pt x="3409" y="6794"/>
                  </a:cubicBezTo>
                  <a:lnTo>
                    <a:pt x="2557" y="5164"/>
                  </a:lnTo>
                  <a:cubicBezTo>
                    <a:pt x="2407" y="4914"/>
                    <a:pt x="2482" y="4588"/>
                    <a:pt x="2683" y="4413"/>
                  </a:cubicBezTo>
                  <a:lnTo>
                    <a:pt x="3610" y="3560"/>
                  </a:lnTo>
                  <a:cubicBezTo>
                    <a:pt x="3735" y="3447"/>
                    <a:pt x="3892" y="3390"/>
                    <a:pt x="4046" y="3390"/>
                  </a:cubicBezTo>
                  <a:cubicBezTo>
                    <a:pt x="4231" y="3390"/>
                    <a:pt x="4414" y="3472"/>
                    <a:pt x="4537" y="3636"/>
                  </a:cubicBezTo>
                  <a:lnTo>
                    <a:pt x="6843" y="6643"/>
                  </a:lnTo>
                  <a:cubicBezTo>
                    <a:pt x="6943" y="6794"/>
                    <a:pt x="7119" y="6869"/>
                    <a:pt x="7294" y="6894"/>
                  </a:cubicBezTo>
                  <a:lnTo>
                    <a:pt x="8597" y="6944"/>
                  </a:lnTo>
                  <a:cubicBezTo>
                    <a:pt x="8613" y="6945"/>
                    <a:pt x="8629" y="6946"/>
                    <a:pt x="8645" y="6946"/>
                  </a:cubicBezTo>
                  <a:cubicBezTo>
                    <a:pt x="8998" y="6946"/>
                    <a:pt x="9274" y="6678"/>
                    <a:pt x="9274" y="6342"/>
                  </a:cubicBezTo>
                  <a:lnTo>
                    <a:pt x="9475" y="728"/>
                  </a:lnTo>
                  <a:cubicBezTo>
                    <a:pt x="9475" y="377"/>
                    <a:pt x="9224" y="102"/>
                    <a:pt x="8873" y="77"/>
                  </a:cubicBezTo>
                  <a:lnTo>
                    <a:pt x="7996" y="2"/>
                  </a:lnTo>
                  <a:cubicBezTo>
                    <a:pt x="7981" y="1"/>
                    <a:pt x="7967" y="0"/>
                    <a:pt x="795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7835366" y="4698083"/>
              <a:ext cx="385546" cy="455280"/>
            </a:xfrm>
            <a:custGeom>
              <a:avLst/>
              <a:gdLst/>
              <a:ahLst/>
              <a:cxnLst/>
              <a:rect l="l" t="t" r="r" b="b"/>
              <a:pathLst>
                <a:path w="8448" h="9976" extrusionOk="0">
                  <a:moveTo>
                    <a:pt x="3660" y="0"/>
                  </a:moveTo>
                  <a:cubicBezTo>
                    <a:pt x="3503" y="0"/>
                    <a:pt x="3347" y="57"/>
                    <a:pt x="3234" y="170"/>
                  </a:cubicBezTo>
                  <a:lnTo>
                    <a:pt x="2582" y="796"/>
                  </a:lnTo>
                  <a:cubicBezTo>
                    <a:pt x="2307" y="1072"/>
                    <a:pt x="2332" y="1523"/>
                    <a:pt x="2633" y="1749"/>
                  </a:cubicBezTo>
                  <a:lnTo>
                    <a:pt x="4237" y="2952"/>
                  </a:lnTo>
                  <a:cubicBezTo>
                    <a:pt x="4713" y="3303"/>
                    <a:pt x="4512" y="4029"/>
                    <a:pt x="3936" y="4079"/>
                  </a:cubicBezTo>
                  <a:lnTo>
                    <a:pt x="1179" y="4380"/>
                  </a:lnTo>
                  <a:cubicBezTo>
                    <a:pt x="878" y="4430"/>
                    <a:pt x="653" y="4656"/>
                    <a:pt x="602" y="4932"/>
                  </a:cubicBezTo>
                  <a:lnTo>
                    <a:pt x="51" y="8741"/>
                  </a:lnTo>
                  <a:cubicBezTo>
                    <a:pt x="1" y="9092"/>
                    <a:pt x="252" y="9418"/>
                    <a:pt x="602" y="9468"/>
                  </a:cubicBezTo>
                  <a:lnTo>
                    <a:pt x="4387" y="9969"/>
                  </a:lnTo>
                  <a:cubicBezTo>
                    <a:pt x="4419" y="9974"/>
                    <a:pt x="4450" y="9976"/>
                    <a:pt x="4480" y="9976"/>
                  </a:cubicBezTo>
                  <a:cubicBezTo>
                    <a:pt x="4977" y="9976"/>
                    <a:pt x="5272" y="9417"/>
                    <a:pt x="4988" y="8992"/>
                  </a:cubicBezTo>
                  <a:cubicBezTo>
                    <a:pt x="4913" y="8841"/>
                    <a:pt x="4763" y="8766"/>
                    <a:pt x="4612" y="8716"/>
                  </a:cubicBezTo>
                  <a:lnTo>
                    <a:pt x="2833" y="8290"/>
                  </a:lnTo>
                  <a:cubicBezTo>
                    <a:pt x="2532" y="8215"/>
                    <a:pt x="2357" y="7964"/>
                    <a:pt x="2332" y="7689"/>
                  </a:cubicBezTo>
                  <a:lnTo>
                    <a:pt x="2332" y="6435"/>
                  </a:lnTo>
                  <a:cubicBezTo>
                    <a:pt x="2308" y="6074"/>
                    <a:pt x="2608" y="5782"/>
                    <a:pt x="2965" y="5782"/>
                  </a:cubicBezTo>
                  <a:cubicBezTo>
                    <a:pt x="2979" y="5782"/>
                    <a:pt x="2994" y="5783"/>
                    <a:pt x="3008" y="5784"/>
                  </a:cubicBezTo>
                  <a:lnTo>
                    <a:pt x="6768" y="6059"/>
                  </a:lnTo>
                  <a:cubicBezTo>
                    <a:pt x="6791" y="6063"/>
                    <a:pt x="6814" y="6064"/>
                    <a:pt x="6837" y="6064"/>
                  </a:cubicBezTo>
                  <a:cubicBezTo>
                    <a:pt x="6994" y="6064"/>
                    <a:pt x="7160" y="5993"/>
                    <a:pt x="7269" y="5884"/>
                  </a:cubicBezTo>
                  <a:lnTo>
                    <a:pt x="8196" y="4957"/>
                  </a:lnTo>
                  <a:cubicBezTo>
                    <a:pt x="8447" y="4706"/>
                    <a:pt x="8422" y="4305"/>
                    <a:pt x="8171" y="4054"/>
                  </a:cubicBezTo>
                  <a:lnTo>
                    <a:pt x="4086" y="170"/>
                  </a:lnTo>
                  <a:cubicBezTo>
                    <a:pt x="3973" y="57"/>
                    <a:pt x="3817" y="0"/>
                    <a:pt x="366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35857" y="4125695"/>
              <a:ext cx="487272" cy="378654"/>
            </a:xfrm>
            <a:custGeom>
              <a:avLst/>
              <a:gdLst/>
              <a:ahLst/>
              <a:cxnLst/>
              <a:rect l="l" t="t" r="r" b="b"/>
              <a:pathLst>
                <a:path w="10677" h="8297" extrusionOk="0">
                  <a:moveTo>
                    <a:pt x="7469" y="1"/>
                  </a:moveTo>
                  <a:cubicBezTo>
                    <a:pt x="7350" y="1"/>
                    <a:pt x="7229" y="33"/>
                    <a:pt x="7118" y="99"/>
                  </a:cubicBezTo>
                  <a:lnTo>
                    <a:pt x="5313" y="1403"/>
                  </a:lnTo>
                  <a:cubicBezTo>
                    <a:pt x="5130" y="1525"/>
                    <a:pt x="4923" y="1588"/>
                    <a:pt x="4717" y="1588"/>
                  </a:cubicBezTo>
                  <a:cubicBezTo>
                    <a:pt x="4502" y="1588"/>
                    <a:pt x="4290" y="1519"/>
                    <a:pt x="4110" y="1378"/>
                  </a:cubicBezTo>
                  <a:lnTo>
                    <a:pt x="3183" y="701"/>
                  </a:lnTo>
                  <a:cubicBezTo>
                    <a:pt x="3061" y="619"/>
                    <a:pt x="2917" y="575"/>
                    <a:pt x="2770" y="575"/>
                  </a:cubicBezTo>
                  <a:cubicBezTo>
                    <a:pt x="2647" y="575"/>
                    <a:pt x="2521" y="607"/>
                    <a:pt x="2406" y="676"/>
                  </a:cubicBezTo>
                  <a:lnTo>
                    <a:pt x="2005" y="951"/>
                  </a:lnTo>
                  <a:cubicBezTo>
                    <a:pt x="752" y="1728"/>
                    <a:pt x="0" y="3107"/>
                    <a:pt x="0" y="4586"/>
                  </a:cubicBezTo>
                  <a:lnTo>
                    <a:pt x="50" y="7593"/>
                  </a:lnTo>
                  <a:cubicBezTo>
                    <a:pt x="50" y="7944"/>
                    <a:pt x="326" y="8270"/>
                    <a:pt x="677" y="8295"/>
                  </a:cubicBezTo>
                  <a:cubicBezTo>
                    <a:pt x="691" y="8296"/>
                    <a:pt x="705" y="8296"/>
                    <a:pt x="720" y="8296"/>
                  </a:cubicBezTo>
                  <a:cubicBezTo>
                    <a:pt x="1124" y="8296"/>
                    <a:pt x="1428" y="7955"/>
                    <a:pt x="1404" y="7568"/>
                  </a:cubicBezTo>
                  <a:lnTo>
                    <a:pt x="1203" y="4009"/>
                  </a:lnTo>
                  <a:cubicBezTo>
                    <a:pt x="1203" y="3809"/>
                    <a:pt x="1278" y="3608"/>
                    <a:pt x="1429" y="3458"/>
                  </a:cubicBezTo>
                  <a:lnTo>
                    <a:pt x="2256" y="2706"/>
                  </a:lnTo>
                  <a:cubicBezTo>
                    <a:pt x="2394" y="2581"/>
                    <a:pt x="2563" y="2518"/>
                    <a:pt x="2732" y="2518"/>
                  </a:cubicBezTo>
                  <a:cubicBezTo>
                    <a:pt x="2901" y="2518"/>
                    <a:pt x="3070" y="2581"/>
                    <a:pt x="3208" y="2706"/>
                  </a:cubicBezTo>
                  <a:lnTo>
                    <a:pt x="3734" y="3232"/>
                  </a:lnTo>
                  <a:cubicBezTo>
                    <a:pt x="3860" y="3357"/>
                    <a:pt x="3935" y="3508"/>
                    <a:pt x="3935" y="3658"/>
                  </a:cubicBezTo>
                  <a:lnTo>
                    <a:pt x="4286" y="6440"/>
                  </a:lnTo>
                  <a:cubicBezTo>
                    <a:pt x="4346" y="6906"/>
                    <a:pt x="4750" y="7224"/>
                    <a:pt x="5180" y="7224"/>
                  </a:cubicBezTo>
                  <a:cubicBezTo>
                    <a:pt x="5283" y="7224"/>
                    <a:pt x="5387" y="7206"/>
                    <a:pt x="5489" y="7167"/>
                  </a:cubicBezTo>
                  <a:cubicBezTo>
                    <a:pt x="5865" y="7017"/>
                    <a:pt x="6090" y="6666"/>
                    <a:pt x="6065" y="6265"/>
                  </a:cubicBezTo>
                  <a:lnTo>
                    <a:pt x="5915" y="3433"/>
                  </a:lnTo>
                  <a:cubicBezTo>
                    <a:pt x="5915" y="3232"/>
                    <a:pt x="5990" y="3032"/>
                    <a:pt x="6140" y="2881"/>
                  </a:cubicBezTo>
                  <a:lnTo>
                    <a:pt x="6968" y="2129"/>
                  </a:lnTo>
                  <a:cubicBezTo>
                    <a:pt x="7098" y="2010"/>
                    <a:pt x="7258" y="1953"/>
                    <a:pt x="7418" y="1953"/>
                  </a:cubicBezTo>
                  <a:cubicBezTo>
                    <a:pt x="7596" y="1953"/>
                    <a:pt x="7775" y="2023"/>
                    <a:pt x="7920" y="2154"/>
                  </a:cubicBezTo>
                  <a:lnTo>
                    <a:pt x="8446" y="2681"/>
                  </a:lnTo>
                  <a:cubicBezTo>
                    <a:pt x="8572" y="2781"/>
                    <a:pt x="8647" y="2931"/>
                    <a:pt x="8647" y="3082"/>
                  </a:cubicBezTo>
                  <a:lnTo>
                    <a:pt x="9073" y="6591"/>
                  </a:lnTo>
                  <a:cubicBezTo>
                    <a:pt x="9119" y="6937"/>
                    <a:pt x="9420" y="7198"/>
                    <a:pt x="9761" y="7198"/>
                  </a:cubicBezTo>
                  <a:cubicBezTo>
                    <a:pt x="9790" y="7198"/>
                    <a:pt x="9820" y="7196"/>
                    <a:pt x="9850" y="7192"/>
                  </a:cubicBezTo>
                  <a:lnTo>
                    <a:pt x="10050" y="7167"/>
                  </a:lnTo>
                  <a:cubicBezTo>
                    <a:pt x="10426" y="7117"/>
                    <a:pt x="10677" y="6791"/>
                    <a:pt x="10652" y="6415"/>
                  </a:cubicBezTo>
                  <a:lnTo>
                    <a:pt x="10301" y="3583"/>
                  </a:lnTo>
                  <a:cubicBezTo>
                    <a:pt x="10151" y="2430"/>
                    <a:pt x="9549" y="1378"/>
                    <a:pt x="8622" y="676"/>
                  </a:cubicBezTo>
                  <a:lnTo>
                    <a:pt x="7895" y="149"/>
                  </a:lnTo>
                  <a:cubicBezTo>
                    <a:pt x="7769" y="52"/>
                    <a:pt x="7620" y="1"/>
                    <a:pt x="74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rot="-4241556">
              <a:off x="8329278" y="983573"/>
              <a:ext cx="499579" cy="461562"/>
            </a:xfrm>
            <a:custGeom>
              <a:avLst/>
              <a:gdLst/>
              <a:ahLst/>
              <a:cxnLst/>
              <a:rect l="l" t="t" r="r" b="b"/>
              <a:pathLst>
                <a:path w="13785" h="12736" extrusionOk="0">
                  <a:moveTo>
                    <a:pt x="4490" y="0"/>
                  </a:moveTo>
                  <a:cubicBezTo>
                    <a:pt x="4279" y="0"/>
                    <a:pt x="4065" y="44"/>
                    <a:pt x="3860" y="137"/>
                  </a:cubicBezTo>
                  <a:cubicBezTo>
                    <a:pt x="3083" y="463"/>
                    <a:pt x="2707" y="1340"/>
                    <a:pt x="3008" y="2142"/>
                  </a:cubicBezTo>
                  <a:lnTo>
                    <a:pt x="3810" y="4273"/>
                  </a:lnTo>
                  <a:cubicBezTo>
                    <a:pt x="4085" y="5025"/>
                    <a:pt x="3760" y="5877"/>
                    <a:pt x="3033" y="6228"/>
                  </a:cubicBezTo>
                  <a:lnTo>
                    <a:pt x="1078" y="7230"/>
                  </a:lnTo>
                  <a:cubicBezTo>
                    <a:pt x="326" y="7606"/>
                    <a:pt x="0" y="8508"/>
                    <a:pt x="326" y="9260"/>
                  </a:cubicBezTo>
                  <a:lnTo>
                    <a:pt x="401" y="9461"/>
                  </a:lnTo>
                  <a:cubicBezTo>
                    <a:pt x="670" y="10056"/>
                    <a:pt x="1249" y="10416"/>
                    <a:pt x="1854" y="10416"/>
                  </a:cubicBezTo>
                  <a:cubicBezTo>
                    <a:pt x="2038" y="10416"/>
                    <a:pt x="2225" y="10383"/>
                    <a:pt x="2406" y="10313"/>
                  </a:cubicBezTo>
                  <a:lnTo>
                    <a:pt x="4136" y="9661"/>
                  </a:lnTo>
                  <a:cubicBezTo>
                    <a:pt x="4311" y="9596"/>
                    <a:pt x="4492" y="9565"/>
                    <a:pt x="4671" y="9565"/>
                  </a:cubicBezTo>
                  <a:cubicBezTo>
                    <a:pt x="5313" y="9565"/>
                    <a:pt x="5931" y="9962"/>
                    <a:pt x="6166" y="10589"/>
                  </a:cubicBezTo>
                  <a:lnTo>
                    <a:pt x="6592" y="11716"/>
                  </a:lnTo>
                  <a:cubicBezTo>
                    <a:pt x="6826" y="12372"/>
                    <a:pt x="7429" y="12736"/>
                    <a:pt x="8050" y="12736"/>
                  </a:cubicBezTo>
                  <a:cubicBezTo>
                    <a:pt x="8427" y="12736"/>
                    <a:pt x="8811" y="12602"/>
                    <a:pt x="9123" y="12318"/>
                  </a:cubicBezTo>
                  <a:lnTo>
                    <a:pt x="9273" y="12193"/>
                  </a:lnTo>
                  <a:cubicBezTo>
                    <a:pt x="9775" y="11766"/>
                    <a:pt x="9925" y="11065"/>
                    <a:pt x="9674" y="10438"/>
                  </a:cubicBezTo>
                  <a:lnTo>
                    <a:pt x="9299" y="9461"/>
                  </a:lnTo>
                  <a:cubicBezTo>
                    <a:pt x="8973" y="8634"/>
                    <a:pt x="9374" y="7706"/>
                    <a:pt x="10201" y="7380"/>
                  </a:cubicBezTo>
                  <a:lnTo>
                    <a:pt x="12507" y="6528"/>
                  </a:lnTo>
                  <a:cubicBezTo>
                    <a:pt x="13409" y="6203"/>
                    <a:pt x="13785" y="5175"/>
                    <a:pt x="13359" y="4323"/>
                  </a:cubicBezTo>
                  <a:lnTo>
                    <a:pt x="12732" y="3095"/>
                  </a:lnTo>
                  <a:cubicBezTo>
                    <a:pt x="12452" y="2551"/>
                    <a:pt x="11901" y="2241"/>
                    <a:pt x="11329" y="2241"/>
                  </a:cubicBezTo>
                  <a:cubicBezTo>
                    <a:pt x="11084" y="2241"/>
                    <a:pt x="10835" y="2298"/>
                    <a:pt x="10602" y="2418"/>
                  </a:cubicBezTo>
                  <a:lnTo>
                    <a:pt x="8697" y="3370"/>
                  </a:lnTo>
                  <a:cubicBezTo>
                    <a:pt x="8463" y="3494"/>
                    <a:pt x="8214" y="3552"/>
                    <a:pt x="7970" y="3552"/>
                  </a:cubicBezTo>
                  <a:cubicBezTo>
                    <a:pt x="7324" y="3552"/>
                    <a:pt x="6710" y="3148"/>
                    <a:pt x="6492" y="2493"/>
                  </a:cubicBezTo>
                  <a:lnTo>
                    <a:pt x="5965" y="1065"/>
                  </a:lnTo>
                  <a:cubicBezTo>
                    <a:pt x="5739" y="405"/>
                    <a:pt x="5130" y="0"/>
                    <a:pt x="44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8829756" y="1902419"/>
              <a:ext cx="492074" cy="478230"/>
            </a:xfrm>
            <a:custGeom>
              <a:avLst/>
              <a:gdLst/>
              <a:ahLst/>
              <a:cxnLst/>
              <a:rect l="l" t="t" r="r" b="b"/>
              <a:pathLst>
                <a:path w="11730" h="11400" extrusionOk="0">
                  <a:moveTo>
                    <a:pt x="8910" y="0"/>
                  </a:moveTo>
                  <a:cubicBezTo>
                    <a:pt x="8466" y="0"/>
                    <a:pt x="8024" y="184"/>
                    <a:pt x="7720" y="544"/>
                  </a:cubicBezTo>
                  <a:lnTo>
                    <a:pt x="6291" y="2173"/>
                  </a:lnTo>
                  <a:cubicBezTo>
                    <a:pt x="5985" y="2543"/>
                    <a:pt x="5543" y="2731"/>
                    <a:pt x="5100" y="2731"/>
                  </a:cubicBezTo>
                  <a:cubicBezTo>
                    <a:pt x="4672" y="2731"/>
                    <a:pt x="4243" y="2555"/>
                    <a:pt x="3935" y="2198"/>
                  </a:cubicBezTo>
                  <a:lnTo>
                    <a:pt x="2908" y="1070"/>
                  </a:lnTo>
                  <a:cubicBezTo>
                    <a:pt x="2598" y="722"/>
                    <a:pt x="2163" y="547"/>
                    <a:pt x="1728" y="547"/>
                  </a:cubicBezTo>
                  <a:cubicBezTo>
                    <a:pt x="1317" y="547"/>
                    <a:pt x="906" y="703"/>
                    <a:pt x="602" y="1020"/>
                  </a:cubicBezTo>
                  <a:cubicBezTo>
                    <a:pt x="0" y="1622"/>
                    <a:pt x="0" y="2599"/>
                    <a:pt x="577" y="3200"/>
                  </a:cubicBezTo>
                  <a:lnTo>
                    <a:pt x="2131" y="4880"/>
                  </a:lnTo>
                  <a:cubicBezTo>
                    <a:pt x="2682" y="5456"/>
                    <a:pt x="2682" y="6358"/>
                    <a:pt x="2156" y="6985"/>
                  </a:cubicBezTo>
                  <a:lnTo>
                    <a:pt x="727" y="8639"/>
                  </a:lnTo>
                  <a:cubicBezTo>
                    <a:pt x="176" y="9291"/>
                    <a:pt x="226" y="10218"/>
                    <a:pt x="828" y="10820"/>
                  </a:cubicBezTo>
                  <a:lnTo>
                    <a:pt x="978" y="10945"/>
                  </a:lnTo>
                  <a:cubicBezTo>
                    <a:pt x="1282" y="11249"/>
                    <a:pt x="1675" y="11399"/>
                    <a:pt x="2071" y="11399"/>
                  </a:cubicBezTo>
                  <a:cubicBezTo>
                    <a:pt x="2459" y="11399"/>
                    <a:pt x="2848" y="11255"/>
                    <a:pt x="3158" y="10970"/>
                  </a:cubicBezTo>
                  <a:lnTo>
                    <a:pt x="4487" y="9742"/>
                  </a:lnTo>
                  <a:cubicBezTo>
                    <a:pt x="4799" y="9453"/>
                    <a:pt x="5193" y="9309"/>
                    <a:pt x="5582" y="9309"/>
                  </a:cubicBezTo>
                  <a:cubicBezTo>
                    <a:pt x="6003" y="9309"/>
                    <a:pt x="6418" y="9478"/>
                    <a:pt x="6717" y="9817"/>
                  </a:cubicBezTo>
                  <a:lnTo>
                    <a:pt x="7544" y="10694"/>
                  </a:lnTo>
                  <a:cubicBezTo>
                    <a:pt x="7858" y="11029"/>
                    <a:pt x="8277" y="11189"/>
                    <a:pt x="8693" y="11189"/>
                  </a:cubicBezTo>
                  <a:cubicBezTo>
                    <a:pt x="9273" y="11189"/>
                    <a:pt x="9848" y="10877"/>
                    <a:pt x="10126" y="10293"/>
                  </a:cubicBezTo>
                  <a:lnTo>
                    <a:pt x="10226" y="10093"/>
                  </a:lnTo>
                  <a:cubicBezTo>
                    <a:pt x="10502" y="9516"/>
                    <a:pt x="10376" y="8815"/>
                    <a:pt x="9925" y="8338"/>
                  </a:cubicBezTo>
                  <a:lnTo>
                    <a:pt x="9173" y="7561"/>
                  </a:lnTo>
                  <a:cubicBezTo>
                    <a:pt x="8572" y="6935"/>
                    <a:pt x="8597" y="5907"/>
                    <a:pt x="9249" y="5306"/>
                  </a:cubicBezTo>
                  <a:lnTo>
                    <a:pt x="11028" y="3627"/>
                  </a:lnTo>
                  <a:cubicBezTo>
                    <a:pt x="11730" y="2975"/>
                    <a:pt x="11705" y="1872"/>
                    <a:pt x="10978" y="1271"/>
                  </a:cubicBezTo>
                  <a:lnTo>
                    <a:pt x="9925" y="368"/>
                  </a:lnTo>
                  <a:cubicBezTo>
                    <a:pt x="9633" y="121"/>
                    <a:pt x="9271" y="0"/>
                    <a:pt x="891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4851200" y="-170001"/>
              <a:ext cx="564342" cy="539724"/>
            </a:xfrm>
            <a:custGeom>
              <a:avLst/>
              <a:gdLst/>
              <a:ahLst/>
              <a:cxnLst/>
              <a:rect l="l" t="t" r="r" b="b"/>
              <a:pathLst>
                <a:path w="9651" h="9230" extrusionOk="0">
                  <a:moveTo>
                    <a:pt x="5113" y="1"/>
                  </a:moveTo>
                  <a:cubicBezTo>
                    <a:pt x="4558" y="1"/>
                    <a:pt x="4084" y="395"/>
                    <a:pt x="4011" y="954"/>
                  </a:cubicBezTo>
                  <a:lnTo>
                    <a:pt x="3810" y="2533"/>
                  </a:lnTo>
                  <a:cubicBezTo>
                    <a:pt x="3735" y="3084"/>
                    <a:pt x="3259" y="3485"/>
                    <a:pt x="2708" y="3485"/>
                  </a:cubicBezTo>
                  <a:lnTo>
                    <a:pt x="1179" y="3460"/>
                  </a:lnTo>
                  <a:cubicBezTo>
                    <a:pt x="602" y="3460"/>
                    <a:pt x="101" y="3886"/>
                    <a:pt x="76" y="4463"/>
                  </a:cubicBezTo>
                  <a:lnTo>
                    <a:pt x="51" y="4613"/>
                  </a:lnTo>
                  <a:cubicBezTo>
                    <a:pt x="1" y="5190"/>
                    <a:pt x="427" y="5716"/>
                    <a:pt x="1003" y="5791"/>
                  </a:cubicBezTo>
                  <a:lnTo>
                    <a:pt x="2256" y="5942"/>
                  </a:lnTo>
                  <a:cubicBezTo>
                    <a:pt x="2858" y="6017"/>
                    <a:pt x="3284" y="6568"/>
                    <a:pt x="3209" y="7170"/>
                  </a:cubicBezTo>
                  <a:lnTo>
                    <a:pt x="3109" y="7997"/>
                  </a:lnTo>
                  <a:cubicBezTo>
                    <a:pt x="3020" y="8662"/>
                    <a:pt x="3559" y="9229"/>
                    <a:pt x="4206" y="9229"/>
                  </a:cubicBezTo>
                  <a:cubicBezTo>
                    <a:pt x="4290" y="9229"/>
                    <a:pt x="4376" y="9220"/>
                    <a:pt x="4462" y="9200"/>
                  </a:cubicBezTo>
                  <a:lnTo>
                    <a:pt x="4612" y="9150"/>
                  </a:lnTo>
                  <a:cubicBezTo>
                    <a:pt x="5038" y="9049"/>
                    <a:pt x="5364" y="8673"/>
                    <a:pt x="5414" y="8222"/>
                  </a:cubicBezTo>
                  <a:lnTo>
                    <a:pt x="5490" y="7470"/>
                  </a:lnTo>
                  <a:cubicBezTo>
                    <a:pt x="5559" y="6915"/>
                    <a:pt x="6034" y="6509"/>
                    <a:pt x="6580" y="6509"/>
                  </a:cubicBezTo>
                  <a:cubicBezTo>
                    <a:pt x="6625" y="6509"/>
                    <a:pt x="6671" y="6512"/>
                    <a:pt x="6718" y="6518"/>
                  </a:cubicBezTo>
                  <a:lnTo>
                    <a:pt x="8422" y="6718"/>
                  </a:lnTo>
                  <a:cubicBezTo>
                    <a:pt x="8476" y="6727"/>
                    <a:pt x="8529" y="6731"/>
                    <a:pt x="8582" y="6731"/>
                  </a:cubicBezTo>
                  <a:cubicBezTo>
                    <a:pt x="9165" y="6731"/>
                    <a:pt x="9650" y="6239"/>
                    <a:pt x="9650" y="5641"/>
                  </a:cubicBezTo>
                  <a:lnTo>
                    <a:pt x="9650" y="4688"/>
                  </a:lnTo>
                  <a:cubicBezTo>
                    <a:pt x="9650" y="4087"/>
                    <a:pt x="9174" y="3586"/>
                    <a:pt x="8572" y="3586"/>
                  </a:cubicBezTo>
                  <a:lnTo>
                    <a:pt x="7094" y="3561"/>
                  </a:lnTo>
                  <a:cubicBezTo>
                    <a:pt x="6417" y="3561"/>
                    <a:pt x="5916" y="2959"/>
                    <a:pt x="6016" y="2307"/>
                  </a:cubicBezTo>
                  <a:lnTo>
                    <a:pt x="6166" y="1255"/>
                  </a:lnTo>
                  <a:cubicBezTo>
                    <a:pt x="6267" y="628"/>
                    <a:pt x="5815" y="52"/>
                    <a:pt x="5164" y="2"/>
                  </a:cubicBezTo>
                  <a:cubicBezTo>
                    <a:pt x="5147" y="1"/>
                    <a:pt x="5130" y="1"/>
                    <a:pt x="511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8571596" y="1572811"/>
              <a:ext cx="172456" cy="151398"/>
            </a:xfrm>
            <a:custGeom>
              <a:avLst/>
              <a:gdLst/>
              <a:ahLst/>
              <a:cxnLst/>
              <a:rect l="l" t="t" r="r" b="b"/>
              <a:pathLst>
                <a:path w="4111" h="3609" extrusionOk="0">
                  <a:moveTo>
                    <a:pt x="2070" y="0"/>
                  </a:moveTo>
                  <a:cubicBezTo>
                    <a:pt x="1403" y="0"/>
                    <a:pt x="752" y="377"/>
                    <a:pt x="427" y="1027"/>
                  </a:cubicBezTo>
                  <a:cubicBezTo>
                    <a:pt x="1" y="1905"/>
                    <a:pt x="377" y="2982"/>
                    <a:pt x="1279" y="3433"/>
                  </a:cubicBezTo>
                  <a:cubicBezTo>
                    <a:pt x="1524" y="3552"/>
                    <a:pt x="1784" y="3609"/>
                    <a:pt x="2041" y="3609"/>
                  </a:cubicBezTo>
                  <a:cubicBezTo>
                    <a:pt x="2707" y="3609"/>
                    <a:pt x="3353" y="3232"/>
                    <a:pt x="3660" y="2581"/>
                  </a:cubicBezTo>
                  <a:cubicBezTo>
                    <a:pt x="4111" y="1704"/>
                    <a:pt x="3735" y="626"/>
                    <a:pt x="2833" y="175"/>
                  </a:cubicBezTo>
                  <a:cubicBezTo>
                    <a:pt x="2588" y="56"/>
                    <a:pt x="2328" y="0"/>
                    <a:pt x="207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8407559" y="1911751"/>
              <a:ext cx="172498" cy="151062"/>
            </a:xfrm>
            <a:custGeom>
              <a:avLst/>
              <a:gdLst/>
              <a:ahLst/>
              <a:cxnLst/>
              <a:rect l="l" t="t" r="r" b="b"/>
              <a:pathLst>
                <a:path w="4112" h="3601" extrusionOk="0">
                  <a:moveTo>
                    <a:pt x="2030" y="0"/>
                  </a:moveTo>
                  <a:cubicBezTo>
                    <a:pt x="1364" y="0"/>
                    <a:pt x="730" y="376"/>
                    <a:pt x="427" y="1019"/>
                  </a:cubicBezTo>
                  <a:cubicBezTo>
                    <a:pt x="1" y="1921"/>
                    <a:pt x="377" y="2999"/>
                    <a:pt x="1279" y="3425"/>
                  </a:cubicBezTo>
                  <a:cubicBezTo>
                    <a:pt x="1524" y="3544"/>
                    <a:pt x="1784" y="3600"/>
                    <a:pt x="2042" y="3600"/>
                  </a:cubicBezTo>
                  <a:cubicBezTo>
                    <a:pt x="2707" y="3600"/>
                    <a:pt x="3353" y="3223"/>
                    <a:pt x="3660" y="2573"/>
                  </a:cubicBezTo>
                  <a:cubicBezTo>
                    <a:pt x="4111" y="1695"/>
                    <a:pt x="3735" y="618"/>
                    <a:pt x="2833" y="192"/>
                  </a:cubicBezTo>
                  <a:cubicBezTo>
                    <a:pt x="2573" y="62"/>
                    <a:pt x="2299" y="0"/>
                    <a:pt x="203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85492" y="1709536"/>
              <a:ext cx="387996" cy="215497"/>
            </a:xfrm>
            <a:custGeom>
              <a:avLst/>
              <a:gdLst/>
              <a:ahLst/>
              <a:cxnLst/>
              <a:rect l="l" t="t" r="r" b="b"/>
              <a:pathLst>
                <a:path w="9249" h="5137" extrusionOk="0">
                  <a:moveTo>
                    <a:pt x="1294" y="1"/>
                  </a:moveTo>
                  <a:cubicBezTo>
                    <a:pt x="922" y="1"/>
                    <a:pt x="573" y="234"/>
                    <a:pt x="427" y="601"/>
                  </a:cubicBezTo>
                  <a:lnTo>
                    <a:pt x="176" y="1252"/>
                  </a:lnTo>
                  <a:cubicBezTo>
                    <a:pt x="1" y="1753"/>
                    <a:pt x="251" y="2305"/>
                    <a:pt x="727" y="2480"/>
                  </a:cubicBezTo>
                  <a:lnTo>
                    <a:pt x="7870" y="5087"/>
                  </a:lnTo>
                  <a:cubicBezTo>
                    <a:pt x="7971" y="5120"/>
                    <a:pt x="8074" y="5136"/>
                    <a:pt x="8176" y="5136"/>
                  </a:cubicBezTo>
                  <a:cubicBezTo>
                    <a:pt x="8530" y="5136"/>
                    <a:pt x="8867" y="4942"/>
                    <a:pt x="9023" y="4611"/>
                  </a:cubicBezTo>
                  <a:cubicBezTo>
                    <a:pt x="9249" y="4134"/>
                    <a:pt x="9048" y="3558"/>
                    <a:pt x="8572" y="3357"/>
                  </a:cubicBezTo>
                  <a:lnTo>
                    <a:pt x="1705" y="99"/>
                  </a:lnTo>
                  <a:cubicBezTo>
                    <a:pt x="1570" y="32"/>
                    <a:pt x="1431" y="1"/>
                    <a:pt x="1294"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8793458" y="410525"/>
              <a:ext cx="92500" cy="445383"/>
            </a:xfrm>
            <a:custGeom>
              <a:avLst/>
              <a:gdLst/>
              <a:ahLst/>
              <a:cxnLst/>
              <a:rect l="l" t="t" r="r" b="b"/>
              <a:pathLst>
                <a:path w="2205" h="10617" extrusionOk="0">
                  <a:moveTo>
                    <a:pt x="1048" y="1"/>
                  </a:moveTo>
                  <a:cubicBezTo>
                    <a:pt x="950" y="1"/>
                    <a:pt x="851" y="17"/>
                    <a:pt x="753" y="51"/>
                  </a:cubicBezTo>
                  <a:lnTo>
                    <a:pt x="628" y="101"/>
                  </a:lnTo>
                  <a:cubicBezTo>
                    <a:pt x="252" y="226"/>
                    <a:pt x="1" y="602"/>
                    <a:pt x="26" y="1003"/>
                  </a:cubicBezTo>
                  <a:lnTo>
                    <a:pt x="377" y="9750"/>
                  </a:lnTo>
                  <a:cubicBezTo>
                    <a:pt x="377" y="10176"/>
                    <a:pt x="703" y="10527"/>
                    <a:pt x="1129" y="10602"/>
                  </a:cubicBezTo>
                  <a:cubicBezTo>
                    <a:pt x="1183" y="10612"/>
                    <a:pt x="1237" y="10617"/>
                    <a:pt x="1291" y="10617"/>
                  </a:cubicBezTo>
                  <a:cubicBezTo>
                    <a:pt x="1779" y="10617"/>
                    <a:pt x="2204" y="10219"/>
                    <a:pt x="2181" y="9700"/>
                  </a:cubicBezTo>
                  <a:lnTo>
                    <a:pt x="1956" y="903"/>
                  </a:lnTo>
                  <a:cubicBezTo>
                    <a:pt x="1956" y="383"/>
                    <a:pt x="1524" y="1"/>
                    <a:pt x="104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8619017" y="401757"/>
              <a:ext cx="98792" cy="445719"/>
            </a:xfrm>
            <a:custGeom>
              <a:avLst/>
              <a:gdLst/>
              <a:ahLst/>
              <a:cxnLst/>
              <a:rect l="l" t="t" r="r" b="b"/>
              <a:pathLst>
                <a:path w="2355" h="10625" extrusionOk="0">
                  <a:moveTo>
                    <a:pt x="900" y="0"/>
                  </a:moveTo>
                  <a:cubicBezTo>
                    <a:pt x="404" y="0"/>
                    <a:pt x="0" y="403"/>
                    <a:pt x="24" y="911"/>
                  </a:cubicBezTo>
                  <a:lnTo>
                    <a:pt x="324" y="9759"/>
                  </a:lnTo>
                  <a:cubicBezTo>
                    <a:pt x="324" y="10265"/>
                    <a:pt x="734" y="10624"/>
                    <a:pt x="1195" y="10624"/>
                  </a:cubicBezTo>
                  <a:cubicBezTo>
                    <a:pt x="1304" y="10624"/>
                    <a:pt x="1417" y="10604"/>
                    <a:pt x="1527" y="10561"/>
                  </a:cubicBezTo>
                  <a:cubicBezTo>
                    <a:pt x="1853" y="10435"/>
                    <a:pt x="2054" y="10109"/>
                    <a:pt x="2079" y="9759"/>
                  </a:cubicBezTo>
                  <a:lnTo>
                    <a:pt x="2329" y="987"/>
                  </a:lnTo>
                  <a:cubicBezTo>
                    <a:pt x="2354" y="535"/>
                    <a:pt x="2004" y="134"/>
                    <a:pt x="1578" y="84"/>
                  </a:cubicBezTo>
                  <a:lnTo>
                    <a:pt x="1026" y="9"/>
                  </a:lnTo>
                  <a:cubicBezTo>
                    <a:pt x="984" y="3"/>
                    <a:pt x="941" y="0"/>
                    <a:pt x="90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493436" y="97575"/>
              <a:ext cx="374960" cy="418188"/>
            </a:xfrm>
            <a:custGeom>
              <a:avLst/>
              <a:gdLst/>
              <a:ahLst/>
              <a:cxnLst/>
              <a:rect l="l" t="t" r="r" b="b"/>
              <a:pathLst>
                <a:path w="7720" h="8610" extrusionOk="0">
                  <a:moveTo>
                    <a:pt x="1059" y="0"/>
                  </a:moveTo>
                  <a:cubicBezTo>
                    <a:pt x="762" y="0"/>
                    <a:pt x="465" y="146"/>
                    <a:pt x="276" y="428"/>
                  </a:cubicBezTo>
                  <a:lnTo>
                    <a:pt x="226" y="529"/>
                  </a:lnTo>
                  <a:cubicBezTo>
                    <a:pt x="0" y="880"/>
                    <a:pt x="25" y="1306"/>
                    <a:pt x="301" y="1606"/>
                  </a:cubicBezTo>
                  <a:lnTo>
                    <a:pt x="5965" y="8298"/>
                  </a:lnTo>
                  <a:cubicBezTo>
                    <a:pt x="6139" y="8504"/>
                    <a:pt x="6382" y="8609"/>
                    <a:pt x="6633" y="8609"/>
                  </a:cubicBezTo>
                  <a:cubicBezTo>
                    <a:pt x="6780" y="8609"/>
                    <a:pt x="6929" y="8573"/>
                    <a:pt x="7068" y="8499"/>
                  </a:cubicBezTo>
                  <a:cubicBezTo>
                    <a:pt x="7594" y="8248"/>
                    <a:pt x="7720" y="7571"/>
                    <a:pt x="7344" y="7120"/>
                  </a:cubicBezTo>
                  <a:lnTo>
                    <a:pt x="1755" y="328"/>
                  </a:lnTo>
                  <a:cubicBezTo>
                    <a:pt x="1569" y="108"/>
                    <a:pt x="1314" y="0"/>
                    <a:pt x="105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321780" y="205067"/>
              <a:ext cx="372532" cy="429796"/>
            </a:xfrm>
            <a:custGeom>
              <a:avLst/>
              <a:gdLst/>
              <a:ahLst/>
              <a:cxnLst/>
              <a:rect l="l" t="t" r="r" b="b"/>
              <a:pathLst>
                <a:path w="7670" h="8849" extrusionOk="0">
                  <a:moveTo>
                    <a:pt x="1511" y="1"/>
                  </a:moveTo>
                  <a:cubicBezTo>
                    <a:pt x="1362" y="1"/>
                    <a:pt x="1212" y="40"/>
                    <a:pt x="1078" y="120"/>
                  </a:cubicBezTo>
                  <a:lnTo>
                    <a:pt x="602" y="396"/>
                  </a:lnTo>
                  <a:cubicBezTo>
                    <a:pt x="126" y="672"/>
                    <a:pt x="0" y="1298"/>
                    <a:pt x="351" y="1724"/>
                  </a:cubicBezTo>
                  <a:lnTo>
                    <a:pt x="6041" y="8541"/>
                  </a:lnTo>
                  <a:cubicBezTo>
                    <a:pt x="6223" y="8747"/>
                    <a:pt x="6473" y="8848"/>
                    <a:pt x="6722" y="8848"/>
                  </a:cubicBezTo>
                  <a:cubicBezTo>
                    <a:pt x="7020" y="8848"/>
                    <a:pt x="7317" y="8703"/>
                    <a:pt x="7494" y="8416"/>
                  </a:cubicBezTo>
                  <a:cubicBezTo>
                    <a:pt x="7670" y="8115"/>
                    <a:pt x="7645" y="7714"/>
                    <a:pt x="7444" y="7439"/>
                  </a:cubicBezTo>
                  <a:lnTo>
                    <a:pt x="2231" y="371"/>
                  </a:lnTo>
                  <a:cubicBezTo>
                    <a:pt x="2053" y="129"/>
                    <a:pt x="1782" y="1"/>
                    <a:pt x="15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76072" y="3594179"/>
              <a:ext cx="498324" cy="470548"/>
            </a:xfrm>
            <a:custGeom>
              <a:avLst/>
              <a:gdLst/>
              <a:ahLst/>
              <a:cxnLst/>
              <a:rect l="l" t="t" r="r" b="b"/>
              <a:pathLst>
                <a:path w="8522" h="8047" extrusionOk="0">
                  <a:moveTo>
                    <a:pt x="1432" y="0"/>
                  </a:moveTo>
                  <a:cubicBezTo>
                    <a:pt x="1236" y="0"/>
                    <a:pt x="1038" y="64"/>
                    <a:pt x="878" y="190"/>
                  </a:cubicBezTo>
                  <a:lnTo>
                    <a:pt x="452" y="541"/>
                  </a:lnTo>
                  <a:cubicBezTo>
                    <a:pt x="26" y="867"/>
                    <a:pt x="0" y="1518"/>
                    <a:pt x="401" y="1869"/>
                  </a:cubicBezTo>
                  <a:lnTo>
                    <a:pt x="6993" y="7809"/>
                  </a:lnTo>
                  <a:cubicBezTo>
                    <a:pt x="7165" y="7972"/>
                    <a:pt x="7377" y="8047"/>
                    <a:pt x="7586" y="8047"/>
                  </a:cubicBezTo>
                  <a:cubicBezTo>
                    <a:pt x="7926" y="8047"/>
                    <a:pt x="8257" y="7849"/>
                    <a:pt x="8397" y="7508"/>
                  </a:cubicBezTo>
                  <a:cubicBezTo>
                    <a:pt x="8522" y="7182"/>
                    <a:pt x="8447" y="6807"/>
                    <a:pt x="8196" y="6556"/>
                  </a:cubicBezTo>
                  <a:lnTo>
                    <a:pt x="2056" y="265"/>
                  </a:lnTo>
                  <a:cubicBezTo>
                    <a:pt x="1893" y="89"/>
                    <a:pt x="1664" y="0"/>
                    <a:pt x="143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rot="-6552162">
              <a:off x="8929611" y="664339"/>
              <a:ext cx="193511" cy="431991"/>
            </a:xfrm>
            <a:custGeom>
              <a:avLst/>
              <a:gdLst/>
              <a:ahLst/>
              <a:cxnLst/>
              <a:rect l="l" t="t" r="r" b="b"/>
              <a:pathLst>
                <a:path w="4613" h="10298" extrusionOk="0">
                  <a:moveTo>
                    <a:pt x="1569" y="0"/>
                  </a:moveTo>
                  <a:cubicBezTo>
                    <a:pt x="1523" y="0"/>
                    <a:pt x="1476" y="4"/>
                    <a:pt x="1429" y="12"/>
                  </a:cubicBezTo>
                  <a:lnTo>
                    <a:pt x="878" y="87"/>
                  </a:lnTo>
                  <a:cubicBezTo>
                    <a:pt x="352" y="162"/>
                    <a:pt x="1" y="714"/>
                    <a:pt x="151" y="1215"/>
                  </a:cubicBezTo>
                  <a:lnTo>
                    <a:pt x="2833" y="9686"/>
                  </a:lnTo>
                  <a:cubicBezTo>
                    <a:pt x="2966" y="10069"/>
                    <a:pt x="3320" y="10297"/>
                    <a:pt x="3683" y="10297"/>
                  </a:cubicBezTo>
                  <a:cubicBezTo>
                    <a:pt x="3866" y="10297"/>
                    <a:pt x="4051" y="10239"/>
                    <a:pt x="4211" y="10112"/>
                  </a:cubicBezTo>
                  <a:cubicBezTo>
                    <a:pt x="4487" y="9912"/>
                    <a:pt x="4612" y="9536"/>
                    <a:pt x="4537" y="9210"/>
                  </a:cubicBezTo>
                  <a:lnTo>
                    <a:pt x="2407" y="664"/>
                  </a:lnTo>
                  <a:cubicBezTo>
                    <a:pt x="2317" y="282"/>
                    <a:pt x="1965" y="0"/>
                    <a:pt x="15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rot="-1931616">
              <a:off x="8401230" y="3355241"/>
              <a:ext cx="497355" cy="228709"/>
            </a:xfrm>
            <a:custGeom>
              <a:avLst/>
              <a:gdLst/>
              <a:ahLst/>
              <a:cxnLst/>
              <a:rect l="l" t="t" r="r" b="b"/>
              <a:pathLst>
                <a:path w="11856" h="5452" extrusionOk="0">
                  <a:moveTo>
                    <a:pt x="8569" y="1"/>
                  </a:moveTo>
                  <a:cubicBezTo>
                    <a:pt x="8152" y="1"/>
                    <a:pt x="7745" y="330"/>
                    <a:pt x="7745" y="815"/>
                  </a:cubicBezTo>
                  <a:lnTo>
                    <a:pt x="7745" y="1091"/>
                  </a:lnTo>
                  <a:cubicBezTo>
                    <a:pt x="7745" y="1542"/>
                    <a:pt x="7369" y="1893"/>
                    <a:pt x="6918" y="1893"/>
                  </a:cubicBezTo>
                  <a:lnTo>
                    <a:pt x="2657" y="1868"/>
                  </a:lnTo>
                  <a:cubicBezTo>
                    <a:pt x="2281" y="1868"/>
                    <a:pt x="1956" y="1617"/>
                    <a:pt x="1855" y="1266"/>
                  </a:cubicBezTo>
                  <a:lnTo>
                    <a:pt x="1730" y="765"/>
                  </a:lnTo>
                  <a:cubicBezTo>
                    <a:pt x="1630" y="414"/>
                    <a:pt x="1304" y="163"/>
                    <a:pt x="953" y="163"/>
                  </a:cubicBezTo>
                  <a:lnTo>
                    <a:pt x="853" y="163"/>
                  </a:lnTo>
                  <a:cubicBezTo>
                    <a:pt x="402" y="163"/>
                    <a:pt x="26" y="539"/>
                    <a:pt x="26" y="991"/>
                  </a:cubicBezTo>
                  <a:lnTo>
                    <a:pt x="1" y="4625"/>
                  </a:lnTo>
                  <a:cubicBezTo>
                    <a:pt x="1" y="5076"/>
                    <a:pt x="377" y="5452"/>
                    <a:pt x="828" y="5452"/>
                  </a:cubicBezTo>
                  <a:lnTo>
                    <a:pt x="978" y="5452"/>
                  </a:lnTo>
                  <a:cubicBezTo>
                    <a:pt x="1354" y="5452"/>
                    <a:pt x="1680" y="5176"/>
                    <a:pt x="1780" y="4800"/>
                  </a:cubicBezTo>
                  <a:lnTo>
                    <a:pt x="1880" y="4349"/>
                  </a:lnTo>
                  <a:cubicBezTo>
                    <a:pt x="1956" y="3973"/>
                    <a:pt x="2306" y="3697"/>
                    <a:pt x="2682" y="3697"/>
                  </a:cubicBezTo>
                  <a:lnTo>
                    <a:pt x="11003" y="3898"/>
                  </a:lnTo>
                  <a:cubicBezTo>
                    <a:pt x="11479" y="3898"/>
                    <a:pt x="11855" y="3547"/>
                    <a:pt x="11855" y="3071"/>
                  </a:cubicBezTo>
                  <a:cubicBezTo>
                    <a:pt x="11855" y="2845"/>
                    <a:pt x="11755" y="2620"/>
                    <a:pt x="11580" y="2469"/>
                  </a:cubicBezTo>
                  <a:lnTo>
                    <a:pt x="9098" y="214"/>
                  </a:lnTo>
                  <a:cubicBezTo>
                    <a:pt x="8944" y="66"/>
                    <a:pt x="8755" y="1"/>
                    <a:pt x="85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rot="-7276693">
              <a:off x="8744081" y="1393156"/>
              <a:ext cx="503647" cy="251824"/>
            </a:xfrm>
            <a:custGeom>
              <a:avLst/>
              <a:gdLst/>
              <a:ahLst/>
              <a:cxnLst/>
              <a:rect l="l" t="t" r="r" b="b"/>
              <a:pathLst>
                <a:path w="12006" h="6003" extrusionOk="0">
                  <a:moveTo>
                    <a:pt x="8516" y="0"/>
                  </a:moveTo>
                  <a:cubicBezTo>
                    <a:pt x="8082" y="0"/>
                    <a:pt x="7677" y="361"/>
                    <a:pt x="7695" y="863"/>
                  </a:cubicBezTo>
                  <a:lnTo>
                    <a:pt x="7720" y="1139"/>
                  </a:lnTo>
                  <a:cubicBezTo>
                    <a:pt x="7745" y="1590"/>
                    <a:pt x="7419" y="1991"/>
                    <a:pt x="6968" y="2016"/>
                  </a:cubicBezTo>
                  <a:lnTo>
                    <a:pt x="2708" y="2292"/>
                  </a:lnTo>
                  <a:cubicBezTo>
                    <a:pt x="2689" y="2293"/>
                    <a:pt x="2670" y="2293"/>
                    <a:pt x="2651" y="2293"/>
                  </a:cubicBezTo>
                  <a:cubicBezTo>
                    <a:pt x="2299" y="2293"/>
                    <a:pt x="2000" y="2073"/>
                    <a:pt x="1881" y="1740"/>
                  </a:cubicBezTo>
                  <a:lnTo>
                    <a:pt x="1705" y="1264"/>
                  </a:lnTo>
                  <a:cubicBezTo>
                    <a:pt x="1586" y="931"/>
                    <a:pt x="1264" y="711"/>
                    <a:pt x="931" y="711"/>
                  </a:cubicBezTo>
                  <a:cubicBezTo>
                    <a:pt x="914" y="711"/>
                    <a:pt x="896" y="711"/>
                    <a:pt x="878" y="713"/>
                  </a:cubicBezTo>
                  <a:lnTo>
                    <a:pt x="803" y="713"/>
                  </a:lnTo>
                  <a:cubicBezTo>
                    <a:pt x="352" y="763"/>
                    <a:pt x="1" y="1139"/>
                    <a:pt x="26" y="1590"/>
                  </a:cubicBezTo>
                  <a:lnTo>
                    <a:pt x="277" y="5224"/>
                  </a:lnTo>
                  <a:cubicBezTo>
                    <a:pt x="301" y="5660"/>
                    <a:pt x="653" y="6002"/>
                    <a:pt x="1083" y="6002"/>
                  </a:cubicBezTo>
                  <a:cubicBezTo>
                    <a:pt x="1098" y="6002"/>
                    <a:pt x="1113" y="6002"/>
                    <a:pt x="1129" y="6001"/>
                  </a:cubicBezTo>
                  <a:lnTo>
                    <a:pt x="1279" y="5976"/>
                  </a:lnTo>
                  <a:cubicBezTo>
                    <a:pt x="1680" y="5951"/>
                    <a:pt x="1981" y="5675"/>
                    <a:pt x="2031" y="5299"/>
                  </a:cubicBezTo>
                  <a:lnTo>
                    <a:pt x="2106" y="4823"/>
                  </a:lnTo>
                  <a:cubicBezTo>
                    <a:pt x="2156" y="4422"/>
                    <a:pt x="2482" y="4146"/>
                    <a:pt x="2883" y="4121"/>
                  </a:cubicBezTo>
                  <a:lnTo>
                    <a:pt x="11179" y="3720"/>
                  </a:lnTo>
                  <a:cubicBezTo>
                    <a:pt x="11655" y="3695"/>
                    <a:pt x="12006" y="3294"/>
                    <a:pt x="11956" y="2843"/>
                  </a:cubicBezTo>
                  <a:cubicBezTo>
                    <a:pt x="11956" y="2617"/>
                    <a:pt x="11831" y="2392"/>
                    <a:pt x="11655" y="2241"/>
                  </a:cubicBezTo>
                  <a:lnTo>
                    <a:pt x="9023" y="186"/>
                  </a:lnTo>
                  <a:cubicBezTo>
                    <a:pt x="8866" y="58"/>
                    <a:pt x="8689" y="0"/>
                    <a:pt x="85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rot="-3942388">
              <a:off x="677104" y="4707753"/>
              <a:ext cx="565751" cy="435935"/>
            </a:xfrm>
            <a:custGeom>
              <a:avLst/>
              <a:gdLst/>
              <a:ahLst/>
              <a:cxnLst/>
              <a:rect l="l" t="t" r="r" b="b"/>
              <a:pathLst>
                <a:path w="9675" h="7455" extrusionOk="0">
                  <a:moveTo>
                    <a:pt x="6969" y="0"/>
                  </a:moveTo>
                  <a:cubicBezTo>
                    <a:pt x="6710" y="0"/>
                    <a:pt x="6451" y="162"/>
                    <a:pt x="6367" y="457"/>
                  </a:cubicBezTo>
                  <a:cubicBezTo>
                    <a:pt x="6316" y="583"/>
                    <a:pt x="6316" y="758"/>
                    <a:pt x="6392" y="908"/>
                  </a:cubicBezTo>
                  <a:lnTo>
                    <a:pt x="7169" y="2563"/>
                  </a:lnTo>
                  <a:cubicBezTo>
                    <a:pt x="7294" y="2838"/>
                    <a:pt x="7219" y="3139"/>
                    <a:pt x="6993" y="3340"/>
                  </a:cubicBezTo>
                  <a:lnTo>
                    <a:pt x="6041" y="4116"/>
                  </a:lnTo>
                  <a:cubicBezTo>
                    <a:pt x="5917" y="4219"/>
                    <a:pt x="5773" y="4267"/>
                    <a:pt x="5631" y="4267"/>
                  </a:cubicBezTo>
                  <a:cubicBezTo>
                    <a:pt x="5428" y="4267"/>
                    <a:pt x="5232" y="4168"/>
                    <a:pt x="5113" y="3991"/>
                  </a:cubicBezTo>
                  <a:lnTo>
                    <a:pt x="2958" y="883"/>
                  </a:lnTo>
                  <a:cubicBezTo>
                    <a:pt x="2858" y="733"/>
                    <a:pt x="2682" y="633"/>
                    <a:pt x="2507" y="608"/>
                  </a:cubicBezTo>
                  <a:lnTo>
                    <a:pt x="1204" y="457"/>
                  </a:lnTo>
                  <a:cubicBezTo>
                    <a:pt x="1188" y="456"/>
                    <a:pt x="1171" y="456"/>
                    <a:pt x="1155" y="456"/>
                  </a:cubicBezTo>
                  <a:cubicBezTo>
                    <a:pt x="826" y="456"/>
                    <a:pt x="550" y="699"/>
                    <a:pt x="502" y="1034"/>
                  </a:cubicBezTo>
                  <a:lnTo>
                    <a:pt x="26" y="6648"/>
                  </a:lnTo>
                  <a:cubicBezTo>
                    <a:pt x="1" y="6974"/>
                    <a:pt x="251" y="7274"/>
                    <a:pt x="577" y="7325"/>
                  </a:cubicBezTo>
                  <a:lnTo>
                    <a:pt x="1454" y="7450"/>
                  </a:lnTo>
                  <a:cubicBezTo>
                    <a:pt x="1482" y="7453"/>
                    <a:pt x="1509" y="7455"/>
                    <a:pt x="1536" y="7455"/>
                  </a:cubicBezTo>
                  <a:cubicBezTo>
                    <a:pt x="1899" y="7455"/>
                    <a:pt x="2181" y="7148"/>
                    <a:pt x="2181" y="6798"/>
                  </a:cubicBezTo>
                  <a:lnTo>
                    <a:pt x="2106" y="4793"/>
                  </a:lnTo>
                  <a:cubicBezTo>
                    <a:pt x="2089" y="4399"/>
                    <a:pt x="2412" y="4134"/>
                    <a:pt x="2746" y="4134"/>
                  </a:cubicBezTo>
                  <a:cubicBezTo>
                    <a:pt x="2900" y="4134"/>
                    <a:pt x="3057" y="4190"/>
                    <a:pt x="3184" y="4317"/>
                  </a:cubicBezTo>
                  <a:lnTo>
                    <a:pt x="5164" y="6297"/>
                  </a:lnTo>
                  <a:cubicBezTo>
                    <a:pt x="5285" y="6418"/>
                    <a:pt x="5443" y="6485"/>
                    <a:pt x="5605" y="6485"/>
                  </a:cubicBezTo>
                  <a:cubicBezTo>
                    <a:pt x="5710" y="6485"/>
                    <a:pt x="5817" y="6457"/>
                    <a:pt x="5915" y="6397"/>
                  </a:cubicBezTo>
                  <a:lnTo>
                    <a:pt x="9249" y="4442"/>
                  </a:lnTo>
                  <a:cubicBezTo>
                    <a:pt x="9575" y="4267"/>
                    <a:pt x="9675" y="3866"/>
                    <a:pt x="9474" y="3565"/>
                  </a:cubicBezTo>
                  <a:lnTo>
                    <a:pt x="7494" y="307"/>
                  </a:lnTo>
                  <a:cubicBezTo>
                    <a:pt x="7374" y="98"/>
                    <a:pt x="7171" y="0"/>
                    <a:pt x="696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4074692" y="-29956"/>
              <a:ext cx="364881" cy="420213"/>
            </a:xfrm>
            <a:custGeom>
              <a:avLst/>
              <a:gdLst/>
              <a:ahLst/>
              <a:cxnLst/>
              <a:rect l="l" t="t" r="r" b="b"/>
              <a:pathLst>
                <a:path w="8698" h="10017" extrusionOk="0">
                  <a:moveTo>
                    <a:pt x="4236" y="0"/>
                  </a:moveTo>
                  <a:cubicBezTo>
                    <a:pt x="3752" y="0"/>
                    <a:pt x="3431" y="525"/>
                    <a:pt x="3685" y="964"/>
                  </a:cubicBezTo>
                  <a:cubicBezTo>
                    <a:pt x="3785" y="1090"/>
                    <a:pt x="3911" y="1190"/>
                    <a:pt x="4061" y="1240"/>
                  </a:cubicBezTo>
                  <a:lnTo>
                    <a:pt x="5815" y="1766"/>
                  </a:lnTo>
                  <a:cubicBezTo>
                    <a:pt x="6091" y="1867"/>
                    <a:pt x="6291" y="2117"/>
                    <a:pt x="6266" y="2393"/>
                  </a:cubicBezTo>
                  <a:lnTo>
                    <a:pt x="6241" y="3646"/>
                  </a:lnTo>
                  <a:cubicBezTo>
                    <a:pt x="6218" y="3992"/>
                    <a:pt x="5940" y="4253"/>
                    <a:pt x="5603" y="4253"/>
                  </a:cubicBezTo>
                  <a:cubicBezTo>
                    <a:pt x="5574" y="4253"/>
                    <a:pt x="5544" y="4251"/>
                    <a:pt x="5515" y="4247"/>
                  </a:cubicBezTo>
                  <a:lnTo>
                    <a:pt x="1755" y="3796"/>
                  </a:lnTo>
                  <a:cubicBezTo>
                    <a:pt x="1726" y="3792"/>
                    <a:pt x="1697" y="3790"/>
                    <a:pt x="1668" y="3790"/>
                  </a:cubicBezTo>
                  <a:cubicBezTo>
                    <a:pt x="1522" y="3790"/>
                    <a:pt x="1379" y="3842"/>
                    <a:pt x="1254" y="3947"/>
                  </a:cubicBezTo>
                  <a:lnTo>
                    <a:pt x="301" y="4824"/>
                  </a:lnTo>
                  <a:cubicBezTo>
                    <a:pt x="26" y="5049"/>
                    <a:pt x="1" y="5476"/>
                    <a:pt x="251" y="5726"/>
                  </a:cubicBezTo>
                  <a:lnTo>
                    <a:pt x="4136" y="9811"/>
                  </a:lnTo>
                  <a:cubicBezTo>
                    <a:pt x="4258" y="9947"/>
                    <a:pt x="4423" y="10016"/>
                    <a:pt x="4589" y="10016"/>
                  </a:cubicBezTo>
                  <a:cubicBezTo>
                    <a:pt x="4731" y="10016"/>
                    <a:pt x="4873" y="9965"/>
                    <a:pt x="4988" y="9862"/>
                  </a:cubicBezTo>
                  <a:lnTo>
                    <a:pt x="5665" y="9260"/>
                  </a:lnTo>
                  <a:cubicBezTo>
                    <a:pt x="5966" y="9009"/>
                    <a:pt x="5966" y="8558"/>
                    <a:pt x="5665" y="8308"/>
                  </a:cubicBezTo>
                  <a:lnTo>
                    <a:pt x="4111" y="7029"/>
                  </a:lnTo>
                  <a:cubicBezTo>
                    <a:pt x="3685" y="6653"/>
                    <a:pt x="3911" y="5952"/>
                    <a:pt x="4487" y="5902"/>
                  </a:cubicBezTo>
                  <a:lnTo>
                    <a:pt x="7269" y="5751"/>
                  </a:lnTo>
                  <a:cubicBezTo>
                    <a:pt x="7570" y="5726"/>
                    <a:pt x="7795" y="5526"/>
                    <a:pt x="7845" y="5250"/>
                  </a:cubicBezTo>
                  <a:lnTo>
                    <a:pt x="8622" y="1465"/>
                  </a:lnTo>
                  <a:cubicBezTo>
                    <a:pt x="8698" y="1115"/>
                    <a:pt x="8472" y="789"/>
                    <a:pt x="8121" y="714"/>
                  </a:cubicBezTo>
                  <a:lnTo>
                    <a:pt x="4362" y="12"/>
                  </a:lnTo>
                  <a:cubicBezTo>
                    <a:pt x="4319" y="4"/>
                    <a:pt x="4277" y="0"/>
                    <a:pt x="423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rot="-6855514">
              <a:off x="8355556" y="2353703"/>
              <a:ext cx="447890" cy="332614"/>
            </a:xfrm>
            <a:custGeom>
              <a:avLst/>
              <a:gdLst/>
              <a:ahLst/>
              <a:cxnLst/>
              <a:rect l="l" t="t" r="r" b="b"/>
              <a:pathLst>
                <a:path w="10677" h="7929" extrusionOk="0">
                  <a:moveTo>
                    <a:pt x="9969" y="1"/>
                  </a:moveTo>
                  <a:cubicBezTo>
                    <a:pt x="9603" y="1"/>
                    <a:pt x="9298" y="309"/>
                    <a:pt x="9298" y="682"/>
                  </a:cubicBezTo>
                  <a:lnTo>
                    <a:pt x="9324" y="4266"/>
                  </a:lnTo>
                  <a:cubicBezTo>
                    <a:pt x="9324" y="4467"/>
                    <a:pt x="9223" y="4667"/>
                    <a:pt x="9048" y="4793"/>
                  </a:cubicBezTo>
                  <a:lnTo>
                    <a:pt x="8196" y="5519"/>
                  </a:lnTo>
                  <a:cubicBezTo>
                    <a:pt x="8060" y="5621"/>
                    <a:pt x="7905" y="5672"/>
                    <a:pt x="7752" y="5672"/>
                  </a:cubicBezTo>
                  <a:cubicBezTo>
                    <a:pt x="7564" y="5672"/>
                    <a:pt x="7381" y="5596"/>
                    <a:pt x="7243" y="5444"/>
                  </a:cubicBezTo>
                  <a:lnTo>
                    <a:pt x="6742" y="4893"/>
                  </a:lnTo>
                  <a:cubicBezTo>
                    <a:pt x="6642" y="4768"/>
                    <a:pt x="6567" y="4617"/>
                    <a:pt x="6567" y="4467"/>
                  </a:cubicBezTo>
                  <a:lnTo>
                    <a:pt x="6366" y="1685"/>
                  </a:lnTo>
                  <a:cubicBezTo>
                    <a:pt x="6345" y="1184"/>
                    <a:pt x="5925" y="840"/>
                    <a:pt x="5466" y="840"/>
                  </a:cubicBezTo>
                  <a:cubicBezTo>
                    <a:pt x="5374" y="840"/>
                    <a:pt x="5280" y="853"/>
                    <a:pt x="5188" y="883"/>
                  </a:cubicBezTo>
                  <a:cubicBezTo>
                    <a:pt x="4812" y="1008"/>
                    <a:pt x="4562" y="1359"/>
                    <a:pt x="4562" y="1735"/>
                  </a:cubicBezTo>
                  <a:lnTo>
                    <a:pt x="4587" y="4592"/>
                  </a:lnTo>
                  <a:cubicBezTo>
                    <a:pt x="4587" y="4793"/>
                    <a:pt x="4486" y="4993"/>
                    <a:pt x="4336" y="5118"/>
                  </a:cubicBezTo>
                  <a:lnTo>
                    <a:pt x="3459" y="5820"/>
                  </a:lnTo>
                  <a:cubicBezTo>
                    <a:pt x="3335" y="5933"/>
                    <a:pt x="3180" y="5985"/>
                    <a:pt x="3024" y="5985"/>
                  </a:cubicBezTo>
                  <a:cubicBezTo>
                    <a:pt x="2835" y="5985"/>
                    <a:pt x="2644" y="5908"/>
                    <a:pt x="2506" y="5770"/>
                  </a:cubicBezTo>
                  <a:lnTo>
                    <a:pt x="2005" y="5219"/>
                  </a:lnTo>
                  <a:cubicBezTo>
                    <a:pt x="1905" y="5093"/>
                    <a:pt x="1830" y="4943"/>
                    <a:pt x="1830" y="4793"/>
                  </a:cubicBezTo>
                  <a:lnTo>
                    <a:pt x="1579" y="1259"/>
                  </a:lnTo>
                  <a:cubicBezTo>
                    <a:pt x="1555" y="898"/>
                    <a:pt x="1253" y="606"/>
                    <a:pt x="896" y="606"/>
                  </a:cubicBezTo>
                  <a:cubicBezTo>
                    <a:pt x="882" y="606"/>
                    <a:pt x="867" y="606"/>
                    <a:pt x="852" y="607"/>
                  </a:cubicBezTo>
                  <a:lnTo>
                    <a:pt x="652" y="632"/>
                  </a:lnTo>
                  <a:cubicBezTo>
                    <a:pt x="276" y="657"/>
                    <a:pt x="0" y="983"/>
                    <a:pt x="25" y="1359"/>
                  </a:cubicBezTo>
                  <a:lnTo>
                    <a:pt x="201" y="4216"/>
                  </a:lnTo>
                  <a:cubicBezTo>
                    <a:pt x="276" y="5369"/>
                    <a:pt x="827" y="6447"/>
                    <a:pt x="1729" y="7199"/>
                  </a:cubicBezTo>
                  <a:lnTo>
                    <a:pt x="2406" y="7775"/>
                  </a:lnTo>
                  <a:cubicBezTo>
                    <a:pt x="2538" y="7877"/>
                    <a:pt x="2695" y="7929"/>
                    <a:pt x="2853" y="7929"/>
                  </a:cubicBezTo>
                  <a:cubicBezTo>
                    <a:pt x="2966" y="7929"/>
                    <a:pt x="3079" y="7903"/>
                    <a:pt x="3183" y="7850"/>
                  </a:cubicBezTo>
                  <a:lnTo>
                    <a:pt x="5063" y="6647"/>
                  </a:lnTo>
                  <a:cubicBezTo>
                    <a:pt x="5229" y="6537"/>
                    <a:pt x="5419" y="6485"/>
                    <a:pt x="5610" y="6485"/>
                  </a:cubicBezTo>
                  <a:cubicBezTo>
                    <a:pt x="5852" y="6485"/>
                    <a:pt x="6095" y="6568"/>
                    <a:pt x="6291" y="6722"/>
                  </a:cubicBezTo>
                  <a:lnTo>
                    <a:pt x="7143" y="7449"/>
                  </a:lnTo>
                  <a:cubicBezTo>
                    <a:pt x="7275" y="7552"/>
                    <a:pt x="7432" y="7603"/>
                    <a:pt x="7590" y="7603"/>
                  </a:cubicBezTo>
                  <a:cubicBezTo>
                    <a:pt x="7702" y="7603"/>
                    <a:pt x="7816" y="7577"/>
                    <a:pt x="7920" y="7525"/>
                  </a:cubicBezTo>
                  <a:lnTo>
                    <a:pt x="8346" y="7274"/>
                  </a:lnTo>
                  <a:cubicBezTo>
                    <a:pt x="9649" y="6547"/>
                    <a:pt x="10476" y="5219"/>
                    <a:pt x="10527" y="3740"/>
                  </a:cubicBezTo>
                  <a:lnTo>
                    <a:pt x="10677" y="758"/>
                  </a:lnTo>
                  <a:cubicBezTo>
                    <a:pt x="10677" y="382"/>
                    <a:pt x="10426" y="31"/>
                    <a:pt x="10050" y="6"/>
                  </a:cubicBezTo>
                  <a:cubicBezTo>
                    <a:pt x="10023" y="2"/>
                    <a:pt x="9996" y="1"/>
                    <a:pt x="996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90647" y="2786797"/>
              <a:ext cx="487267" cy="453523"/>
            </a:xfrm>
            <a:custGeom>
              <a:avLst/>
              <a:gdLst/>
              <a:ahLst/>
              <a:cxnLst/>
              <a:rect l="l" t="t" r="r" b="b"/>
              <a:pathLst>
                <a:path w="14137" h="13158" extrusionOk="0">
                  <a:moveTo>
                    <a:pt x="5411" y="1"/>
                  </a:moveTo>
                  <a:cubicBezTo>
                    <a:pt x="5279" y="1"/>
                    <a:pt x="5146" y="17"/>
                    <a:pt x="5013" y="51"/>
                  </a:cubicBezTo>
                  <a:cubicBezTo>
                    <a:pt x="4186" y="277"/>
                    <a:pt x="3685" y="1104"/>
                    <a:pt x="3860" y="1906"/>
                  </a:cubicBezTo>
                  <a:lnTo>
                    <a:pt x="4362" y="4136"/>
                  </a:lnTo>
                  <a:cubicBezTo>
                    <a:pt x="4537" y="4938"/>
                    <a:pt x="4086" y="5715"/>
                    <a:pt x="3309" y="5991"/>
                  </a:cubicBezTo>
                  <a:lnTo>
                    <a:pt x="1229" y="6693"/>
                  </a:lnTo>
                  <a:cubicBezTo>
                    <a:pt x="452" y="6944"/>
                    <a:pt x="1" y="7796"/>
                    <a:pt x="226" y="8598"/>
                  </a:cubicBezTo>
                  <a:lnTo>
                    <a:pt x="276" y="8798"/>
                  </a:lnTo>
                  <a:cubicBezTo>
                    <a:pt x="471" y="9492"/>
                    <a:pt x="1098" y="9961"/>
                    <a:pt x="1800" y="9961"/>
                  </a:cubicBezTo>
                  <a:cubicBezTo>
                    <a:pt x="1909" y="9961"/>
                    <a:pt x="2020" y="9950"/>
                    <a:pt x="2131" y="9926"/>
                  </a:cubicBezTo>
                  <a:lnTo>
                    <a:pt x="3910" y="9525"/>
                  </a:lnTo>
                  <a:cubicBezTo>
                    <a:pt x="4024" y="9502"/>
                    <a:pt x="4137" y="9491"/>
                    <a:pt x="4247" y="9491"/>
                  </a:cubicBezTo>
                  <a:cubicBezTo>
                    <a:pt x="4991" y="9491"/>
                    <a:pt x="5641" y="9986"/>
                    <a:pt x="5815" y="10728"/>
                  </a:cubicBezTo>
                  <a:lnTo>
                    <a:pt x="6066" y="11906"/>
                  </a:lnTo>
                  <a:cubicBezTo>
                    <a:pt x="6224" y="12679"/>
                    <a:pt x="6900" y="13157"/>
                    <a:pt x="7610" y="13157"/>
                  </a:cubicBezTo>
                  <a:cubicBezTo>
                    <a:pt x="7912" y="13157"/>
                    <a:pt x="8220" y="13070"/>
                    <a:pt x="8497" y="12883"/>
                  </a:cubicBezTo>
                  <a:lnTo>
                    <a:pt x="8647" y="12758"/>
                  </a:lnTo>
                  <a:cubicBezTo>
                    <a:pt x="9199" y="12407"/>
                    <a:pt x="9449" y="11731"/>
                    <a:pt x="9299" y="11079"/>
                  </a:cubicBezTo>
                  <a:lnTo>
                    <a:pt x="9073" y="10051"/>
                  </a:lnTo>
                  <a:cubicBezTo>
                    <a:pt x="8848" y="9199"/>
                    <a:pt x="9399" y="8322"/>
                    <a:pt x="10251" y="8147"/>
                  </a:cubicBezTo>
                  <a:lnTo>
                    <a:pt x="12657" y="7620"/>
                  </a:lnTo>
                  <a:cubicBezTo>
                    <a:pt x="13585" y="7420"/>
                    <a:pt x="14136" y="6442"/>
                    <a:pt x="13810" y="5540"/>
                  </a:cubicBezTo>
                  <a:lnTo>
                    <a:pt x="13359" y="4237"/>
                  </a:lnTo>
                  <a:cubicBezTo>
                    <a:pt x="13139" y="3595"/>
                    <a:pt x="12517" y="3178"/>
                    <a:pt x="11867" y="3178"/>
                  </a:cubicBezTo>
                  <a:cubicBezTo>
                    <a:pt x="11704" y="3178"/>
                    <a:pt x="11540" y="3204"/>
                    <a:pt x="11379" y="3259"/>
                  </a:cubicBezTo>
                  <a:lnTo>
                    <a:pt x="9324" y="3961"/>
                  </a:lnTo>
                  <a:cubicBezTo>
                    <a:pt x="9157" y="4017"/>
                    <a:pt x="8986" y="4043"/>
                    <a:pt x="8819" y="4043"/>
                  </a:cubicBezTo>
                  <a:cubicBezTo>
                    <a:pt x="8087" y="4043"/>
                    <a:pt x="7412" y="3534"/>
                    <a:pt x="7269" y="2758"/>
                  </a:cubicBezTo>
                  <a:lnTo>
                    <a:pt x="6968" y="1279"/>
                  </a:lnTo>
                  <a:cubicBezTo>
                    <a:pt x="6819" y="514"/>
                    <a:pt x="6147" y="1"/>
                    <a:pt x="5411"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rot="1800086">
              <a:off x="-30881" y="4666517"/>
              <a:ext cx="432245" cy="398604"/>
            </a:xfrm>
            <a:custGeom>
              <a:avLst/>
              <a:gdLst/>
              <a:ahLst/>
              <a:cxnLst/>
              <a:rect l="l" t="t" r="r" b="b"/>
              <a:pathLst>
                <a:path w="12533" h="11558" extrusionOk="0">
                  <a:moveTo>
                    <a:pt x="2616" y="0"/>
                  </a:moveTo>
                  <a:cubicBezTo>
                    <a:pt x="2281" y="0"/>
                    <a:pt x="1942" y="105"/>
                    <a:pt x="1655" y="323"/>
                  </a:cubicBezTo>
                  <a:cubicBezTo>
                    <a:pt x="1003" y="849"/>
                    <a:pt x="853" y="1776"/>
                    <a:pt x="1329" y="2478"/>
                  </a:cubicBezTo>
                  <a:lnTo>
                    <a:pt x="2632" y="4358"/>
                  </a:lnTo>
                  <a:cubicBezTo>
                    <a:pt x="3083" y="5009"/>
                    <a:pt x="2983" y="5912"/>
                    <a:pt x="2382" y="6438"/>
                  </a:cubicBezTo>
                  <a:lnTo>
                    <a:pt x="728" y="7892"/>
                  </a:lnTo>
                  <a:cubicBezTo>
                    <a:pt x="76" y="8443"/>
                    <a:pt x="1" y="9370"/>
                    <a:pt x="502" y="10047"/>
                  </a:cubicBezTo>
                  <a:lnTo>
                    <a:pt x="627" y="10197"/>
                  </a:lnTo>
                  <a:cubicBezTo>
                    <a:pt x="947" y="10609"/>
                    <a:pt x="1415" y="10825"/>
                    <a:pt x="1890" y="10825"/>
                  </a:cubicBezTo>
                  <a:cubicBezTo>
                    <a:pt x="2197" y="10825"/>
                    <a:pt x="2507" y="10735"/>
                    <a:pt x="2783" y="10548"/>
                  </a:cubicBezTo>
                  <a:lnTo>
                    <a:pt x="4287" y="9496"/>
                  </a:lnTo>
                  <a:cubicBezTo>
                    <a:pt x="4566" y="9303"/>
                    <a:pt x="4882" y="9210"/>
                    <a:pt x="5194" y="9210"/>
                  </a:cubicBezTo>
                  <a:cubicBezTo>
                    <a:pt x="5694" y="9210"/>
                    <a:pt x="6183" y="9449"/>
                    <a:pt x="6492" y="9897"/>
                  </a:cubicBezTo>
                  <a:lnTo>
                    <a:pt x="7169" y="10874"/>
                  </a:lnTo>
                  <a:cubicBezTo>
                    <a:pt x="7490" y="11331"/>
                    <a:pt x="7982" y="11557"/>
                    <a:pt x="8474" y="11557"/>
                  </a:cubicBezTo>
                  <a:cubicBezTo>
                    <a:pt x="8979" y="11557"/>
                    <a:pt x="9483" y="11319"/>
                    <a:pt x="9800" y="10849"/>
                  </a:cubicBezTo>
                  <a:lnTo>
                    <a:pt x="9901" y="10674"/>
                  </a:lnTo>
                  <a:cubicBezTo>
                    <a:pt x="10251" y="10122"/>
                    <a:pt x="10251" y="9420"/>
                    <a:pt x="9850" y="8869"/>
                  </a:cubicBezTo>
                  <a:lnTo>
                    <a:pt x="9224" y="8017"/>
                  </a:lnTo>
                  <a:cubicBezTo>
                    <a:pt x="8723" y="7290"/>
                    <a:pt x="8898" y="6288"/>
                    <a:pt x="9625" y="5786"/>
                  </a:cubicBezTo>
                  <a:lnTo>
                    <a:pt x="11630" y="4383"/>
                  </a:lnTo>
                  <a:cubicBezTo>
                    <a:pt x="12407" y="3831"/>
                    <a:pt x="12532" y="2754"/>
                    <a:pt x="11906" y="2027"/>
                  </a:cubicBezTo>
                  <a:lnTo>
                    <a:pt x="11003" y="999"/>
                  </a:lnTo>
                  <a:cubicBezTo>
                    <a:pt x="10695" y="650"/>
                    <a:pt x="10263" y="474"/>
                    <a:pt x="9830" y="474"/>
                  </a:cubicBezTo>
                  <a:cubicBezTo>
                    <a:pt x="9454" y="474"/>
                    <a:pt x="9075" y="606"/>
                    <a:pt x="8773" y="874"/>
                  </a:cubicBezTo>
                  <a:lnTo>
                    <a:pt x="7144" y="2278"/>
                  </a:lnTo>
                  <a:cubicBezTo>
                    <a:pt x="6849" y="2541"/>
                    <a:pt x="6478" y="2667"/>
                    <a:pt x="6109" y="2667"/>
                  </a:cubicBezTo>
                  <a:cubicBezTo>
                    <a:pt x="5600" y="2667"/>
                    <a:pt x="5093" y="2427"/>
                    <a:pt x="4788" y="1977"/>
                  </a:cubicBezTo>
                  <a:lnTo>
                    <a:pt x="3936" y="699"/>
                  </a:lnTo>
                  <a:cubicBezTo>
                    <a:pt x="3633" y="244"/>
                    <a:pt x="3128" y="0"/>
                    <a:pt x="2616"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80045" y="-236122"/>
              <a:ext cx="506267" cy="470202"/>
            </a:xfrm>
            <a:custGeom>
              <a:avLst/>
              <a:gdLst/>
              <a:ahLst/>
              <a:cxnLst/>
              <a:rect l="l" t="t" r="r" b="b"/>
              <a:pathLst>
                <a:path w="9700" h="9009" extrusionOk="0">
                  <a:moveTo>
                    <a:pt x="5602" y="0"/>
                  </a:moveTo>
                  <a:cubicBezTo>
                    <a:pt x="5132" y="0"/>
                    <a:pt x="4691" y="310"/>
                    <a:pt x="4562" y="804"/>
                  </a:cubicBezTo>
                  <a:lnTo>
                    <a:pt x="4136" y="2333"/>
                  </a:lnTo>
                  <a:cubicBezTo>
                    <a:pt x="4003" y="2798"/>
                    <a:pt x="3575" y="3127"/>
                    <a:pt x="3097" y="3127"/>
                  </a:cubicBezTo>
                  <a:cubicBezTo>
                    <a:pt x="3034" y="3127"/>
                    <a:pt x="2971" y="3121"/>
                    <a:pt x="2908" y="3110"/>
                  </a:cubicBezTo>
                  <a:lnTo>
                    <a:pt x="1404" y="2859"/>
                  </a:lnTo>
                  <a:cubicBezTo>
                    <a:pt x="1352" y="2852"/>
                    <a:pt x="1300" y="2849"/>
                    <a:pt x="1249" y="2849"/>
                  </a:cubicBezTo>
                  <a:cubicBezTo>
                    <a:pt x="731" y="2849"/>
                    <a:pt x="265" y="3187"/>
                    <a:pt x="151" y="3711"/>
                  </a:cubicBezTo>
                  <a:lnTo>
                    <a:pt x="126" y="3836"/>
                  </a:lnTo>
                  <a:cubicBezTo>
                    <a:pt x="0" y="4413"/>
                    <a:pt x="351" y="4989"/>
                    <a:pt x="903" y="5140"/>
                  </a:cubicBezTo>
                  <a:lnTo>
                    <a:pt x="2131" y="5491"/>
                  </a:lnTo>
                  <a:cubicBezTo>
                    <a:pt x="2707" y="5641"/>
                    <a:pt x="3058" y="6243"/>
                    <a:pt x="2883" y="6819"/>
                  </a:cubicBezTo>
                  <a:lnTo>
                    <a:pt x="2682" y="7621"/>
                  </a:lnTo>
                  <a:cubicBezTo>
                    <a:pt x="2471" y="8326"/>
                    <a:pt x="3008" y="9009"/>
                    <a:pt x="3716" y="9009"/>
                  </a:cubicBezTo>
                  <a:cubicBezTo>
                    <a:pt x="3763" y="9009"/>
                    <a:pt x="3811" y="9006"/>
                    <a:pt x="3860" y="8999"/>
                  </a:cubicBezTo>
                  <a:lnTo>
                    <a:pt x="3985" y="8999"/>
                  </a:lnTo>
                  <a:cubicBezTo>
                    <a:pt x="4436" y="8949"/>
                    <a:pt x="4812" y="8623"/>
                    <a:pt x="4913" y="8172"/>
                  </a:cubicBezTo>
                  <a:lnTo>
                    <a:pt x="5113" y="7446"/>
                  </a:lnTo>
                  <a:cubicBezTo>
                    <a:pt x="5240" y="6959"/>
                    <a:pt x="5687" y="6634"/>
                    <a:pt x="6185" y="6634"/>
                  </a:cubicBezTo>
                  <a:cubicBezTo>
                    <a:pt x="6278" y="6634"/>
                    <a:pt x="6372" y="6645"/>
                    <a:pt x="6466" y="6669"/>
                  </a:cubicBezTo>
                  <a:lnTo>
                    <a:pt x="8096" y="7120"/>
                  </a:lnTo>
                  <a:cubicBezTo>
                    <a:pt x="8195" y="7148"/>
                    <a:pt x="8296" y="7161"/>
                    <a:pt x="8395" y="7161"/>
                  </a:cubicBezTo>
                  <a:cubicBezTo>
                    <a:pt x="8916" y="7161"/>
                    <a:pt x="9390" y="6790"/>
                    <a:pt x="9474" y="6243"/>
                  </a:cubicBezTo>
                  <a:lnTo>
                    <a:pt x="9624" y="5290"/>
                  </a:lnTo>
                  <a:cubicBezTo>
                    <a:pt x="9700" y="4689"/>
                    <a:pt x="9299" y="4137"/>
                    <a:pt x="8722" y="4037"/>
                  </a:cubicBezTo>
                  <a:lnTo>
                    <a:pt x="7243" y="3811"/>
                  </a:lnTo>
                  <a:cubicBezTo>
                    <a:pt x="6592" y="3711"/>
                    <a:pt x="6166" y="3060"/>
                    <a:pt x="6366" y="2408"/>
                  </a:cubicBezTo>
                  <a:lnTo>
                    <a:pt x="6667" y="1405"/>
                  </a:lnTo>
                  <a:cubicBezTo>
                    <a:pt x="6842" y="804"/>
                    <a:pt x="6466" y="152"/>
                    <a:pt x="5840" y="27"/>
                  </a:cubicBezTo>
                  <a:cubicBezTo>
                    <a:pt x="5761" y="9"/>
                    <a:pt x="5681" y="0"/>
                    <a:pt x="560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rot="1679264">
              <a:off x="561309" y="1184272"/>
              <a:ext cx="214559" cy="188202"/>
            </a:xfrm>
            <a:custGeom>
              <a:avLst/>
              <a:gdLst/>
              <a:ahLst/>
              <a:cxnLst/>
              <a:rect l="l" t="t" r="r" b="b"/>
              <a:pathLst>
                <a:path w="4111" h="3606" extrusionOk="0">
                  <a:moveTo>
                    <a:pt x="2049" y="0"/>
                  </a:moveTo>
                  <a:cubicBezTo>
                    <a:pt x="1478" y="0"/>
                    <a:pt x="920" y="282"/>
                    <a:pt x="577" y="797"/>
                  </a:cubicBezTo>
                  <a:cubicBezTo>
                    <a:pt x="1" y="1624"/>
                    <a:pt x="226" y="2727"/>
                    <a:pt x="1053" y="3303"/>
                  </a:cubicBezTo>
                  <a:cubicBezTo>
                    <a:pt x="1360" y="3508"/>
                    <a:pt x="1704" y="3605"/>
                    <a:pt x="2045" y="3605"/>
                  </a:cubicBezTo>
                  <a:cubicBezTo>
                    <a:pt x="2625" y="3605"/>
                    <a:pt x="3197" y="3323"/>
                    <a:pt x="3560" y="2802"/>
                  </a:cubicBezTo>
                  <a:cubicBezTo>
                    <a:pt x="4111" y="1975"/>
                    <a:pt x="3885" y="872"/>
                    <a:pt x="3058" y="321"/>
                  </a:cubicBezTo>
                  <a:cubicBezTo>
                    <a:pt x="2746" y="104"/>
                    <a:pt x="2395" y="0"/>
                    <a:pt x="2049"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rot="1679264">
              <a:off x="148227" y="1403966"/>
              <a:ext cx="213254" cy="188202"/>
            </a:xfrm>
            <a:custGeom>
              <a:avLst/>
              <a:gdLst/>
              <a:ahLst/>
              <a:cxnLst/>
              <a:rect l="l" t="t" r="r" b="b"/>
              <a:pathLst>
                <a:path w="4086" h="3606" extrusionOk="0">
                  <a:moveTo>
                    <a:pt x="2066" y="1"/>
                  </a:moveTo>
                  <a:cubicBezTo>
                    <a:pt x="1486" y="1"/>
                    <a:pt x="914" y="283"/>
                    <a:pt x="551" y="804"/>
                  </a:cubicBezTo>
                  <a:cubicBezTo>
                    <a:pt x="0" y="1631"/>
                    <a:pt x="226" y="2734"/>
                    <a:pt x="1053" y="3285"/>
                  </a:cubicBezTo>
                  <a:cubicBezTo>
                    <a:pt x="1365" y="3502"/>
                    <a:pt x="1716" y="3606"/>
                    <a:pt x="2062" y="3606"/>
                  </a:cubicBezTo>
                  <a:cubicBezTo>
                    <a:pt x="2633" y="3606"/>
                    <a:pt x="3190" y="3324"/>
                    <a:pt x="3534" y="2809"/>
                  </a:cubicBezTo>
                  <a:cubicBezTo>
                    <a:pt x="4085" y="1982"/>
                    <a:pt x="3885" y="879"/>
                    <a:pt x="3058" y="303"/>
                  </a:cubicBezTo>
                  <a:cubicBezTo>
                    <a:pt x="2751" y="98"/>
                    <a:pt x="2407" y="1"/>
                    <a:pt x="2066"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rot="1679264">
              <a:off x="233689" y="1231593"/>
              <a:ext cx="460485" cy="317428"/>
            </a:xfrm>
            <a:custGeom>
              <a:avLst/>
              <a:gdLst/>
              <a:ahLst/>
              <a:cxnLst/>
              <a:rect l="l" t="t" r="r" b="b"/>
              <a:pathLst>
                <a:path w="8823" h="6082" extrusionOk="0">
                  <a:moveTo>
                    <a:pt x="1390" y="0"/>
                  </a:moveTo>
                  <a:cubicBezTo>
                    <a:pt x="1061" y="0"/>
                    <a:pt x="740" y="172"/>
                    <a:pt x="577" y="482"/>
                  </a:cubicBezTo>
                  <a:lnTo>
                    <a:pt x="251" y="1108"/>
                  </a:lnTo>
                  <a:cubicBezTo>
                    <a:pt x="1" y="1559"/>
                    <a:pt x="151" y="2136"/>
                    <a:pt x="627" y="2386"/>
                  </a:cubicBezTo>
                  <a:lnTo>
                    <a:pt x="7294" y="5970"/>
                  </a:lnTo>
                  <a:cubicBezTo>
                    <a:pt x="7436" y="6046"/>
                    <a:pt x="7589" y="6082"/>
                    <a:pt x="7740" y="6082"/>
                  </a:cubicBezTo>
                  <a:cubicBezTo>
                    <a:pt x="8043" y="6082"/>
                    <a:pt x="8338" y="5937"/>
                    <a:pt x="8522" y="5670"/>
                  </a:cubicBezTo>
                  <a:cubicBezTo>
                    <a:pt x="8823" y="5244"/>
                    <a:pt x="8697" y="4642"/>
                    <a:pt x="8271" y="4366"/>
                  </a:cubicBezTo>
                  <a:lnTo>
                    <a:pt x="1905" y="156"/>
                  </a:lnTo>
                  <a:cubicBezTo>
                    <a:pt x="1747" y="50"/>
                    <a:pt x="1568" y="0"/>
                    <a:pt x="1390"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5540685" y="4506943"/>
              <a:ext cx="350629" cy="487165"/>
            </a:xfrm>
            <a:custGeom>
              <a:avLst/>
              <a:gdLst/>
              <a:ahLst/>
              <a:cxnLst/>
              <a:rect l="l" t="t" r="r" b="b"/>
              <a:pathLst>
                <a:path w="6718" h="9334" extrusionOk="0">
                  <a:moveTo>
                    <a:pt x="1071" y="0"/>
                  </a:moveTo>
                  <a:cubicBezTo>
                    <a:pt x="818" y="0"/>
                    <a:pt x="562" y="108"/>
                    <a:pt x="377" y="328"/>
                  </a:cubicBezTo>
                  <a:lnTo>
                    <a:pt x="277" y="404"/>
                  </a:lnTo>
                  <a:cubicBezTo>
                    <a:pt x="26" y="729"/>
                    <a:pt x="1" y="1155"/>
                    <a:pt x="201" y="1481"/>
                  </a:cubicBezTo>
                  <a:lnTo>
                    <a:pt x="4863" y="8900"/>
                  </a:lnTo>
                  <a:cubicBezTo>
                    <a:pt x="5030" y="9179"/>
                    <a:pt x="5322" y="9333"/>
                    <a:pt x="5625" y="9333"/>
                  </a:cubicBezTo>
                  <a:cubicBezTo>
                    <a:pt x="5730" y="9333"/>
                    <a:pt x="5837" y="9315"/>
                    <a:pt x="5941" y="9276"/>
                  </a:cubicBezTo>
                  <a:cubicBezTo>
                    <a:pt x="6492" y="9100"/>
                    <a:pt x="6718" y="8449"/>
                    <a:pt x="6417" y="7947"/>
                  </a:cubicBezTo>
                  <a:lnTo>
                    <a:pt x="1831" y="429"/>
                  </a:lnTo>
                  <a:cubicBezTo>
                    <a:pt x="1655" y="146"/>
                    <a:pt x="1364" y="0"/>
                    <a:pt x="107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5340575" y="4598959"/>
              <a:ext cx="346663" cy="495724"/>
            </a:xfrm>
            <a:custGeom>
              <a:avLst/>
              <a:gdLst/>
              <a:ahLst/>
              <a:cxnLst/>
              <a:rect l="l" t="t" r="r" b="b"/>
              <a:pathLst>
                <a:path w="6642" h="9498" extrusionOk="0">
                  <a:moveTo>
                    <a:pt x="1547" y="1"/>
                  </a:moveTo>
                  <a:cubicBezTo>
                    <a:pt x="1433" y="1"/>
                    <a:pt x="1316" y="23"/>
                    <a:pt x="1203" y="69"/>
                  </a:cubicBezTo>
                  <a:lnTo>
                    <a:pt x="702" y="270"/>
                  </a:lnTo>
                  <a:cubicBezTo>
                    <a:pt x="201" y="470"/>
                    <a:pt x="0" y="1072"/>
                    <a:pt x="276" y="1548"/>
                  </a:cubicBezTo>
                  <a:lnTo>
                    <a:pt x="4938" y="9092"/>
                  </a:lnTo>
                  <a:cubicBezTo>
                    <a:pt x="5111" y="9358"/>
                    <a:pt x="5405" y="9497"/>
                    <a:pt x="5699" y="9497"/>
                  </a:cubicBezTo>
                  <a:cubicBezTo>
                    <a:pt x="5957" y="9497"/>
                    <a:pt x="6215" y="9390"/>
                    <a:pt x="6391" y="9167"/>
                  </a:cubicBezTo>
                  <a:cubicBezTo>
                    <a:pt x="6592" y="8891"/>
                    <a:pt x="6642" y="8515"/>
                    <a:pt x="6467" y="8215"/>
                  </a:cubicBezTo>
                  <a:lnTo>
                    <a:pt x="2306" y="445"/>
                  </a:lnTo>
                  <a:cubicBezTo>
                    <a:pt x="2159" y="169"/>
                    <a:pt x="1862" y="1"/>
                    <a:pt x="154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232973" y="3266589"/>
              <a:ext cx="528716" cy="231357"/>
            </a:xfrm>
            <a:custGeom>
              <a:avLst/>
              <a:gdLst/>
              <a:ahLst/>
              <a:cxnLst/>
              <a:rect l="l" t="t" r="r" b="b"/>
              <a:pathLst>
                <a:path w="12032" h="5265" extrusionOk="0">
                  <a:moveTo>
                    <a:pt x="1400" y="1"/>
                  </a:moveTo>
                  <a:cubicBezTo>
                    <a:pt x="1004" y="1"/>
                    <a:pt x="670" y="306"/>
                    <a:pt x="602" y="713"/>
                  </a:cubicBezTo>
                  <a:lnTo>
                    <a:pt x="51" y="4297"/>
                  </a:lnTo>
                  <a:cubicBezTo>
                    <a:pt x="1" y="4748"/>
                    <a:pt x="302" y="5174"/>
                    <a:pt x="753" y="5250"/>
                  </a:cubicBezTo>
                  <a:lnTo>
                    <a:pt x="903" y="5250"/>
                  </a:lnTo>
                  <a:cubicBezTo>
                    <a:pt x="952" y="5259"/>
                    <a:pt x="1001" y="5264"/>
                    <a:pt x="1049" y="5264"/>
                  </a:cubicBezTo>
                  <a:cubicBezTo>
                    <a:pt x="1373" y="5264"/>
                    <a:pt x="1671" y="5054"/>
                    <a:pt x="1780" y="4748"/>
                  </a:cubicBezTo>
                  <a:lnTo>
                    <a:pt x="1956" y="4297"/>
                  </a:lnTo>
                  <a:cubicBezTo>
                    <a:pt x="2068" y="3959"/>
                    <a:pt x="2383" y="3763"/>
                    <a:pt x="2737" y="3763"/>
                  </a:cubicBezTo>
                  <a:cubicBezTo>
                    <a:pt x="2777" y="3763"/>
                    <a:pt x="2817" y="3766"/>
                    <a:pt x="2858" y="3771"/>
                  </a:cubicBezTo>
                  <a:lnTo>
                    <a:pt x="11054" y="5149"/>
                  </a:lnTo>
                  <a:cubicBezTo>
                    <a:pt x="11097" y="5157"/>
                    <a:pt x="11141" y="5160"/>
                    <a:pt x="11184" y="5160"/>
                  </a:cubicBezTo>
                  <a:cubicBezTo>
                    <a:pt x="11584" y="5160"/>
                    <a:pt x="11938" y="4855"/>
                    <a:pt x="12006" y="4448"/>
                  </a:cubicBezTo>
                  <a:cubicBezTo>
                    <a:pt x="12031" y="4222"/>
                    <a:pt x="11981" y="3996"/>
                    <a:pt x="11831" y="3821"/>
                  </a:cubicBezTo>
                  <a:lnTo>
                    <a:pt x="9700" y="1214"/>
                  </a:lnTo>
                  <a:cubicBezTo>
                    <a:pt x="9531" y="1017"/>
                    <a:pt x="9297" y="925"/>
                    <a:pt x="9067" y="925"/>
                  </a:cubicBezTo>
                  <a:cubicBezTo>
                    <a:pt x="8684" y="925"/>
                    <a:pt x="8309" y="1177"/>
                    <a:pt x="8247" y="1615"/>
                  </a:cubicBezTo>
                  <a:lnTo>
                    <a:pt x="8222" y="1891"/>
                  </a:lnTo>
                  <a:cubicBezTo>
                    <a:pt x="8154" y="2296"/>
                    <a:pt x="7805" y="2579"/>
                    <a:pt x="7426" y="2579"/>
                  </a:cubicBezTo>
                  <a:cubicBezTo>
                    <a:pt x="7382" y="2579"/>
                    <a:pt x="7338" y="2576"/>
                    <a:pt x="7294" y="2568"/>
                  </a:cubicBezTo>
                  <a:lnTo>
                    <a:pt x="3059" y="1941"/>
                  </a:lnTo>
                  <a:cubicBezTo>
                    <a:pt x="2708" y="1891"/>
                    <a:pt x="2432" y="1615"/>
                    <a:pt x="2382" y="1240"/>
                  </a:cubicBezTo>
                  <a:lnTo>
                    <a:pt x="2307" y="738"/>
                  </a:lnTo>
                  <a:cubicBezTo>
                    <a:pt x="2257" y="362"/>
                    <a:pt x="1981" y="87"/>
                    <a:pt x="1605" y="36"/>
                  </a:cubicBezTo>
                  <a:lnTo>
                    <a:pt x="1530" y="11"/>
                  </a:lnTo>
                  <a:cubicBezTo>
                    <a:pt x="1486" y="4"/>
                    <a:pt x="1443" y="1"/>
                    <a:pt x="140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49972" y="732806"/>
              <a:ext cx="625318" cy="275107"/>
            </a:xfrm>
            <a:custGeom>
              <a:avLst/>
              <a:gdLst/>
              <a:ahLst/>
              <a:cxnLst/>
              <a:rect l="l" t="t" r="r" b="b"/>
              <a:pathLst>
                <a:path w="11981" h="5271" extrusionOk="0">
                  <a:moveTo>
                    <a:pt x="1093" y="1"/>
                  </a:moveTo>
                  <a:cubicBezTo>
                    <a:pt x="681" y="1"/>
                    <a:pt x="348" y="335"/>
                    <a:pt x="301" y="758"/>
                  </a:cubicBezTo>
                  <a:lnTo>
                    <a:pt x="26" y="4392"/>
                  </a:lnTo>
                  <a:cubicBezTo>
                    <a:pt x="1" y="4843"/>
                    <a:pt x="326" y="5219"/>
                    <a:pt x="777" y="5269"/>
                  </a:cubicBezTo>
                  <a:lnTo>
                    <a:pt x="928" y="5269"/>
                  </a:lnTo>
                  <a:cubicBezTo>
                    <a:pt x="947" y="5270"/>
                    <a:pt x="966" y="5271"/>
                    <a:pt x="985" y="5271"/>
                  </a:cubicBezTo>
                  <a:cubicBezTo>
                    <a:pt x="1341" y="5271"/>
                    <a:pt x="1685" y="5049"/>
                    <a:pt x="1780" y="4692"/>
                  </a:cubicBezTo>
                  <a:lnTo>
                    <a:pt x="1905" y="4241"/>
                  </a:lnTo>
                  <a:cubicBezTo>
                    <a:pt x="2025" y="3883"/>
                    <a:pt x="2350" y="3638"/>
                    <a:pt x="2727" y="3638"/>
                  </a:cubicBezTo>
                  <a:cubicBezTo>
                    <a:pt x="2746" y="3638"/>
                    <a:pt x="2764" y="3639"/>
                    <a:pt x="2783" y="3640"/>
                  </a:cubicBezTo>
                  <a:lnTo>
                    <a:pt x="11053" y="4417"/>
                  </a:lnTo>
                  <a:cubicBezTo>
                    <a:pt x="11084" y="4420"/>
                    <a:pt x="11114" y="4422"/>
                    <a:pt x="11145" y="4422"/>
                  </a:cubicBezTo>
                  <a:cubicBezTo>
                    <a:pt x="11557" y="4422"/>
                    <a:pt x="11909" y="4109"/>
                    <a:pt x="11955" y="3665"/>
                  </a:cubicBezTo>
                  <a:cubicBezTo>
                    <a:pt x="11981" y="3439"/>
                    <a:pt x="11880" y="3214"/>
                    <a:pt x="11730" y="3038"/>
                  </a:cubicBezTo>
                  <a:lnTo>
                    <a:pt x="9424" y="632"/>
                  </a:lnTo>
                  <a:cubicBezTo>
                    <a:pt x="9249" y="448"/>
                    <a:pt x="9031" y="365"/>
                    <a:pt x="8819" y="365"/>
                  </a:cubicBezTo>
                  <a:cubicBezTo>
                    <a:pt x="8425" y="365"/>
                    <a:pt x="8053" y="652"/>
                    <a:pt x="8021" y="1108"/>
                  </a:cubicBezTo>
                  <a:lnTo>
                    <a:pt x="7996" y="1384"/>
                  </a:lnTo>
                  <a:cubicBezTo>
                    <a:pt x="7949" y="1806"/>
                    <a:pt x="7616" y="2141"/>
                    <a:pt x="7204" y="2141"/>
                  </a:cubicBezTo>
                  <a:cubicBezTo>
                    <a:pt x="7176" y="2141"/>
                    <a:pt x="7147" y="2139"/>
                    <a:pt x="7118" y="2136"/>
                  </a:cubicBezTo>
                  <a:lnTo>
                    <a:pt x="2858" y="1810"/>
                  </a:lnTo>
                  <a:cubicBezTo>
                    <a:pt x="2482" y="1785"/>
                    <a:pt x="2181" y="1509"/>
                    <a:pt x="2131" y="1159"/>
                  </a:cubicBezTo>
                  <a:lnTo>
                    <a:pt x="2006" y="657"/>
                  </a:lnTo>
                  <a:cubicBezTo>
                    <a:pt x="1930" y="306"/>
                    <a:pt x="1630" y="31"/>
                    <a:pt x="1279" y="6"/>
                  </a:cubicBezTo>
                  <a:lnTo>
                    <a:pt x="1178" y="6"/>
                  </a:lnTo>
                  <a:cubicBezTo>
                    <a:pt x="1150" y="2"/>
                    <a:pt x="1121" y="1"/>
                    <a:pt x="109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rot="-1311907">
              <a:off x="236346" y="243384"/>
              <a:ext cx="521972" cy="364770"/>
            </a:xfrm>
            <a:custGeom>
              <a:avLst/>
              <a:gdLst/>
              <a:ahLst/>
              <a:cxnLst/>
              <a:rect l="l" t="t" r="r" b="b"/>
              <a:pathLst>
                <a:path w="10001" h="6989" extrusionOk="0">
                  <a:moveTo>
                    <a:pt x="1961" y="0"/>
                  </a:moveTo>
                  <a:cubicBezTo>
                    <a:pt x="1673" y="0"/>
                    <a:pt x="1417" y="207"/>
                    <a:pt x="1354" y="501"/>
                  </a:cubicBezTo>
                  <a:lnTo>
                    <a:pt x="75" y="5964"/>
                  </a:lnTo>
                  <a:cubicBezTo>
                    <a:pt x="0" y="6315"/>
                    <a:pt x="201" y="6641"/>
                    <a:pt x="527" y="6716"/>
                  </a:cubicBezTo>
                  <a:lnTo>
                    <a:pt x="1379" y="6967"/>
                  </a:lnTo>
                  <a:cubicBezTo>
                    <a:pt x="1435" y="6982"/>
                    <a:pt x="1491" y="6989"/>
                    <a:pt x="1547" y="6989"/>
                  </a:cubicBezTo>
                  <a:cubicBezTo>
                    <a:pt x="1866" y="6989"/>
                    <a:pt x="2159" y="6757"/>
                    <a:pt x="2181" y="6415"/>
                  </a:cubicBezTo>
                  <a:lnTo>
                    <a:pt x="2406" y="4435"/>
                  </a:lnTo>
                  <a:cubicBezTo>
                    <a:pt x="2437" y="4081"/>
                    <a:pt x="2724" y="3868"/>
                    <a:pt x="3022" y="3868"/>
                  </a:cubicBezTo>
                  <a:cubicBezTo>
                    <a:pt x="3208" y="3868"/>
                    <a:pt x="3399" y="3951"/>
                    <a:pt x="3534" y="4135"/>
                  </a:cubicBezTo>
                  <a:lnTo>
                    <a:pt x="5213" y="6365"/>
                  </a:lnTo>
                  <a:cubicBezTo>
                    <a:pt x="5338" y="6525"/>
                    <a:pt x="5525" y="6609"/>
                    <a:pt x="5712" y="6609"/>
                  </a:cubicBezTo>
                  <a:cubicBezTo>
                    <a:pt x="5790" y="6609"/>
                    <a:pt x="5867" y="6595"/>
                    <a:pt x="5940" y="6566"/>
                  </a:cubicBezTo>
                  <a:lnTo>
                    <a:pt x="9524" y="5112"/>
                  </a:lnTo>
                  <a:cubicBezTo>
                    <a:pt x="9850" y="4987"/>
                    <a:pt x="10000" y="4611"/>
                    <a:pt x="9875" y="4285"/>
                  </a:cubicBezTo>
                  <a:lnTo>
                    <a:pt x="8371" y="751"/>
                  </a:lnTo>
                  <a:cubicBezTo>
                    <a:pt x="8270" y="497"/>
                    <a:pt x="8040" y="372"/>
                    <a:pt x="7805" y="372"/>
                  </a:cubicBezTo>
                  <a:cubicBezTo>
                    <a:pt x="7576" y="372"/>
                    <a:pt x="7342" y="491"/>
                    <a:pt x="7218" y="726"/>
                  </a:cubicBezTo>
                  <a:cubicBezTo>
                    <a:pt x="7168" y="877"/>
                    <a:pt x="7143" y="1027"/>
                    <a:pt x="7193" y="1177"/>
                  </a:cubicBezTo>
                  <a:lnTo>
                    <a:pt x="7720" y="2957"/>
                  </a:lnTo>
                  <a:cubicBezTo>
                    <a:pt x="7795" y="3232"/>
                    <a:pt x="7694" y="3533"/>
                    <a:pt x="7444" y="3684"/>
                  </a:cubicBezTo>
                  <a:lnTo>
                    <a:pt x="6391" y="4335"/>
                  </a:lnTo>
                  <a:cubicBezTo>
                    <a:pt x="6286" y="4392"/>
                    <a:pt x="6170" y="4420"/>
                    <a:pt x="6057" y="4420"/>
                  </a:cubicBezTo>
                  <a:cubicBezTo>
                    <a:pt x="5819" y="4420"/>
                    <a:pt x="5591" y="4297"/>
                    <a:pt x="5489" y="4060"/>
                  </a:cubicBezTo>
                  <a:lnTo>
                    <a:pt x="3810" y="676"/>
                  </a:lnTo>
                  <a:cubicBezTo>
                    <a:pt x="3710" y="526"/>
                    <a:pt x="3584" y="400"/>
                    <a:pt x="3384" y="350"/>
                  </a:cubicBezTo>
                  <a:lnTo>
                    <a:pt x="2131" y="24"/>
                  </a:lnTo>
                  <a:cubicBezTo>
                    <a:pt x="2074" y="8"/>
                    <a:pt x="2017" y="0"/>
                    <a:pt x="196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757136" y="-88996"/>
              <a:ext cx="481424" cy="519629"/>
            </a:xfrm>
            <a:custGeom>
              <a:avLst/>
              <a:gdLst/>
              <a:ahLst/>
              <a:cxnLst/>
              <a:rect l="l" t="t" r="r" b="b"/>
              <a:pathLst>
                <a:path w="9224" h="9956" extrusionOk="0">
                  <a:moveTo>
                    <a:pt x="4873" y="1"/>
                  </a:moveTo>
                  <a:cubicBezTo>
                    <a:pt x="4443" y="1"/>
                    <a:pt x="4118" y="432"/>
                    <a:pt x="4312" y="863"/>
                  </a:cubicBezTo>
                  <a:cubicBezTo>
                    <a:pt x="4362" y="1014"/>
                    <a:pt x="4462" y="1139"/>
                    <a:pt x="4612" y="1214"/>
                  </a:cubicBezTo>
                  <a:lnTo>
                    <a:pt x="6292" y="1966"/>
                  </a:lnTo>
                  <a:cubicBezTo>
                    <a:pt x="6542" y="2092"/>
                    <a:pt x="6693" y="2392"/>
                    <a:pt x="6642" y="2668"/>
                  </a:cubicBezTo>
                  <a:lnTo>
                    <a:pt x="6417" y="3896"/>
                  </a:lnTo>
                  <a:cubicBezTo>
                    <a:pt x="6374" y="4194"/>
                    <a:pt x="6097" y="4420"/>
                    <a:pt x="5799" y="4420"/>
                  </a:cubicBezTo>
                  <a:cubicBezTo>
                    <a:pt x="5747" y="4420"/>
                    <a:pt x="5693" y="4412"/>
                    <a:pt x="5640" y="4397"/>
                  </a:cubicBezTo>
                  <a:lnTo>
                    <a:pt x="1981" y="3395"/>
                  </a:lnTo>
                  <a:cubicBezTo>
                    <a:pt x="1922" y="3378"/>
                    <a:pt x="1864" y="3370"/>
                    <a:pt x="1806" y="3370"/>
                  </a:cubicBezTo>
                  <a:cubicBezTo>
                    <a:pt x="1691" y="3370"/>
                    <a:pt x="1580" y="3403"/>
                    <a:pt x="1480" y="3470"/>
                  </a:cubicBezTo>
                  <a:lnTo>
                    <a:pt x="377" y="4197"/>
                  </a:lnTo>
                  <a:cubicBezTo>
                    <a:pt x="76" y="4397"/>
                    <a:pt x="1" y="4798"/>
                    <a:pt x="226" y="5099"/>
                  </a:cubicBezTo>
                  <a:lnTo>
                    <a:pt x="3460" y="9686"/>
                  </a:lnTo>
                  <a:cubicBezTo>
                    <a:pt x="3587" y="9861"/>
                    <a:pt x="3786" y="9955"/>
                    <a:pt x="3991" y="9955"/>
                  </a:cubicBezTo>
                  <a:cubicBezTo>
                    <a:pt x="4108" y="9955"/>
                    <a:pt x="4227" y="9925"/>
                    <a:pt x="4337" y="9861"/>
                  </a:cubicBezTo>
                  <a:lnTo>
                    <a:pt x="5089" y="9385"/>
                  </a:lnTo>
                  <a:cubicBezTo>
                    <a:pt x="5414" y="9159"/>
                    <a:pt x="5465" y="8708"/>
                    <a:pt x="5214" y="8432"/>
                  </a:cubicBezTo>
                  <a:lnTo>
                    <a:pt x="3861" y="6929"/>
                  </a:lnTo>
                  <a:cubicBezTo>
                    <a:pt x="3498" y="6518"/>
                    <a:pt x="3788" y="5873"/>
                    <a:pt x="4327" y="5873"/>
                  </a:cubicBezTo>
                  <a:cubicBezTo>
                    <a:pt x="4346" y="5873"/>
                    <a:pt x="4366" y="5874"/>
                    <a:pt x="4387" y="5876"/>
                  </a:cubicBezTo>
                  <a:lnTo>
                    <a:pt x="7169" y="6127"/>
                  </a:lnTo>
                  <a:cubicBezTo>
                    <a:pt x="7186" y="6128"/>
                    <a:pt x="7204" y="6129"/>
                    <a:pt x="7221" y="6129"/>
                  </a:cubicBezTo>
                  <a:cubicBezTo>
                    <a:pt x="7479" y="6129"/>
                    <a:pt x="7727" y="5959"/>
                    <a:pt x="7820" y="5701"/>
                  </a:cubicBezTo>
                  <a:lnTo>
                    <a:pt x="9099" y="2066"/>
                  </a:lnTo>
                  <a:cubicBezTo>
                    <a:pt x="9224" y="1741"/>
                    <a:pt x="9049" y="1365"/>
                    <a:pt x="8698" y="1239"/>
                  </a:cubicBezTo>
                  <a:lnTo>
                    <a:pt x="5089" y="36"/>
                  </a:lnTo>
                  <a:cubicBezTo>
                    <a:pt x="5015" y="12"/>
                    <a:pt x="4943" y="1"/>
                    <a:pt x="4873"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rot="-2821233">
              <a:off x="246916" y="2203061"/>
              <a:ext cx="574342" cy="413115"/>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rot="-7712980">
              <a:off x="5416802" y="159663"/>
              <a:ext cx="574353" cy="413123"/>
            </a:xfrm>
            <a:custGeom>
              <a:avLst/>
              <a:gdLst/>
              <a:ahLst/>
              <a:cxnLst/>
              <a:rect l="l" t="t" r="r" b="b"/>
              <a:pathLst>
                <a:path w="11004" h="7915" extrusionOk="0">
                  <a:moveTo>
                    <a:pt x="984" y="0"/>
                  </a:moveTo>
                  <a:cubicBezTo>
                    <a:pt x="627" y="0"/>
                    <a:pt x="325" y="292"/>
                    <a:pt x="301" y="653"/>
                  </a:cubicBezTo>
                  <a:lnTo>
                    <a:pt x="76" y="3485"/>
                  </a:lnTo>
                  <a:cubicBezTo>
                    <a:pt x="1" y="4663"/>
                    <a:pt x="377" y="5791"/>
                    <a:pt x="1154" y="6668"/>
                  </a:cubicBezTo>
                  <a:lnTo>
                    <a:pt x="1755" y="7320"/>
                  </a:lnTo>
                  <a:cubicBezTo>
                    <a:pt x="1890" y="7472"/>
                    <a:pt x="2071" y="7556"/>
                    <a:pt x="2251" y="7556"/>
                  </a:cubicBezTo>
                  <a:cubicBezTo>
                    <a:pt x="2338" y="7556"/>
                    <a:pt x="2425" y="7536"/>
                    <a:pt x="2507" y="7495"/>
                  </a:cubicBezTo>
                  <a:lnTo>
                    <a:pt x="4537" y="6593"/>
                  </a:lnTo>
                  <a:cubicBezTo>
                    <a:pt x="4677" y="6535"/>
                    <a:pt x="4822" y="6508"/>
                    <a:pt x="4964" y="6508"/>
                  </a:cubicBezTo>
                  <a:cubicBezTo>
                    <a:pt x="5257" y="6508"/>
                    <a:pt x="5538" y="6625"/>
                    <a:pt x="5740" y="6844"/>
                  </a:cubicBezTo>
                  <a:lnTo>
                    <a:pt x="6492" y="7671"/>
                  </a:lnTo>
                  <a:cubicBezTo>
                    <a:pt x="6634" y="7830"/>
                    <a:pt x="6826" y="7915"/>
                    <a:pt x="7015" y="7915"/>
                  </a:cubicBezTo>
                  <a:cubicBezTo>
                    <a:pt x="7093" y="7915"/>
                    <a:pt x="7171" y="7900"/>
                    <a:pt x="7244" y="7871"/>
                  </a:cubicBezTo>
                  <a:lnTo>
                    <a:pt x="7695" y="7696"/>
                  </a:lnTo>
                  <a:cubicBezTo>
                    <a:pt x="9098" y="7144"/>
                    <a:pt x="10101" y="5941"/>
                    <a:pt x="10377" y="4488"/>
                  </a:cubicBezTo>
                  <a:lnTo>
                    <a:pt x="10928" y="1555"/>
                  </a:lnTo>
                  <a:cubicBezTo>
                    <a:pt x="11003" y="1179"/>
                    <a:pt x="10778" y="803"/>
                    <a:pt x="10427" y="728"/>
                  </a:cubicBezTo>
                  <a:cubicBezTo>
                    <a:pt x="10371" y="714"/>
                    <a:pt x="10315" y="708"/>
                    <a:pt x="10259" y="708"/>
                  </a:cubicBezTo>
                  <a:cubicBezTo>
                    <a:pt x="9920" y="708"/>
                    <a:pt x="9618" y="960"/>
                    <a:pt x="9575" y="1305"/>
                  </a:cubicBezTo>
                  <a:lnTo>
                    <a:pt x="9073" y="4839"/>
                  </a:lnTo>
                  <a:cubicBezTo>
                    <a:pt x="9048" y="5039"/>
                    <a:pt x="8923" y="5215"/>
                    <a:pt x="8748" y="5315"/>
                  </a:cubicBezTo>
                  <a:lnTo>
                    <a:pt x="7795" y="5916"/>
                  </a:lnTo>
                  <a:cubicBezTo>
                    <a:pt x="7688" y="5979"/>
                    <a:pt x="7565" y="6010"/>
                    <a:pt x="7442" y="6010"/>
                  </a:cubicBezTo>
                  <a:cubicBezTo>
                    <a:pt x="7219" y="6010"/>
                    <a:pt x="6997" y="5909"/>
                    <a:pt x="6868" y="5716"/>
                  </a:cubicBezTo>
                  <a:lnTo>
                    <a:pt x="6442" y="5089"/>
                  </a:lnTo>
                  <a:cubicBezTo>
                    <a:pt x="6367" y="4964"/>
                    <a:pt x="6316" y="4814"/>
                    <a:pt x="6316" y="4638"/>
                  </a:cubicBezTo>
                  <a:lnTo>
                    <a:pt x="6542" y="1856"/>
                  </a:lnTo>
                  <a:cubicBezTo>
                    <a:pt x="6588" y="1332"/>
                    <a:pt x="6156" y="890"/>
                    <a:pt x="5644" y="890"/>
                  </a:cubicBezTo>
                  <a:cubicBezTo>
                    <a:pt x="5593" y="890"/>
                    <a:pt x="5541" y="895"/>
                    <a:pt x="5489" y="904"/>
                  </a:cubicBezTo>
                  <a:cubicBezTo>
                    <a:pt x="5088" y="954"/>
                    <a:pt x="4788" y="1280"/>
                    <a:pt x="4738" y="1656"/>
                  </a:cubicBezTo>
                  <a:lnTo>
                    <a:pt x="4362" y="4488"/>
                  </a:lnTo>
                  <a:cubicBezTo>
                    <a:pt x="4311" y="4688"/>
                    <a:pt x="4211" y="4864"/>
                    <a:pt x="4036" y="4964"/>
                  </a:cubicBezTo>
                  <a:lnTo>
                    <a:pt x="3058" y="5565"/>
                  </a:lnTo>
                  <a:cubicBezTo>
                    <a:pt x="2951" y="5628"/>
                    <a:pt x="2831" y="5659"/>
                    <a:pt x="2711" y="5659"/>
                  </a:cubicBezTo>
                  <a:cubicBezTo>
                    <a:pt x="2494" y="5659"/>
                    <a:pt x="2276" y="5558"/>
                    <a:pt x="2131" y="5365"/>
                  </a:cubicBezTo>
                  <a:lnTo>
                    <a:pt x="1705" y="4738"/>
                  </a:lnTo>
                  <a:cubicBezTo>
                    <a:pt x="1630" y="4613"/>
                    <a:pt x="1580" y="4463"/>
                    <a:pt x="1605" y="4287"/>
                  </a:cubicBezTo>
                  <a:lnTo>
                    <a:pt x="1855" y="753"/>
                  </a:lnTo>
                  <a:cubicBezTo>
                    <a:pt x="1880" y="377"/>
                    <a:pt x="1605" y="52"/>
                    <a:pt x="1229" y="27"/>
                  </a:cubicBezTo>
                  <a:lnTo>
                    <a:pt x="1028" y="1"/>
                  </a:lnTo>
                  <a:cubicBezTo>
                    <a:pt x="1014" y="0"/>
                    <a:pt x="999" y="0"/>
                    <a:pt x="98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rot="-1599584">
              <a:off x="6439077" y="82236"/>
              <a:ext cx="263948" cy="500251"/>
            </a:xfrm>
            <a:custGeom>
              <a:avLst/>
              <a:gdLst/>
              <a:ahLst/>
              <a:cxnLst/>
              <a:rect l="l" t="t" r="r" b="b"/>
              <a:pathLst>
                <a:path w="6292" h="11925" extrusionOk="0">
                  <a:moveTo>
                    <a:pt x="5360" y="1"/>
                  </a:moveTo>
                  <a:cubicBezTo>
                    <a:pt x="5204" y="1"/>
                    <a:pt x="5053" y="45"/>
                    <a:pt x="4913" y="149"/>
                  </a:cubicBezTo>
                  <a:lnTo>
                    <a:pt x="2131" y="2004"/>
                  </a:lnTo>
                  <a:cubicBezTo>
                    <a:pt x="1554" y="2405"/>
                    <a:pt x="1705" y="3307"/>
                    <a:pt x="2381" y="3483"/>
                  </a:cubicBezTo>
                  <a:lnTo>
                    <a:pt x="2657" y="3533"/>
                  </a:lnTo>
                  <a:cubicBezTo>
                    <a:pt x="3083" y="3658"/>
                    <a:pt x="3359" y="4084"/>
                    <a:pt x="3234" y="4535"/>
                  </a:cubicBezTo>
                  <a:lnTo>
                    <a:pt x="2181" y="8671"/>
                  </a:lnTo>
                  <a:cubicBezTo>
                    <a:pt x="2106" y="9022"/>
                    <a:pt x="1780" y="9272"/>
                    <a:pt x="1429" y="9297"/>
                  </a:cubicBezTo>
                  <a:lnTo>
                    <a:pt x="903" y="9297"/>
                  </a:lnTo>
                  <a:cubicBezTo>
                    <a:pt x="552" y="9322"/>
                    <a:pt x="226" y="9573"/>
                    <a:pt x="126" y="9924"/>
                  </a:cubicBezTo>
                  <a:lnTo>
                    <a:pt x="126" y="9999"/>
                  </a:lnTo>
                  <a:cubicBezTo>
                    <a:pt x="0" y="10450"/>
                    <a:pt x="276" y="10876"/>
                    <a:pt x="702" y="11002"/>
                  </a:cubicBezTo>
                  <a:lnTo>
                    <a:pt x="4236" y="11904"/>
                  </a:lnTo>
                  <a:cubicBezTo>
                    <a:pt x="4299" y="11918"/>
                    <a:pt x="4362" y="11924"/>
                    <a:pt x="4423" y="11924"/>
                  </a:cubicBezTo>
                  <a:cubicBezTo>
                    <a:pt x="4806" y="11924"/>
                    <a:pt x="5152" y="11669"/>
                    <a:pt x="5239" y="11302"/>
                  </a:cubicBezTo>
                  <a:lnTo>
                    <a:pt x="5264" y="11152"/>
                  </a:lnTo>
                  <a:cubicBezTo>
                    <a:pt x="5364" y="10776"/>
                    <a:pt x="5188" y="10400"/>
                    <a:pt x="4838" y="10225"/>
                  </a:cubicBezTo>
                  <a:lnTo>
                    <a:pt x="4411" y="9999"/>
                  </a:lnTo>
                  <a:cubicBezTo>
                    <a:pt x="4061" y="9849"/>
                    <a:pt x="3885" y="9448"/>
                    <a:pt x="3985" y="9072"/>
                  </a:cubicBezTo>
                  <a:lnTo>
                    <a:pt x="6166" y="1027"/>
                  </a:lnTo>
                  <a:cubicBezTo>
                    <a:pt x="6291" y="601"/>
                    <a:pt x="6015" y="124"/>
                    <a:pt x="5564" y="24"/>
                  </a:cubicBezTo>
                  <a:cubicBezTo>
                    <a:pt x="5496" y="9"/>
                    <a:pt x="5428" y="1"/>
                    <a:pt x="536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13"/>
          <p:cNvGrpSpPr/>
          <p:nvPr/>
        </p:nvGrpSpPr>
        <p:grpSpPr>
          <a:xfrm>
            <a:off x="581456" y="343185"/>
            <a:ext cx="7977700" cy="4457724"/>
            <a:chOff x="742150" y="1146775"/>
            <a:chExt cx="6126325" cy="3423225"/>
          </a:xfrm>
        </p:grpSpPr>
        <p:sp>
          <p:nvSpPr>
            <p:cNvPr id="927" name="Google Shape;927;p13"/>
            <p:cNvSpPr/>
            <p:nvPr/>
          </p:nvSpPr>
          <p:spPr>
            <a:xfrm>
              <a:off x="788550" y="1193825"/>
              <a:ext cx="6033325" cy="3328675"/>
            </a:xfrm>
            <a:custGeom>
              <a:avLst/>
              <a:gdLst/>
              <a:ahLst/>
              <a:cxnLst/>
              <a:rect l="l" t="t" r="r" b="b"/>
              <a:pathLst>
                <a:path w="241333" h="133147" extrusionOk="0">
                  <a:moveTo>
                    <a:pt x="0" y="0"/>
                  </a:moveTo>
                  <a:lnTo>
                    <a:pt x="0" y="133146"/>
                  </a:lnTo>
                  <a:lnTo>
                    <a:pt x="241332" y="128686"/>
                  </a:lnTo>
                  <a:lnTo>
                    <a:pt x="241332" y="297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788550" y="1193825"/>
              <a:ext cx="6033325" cy="3217150"/>
            </a:xfrm>
            <a:custGeom>
              <a:avLst/>
              <a:gdLst/>
              <a:ahLst/>
              <a:cxnLst/>
              <a:rect l="l" t="t" r="r" b="b"/>
              <a:pathLst>
                <a:path w="241333" h="128686" extrusionOk="0">
                  <a:moveTo>
                    <a:pt x="0" y="0"/>
                  </a:moveTo>
                  <a:lnTo>
                    <a:pt x="233892" y="11731"/>
                  </a:lnTo>
                  <a:lnTo>
                    <a:pt x="241332" y="128686"/>
                  </a:lnTo>
                  <a:lnTo>
                    <a:pt x="241332" y="2971"/>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742150" y="1146775"/>
              <a:ext cx="6126325" cy="3423225"/>
            </a:xfrm>
            <a:custGeom>
              <a:avLst/>
              <a:gdLst/>
              <a:ahLst/>
              <a:cxnLst/>
              <a:rect l="l" t="t" r="r" b="b"/>
              <a:pathLst>
                <a:path w="245053" h="136929" extrusionOk="0">
                  <a:moveTo>
                    <a:pt x="3721" y="3765"/>
                  </a:moveTo>
                  <a:lnTo>
                    <a:pt x="241333" y="6691"/>
                  </a:lnTo>
                  <a:lnTo>
                    <a:pt x="241333" y="128748"/>
                  </a:lnTo>
                  <a:lnTo>
                    <a:pt x="3721" y="133137"/>
                  </a:lnTo>
                  <a:lnTo>
                    <a:pt x="3721" y="3765"/>
                  </a:lnTo>
                  <a:close/>
                  <a:moveTo>
                    <a:pt x="1" y="0"/>
                  </a:moveTo>
                  <a:lnTo>
                    <a:pt x="1" y="136928"/>
                  </a:lnTo>
                  <a:lnTo>
                    <a:pt x="245053" y="132397"/>
                  </a:lnTo>
                  <a:lnTo>
                    <a:pt x="245053" y="302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771150" y="1530600"/>
              <a:ext cx="35025" cy="1657100"/>
            </a:xfrm>
            <a:custGeom>
              <a:avLst/>
              <a:gdLst/>
              <a:ahLst/>
              <a:cxnLst/>
              <a:rect l="l" t="t" r="r" b="b"/>
              <a:pathLst>
                <a:path w="1401" h="66284" extrusionOk="0">
                  <a:moveTo>
                    <a:pt x="643" y="0"/>
                  </a:moveTo>
                  <a:lnTo>
                    <a:pt x="232" y="11285"/>
                  </a:lnTo>
                  <a:cubicBezTo>
                    <a:pt x="54" y="16308"/>
                    <a:pt x="0" y="21393"/>
                    <a:pt x="90" y="26513"/>
                  </a:cubicBezTo>
                  <a:lnTo>
                    <a:pt x="750" y="66283"/>
                  </a:lnTo>
                  <a:lnTo>
                    <a:pt x="1321" y="26594"/>
                  </a:lnTo>
                  <a:cubicBezTo>
                    <a:pt x="1401" y="21027"/>
                    <a:pt x="1321" y="15647"/>
                    <a:pt x="1098" y="10447"/>
                  </a:cubicBezTo>
                  <a:lnTo>
                    <a:pt x="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6803775" y="2296450"/>
              <a:ext cx="37275" cy="1805425"/>
            </a:xfrm>
            <a:custGeom>
              <a:avLst/>
              <a:gdLst/>
              <a:ahLst/>
              <a:cxnLst/>
              <a:rect l="l" t="t" r="r" b="b"/>
              <a:pathLst>
                <a:path w="1491" h="72217" extrusionOk="0">
                  <a:moveTo>
                    <a:pt x="982" y="1"/>
                  </a:moveTo>
                  <a:lnTo>
                    <a:pt x="143" y="38325"/>
                  </a:lnTo>
                  <a:cubicBezTo>
                    <a:pt x="1" y="44695"/>
                    <a:pt x="27" y="51216"/>
                    <a:pt x="215" y="57871"/>
                  </a:cubicBezTo>
                  <a:lnTo>
                    <a:pt x="634" y="72216"/>
                  </a:lnTo>
                  <a:lnTo>
                    <a:pt x="1187" y="57193"/>
                  </a:lnTo>
                  <a:cubicBezTo>
                    <a:pt x="1410" y="50966"/>
                    <a:pt x="1490" y="44873"/>
                    <a:pt x="1419" y="38923"/>
                  </a:cubicBezTo>
                  <a:lnTo>
                    <a:pt x="9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1390925" y="1196950"/>
              <a:ext cx="1999475" cy="36150"/>
            </a:xfrm>
            <a:custGeom>
              <a:avLst/>
              <a:gdLst/>
              <a:ahLst/>
              <a:cxnLst/>
              <a:rect l="l" t="t" r="r" b="b"/>
              <a:pathLst>
                <a:path w="79979" h="1446" extrusionOk="0">
                  <a:moveTo>
                    <a:pt x="14185" y="0"/>
                  </a:moveTo>
                  <a:lnTo>
                    <a:pt x="1" y="9"/>
                  </a:lnTo>
                  <a:lnTo>
                    <a:pt x="14979" y="535"/>
                  </a:lnTo>
                  <a:cubicBezTo>
                    <a:pt x="21438" y="759"/>
                    <a:pt x="27879" y="910"/>
                    <a:pt x="34293" y="973"/>
                  </a:cubicBezTo>
                  <a:lnTo>
                    <a:pt x="79978" y="1445"/>
                  </a:lnTo>
                  <a:lnTo>
                    <a:pt x="34784" y="268"/>
                  </a:lnTo>
                  <a:cubicBezTo>
                    <a:pt x="27888" y="89"/>
                    <a:pt x="21019" y="0"/>
                    <a:pt x="14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796825" y="4411100"/>
              <a:ext cx="916425" cy="21625"/>
            </a:xfrm>
            <a:custGeom>
              <a:avLst/>
              <a:gdLst/>
              <a:ahLst/>
              <a:cxnLst/>
              <a:rect l="l" t="t" r="r" b="b"/>
              <a:pathLst>
                <a:path w="36657" h="865" extrusionOk="0">
                  <a:moveTo>
                    <a:pt x="16460" y="0"/>
                  </a:moveTo>
                  <a:cubicBezTo>
                    <a:pt x="11146" y="0"/>
                    <a:pt x="5840" y="765"/>
                    <a:pt x="548" y="765"/>
                  </a:cubicBezTo>
                  <a:cubicBezTo>
                    <a:pt x="365" y="765"/>
                    <a:pt x="183" y="764"/>
                    <a:pt x="0" y="762"/>
                  </a:cubicBezTo>
                  <a:lnTo>
                    <a:pt x="0" y="762"/>
                  </a:lnTo>
                  <a:cubicBezTo>
                    <a:pt x="4287" y="827"/>
                    <a:pt x="8561" y="864"/>
                    <a:pt x="12811" y="864"/>
                  </a:cubicBezTo>
                  <a:cubicBezTo>
                    <a:pt x="14992" y="864"/>
                    <a:pt x="17166" y="854"/>
                    <a:pt x="19332" y="833"/>
                  </a:cubicBezTo>
                  <a:lnTo>
                    <a:pt x="36657" y="655"/>
                  </a:lnTo>
                  <a:lnTo>
                    <a:pt x="18217" y="30"/>
                  </a:lnTo>
                  <a:cubicBezTo>
                    <a:pt x="17631" y="10"/>
                    <a:pt x="17045" y="0"/>
                    <a:pt x="16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759850" y="4349850"/>
              <a:ext cx="108625" cy="107075"/>
            </a:xfrm>
            <a:custGeom>
              <a:avLst/>
              <a:gdLst/>
              <a:ahLst/>
              <a:cxnLst/>
              <a:rect l="l" t="t" r="r" b="b"/>
              <a:pathLst>
                <a:path w="4345" h="4283" extrusionOk="0">
                  <a:moveTo>
                    <a:pt x="625" y="0"/>
                  </a:moveTo>
                  <a:lnTo>
                    <a:pt x="625" y="625"/>
                  </a:lnTo>
                  <a:lnTo>
                    <a:pt x="0" y="634"/>
                  </a:lnTo>
                  <a:lnTo>
                    <a:pt x="3720" y="4282"/>
                  </a:lnTo>
                  <a:lnTo>
                    <a:pt x="4345" y="4274"/>
                  </a:lnTo>
                  <a:lnTo>
                    <a:pt x="4345" y="3649"/>
                  </a:lnTo>
                  <a:lnTo>
                    <a:pt x="6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742150" y="4459350"/>
              <a:ext cx="108650" cy="110650"/>
            </a:xfrm>
            <a:custGeom>
              <a:avLst/>
              <a:gdLst/>
              <a:ahLst/>
              <a:cxnLst/>
              <a:rect l="l" t="t" r="r" b="b"/>
              <a:pathLst>
                <a:path w="4346" h="4426" extrusionOk="0">
                  <a:moveTo>
                    <a:pt x="3712" y="1"/>
                  </a:moveTo>
                  <a:lnTo>
                    <a:pt x="1" y="3783"/>
                  </a:lnTo>
                  <a:lnTo>
                    <a:pt x="1" y="4425"/>
                  </a:lnTo>
                  <a:lnTo>
                    <a:pt x="634" y="4408"/>
                  </a:lnTo>
                  <a:lnTo>
                    <a:pt x="4345" y="634"/>
                  </a:lnTo>
                  <a:lnTo>
                    <a:pt x="4345" y="625"/>
                  </a:lnTo>
                  <a:lnTo>
                    <a:pt x="3721" y="634"/>
                  </a:lnTo>
                  <a:lnTo>
                    <a:pt x="3721" y="9"/>
                  </a:lnTo>
                  <a:lnTo>
                    <a:pt x="3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742150" y="1146775"/>
              <a:ext cx="108650" cy="109975"/>
            </a:xfrm>
            <a:custGeom>
              <a:avLst/>
              <a:gdLst/>
              <a:ahLst/>
              <a:cxnLst/>
              <a:rect l="l" t="t" r="r" b="b"/>
              <a:pathLst>
                <a:path w="4346" h="4399" extrusionOk="0">
                  <a:moveTo>
                    <a:pt x="1" y="0"/>
                  </a:moveTo>
                  <a:lnTo>
                    <a:pt x="1" y="633"/>
                  </a:lnTo>
                  <a:lnTo>
                    <a:pt x="3712" y="4398"/>
                  </a:lnTo>
                  <a:lnTo>
                    <a:pt x="3721" y="4389"/>
                  </a:lnTo>
                  <a:lnTo>
                    <a:pt x="3721" y="3765"/>
                  </a:lnTo>
                  <a:lnTo>
                    <a:pt x="4345" y="3774"/>
                  </a:lnTo>
                  <a:lnTo>
                    <a:pt x="4345" y="3765"/>
                  </a:lnTo>
                  <a:lnTo>
                    <a:pt x="634" y="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6759850" y="1222150"/>
              <a:ext cx="108625" cy="107525"/>
            </a:xfrm>
            <a:custGeom>
              <a:avLst/>
              <a:gdLst/>
              <a:ahLst/>
              <a:cxnLst/>
              <a:rect l="l" t="t" r="r" b="b"/>
              <a:pathLst>
                <a:path w="4345" h="4301" extrusionOk="0">
                  <a:moveTo>
                    <a:pt x="3720" y="0"/>
                  </a:moveTo>
                  <a:lnTo>
                    <a:pt x="0" y="3667"/>
                  </a:lnTo>
                  <a:lnTo>
                    <a:pt x="625" y="3676"/>
                  </a:lnTo>
                  <a:lnTo>
                    <a:pt x="625" y="4300"/>
                  </a:lnTo>
                  <a:lnTo>
                    <a:pt x="4345" y="634"/>
                  </a:lnTo>
                  <a:lnTo>
                    <a:pt x="4345" y="9"/>
                  </a:lnTo>
                  <a:lnTo>
                    <a:pt x="3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13"/>
          <p:cNvSpPr txBox="1">
            <a:spLocks noGrp="1"/>
          </p:cNvSpPr>
          <p:nvPr>
            <p:ph type="title"/>
          </p:nvPr>
        </p:nvSpPr>
        <p:spPr>
          <a:xfrm>
            <a:off x="720000" y="5212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39" name="Google Shape;939;p13"/>
          <p:cNvSpPr txBox="1">
            <a:spLocks noGrp="1"/>
          </p:cNvSpPr>
          <p:nvPr>
            <p:ph type="subTitle" idx="1"/>
          </p:nvPr>
        </p:nvSpPr>
        <p:spPr>
          <a:xfrm>
            <a:off x="1683300" y="1587718"/>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0" name="Google Shape;940;p13"/>
          <p:cNvSpPr txBox="1">
            <a:spLocks noGrp="1"/>
          </p:cNvSpPr>
          <p:nvPr>
            <p:ph type="subTitle" idx="2"/>
          </p:nvPr>
        </p:nvSpPr>
        <p:spPr>
          <a:xfrm>
            <a:off x="1683296" y="2698429"/>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1" name="Google Shape;941;p13"/>
          <p:cNvSpPr txBox="1">
            <a:spLocks noGrp="1"/>
          </p:cNvSpPr>
          <p:nvPr>
            <p:ph type="subTitle" idx="3"/>
          </p:nvPr>
        </p:nvSpPr>
        <p:spPr>
          <a:xfrm>
            <a:off x="1683300" y="3802991"/>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2" name="Google Shape;942;p13"/>
          <p:cNvSpPr txBox="1">
            <a:spLocks noGrp="1"/>
          </p:cNvSpPr>
          <p:nvPr>
            <p:ph type="subTitle" idx="4"/>
          </p:nvPr>
        </p:nvSpPr>
        <p:spPr>
          <a:xfrm>
            <a:off x="5635196" y="2698935"/>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3" name="Google Shape;943;p13"/>
          <p:cNvSpPr txBox="1">
            <a:spLocks noGrp="1"/>
          </p:cNvSpPr>
          <p:nvPr>
            <p:ph type="subTitle" idx="5"/>
          </p:nvPr>
        </p:nvSpPr>
        <p:spPr>
          <a:xfrm>
            <a:off x="5635199" y="1587718"/>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4" name="Google Shape;944;p13"/>
          <p:cNvSpPr txBox="1">
            <a:spLocks noGrp="1"/>
          </p:cNvSpPr>
          <p:nvPr>
            <p:ph type="subTitle" idx="6"/>
          </p:nvPr>
        </p:nvSpPr>
        <p:spPr>
          <a:xfrm>
            <a:off x="5635199" y="3810146"/>
            <a:ext cx="256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5" name="Google Shape;945;p13"/>
          <p:cNvSpPr txBox="1">
            <a:spLocks noGrp="1"/>
          </p:cNvSpPr>
          <p:nvPr>
            <p:ph type="title" idx="7" hasCustomPrompt="1"/>
          </p:nvPr>
        </p:nvSpPr>
        <p:spPr>
          <a:xfrm>
            <a:off x="948600" y="13320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6" name="Google Shape;946;p13"/>
          <p:cNvSpPr txBox="1">
            <a:spLocks noGrp="1"/>
          </p:cNvSpPr>
          <p:nvPr>
            <p:ph type="title" idx="8" hasCustomPrompt="1"/>
          </p:nvPr>
        </p:nvSpPr>
        <p:spPr>
          <a:xfrm>
            <a:off x="948600" y="3553937"/>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7" name="Google Shape;947;p13"/>
          <p:cNvSpPr txBox="1">
            <a:spLocks noGrp="1"/>
          </p:cNvSpPr>
          <p:nvPr>
            <p:ph type="title" idx="9" hasCustomPrompt="1"/>
          </p:nvPr>
        </p:nvSpPr>
        <p:spPr>
          <a:xfrm>
            <a:off x="948596" y="244273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8" name="Google Shape;948;p13"/>
          <p:cNvSpPr txBox="1">
            <a:spLocks noGrp="1"/>
          </p:cNvSpPr>
          <p:nvPr>
            <p:ph type="title" idx="13" hasCustomPrompt="1"/>
          </p:nvPr>
        </p:nvSpPr>
        <p:spPr>
          <a:xfrm>
            <a:off x="4900496" y="2442727"/>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9" name="Google Shape;949;p13"/>
          <p:cNvSpPr txBox="1">
            <a:spLocks noGrp="1"/>
          </p:cNvSpPr>
          <p:nvPr>
            <p:ph type="title" idx="14" hasCustomPrompt="1"/>
          </p:nvPr>
        </p:nvSpPr>
        <p:spPr>
          <a:xfrm>
            <a:off x="4900499" y="1332020"/>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0" name="Google Shape;950;p13"/>
          <p:cNvSpPr txBox="1">
            <a:spLocks noGrp="1"/>
          </p:cNvSpPr>
          <p:nvPr>
            <p:ph type="title" idx="15" hasCustomPrompt="1"/>
          </p:nvPr>
        </p:nvSpPr>
        <p:spPr>
          <a:xfrm>
            <a:off x="4900499" y="3553937"/>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1" name="Google Shape;951;p13"/>
          <p:cNvSpPr txBox="1">
            <a:spLocks noGrp="1"/>
          </p:cNvSpPr>
          <p:nvPr>
            <p:ph type="subTitle" idx="16"/>
          </p:nvPr>
        </p:nvSpPr>
        <p:spPr>
          <a:xfrm>
            <a:off x="1683300" y="1332025"/>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2" name="Google Shape;952;p13"/>
          <p:cNvSpPr txBox="1">
            <a:spLocks noGrp="1"/>
          </p:cNvSpPr>
          <p:nvPr>
            <p:ph type="subTitle" idx="17"/>
          </p:nvPr>
        </p:nvSpPr>
        <p:spPr>
          <a:xfrm>
            <a:off x="1683300" y="2442746"/>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3" name="Google Shape;953;p13"/>
          <p:cNvSpPr txBox="1">
            <a:spLocks noGrp="1"/>
          </p:cNvSpPr>
          <p:nvPr>
            <p:ph type="subTitle" idx="18"/>
          </p:nvPr>
        </p:nvSpPr>
        <p:spPr>
          <a:xfrm>
            <a:off x="5635199" y="1332025"/>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4" name="Google Shape;954;p13"/>
          <p:cNvSpPr txBox="1">
            <a:spLocks noGrp="1"/>
          </p:cNvSpPr>
          <p:nvPr>
            <p:ph type="subTitle" idx="19"/>
          </p:nvPr>
        </p:nvSpPr>
        <p:spPr>
          <a:xfrm>
            <a:off x="1683300" y="3546791"/>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5" name="Google Shape;955;p13"/>
          <p:cNvSpPr txBox="1">
            <a:spLocks noGrp="1"/>
          </p:cNvSpPr>
          <p:nvPr>
            <p:ph type="subTitle" idx="20"/>
          </p:nvPr>
        </p:nvSpPr>
        <p:spPr>
          <a:xfrm>
            <a:off x="5635200" y="2442735"/>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56" name="Google Shape;956;p13"/>
          <p:cNvSpPr txBox="1">
            <a:spLocks noGrp="1"/>
          </p:cNvSpPr>
          <p:nvPr>
            <p:ph type="subTitle" idx="21"/>
          </p:nvPr>
        </p:nvSpPr>
        <p:spPr>
          <a:xfrm>
            <a:off x="5635199" y="3553946"/>
            <a:ext cx="25602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xo"/>
              <a:buNone/>
              <a:defRPr sz="3000" b="1">
                <a:solidFill>
                  <a:schemeClr val="dk1"/>
                </a:solidFill>
                <a:latin typeface="Exo"/>
                <a:ea typeface="Exo"/>
                <a:cs typeface="Exo"/>
                <a:sym typeface="Exo"/>
              </a:defRPr>
            </a:lvl1pPr>
            <a:lvl2pPr lvl="1" rtl="0">
              <a:spcBef>
                <a:spcPts val="0"/>
              </a:spcBef>
              <a:spcAft>
                <a:spcPts val="0"/>
              </a:spcAft>
              <a:buClr>
                <a:schemeClr val="dk1"/>
              </a:buClr>
              <a:buSzPts val="3000"/>
              <a:buFont typeface="Exo"/>
              <a:buNone/>
              <a:defRPr sz="3000" b="1">
                <a:solidFill>
                  <a:schemeClr val="dk1"/>
                </a:solidFill>
                <a:latin typeface="Exo"/>
                <a:ea typeface="Exo"/>
                <a:cs typeface="Exo"/>
                <a:sym typeface="Exo"/>
              </a:defRPr>
            </a:lvl2pPr>
            <a:lvl3pPr lvl="2" rtl="0">
              <a:spcBef>
                <a:spcPts val="0"/>
              </a:spcBef>
              <a:spcAft>
                <a:spcPts val="0"/>
              </a:spcAft>
              <a:buClr>
                <a:schemeClr val="dk1"/>
              </a:buClr>
              <a:buSzPts val="3000"/>
              <a:buFont typeface="Exo"/>
              <a:buNone/>
              <a:defRPr sz="3000" b="1">
                <a:solidFill>
                  <a:schemeClr val="dk1"/>
                </a:solidFill>
                <a:latin typeface="Exo"/>
                <a:ea typeface="Exo"/>
                <a:cs typeface="Exo"/>
                <a:sym typeface="Exo"/>
              </a:defRPr>
            </a:lvl3pPr>
            <a:lvl4pPr lvl="3" rtl="0">
              <a:spcBef>
                <a:spcPts val="0"/>
              </a:spcBef>
              <a:spcAft>
                <a:spcPts val="0"/>
              </a:spcAft>
              <a:buClr>
                <a:schemeClr val="dk1"/>
              </a:buClr>
              <a:buSzPts val="3000"/>
              <a:buFont typeface="Exo"/>
              <a:buNone/>
              <a:defRPr sz="3000" b="1">
                <a:solidFill>
                  <a:schemeClr val="dk1"/>
                </a:solidFill>
                <a:latin typeface="Exo"/>
                <a:ea typeface="Exo"/>
                <a:cs typeface="Exo"/>
                <a:sym typeface="Exo"/>
              </a:defRPr>
            </a:lvl4pPr>
            <a:lvl5pPr lvl="4" rtl="0">
              <a:spcBef>
                <a:spcPts val="0"/>
              </a:spcBef>
              <a:spcAft>
                <a:spcPts val="0"/>
              </a:spcAft>
              <a:buClr>
                <a:schemeClr val="dk1"/>
              </a:buClr>
              <a:buSzPts val="3000"/>
              <a:buFont typeface="Exo"/>
              <a:buNone/>
              <a:defRPr sz="3000" b="1">
                <a:solidFill>
                  <a:schemeClr val="dk1"/>
                </a:solidFill>
                <a:latin typeface="Exo"/>
                <a:ea typeface="Exo"/>
                <a:cs typeface="Exo"/>
                <a:sym typeface="Exo"/>
              </a:defRPr>
            </a:lvl5pPr>
            <a:lvl6pPr lvl="5" rtl="0">
              <a:spcBef>
                <a:spcPts val="0"/>
              </a:spcBef>
              <a:spcAft>
                <a:spcPts val="0"/>
              </a:spcAft>
              <a:buClr>
                <a:schemeClr val="dk1"/>
              </a:buClr>
              <a:buSzPts val="3000"/>
              <a:buFont typeface="Exo"/>
              <a:buNone/>
              <a:defRPr sz="3000" b="1">
                <a:solidFill>
                  <a:schemeClr val="dk1"/>
                </a:solidFill>
                <a:latin typeface="Exo"/>
                <a:ea typeface="Exo"/>
                <a:cs typeface="Exo"/>
                <a:sym typeface="Exo"/>
              </a:defRPr>
            </a:lvl6pPr>
            <a:lvl7pPr lvl="6" rtl="0">
              <a:spcBef>
                <a:spcPts val="0"/>
              </a:spcBef>
              <a:spcAft>
                <a:spcPts val="0"/>
              </a:spcAft>
              <a:buClr>
                <a:schemeClr val="dk1"/>
              </a:buClr>
              <a:buSzPts val="3000"/>
              <a:buFont typeface="Exo"/>
              <a:buNone/>
              <a:defRPr sz="3000" b="1">
                <a:solidFill>
                  <a:schemeClr val="dk1"/>
                </a:solidFill>
                <a:latin typeface="Exo"/>
                <a:ea typeface="Exo"/>
                <a:cs typeface="Exo"/>
                <a:sym typeface="Exo"/>
              </a:defRPr>
            </a:lvl7pPr>
            <a:lvl8pPr lvl="7" rtl="0">
              <a:spcBef>
                <a:spcPts val="0"/>
              </a:spcBef>
              <a:spcAft>
                <a:spcPts val="0"/>
              </a:spcAft>
              <a:buClr>
                <a:schemeClr val="dk1"/>
              </a:buClr>
              <a:buSzPts val="3000"/>
              <a:buFont typeface="Exo"/>
              <a:buNone/>
              <a:defRPr sz="3000" b="1">
                <a:solidFill>
                  <a:schemeClr val="dk1"/>
                </a:solidFill>
                <a:latin typeface="Exo"/>
                <a:ea typeface="Exo"/>
                <a:cs typeface="Exo"/>
                <a:sym typeface="Exo"/>
              </a:defRPr>
            </a:lvl8pPr>
            <a:lvl9pPr lvl="8" rtl="0">
              <a:spcBef>
                <a:spcPts val="0"/>
              </a:spcBef>
              <a:spcAft>
                <a:spcPts val="0"/>
              </a:spcAft>
              <a:buClr>
                <a:schemeClr val="dk1"/>
              </a:buClr>
              <a:buSzPts val="3000"/>
              <a:buFont typeface="Exo"/>
              <a:buNone/>
              <a:defRPr sz="3000" b="1">
                <a:solidFill>
                  <a:schemeClr val="dk1"/>
                </a:solidFill>
                <a:latin typeface="Exo"/>
                <a:ea typeface="Exo"/>
                <a:cs typeface="Exo"/>
                <a:sym typeface="Exo"/>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1pPr>
            <a:lvl2pPr marL="914400" lvl="1"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15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9" r:id="rId11"/>
    <p:sldLayoutId id="2147483670" r:id="rId12"/>
    <p:sldLayoutId id="2147483671" r:id="rId13"/>
    <p:sldLayoutId id="2147483672" r:id="rId14"/>
    <p:sldLayoutId id="2147483677" r:id="rId15"/>
    <p:sldLayoutId id="214748367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5F43DF45-0A26-47B7-9C01-048FA78222B1}" type="datetimeFigureOut">
              <a:rPr lang="en-US" kern="1200" smtClean="0">
                <a:solidFill>
                  <a:prstClr val="black">
                    <a:tint val="75000"/>
                  </a:prstClr>
                </a:solidFill>
                <a:latin typeface="Calibri"/>
                <a:ea typeface="+mn-ea"/>
              </a:rPr>
              <a:pPr defTabSz="685800">
                <a:buClrTx/>
                <a:defRPr/>
              </a:pPr>
              <a:t>12/27/2024</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D41B9903-8AE2-43AC-B205-B7C51EFB73C0}" type="slidenum">
              <a:rPr lang="en-US" kern="1200" smtClean="0">
                <a:solidFill>
                  <a:prstClr val="black">
                    <a:tint val="75000"/>
                  </a:prstClr>
                </a:solidFill>
                <a:latin typeface="Calibri"/>
                <a:ea typeface="+mn-ea"/>
              </a:rPr>
              <a:pPr defTabSz="685800">
                <a:buClrTx/>
                <a:defRPr/>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74295803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gif"/><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10.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7.wdp"/><Relationship Id="rId4" Type="http://schemas.openxmlformats.org/officeDocument/2006/relationships/image" Target="../media/image28.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7.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66.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microsoft.com/office/2007/relationships/hdphoto" Target="../media/hdphoto9.wdp"/><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45.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11.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10.wdp"/><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9.gif"/><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72.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microsoft.com/office/2007/relationships/hdphoto" Target="../media/hdphoto13.wdp"/><Relationship Id="rId5" Type="http://schemas.openxmlformats.org/officeDocument/2006/relationships/image" Target="../media/image74.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9.gif"/><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19.gif"/></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3.pn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9.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microsoft.com/office/2007/relationships/hdphoto" Target="../media/hdphoto14.wdp"/><Relationship Id="rId5" Type="http://schemas.openxmlformats.org/officeDocument/2006/relationships/image" Target="../media/image88.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5.wdp"/><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112.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3.png"/><Relationship Id="rId7"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14.png"/><Relationship Id="rId10" Type="http://schemas.openxmlformats.org/officeDocument/2006/relationships/image" Target="../media/image118.png"/><Relationship Id="rId4" Type="http://schemas.openxmlformats.org/officeDocument/2006/relationships/image" Target="../media/image27.png"/><Relationship Id="rId9" Type="http://schemas.microsoft.com/office/2007/relationships/hdphoto" Target="../media/hdphoto16.wdp"/></Relationships>
</file>

<file path=ppt/slides/_rels/slide4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3.png"/><Relationship Id="rId7"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image" Target="../media/image27.png"/><Relationship Id="rId9" Type="http://schemas.microsoft.com/office/2007/relationships/hdphoto" Target="../media/hdphoto17.wdp"/></Relationships>
</file>

<file path=ppt/slides/_rels/slide4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png"/><Relationship Id="rId7" Type="http://schemas.microsoft.com/office/2007/relationships/hdphoto" Target="../media/hdphoto18.wdp"/><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45.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slideLayout" Target="../slideLayouts/slideLayout17.xml"/><Relationship Id="rId7" Type="http://schemas.openxmlformats.org/officeDocument/2006/relationships/image" Target="../media/image131.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35.png"/><Relationship Id="rId5" Type="http://schemas.openxmlformats.org/officeDocument/2006/relationships/image" Target="../media/image115.png"/><Relationship Id="rId10" Type="http://schemas.openxmlformats.org/officeDocument/2006/relationships/image" Target="../media/image134.png"/><Relationship Id="rId4" Type="http://schemas.openxmlformats.org/officeDocument/2006/relationships/notesSlide" Target="../notesSlides/notesSlide50.xml"/><Relationship Id="rId9" Type="http://schemas.openxmlformats.org/officeDocument/2006/relationships/image" Target="../media/image133.png"/></Relationships>
</file>

<file path=ppt/slides/_rels/slide5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slideLayout" Target="../slideLayouts/slideLayout17.xml"/><Relationship Id="rId7" Type="http://schemas.openxmlformats.org/officeDocument/2006/relationships/image" Target="../media/image137.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41.png"/><Relationship Id="rId5" Type="http://schemas.openxmlformats.org/officeDocument/2006/relationships/image" Target="../media/image115.png"/><Relationship Id="rId10" Type="http://schemas.openxmlformats.org/officeDocument/2006/relationships/image" Target="../media/image140.png"/><Relationship Id="rId4" Type="http://schemas.openxmlformats.org/officeDocument/2006/relationships/notesSlide" Target="../notesSlides/notesSlide51.xml"/><Relationship Id="rId9" Type="http://schemas.openxmlformats.org/officeDocument/2006/relationships/image" Target="../media/image139.png"/></Relationships>
</file>

<file path=ppt/slides/_rels/slide5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slideLayout" Target="../slideLayouts/slideLayout17.xml"/><Relationship Id="rId7" Type="http://schemas.openxmlformats.org/officeDocument/2006/relationships/image" Target="../media/image142.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46.png"/><Relationship Id="rId5" Type="http://schemas.openxmlformats.org/officeDocument/2006/relationships/image" Target="../media/image115.png"/><Relationship Id="rId10" Type="http://schemas.openxmlformats.org/officeDocument/2006/relationships/image" Target="../media/image145.png"/><Relationship Id="rId4" Type="http://schemas.openxmlformats.org/officeDocument/2006/relationships/notesSlide" Target="../notesSlides/notesSlide52.xml"/><Relationship Id="rId9" Type="http://schemas.openxmlformats.org/officeDocument/2006/relationships/image" Target="../media/image144.png"/></Relationships>
</file>

<file path=ppt/slides/_rels/slide53.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25.png"/><Relationship Id="rId3" Type="http://schemas.openxmlformats.org/officeDocument/2006/relationships/slideLayout" Target="../slideLayouts/slideLayout17.xml"/><Relationship Id="rId7" Type="http://schemas.openxmlformats.org/officeDocument/2006/relationships/image" Target="../media/image147.png"/><Relationship Id="rId12" Type="http://schemas.openxmlformats.org/officeDocument/2006/relationships/image" Target="../media/image12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51.png"/><Relationship Id="rId5" Type="http://schemas.openxmlformats.org/officeDocument/2006/relationships/image" Target="../media/image115.png"/><Relationship Id="rId10" Type="http://schemas.openxmlformats.org/officeDocument/2006/relationships/image" Target="../media/image150.png"/><Relationship Id="rId4" Type="http://schemas.openxmlformats.org/officeDocument/2006/relationships/notesSlide" Target="../notesSlides/notesSlide53.xml"/><Relationship Id="rId9" Type="http://schemas.openxmlformats.org/officeDocument/2006/relationships/image" Target="../media/image149.png"/></Relationships>
</file>

<file path=ppt/slides/_rels/slide5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Layout" Target="../slideLayouts/slideLayout17.xml"/><Relationship Id="rId7" Type="http://schemas.openxmlformats.org/officeDocument/2006/relationships/image" Target="../media/image153.png"/><Relationship Id="rId12" Type="http://schemas.openxmlformats.org/officeDocument/2006/relationships/image" Target="../media/image157.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3.png"/><Relationship Id="rId11" Type="http://schemas.openxmlformats.org/officeDocument/2006/relationships/image" Target="../media/image122.png"/><Relationship Id="rId5" Type="http://schemas.openxmlformats.org/officeDocument/2006/relationships/image" Target="../media/image115.png"/><Relationship Id="rId10" Type="http://schemas.openxmlformats.org/officeDocument/2006/relationships/image" Target="../media/image156.png"/><Relationship Id="rId4" Type="http://schemas.openxmlformats.org/officeDocument/2006/relationships/notesSlide" Target="../notesSlides/notesSlide54.xml"/><Relationship Id="rId9"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28.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26.png"/><Relationship Id="rId5" Type="http://schemas.microsoft.com/office/2007/relationships/hdphoto" Target="../media/hdphoto19.wdp"/><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63.png"/><Relationship Id="rId4" Type="http://schemas.openxmlformats.org/officeDocument/2006/relationships/image" Target="../media/image162.png"/></Relationships>
</file>

<file path=ppt/slides/_rels/slide5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microsoft.com/office/2007/relationships/hdphoto" Target="../media/hdphoto20.wdp"/><Relationship Id="rId5" Type="http://schemas.openxmlformats.org/officeDocument/2006/relationships/image" Target="../media/image130.png"/><Relationship Id="rId4" Type="http://schemas.openxmlformats.org/officeDocument/2006/relationships/image" Target="../media/image165.png"/></Relationships>
</file>

<file path=ppt/slides/_rels/slide59.xml.rels><?xml version="1.0" encoding="UTF-8" standalone="yes"?>
<Relationships xmlns="http://schemas.openxmlformats.org/package/2006/relationships"><Relationship Id="rId3" Type="http://schemas.openxmlformats.org/officeDocument/2006/relationships/image" Target="../media/image1610.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630.png"/><Relationship Id="rId4" Type="http://schemas.openxmlformats.org/officeDocument/2006/relationships/image" Target="../media/image152.png"/></Relationships>
</file>

<file path=ppt/slides/_rels/slide6.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10.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640.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158.png"/><Relationship Id="rId4" Type="http://schemas.openxmlformats.org/officeDocument/2006/relationships/image" Target="../media/image1650.png"/></Relationships>
</file>

<file path=ppt/slides/_rels/slide6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70.png"/><Relationship Id="rId7" Type="http://schemas.microsoft.com/office/2007/relationships/hdphoto" Target="../media/hdphoto21.wdp"/><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60.png"/><Relationship Id="rId5" Type="http://schemas.openxmlformats.org/officeDocument/2006/relationships/image" Target="../media/image169.png"/><Relationship Id="rId4" Type="http://schemas.openxmlformats.org/officeDocument/2006/relationships/image" Target="../media/image1680.png"/></Relationships>
</file>

<file path=ppt/slides/_rels/slide62.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670.png"/><Relationship Id="rId7" Type="http://schemas.openxmlformats.org/officeDocument/2006/relationships/image" Target="../media/image166.pn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680.png"/></Relationships>
</file>

<file path=ppt/slides/_rels/slide6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5.png"/><Relationship Id="rId7" Type="http://schemas.microsoft.com/office/2007/relationships/hdphoto" Target="../media/hdphoto23.wdp"/><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77.png"/><Relationship Id="rId4" Type="http://schemas.openxmlformats.org/officeDocument/2006/relationships/image" Target="../media/image176.png"/></Relationships>
</file>

<file path=ppt/slides/_rels/slide64.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175.png"/><Relationship Id="rId7" Type="http://schemas.openxmlformats.org/officeDocument/2006/relationships/image" Target="../media/image168.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6.png"/></Relationships>
</file>

<file path=ppt/slides/_rels/slide65.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9.png"/><Relationship Id="rId7" Type="http://schemas.openxmlformats.org/officeDocument/2006/relationships/image" Target="../media/image170.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7.png"/></Relationships>
</file>

<file path=ppt/slides/_rels/slide6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9.png"/><Relationship Id="rId7" Type="http://schemas.openxmlformats.org/officeDocument/2006/relationships/image" Target="../media/image184.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183.png"/><Relationship Id="rId5" Type="http://schemas.openxmlformats.org/officeDocument/2006/relationships/image" Target="../media/image189.png"/><Relationship Id="rId4" Type="http://schemas.openxmlformats.org/officeDocument/2006/relationships/image" Target="../media/image188.png"/><Relationship Id="rId9" Type="http://schemas.microsoft.com/office/2007/relationships/hdphoto" Target="../media/hdphoto26.wdp"/></Relationships>
</file>

<file path=ppt/slides/_rels/slide67.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1.png"/><Relationship Id="rId7" Type="http://schemas.microsoft.com/office/2007/relationships/hdphoto" Target="../media/hdphoto27.wdp"/><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92.png"/><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28.wdp"/><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96.png"/><Relationship Id="rId4" Type="http://schemas.openxmlformats.org/officeDocument/2006/relationships/image" Target="../media/image195.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29.wdp"/><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99.png"/><Relationship Id="rId4" Type="http://schemas.openxmlformats.org/officeDocument/2006/relationships/image" Target="../media/image19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10.png"/><Relationship Id="rId7" Type="http://schemas.openxmlformats.org/officeDocument/2006/relationships/image" Target="../media/image13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10.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202.png"/><Relationship Id="rId4" Type="http://schemas.openxmlformats.org/officeDocument/2006/relationships/image" Target="../media/image2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2000.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205.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206.png"/></Relationships>
</file>

<file path=ppt/slides/_rels/slide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microsoft.com/office/2007/relationships/hdphoto" Target="../media/hdphoto30.wdp"/><Relationship Id="rId4" Type="http://schemas.openxmlformats.org/officeDocument/2006/relationships/image" Target="../media/image193.png"/></Relationships>
</file>

<file path=ppt/slides/_rels/slide7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211.png"/><Relationship Id="rId5" Type="http://schemas.microsoft.com/office/2007/relationships/hdphoto" Target="../media/hdphoto31.wdp"/><Relationship Id="rId4" Type="http://schemas.openxmlformats.org/officeDocument/2006/relationships/image" Target="../media/image197.png"/></Relationships>
</file>

<file path=ppt/slides/_rels/slide7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213.png"/><Relationship Id="rId5" Type="http://schemas.microsoft.com/office/2007/relationships/hdphoto" Target="../media/hdphoto4.wdp"/><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010.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10.png"/><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2727" name="Google Shape;2727;p36"/>
          <p:cNvSpPr txBox="1">
            <a:spLocks noGrp="1"/>
          </p:cNvSpPr>
          <p:nvPr>
            <p:ph type="ctrTitle"/>
          </p:nvPr>
        </p:nvSpPr>
        <p:spPr>
          <a:xfrm>
            <a:off x="1174190" y="1900359"/>
            <a:ext cx="6668400" cy="2297700"/>
          </a:xfrm>
          <a:prstGeom prst="rect">
            <a:avLst/>
          </a:prstGeom>
        </p:spPr>
        <p:txBody>
          <a:bodyPr spcFirstLastPara="1" wrap="square" lIns="91425" tIns="91425" rIns="91425" bIns="91425" anchor="b" anchorCtr="0">
            <a:noAutofit/>
          </a:bodyPr>
          <a:lstStyle/>
          <a:p>
            <a:pPr lvl="0">
              <a:lnSpc>
                <a:spcPct val="150000"/>
              </a:lnSpc>
            </a:pPr>
            <a:r>
              <a:rPr lang="en-US" sz="4300">
                <a:latin typeface="+mj-lt"/>
              </a:rPr>
              <a:t>CHÀO MỪNG CÁC EM </a:t>
            </a:r>
            <a:br>
              <a:rPr lang="en-US" sz="4300">
                <a:latin typeface="+mj-lt"/>
              </a:rPr>
            </a:br>
            <a:r>
              <a:rPr lang="en-US" sz="4300">
                <a:latin typeface="+mj-lt"/>
              </a:rPr>
              <a:t>ĐẾN VỚI TIẾT HỌC </a:t>
            </a:r>
            <a:br>
              <a:rPr lang="en-US" sz="4300">
                <a:latin typeface="+mj-lt"/>
              </a:rPr>
            </a:br>
            <a:r>
              <a:rPr lang="en-US" sz="4300">
                <a:latin typeface="+mj-lt"/>
              </a:rPr>
              <a:t>MÔN TOÁN!</a:t>
            </a:r>
            <a:endParaRPr sz="4300">
              <a:solidFill>
                <a:schemeClr val="accent2"/>
              </a:solidFill>
              <a:latin typeface="+mj-lt"/>
            </a:endParaRPr>
          </a:p>
        </p:txBody>
      </p:sp>
      <p:sp>
        <p:nvSpPr>
          <p:cNvPr id="2729" name="Google Shape;2729;p36"/>
          <p:cNvSpPr/>
          <p:nvPr/>
        </p:nvSpPr>
        <p:spPr>
          <a:xfrm>
            <a:off x="6865524" y="881175"/>
            <a:ext cx="1264800" cy="285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dk1"/>
              </a:solidFill>
              <a:latin typeface="Exo"/>
              <a:ea typeface="Exo"/>
              <a:cs typeface="Exo"/>
              <a:sym typeface="Exo"/>
            </a:endParaRPr>
          </a:p>
        </p:txBody>
      </p:sp>
      <p:grpSp>
        <p:nvGrpSpPr>
          <p:cNvPr id="6" name="Google Shape;3521;p72"/>
          <p:cNvGrpSpPr/>
          <p:nvPr/>
        </p:nvGrpSpPr>
        <p:grpSpPr>
          <a:xfrm rot="580758">
            <a:off x="692999" y="3967854"/>
            <a:ext cx="1231217" cy="991506"/>
            <a:chOff x="3614000" y="3673425"/>
            <a:chExt cx="927525" cy="696000"/>
          </a:xfrm>
        </p:grpSpPr>
        <p:sp>
          <p:nvSpPr>
            <p:cNvPr id="7"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hlinkClick r:id="rId3" action="ppaction://hlinksldjump"/>
            <a:extLst>
              <a:ext uri="{FF2B5EF4-FFF2-40B4-BE49-F238E27FC236}">
                <a16:creationId xmlns:a16="http://schemas.microsoft.com/office/drawing/2014/main" xmlns="" id="{34C71FA4-DD15-C9A5-8A9A-635833059A8A}"/>
              </a:ext>
            </a:extLst>
          </p:cNvPr>
          <p:cNvPicPr>
            <a:picLocks noChangeAspect="1"/>
          </p:cNvPicPr>
          <p:nvPr/>
        </p:nvPicPr>
        <p:blipFill>
          <a:blip r:embed="rId4"/>
          <a:stretch>
            <a:fillRect/>
          </a:stretch>
        </p:blipFill>
        <p:spPr>
          <a:xfrm flipV="1">
            <a:off x="7538628" y="4029446"/>
            <a:ext cx="793472" cy="4278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858741" y="1192185"/>
                <a:ext cx="7414516" cy="862287"/>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rPr>
                  <a:t>Nếu hàm số đồng biến trên </a:t>
                </a:r>
                <a14:m>
                  <m:oMath xmlns:m="http://schemas.openxmlformats.org/officeDocument/2006/math">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𝐾</m:t>
                    </m:r>
                  </m:oMath>
                </a14:m>
                <a:r>
                  <a:rPr kumimoji="0" lang="en-US" sz="1600" b="0" i="0"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thì đồ thị của hàm số đi lên từ trái sang phải.</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Nếu hàm số nghịch biến trên </a:t>
                </a:r>
                <a14:m>
                  <m:oMath xmlns:m="http://schemas.openxmlformats.org/officeDocument/2006/math">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𝐾</m:t>
                    </m:r>
                  </m:oMath>
                </a14:m>
                <a:r>
                  <a:rPr kumimoji="0" lang="en-US" sz="1600" b="0" i="0"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thì đồ thị của hàm số đi xuống từ trái sang phải.</a:t>
                </a:r>
              </a:p>
            </p:txBody>
          </p:sp>
        </mc:Choice>
        <mc:Fallback xmlns="">
          <p:sp>
            <p:nvSpPr>
              <p:cNvPr id="10" name="Rectangle 9"/>
              <p:cNvSpPr>
                <a:spLocks noRot="1" noChangeAspect="1" noMove="1" noResize="1" noEditPoints="1" noAdjustHandles="1" noChangeArrowheads="1" noChangeShapeType="1" noTextEdit="1"/>
              </p:cNvSpPr>
              <p:nvPr/>
            </p:nvSpPr>
            <p:spPr>
              <a:xfrm>
                <a:off x="858741" y="1192185"/>
                <a:ext cx="7414516" cy="862287"/>
              </a:xfrm>
              <a:prstGeom prst="rect">
                <a:avLst/>
              </a:prstGeom>
              <a:blipFill>
                <a:blip r:embed="rId3"/>
                <a:stretch>
                  <a:fillRect l="-493" b="-9220"/>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999145" y="4067679"/>
            <a:ext cx="638000" cy="609571"/>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90114" y="2335238"/>
            <a:ext cx="6582144" cy="1882082"/>
          </a:xfrm>
          <a:prstGeom prst="rect">
            <a:avLst/>
          </a:prstGeom>
        </p:spPr>
      </p:pic>
    </p:spTree>
    <p:extLst>
      <p:ext uri="{BB962C8B-B14F-4D97-AF65-F5344CB8AC3E}">
        <p14:creationId xmlns:p14="http://schemas.microsoft.com/office/powerpoint/2010/main" val="397399053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lvl="0">
                <a:defRPr/>
              </a:pPr>
              <a:r>
                <a:rPr lang="en-US" sz="2100" b="1">
                  <a:solidFill>
                    <a:prstClr val="black"/>
                  </a:solidFill>
                  <a:cs typeface="Arial" panose="020B0604020202020204" pitchFamily="34" charset="0"/>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1030370" y="1292598"/>
                <a:ext cx="7007814" cy="2759217"/>
              </a:xfrm>
              <a:prstGeom prst="rect">
                <a:avLst/>
              </a:prstGeom>
            </p:spPr>
            <p:txBody>
              <a:bodyPr wrap="square">
                <a:spAutoFit/>
              </a:bodyPr>
              <a:lstStyle/>
              <a:p>
                <a:pPr marL="285750" indent="-285750" algn="just">
                  <a:lnSpc>
                    <a:spcPct val="165000"/>
                  </a:lnSpc>
                  <a:spcBef>
                    <a:spcPts val="300"/>
                  </a:spcBef>
                  <a:spcAft>
                    <a:spcPts val="300"/>
                  </a:spcAft>
                  <a:buClr>
                    <a:schemeClr val="tx1"/>
                  </a:buClr>
                  <a:buFont typeface="Arial" panose="020B0604020202020204" pitchFamily="34" charset="0"/>
                  <a:buChar char="•"/>
                </a:pPr>
                <a:r>
                  <a:rPr lang="vi-VN" sz="1700">
                    <a:solidFill>
                      <a:schemeClr val="tx1"/>
                    </a:solidFill>
                    <a:latin typeface="+mn-lt"/>
                    <a:ea typeface="Arial" panose="020B0604020202020204" pitchFamily="34" charset="0"/>
                    <a:cs typeface="Times New Roman" panose="02020603050405020304" pitchFamily="18" charset="0"/>
                  </a:rPr>
                  <a:t>Hàm số đồng biến hay nghịch biến trên </a:t>
                </a:r>
                <a14:m>
                  <m:oMath xmlns:m="http://schemas.openxmlformats.org/officeDocument/2006/math">
                    <m:r>
                      <a:rPr lang="vi-VN"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𝐾</m:t>
                    </m:r>
                  </m:oMath>
                </a14:m>
                <a:r>
                  <a:rPr lang="vi-VN" sz="1700">
                    <a:solidFill>
                      <a:schemeClr val="tx1"/>
                    </a:solidFill>
                    <a:effectLst/>
                    <a:latin typeface="+mn-lt"/>
                    <a:ea typeface="PMingLiU"/>
                    <a:cs typeface="Times New Roman" panose="02020603050405020304" pitchFamily="18" charset="0"/>
                  </a:rPr>
                  <a:t> </a:t>
                </a:r>
                <a:r>
                  <a:rPr lang="en-US" sz="1700">
                    <a:solidFill>
                      <a:schemeClr val="tx1"/>
                    </a:solidFill>
                    <a:effectLst/>
                    <a:latin typeface="+mn-lt"/>
                    <a:ea typeface="PMingLiU"/>
                    <a:cs typeface="Times New Roman" panose="02020603050405020304" pitchFamily="18" charset="0"/>
                  </a:rPr>
                  <a:t>còn được </a:t>
                </a:r>
                <a:r>
                  <a:rPr lang="vi-VN" sz="1700">
                    <a:solidFill>
                      <a:schemeClr val="tx1"/>
                    </a:solidFill>
                    <a:effectLst/>
                    <a:latin typeface="+mn-lt"/>
                    <a:ea typeface="PMingLiU"/>
                    <a:cs typeface="Times New Roman" panose="02020603050405020304" pitchFamily="18" charset="0"/>
                  </a:rPr>
                  <a:t>gọi chung là </a:t>
                </a:r>
                <a:r>
                  <a:rPr lang="vi-VN" sz="1700" i="1">
                    <a:solidFill>
                      <a:schemeClr val="tx1"/>
                    </a:solidFill>
                    <a:effectLst/>
                    <a:latin typeface="+mn-lt"/>
                    <a:ea typeface="PMingLiU"/>
                    <a:cs typeface="Times New Roman" panose="02020603050405020304" pitchFamily="18" charset="0"/>
                  </a:rPr>
                  <a:t>đơn điệu</a:t>
                </a:r>
                <a:r>
                  <a:rPr lang="vi-VN" sz="1700">
                    <a:solidFill>
                      <a:schemeClr val="tx1"/>
                    </a:solidFill>
                    <a:effectLst/>
                    <a:latin typeface="+mn-lt"/>
                    <a:ea typeface="PMingLiU"/>
                    <a:cs typeface="Times New Roman" panose="02020603050405020304" pitchFamily="18" charset="0"/>
                  </a:rPr>
                  <a:t> trên </a:t>
                </a:r>
                <a14:m>
                  <m:oMath xmlns:m="http://schemas.openxmlformats.org/officeDocument/2006/math">
                    <m:r>
                      <a:rPr lang="vi-VN" sz="17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1700">
                    <a:solidFill>
                      <a:schemeClr val="tx1"/>
                    </a:solidFill>
                    <a:effectLst/>
                    <a:latin typeface="+mn-lt"/>
                    <a:ea typeface="PMingLiU"/>
                    <a:cs typeface="Times New Roman" panose="02020603050405020304" pitchFamily="18" charset="0"/>
                  </a:rPr>
                  <a:t>. </a:t>
                </a:r>
                <a:r>
                  <a:rPr lang="en-US" sz="1700">
                    <a:solidFill>
                      <a:schemeClr val="tx1"/>
                    </a:solidFill>
                    <a:effectLst/>
                    <a:latin typeface="+mn-lt"/>
                    <a:ea typeface="PMingLiU"/>
                    <a:cs typeface="Times New Roman" panose="02020603050405020304" pitchFamily="18" charset="0"/>
                  </a:rPr>
                  <a:t>Việc </a:t>
                </a:r>
                <a:r>
                  <a:rPr lang="en-US" sz="1700">
                    <a:solidFill>
                      <a:schemeClr val="tx1"/>
                    </a:solidFill>
                    <a:latin typeface="+mn-lt"/>
                    <a:ea typeface="PMingLiU"/>
                    <a:cs typeface="Times New Roman" panose="02020603050405020304" pitchFamily="18" charset="0"/>
                  </a:rPr>
                  <a:t>t</a:t>
                </a:r>
                <a:r>
                  <a:rPr lang="vi-VN" sz="1700">
                    <a:solidFill>
                      <a:schemeClr val="tx1"/>
                    </a:solidFill>
                    <a:effectLst/>
                    <a:latin typeface="+mn-lt"/>
                    <a:ea typeface="PMingLiU"/>
                    <a:cs typeface="Times New Roman" panose="02020603050405020304" pitchFamily="18" charset="0"/>
                  </a:rPr>
                  <a:t>ìm khoảng đồng biến, nghịch biến</a:t>
                </a:r>
                <a:r>
                  <a:rPr lang="en-US" sz="1700">
                    <a:solidFill>
                      <a:schemeClr val="tx1"/>
                    </a:solidFill>
                    <a:effectLst/>
                    <a:latin typeface="+mn-lt"/>
                    <a:ea typeface="PMingLiU"/>
                    <a:cs typeface="Times New Roman" panose="02020603050405020304" pitchFamily="18" charset="0"/>
                  </a:rPr>
                  <a:t> của hàm số còn được gọi</a:t>
                </a:r>
                <a:r>
                  <a:rPr lang="vi-VN" sz="1700">
                    <a:solidFill>
                      <a:schemeClr val="tx1"/>
                    </a:solidFill>
                    <a:effectLst/>
                    <a:latin typeface="+mn-lt"/>
                    <a:ea typeface="PMingLiU"/>
                    <a:cs typeface="Times New Roman" panose="02020603050405020304" pitchFamily="18" charset="0"/>
                  </a:rPr>
                  <a:t> là tìm các khoảng đơn điệu (hay xét tính đơn điệu) của hàm số.</a:t>
                </a:r>
                <a:endParaRPr lang="en-US" sz="1700">
                  <a:solidFill>
                    <a:schemeClr val="tx1"/>
                  </a:solidFill>
                  <a:effectLst/>
                  <a:latin typeface="+mn-lt"/>
                  <a:ea typeface="Arial" panose="020B0604020202020204" pitchFamily="34" charset="0"/>
                  <a:cs typeface="Times New Roman" panose="02020603050405020304" pitchFamily="18" charset="0"/>
                </a:endParaRPr>
              </a:p>
              <a:p>
                <a:pPr marL="285750" indent="-285750" algn="just">
                  <a:lnSpc>
                    <a:spcPct val="165000"/>
                  </a:lnSpc>
                  <a:spcBef>
                    <a:spcPts val="300"/>
                  </a:spcBef>
                  <a:spcAft>
                    <a:spcPts val="300"/>
                  </a:spcAft>
                  <a:buClr>
                    <a:schemeClr val="tx1"/>
                  </a:buClr>
                  <a:buFont typeface="Arial" panose="020B0604020202020204" pitchFamily="34" charset="0"/>
                  <a:buChar char="•"/>
                </a:pPr>
                <a:r>
                  <a:rPr lang="vi-VN" sz="1700">
                    <a:solidFill>
                      <a:schemeClr val="tx1"/>
                    </a:solidFill>
                    <a:effectLst/>
                    <a:latin typeface="+mn-lt"/>
                    <a:ea typeface="Arial" panose="020B0604020202020204" pitchFamily="34" charset="0"/>
                    <a:cs typeface="Times New Roman" panose="02020603050405020304" pitchFamily="18" charset="0"/>
                  </a:rPr>
                  <a:t>Xét tính đơn điệu</a:t>
                </a:r>
                <a:r>
                  <a:rPr lang="en-US" sz="1700">
                    <a:solidFill>
                      <a:schemeClr val="tx1"/>
                    </a:solidFill>
                    <a:effectLst/>
                    <a:latin typeface="+mn-lt"/>
                    <a:ea typeface="Arial" panose="020B0604020202020204" pitchFamily="34" charset="0"/>
                    <a:cs typeface="Times New Roman" panose="02020603050405020304" pitchFamily="18" charset="0"/>
                  </a:rPr>
                  <a:t> của hàm số</a:t>
                </a:r>
                <a:r>
                  <a:rPr lang="vi-VN" sz="1700">
                    <a:solidFill>
                      <a:schemeClr val="tx1"/>
                    </a:solidFill>
                    <a:effectLst/>
                    <a:latin typeface="+mn-lt"/>
                    <a:ea typeface="Arial" panose="020B0604020202020204" pitchFamily="34" charset="0"/>
                    <a:cs typeface="Times New Roman" panose="02020603050405020304" pitchFamily="18" charset="0"/>
                  </a:rPr>
                  <a:t> mà không chỉ rõ tập </a:t>
                </a:r>
                <a14:m>
                  <m:oMath xmlns:m="http://schemas.openxmlformats.org/officeDocument/2006/math">
                    <m:r>
                      <a:rPr lang="vi-VN"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𝐾</m:t>
                    </m:r>
                  </m:oMath>
                </a14:m>
                <a:r>
                  <a:rPr lang="vi-VN" sz="1700">
                    <a:solidFill>
                      <a:schemeClr val="tx1"/>
                    </a:solidFill>
                    <a:effectLst/>
                    <a:latin typeface="+mn-lt"/>
                    <a:ea typeface="PMingLiU"/>
                    <a:cs typeface="Times New Roman" panose="02020603050405020304" pitchFamily="18" charset="0"/>
                  </a:rPr>
                  <a:t> thì ta </a:t>
                </a:r>
                <a:r>
                  <a:rPr lang="en-US" sz="1700">
                    <a:solidFill>
                      <a:schemeClr val="tx1"/>
                    </a:solidFill>
                    <a:effectLst/>
                    <a:latin typeface="+mn-lt"/>
                    <a:ea typeface="PMingLiU"/>
                    <a:cs typeface="Times New Roman" panose="02020603050405020304" pitchFamily="18" charset="0"/>
                  </a:rPr>
                  <a:t>hiểu là </a:t>
                </a:r>
                <a:r>
                  <a:rPr lang="vi-VN" sz="1700">
                    <a:solidFill>
                      <a:schemeClr val="tx1"/>
                    </a:solidFill>
                    <a:effectLst/>
                    <a:latin typeface="+mn-lt"/>
                    <a:ea typeface="PMingLiU"/>
                    <a:cs typeface="Times New Roman" panose="02020603050405020304" pitchFamily="18" charset="0"/>
                  </a:rPr>
                  <a:t>xét trên tập xác định của hàm số.</a:t>
                </a:r>
                <a:endParaRPr lang="en-US" sz="17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30370" y="1292598"/>
                <a:ext cx="7007814" cy="2759217"/>
              </a:xfrm>
              <a:prstGeom prst="rect">
                <a:avLst/>
              </a:prstGeom>
              <a:blipFill>
                <a:blip r:embed="rId3"/>
                <a:stretch>
                  <a:fillRect l="-435" r="-609"/>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737278" y="3864865"/>
            <a:ext cx="638000" cy="6095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928314" y="732197"/>
                <a:ext cx="7128345" cy="969496"/>
              </a:xfrm>
              <a:prstGeom prst="rect">
                <a:avLst/>
              </a:prstGeom>
            </p:spPr>
            <p:txBody>
              <a:bodyPr wrap="square">
                <a:spAutoFit/>
              </a:bodyPr>
              <a:lstStyle/>
              <a:p>
                <a:pPr algn="just">
                  <a:lnSpc>
                    <a:spcPct val="150000"/>
                  </a:lnSpc>
                  <a:spcAft>
                    <a:spcPts val="500"/>
                  </a:spcAft>
                </a:pPr>
                <a:r>
                  <a:rPr lang="en-US" sz="1900" b="1">
                    <a:solidFill>
                      <a:srgbClr val="FFFF00"/>
                    </a:solidFill>
                    <a:latin typeface="+mn-lt"/>
                  </a:rPr>
                  <a:t>Ví dụ 1. </a:t>
                </a:r>
                <a:r>
                  <a:rPr lang="en-US" sz="1900">
                    <a:solidFill>
                      <a:schemeClr val="tx1"/>
                    </a:solidFill>
                    <a:latin typeface="+mn-lt"/>
                  </a:rPr>
                  <a:t>Hình 1.4 là đồ thị của hàm số </a:t>
                </a:r>
                <a14:m>
                  <m:oMath xmlns:m="http://schemas.openxmlformats.org/officeDocument/2006/math">
                    <m:r>
                      <a:rPr lang="en-US" sz="1900" i="1" smtClean="0">
                        <a:solidFill>
                          <a:schemeClr val="tx1"/>
                        </a:solidFill>
                        <a:latin typeface="Cambria Math" panose="02040503050406030204" pitchFamily="18" charset="0"/>
                      </a:rPr>
                      <m:t>𝑦</m:t>
                    </m:r>
                    <m:r>
                      <a:rPr lang="en-US" sz="1900" i="1" smtClean="0">
                        <a:solidFill>
                          <a:schemeClr val="tx1"/>
                        </a:solidFill>
                        <a:latin typeface="Cambria Math" panose="02040503050406030204" pitchFamily="18" charset="0"/>
                      </a:rPr>
                      <m:t> = </m:t>
                    </m:r>
                    <m:r>
                      <a:rPr lang="en-US" sz="1900" i="1" smtClean="0">
                        <a:solidFill>
                          <a:schemeClr val="tx1"/>
                        </a:solidFill>
                        <a:latin typeface="Cambria Math" panose="02040503050406030204" pitchFamily="18" charset="0"/>
                      </a:rPr>
                      <m:t>𝑓</m:t>
                    </m:r>
                    <m:r>
                      <a:rPr lang="en-US" sz="1900" i="1" smtClean="0">
                        <a:solidFill>
                          <a:schemeClr val="tx1"/>
                        </a:solidFill>
                        <a:latin typeface="Cambria Math" panose="02040503050406030204" pitchFamily="18" charset="0"/>
                      </a:rPr>
                      <m:t>(</m:t>
                    </m:r>
                    <m:r>
                      <a:rPr lang="en-US" sz="1900" i="1" smtClean="0">
                        <a:solidFill>
                          <a:schemeClr val="tx1"/>
                        </a:solidFill>
                        <a:latin typeface="Cambria Math" panose="02040503050406030204" pitchFamily="18" charset="0"/>
                      </a:rPr>
                      <m:t>𝑥</m:t>
                    </m:r>
                    <m:r>
                      <a:rPr lang="en-US" sz="1900" i="1" smtClean="0">
                        <a:solidFill>
                          <a:schemeClr val="tx1"/>
                        </a:solidFill>
                        <a:latin typeface="Cambria Math" panose="02040503050406030204" pitchFamily="18" charset="0"/>
                      </a:rPr>
                      <m:t>)=</m:t>
                    </m:r>
                    <m:d>
                      <m:dPr>
                        <m:begChr m:val="|"/>
                        <m:endChr m:val="|"/>
                        <m:ctrlPr>
                          <a:rPr lang="en-US" sz="1900" i="1" smtClean="0">
                            <a:solidFill>
                              <a:schemeClr val="tx1"/>
                            </a:solidFill>
                            <a:latin typeface="Cambria Math"/>
                          </a:rPr>
                        </m:ctrlPr>
                      </m:dPr>
                      <m:e>
                        <m:r>
                          <a:rPr lang="en-US" sz="1900" b="0" i="1" smtClean="0">
                            <a:solidFill>
                              <a:schemeClr val="tx1"/>
                            </a:solidFill>
                            <a:latin typeface="Cambria Math" panose="02040503050406030204" pitchFamily="18" charset="0"/>
                          </a:rPr>
                          <m:t>𝑥</m:t>
                        </m:r>
                      </m:e>
                    </m:d>
                    <m:r>
                      <a:rPr lang="en-US" sz="1900" i="1" smtClean="0">
                        <a:solidFill>
                          <a:schemeClr val="tx1"/>
                        </a:solidFill>
                        <a:latin typeface="Cambria Math" panose="02040503050406030204" pitchFamily="18" charset="0"/>
                      </a:rPr>
                      <m:t>. </m:t>
                    </m:r>
                  </m:oMath>
                </a14:m>
                <a:r>
                  <a:rPr lang="en-US" sz="1900">
                    <a:solidFill>
                      <a:schemeClr val="tx1"/>
                    </a:solidFill>
                    <a:latin typeface="+mn-lt"/>
                  </a:rPr>
                  <a:t>Hãy tìm các khoảng đồng biến, khoảng nghịch biến của hàm số.</a:t>
                </a:r>
              </a:p>
            </p:txBody>
          </p:sp>
        </mc:Choice>
        <mc:Fallback xmlns="">
          <p:sp>
            <p:nvSpPr>
              <p:cNvPr id="5" name="Rectangle 4"/>
              <p:cNvSpPr>
                <a:spLocks noRot="1" noChangeAspect="1" noMove="1" noResize="1" noEditPoints="1" noAdjustHandles="1" noChangeArrowheads="1" noChangeShapeType="1" noTextEdit="1"/>
              </p:cNvSpPr>
              <p:nvPr/>
            </p:nvSpPr>
            <p:spPr>
              <a:xfrm>
                <a:off x="928314" y="732197"/>
                <a:ext cx="7128345" cy="969496"/>
              </a:xfrm>
              <a:prstGeom prst="rect">
                <a:avLst/>
              </a:prstGeom>
              <a:blipFill>
                <a:blip r:embed="rId3"/>
                <a:stretch>
                  <a:fillRect l="-769" r="-769" b="-4403"/>
                </a:stretch>
              </a:blipFill>
            </p:spPr>
            <p:txBody>
              <a:bodyPr/>
              <a:lstStyle/>
              <a:p>
                <a:r>
                  <a:rPr lang="en-US">
                    <a:noFill/>
                  </a:rPr>
                  <a:t> </a:t>
                </a:r>
              </a:p>
            </p:txBody>
          </p:sp>
        </mc:Fallback>
      </mc:AlternateContent>
      <p:sp>
        <p:nvSpPr>
          <p:cNvPr id="10" name="Rectangle 9"/>
          <p:cNvSpPr/>
          <p:nvPr/>
        </p:nvSpPr>
        <p:spPr>
          <a:xfrm>
            <a:off x="4129246" y="1809561"/>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3659063" y="2326091"/>
                <a:ext cx="4274824" cy="1902124"/>
              </a:xfrm>
              <a:prstGeom prst="rect">
                <a:avLst/>
              </a:prstGeom>
            </p:spPr>
            <p:txBody>
              <a:bodyPr wrap="square">
                <a:spAutoFit/>
              </a:bodyPr>
              <a:lstStyle/>
              <a:p>
                <a:pPr algn="just">
                  <a:lnSpc>
                    <a:spcPct val="160000"/>
                  </a:lnSpc>
                </a:pPr>
                <a:r>
                  <a:rPr lang="vi-VN" sz="1900">
                    <a:solidFill>
                      <a:schemeClr val="tx1"/>
                    </a:solidFill>
                    <a:latin typeface="+mn-lt"/>
                  </a:rPr>
                  <a:t>Tập xác định của hàm số là </a:t>
                </a:r>
                <a14:m>
                  <m:oMath xmlns:m="http://schemas.openxmlformats.org/officeDocument/2006/math">
                    <m:r>
                      <a:rPr lang="vi-VN" sz="1900" i="1" smtClean="0">
                        <a:solidFill>
                          <a:schemeClr val="tx1"/>
                        </a:solidFill>
                        <a:latin typeface="Cambria Math" panose="02040503050406030204" pitchFamily="18" charset="0"/>
                      </a:rPr>
                      <m:t>𝑅</m:t>
                    </m:r>
                  </m:oMath>
                </a14:m>
                <a:r>
                  <a:rPr lang="vi-VN" sz="1900">
                    <a:solidFill>
                      <a:schemeClr val="tx1"/>
                    </a:solidFill>
                    <a:latin typeface="+mn-lt"/>
                  </a:rPr>
                  <a:t>.</a:t>
                </a:r>
              </a:p>
              <a:p>
                <a:pPr algn="just">
                  <a:lnSpc>
                    <a:spcPct val="160000"/>
                  </a:lnSpc>
                </a:pPr>
                <a:r>
                  <a:rPr lang="vi-VN" sz="1900">
                    <a:solidFill>
                      <a:schemeClr val="tx1"/>
                    </a:solidFill>
                    <a:latin typeface="+mn-lt"/>
                  </a:rPr>
                  <a:t>Từ đồ thị suy ra: Hàm số đồng biến trên khoảng </a:t>
                </a:r>
                <a14:m>
                  <m:oMath xmlns:m="http://schemas.openxmlformats.org/officeDocument/2006/math">
                    <m:r>
                      <a:rPr lang="vi-VN" sz="1900" i="1" smtClean="0">
                        <a:solidFill>
                          <a:schemeClr val="tx1"/>
                        </a:solidFill>
                        <a:latin typeface="Cambria Math" panose="02040503050406030204" pitchFamily="18" charset="0"/>
                      </a:rPr>
                      <m:t>(0; + </m:t>
                    </m:r>
                    <m:r>
                      <a:rPr lang="vi-VN" sz="1900" i="1" smtClean="0">
                        <a:solidFill>
                          <a:schemeClr val="tx1"/>
                        </a:solidFill>
                        <a:latin typeface="Cambria Math" panose="02040503050406030204" pitchFamily="18" charset="0"/>
                        <a:ea typeface="Cambria Math" panose="02040503050406030204" pitchFamily="18" charset="0"/>
                      </a:rPr>
                      <m:t>∞</m:t>
                    </m:r>
                    <m:r>
                      <a:rPr lang="vi-VN" sz="1900" i="1" smtClean="0">
                        <a:solidFill>
                          <a:schemeClr val="tx1"/>
                        </a:solidFill>
                        <a:latin typeface="Cambria Math" panose="02040503050406030204" pitchFamily="18" charset="0"/>
                      </a:rPr>
                      <m:t>), </m:t>
                    </m:r>
                  </m:oMath>
                </a14:m>
                <a:r>
                  <a:rPr lang="vi-VN" sz="1900">
                    <a:solidFill>
                      <a:schemeClr val="tx1"/>
                    </a:solidFill>
                    <a:latin typeface="+mn-lt"/>
                  </a:rPr>
                  <a:t>nghịch biến trên khoảng </a:t>
                </a:r>
                <a14:m>
                  <m:oMath xmlns:m="http://schemas.openxmlformats.org/officeDocument/2006/math">
                    <m:r>
                      <a:rPr lang="vi-VN" sz="1900" i="1" smtClean="0">
                        <a:solidFill>
                          <a:schemeClr val="tx1"/>
                        </a:solidFill>
                        <a:latin typeface="Cambria Math" panose="02040503050406030204" pitchFamily="18" charset="0"/>
                      </a:rPr>
                      <m:t>(</m:t>
                    </m:r>
                    <m:r>
                      <a:rPr lang="en-US" sz="1900" b="0" i="1" smtClean="0">
                        <a:solidFill>
                          <a:schemeClr val="tx1"/>
                        </a:solidFill>
                        <a:latin typeface="Cambria Math" panose="02040503050406030204" pitchFamily="18" charset="0"/>
                      </a:rPr>
                      <m:t>−</m:t>
                    </m:r>
                    <m:r>
                      <a:rPr lang="vi-VN" sz="1900" i="1">
                        <a:solidFill>
                          <a:schemeClr val="tx1"/>
                        </a:solidFill>
                        <a:latin typeface="Cambria Math" panose="02040503050406030204" pitchFamily="18" charset="0"/>
                      </a:rPr>
                      <m:t> </m:t>
                    </m:r>
                    <m:r>
                      <a:rPr lang="vi-VN" sz="1900" i="1">
                        <a:solidFill>
                          <a:schemeClr val="tx1"/>
                        </a:solidFill>
                        <a:latin typeface="Cambria Math" panose="02040503050406030204" pitchFamily="18" charset="0"/>
                        <a:ea typeface="Cambria Math" panose="02040503050406030204" pitchFamily="18" charset="0"/>
                      </a:rPr>
                      <m:t>∞</m:t>
                    </m:r>
                    <m:r>
                      <a:rPr lang="vi-VN" sz="1900" i="1" smtClean="0">
                        <a:solidFill>
                          <a:schemeClr val="tx1"/>
                        </a:solidFill>
                        <a:latin typeface="Cambria Math" panose="02040503050406030204" pitchFamily="18" charset="0"/>
                      </a:rPr>
                      <m:t>; </m:t>
                    </m:r>
                    <m:r>
                      <a:rPr lang="vi-VN" sz="1900" i="1">
                        <a:solidFill>
                          <a:schemeClr val="tx1"/>
                        </a:solidFill>
                        <a:latin typeface="Cambria Math" panose="02040503050406030204" pitchFamily="18" charset="0"/>
                      </a:rPr>
                      <m:t>0</m:t>
                    </m:r>
                    <m:r>
                      <a:rPr lang="vi-VN" sz="1900" i="1" smtClean="0">
                        <a:solidFill>
                          <a:schemeClr val="tx1"/>
                        </a:solidFill>
                        <a:latin typeface="Cambria Math" panose="02040503050406030204" pitchFamily="18" charset="0"/>
                      </a:rPr>
                      <m:t>).</m:t>
                    </m:r>
                  </m:oMath>
                </a14:m>
                <a:endParaRPr lang="vi-VN" sz="1900">
                  <a:solidFill>
                    <a:schemeClr val="tx1"/>
                  </a:solidFill>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3659063" y="2326091"/>
                <a:ext cx="4274824" cy="1902124"/>
              </a:xfrm>
              <a:prstGeom prst="rect">
                <a:avLst/>
              </a:prstGeom>
              <a:blipFill>
                <a:blip r:embed="rId4"/>
                <a:stretch>
                  <a:fillRect l="-1284" r="-1427" b="-4487"/>
                </a:stretch>
              </a:blipFill>
            </p:spPr>
            <p:txBody>
              <a:bodyPr/>
              <a:lstStyle/>
              <a:p>
                <a:r>
                  <a:rPr lang="en-US">
                    <a:noFill/>
                  </a:rPr>
                  <a:t> </a:t>
                </a:r>
              </a:p>
            </p:txBody>
          </p:sp>
        </mc:Fallback>
      </mc:AlternateContent>
      <p:grpSp>
        <p:nvGrpSpPr>
          <p:cNvPr id="13" name="Google Shape;3563;p72"/>
          <p:cNvGrpSpPr/>
          <p:nvPr/>
        </p:nvGrpSpPr>
        <p:grpSpPr>
          <a:xfrm>
            <a:off x="8014131" y="1524717"/>
            <a:ext cx="695525" cy="1143950"/>
            <a:chOff x="1812800" y="2128250"/>
            <a:chExt cx="695525" cy="1143950"/>
          </a:xfrm>
        </p:grpSpPr>
        <p:sp>
          <p:nvSpPr>
            <p:cNvPr id="14" name="Google Shape;3564;p72"/>
            <p:cNvSpPr/>
            <p:nvPr/>
          </p:nvSpPr>
          <p:spPr>
            <a:xfrm>
              <a:off x="1812800" y="2128250"/>
              <a:ext cx="695525" cy="1143950"/>
            </a:xfrm>
            <a:custGeom>
              <a:avLst/>
              <a:gdLst/>
              <a:ahLst/>
              <a:cxnLst/>
              <a:rect l="l" t="t" r="r" b="b"/>
              <a:pathLst>
                <a:path w="27821" h="45758" extrusionOk="0">
                  <a:moveTo>
                    <a:pt x="6445" y="1"/>
                  </a:moveTo>
                  <a:cubicBezTo>
                    <a:pt x="6326" y="1"/>
                    <a:pt x="6205" y="27"/>
                    <a:pt x="6091" y="85"/>
                  </a:cubicBezTo>
                  <a:lnTo>
                    <a:pt x="552" y="2816"/>
                  </a:lnTo>
                  <a:cubicBezTo>
                    <a:pt x="151" y="3017"/>
                    <a:pt x="0" y="3493"/>
                    <a:pt x="201" y="3894"/>
                  </a:cubicBezTo>
                  <a:lnTo>
                    <a:pt x="20652" y="45323"/>
                  </a:lnTo>
                  <a:cubicBezTo>
                    <a:pt x="20777" y="45592"/>
                    <a:pt x="21069" y="45758"/>
                    <a:pt x="21362" y="45758"/>
                  </a:cubicBezTo>
                  <a:cubicBezTo>
                    <a:pt x="21480" y="45758"/>
                    <a:pt x="21597" y="45731"/>
                    <a:pt x="21705" y="45674"/>
                  </a:cubicBezTo>
                  <a:lnTo>
                    <a:pt x="27244" y="42942"/>
                  </a:lnTo>
                  <a:cubicBezTo>
                    <a:pt x="27645" y="42742"/>
                    <a:pt x="27820" y="42265"/>
                    <a:pt x="27620" y="41864"/>
                  </a:cubicBezTo>
                  <a:lnTo>
                    <a:pt x="7168" y="436"/>
                  </a:lnTo>
                  <a:cubicBezTo>
                    <a:pt x="7025" y="167"/>
                    <a:pt x="6741" y="1"/>
                    <a:pt x="6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65;p72"/>
            <p:cNvSpPr/>
            <p:nvPr/>
          </p:nvSpPr>
          <p:spPr>
            <a:xfrm>
              <a:off x="2010175" y="2449275"/>
              <a:ext cx="166050" cy="281350"/>
            </a:xfrm>
            <a:custGeom>
              <a:avLst/>
              <a:gdLst/>
              <a:ahLst/>
              <a:cxnLst/>
              <a:rect l="l" t="t" r="r" b="b"/>
              <a:pathLst>
                <a:path w="6642" h="11254" extrusionOk="0">
                  <a:moveTo>
                    <a:pt x="5389" y="1"/>
                  </a:moveTo>
                  <a:lnTo>
                    <a:pt x="0" y="6642"/>
                  </a:lnTo>
                  <a:lnTo>
                    <a:pt x="2256" y="11254"/>
                  </a:lnTo>
                  <a:lnTo>
                    <a:pt x="6642" y="2507"/>
                  </a:lnTo>
                  <a:lnTo>
                    <a:pt x="538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66;p72"/>
            <p:cNvSpPr/>
            <p:nvPr/>
          </p:nvSpPr>
          <p:spPr>
            <a:xfrm>
              <a:off x="2101650" y="2577725"/>
              <a:ext cx="132225" cy="363425"/>
            </a:xfrm>
            <a:custGeom>
              <a:avLst/>
              <a:gdLst/>
              <a:ahLst/>
              <a:cxnLst/>
              <a:rect l="l" t="t" r="r" b="b"/>
              <a:pathLst>
                <a:path w="5289" h="14537" extrusionOk="0">
                  <a:moveTo>
                    <a:pt x="4261" y="0"/>
                  </a:moveTo>
                  <a:lnTo>
                    <a:pt x="0" y="8898"/>
                  </a:lnTo>
                  <a:lnTo>
                    <a:pt x="2757" y="14537"/>
                  </a:lnTo>
                  <a:lnTo>
                    <a:pt x="5289" y="2081"/>
                  </a:lnTo>
                  <a:lnTo>
                    <a:pt x="4261"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67;p72"/>
            <p:cNvSpPr/>
            <p:nvPr/>
          </p:nvSpPr>
          <p:spPr>
            <a:xfrm>
              <a:off x="1869200" y="2151300"/>
              <a:ext cx="231850" cy="247250"/>
            </a:xfrm>
            <a:custGeom>
              <a:avLst/>
              <a:gdLst/>
              <a:ahLst/>
              <a:cxnLst/>
              <a:rect l="l" t="t" r="r" b="b"/>
              <a:pathLst>
                <a:path w="9274" h="9890" extrusionOk="0">
                  <a:moveTo>
                    <a:pt x="3955" y="1"/>
                  </a:moveTo>
                  <a:cubicBezTo>
                    <a:pt x="3841" y="1"/>
                    <a:pt x="3723" y="29"/>
                    <a:pt x="3609" y="90"/>
                  </a:cubicBezTo>
                  <a:lnTo>
                    <a:pt x="0" y="1869"/>
                  </a:lnTo>
                  <a:lnTo>
                    <a:pt x="3308" y="666"/>
                  </a:lnTo>
                  <a:cubicBezTo>
                    <a:pt x="3397" y="637"/>
                    <a:pt x="3486" y="623"/>
                    <a:pt x="3574" y="623"/>
                  </a:cubicBezTo>
                  <a:cubicBezTo>
                    <a:pt x="3861" y="623"/>
                    <a:pt x="4132" y="774"/>
                    <a:pt x="4286" y="1042"/>
                  </a:cubicBezTo>
                  <a:lnTo>
                    <a:pt x="9273" y="9890"/>
                  </a:lnTo>
                  <a:lnTo>
                    <a:pt x="4586" y="416"/>
                  </a:lnTo>
                  <a:cubicBezTo>
                    <a:pt x="4464" y="153"/>
                    <a:pt x="4219" y="1"/>
                    <a:pt x="3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68;p72"/>
            <p:cNvSpPr/>
            <p:nvPr/>
          </p:nvSpPr>
          <p:spPr>
            <a:xfrm>
              <a:off x="2220075" y="3001900"/>
              <a:ext cx="231850" cy="247475"/>
            </a:xfrm>
            <a:custGeom>
              <a:avLst/>
              <a:gdLst/>
              <a:ahLst/>
              <a:cxnLst/>
              <a:rect l="l" t="t" r="r" b="b"/>
              <a:pathLst>
                <a:path w="9274" h="9899" extrusionOk="0">
                  <a:moveTo>
                    <a:pt x="0" y="1"/>
                  </a:moveTo>
                  <a:lnTo>
                    <a:pt x="4662" y="9475"/>
                  </a:lnTo>
                  <a:cubicBezTo>
                    <a:pt x="4788" y="9745"/>
                    <a:pt x="5056" y="9899"/>
                    <a:pt x="5328" y="9899"/>
                  </a:cubicBezTo>
                  <a:cubicBezTo>
                    <a:pt x="5434" y="9899"/>
                    <a:pt x="5541" y="9875"/>
                    <a:pt x="5639" y="9826"/>
                  </a:cubicBezTo>
                  <a:lnTo>
                    <a:pt x="9273" y="8021"/>
                  </a:lnTo>
                  <a:lnTo>
                    <a:pt x="9273" y="8021"/>
                  </a:lnTo>
                  <a:lnTo>
                    <a:pt x="5965" y="9224"/>
                  </a:lnTo>
                  <a:cubicBezTo>
                    <a:pt x="5877" y="9254"/>
                    <a:pt x="5786" y="9268"/>
                    <a:pt x="5696" y="9268"/>
                  </a:cubicBezTo>
                  <a:cubicBezTo>
                    <a:pt x="5402" y="9268"/>
                    <a:pt x="5116" y="9117"/>
                    <a:pt x="4963" y="8848"/>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3569;p72"/>
            <p:cNvGrpSpPr/>
            <p:nvPr/>
          </p:nvGrpSpPr>
          <p:grpSpPr>
            <a:xfrm>
              <a:off x="1849125" y="2268200"/>
              <a:ext cx="491275" cy="928600"/>
              <a:chOff x="1849125" y="2268200"/>
              <a:chExt cx="491275" cy="928600"/>
            </a:xfrm>
          </p:grpSpPr>
          <p:sp>
            <p:nvSpPr>
              <p:cNvPr id="20" name="Google Shape;3570;p72"/>
              <p:cNvSpPr/>
              <p:nvPr/>
            </p:nvSpPr>
            <p:spPr>
              <a:xfrm>
                <a:off x="1849125" y="2268200"/>
                <a:ext cx="48275" cy="32600"/>
              </a:xfrm>
              <a:custGeom>
                <a:avLst/>
                <a:gdLst/>
                <a:ahLst/>
                <a:cxnLst/>
                <a:rect l="l" t="t" r="r" b="b"/>
                <a:pathLst>
                  <a:path w="1931" h="1304" extrusionOk="0">
                    <a:moveTo>
                      <a:pt x="1730" y="0"/>
                    </a:moveTo>
                    <a:lnTo>
                      <a:pt x="1" y="853"/>
                    </a:lnTo>
                    <a:lnTo>
                      <a:pt x="227" y="1304"/>
                    </a:lnTo>
                    <a:lnTo>
                      <a:pt x="1931"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71;p72"/>
              <p:cNvSpPr/>
              <p:nvPr/>
            </p:nvSpPr>
            <p:spPr>
              <a:xfrm>
                <a:off x="1884225" y="2339625"/>
                <a:ext cx="48275" cy="31975"/>
              </a:xfrm>
              <a:custGeom>
                <a:avLst/>
                <a:gdLst/>
                <a:ahLst/>
                <a:cxnLst/>
                <a:rect l="l" t="t" r="r" b="b"/>
                <a:pathLst>
                  <a:path w="1931" h="1279" extrusionOk="0">
                    <a:moveTo>
                      <a:pt x="1730" y="1"/>
                    </a:moveTo>
                    <a:lnTo>
                      <a:pt x="1" y="853"/>
                    </a:lnTo>
                    <a:lnTo>
                      <a:pt x="226" y="1279"/>
                    </a:lnTo>
                    <a:lnTo>
                      <a:pt x="1930"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72;p72"/>
              <p:cNvSpPr/>
              <p:nvPr/>
            </p:nvSpPr>
            <p:spPr>
              <a:xfrm>
                <a:off x="1917425" y="2406050"/>
                <a:ext cx="48275" cy="31975"/>
              </a:xfrm>
              <a:custGeom>
                <a:avLst/>
                <a:gdLst/>
                <a:ahLst/>
                <a:cxnLst/>
                <a:rect l="l" t="t" r="r" b="b"/>
                <a:pathLst>
                  <a:path w="1931" h="1279" extrusionOk="0">
                    <a:moveTo>
                      <a:pt x="1705" y="0"/>
                    </a:moveTo>
                    <a:lnTo>
                      <a:pt x="1" y="852"/>
                    </a:lnTo>
                    <a:lnTo>
                      <a:pt x="201" y="1278"/>
                    </a:lnTo>
                    <a:lnTo>
                      <a:pt x="1931" y="426"/>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73;p72"/>
              <p:cNvSpPr/>
              <p:nvPr/>
            </p:nvSpPr>
            <p:spPr>
              <a:xfrm>
                <a:off x="1952525" y="2476850"/>
                <a:ext cx="48275" cy="32600"/>
              </a:xfrm>
              <a:custGeom>
                <a:avLst/>
                <a:gdLst/>
                <a:ahLst/>
                <a:cxnLst/>
                <a:rect l="l" t="t" r="r" b="b"/>
                <a:pathLst>
                  <a:path w="1931" h="1304" extrusionOk="0">
                    <a:moveTo>
                      <a:pt x="1705" y="0"/>
                    </a:moveTo>
                    <a:lnTo>
                      <a:pt x="0" y="852"/>
                    </a:lnTo>
                    <a:lnTo>
                      <a:pt x="201" y="1304"/>
                    </a:lnTo>
                    <a:lnTo>
                      <a:pt x="1930" y="451"/>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74;p72"/>
              <p:cNvSpPr/>
              <p:nvPr/>
            </p:nvSpPr>
            <p:spPr>
              <a:xfrm>
                <a:off x="1985100" y="2543275"/>
                <a:ext cx="48275" cy="32600"/>
              </a:xfrm>
              <a:custGeom>
                <a:avLst/>
                <a:gdLst/>
                <a:ahLst/>
                <a:cxnLst/>
                <a:rect l="l" t="t" r="r" b="b"/>
                <a:pathLst>
                  <a:path w="1931" h="1304" extrusionOk="0">
                    <a:moveTo>
                      <a:pt x="1730" y="0"/>
                    </a:moveTo>
                    <a:lnTo>
                      <a:pt x="1" y="852"/>
                    </a:lnTo>
                    <a:lnTo>
                      <a:pt x="226" y="1303"/>
                    </a:lnTo>
                    <a:lnTo>
                      <a:pt x="1930"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75;p72"/>
              <p:cNvSpPr/>
              <p:nvPr/>
            </p:nvSpPr>
            <p:spPr>
              <a:xfrm>
                <a:off x="2020200" y="2614700"/>
                <a:ext cx="48250" cy="31975"/>
              </a:xfrm>
              <a:custGeom>
                <a:avLst/>
                <a:gdLst/>
                <a:ahLst/>
                <a:cxnLst/>
                <a:rect l="l" t="t" r="r" b="b"/>
                <a:pathLst>
                  <a:path w="1930" h="1279" extrusionOk="0">
                    <a:moveTo>
                      <a:pt x="1729" y="0"/>
                    </a:moveTo>
                    <a:lnTo>
                      <a:pt x="0" y="852"/>
                    </a:lnTo>
                    <a:lnTo>
                      <a:pt x="226" y="1278"/>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76;p72"/>
              <p:cNvSpPr/>
              <p:nvPr/>
            </p:nvSpPr>
            <p:spPr>
              <a:xfrm>
                <a:off x="2052775" y="2681100"/>
                <a:ext cx="48900" cy="32000"/>
              </a:xfrm>
              <a:custGeom>
                <a:avLst/>
                <a:gdLst/>
                <a:ahLst/>
                <a:cxnLst/>
                <a:rect l="l" t="t" r="r" b="b"/>
                <a:pathLst>
                  <a:path w="1956" h="1280" extrusionOk="0">
                    <a:moveTo>
                      <a:pt x="1730" y="1"/>
                    </a:moveTo>
                    <a:lnTo>
                      <a:pt x="0" y="853"/>
                    </a:lnTo>
                    <a:lnTo>
                      <a:pt x="226" y="1279"/>
                    </a:lnTo>
                    <a:lnTo>
                      <a:pt x="1955"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77;p72"/>
              <p:cNvSpPr/>
              <p:nvPr/>
            </p:nvSpPr>
            <p:spPr>
              <a:xfrm>
                <a:off x="2087850" y="2751900"/>
                <a:ext cx="48900" cy="32625"/>
              </a:xfrm>
              <a:custGeom>
                <a:avLst/>
                <a:gdLst/>
                <a:ahLst/>
                <a:cxnLst/>
                <a:rect l="l" t="t" r="r" b="b"/>
                <a:pathLst>
                  <a:path w="1956" h="1305" extrusionOk="0">
                    <a:moveTo>
                      <a:pt x="1730" y="1"/>
                    </a:moveTo>
                    <a:lnTo>
                      <a:pt x="1" y="853"/>
                    </a:lnTo>
                    <a:lnTo>
                      <a:pt x="226" y="1304"/>
                    </a:lnTo>
                    <a:lnTo>
                      <a:pt x="1956" y="452"/>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78;p72"/>
              <p:cNvSpPr/>
              <p:nvPr/>
            </p:nvSpPr>
            <p:spPr>
              <a:xfrm>
                <a:off x="2121075" y="2818325"/>
                <a:ext cx="48275" cy="32600"/>
              </a:xfrm>
              <a:custGeom>
                <a:avLst/>
                <a:gdLst/>
                <a:ahLst/>
                <a:cxnLst/>
                <a:rect l="l" t="t" r="r" b="b"/>
                <a:pathLst>
                  <a:path w="1931" h="1304" extrusionOk="0">
                    <a:moveTo>
                      <a:pt x="1705" y="1"/>
                    </a:moveTo>
                    <a:lnTo>
                      <a:pt x="0" y="853"/>
                    </a:lnTo>
                    <a:lnTo>
                      <a:pt x="201" y="1304"/>
                    </a:lnTo>
                    <a:lnTo>
                      <a:pt x="1930" y="452"/>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79;p72"/>
              <p:cNvSpPr/>
              <p:nvPr/>
            </p:nvSpPr>
            <p:spPr>
              <a:xfrm>
                <a:off x="2156150" y="2889750"/>
                <a:ext cx="48275" cy="31975"/>
              </a:xfrm>
              <a:custGeom>
                <a:avLst/>
                <a:gdLst/>
                <a:ahLst/>
                <a:cxnLst/>
                <a:rect l="l" t="t" r="r" b="b"/>
                <a:pathLst>
                  <a:path w="1931" h="1279" extrusionOk="0">
                    <a:moveTo>
                      <a:pt x="1705" y="1"/>
                    </a:moveTo>
                    <a:lnTo>
                      <a:pt x="1" y="853"/>
                    </a:lnTo>
                    <a:lnTo>
                      <a:pt x="201" y="1279"/>
                    </a:lnTo>
                    <a:lnTo>
                      <a:pt x="1931" y="427"/>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80;p72"/>
              <p:cNvSpPr/>
              <p:nvPr/>
            </p:nvSpPr>
            <p:spPr>
              <a:xfrm>
                <a:off x="2188750" y="2956175"/>
                <a:ext cx="48250" cy="31975"/>
              </a:xfrm>
              <a:custGeom>
                <a:avLst/>
                <a:gdLst/>
                <a:ahLst/>
                <a:cxnLst/>
                <a:rect l="l" t="t" r="r" b="b"/>
                <a:pathLst>
                  <a:path w="1930" h="1279" extrusionOk="0">
                    <a:moveTo>
                      <a:pt x="1729" y="0"/>
                    </a:moveTo>
                    <a:lnTo>
                      <a:pt x="0" y="853"/>
                    </a:lnTo>
                    <a:lnTo>
                      <a:pt x="226" y="1279"/>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81;p72"/>
              <p:cNvSpPr/>
              <p:nvPr/>
            </p:nvSpPr>
            <p:spPr>
              <a:xfrm>
                <a:off x="2223825" y="3026975"/>
                <a:ext cx="48275" cy="32600"/>
              </a:xfrm>
              <a:custGeom>
                <a:avLst/>
                <a:gdLst/>
                <a:ahLst/>
                <a:cxnLst/>
                <a:rect l="l" t="t" r="r" b="b"/>
                <a:pathLst>
                  <a:path w="1931" h="1304" extrusionOk="0">
                    <a:moveTo>
                      <a:pt x="1730" y="0"/>
                    </a:moveTo>
                    <a:lnTo>
                      <a:pt x="1" y="853"/>
                    </a:lnTo>
                    <a:lnTo>
                      <a:pt x="226" y="1304"/>
                    </a:lnTo>
                    <a:lnTo>
                      <a:pt x="1930"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82;p72"/>
              <p:cNvSpPr/>
              <p:nvPr/>
            </p:nvSpPr>
            <p:spPr>
              <a:xfrm>
                <a:off x="2256400" y="3093400"/>
                <a:ext cx="48900" cy="32600"/>
              </a:xfrm>
              <a:custGeom>
                <a:avLst/>
                <a:gdLst/>
                <a:ahLst/>
                <a:cxnLst/>
                <a:rect l="l" t="t" r="r" b="b"/>
                <a:pathLst>
                  <a:path w="1956" h="1304" extrusionOk="0">
                    <a:moveTo>
                      <a:pt x="1730" y="0"/>
                    </a:moveTo>
                    <a:lnTo>
                      <a:pt x="1" y="852"/>
                    </a:lnTo>
                    <a:lnTo>
                      <a:pt x="226" y="1303"/>
                    </a:lnTo>
                    <a:lnTo>
                      <a:pt x="1956"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83;p72"/>
              <p:cNvSpPr/>
              <p:nvPr/>
            </p:nvSpPr>
            <p:spPr>
              <a:xfrm>
                <a:off x="2291500" y="3164825"/>
                <a:ext cx="48900" cy="31975"/>
              </a:xfrm>
              <a:custGeom>
                <a:avLst/>
                <a:gdLst/>
                <a:ahLst/>
                <a:cxnLst/>
                <a:rect l="l" t="t" r="r" b="b"/>
                <a:pathLst>
                  <a:path w="1956" h="1279" extrusionOk="0">
                    <a:moveTo>
                      <a:pt x="1730" y="0"/>
                    </a:moveTo>
                    <a:lnTo>
                      <a:pt x="0" y="852"/>
                    </a:lnTo>
                    <a:lnTo>
                      <a:pt x="226" y="1279"/>
                    </a:lnTo>
                    <a:lnTo>
                      <a:pt x="1955" y="426"/>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 name="Google Shape;3521;p72"/>
          <p:cNvGrpSpPr/>
          <p:nvPr/>
        </p:nvGrpSpPr>
        <p:grpSpPr>
          <a:xfrm>
            <a:off x="464551" y="4196383"/>
            <a:ext cx="927525" cy="696000"/>
            <a:chOff x="3614000" y="3673425"/>
            <a:chExt cx="927525" cy="696000"/>
          </a:xfrm>
        </p:grpSpPr>
        <p:sp>
          <p:nvSpPr>
            <p:cNvPr id="35"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1081500" y="2545871"/>
            <a:ext cx="2296181" cy="1645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2636" y="227921"/>
            <a:ext cx="8709999" cy="4725039"/>
          </a:xfrm>
          <a:prstGeom prst="rect">
            <a:avLst/>
          </a:prstGeom>
        </p:spPr>
      </p:pic>
      <p:sp>
        <p:nvSpPr>
          <p:cNvPr id="53" name="Rectangle 52"/>
          <p:cNvSpPr/>
          <p:nvPr/>
        </p:nvSpPr>
        <p:spPr>
          <a:xfrm>
            <a:off x="3237470" y="2544083"/>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50" name="Rectangle 49"/>
              <p:cNvSpPr/>
              <p:nvPr/>
            </p:nvSpPr>
            <p:spPr>
              <a:xfrm>
                <a:off x="3237470" y="3074333"/>
                <a:ext cx="5421948" cy="1035605"/>
              </a:xfrm>
              <a:prstGeom prst="rect">
                <a:avLst/>
              </a:prstGeom>
            </p:spPr>
            <p:txBody>
              <a:bodyPr wrap="square">
                <a:spAutoFit/>
              </a:bodyPr>
              <a:lstStyle/>
              <a:p>
                <a:pPr marL="342900" indent="-342900" algn="just">
                  <a:lnSpc>
                    <a:spcPct val="150000"/>
                  </a:lnSpc>
                  <a:spcBef>
                    <a:spcPts val="300"/>
                  </a:spcBef>
                  <a:spcAft>
                    <a:spcPts val="300"/>
                  </a:spcAft>
                  <a:buClr>
                    <a:schemeClr val="accent6"/>
                  </a:buClr>
                  <a:buFont typeface="Arial" panose="020B0604020202020204" pitchFamily="34" charset="0"/>
                  <a:buChar char="•"/>
                </a:pPr>
                <a:r>
                  <a:rPr lang="en-US" sz="2000">
                    <a:solidFill>
                      <a:schemeClr val="tx1"/>
                    </a:solidFill>
                    <a:latin typeface="+mn-lt"/>
                    <a:ea typeface="Arial" panose="020B0604020202020204" pitchFamily="34" charset="0"/>
                    <a:cs typeface="Times New Roman" panose="02020603050405020304" pitchFamily="18" charset="0"/>
                  </a:rPr>
                  <a:t>Hàm số đồng biến trên </a:t>
                </a:r>
                <a14:m>
                  <m:oMath xmlns:m="http://schemas.openxmlformats.org/officeDocument/2006/math">
                    <m:d>
                      <m:dPr>
                        <m:ctrlPr>
                          <a:rPr lang="en-US" sz="2000" i="1">
                            <a:solidFill>
                              <a:schemeClr val="tx1"/>
                            </a:solidFill>
                            <a:effectLst/>
                            <a:latin typeface="Cambria Math"/>
                            <a:ea typeface="Arial" panose="020B0604020202020204" pitchFamily="34" charset="0"/>
                            <a:cs typeface="Times New Roman" panose="02020603050405020304" pitchFamily="18" charset="0"/>
                          </a:rPr>
                        </m:ctrlPr>
                      </m:dPr>
                      <m:e>
                        <m: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oMath>
                </a14:m>
                <a:r>
                  <a:rPr lang="en-US" sz="20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2000" i="1">
                            <a:solidFill>
                              <a:schemeClr val="tx1"/>
                            </a:solidFill>
                            <a:effectLst/>
                            <a:latin typeface="Cambria Math"/>
                            <a:ea typeface="Arial" panose="020B0604020202020204" pitchFamily="34" charset="0"/>
                            <a:cs typeface="Times New Roman" panose="02020603050405020304" pitchFamily="18" charset="0"/>
                          </a:rPr>
                        </m:ctrlPr>
                      </m:dPr>
                      <m:e>
                        <m: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e>
                    </m:d>
                    <m:r>
                      <a:rPr lang="en-US"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2000">
                  <a:solidFill>
                    <a:schemeClr val="tx1"/>
                  </a:solidFill>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300"/>
                  </a:spcBef>
                  <a:spcAft>
                    <a:spcPts val="300"/>
                  </a:spcAft>
                  <a:buClr>
                    <a:schemeClr val="accent6"/>
                  </a:buClr>
                  <a:buFont typeface="Arial" panose="020B0604020202020204" pitchFamily="34" charset="0"/>
                  <a:buChar char="•"/>
                </a:pPr>
                <a:r>
                  <a:rPr lang="en-US" sz="2000">
                    <a:solidFill>
                      <a:schemeClr val="tx1"/>
                    </a:solidFill>
                    <a:effectLst/>
                    <a:latin typeface="+mn-lt"/>
                    <a:ea typeface="PMingLiU"/>
                    <a:cs typeface="Times New Roman" panose="02020603050405020304" pitchFamily="18" charset="0"/>
                  </a:rPr>
                  <a:t>Hàm số nghịch biến trên </a:t>
                </a:r>
                <a14:m>
                  <m:oMath xmlns:m="http://schemas.openxmlformats.org/officeDocument/2006/math">
                    <m:d>
                      <m:dPr>
                        <m:ctrlPr>
                          <a:rPr lang="en-US" sz="2000" i="1">
                            <a:solidFill>
                              <a:schemeClr val="tx1"/>
                            </a:solidFill>
                            <a:effectLst/>
                            <a:latin typeface="Cambria Math"/>
                            <a:ea typeface="PMingLiU"/>
                            <a:cs typeface="Times New Roman" panose="02020603050405020304" pitchFamily="18" charset="0"/>
                          </a:rPr>
                        </m:ctrlPr>
                      </m:dPr>
                      <m:e>
                        <m:r>
                          <a:rPr lang="en-US" sz="2000" i="1">
                            <a:solidFill>
                              <a:schemeClr val="tx1"/>
                            </a:solidFill>
                            <a:effectLst/>
                            <a:latin typeface="Cambria Math" panose="02040503050406030204" pitchFamily="18" charset="0"/>
                            <a:ea typeface="PMingLiU"/>
                            <a:cs typeface="Times New Roman" panose="02020603050405020304" pitchFamily="18" charset="0"/>
                          </a:rPr>
                          <m:t>0;2</m:t>
                        </m:r>
                      </m:e>
                    </m:d>
                  </m:oMath>
                </a14:m>
                <a:r>
                  <a:rPr lang="en-US"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3237470" y="3074333"/>
                <a:ext cx="5421948" cy="1035605"/>
              </a:xfrm>
              <a:prstGeom prst="rect">
                <a:avLst/>
              </a:prstGeom>
              <a:blipFill>
                <a:blip r:embed="rId4"/>
                <a:stretch>
                  <a:fillRect l="-1011" b="-10000"/>
                </a:stretch>
              </a:blipFill>
            </p:spPr>
            <p:txBody>
              <a:bodyPr/>
              <a:lstStyle/>
              <a:p>
                <a:r>
                  <a:rPr lang="en-US">
                    <a:noFill/>
                  </a:rPr>
                  <a:t> </a:t>
                </a:r>
              </a:p>
            </p:txBody>
          </p:sp>
        </mc:Fallback>
      </mc:AlternateContent>
      <p:sp>
        <p:nvSpPr>
          <p:cNvPr id="9" name="TextBox 8"/>
          <p:cNvSpPr txBox="1"/>
          <p:nvPr/>
        </p:nvSpPr>
        <p:spPr>
          <a:xfrm>
            <a:off x="554963" y="493012"/>
            <a:ext cx="1949694" cy="62324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defRPr/>
            </a:pPr>
            <a:r>
              <a:rPr lang="en-US" sz="2300" b="1" kern="1200">
                <a:solidFill>
                  <a:srgbClr val="070185"/>
                </a:solidFill>
                <a:ea typeface="+mn-ea"/>
                <a:cs typeface="Arial" panose="020B0604020202020204" pitchFamily="34" charset="0"/>
              </a:rPr>
              <a:t>Luyện tập 1</a:t>
            </a:r>
            <a:endParaRPr lang="en-US" sz="23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482055" y="1187909"/>
                <a:ext cx="8042222" cy="1015663"/>
              </a:xfrm>
              <a:prstGeom prst="rect">
                <a:avLst/>
              </a:prstGeom>
            </p:spPr>
            <p:txBody>
              <a:bodyPr wrap="square">
                <a:spAutoFit/>
              </a:bodyPr>
              <a:lstStyle/>
              <a:p>
                <a:pPr lvl="0" algn="just">
                  <a:lnSpc>
                    <a:spcPct val="150000"/>
                  </a:lnSpc>
                  <a:buClrTx/>
                  <a:defRPr/>
                </a:pPr>
                <a:r>
                  <a:rPr lang="vi-VN" sz="2000">
                    <a:solidFill>
                      <a:schemeClr val="tx1"/>
                    </a:solidFill>
                    <a:ea typeface="+mn-ea"/>
                  </a:rPr>
                  <a:t>Hình 1.5 là đồ thị của hàm số </a:t>
                </a:r>
                <a14:m>
                  <m:oMath xmlns:m="http://schemas.openxmlformats.org/officeDocument/2006/math">
                    <m:r>
                      <a:rPr lang="vi-VN" sz="2000" i="1" smtClean="0">
                        <a:solidFill>
                          <a:schemeClr val="tx1"/>
                        </a:solidFill>
                        <a:latin typeface="Cambria Math" panose="02040503050406030204" pitchFamily="18" charset="0"/>
                        <a:ea typeface="+mn-ea"/>
                      </a:rPr>
                      <m:t>𝑦</m:t>
                    </m:r>
                    <m:r>
                      <a:rPr lang="vi-VN" sz="2000" i="1" smtClean="0">
                        <a:solidFill>
                          <a:schemeClr val="tx1"/>
                        </a:solidFill>
                        <a:latin typeface="Cambria Math" panose="02040503050406030204" pitchFamily="18" charset="0"/>
                        <a:ea typeface="+mn-ea"/>
                      </a:rPr>
                      <m:t>=</m:t>
                    </m:r>
                    <m:sSup>
                      <m:sSupPr>
                        <m:ctrlPr>
                          <a:rPr lang="vi-VN" sz="2000" i="1" smtClean="0">
                            <a:solidFill>
                              <a:schemeClr val="tx1"/>
                            </a:solidFill>
                            <a:latin typeface="Cambria Math"/>
                            <a:ea typeface="+mn-ea"/>
                          </a:rPr>
                        </m:ctrlPr>
                      </m:sSupPr>
                      <m:e>
                        <m:r>
                          <a:rPr lang="en-US" sz="2000" b="0" i="1" smtClean="0">
                            <a:solidFill>
                              <a:schemeClr val="tx1"/>
                            </a:solidFill>
                            <a:latin typeface="Cambria Math" panose="02040503050406030204" pitchFamily="18" charset="0"/>
                            <a:ea typeface="+mn-ea"/>
                          </a:rPr>
                          <m:t>𝑥</m:t>
                        </m:r>
                      </m:e>
                      <m:sup>
                        <m:r>
                          <a:rPr lang="en-US" sz="2000" b="0" i="1" smtClean="0">
                            <a:solidFill>
                              <a:schemeClr val="tx1"/>
                            </a:solidFill>
                            <a:latin typeface="Cambria Math" panose="02040503050406030204" pitchFamily="18" charset="0"/>
                            <a:ea typeface="+mn-ea"/>
                          </a:rPr>
                          <m:t>3</m:t>
                        </m:r>
                      </m:sup>
                    </m:sSup>
                    <m:r>
                      <a:rPr lang="en-US" sz="2000" b="0" i="1" smtClean="0">
                        <a:solidFill>
                          <a:schemeClr val="tx1"/>
                        </a:solidFill>
                        <a:latin typeface="Cambria Math" panose="02040503050406030204" pitchFamily="18" charset="0"/>
                        <a:ea typeface="+mn-ea"/>
                      </a:rPr>
                      <m:t>−</m:t>
                    </m:r>
                    <m:r>
                      <a:rPr lang="vi-VN" sz="2000" i="1" smtClean="0">
                        <a:solidFill>
                          <a:schemeClr val="tx1"/>
                        </a:solidFill>
                        <a:latin typeface="Cambria Math" panose="02040503050406030204" pitchFamily="18" charset="0"/>
                        <a:ea typeface="+mn-ea"/>
                      </a:rPr>
                      <m:t>3</m:t>
                    </m:r>
                    <m:sSup>
                      <m:sSupPr>
                        <m:ctrlPr>
                          <a:rPr lang="vi-VN" sz="2000" i="1">
                            <a:solidFill>
                              <a:schemeClr val="tx1"/>
                            </a:solidFill>
                            <a:latin typeface="Cambria Math"/>
                          </a:rPr>
                        </m:ctrlPr>
                      </m:sSupPr>
                      <m:e>
                        <m:r>
                          <a:rPr lang="en-US" sz="2000" i="1">
                            <a:solidFill>
                              <a:schemeClr val="tx1"/>
                            </a:solidFill>
                            <a:latin typeface="Cambria Math" panose="02040503050406030204" pitchFamily="18" charset="0"/>
                          </a:rPr>
                          <m:t>𝑥</m:t>
                        </m:r>
                      </m:e>
                      <m:sup>
                        <m:r>
                          <a:rPr lang="en-US" sz="2000" b="0" i="1" smtClean="0">
                            <a:solidFill>
                              <a:schemeClr val="tx1"/>
                            </a:solidFill>
                            <a:latin typeface="Cambria Math" panose="02040503050406030204" pitchFamily="18" charset="0"/>
                          </a:rPr>
                          <m:t>2</m:t>
                        </m:r>
                      </m:sup>
                    </m:sSup>
                    <m:r>
                      <a:rPr lang="vi-VN" sz="2000" i="1" smtClean="0">
                        <a:solidFill>
                          <a:schemeClr val="tx1"/>
                        </a:solidFill>
                        <a:latin typeface="Cambria Math" panose="02040503050406030204" pitchFamily="18" charset="0"/>
                        <a:ea typeface="+mn-ea"/>
                      </a:rPr>
                      <m:t>+</m:t>
                    </m:r>
                    <m:r>
                      <a:rPr lang="en-US" sz="2000" b="0" i="0" smtClean="0">
                        <a:solidFill>
                          <a:schemeClr val="tx1"/>
                        </a:solidFill>
                        <a:latin typeface="Cambria Math" panose="02040503050406030204" pitchFamily="18" charset="0"/>
                        <a:ea typeface="+mn-ea"/>
                      </a:rPr>
                      <m:t>2</m:t>
                    </m:r>
                  </m:oMath>
                </a14:m>
                <a:r>
                  <a:rPr lang="vi-VN" sz="2000">
                    <a:solidFill>
                      <a:schemeClr val="tx1"/>
                    </a:solidFill>
                    <a:ea typeface="+mn-ea"/>
                  </a:rPr>
                  <a:t>. Hãy tìm các khoảng đồng biến, khoảng nghịch biến của hàm số.</a:t>
                </a:r>
              </a:p>
            </p:txBody>
          </p:sp>
        </mc:Choice>
        <mc:Fallback xmlns="">
          <p:sp>
            <p:nvSpPr>
              <p:cNvPr id="10" name="Rectangle 9"/>
              <p:cNvSpPr>
                <a:spLocks noRot="1" noChangeAspect="1" noMove="1" noResize="1" noEditPoints="1" noAdjustHandles="1" noChangeArrowheads="1" noChangeShapeType="1" noTextEdit="1"/>
              </p:cNvSpPr>
              <p:nvPr/>
            </p:nvSpPr>
            <p:spPr>
              <a:xfrm>
                <a:off x="482055" y="1187909"/>
                <a:ext cx="8042222" cy="1015663"/>
              </a:xfrm>
              <a:prstGeom prst="rect">
                <a:avLst/>
              </a:prstGeom>
              <a:blipFill>
                <a:blip r:embed="rId5"/>
                <a:stretch>
                  <a:fillRect l="-758" r="-834" b="-4819"/>
                </a:stretch>
              </a:blipFill>
            </p:spPr>
            <p:txBody>
              <a:bodyPr/>
              <a:lstStyle/>
              <a:p>
                <a:r>
                  <a:rPr lang="en-US">
                    <a:noFill/>
                  </a:rPr>
                  <a:t> </a:t>
                </a:r>
              </a:p>
            </p:txBody>
          </p:sp>
        </mc:Fallback>
      </mc:AlternateContent>
      <p:pic>
        <p:nvPicPr>
          <p:cNvPr id="12" name="Picture 6"/>
          <p:cNvPicPr>
            <a:picLocks noChangeAspect="1"/>
          </p:cNvPicPr>
          <p:nvPr/>
        </p:nvPicPr>
        <p:blipFill>
          <a:blip r:embed="rId6"/>
          <a:srcRect/>
          <a:stretch>
            <a:fillRect/>
          </a:stretch>
        </p:blipFill>
        <p:spPr>
          <a:xfrm rot="18661889">
            <a:off x="8043544" y="3992145"/>
            <a:ext cx="1132810" cy="1174489"/>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593192" y="2471442"/>
            <a:ext cx="2371062" cy="2101466"/>
          </a:xfrm>
          <a:prstGeom prst="rect">
            <a:avLst/>
          </a:prstGeom>
        </p:spPr>
      </p:pic>
    </p:spTree>
    <p:extLst>
      <p:ext uri="{BB962C8B-B14F-4D97-AF65-F5344CB8AC3E}">
        <p14:creationId xmlns:p14="http://schemas.microsoft.com/office/powerpoint/2010/main" val="210413783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0">
                                            <p:txEl>
                                              <p:pRg st="0" end="0"/>
                                            </p:txEl>
                                          </p:spTgt>
                                        </p:tgtEl>
                                        <p:attrNameLst>
                                          <p:attrName>style.visibility</p:attrName>
                                        </p:attrNameLst>
                                      </p:cBhvr>
                                      <p:to>
                                        <p:strVal val="visible"/>
                                      </p:to>
                                    </p:set>
                                    <p:animEffect transition="in" filter="barn(inVertical)">
                                      <p:cBhvr>
                                        <p:cTn id="29" dur="500"/>
                                        <p:tgtEl>
                                          <p:spTgt spid="5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0">
                                            <p:txEl>
                                              <p:pRg st="1" end="1"/>
                                            </p:txEl>
                                          </p:spTgt>
                                        </p:tgtEl>
                                        <p:attrNameLst>
                                          <p:attrName>style.visibility</p:attrName>
                                        </p:attrNameLst>
                                      </p:cBhvr>
                                      <p:to>
                                        <p:strVal val="visible"/>
                                      </p:to>
                                    </p:set>
                                    <p:animEffect transition="in" filter="wipe(down)">
                                      <p:cBhvr>
                                        <p:cTn id="34" dur="500"/>
                                        <p:tgtEl>
                                          <p:spTgt spid="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82880"/>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14" name="Google Shape;3584;p72"/>
          <p:cNvGrpSpPr/>
          <p:nvPr/>
        </p:nvGrpSpPr>
        <p:grpSpPr>
          <a:xfrm rot="21029641">
            <a:off x="8089489" y="915042"/>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403872" y="301624"/>
                <a:ext cx="8507203" cy="1601977"/>
              </a:xfrm>
              <a:prstGeom prst="rect">
                <a:avLst/>
              </a:prstGeom>
            </p:spPr>
            <p:txBody>
              <a:bodyPr wrap="square">
                <a:spAutoFit/>
              </a:bodyPr>
              <a:lstStyle/>
              <a:p>
                <a:pPr marL="341313" lvl="0" indent="-341313" algn="just" defTabSz="1828800">
                  <a:lnSpc>
                    <a:spcPct val="130000"/>
                  </a:lnSpc>
                  <a:buClr>
                    <a:srgbClr val="FFFF00"/>
                  </a:buClr>
                  <a:buFont typeface="Wingdings" panose="05000000000000000000" pitchFamily="2" charset="2"/>
                  <a:buChar char="q"/>
                  <a:defRPr/>
                </a:pPr>
                <a:r>
                  <a:rPr kumimoji="0" lang="en-US" sz="1800" b="1" i="0" u="none" strike="noStrike" kern="0" cap="none" spc="0" normalizeH="0" baseline="0" noProof="0">
                    <a:ln>
                      <a:noFill/>
                    </a:ln>
                    <a:solidFill>
                      <a:srgbClr val="FFFF00"/>
                    </a:solidFill>
                    <a:effectLst/>
                    <a:uLnTx/>
                    <a:uFillTx/>
                    <a:latin typeface="Arial"/>
                    <a:ea typeface="Dotum" panose="020B0600000101010101" pitchFamily="34" charset="-127"/>
                    <a:cs typeface="Times New Roman" panose="02020603050405020304" pitchFamily="18" charset="0"/>
                    <a:sym typeface="Arial"/>
                  </a:rPr>
                  <a:t>HĐ2</a:t>
                </a:r>
                <a:r>
                  <a:rPr kumimoji="0" lang="en-US" sz="1800" b="0" i="0" u="none" strike="noStrike" kern="0" cap="none" spc="0" normalizeH="0" baseline="0" noProof="0">
                    <a:ln>
                      <a:noFill/>
                    </a:ln>
                    <a:solidFill>
                      <a:srgbClr val="FFFF00"/>
                    </a:solidFill>
                    <a:effectLst/>
                    <a:uLnTx/>
                    <a:uFillTx/>
                    <a:latin typeface="Arial"/>
                    <a:ea typeface="Dotum" panose="020B0600000101010101" pitchFamily="34" charset="-127"/>
                    <a:cs typeface="Times New Roman" panose="02020603050405020304" pitchFamily="18" charset="0"/>
                    <a:sym typeface="Arial"/>
                  </a:rPr>
                  <a:t>: </a:t>
                </a:r>
                <a:r>
                  <a:rPr lang="vi-VN" sz="1800" b="1" i="1">
                    <a:solidFill>
                      <a:srgbClr val="FFFFFF"/>
                    </a:solidFill>
                    <a:ea typeface="+mn-ea"/>
                  </a:rPr>
                  <a:t>Nhận biết mối quan hệ giữa tính đơn điệu và dấu của đạo hàm</a:t>
                </a:r>
              </a:p>
              <a:p>
                <a:pPr lvl="0" algn="just" defTabSz="1828800">
                  <a:lnSpc>
                    <a:spcPct val="130000"/>
                  </a:lnSpc>
                  <a:buClr>
                    <a:srgbClr val="FFFF00"/>
                  </a:buClr>
                  <a:defRPr/>
                </a:pPr>
                <a:r>
                  <a:rPr lang="vi-VN" sz="1800">
                    <a:solidFill>
                      <a:srgbClr val="FFFFFF"/>
                    </a:solidFill>
                    <a:ea typeface="+mn-ea"/>
                  </a:rPr>
                  <a:t>Xét hàm số </a:t>
                </a:r>
                <a:r>
                  <a:rPr lang="en-US" sz="1800" i="1">
                    <a:solidFill>
                      <a:srgbClr val="FFFFFF"/>
                    </a:solidFill>
                    <a:ea typeface="+mn-ea"/>
                  </a:rPr>
                  <a:t> </a:t>
                </a:r>
                <a14:m>
                  <m:oMath xmlns:m="http://schemas.openxmlformats.org/officeDocument/2006/math">
                    <m:r>
                      <a:rPr lang="en-US" sz="1800" b="0" i="1" smtClean="0">
                        <a:solidFill>
                          <a:srgbClr val="FFFFFF"/>
                        </a:solidFill>
                        <a:latin typeface="Cambria Math" panose="02040503050406030204" pitchFamily="18" charset="0"/>
                        <a:ea typeface="+mn-ea"/>
                      </a:rPr>
                      <m:t>𝑦</m:t>
                    </m:r>
                    <m:r>
                      <a:rPr lang="en-US" sz="1800" b="0" i="0" smtClean="0">
                        <a:solidFill>
                          <a:srgbClr val="FFFFFF"/>
                        </a:solidFill>
                        <a:latin typeface="Cambria Math" panose="02040503050406030204" pitchFamily="18" charset="0"/>
                        <a:ea typeface="+mn-ea"/>
                      </a:rPr>
                      <m:t>=</m:t>
                    </m:r>
                    <m:d>
                      <m:dPr>
                        <m:begChr m:val="{"/>
                        <m:endChr m:val=""/>
                        <m:ctrlPr>
                          <a:rPr lang="en-US" sz="1800" i="1" smtClean="0">
                            <a:solidFill>
                              <a:srgbClr val="FFFFFF"/>
                            </a:solidFill>
                            <a:latin typeface="Cambria Math"/>
                            <a:ea typeface="+mn-ea"/>
                          </a:rPr>
                        </m:ctrlPr>
                      </m:dPr>
                      <m:e>
                        <m:eqArr>
                          <m:eqArrPr>
                            <m:ctrlPr>
                              <a:rPr lang="en-US" sz="1800" i="1" smtClean="0">
                                <a:solidFill>
                                  <a:srgbClr val="FFFFFF"/>
                                </a:solidFill>
                                <a:latin typeface="Cambria Math"/>
                                <a:ea typeface="+mn-ea"/>
                              </a:rPr>
                            </m:ctrlPr>
                          </m:eqArrPr>
                          <m:e>
                            <m:r>
                              <a:rPr lang="en-US" sz="1800" b="0" i="1" smtClean="0">
                                <a:solidFill>
                                  <a:srgbClr val="FFFFFF"/>
                                </a:solidFill>
                                <a:latin typeface="Cambria Math" panose="02040503050406030204" pitchFamily="18" charset="0"/>
                                <a:ea typeface="+mn-ea"/>
                              </a:rPr>
                              <m:t>−</m:t>
                            </m:r>
                            <m:r>
                              <a:rPr lang="en-US" sz="1800" b="0" i="1" smtClean="0">
                                <a:solidFill>
                                  <a:srgbClr val="FFFFFF"/>
                                </a:solidFill>
                                <a:latin typeface="Cambria Math" panose="02040503050406030204" pitchFamily="18" charset="0"/>
                                <a:ea typeface="+mn-ea"/>
                              </a:rPr>
                              <m:t>𝑥</m:t>
                            </m:r>
                            <m:r>
                              <a:rPr lang="en-US" sz="1800" b="0" i="1" smtClean="0">
                                <a:solidFill>
                                  <a:srgbClr val="FFFFFF"/>
                                </a:solidFill>
                                <a:latin typeface="Cambria Math" panose="02040503050406030204" pitchFamily="18" charset="0"/>
                                <a:ea typeface="+mn-ea"/>
                              </a:rPr>
                              <m:t>       </m:t>
                            </m:r>
                            <m:r>
                              <a:rPr lang="en-US" sz="1800" b="0" i="1" smtClean="0">
                                <a:solidFill>
                                  <a:srgbClr val="FFFFFF"/>
                                </a:solidFill>
                                <a:latin typeface="Cambria Math" panose="02040503050406030204" pitchFamily="18" charset="0"/>
                                <a:ea typeface="+mn-ea"/>
                              </a:rPr>
                              <m:t>𝑛</m:t>
                            </m:r>
                            <m:r>
                              <a:rPr lang="en-US" sz="1800" b="0" i="1" smtClean="0">
                                <a:solidFill>
                                  <a:srgbClr val="FFFFFF"/>
                                </a:solidFill>
                                <a:latin typeface="Cambria Math" panose="02040503050406030204" pitchFamily="18" charset="0"/>
                                <a:ea typeface="+mn-ea"/>
                              </a:rPr>
                              <m:t>ế</m:t>
                            </m:r>
                            <m:r>
                              <a:rPr lang="en-US" sz="1800" b="0" i="1" smtClean="0">
                                <a:solidFill>
                                  <a:srgbClr val="FFFFFF"/>
                                </a:solidFill>
                                <a:latin typeface="Cambria Math" panose="02040503050406030204" pitchFamily="18" charset="0"/>
                                <a:ea typeface="+mn-ea"/>
                              </a:rPr>
                              <m:t>𝑢</m:t>
                            </m:r>
                            <m:r>
                              <a:rPr lang="en-US" sz="1800" b="0" i="1" smtClean="0">
                                <a:solidFill>
                                  <a:srgbClr val="FFFFFF"/>
                                </a:solidFill>
                                <a:latin typeface="Cambria Math" panose="02040503050406030204" pitchFamily="18" charset="0"/>
                                <a:ea typeface="+mn-ea"/>
                              </a:rPr>
                              <m:t> </m:t>
                            </m:r>
                            <m:r>
                              <a:rPr lang="en-US" sz="1800" b="0" i="1" smtClean="0">
                                <a:solidFill>
                                  <a:srgbClr val="FFFFFF"/>
                                </a:solidFill>
                                <a:latin typeface="Cambria Math" panose="02040503050406030204" pitchFamily="18" charset="0"/>
                                <a:ea typeface="+mn-ea"/>
                              </a:rPr>
                              <m:t>𝑥</m:t>
                            </m:r>
                            <m:r>
                              <a:rPr lang="en-US" sz="1800" b="0" i="1" smtClean="0">
                                <a:solidFill>
                                  <a:srgbClr val="FFFFFF"/>
                                </a:solidFill>
                                <a:latin typeface="Cambria Math" panose="02040503050406030204" pitchFamily="18" charset="0"/>
                                <a:ea typeface="+mn-ea"/>
                              </a:rPr>
                              <m:t>&lt;−1</m:t>
                            </m:r>
                          </m:e>
                          <m:e>
                            <m:r>
                              <a:rPr lang="en-US" sz="1800" b="0" i="1" smtClean="0">
                                <a:solidFill>
                                  <a:srgbClr val="FFFFFF"/>
                                </a:solidFill>
                                <a:latin typeface="Cambria Math" panose="02040503050406030204" pitchFamily="18" charset="0"/>
                                <a:ea typeface="+mn-ea"/>
                              </a:rPr>
                              <m:t>1    </m:t>
                            </m:r>
                            <m:r>
                              <a:rPr lang="en-US" sz="1800" b="0" i="1" smtClean="0">
                                <a:solidFill>
                                  <a:srgbClr val="FFFFFF"/>
                                </a:solidFill>
                                <a:latin typeface="Cambria Math" panose="02040503050406030204" pitchFamily="18" charset="0"/>
                                <a:ea typeface="+mn-ea"/>
                              </a:rPr>
                              <m:t>𝑛</m:t>
                            </m:r>
                            <m:r>
                              <a:rPr lang="en-US" sz="1800" b="0" i="1" smtClean="0">
                                <a:solidFill>
                                  <a:srgbClr val="FFFFFF"/>
                                </a:solidFill>
                                <a:latin typeface="Cambria Math" panose="02040503050406030204" pitchFamily="18" charset="0"/>
                                <a:ea typeface="+mn-ea"/>
                              </a:rPr>
                              <m:t>ế</m:t>
                            </m:r>
                            <m:r>
                              <a:rPr lang="en-US" sz="1800" b="0" i="1" smtClean="0">
                                <a:solidFill>
                                  <a:srgbClr val="FFFFFF"/>
                                </a:solidFill>
                                <a:latin typeface="Cambria Math" panose="02040503050406030204" pitchFamily="18" charset="0"/>
                                <a:ea typeface="+mn-ea"/>
                              </a:rPr>
                              <m:t>𝑢</m:t>
                            </m:r>
                            <m:r>
                              <a:rPr lang="en-US" sz="1800" b="0" i="1" smtClean="0">
                                <a:solidFill>
                                  <a:srgbClr val="FFFFFF"/>
                                </a:solidFill>
                                <a:latin typeface="Cambria Math" panose="02040503050406030204" pitchFamily="18" charset="0"/>
                                <a:ea typeface="+mn-ea"/>
                              </a:rPr>
                              <m:t> −1≤</m:t>
                            </m:r>
                            <m:r>
                              <a:rPr lang="en-US" sz="1800" b="0" i="1" smtClean="0">
                                <a:solidFill>
                                  <a:srgbClr val="FFFFFF"/>
                                </a:solidFill>
                                <a:latin typeface="Cambria Math" panose="02040503050406030204" pitchFamily="18" charset="0"/>
                                <a:ea typeface="Cambria Math" panose="02040503050406030204" pitchFamily="18" charset="0"/>
                              </a:rPr>
                              <m:t>𝑥</m:t>
                            </m:r>
                            <m:r>
                              <a:rPr lang="en-US" sz="1800" b="0" i="1" smtClean="0">
                                <a:solidFill>
                                  <a:srgbClr val="FFFFFF"/>
                                </a:solidFill>
                                <a:latin typeface="Cambria Math" panose="02040503050406030204" pitchFamily="18" charset="0"/>
                                <a:ea typeface="Cambria Math" panose="02040503050406030204" pitchFamily="18" charset="0"/>
                              </a:rPr>
                              <m:t>≤1 </m:t>
                            </m:r>
                          </m:e>
                          <m:e>
                            <m:r>
                              <a:rPr lang="en-US" sz="1800" b="0" i="1" smtClean="0">
                                <a:solidFill>
                                  <a:srgbClr val="FFFFFF"/>
                                </a:solidFill>
                                <a:latin typeface="Cambria Math" panose="02040503050406030204" pitchFamily="18" charset="0"/>
                                <a:ea typeface="+mn-ea"/>
                              </a:rPr>
                              <m:t>𝑥</m:t>
                            </m:r>
                            <m:r>
                              <a:rPr lang="en-US" sz="1800" b="0" i="1" smtClean="0">
                                <a:solidFill>
                                  <a:srgbClr val="FFFFFF"/>
                                </a:solidFill>
                                <a:latin typeface="Cambria Math" panose="02040503050406030204" pitchFamily="18" charset="0"/>
                                <a:ea typeface="+mn-ea"/>
                              </a:rPr>
                              <m:t>        </m:t>
                            </m:r>
                            <m:r>
                              <a:rPr lang="en-US" sz="1800" i="1">
                                <a:solidFill>
                                  <a:srgbClr val="FFFFFF"/>
                                </a:solidFill>
                                <a:latin typeface="Cambria Math" panose="02040503050406030204" pitchFamily="18" charset="0"/>
                              </a:rPr>
                              <m:t>𝑛</m:t>
                            </m:r>
                            <m:r>
                              <a:rPr lang="en-US" sz="1800" i="1">
                                <a:solidFill>
                                  <a:srgbClr val="FFFFFF"/>
                                </a:solidFill>
                                <a:latin typeface="Cambria Math" panose="02040503050406030204" pitchFamily="18" charset="0"/>
                              </a:rPr>
                              <m:t>ế</m:t>
                            </m:r>
                            <m:r>
                              <a:rPr lang="en-US" sz="1800" i="1">
                                <a:solidFill>
                                  <a:srgbClr val="FFFFFF"/>
                                </a:solidFill>
                                <a:latin typeface="Cambria Math" panose="02040503050406030204" pitchFamily="18" charset="0"/>
                              </a:rPr>
                              <m:t>𝑢</m:t>
                            </m:r>
                            <m:r>
                              <a:rPr lang="en-US" sz="1800" i="1">
                                <a:solidFill>
                                  <a:srgbClr val="FFFFFF"/>
                                </a:solidFill>
                                <a:latin typeface="Cambria Math" panose="02040503050406030204" pitchFamily="18" charset="0"/>
                              </a:rPr>
                              <m:t> </m:t>
                            </m:r>
                            <m:r>
                              <a:rPr lang="en-US" sz="1800" i="1">
                                <a:solidFill>
                                  <a:srgbClr val="FFFFFF"/>
                                </a:solidFill>
                                <a:latin typeface="Cambria Math" panose="02040503050406030204" pitchFamily="18" charset="0"/>
                              </a:rPr>
                              <m:t>𝑥</m:t>
                            </m:r>
                            <m:r>
                              <a:rPr lang="en-US" sz="1800" b="0" i="1" smtClean="0">
                                <a:solidFill>
                                  <a:srgbClr val="FFFFFF"/>
                                </a:solidFill>
                                <a:latin typeface="Cambria Math" panose="02040503050406030204" pitchFamily="18" charset="0"/>
                              </a:rPr>
                              <m:t>&gt;</m:t>
                            </m:r>
                            <m:r>
                              <a:rPr lang="en-US" sz="1800" i="1">
                                <a:solidFill>
                                  <a:srgbClr val="FFFFFF"/>
                                </a:solidFill>
                                <a:latin typeface="Cambria Math" panose="02040503050406030204" pitchFamily="18" charset="0"/>
                              </a:rPr>
                              <m:t>1</m:t>
                            </m:r>
                          </m:e>
                        </m:eqArr>
                      </m:e>
                    </m:d>
                  </m:oMath>
                </a14:m>
                <a:r>
                  <a:rPr lang="en-US" sz="1800">
                    <a:solidFill>
                      <a:srgbClr val="FFFFFF"/>
                    </a:solidFill>
                    <a:ea typeface="+mn-ea"/>
                  </a:rPr>
                  <a:t> </a:t>
                </a:r>
                <a:r>
                  <a:rPr lang="vi-VN" sz="1800">
                    <a:solidFill>
                      <a:srgbClr val="FFFFFF"/>
                    </a:solidFill>
                    <a:ea typeface="+mn-ea"/>
                  </a:rPr>
                  <a:t>có đồ thị như Hình 1.6. </a:t>
                </a:r>
              </a:p>
            </p:txBody>
          </p:sp>
        </mc:Choice>
        <mc:Fallback xmlns="">
          <p:sp>
            <p:nvSpPr>
              <p:cNvPr id="55" name="Rectangle 54"/>
              <p:cNvSpPr>
                <a:spLocks noRot="1" noChangeAspect="1" noMove="1" noResize="1" noEditPoints="1" noAdjustHandles="1" noChangeArrowheads="1" noChangeShapeType="1" noTextEdit="1"/>
              </p:cNvSpPr>
              <p:nvPr/>
            </p:nvSpPr>
            <p:spPr>
              <a:xfrm>
                <a:off x="403872" y="301624"/>
                <a:ext cx="8507203" cy="1601977"/>
              </a:xfrm>
              <a:prstGeom prst="rect">
                <a:avLst/>
              </a:prstGeom>
              <a:blipFill>
                <a:blip r:embed="rId3"/>
                <a:stretch>
                  <a:fillRect l="-573"/>
                </a:stretch>
              </a:blipFill>
            </p:spPr>
            <p:txBody>
              <a:bodyPr/>
              <a:lstStyle/>
              <a:p>
                <a:r>
                  <a:rPr lang="en-US">
                    <a:noFill/>
                  </a:rPr>
                  <a:t> </a:t>
                </a:r>
              </a:p>
            </p:txBody>
          </p:sp>
        </mc:Fallback>
      </mc:AlternateContent>
      <p:grpSp>
        <p:nvGrpSpPr>
          <p:cNvPr id="56" name="Google Shape;3633;p72"/>
          <p:cNvGrpSpPr/>
          <p:nvPr/>
        </p:nvGrpSpPr>
        <p:grpSpPr>
          <a:xfrm rot="9229324">
            <a:off x="7387106" y="4393882"/>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5910882" y="2134597"/>
            <a:ext cx="2803991" cy="221515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420954" y="1976422"/>
                <a:ext cx="5305967" cy="2613664"/>
              </a:xfrm>
              <a:prstGeom prst="rect">
                <a:avLst/>
              </a:prstGeom>
            </p:spPr>
            <p:txBody>
              <a:bodyPr wrap="square">
                <a:spAutoFit/>
              </a:bodyPr>
              <a:lstStyle/>
              <a:p>
                <a:pPr lvl="0" algn="just" defTabSz="1828800">
                  <a:lnSpc>
                    <a:spcPct val="155000"/>
                  </a:lnSpc>
                  <a:buClr>
                    <a:srgbClr val="FFFF00"/>
                  </a:buClr>
                  <a:defRPr/>
                </a:pPr>
                <a:r>
                  <a:rPr lang="vi-VN" sz="1800">
                    <a:solidFill>
                      <a:srgbClr val="FFFFFF"/>
                    </a:solidFill>
                    <a:ea typeface="+mn-ea"/>
                  </a:rPr>
                  <a:t>a) Xét dấu đạo hàm của hàm số trên các khoảng </a:t>
                </a:r>
                <a14:m>
                  <m:oMath xmlns:m="http://schemas.openxmlformats.org/officeDocument/2006/math">
                    <m:r>
                      <a:rPr lang="vi-VN" sz="1800" i="1" smtClean="0">
                        <a:solidFill>
                          <a:srgbClr val="FFFFFF"/>
                        </a:solidFill>
                        <a:latin typeface="Cambria Math" panose="02040503050406030204" pitchFamily="18" charset="0"/>
                        <a:ea typeface="+mn-ea"/>
                      </a:rPr>
                      <m:t>(−</m:t>
                    </m:r>
                    <m:r>
                      <a:rPr lang="vi-VN" sz="1800" i="1" smtClean="0">
                        <a:solidFill>
                          <a:srgbClr val="FFFFFF"/>
                        </a:solidFill>
                        <a:latin typeface="Cambria Math" panose="02040503050406030204" pitchFamily="18" charset="0"/>
                        <a:ea typeface="Cambria Math" panose="02040503050406030204" pitchFamily="18" charset="0"/>
                      </a:rPr>
                      <m:t>∞</m:t>
                    </m:r>
                    <m:r>
                      <a:rPr lang="vi-VN" sz="1800" i="1" smtClean="0">
                        <a:solidFill>
                          <a:srgbClr val="FFFFFF"/>
                        </a:solidFill>
                        <a:latin typeface="Cambria Math" panose="02040503050406030204" pitchFamily="18" charset="0"/>
                        <a:ea typeface="+mn-ea"/>
                      </a:rPr>
                      <m:t>; −1), (1;+</m:t>
                    </m:r>
                    <m:r>
                      <a:rPr lang="vi-VN" sz="1800" i="1" smtClean="0">
                        <a:solidFill>
                          <a:srgbClr val="FFFFFF"/>
                        </a:solidFill>
                        <a:latin typeface="Cambria Math" panose="02040503050406030204" pitchFamily="18" charset="0"/>
                        <a:ea typeface="Cambria Math" panose="02040503050406030204" pitchFamily="18" charset="0"/>
                      </a:rPr>
                      <m:t>∞</m:t>
                    </m:r>
                    <m:r>
                      <a:rPr lang="vi-VN" sz="1800" i="1" smtClean="0">
                        <a:solidFill>
                          <a:srgbClr val="FFFFFF"/>
                        </a:solidFill>
                        <a:latin typeface="Cambria Math" panose="02040503050406030204" pitchFamily="18" charset="0"/>
                        <a:ea typeface="+mn-ea"/>
                      </a:rPr>
                      <m:t>). </m:t>
                    </m:r>
                  </m:oMath>
                </a14:m>
                <a:r>
                  <a:rPr lang="vi-VN" sz="1800">
                    <a:solidFill>
                      <a:srgbClr val="FFFFFF"/>
                    </a:solidFill>
                    <a:ea typeface="+mn-ea"/>
                  </a:rPr>
                  <a:t>Nêu nhận xét về mối quan hệ giữa tính đồng biến, nghịch biến và dấu đạo hàm của hàm số trên mỗi khoảng này.</a:t>
                </a:r>
              </a:p>
              <a:p>
                <a:pPr lvl="0" algn="just" defTabSz="1828800">
                  <a:lnSpc>
                    <a:spcPct val="155000"/>
                  </a:lnSpc>
                  <a:buClr>
                    <a:srgbClr val="FFFF00"/>
                  </a:buClr>
                  <a:defRPr/>
                </a:pPr>
                <a:r>
                  <a:rPr lang="vi-VN" sz="1800">
                    <a:solidFill>
                      <a:srgbClr val="FFFFFF"/>
                    </a:solidFill>
                    <a:ea typeface="+mn-ea"/>
                  </a:rPr>
                  <a:t>b) Có nhận xét gì về đạo hàm</a:t>
                </a:r>
                <a:r>
                  <a:rPr lang="en-US" sz="1800">
                    <a:solidFill>
                      <a:srgbClr val="FFFFFF"/>
                    </a:solidFill>
                    <a:ea typeface="+mn-ea"/>
                  </a:rPr>
                  <a:t> </a:t>
                </a:r>
                <a14:m>
                  <m:oMath xmlns:m="http://schemas.openxmlformats.org/officeDocument/2006/math">
                    <m:r>
                      <a:rPr lang="vi-VN" sz="1800" i="1" smtClean="0">
                        <a:solidFill>
                          <a:srgbClr val="FFFFFF"/>
                        </a:solidFill>
                        <a:latin typeface="Cambria Math" panose="02040503050406030204" pitchFamily="18" charset="0"/>
                        <a:ea typeface="+mn-ea"/>
                      </a:rPr>
                      <m:t>𝑦</m:t>
                    </m:r>
                    <m:r>
                      <a:rPr lang="en-US" sz="1800" b="0" i="1" smtClean="0">
                        <a:solidFill>
                          <a:srgbClr val="FFFFFF"/>
                        </a:solidFill>
                        <a:latin typeface="Cambria Math" panose="02040503050406030204" pitchFamily="18" charset="0"/>
                        <a:ea typeface="+mn-ea"/>
                      </a:rPr>
                      <m:t>′</m:t>
                    </m:r>
                  </m:oMath>
                </a14:m>
                <a:r>
                  <a:rPr lang="vi-VN" sz="1800">
                    <a:solidFill>
                      <a:srgbClr val="FFFFFF"/>
                    </a:solidFill>
                    <a:ea typeface="+mn-ea"/>
                  </a:rPr>
                  <a:t> và hàm số </a:t>
                </a:r>
                <a14:m>
                  <m:oMath xmlns:m="http://schemas.openxmlformats.org/officeDocument/2006/math">
                    <m:r>
                      <a:rPr lang="vi-VN" sz="1800" i="1" smtClean="0">
                        <a:solidFill>
                          <a:srgbClr val="FFFFFF"/>
                        </a:solidFill>
                        <a:latin typeface="Cambria Math" panose="02040503050406030204" pitchFamily="18" charset="0"/>
                        <a:ea typeface="+mn-ea"/>
                      </a:rPr>
                      <m:t>𝑦</m:t>
                    </m:r>
                  </m:oMath>
                </a14:m>
                <a:r>
                  <a:rPr lang="vi-VN" sz="1800">
                    <a:solidFill>
                      <a:srgbClr val="FFFFFF"/>
                    </a:solidFill>
                    <a:ea typeface="+mn-ea"/>
                  </a:rPr>
                  <a:t> trên khoảng </a:t>
                </a:r>
                <a14:m>
                  <m:oMath xmlns:m="http://schemas.openxmlformats.org/officeDocument/2006/math">
                    <m:r>
                      <a:rPr lang="vi-VN" sz="1800" i="1" smtClean="0">
                        <a:solidFill>
                          <a:srgbClr val="FFFFFF"/>
                        </a:solidFill>
                        <a:latin typeface="Cambria Math" panose="02040503050406030204" pitchFamily="18" charset="0"/>
                        <a:ea typeface="+mn-ea"/>
                      </a:rPr>
                      <m:t>(−1; 1)</m:t>
                    </m:r>
                  </m:oMath>
                </a14:m>
                <a:r>
                  <a:rPr lang="en-US" sz="1800">
                    <a:solidFill>
                      <a:srgbClr val="FFFFFF"/>
                    </a:solidFill>
                    <a:ea typeface="+mn-ea"/>
                  </a:rPr>
                  <a:t>?</a:t>
                </a:r>
                <a:endParaRPr lang="vi-VN" sz="1800">
                  <a:solidFill>
                    <a:srgbClr val="FFFFFF"/>
                  </a:solidFill>
                  <a:ea typeface="+mn-ea"/>
                </a:endParaRPr>
              </a:p>
            </p:txBody>
          </p:sp>
        </mc:Choice>
        <mc:Fallback xmlns="">
          <p:sp>
            <p:nvSpPr>
              <p:cNvPr id="5" name="Rectangle 4"/>
              <p:cNvSpPr>
                <a:spLocks noRot="1" noChangeAspect="1" noMove="1" noResize="1" noEditPoints="1" noAdjustHandles="1" noChangeArrowheads="1" noChangeShapeType="1" noTextEdit="1"/>
              </p:cNvSpPr>
              <p:nvPr/>
            </p:nvSpPr>
            <p:spPr>
              <a:xfrm>
                <a:off x="420954" y="1976422"/>
                <a:ext cx="5305967" cy="2613664"/>
              </a:xfrm>
              <a:prstGeom prst="rect">
                <a:avLst/>
              </a:prstGeom>
              <a:blipFill>
                <a:blip r:embed="rId6"/>
                <a:stretch>
                  <a:fillRect l="-920" r="-1034" b="-2797"/>
                </a:stretch>
              </a:blipFill>
            </p:spPr>
            <p:txBody>
              <a:bodyPr/>
              <a:lstStyle/>
              <a:p>
                <a:r>
                  <a:rPr lang="en-US">
                    <a:noFill/>
                  </a:rPr>
                  <a:t> </a:t>
                </a:r>
              </a:p>
            </p:txBody>
          </p:sp>
        </mc:Fallback>
      </mc:AlternateContent>
    </p:spTree>
    <p:extLst>
      <p:ext uri="{BB962C8B-B14F-4D97-AF65-F5344CB8AC3E}">
        <p14:creationId xmlns:p14="http://schemas.microsoft.com/office/powerpoint/2010/main" val="419195131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82880"/>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14" name="Google Shape;3584;p72"/>
          <p:cNvGrpSpPr/>
          <p:nvPr/>
        </p:nvGrpSpPr>
        <p:grpSpPr>
          <a:xfrm rot="21029641">
            <a:off x="493385" y="3988220"/>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3633;p72"/>
          <p:cNvGrpSpPr/>
          <p:nvPr/>
        </p:nvGrpSpPr>
        <p:grpSpPr>
          <a:xfrm rot="9229324">
            <a:off x="7323496" y="4353546"/>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540116" y="1287089"/>
            <a:ext cx="2803991" cy="2215152"/>
          </a:xfrm>
          <a:prstGeom prst="rect">
            <a:avLst/>
          </a:prstGeom>
        </p:spPr>
      </p:pic>
      <p:sp>
        <p:nvSpPr>
          <p:cNvPr id="54" name="Rectangle 53"/>
          <p:cNvSpPr/>
          <p:nvPr/>
        </p:nvSpPr>
        <p:spPr>
          <a:xfrm>
            <a:off x="486553" y="473874"/>
            <a:ext cx="1011816"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mc:AlternateContent xmlns:mc="http://schemas.openxmlformats.org/markup-compatibility/2006" xmlns:a14="http://schemas.microsoft.com/office/drawing/2010/main">
        <mc:Choice Requires="a14">
          <p:sp>
            <p:nvSpPr>
              <p:cNvPr id="2" name="Rectangle 1"/>
              <p:cNvSpPr/>
              <p:nvPr/>
            </p:nvSpPr>
            <p:spPr>
              <a:xfrm>
                <a:off x="3665222" y="1096392"/>
                <a:ext cx="4924733" cy="2954655"/>
              </a:xfrm>
              <a:prstGeom prst="rect">
                <a:avLst/>
              </a:prstGeom>
            </p:spPr>
            <p:txBody>
              <a:bodyPr wrap="square">
                <a:spAutoFit/>
              </a:bodyPr>
              <a:lstStyle/>
              <a:p>
                <a:pPr algn="just">
                  <a:lnSpc>
                    <a:spcPct val="150000"/>
                  </a:lnSpc>
                  <a:spcBef>
                    <a:spcPts val="300"/>
                  </a:spcBef>
                  <a:spcAft>
                    <a:spcPts val="300"/>
                  </a:spcAft>
                </a:pPr>
                <a:r>
                  <a:rPr lang="en-US" sz="1900">
                    <a:solidFill>
                      <a:schemeClr val="tx1"/>
                    </a:solidFill>
                    <a:latin typeface="+mn-lt"/>
                    <a:ea typeface="Arial" panose="020B0604020202020204" pitchFamily="34" charset="0"/>
                    <a:cs typeface="Times New Roman" panose="02020603050405020304" pitchFamily="18" charset="0"/>
                  </a:rPr>
                  <a:t>a) Trên khoảng </a:t>
                </a:r>
                <a14:m>
                  <m:oMath xmlns:m="http://schemas.openxmlformats.org/officeDocument/2006/math">
                    <m:d>
                      <m:dPr>
                        <m:ctrlPr>
                          <a:rPr lang="en-US" sz="1900" i="1">
                            <a:solidFill>
                              <a:schemeClr val="tx1"/>
                            </a:solidFill>
                            <a:effectLst/>
                            <a:latin typeface="Cambria Math"/>
                            <a:ea typeface="Arial" panose="020B0604020202020204" pitchFamily="34" charset="0"/>
                            <a:cs typeface="Times New Roman" panose="02020603050405020304" pitchFamily="18" charset="0"/>
                          </a:rPr>
                        </m:ctrlPr>
                      </m:d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900">
                    <a:solidFill>
                      <a:schemeClr val="tx1"/>
                    </a:solidFill>
                    <a:effectLst/>
                    <a:latin typeface="+mn-lt"/>
                    <a:ea typeface="PMingLiU"/>
                    <a:cs typeface="Times New Roman" panose="02020603050405020304" pitchFamily="18" charset="0"/>
                  </a:rPr>
                  <a:t>, đạo hàm mang dấu âm </a:t>
                </a:r>
                <a14:m>
                  <m:oMath xmlns:m="http://schemas.openxmlformats.org/officeDocument/2006/math">
                    <m:r>
                      <a:rPr lang="en-US" sz="19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chemeClr val="tx1"/>
                    </a:solidFill>
                    <a:effectLst/>
                    <a:latin typeface="+mn-lt"/>
                    <a:ea typeface="PMingLiU"/>
                    <a:cs typeface="Times New Roman" panose="02020603050405020304" pitchFamily="18" charset="0"/>
                  </a:rPr>
                  <a:t> Hàm số nghịch biến.</a:t>
                </a:r>
                <a:endParaRPr lang="en-US" sz="19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PMingLiU"/>
                    <a:cs typeface="Times New Roman" panose="02020603050405020304" pitchFamily="18" charset="0"/>
                  </a:rPr>
                  <a:t>     Trên khoảng </a:t>
                </a:r>
                <a14:m>
                  <m:oMath xmlns:m="http://schemas.openxmlformats.org/officeDocument/2006/math">
                    <m:d>
                      <m:dPr>
                        <m:ctrlPr>
                          <a:rPr lang="en-US" sz="1900" i="1">
                            <a:solidFill>
                              <a:schemeClr val="tx1"/>
                            </a:solidFill>
                            <a:effectLst/>
                            <a:latin typeface="Cambria Math"/>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 +∞</m:t>
                        </m:r>
                      </m:e>
                    </m:d>
                  </m:oMath>
                </a14:m>
                <a:r>
                  <a:rPr lang="en-US" sz="1900">
                    <a:solidFill>
                      <a:schemeClr val="tx1"/>
                    </a:solidFill>
                    <a:effectLst/>
                    <a:latin typeface="+mn-lt"/>
                    <a:ea typeface="PMingLiU"/>
                    <a:cs typeface="Times New Roman" panose="02020603050405020304" pitchFamily="18" charset="0"/>
                  </a:rPr>
                  <a:t>, đạo hàm mang      dấu dương </a:t>
                </a:r>
                <a14:m>
                  <m:oMath xmlns:m="http://schemas.openxmlformats.org/officeDocument/2006/math">
                    <m:r>
                      <a:rPr lang="en-US" sz="19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chemeClr val="tx1"/>
                    </a:solidFill>
                    <a:effectLst/>
                    <a:latin typeface="+mn-lt"/>
                    <a:ea typeface="PMingLiU"/>
                    <a:cs typeface="Times New Roman" panose="02020603050405020304" pitchFamily="18" charset="0"/>
                  </a:rPr>
                  <a:t> Hàm số đồng biến.</a:t>
                </a:r>
                <a:endParaRPr lang="en-US" sz="19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PMingLiU"/>
                    <a:cs typeface="Times New Roman" panose="02020603050405020304" pitchFamily="18" charset="0"/>
                  </a:rPr>
                  <a:t>b) Trên khoảng </a:t>
                </a:r>
                <a14:m>
                  <m:oMath xmlns:m="http://schemas.openxmlformats.org/officeDocument/2006/math">
                    <m:d>
                      <m:dPr>
                        <m:ctrlPr>
                          <a:rPr lang="en-US" sz="1900" i="1">
                            <a:solidFill>
                              <a:schemeClr val="tx1"/>
                            </a:solidFill>
                            <a:effectLst/>
                            <a:latin typeface="Cambria Math"/>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−1;1</m:t>
                        </m:r>
                      </m:e>
                    </m:d>
                  </m:oMath>
                </a14:m>
                <a:r>
                  <a:rPr lang="en-US" sz="1900">
                    <a:solidFill>
                      <a:schemeClr val="tx1"/>
                    </a:solidFill>
                    <a:effectLst/>
                    <a:latin typeface="+mn-lt"/>
                    <a:ea typeface="PMingLiU"/>
                    <a:cs typeface="Times New Roman" panose="02020603050405020304" pitchFamily="18" charset="0"/>
                  </a:rPr>
                  <a:t>, đạo hàm bằng 0 </a:t>
                </a:r>
              </a:p>
              <a:p>
                <a:pPr algn="just">
                  <a:lnSpc>
                    <a:spcPct val="150000"/>
                  </a:lnSpc>
                  <a:spcBef>
                    <a:spcPts val="300"/>
                  </a:spcBef>
                  <a:spcAft>
                    <a:spcPts val="300"/>
                  </a:spcAft>
                </a:pPr>
                <a14:m>
                  <m:oMath xmlns:m="http://schemas.openxmlformats.org/officeDocument/2006/math">
                    <m:r>
                      <a:rPr lang="en-US" sz="19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chemeClr val="tx1"/>
                    </a:solidFill>
                    <a:effectLst/>
                    <a:latin typeface="+mn-lt"/>
                    <a:ea typeface="PMingLiU"/>
                    <a:cs typeface="Times New Roman" panose="02020603050405020304" pitchFamily="18" charset="0"/>
                  </a:rPr>
                  <a:t> Hàm số không đổi.</a:t>
                </a:r>
                <a:endParaRPr lang="en-US" sz="19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65222" y="1096392"/>
                <a:ext cx="4924733" cy="2954655"/>
              </a:xfrm>
              <a:prstGeom prst="rect">
                <a:avLst/>
              </a:prstGeom>
              <a:blipFill>
                <a:blip r:embed="rId5"/>
                <a:stretch>
                  <a:fillRect l="-1114" r="-1238" b="-619"/>
                </a:stretch>
              </a:blipFill>
            </p:spPr>
            <p:txBody>
              <a:bodyPr/>
              <a:lstStyle/>
              <a:p>
                <a:r>
                  <a:rPr lang="en-US">
                    <a:noFill/>
                  </a:rPr>
                  <a:t> </a:t>
                </a:r>
              </a:p>
            </p:txBody>
          </p:sp>
        </mc:Fallback>
      </mc:AlternateContent>
    </p:spTree>
    <p:extLst>
      <p:ext uri="{BB962C8B-B14F-4D97-AF65-F5344CB8AC3E}">
        <p14:creationId xmlns:p14="http://schemas.microsoft.com/office/powerpoint/2010/main" val="272647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p:sp>
        <p:nvSpPr>
          <p:cNvPr id="115" name="Rectangle 114"/>
          <p:cNvSpPr/>
          <p:nvPr/>
        </p:nvSpPr>
        <p:spPr>
          <a:xfrm>
            <a:off x="3702294" y="672362"/>
            <a:ext cx="1805301" cy="630942"/>
          </a:xfrm>
          <a:prstGeom prst="rect">
            <a:avLst/>
          </a:prstGeom>
        </p:spPr>
        <p:txBody>
          <a:bodyPr wrap="none">
            <a:spAutoFit/>
          </a:bodyPr>
          <a:lstStyle/>
          <a:p>
            <a:pPr lvl="0" algn="ctr" defTabSz="457200">
              <a:buClrTx/>
              <a:defRPr/>
            </a:pPr>
            <a:r>
              <a:rPr lang="en-US" sz="3500" b="1" kern="1200">
                <a:solidFill>
                  <a:srgbClr val="FFFF00"/>
                </a:solidFill>
                <a:ea typeface="+mn-ea"/>
                <a:cs typeface="Arial" panose="020B0604020202020204" pitchFamily="34" charset="0"/>
              </a:rPr>
              <a:t>ĐỊNH LÍ</a:t>
            </a:r>
          </a:p>
        </p:txBody>
      </p:sp>
      <p:pic>
        <p:nvPicPr>
          <p:cNvPr id="51" name="Picture 5"/>
          <p:cNvPicPr>
            <a:picLocks noChangeAspect="1"/>
          </p:cNvPicPr>
          <p:nvPr/>
        </p:nvPicPr>
        <p:blipFill>
          <a:blip r:embed="rId4"/>
          <a:srcRect/>
          <a:stretch>
            <a:fillRect/>
          </a:stretch>
        </p:blipFill>
        <p:spPr>
          <a:xfrm>
            <a:off x="7348067" y="590734"/>
            <a:ext cx="1100537" cy="1095035"/>
          </a:xfrm>
          <a:prstGeom prst="rect">
            <a:avLst/>
          </a:prstGeom>
        </p:spPr>
      </p:pic>
      <mc:AlternateContent xmlns:mc="http://schemas.openxmlformats.org/markup-compatibility/2006" xmlns:a14="http://schemas.microsoft.com/office/drawing/2010/main">
        <mc:Choice Requires="a14">
          <p:sp>
            <p:nvSpPr>
              <p:cNvPr id="45" name="Rectangle 1"/>
              <p:cNvSpPr>
                <a:spLocks noChangeArrowheads="1"/>
              </p:cNvSpPr>
              <p:nvPr/>
            </p:nvSpPr>
            <p:spPr bwMode="auto">
              <a:xfrm>
                <a:off x="846714" y="1402649"/>
                <a:ext cx="7499275" cy="26268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vi-VN" sz="2000">
                    <a:latin typeface="+mn-lt"/>
                    <a:ea typeface="Arial" panose="020B0604020202020204" pitchFamily="34" charset="0"/>
                    <a:cs typeface="Times New Roman" panose="02020603050405020304" pitchFamily="18" charset="0"/>
                  </a:rPr>
                  <a:t>Cho hàm số </a:t>
                </a: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𝑦</m:t>
                    </m:r>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2000">
                    <a:effectLst/>
                    <a:latin typeface="+mn-lt"/>
                    <a:ea typeface="PMingLiU"/>
                    <a:cs typeface="Times New Roman" panose="02020603050405020304" pitchFamily="18" charset="0"/>
                  </a:rPr>
                  <a:t> có đạo hàm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2000">
                    <a:effectLst/>
                    <a:latin typeface="+mn-lt"/>
                    <a:ea typeface="Arial" panose="020B0604020202020204" pitchFamily="34" charset="0"/>
                    <a:cs typeface="Times New Roman" panose="02020603050405020304" pitchFamily="18" charset="0"/>
                  </a:rPr>
                  <a:t>a) Nếu </a:t>
                </a:r>
                <a14:m>
                  <m:oMath xmlns:m="http://schemas.openxmlformats.org/officeDocument/2006/math">
                    <m:sSup>
                      <m:sSupPr>
                        <m:ctrlPr>
                          <a:rPr lang="en-US" sz="2000" i="1">
                            <a:effectLst/>
                            <a:latin typeface="Cambria Math"/>
                            <a:ea typeface="Arial" panose="020B0604020202020204" pitchFamily="34" charset="0"/>
                            <a:cs typeface="Times New Roman" panose="02020603050405020304" pitchFamily="18" charset="0"/>
                          </a:rPr>
                        </m:ctrlPr>
                      </m:sSupPr>
                      <m:e>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effectLst/>
                            <a:latin typeface="Cambria Math"/>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vi-VN" sz="2000">
                    <a:effectLst/>
                    <a:latin typeface="+mn-lt"/>
                    <a:ea typeface="PMingLiU"/>
                    <a:cs typeface="Times New Roman" panose="02020603050405020304" pitchFamily="18" charset="0"/>
                  </a:rPr>
                  <a:t> với mọi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𝑥</m:t>
                    </m:r>
                    <m:r>
                      <a:rPr lang="vi-VN" sz="2000" i="1">
                        <a:effectLst/>
                        <a:latin typeface="Cambria Math" panose="02040503050406030204" pitchFamily="18" charset="0"/>
                        <a:ea typeface="PMingLiU"/>
                        <a:cs typeface="Times New Roman" panose="02020603050405020304" pitchFamily="18" charset="0"/>
                      </a:rPr>
                      <m:t>∈</m:t>
                    </m:r>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 thì hàm số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a:ea typeface="PMingLiU"/>
                            <a:cs typeface="Times New Roman" panose="02020603050405020304" pitchFamily="18" charset="0"/>
                          </a:rPr>
                        </m:ctrlPr>
                      </m:dPr>
                      <m:e>
                        <m:r>
                          <a:rPr lang="vi-VN" sz="2000" i="1">
                            <a:effectLst/>
                            <a:latin typeface="Cambria Math" panose="02040503050406030204" pitchFamily="18" charset="0"/>
                            <a:ea typeface="PMingLiU"/>
                            <a:cs typeface="Times New Roman" panose="02020603050405020304" pitchFamily="18" charset="0"/>
                          </a:rPr>
                          <m:t>𝑥</m:t>
                        </m:r>
                      </m:e>
                    </m:d>
                  </m:oMath>
                </a14:m>
                <a:r>
                  <a:rPr lang="vi-VN" sz="2000">
                    <a:effectLst/>
                    <a:latin typeface="+mn-lt"/>
                    <a:ea typeface="PMingLiU"/>
                    <a:cs typeface="Times New Roman" panose="02020603050405020304" pitchFamily="18" charset="0"/>
                  </a:rPr>
                  <a:t> đồng biến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2000">
                    <a:effectLst/>
                    <a:latin typeface="+mn-lt"/>
                    <a:ea typeface="Arial" panose="020B0604020202020204" pitchFamily="34" charset="0"/>
                    <a:cs typeface="Times New Roman" panose="02020603050405020304" pitchFamily="18" charset="0"/>
                  </a:rPr>
                  <a:t>b) Nếu </a:t>
                </a:r>
                <a14:m>
                  <m:oMath xmlns:m="http://schemas.openxmlformats.org/officeDocument/2006/math">
                    <m:sSup>
                      <m:sSupPr>
                        <m:ctrlPr>
                          <a:rPr lang="en-US" sz="2000" i="1">
                            <a:effectLst/>
                            <a:latin typeface="Cambria Math"/>
                            <a:ea typeface="Arial" panose="020B0604020202020204" pitchFamily="34" charset="0"/>
                            <a:cs typeface="Times New Roman" panose="02020603050405020304" pitchFamily="18" charset="0"/>
                          </a:rPr>
                        </m:ctrlPr>
                      </m:sSupPr>
                      <m:e>
                        <m:r>
                          <a:rPr lang="vi-VN" sz="20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effectLst/>
                            <a:latin typeface="Cambria Math"/>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&lt;0</m:t>
                    </m:r>
                  </m:oMath>
                </a14:m>
                <a:r>
                  <a:rPr lang="vi-VN" sz="2000">
                    <a:effectLst/>
                    <a:latin typeface="+mn-lt"/>
                    <a:ea typeface="PMingLiU"/>
                    <a:cs typeface="Times New Roman" panose="02020603050405020304" pitchFamily="18" charset="0"/>
                  </a:rPr>
                  <a:t> với mọi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𝑥</m:t>
                    </m:r>
                    <m:r>
                      <a:rPr lang="vi-VN" sz="2000" i="1">
                        <a:effectLst/>
                        <a:latin typeface="Cambria Math" panose="02040503050406030204" pitchFamily="18" charset="0"/>
                        <a:ea typeface="PMingLiU"/>
                        <a:cs typeface="Times New Roman" panose="02020603050405020304" pitchFamily="18" charset="0"/>
                      </a:rPr>
                      <m:t>∈</m:t>
                    </m:r>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 thì hàm số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a:ea typeface="PMingLiU"/>
                            <a:cs typeface="Times New Roman" panose="02020603050405020304" pitchFamily="18" charset="0"/>
                          </a:rPr>
                        </m:ctrlPr>
                      </m:dPr>
                      <m:e>
                        <m:r>
                          <a:rPr lang="vi-VN" sz="2000" i="1">
                            <a:effectLst/>
                            <a:latin typeface="Cambria Math" panose="02040503050406030204" pitchFamily="18" charset="0"/>
                            <a:ea typeface="PMingLiU"/>
                            <a:cs typeface="Times New Roman" panose="02020603050405020304" pitchFamily="18" charset="0"/>
                          </a:rPr>
                          <m:t>𝑥</m:t>
                        </m:r>
                      </m:e>
                    </m:d>
                  </m:oMath>
                </a14:m>
                <a:r>
                  <a:rPr lang="vi-VN" sz="2000">
                    <a:effectLst/>
                    <a:latin typeface="+mn-lt"/>
                    <a:ea typeface="PMingLiU"/>
                    <a:cs typeface="Times New Roman" panose="02020603050405020304" pitchFamily="18" charset="0"/>
                  </a:rPr>
                  <a:t> nghịch biến trên khoảng </a:t>
                </a:r>
                <a14:m>
                  <m:oMath xmlns:m="http://schemas.openxmlformats.org/officeDocument/2006/math">
                    <m:r>
                      <a:rPr lang="vi-VN" sz="2000" i="1">
                        <a:effectLst/>
                        <a:latin typeface="Cambria Math" panose="02040503050406030204" pitchFamily="18" charset="0"/>
                        <a:ea typeface="PMingLiU"/>
                        <a:cs typeface="Times New Roman" panose="02020603050405020304" pitchFamily="18" charset="0"/>
                      </a:rPr>
                      <m:t>𝐾</m:t>
                    </m:r>
                  </m:oMath>
                </a14:m>
                <a:r>
                  <a:rPr lang="vi-VN"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45" name="Rectangle 1"/>
              <p:cNvSpPr>
                <a:spLocks noRot="1" noChangeAspect="1" noMove="1" noResize="1" noEditPoints="1" noAdjustHandles="1" noChangeArrowheads="1" noChangeShapeType="1" noTextEdit="1"/>
              </p:cNvSpPr>
              <p:nvPr/>
            </p:nvSpPr>
            <p:spPr bwMode="auto">
              <a:xfrm>
                <a:off x="846714" y="1402649"/>
                <a:ext cx="7499275" cy="2626873"/>
              </a:xfrm>
              <a:prstGeom prst="rect">
                <a:avLst/>
              </a:prstGeom>
              <a:blipFill>
                <a:blip r:embed="rId5"/>
                <a:stretch>
                  <a:fillRect l="-894" r="-813" b="-16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82706989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arn(inVertical)">
                                      <p:cBhvr>
                                        <p:cTn id="10" dur="500"/>
                                        <p:tgtEl>
                                          <p:spTgt spid="5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77078"/>
            <a:ext cx="1582310" cy="691763"/>
            <a:chOff x="304800" y="323398"/>
            <a:chExt cx="2984399" cy="715090"/>
          </a:xfrm>
        </p:grpSpPr>
        <p:sp>
          <p:nvSpPr>
            <p:cNvPr id="40" name="Round Single Corner Rectangle 39"/>
            <p:cNvSpPr/>
            <p:nvPr/>
          </p:nvSpPr>
          <p:spPr>
            <a:xfrm flipV="1">
              <a:off x="304800" y="323398"/>
              <a:ext cx="2984399" cy="715090"/>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40107"/>
              <a:ext cx="2613742" cy="5249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7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1000470" y="1295741"/>
                <a:ext cx="7031090" cy="2216248"/>
              </a:xfrm>
              <a:prstGeom prst="rect">
                <a:avLst/>
              </a:prstGeom>
            </p:spPr>
            <p:txBody>
              <a:bodyPr wrap="square">
                <a:spAutoFit/>
              </a:bodyPr>
              <a:lstStyle/>
              <a:p>
                <a:pPr marL="342900" indent="-342900" algn="just">
                  <a:lnSpc>
                    <a:spcPct val="160000"/>
                  </a:lnSpc>
                  <a:spcBef>
                    <a:spcPts val="300"/>
                  </a:spcBef>
                  <a:spcAft>
                    <a:spcPts val="300"/>
                  </a:spcAft>
                  <a:buClr>
                    <a:schemeClr val="tx1"/>
                  </a:buClr>
                  <a:buFont typeface="Arial" panose="020B0604020202020204" pitchFamily="34" charset="0"/>
                  <a:buChar char="•"/>
                </a:pPr>
                <a:r>
                  <a:rPr lang="vi-VN" sz="2000">
                    <a:solidFill>
                      <a:schemeClr val="tx1"/>
                    </a:solidFill>
                    <a:effectLst/>
                    <a:latin typeface="+mn-lt"/>
                    <a:ea typeface="Arial" panose="020B0604020202020204" pitchFamily="34" charset="0"/>
                    <a:cs typeface="Times New Roman" panose="02020603050405020304" pitchFamily="18" charset="0"/>
                  </a:rPr>
                  <a:t>Định lí</a:t>
                </a:r>
                <a:r>
                  <a:rPr lang="en-US" sz="2000">
                    <a:solidFill>
                      <a:schemeClr val="tx1"/>
                    </a:solidFill>
                    <a:latin typeface="+mn-lt"/>
                    <a:ea typeface="Arial" panose="020B0604020202020204" pitchFamily="34" charset="0"/>
                    <a:cs typeface="Times New Roman" panose="02020603050405020304" pitchFamily="18" charset="0"/>
                  </a:rPr>
                  <a:t> trên</a:t>
                </a:r>
                <a:r>
                  <a:rPr lang="vi-VN" sz="2000">
                    <a:solidFill>
                      <a:schemeClr val="tx1"/>
                    </a:solidFill>
                    <a:effectLst/>
                    <a:latin typeface="+mn-lt"/>
                    <a:ea typeface="Arial" panose="020B0604020202020204" pitchFamily="34" charset="0"/>
                    <a:cs typeface="Times New Roman" panose="02020603050405020304" pitchFamily="18" charset="0"/>
                  </a:rPr>
                  <a:t> vẫn đúng trong trường hợp </a:t>
                </a:r>
                <a14:m>
                  <m:oMath xmlns:m="http://schemas.openxmlformats.org/officeDocument/2006/math">
                    <m:sSup>
                      <m:sSupPr>
                        <m:ctrlPr>
                          <a:rPr lang="en-US" sz="2000" i="1">
                            <a:solidFill>
                              <a:schemeClr val="tx1"/>
                            </a:solidFill>
                            <a:effectLst/>
                            <a:latin typeface="Cambria Math"/>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solidFill>
                              <a:schemeClr val="tx1"/>
                            </a:solidFill>
                            <a:effectLst/>
                            <a:latin typeface="Cambria Math"/>
                            <a:ea typeface="Arial" panose="020B0604020202020204" pitchFamily="34" charset="0"/>
                            <a:cs typeface="Times New Roman" panose="02020603050405020304" pitchFamily="18" charset="0"/>
                          </a:rPr>
                        </m:ctrlPr>
                      </m:d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2000">
                    <a:solidFill>
                      <a:schemeClr val="tx1"/>
                    </a:solidFill>
                    <a:effectLst/>
                    <a:latin typeface="+mn-lt"/>
                    <a:ea typeface="PMingLiU"/>
                    <a:cs typeface="Times New Roman" panose="02020603050405020304" pitchFamily="18" charset="0"/>
                  </a:rPr>
                  <a:t> bằng </a:t>
                </a:r>
                <a14:m>
                  <m:oMath xmlns:m="http://schemas.openxmlformats.org/officeDocument/2006/math">
                    <m:r>
                      <a:rPr lang="en-US" sz="2000" i="1" smtClean="0">
                        <a:solidFill>
                          <a:schemeClr val="tx1"/>
                        </a:solidFill>
                        <a:effectLst/>
                        <a:latin typeface="Cambria Math" panose="02040503050406030204" pitchFamily="18" charset="0"/>
                        <a:ea typeface="PMingLiU"/>
                        <a:cs typeface="Times New Roman" panose="02020603050405020304" pitchFamily="18" charset="0"/>
                      </a:rPr>
                      <m:t>0</m:t>
                    </m:r>
                  </m:oMath>
                </a14:m>
                <a:r>
                  <a:rPr lang="vi-VN" sz="2000">
                    <a:solidFill>
                      <a:schemeClr val="tx1"/>
                    </a:solidFill>
                    <a:effectLst/>
                    <a:latin typeface="+mn-lt"/>
                    <a:ea typeface="PMingLiU"/>
                    <a:cs typeface="Times New Roman" panose="02020603050405020304" pitchFamily="18" charset="0"/>
                  </a:rPr>
                  <a:t> tại một số hữu hạn điểm trong khoảng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latin typeface="+mn-lt"/>
                  <a:ea typeface="PMingLiU"/>
                  <a:cs typeface="Times New Roman" panose="02020603050405020304" pitchFamily="18" charset="0"/>
                </a:endParaRPr>
              </a:p>
              <a:p>
                <a:pPr marL="342900" indent="-342900" algn="just">
                  <a:lnSpc>
                    <a:spcPct val="160000"/>
                  </a:lnSpc>
                  <a:spcBef>
                    <a:spcPts val="300"/>
                  </a:spcBef>
                  <a:spcAft>
                    <a:spcPts val="300"/>
                  </a:spcAft>
                  <a:buClr>
                    <a:schemeClr val="tx1"/>
                  </a:buClr>
                  <a:buFont typeface="Arial" panose="020B0604020202020204" pitchFamily="34" charset="0"/>
                  <a:buChar char="•"/>
                </a:pPr>
                <a:r>
                  <a:rPr lang="en-US" sz="2000">
                    <a:solidFill>
                      <a:schemeClr val="tx1"/>
                    </a:solidFill>
                    <a:effectLst/>
                    <a:latin typeface="+mn-lt"/>
                    <a:ea typeface="Arial" panose="020B0604020202020204" pitchFamily="34" charset="0"/>
                    <a:cs typeface="Times New Roman" panose="02020603050405020304" pitchFamily="18" charset="0"/>
                  </a:rPr>
                  <a:t>Người ta chứng minh được rằng, </a:t>
                </a:r>
                <a:r>
                  <a:rPr lang="en-US" sz="2000">
                    <a:solidFill>
                      <a:schemeClr val="tx1"/>
                    </a:solidFill>
                    <a:latin typeface="+mn-lt"/>
                    <a:ea typeface="Arial" panose="020B0604020202020204" pitchFamily="34" charset="0"/>
                    <a:cs typeface="Times New Roman" panose="02020603050405020304" pitchFamily="18" charset="0"/>
                  </a:rPr>
                  <a:t>n</a:t>
                </a:r>
                <a:r>
                  <a:rPr lang="vi-VN" sz="2000">
                    <a:solidFill>
                      <a:schemeClr val="tx1"/>
                    </a:solidFill>
                    <a:effectLst/>
                    <a:latin typeface="+mn-lt"/>
                    <a:ea typeface="Arial" panose="020B0604020202020204" pitchFamily="34" charset="0"/>
                    <a:cs typeface="Times New Roman" panose="02020603050405020304" pitchFamily="18" charset="0"/>
                  </a:rPr>
                  <a:t>ếu </a:t>
                </a:r>
                <a14:m>
                  <m:oMath xmlns:m="http://schemas.openxmlformats.org/officeDocument/2006/math">
                    <m:sSup>
                      <m:sSupPr>
                        <m:ctrlPr>
                          <a:rPr lang="en-US" sz="2000" i="1">
                            <a:solidFill>
                              <a:schemeClr val="tx1"/>
                            </a:solidFill>
                            <a:effectLst/>
                            <a:latin typeface="Cambria Math"/>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solidFill>
                              <a:schemeClr val="tx1"/>
                            </a:solidFill>
                            <a:effectLst/>
                            <a:latin typeface="Cambria Math"/>
                            <a:ea typeface="Arial" panose="020B0604020202020204" pitchFamily="34" charset="0"/>
                            <a:cs typeface="Times New Roman" panose="02020603050405020304" pitchFamily="18" charset="0"/>
                          </a:rPr>
                        </m:ctrlPr>
                      </m:d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2000">
                    <a:solidFill>
                      <a:schemeClr val="tx1"/>
                    </a:solidFill>
                    <a:effectLst/>
                    <a:latin typeface="+mn-lt"/>
                    <a:ea typeface="PMingLiU"/>
                    <a:cs typeface="Times New Roman" panose="02020603050405020304" pitchFamily="18" charset="0"/>
                  </a:rPr>
                  <a:t> với mọi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m:t>
                    </m:r>
                    <m:r>
                      <a:rPr lang="vi-VN" sz="20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2000">
                    <a:solidFill>
                      <a:schemeClr val="tx1"/>
                    </a:solidFill>
                    <a:effectLst/>
                    <a:latin typeface="+mn-lt"/>
                    <a:ea typeface="PMingLiU"/>
                    <a:cs typeface="Times New Roman" panose="02020603050405020304" pitchFamily="18" charset="0"/>
                  </a:rPr>
                  <a:t> thì hàm số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2000" i="1">
                            <a:solidFill>
                              <a:schemeClr val="tx1"/>
                            </a:solidFill>
                            <a:effectLst/>
                            <a:latin typeface="Cambria Math"/>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2000">
                    <a:solidFill>
                      <a:schemeClr val="tx1"/>
                    </a:solidFill>
                    <a:effectLst/>
                    <a:latin typeface="+mn-lt"/>
                    <a:ea typeface="PMingLiU"/>
                    <a:cs typeface="Times New Roman" panose="02020603050405020304" pitchFamily="18" charset="0"/>
                  </a:rPr>
                  <a:t> không đổi trên khoảng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𝐾</m:t>
                    </m:r>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00470" y="1295741"/>
                <a:ext cx="7031090" cy="2216248"/>
              </a:xfrm>
              <a:prstGeom prst="rect">
                <a:avLst/>
              </a:prstGeom>
              <a:blipFill>
                <a:blip r:embed="rId3"/>
                <a:stretch>
                  <a:fillRect l="-780" r="-867" b="-1377"/>
                </a:stretch>
              </a:blipFill>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7336231" y="3398566"/>
            <a:ext cx="672801" cy="997668"/>
          </a:xfrm>
          <a:prstGeom prst="rect">
            <a:avLst/>
          </a:prstGeom>
        </p:spPr>
      </p:pic>
    </p:spTree>
    <p:extLst>
      <p:ext uri="{BB962C8B-B14F-4D97-AF65-F5344CB8AC3E}">
        <p14:creationId xmlns:p14="http://schemas.microsoft.com/office/powerpoint/2010/main" val="125848249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p:cNvSpPr/>
              <p:nvPr/>
            </p:nvSpPr>
            <p:spPr>
              <a:xfrm>
                <a:off x="916383" y="721484"/>
                <a:ext cx="7146241" cy="992579"/>
              </a:xfrm>
              <a:prstGeom prst="rect">
                <a:avLst/>
              </a:prstGeom>
            </p:spPr>
            <p:txBody>
              <a:bodyPr wrap="square">
                <a:spAutoFit/>
              </a:bodyPr>
              <a:lstStyle/>
              <a:p>
                <a:pPr lvl="0" algn="just">
                  <a:lnSpc>
                    <a:spcPct val="150000"/>
                  </a:lnSpc>
                </a:pPr>
                <a:r>
                  <a:rPr kumimoji="0" lang="en-US" sz="1950" b="1" i="0" u="none" strike="noStrike" kern="0" cap="none" spc="0" normalizeH="0" baseline="0" noProof="0">
                    <a:ln>
                      <a:noFill/>
                    </a:ln>
                    <a:solidFill>
                      <a:srgbClr val="FFFF00"/>
                    </a:solidFill>
                    <a:effectLst/>
                    <a:uLnTx/>
                    <a:uFillTx/>
                    <a:sym typeface="Arial"/>
                  </a:rPr>
                  <a:t>Ví dụ 2. </a:t>
                </a:r>
                <a:r>
                  <a:rPr lang="vi-VN" sz="1950">
                    <a:solidFill>
                      <a:srgbClr val="FFFFFF"/>
                    </a:solidFill>
                    <a:latin typeface="Arial" panose="020B0604020202020204" pitchFamily="34" charset="0"/>
                  </a:rPr>
                  <a:t>Tìm các khoảng đồng biến, khoảng nghịch biến của hàm số </a:t>
                </a:r>
                <a14:m>
                  <m:oMath xmlns:m="http://schemas.openxmlformats.org/officeDocument/2006/math">
                    <m:r>
                      <a:rPr lang="vi-VN" sz="1950" i="1" smtClean="0">
                        <a:solidFill>
                          <a:srgbClr val="FFFFFF"/>
                        </a:solidFill>
                        <a:latin typeface="Cambria Math" panose="02040503050406030204" pitchFamily="18" charset="0"/>
                      </a:rPr>
                      <m:t>𝑦</m:t>
                    </m:r>
                    <m:r>
                      <a:rPr lang="vi-VN" sz="1950" i="1" smtClean="0">
                        <a:solidFill>
                          <a:srgbClr val="FFFFFF"/>
                        </a:solidFill>
                        <a:latin typeface="Cambria Math" panose="02040503050406030204" pitchFamily="18" charset="0"/>
                      </a:rPr>
                      <m:t>= </m:t>
                    </m:r>
                    <m:sSup>
                      <m:sSupPr>
                        <m:ctrlPr>
                          <a:rPr lang="vi-VN" sz="1950" i="1" smtClean="0">
                            <a:solidFill>
                              <a:srgbClr val="FFFFFF"/>
                            </a:solidFill>
                            <a:latin typeface="Cambria Math"/>
                          </a:rPr>
                        </m:ctrlPr>
                      </m:sSupPr>
                      <m:e>
                        <m:r>
                          <a:rPr lang="en-US" sz="1950" b="0" i="1" smtClean="0">
                            <a:solidFill>
                              <a:srgbClr val="FFFFFF"/>
                            </a:solidFill>
                            <a:latin typeface="Cambria Math" panose="02040503050406030204" pitchFamily="18" charset="0"/>
                          </a:rPr>
                          <m:t>𝑥</m:t>
                        </m:r>
                      </m:e>
                      <m:sup>
                        <m:r>
                          <a:rPr lang="en-US" sz="1950" b="0" i="1" smtClean="0">
                            <a:solidFill>
                              <a:srgbClr val="FFFFFF"/>
                            </a:solidFill>
                            <a:latin typeface="Cambria Math" panose="02040503050406030204" pitchFamily="18" charset="0"/>
                          </a:rPr>
                          <m:t>2</m:t>
                        </m:r>
                      </m:sup>
                    </m:sSup>
                    <m:r>
                      <a:rPr lang="vi-VN" sz="1950" i="1" smtClean="0">
                        <a:solidFill>
                          <a:srgbClr val="FFFFFF"/>
                        </a:solidFill>
                        <a:latin typeface="Cambria Math" panose="02040503050406030204" pitchFamily="18" charset="0"/>
                      </a:rPr>
                      <m:t>−4</m:t>
                    </m:r>
                    <m:r>
                      <a:rPr lang="vi-VN" sz="1950" i="1" smtClean="0">
                        <a:solidFill>
                          <a:srgbClr val="FFFFFF"/>
                        </a:solidFill>
                        <a:latin typeface="Cambria Math" panose="02040503050406030204" pitchFamily="18" charset="0"/>
                      </a:rPr>
                      <m:t>𝑥</m:t>
                    </m:r>
                    <m:r>
                      <a:rPr lang="vi-VN" sz="1950" i="1" smtClean="0">
                        <a:solidFill>
                          <a:srgbClr val="FFFFFF"/>
                        </a:solidFill>
                        <a:latin typeface="Cambria Math" panose="02040503050406030204" pitchFamily="18" charset="0"/>
                      </a:rPr>
                      <m:t>+2.</m:t>
                    </m:r>
                  </m:oMath>
                </a14:m>
                <a:endParaRPr lang="vi-VN" sz="1950">
                  <a:solidFill>
                    <a:srgbClr val="FFFFFF"/>
                  </a:solidFill>
                  <a:latin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16383" y="721484"/>
                <a:ext cx="7146241" cy="992579"/>
              </a:xfrm>
              <a:prstGeom prst="rect">
                <a:avLst/>
              </a:prstGeom>
              <a:blipFill>
                <a:blip r:embed="rId3"/>
                <a:stretch>
                  <a:fillRect l="-853" r="-767" b="-4908"/>
                </a:stretch>
              </a:blipFill>
            </p:spPr>
            <p:txBody>
              <a:bodyPr/>
              <a:lstStyle/>
              <a:p>
                <a:r>
                  <a:rPr lang="en-US">
                    <a:noFill/>
                  </a:rPr>
                  <a:t> </a:t>
                </a:r>
              </a:p>
            </p:txBody>
          </p:sp>
        </mc:Fallback>
      </mc:AlternateContent>
      <p:sp>
        <p:nvSpPr>
          <p:cNvPr id="53" name="Rectangle 52"/>
          <p:cNvSpPr/>
          <p:nvPr/>
        </p:nvSpPr>
        <p:spPr>
          <a:xfrm>
            <a:off x="4212827" y="168225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50" name="Rectangle 49"/>
              <p:cNvSpPr/>
              <p:nvPr/>
            </p:nvSpPr>
            <p:spPr>
              <a:xfrm>
                <a:off x="916383" y="2183139"/>
                <a:ext cx="7345019" cy="2287293"/>
              </a:xfrm>
              <a:prstGeom prst="rect">
                <a:avLst/>
              </a:prstGeom>
            </p:spPr>
            <p:txBody>
              <a:bodyPr wrap="square">
                <a:spAutoFit/>
              </a:bodyPr>
              <a:lstStyle/>
              <a:p>
                <a:pPr lvl="0" algn="just">
                  <a:lnSpc>
                    <a:spcPct val="150000"/>
                  </a:lnSpc>
                </a:pPr>
                <a:r>
                  <a:rPr lang="vi-VN" sz="1950">
                    <a:solidFill>
                      <a:srgbClr val="FFFFFF"/>
                    </a:solidFill>
                    <a:latin typeface="Arial" panose="020B0604020202020204" pitchFamily="34" charset="0"/>
                  </a:rPr>
                  <a:t>Tập xác định của hàm số là </a:t>
                </a:r>
                <a14:m>
                  <m:oMath xmlns:m="http://schemas.openxmlformats.org/officeDocument/2006/math">
                    <m:r>
                      <a:rPr lang="vi-VN" sz="1950" i="1" smtClean="0">
                        <a:solidFill>
                          <a:srgbClr val="FFFFFF"/>
                        </a:solidFill>
                        <a:latin typeface="Cambria Math" panose="02040503050406030204" pitchFamily="18" charset="0"/>
                      </a:rPr>
                      <m:t>𝑅</m:t>
                    </m:r>
                  </m:oMath>
                </a14:m>
                <a:r>
                  <a:rPr lang="vi-VN" sz="1950">
                    <a:solidFill>
                      <a:srgbClr val="FFFFFF"/>
                    </a:solidFill>
                    <a:latin typeface="Arial" panose="020B0604020202020204" pitchFamily="34" charset="0"/>
                  </a:rPr>
                  <a:t>. </a:t>
                </a:r>
              </a:p>
              <a:p>
                <a:pPr lvl="0" algn="just">
                  <a:lnSpc>
                    <a:spcPct val="150000"/>
                  </a:lnSpc>
                </a:pPr>
                <a:r>
                  <a:rPr lang="vi-VN" sz="1950">
                    <a:solidFill>
                      <a:srgbClr val="FFFFFF"/>
                    </a:solidFill>
                    <a:latin typeface="Arial" panose="020B0604020202020204" pitchFamily="34" charset="0"/>
                  </a:rPr>
                  <a:t>Ta có: </a:t>
                </a:r>
                <a14:m>
                  <m:oMath xmlns:m="http://schemas.openxmlformats.org/officeDocument/2006/math">
                    <m:r>
                      <a:rPr lang="vi-VN" sz="1950" i="1" smtClean="0">
                        <a:solidFill>
                          <a:srgbClr val="FFFFFF"/>
                        </a:solidFill>
                        <a:latin typeface="Cambria Math" panose="02040503050406030204" pitchFamily="18" charset="0"/>
                      </a:rPr>
                      <m:t>𝑦</m:t>
                    </m:r>
                    <m:r>
                      <a:rPr lang="en-US" sz="1950" b="0" i="1" smtClean="0">
                        <a:solidFill>
                          <a:srgbClr val="FFFFFF"/>
                        </a:solidFill>
                        <a:latin typeface="Cambria Math" panose="02040503050406030204" pitchFamily="18" charset="0"/>
                      </a:rPr>
                      <m:t>′</m:t>
                    </m:r>
                    <m:r>
                      <a:rPr lang="vi-VN" sz="1950" i="1" smtClean="0">
                        <a:solidFill>
                          <a:srgbClr val="FFFFFF"/>
                        </a:solidFill>
                        <a:latin typeface="Cambria Math" panose="02040503050406030204" pitchFamily="18" charset="0"/>
                      </a:rPr>
                      <m:t>=2</m:t>
                    </m:r>
                    <m:r>
                      <a:rPr lang="vi-VN" sz="1950" i="1" smtClean="0">
                        <a:solidFill>
                          <a:srgbClr val="FFFFFF"/>
                        </a:solidFill>
                        <a:latin typeface="Cambria Math" panose="02040503050406030204" pitchFamily="18" charset="0"/>
                      </a:rPr>
                      <m:t>𝑥</m:t>
                    </m:r>
                    <m:r>
                      <a:rPr lang="vi-VN" sz="1950" i="1" smtClean="0">
                        <a:solidFill>
                          <a:srgbClr val="FFFFFF"/>
                        </a:solidFill>
                        <a:latin typeface="Cambria Math" panose="02040503050406030204" pitchFamily="18" charset="0"/>
                      </a:rPr>
                      <m:t> – 4; </m:t>
                    </m:r>
                    <m:r>
                      <a:rPr lang="vi-VN" sz="1950" i="1" smtClean="0">
                        <a:solidFill>
                          <a:srgbClr val="FFFFFF"/>
                        </a:solidFill>
                        <a:latin typeface="Cambria Math" panose="02040503050406030204" pitchFamily="18" charset="0"/>
                      </a:rPr>
                      <m:t>𝑦</m:t>
                    </m:r>
                    <m:r>
                      <a:rPr lang="vi-VN" sz="1950" i="1" smtClean="0">
                        <a:solidFill>
                          <a:srgbClr val="FFFFFF"/>
                        </a:solidFill>
                        <a:latin typeface="Cambria Math" panose="02040503050406030204" pitchFamily="18" charset="0"/>
                      </a:rPr>
                      <m:t>′ &gt;0</m:t>
                    </m:r>
                  </m:oMath>
                </a14:m>
                <a:r>
                  <a:rPr lang="en-US" sz="1950">
                    <a:solidFill>
                      <a:srgbClr val="FFFFFF"/>
                    </a:solidFill>
                    <a:latin typeface="Arial" panose="020B0604020202020204" pitchFamily="34" charset="0"/>
                  </a:rPr>
                  <a:t> </a:t>
                </a:r>
                <a:r>
                  <a:rPr lang="vi-VN" sz="1950">
                    <a:solidFill>
                      <a:srgbClr val="FFFFFF"/>
                    </a:solidFill>
                    <a:latin typeface="Arial" panose="020B0604020202020204" pitchFamily="34" charset="0"/>
                  </a:rPr>
                  <a:t>với </a:t>
                </a:r>
                <a14:m>
                  <m:oMath xmlns:m="http://schemas.openxmlformats.org/officeDocument/2006/math">
                    <m:r>
                      <a:rPr lang="vi-VN" sz="1950" i="1" smtClean="0">
                        <a:solidFill>
                          <a:srgbClr val="FFFFFF"/>
                        </a:solidFill>
                        <a:latin typeface="Cambria Math" panose="02040503050406030204" pitchFamily="18" charset="0"/>
                      </a:rPr>
                      <m:t>𝑥</m:t>
                    </m:r>
                    <m:r>
                      <a:rPr lang="vi-VN" sz="1950" i="1" smtClean="0">
                        <a:solidFill>
                          <a:srgbClr val="FFFFFF"/>
                        </a:solidFill>
                        <a:latin typeface="Cambria Math" panose="02040503050406030204" pitchFamily="18" charset="0"/>
                      </a:rPr>
                      <m:t> </m:t>
                    </m:r>
                    <m:r>
                      <a:rPr lang="vi-VN" sz="1950" i="1" smtClean="0">
                        <a:solidFill>
                          <a:srgbClr val="FFFFFF"/>
                        </a:solidFill>
                        <a:latin typeface="Cambria Math" panose="02040503050406030204" pitchFamily="18" charset="0"/>
                        <a:ea typeface="Cambria Math" panose="02040503050406030204" pitchFamily="18" charset="0"/>
                      </a:rPr>
                      <m:t>𝜖</m:t>
                    </m:r>
                    <m:r>
                      <a:rPr lang="en-US" sz="1950" b="0" i="1" smtClean="0">
                        <a:solidFill>
                          <a:srgbClr val="FFFFFF"/>
                        </a:solidFill>
                        <a:latin typeface="Cambria Math" panose="02040503050406030204" pitchFamily="18" charset="0"/>
                        <a:ea typeface="Cambria Math" panose="02040503050406030204" pitchFamily="18" charset="0"/>
                      </a:rPr>
                      <m:t> </m:t>
                    </m:r>
                    <m:d>
                      <m:dPr>
                        <m:ctrlPr>
                          <a:rPr lang="vi-VN" sz="1950" i="1" smtClean="0">
                            <a:solidFill>
                              <a:srgbClr val="FFFFFF"/>
                            </a:solidFill>
                            <a:latin typeface="Cambria Math"/>
                          </a:rPr>
                        </m:ctrlPr>
                      </m:dPr>
                      <m:e>
                        <m:r>
                          <a:rPr lang="vi-VN" sz="1950" i="1" smtClean="0">
                            <a:solidFill>
                              <a:srgbClr val="FFFFFF"/>
                            </a:solidFill>
                            <a:latin typeface="Cambria Math" panose="02040503050406030204" pitchFamily="18" charset="0"/>
                          </a:rPr>
                          <m:t>2; + </m:t>
                        </m:r>
                        <m:r>
                          <a:rPr lang="vi-VN" sz="1950" i="1" smtClean="0">
                            <a:solidFill>
                              <a:srgbClr val="FFFFFF"/>
                            </a:solidFill>
                            <a:latin typeface="Cambria Math" panose="02040503050406030204" pitchFamily="18" charset="0"/>
                            <a:ea typeface="Cambria Math" panose="02040503050406030204" pitchFamily="18" charset="0"/>
                          </a:rPr>
                          <m:t>∞</m:t>
                        </m:r>
                      </m:e>
                    </m:d>
                    <m:r>
                      <a:rPr lang="vi-VN" sz="1950" i="1" smtClean="0">
                        <a:solidFill>
                          <a:srgbClr val="FFFFFF"/>
                        </a:solidFill>
                        <a:latin typeface="Cambria Math" panose="02040503050406030204" pitchFamily="18" charset="0"/>
                      </a:rPr>
                      <m:t>;</m:t>
                    </m:r>
                  </m:oMath>
                </a14:m>
                <a:endParaRPr lang="en-US" sz="1950" i="1">
                  <a:solidFill>
                    <a:srgbClr val="FFFFFF"/>
                  </a:solidFill>
                  <a:latin typeface="Cambria Math" panose="02040503050406030204" pitchFamily="18" charset="0"/>
                </a:endParaRPr>
              </a:p>
              <a:p>
                <a:pPr lvl="0" algn="just">
                  <a:lnSpc>
                    <a:spcPct val="150000"/>
                  </a:lnSpc>
                </a:pPr>
                <a:r>
                  <a:rPr lang="en-US" sz="1950">
                    <a:solidFill>
                      <a:srgbClr val="FFFFFF"/>
                    </a:solidFill>
                  </a:rPr>
                  <a:t>		    </a:t>
                </a:r>
                <a14:m>
                  <m:oMath xmlns:m="http://schemas.openxmlformats.org/officeDocument/2006/math">
                    <m:r>
                      <a:rPr lang="vi-VN" sz="1950" i="1" smtClean="0">
                        <a:solidFill>
                          <a:srgbClr val="FFFFFF"/>
                        </a:solidFill>
                        <a:latin typeface="Cambria Math" panose="02040503050406030204" pitchFamily="18" charset="0"/>
                      </a:rPr>
                      <m:t> </m:t>
                    </m:r>
                    <m:r>
                      <a:rPr lang="vi-VN" sz="1950" i="1" smtClean="0">
                        <a:solidFill>
                          <a:srgbClr val="FFFFFF"/>
                        </a:solidFill>
                        <a:latin typeface="Cambria Math" panose="02040503050406030204" pitchFamily="18" charset="0"/>
                      </a:rPr>
                      <m:t>𝑦</m:t>
                    </m:r>
                    <m:r>
                      <a:rPr lang="vi-VN" sz="1950" i="1" smtClean="0">
                        <a:solidFill>
                          <a:srgbClr val="FFFFFF"/>
                        </a:solidFill>
                        <a:latin typeface="Cambria Math" panose="02040503050406030204" pitchFamily="18" charset="0"/>
                      </a:rPr>
                      <m:t>′ &lt;0 </m:t>
                    </m:r>
                  </m:oMath>
                </a14:m>
                <a:r>
                  <a:rPr lang="vi-VN" sz="1950">
                    <a:solidFill>
                      <a:srgbClr val="FFFFFF"/>
                    </a:solidFill>
                    <a:latin typeface="Arial" panose="020B0604020202020204" pitchFamily="34" charset="0"/>
                  </a:rPr>
                  <a:t>với </a:t>
                </a:r>
                <a14:m>
                  <m:oMath xmlns:m="http://schemas.openxmlformats.org/officeDocument/2006/math">
                    <m:r>
                      <a:rPr lang="vi-VN" sz="1950" i="1" smtClean="0">
                        <a:solidFill>
                          <a:srgbClr val="FFFFFF"/>
                        </a:solidFill>
                        <a:latin typeface="Cambria Math" panose="02040503050406030204" pitchFamily="18" charset="0"/>
                      </a:rPr>
                      <m:t>𝑥</m:t>
                    </m:r>
                    <m:r>
                      <a:rPr lang="en-US" sz="1950" b="0" i="1" smtClean="0">
                        <a:solidFill>
                          <a:srgbClr val="FFFFFF"/>
                        </a:solidFill>
                        <a:latin typeface="Cambria Math" panose="02040503050406030204" pitchFamily="18" charset="0"/>
                      </a:rPr>
                      <m:t> </m:t>
                    </m:r>
                    <m:r>
                      <a:rPr lang="vi-VN" sz="1950" i="1">
                        <a:solidFill>
                          <a:srgbClr val="FFFFFF"/>
                        </a:solidFill>
                        <a:latin typeface="Cambria Math" panose="02040503050406030204" pitchFamily="18" charset="0"/>
                        <a:ea typeface="Cambria Math" panose="02040503050406030204" pitchFamily="18" charset="0"/>
                      </a:rPr>
                      <m:t>𝜖</m:t>
                    </m:r>
                    <m:r>
                      <a:rPr lang="en-US" sz="1950" b="0" i="1" smtClean="0">
                        <a:solidFill>
                          <a:srgbClr val="FFFFFF"/>
                        </a:solidFill>
                        <a:latin typeface="Cambria Math" panose="02040503050406030204" pitchFamily="18" charset="0"/>
                        <a:ea typeface="Cambria Math" panose="02040503050406030204" pitchFamily="18" charset="0"/>
                      </a:rPr>
                      <m:t> </m:t>
                    </m:r>
                    <m:r>
                      <a:rPr lang="vi-VN" sz="1950" i="1" smtClean="0">
                        <a:solidFill>
                          <a:srgbClr val="FFFFFF"/>
                        </a:solidFill>
                        <a:latin typeface="Cambria Math" panose="02040503050406030204" pitchFamily="18" charset="0"/>
                      </a:rPr>
                      <m:t>(−</m:t>
                    </m:r>
                    <m:r>
                      <a:rPr lang="vi-VN" sz="1950" i="1" smtClean="0">
                        <a:solidFill>
                          <a:srgbClr val="FFFFFF"/>
                        </a:solidFill>
                        <a:latin typeface="Cambria Math" panose="02040503050406030204" pitchFamily="18" charset="0"/>
                        <a:ea typeface="Cambria Math" panose="02040503050406030204" pitchFamily="18" charset="0"/>
                      </a:rPr>
                      <m:t>∞</m:t>
                    </m:r>
                    <m:r>
                      <a:rPr lang="vi-VN" sz="1950" i="1" smtClean="0">
                        <a:solidFill>
                          <a:srgbClr val="FFFFFF"/>
                        </a:solidFill>
                        <a:latin typeface="Cambria Math" panose="02040503050406030204" pitchFamily="18" charset="0"/>
                      </a:rPr>
                      <m:t>; 2).</m:t>
                    </m:r>
                  </m:oMath>
                </a14:m>
                <a:endParaRPr lang="vi-VN" sz="1950">
                  <a:solidFill>
                    <a:srgbClr val="FFFFFF"/>
                  </a:solidFill>
                  <a:latin typeface="Arial" panose="020B0604020202020204" pitchFamily="34" charset="0"/>
                </a:endParaRPr>
              </a:p>
              <a:p>
                <a:pPr lvl="0" algn="just">
                  <a:lnSpc>
                    <a:spcPct val="150000"/>
                  </a:lnSpc>
                </a:pPr>
                <a:r>
                  <a:rPr lang="vi-VN" sz="1950">
                    <a:solidFill>
                      <a:srgbClr val="FFFFFF"/>
                    </a:solidFill>
                    <a:latin typeface="Arial" panose="020B0604020202020204" pitchFamily="34" charset="0"/>
                  </a:rPr>
                  <a:t>Do đó, hàm số đồng biến trên khoảng </a:t>
                </a:r>
                <a14:m>
                  <m:oMath xmlns:m="http://schemas.openxmlformats.org/officeDocument/2006/math">
                    <m:r>
                      <a:rPr lang="vi-VN" sz="1950" i="1">
                        <a:solidFill>
                          <a:srgbClr val="FFFFFF"/>
                        </a:solidFill>
                        <a:latin typeface="Cambria Math" panose="02040503050406030204" pitchFamily="18" charset="0"/>
                      </a:rPr>
                      <m:t>(2; + </m:t>
                    </m:r>
                    <m:r>
                      <a:rPr lang="vi-VN" sz="1950" i="1">
                        <a:solidFill>
                          <a:srgbClr val="FFFFFF"/>
                        </a:solidFill>
                        <a:latin typeface="Cambria Math" panose="02040503050406030204" pitchFamily="18" charset="0"/>
                        <a:ea typeface="Cambria Math" panose="02040503050406030204" pitchFamily="18" charset="0"/>
                      </a:rPr>
                      <m:t>∞</m:t>
                    </m:r>
                    <m:r>
                      <a:rPr lang="vi-VN" sz="1950" i="1">
                        <a:solidFill>
                          <a:srgbClr val="FFFFFF"/>
                        </a:solidFill>
                        <a:latin typeface="Cambria Math" panose="02040503050406030204" pitchFamily="18" charset="0"/>
                      </a:rPr>
                      <m:t>); </m:t>
                    </m:r>
                  </m:oMath>
                </a14:m>
                <a:endParaRPr lang="en-US" sz="1950">
                  <a:solidFill>
                    <a:srgbClr val="FFFFFF"/>
                  </a:solidFill>
                  <a:latin typeface="Arial" panose="020B0604020202020204" pitchFamily="34" charset="0"/>
                </a:endParaRPr>
              </a:p>
              <a:p>
                <a:pPr lvl="0" algn="just">
                  <a:lnSpc>
                    <a:spcPct val="150000"/>
                  </a:lnSpc>
                </a:pPr>
                <a:r>
                  <a:rPr lang="en-US" sz="1950">
                    <a:solidFill>
                      <a:srgbClr val="FFFFFF"/>
                    </a:solidFill>
                    <a:latin typeface="Arial" panose="020B0604020202020204" pitchFamily="34" charset="0"/>
                  </a:rPr>
                  <a:t>                         </a:t>
                </a:r>
                <a:r>
                  <a:rPr lang="vi-VN" sz="1950">
                    <a:solidFill>
                      <a:srgbClr val="FFFFFF"/>
                    </a:solidFill>
                    <a:latin typeface="Arial" panose="020B0604020202020204" pitchFamily="34" charset="0"/>
                  </a:rPr>
                  <a:t>nghịch biến trên khoảng </a:t>
                </a:r>
                <a14:m>
                  <m:oMath xmlns:m="http://schemas.openxmlformats.org/officeDocument/2006/math">
                    <m:r>
                      <a:rPr lang="vi-VN" sz="1950" i="1">
                        <a:solidFill>
                          <a:srgbClr val="FFFFFF"/>
                        </a:solidFill>
                        <a:latin typeface="Cambria Math" panose="02040503050406030204" pitchFamily="18" charset="0"/>
                      </a:rPr>
                      <m:t>(−</m:t>
                    </m:r>
                    <m:r>
                      <a:rPr lang="vi-VN" sz="1950" i="1">
                        <a:solidFill>
                          <a:srgbClr val="FFFFFF"/>
                        </a:solidFill>
                        <a:latin typeface="Cambria Math" panose="02040503050406030204" pitchFamily="18" charset="0"/>
                        <a:ea typeface="Cambria Math" panose="02040503050406030204" pitchFamily="18" charset="0"/>
                      </a:rPr>
                      <m:t>∞</m:t>
                    </m:r>
                    <m:r>
                      <a:rPr lang="vi-VN" sz="1950" i="1">
                        <a:solidFill>
                          <a:srgbClr val="FFFFFF"/>
                        </a:solidFill>
                        <a:latin typeface="Cambria Math" panose="02040503050406030204" pitchFamily="18" charset="0"/>
                      </a:rPr>
                      <m:t>; 2).</m:t>
                    </m:r>
                  </m:oMath>
                </a14:m>
                <a:endParaRPr lang="vi-VN" sz="1950">
                  <a:solidFill>
                    <a:srgbClr val="FFFFFF"/>
                  </a:solidFill>
                  <a:latin typeface="Arial" panose="020B0604020202020204" pitchFamily="34"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916383" y="2183139"/>
                <a:ext cx="7345019" cy="2287293"/>
              </a:xfrm>
              <a:prstGeom prst="rect">
                <a:avLst/>
              </a:prstGeom>
              <a:blipFill>
                <a:blip r:embed="rId4"/>
                <a:stretch>
                  <a:fillRect l="-830" b="-4000"/>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7432959" y="2584174"/>
            <a:ext cx="973553" cy="1886258"/>
          </a:xfrm>
          <a:prstGeom prst="rect">
            <a:avLst/>
          </a:prstGeom>
        </p:spPr>
      </p:pic>
    </p:spTree>
    <p:extLst>
      <p:ext uri="{BB962C8B-B14F-4D97-AF65-F5344CB8AC3E}">
        <p14:creationId xmlns:p14="http://schemas.microsoft.com/office/powerpoint/2010/main" val="4903854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Effect transition="in" filter="fade">
                                      <p:cBhvr>
                                        <p:cTn id="24" dur="500"/>
                                        <p:tgtEl>
                                          <p:spTgt spid="5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50">
                                            <p:txEl>
                                              <p:pRg st="1" end="1"/>
                                            </p:txEl>
                                          </p:spTgt>
                                        </p:tgtEl>
                                        <p:attrNameLst>
                                          <p:attrName>style.visibility</p:attrName>
                                        </p:attrNameLst>
                                      </p:cBhvr>
                                      <p:to>
                                        <p:strVal val="visible"/>
                                      </p:to>
                                    </p:set>
                                    <p:animEffect transition="in" filter="fade">
                                      <p:cBhvr>
                                        <p:cTn id="29" dur="500"/>
                                        <p:tgtEl>
                                          <p:spTgt spid="50">
                                            <p:txEl>
                                              <p:pRg st="1" end="1"/>
                                            </p:txEl>
                                          </p:spTgt>
                                        </p:tgtEl>
                                      </p:cBhvr>
                                    </p:animEffect>
                                    <p:anim calcmode="lin" valueType="num">
                                      <p:cBhvr>
                                        <p:cTn id="30" dur="500" fill="hold"/>
                                        <p:tgtEl>
                                          <p:spTgt spid="50">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5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0">
                                            <p:txEl>
                                              <p:pRg st="2" end="2"/>
                                            </p:txEl>
                                          </p:spTgt>
                                        </p:tgtEl>
                                        <p:attrNameLst>
                                          <p:attrName>style.visibility</p:attrName>
                                        </p:attrNameLst>
                                      </p:cBhvr>
                                      <p:to>
                                        <p:strVal val="visible"/>
                                      </p:to>
                                    </p:set>
                                    <p:animEffect transition="in" filter="wipe(left)">
                                      <p:cBhvr>
                                        <p:cTn id="36" dur="500"/>
                                        <p:tgtEl>
                                          <p:spTgt spid="5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0">
                                            <p:txEl>
                                              <p:pRg st="3" end="3"/>
                                            </p:txEl>
                                          </p:spTgt>
                                        </p:tgtEl>
                                        <p:attrNameLst>
                                          <p:attrName>style.visibility</p:attrName>
                                        </p:attrNameLst>
                                      </p:cBhvr>
                                      <p:to>
                                        <p:strVal val="visible"/>
                                      </p:to>
                                    </p:set>
                                    <p:animEffect transition="in" filter="randombar(horizontal)">
                                      <p:cBhvr>
                                        <p:cTn id="41" dur="500"/>
                                        <p:tgtEl>
                                          <p:spTgt spid="50">
                                            <p:txEl>
                                              <p:pRg st="3" end="3"/>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50">
                                            <p:txEl>
                                              <p:pRg st="4" end="4"/>
                                            </p:txEl>
                                          </p:spTgt>
                                        </p:tgtEl>
                                        <p:attrNameLst>
                                          <p:attrName>style.visibility</p:attrName>
                                        </p:attrNameLst>
                                      </p:cBhvr>
                                      <p:to>
                                        <p:strVal val="visible"/>
                                      </p:to>
                                    </p:set>
                                    <p:animEffect transition="in" filter="randombar(horizontal)">
                                      <p:cBhvr>
                                        <p:cTn id="44" dur="500"/>
                                        <p:tgtEl>
                                          <p:spTgt spid="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1122756" y="159927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588396" y="403035"/>
            <a:ext cx="8157712" cy="958532"/>
            <a:chOff x="500932" y="260901"/>
            <a:chExt cx="8157712" cy="958532"/>
          </a:xfrm>
        </p:grpSpPr>
        <p:sp>
          <p:nvSpPr>
            <p:cNvPr id="9" name="TextBox 8"/>
            <p:cNvSpPr txBox="1"/>
            <p:nvPr/>
          </p:nvSpPr>
          <p:spPr>
            <a:xfrm>
              <a:off x="500932" y="473071"/>
              <a:ext cx="182085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22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a:t>
              </a: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2</a:t>
              </a:r>
              <a:endParaRPr kumimoji="0" lang="en-US" sz="22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451396" y="260901"/>
                  <a:ext cx="6207248" cy="958532"/>
                </a:xfrm>
                <a:prstGeom prst="rect">
                  <a:avLst/>
                </a:prstGeom>
              </p:spPr>
              <p:txBody>
                <a:bodyPr wrap="square">
                  <a:spAutoFit/>
                </a:bodyPr>
                <a:lstStyle/>
                <a:p>
                  <a:pPr lvl="0">
                    <a:lnSpc>
                      <a:spcPct val="150000"/>
                    </a:lnSpc>
                    <a:buClrTx/>
                    <a:defRPr/>
                  </a:pPr>
                  <a:r>
                    <a:rPr lang="vi-VN" sz="2000">
                      <a:solidFill>
                        <a:srgbClr val="FFFFFF"/>
                      </a:solidFill>
                      <a:ea typeface="+mn-ea"/>
                    </a:rPr>
                    <a:t>Tìm các khoảng đồng biến, khoảng nghịch biến của hàm số </a:t>
                  </a:r>
                  <a14:m>
                    <m:oMath xmlns:m="http://schemas.openxmlformats.org/officeDocument/2006/math">
                      <m:r>
                        <a:rPr lang="vi-VN" sz="2000" i="1" smtClean="0">
                          <a:solidFill>
                            <a:srgbClr val="FFFFFF"/>
                          </a:solidFill>
                          <a:latin typeface="Cambria Math" panose="02040503050406030204" pitchFamily="18" charset="0"/>
                          <a:ea typeface="+mn-ea"/>
                        </a:rPr>
                        <m:t>𝑦</m:t>
                      </m:r>
                      <m:r>
                        <a:rPr lang="vi-VN" sz="2000" i="1" smtClean="0">
                          <a:solidFill>
                            <a:srgbClr val="FFFFFF"/>
                          </a:solidFill>
                          <a:latin typeface="Cambria Math" panose="02040503050406030204" pitchFamily="18" charset="0"/>
                          <a:ea typeface="+mn-ea"/>
                        </a:rPr>
                        <m:t> =−</m:t>
                      </m:r>
                      <m:sSup>
                        <m:sSupPr>
                          <m:ctrlPr>
                            <a:rPr lang="en-US" sz="2000" b="0" i="1" smtClean="0">
                              <a:solidFill>
                                <a:srgbClr val="FFFFFF"/>
                              </a:solidFill>
                              <a:latin typeface="Cambria Math"/>
                              <a:ea typeface="+mn-ea"/>
                            </a:rPr>
                          </m:ctrlPr>
                        </m:sSupPr>
                        <m:e>
                          <m:r>
                            <a:rPr lang="en-US" sz="2000" b="0" i="1" smtClean="0">
                              <a:solidFill>
                                <a:srgbClr val="FFFFFF"/>
                              </a:solidFill>
                              <a:latin typeface="Cambria Math" panose="02040503050406030204" pitchFamily="18" charset="0"/>
                              <a:ea typeface="+mn-ea"/>
                            </a:rPr>
                            <m:t>𝑥</m:t>
                          </m:r>
                        </m:e>
                        <m:sup>
                          <m:r>
                            <a:rPr lang="en-US" sz="2000" b="0" i="1" smtClean="0">
                              <a:solidFill>
                                <a:srgbClr val="FFFFFF"/>
                              </a:solidFill>
                              <a:latin typeface="Cambria Math" panose="02040503050406030204" pitchFamily="18" charset="0"/>
                              <a:ea typeface="+mn-ea"/>
                            </a:rPr>
                            <m:t>2</m:t>
                          </m:r>
                        </m:sup>
                      </m:sSup>
                      <m:r>
                        <a:rPr lang="en-US" sz="2000" b="0" i="1" smtClean="0">
                          <a:solidFill>
                            <a:srgbClr val="FFFFFF"/>
                          </a:solidFill>
                          <a:latin typeface="Cambria Math" panose="02040503050406030204" pitchFamily="18" charset="0"/>
                          <a:ea typeface="+mn-ea"/>
                        </a:rPr>
                        <m:t>+</m:t>
                      </m:r>
                      <m:r>
                        <a:rPr lang="vi-VN" sz="2000" i="1" smtClean="0">
                          <a:solidFill>
                            <a:srgbClr val="FFFFFF"/>
                          </a:solidFill>
                          <a:latin typeface="Cambria Math" panose="02040503050406030204" pitchFamily="18" charset="0"/>
                          <a:ea typeface="+mn-ea"/>
                        </a:rPr>
                        <m:t>2</m:t>
                      </m:r>
                      <m:r>
                        <a:rPr lang="vi-VN" sz="2000" i="1" smtClean="0">
                          <a:solidFill>
                            <a:srgbClr val="FFFFFF"/>
                          </a:solidFill>
                          <a:latin typeface="Cambria Math" panose="02040503050406030204" pitchFamily="18" charset="0"/>
                          <a:ea typeface="+mn-ea"/>
                        </a:rPr>
                        <m:t>𝑥</m:t>
                      </m:r>
                      <m:r>
                        <a:rPr lang="vi-VN" sz="2000" i="1" smtClean="0">
                          <a:solidFill>
                            <a:srgbClr val="FFFFFF"/>
                          </a:solidFill>
                          <a:latin typeface="Cambria Math" panose="02040503050406030204" pitchFamily="18" charset="0"/>
                          <a:ea typeface="+mn-ea"/>
                        </a:rPr>
                        <m:t>+3.</m:t>
                      </m:r>
                    </m:oMath>
                  </a14:m>
                  <a:endParaRPr lang="vi-VN" sz="2000">
                    <a:solidFill>
                      <a:srgbClr val="FFFFFF"/>
                    </a:solidFill>
                    <a:ea typeface="+mn-ea"/>
                  </a:endParaRPr>
                </a:p>
              </p:txBody>
            </p:sp>
          </mc:Choice>
          <mc:Fallback xmlns="">
            <p:sp>
              <p:nvSpPr>
                <p:cNvPr id="10" name="Rectangle 9"/>
                <p:cNvSpPr>
                  <a:spLocks noRot="1" noChangeAspect="1" noMove="1" noResize="1" noEditPoints="1" noAdjustHandles="1" noChangeArrowheads="1" noChangeShapeType="1" noTextEdit="1"/>
                </p:cNvSpPr>
                <p:nvPr/>
              </p:nvSpPr>
              <p:spPr>
                <a:xfrm>
                  <a:off x="2451396" y="260901"/>
                  <a:ext cx="6207248" cy="958532"/>
                </a:xfrm>
                <a:prstGeom prst="rect">
                  <a:avLst/>
                </a:prstGeom>
                <a:blipFill>
                  <a:blip r:embed="rId4"/>
                  <a:stretch>
                    <a:fillRect l="-981" b="-1082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563848" y="2162505"/>
                <a:ext cx="8080450" cy="2415982"/>
              </a:xfrm>
              <a:prstGeom prst="rect">
                <a:avLst/>
              </a:prstGeom>
            </p:spPr>
            <p:txBody>
              <a:bodyPr wrap="square">
                <a:spAutoFit/>
              </a:bodyPr>
              <a:lstStyle/>
              <a:p>
                <a:pPr marL="342900" indent="-342900" algn="just">
                  <a:lnSpc>
                    <a:spcPct val="150000"/>
                  </a:lnSpc>
                  <a:buClr>
                    <a:schemeClr val="tx1"/>
                  </a:buClr>
                  <a:buFontTx/>
                  <a:buChar char="-"/>
                </a:pPr>
                <a:r>
                  <a:rPr lang="vi-VN" sz="2000">
                    <a:solidFill>
                      <a:schemeClr val="tx1"/>
                    </a:solidFill>
                    <a:latin typeface="+mn-lt"/>
                    <a:ea typeface="Arial" panose="020B0604020202020204" pitchFamily="34" charset="0"/>
                    <a:cs typeface="Times New Roman" panose="02020603050405020304" pitchFamily="18" charset="0"/>
                  </a:rPr>
                  <a:t>Tập xác định: </a:t>
                </a:r>
                <a14:m>
                  <m:oMath xmlns:m="http://schemas.openxmlformats.org/officeDocument/2006/math">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ℝ</m:t>
                    </m:r>
                  </m:oMath>
                </a14:m>
                <a:endParaRPr lang="en-US" sz="2000">
                  <a:solidFill>
                    <a:schemeClr val="tx1"/>
                  </a:solidFill>
                  <a:effectLst/>
                  <a:latin typeface="+mn-lt"/>
                  <a:ea typeface="Arial" panose="020B0604020202020204" pitchFamily="34" charset="0"/>
                  <a:cs typeface="Times New Roman" panose="02020603050405020304" pitchFamily="18" charset="0"/>
                </a:endParaRPr>
              </a:p>
              <a:p>
                <a:pPr marL="342900" indent="-342900" algn="just">
                  <a:lnSpc>
                    <a:spcPct val="150000"/>
                  </a:lnSpc>
                  <a:buClr>
                    <a:schemeClr val="tx1"/>
                  </a:buClr>
                  <a:buFontTx/>
                  <a:buChar char="-"/>
                </a:pPr>
                <a:r>
                  <a:rPr lang="vi-VN" sz="2000">
                    <a:solidFill>
                      <a:schemeClr val="tx1"/>
                    </a:solidFill>
                    <a:effectLst/>
                    <a:latin typeface="+mn-lt"/>
                    <a:ea typeface="PMingLiU"/>
                    <a:cs typeface="Times New Roman" panose="02020603050405020304" pitchFamily="18" charset="0"/>
                  </a:rPr>
                  <a:t>Ta có: </a:t>
                </a:r>
                <a14:m>
                  <m:oMath xmlns:m="http://schemas.openxmlformats.org/officeDocument/2006/math">
                    <m:sSup>
                      <m:sSupPr>
                        <m:ctrlPr>
                          <a:rPr lang="en-US" sz="2000" i="1">
                            <a:solidFill>
                              <a:schemeClr val="tx1"/>
                            </a:solidFill>
                            <a:effectLst/>
                            <a:latin typeface="Cambria Math"/>
                            <a:ea typeface="PMingLiU"/>
                            <a:cs typeface="Times New Roman" panose="02020603050405020304" pitchFamily="18" charset="0"/>
                          </a:rPr>
                        </m:ctrlPr>
                      </m:sSupPr>
                      <m:e>
                        <m:r>
                          <a:rPr lang="vi-VN" sz="2000" i="1">
                            <a:solidFill>
                              <a:schemeClr val="tx1"/>
                            </a:solidFill>
                            <a:effectLst/>
                            <a:latin typeface="Cambria Math" panose="02040503050406030204" pitchFamily="18" charset="0"/>
                            <a:ea typeface="PMingLiU"/>
                            <a:cs typeface="Times New Roman" panose="02020603050405020304" pitchFamily="18" charset="0"/>
                          </a:rPr>
                          <m:t>𝑦</m:t>
                        </m:r>
                      </m:e>
                      <m:sup>
                        <m:r>
                          <a:rPr lang="vi-VN" sz="2000" i="1">
                            <a:solidFill>
                              <a:schemeClr val="tx1"/>
                            </a:solidFill>
                            <a:effectLst/>
                            <a:latin typeface="Cambria Math" panose="02040503050406030204" pitchFamily="18" charset="0"/>
                            <a:ea typeface="PMingLiU"/>
                            <a:cs typeface="Times New Roman" panose="02020603050405020304" pitchFamily="18" charset="0"/>
                          </a:rPr>
                          <m:t>′</m:t>
                        </m:r>
                      </m:sup>
                    </m:sSup>
                    <m:r>
                      <a:rPr lang="vi-VN" sz="2000" i="1">
                        <a:solidFill>
                          <a:schemeClr val="tx1"/>
                        </a:solidFill>
                        <a:effectLst/>
                        <a:latin typeface="Cambria Math" panose="02040503050406030204" pitchFamily="18" charset="0"/>
                        <a:ea typeface="PMingLiU"/>
                        <a:cs typeface="Times New Roman" panose="02020603050405020304" pitchFamily="18" charset="0"/>
                      </a:rPr>
                      <m:t>=−2</m:t>
                    </m:r>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+2</m:t>
                    </m:r>
                  </m:oMath>
                </a14:m>
                <a:endParaRPr lang="en-US" sz="2000">
                  <a:solidFill>
                    <a:schemeClr val="tx1"/>
                  </a:solidFill>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sSup>
                      <m:sSupPr>
                        <m:ctrlPr>
                          <a:rPr lang="en-US" sz="2000" i="1">
                            <a:solidFill>
                              <a:schemeClr val="tx1"/>
                            </a:solidFill>
                            <a:effectLst/>
                            <a:latin typeface="Cambria Math"/>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&gt;0</m:t>
                    </m:r>
                  </m:oMath>
                </a14:m>
                <a:r>
                  <a:rPr lang="vi-VN" sz="2000">
                    <a:solidFill>
                      <a:schemeClr val="tx1"/>
                    </a:solidFill>
                    <a:effectLst/>
                    <a:latin typeface="+mn-lt"/>
                    <a:ea typeface="PMingLiU"/>
                    <a:cs typeface="Times New Roman" panose="02020603050405020304" pitchFamily="18" charset="0"/>
                  </a:rPr>
                  <a:t> với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m:t>
                    </m:r>
                    <m:d>
                      <m:dPr>
                        <m:ctrlPr>
                          <a:rPr lang="en-US" sz="2000" i="1">
                            <a:solidFill>
                              <a:schemeClr val="tx1"/>
                            </a:solidFill>
                            <a:effectLst/>
                            <a:latin typeface="Cambria Math"/>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1; +∞</m:t>
                        </m:r>
                      </m:e>
                    </m:d>
                  </m:oMath>
                </a14:m>
                <a:r>
                  <a:rPr lang="vi-VN" sz="2000">
                    <a:solidFill>
                      <a:schemeClr val="tx1"/>
                    </a:solidFill>
                    <a:effectLst/>
                    <a:latin typeface="+mn-lt"/>
                    <a:ea typeface="PMingLiU"/>
                    <a:cs typeface="Times New Roman" panose="02020603050405020304" pitchFamily="18" charset="0"/>
                  </a:rPr>
                  <a:t>; </a:t>
                </a:r>
                <a14:m>
                  <m:oMath xmlns:m="http://schemas.openxmlformats.org/officeDocument/2006/math">
                    <m:sSup>
                      <m:sSupPr>
                        <m:ctrlPr>
                          <a:rPr lang="en-US" sz="2000" i="1">
                            <a:solidFill>
                              <a:schemeClr val="tx1"/>
                            </a:solidFill>
                            <a:effectLst/>
                            <a:latin typeface="Cambria Math"/>
                            <a:ea typeface="PMingLiU"/>
                            <a:cs typeface="Times New Roman" panose="02020603050405020304" pitchFamily="18" charset="0"/>
                          </a:rPr>
                        </m:ctrlPr>
                      </m:sSupPr>
                      <m:e>
                        <m:r>
                          <a:rPr lang="vi-VN" sz="2000" i="1">
                            <a:solidFill>
                              <a:schemeClr val="tx1"/>
                            </a:solidFill>
                            <a:effectLst/>
                            <a:latin typeface="Cambria Math" panose="02040503050406030204" pitchFamily="18" charset="0"/>
                            <a:ea typeface="PMingLiU"/>
                            <a:cs typeface="Times New Roman" panose="02020603050405020304" pitchFamily="18" charset="0"/>
                          </a:rPr>
                          <m:t>𝑦</m:t>
                        </m:r>
                      </m:e>
                      <m:sup>
                        <m:r>
                          <a:rPr lang="vi-VN" sz="2000" i="1">
                            <a:solidFill>
                              <a:schemeClr val="tx1"/>
                            </a:solidFill>
                            <a:effectLst/>
                            <a:latin typeface="Cambria Math" panose="02040503050406030204" pitchFamily="18" charset="0"/>
                            <a:ea typeface="PMingLiU"/>
                            <a:cs typeface="Times New Roman" panose="02020603050405020304" pitchFamily="18" charset="0"/>
                          </a:rPr>
                          <m:t>′</m:t>
                        </m:r>
                      </m:sup>
                    </m:sSup>
                    <m:r>
                      <a:rPr lang="vi-VN" sz="2000" i="1">
                        <a:solidFill>
                          <a:schemeClr val="tx1"/>
                        </a:solidFill>
                        <a:effectLst/>
                        <a:latin typeface="Cambria Math" panose="02040503050406030204" pitchFamily="18" charset="0"/>
                        <a:ea typeface="PMingLiU"/>
                        <a:cs typeface="Times New Roman" panose="02020603050405020304" pitchFamily="18" charset="0"/>
                      </a:rPr>
                      <m:t>&lt;0</m:t>
                    </m:r>
                  </m:oMath>
                </a14:m>
                <a:r>
                  <a:rPr lang="vi-VN" sz="2000">
                    <a:solidFill>
                      <a:schemeClr val="tx1"/>
                    </a:solidFill>
                    <a:effectLst/>
                    <a:latin typeface="+mn-lt"/>
                    <a:ea typeface="PMingLiU"/>
                    <a:cs typeface="Times New Roman" panose="02020603050405020304" pitchFamily="18" charset="0"/>
                  </a:rPr>
                  <a:t> với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r>
                      <a:rPr lang="vi-VN" sz="2000" i="1">
                        <a:solidFill>
                          <a:schemeClr val="tx1"/>
                        </a:solidFill>
                        <a:effectLst/>
                        <a:latin typeface="Cambria Math" panose="02040503050406030204" pitchFamily="18" charset="0"/>
                        <a:ea typeface="PMingLiU"/>
                        <a:cs typeface="Times New Roman" panose="02020603050405020304" pitchFamily="18" charset="0"/>
                      </a:rPr>
                      <m:t>∈</m:t>
                    </m:r>
                    <m:d>
                      <m:dPr>
                        <m:ctrlPr>
                          <a:rPr lang="en-US" sz="2000" i="1">
                            <a:solidFill>
                              <a:schemeClr val="tx1"/>
                            </a:solidFill>
                            <a:effectLst/>
                            <a:latin typeface="Cambria Math"/>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−∞;1</m:t>
                        </m:r>
                      </m:e>
                    </m:d>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2000">
                    <a:solidFill>
                      <a:schemeClr val="tx1"/>
                    </a:solidFill>
                    <a:effectLst/>
                    <a:latin typeface="+mn-lt"/>
                    <a:ea typeface="Arial" panose="020B0604020202020204" pitchFamily="34" charset="0"/>
                    <a:cs typeface="Times New Roman" panose="02020603050405020304" pitchFamily="18" charset="0"/>
                  </a:rPr>
                  <a:t>Vậy, hàm số đồng biến trên khoảng </a:t>
                </a:r>
                <a14:m>
                  <m:oMath xmlns:m="http://schemas.openxmlformats.org/officeDocument/2006/math">
                    <m:d>
                      <m:dPr>
                        <m:ctrlPr>
                          <a:rPr lang="en-US" sz="2000" i="1">
                            <a:solidFill>
                              <a:schemeClr val="tx1"/>
                            </a:solidFill>
                            <a:effectLst/>
                            <a:latin typeface="Cambria Math"/>
                            <a:ea typeface="Arial" panose="020B0604020202020204" pitchFamily="34" charset="0"/>
                            <a:cs typeface="Times New Roman" panose="02020603050405020304" pitchFamily="18" charset="0"/>
                          </a:rPr>
                        </m:ctrlPr>
                      </m:d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vi-VN" sz="2000">
                    <a:solidFill>
                      <a:schemeClr val="tx1"/>
                    </a:solidFill>
                    <a:effectLst/>
                    <a:latin typeface="+mn-lt"/>
                    <a:ea typeface="PMingLiU"/>
                    <a:cs typeface="Times New Roman" panose="02020603050405020304" pitchFamily="18" charset="0"/>
                  </a:rPr>
                  <a:t> và hàm số nghịch biến trên khoảng </a:t>
                </a:r>
                <a14:m>
                  <m:oMath xmlns:m="http://schemas.openxmlformats.org/officeDocument/2006/math">
                    <m:d>
                      <m:dPr>
                        <m:ctrlPr>
                          <a:rPr lang="en-US" sz="2000" i="1">
                            <a:solidFill>
                              <a:schemeClr val="tx1"/>
                            </a:solidFill>
                            <a:effectLst/>
                            <a:latin typeface="Cambria Math"/>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−∞;1</m:t>
                        </m:r>
                      </m:e>
                    </m:d>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63848" y="2162505"/>
                <a:ext cx="8080450" cy="2415982"/>
              </a:xfrm>
              <a:prstGeom prst="rect">
                <a:avLst/>
              </a:prstGeom>
              <a:blipFill>
                <a:blip r:embed="rId5"/>
                <a:stretch>
                  <a:fillRect l="-754" r="-754" b="-3788"/>
                </a:stretch>
              </a:blipFill>
            </p:spPr>
            <p:txBody>
              <a:bodyPr/>
              <a:lstStyle/>
              <a:p>
                <a:r>
                  <a:rPr lang="en-US">
                    <a:noFill/>
                  </a:rPr>
                  <a:t> </a:t>
                </a:r>
              </a:p>
            </p:txBody>
          </p:sp>
        </mc:Fallback>
      </mc:AlternateContent>
      <p:pic>
        <p:nvPicPr>
          <p:cNvPr id="8" name="Picture 7"/>
          <p:cNvPicPr>
            <a:picLocks noChangeAspect="1"/>
          </p:cNvPicPr>
          <p:nvPr/>
        </p:nvPicPr>
        <p:blipFill>
          <a:blip r:embed="rId6"/>
          <a:stretch>
            <a:fillRect/>
          </a:stretch>
        </p:blipFill>
        <p:spPr>
          <a:xfrm>
            <a:off x="7599418" y="1492883"/>
            <a:ext cx="922287" cy="1153921"/>
          </a:xfrm>
          <a:prstGeom prst="rect">
            <a:avLst/>
          </a:prstGeom>
        </p:spPr>
      </p:pic>
    </p:spTree>
    <p:extLst>
      <p:ext uri="{BB962C8B-B14F-4D97-AF65-F5344CB8AC3E}">
        <p14:creationId xmlns:p14="http://schemas.microsoft.com/office/powerpoint/2010/main" val="5877267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arn(inVertic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2127" y="163621"/>
            <a:ext cx="8699746" cy="4816257"/>
          </a:xfrm>
          <a:prstGeom prst="rect">
            <a:avLst/>
          </a:prstGeom>
        </p:spPr>
      </p:pic>
      <p:sp>
        <p:nvSpPr>
          <p:cNvPr id="15" name="Rectangle 14"/>
          <p:cNvSpPr/>
          <p:nvPr/>
        </p:nvSpPr>
        <p:spPr>
          <a:xfrm>
            <a:off x="439959" y="369637"/>
            <a:ext cx="2811988" cy="630942"/>
          </a:xfrm>
          <a:prstGeom prst="rect">
            <a:avLst/>
          </a:prstGeom>
        </p:spPr>
        <p:txBody>
          <a:bodyPr wrap="none">
            <a:spAutoFit/>
          </a:bodyPr>
          <a:lstStyle/>
          <a:p>
            <a:r>
              <a:rPr lang="en-US" sz="3500" b="1">
                <a:solidFill>
                  <a:srgbClr val="FFFF00"/>
                </a:solidFill>
                <a:latin typeface="+mj-lt"/>
                <a:sym typeface="Exo"/>
              </a:rPr>
              <a:t>KHỞI ĐỘNG</a:t>
            </a:r>
          </a:p>
        </p:txBody>
      </p:sp>
      <p:pic>
        <p:nvPicPr>
          <p:cNvPr id="17" name="Picture 46">
            <a:extLst>
              <a:ext uri="{FF2B5EF4-FFF2-40B4-BE49-F238E27FC236}">
                <a16:creationId xmlns:a16="http://schemas.microsoft.com/office/drawing/2014/main" xmlns="" id="{9B8FC2EE-F896-1933-B026-84D3CCC50BC8}"/>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brightnessContrast bright="20000"/>
                    </a14:imgEffect>
                  </a14:imgLayer>
                </a14:imgProps>
              </a:ext>
            </a:extLst>
          </a:blip>
          <a:srcRect/>
          <a:stretch>
            <a:fillRect/>
          </a:stretch>
        </p:blipFill>
        <p:spPr>
          <a:xfrm>
            <a:off x="7722509" y="3528531"/>
            <a:ext cx="990489" cy="131287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435477" y="1015631"/>
                <a:ext cx="8277521" cy="2748573"/>
              </a:xfrm>
              <a:prstGeom prst="rect">
                <a:avLst/>
              </a:prstGeom>
            </p:spPr>
            <p:txBody>
              <a:bodyPr wrap="square">
                <a:spAutoFit/>
              </a:bodyPr>
              <a:lstStyle/>
              <a:p>
                <a:pPr algn="just">
                  <a:lnSpc>
                    <a:spcPct val="150000"/>
                  </a:lnSpc>
                  <a:spcBef>
                    <a:spcPts val="300"/>
                  </a:spcBef>
                  <a:spcAft>
                    <a:spcPts val="300"/>
                  </a:spcAft>
                </a:pPr>
                <a:r>
                  <a:rPr lang="nl-NL" sz="1800">
                    <a:solidFill>
                      <a:schemeClr val="tx1"/>
                    </a:solidFill>
                    <a:latin typeface="+mn-lt"/>
                    <a:ea typeface="Arial" panose="020B0604020202020204" pitchFamily="34" charset="0"/>
                    <a:cs typeface="Times New Roman" panose="02020603050405020304" pitchFamily="18" charset="0"/>
                  </a:rPr>
                  <a:t>Xét một chất điểm chuyển động trên một trục số nằm ngang, chiều dương từ trái s</a:t>
                </a:r>
                <a:r>
                  <a:rPr lang="vi-VN" sz="1800">
                    <a:solidFill>
                      <a:schemeClr val="tx1"/>
                    </a:solidFill>
                    <a:effectLst/>
                    <a:latin typeface="+mn-lt"/>
                    <a:ea typeface="Arial" panose="020B0604020202020204" pitchFamily="34" charset="0"/>
                    <a:cs typeface="Times New Roman" panose="02020603050405020304" pitchFamily="18" charset="0"/>
                  </a:rPr>
                  <a:t>ang</a:t>
                </a:r>
                <a:r>
                  <a:rPr lang="nl-NL" sz="1800">
                    <a:solidFill>
                      <a:schemeClr val="tx1"/>
                    </a:solidFill>
                    <a:effectLst/>
                    <a:latin typeface="+mn-lt"/>
                    <a:ea typeface="Arial" panose="020B0604020202020204" pitchFamily="34" charset="0"/>
                    <a:cs typeface="Times New Roman" panose="02020603050405020304" pitchFamily="18" charset="0"/>
                  </a:rPr>
                  <a:t> phải (H.1.1). Giả sử vị trí </a:t>
                </a:r>
                <a14:m>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𝑠</m:t>
                    </m:r>
                    <m:d>
                      <m:dPr>
                        <m:ctrlPr>
                          <a:rPr lang="en-US" sz="1800" i="1">
                            <a:solidFill>
                              <a:schemeClr val="tx1"/>
                            </a:solidFill>
                            <a:effectLst/>
                            <a:latin typeface="Cambria Math"/>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d>
                  </m:oMath>
                </a14:m>
                <a:r>
                  <a:rPr lang="nl-NL" sz="1800">
                    <a:solidFill>
                      <a:schemeClr val="tx1"/>
                    </a:solidFill>
                    <a:effectLst/>
                    <a:latin typeface="+mn-lt"/>
                    <a:ea typeface="PMingLiU"/>
                    <a:cs typeface="Times New Roman" panose="02020603050405020304" pitchFamily="18" charset="0"/>
                  </a:rPr>
                  <a:t> (mét) của chất điểm trên trục số đã chọn tại thời điểm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𝑡</m:t>
                    </m:r>
                  </m:oMath>
                </a14:m>
                <a:r>
                  <a:rPr lang="nl-NL" sz="1800">
                    <a:solidFill>
                      <a:schemeClr val="tx1"/>
                    </a:solidFill>
                    <a:effectLst/>
                    <a:latin typeface="+mn-lt"/>
                    <a:ea typeface="PMingLiU"/>
                    <a:cs typeface="Times New Roman" panose="02020603050405020304" pitchFamily="18" charset="0"/>
                  </a:rPr>
                  <a:t> (giây) được cho bởi công thức: </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𝑠</m:t>
                      </m:r>
                      <m:d>
                        <m:dPr>
                          <m:ctrlPr>
                            <a:rPr lang="en-US" sz="1800" i="1">
                              <a:solidFill>
                                <a:schemeClr val="tx1"/>
                              </a:solidFill>
                              <a:effectLst/>
                              <a:latin typeface="Cambria Math"/>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d>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1800" i="1">
                              <a:solidFill>
                                <a:schemeClr val="tx1"/>
                              </a:solidFill>
                              <a:effectLst/>
                              <a:latin typeface="Cambria Math"/>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e>
                        <m: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+15</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𝑡</m:t>
                      </m:r>
                      <m:r>
                        <a:rPr lang="nl-NL"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nl-NL" sz="1800">
                    <a:solidFill>
                      <a:schemeClr val="tx1"/>
                    </a:solidFill>
                    <a:effectLst/>
                    <a:latin typeface="+mn-lt"/>
                    <a:ea typeface="PMingLiU"/>
                    <a:cs typeface="Times New Roman" panose="02020603050405020304" pitchFamily="18" charset="0"/>
                  </a:rPr>
                  <a:t>Hỏi trong khoảng thời gian nào thì chất điểm chuyển động sang phải, trong khoảng thời gian nào thì chất điểm chuyển động sang trái?</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5477" y="1015631"/>
                <a:ext cx="8277521" cy="2748573"/>
              </a:xfrm>
              <a:prstGeom prst="rect">
                <a:avLst/>
              </a:prstGeom>
              <a:blipFill>
                <a:blip r:embed="rId6"/>
                <a:stretch>
                  <a:fillRect l="-589" r="-663"/>
                </a:stretch>
              </a:blipFill>
            </p:spPr>
            <p:txBody>
              <a:bodyPr/>
              <a:lstStyle/>
              <a:p>
                <a:r>
                  <a:rPr lang="en-US">
                    <a:noFill/>
                  </a:rPr>
                  <a:t> </a:t>
                </a:r>
              </a:p>
            </p:txBody>
          </p:sp>
        </mc:Fallback>
      </mc:AlternateContent>
      <p:pic>
        <p:nvPicPr>
          <p:cNvPr id="42" name="Picture 41" descr="A black line on a white background&#10;&#10;Description automatically generated"/>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27686" y="3873602"/>
            <a:ext cx="4088627" cy="545726"/>
          </a:xfrm>
          <a:prstGeom prst="rect">
            <a:avLst/>
          </a:prstGeom>
        </p:spPr>
      </p:pic>
      <p:sp>
        <p:nvSpPr>
          <p:cNvPr id="3" name="Rectangle 2"/>
          <p:cNvSpPr/>
          <p:nvPr/>
        </p:nvSpPr>
        <p:spPr>
          <a:xfrm>
            <a:off x="4165477" y="4541134"/>
            <a:ext cx="813043" cy="338554"/>
          </a:xfrm>
          <a:prstGeom prst="rect">
            <a:avLst/>
          </a:prstGeom>
        </p:spPr>
        <p:txBody>
          <a:bodyPr wrap="none">
            <a:spAutoFit/>
          </a:bodyPr>
          <a:lstStyle/>
          <a:p>
            <a:r>
              <a:rPr lang="nl-NL" sz="1600" i="1">
                <a:solidFill>
                  <a:srgbClr val="FFFFFF"/>
                </a:solidFill>
                <a:ea typeface="Arial" panose="020B0604020202020204" pitchFamily="34" charset="0"/>
                <a:cs typeface="Times New Roman" panose="02020603050405020304" pitchFamily="18" charset="0"/>
              </a:rPr>
              <a:t>(H.1.1)</a:t>
            </a:r>
            <a:endParaRPr lang="en-US" sz="1600" i="1"/>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5" y="174929"/>
            <a:ext cx="7354956" cy="536864"/>
            <a:chOff x="304800" y="323399"/>
            <a:chExt cx="13872197" cy="554967"/>
          </a:xfrm>
        </p:grpSpPr>
        <p:sp>
          <p:nvSpPr>
            <p:cNvPr id="7" name="Round Single Corner Rectangle 6"/>
            <p:cNvSpPr/>
            <p:nvPr/>
          </p:nvSpPr>
          <p:spPr>
            <a:xfrm flipV="1">
              <a:off x="304800" y="323399"/>
              <a:ext cx="13737226"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498" y="407231"/>
              <a:ext cx="13711499" cy="413601"/>
            </a:xfrm>
            <a:prstGeom prst="rect">
              <a:avLst/>
            </a:prstGeom>
          </p:spPr>
          <p:txBody>
            <a:bodyPr wrap="square">
              <a:spAutoFit/>
            </a:bodyPr>
            <a:lstStyle/>
            <a:p>
              <a:pPr lvl="0">
                <a:defRPr/>
              </a:pPr>
              <a:r>
                <a:rPr lang="vi-VN" sz="2000" b="1">
                  <a:solidFill>
                    <a:prstClr val="black"/>
                  </a:solidFill>
                  <a:cs typeface="Arial" panose="020B0604020202020204" pitchFamily="34" charset="0"/>
                </a:rPr>
                <a:t>b) Sử dụng bảng biến thiên xét tính đơn điệu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714012" y="1006200"/>
                <a:ext cx="7621756" cy="3470181"/>
              </a:xfrm>
              <a:prstGeom prst="rect">
                <a:avLst/>
              </a:prstGeom>
            </p:spPr>
            <p:txBody>
              <a:bodyPr wrap="square">
                <a:spAutoFit/>
              </a:bodyPr>
              <a:lstStyle/>
              <a:p>
                <a:pPr marL="341313" lvl="0" indent="-341313" algn="just" defTabSz="1828800">
                  <a:lnSpc>
                    <a:spcPct val="150000"/>
                  </a:lnSpc>
                  <a:spcBef>
                    <a:spcPts val="300"/>
                  </a:spcBef>
                  <a:spcAft>
                    <a:spcPts val="300"/>
                  </a:spcAft>
                  <a:buClr>
                    <a:srgbClr val="FFFF00"/>
                  </a:buClr>
                  <a:buFont typeface="Wingdings" panose="05000000000000000000" pitchFamily="2" charset="2"/>
                  <a:buChar char="q"/>
                  <a:defRPr/>
                </a:pPr>
                <a:r>
                  <a:rPr kumimoji="0" lang="en-US" sz="19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HĐ3</a:t>
                </a:r>
                <a:r>
                  <a:rPr kumimoji="0" lang="en-US" sz="19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 </a:t>
                </a:r>
                <a:r>
                  <a:rPr lang="vi-VN" sz="1900" b="1" i="1">
                    <a:solidFill>
                      <a:srgbClr val="FFFFFF"/>
                    </a:solidFill>
                    <a:ea typeface="+mn-ea"/>
                  </a:rPr>
                  <a:t>Xét tính đơn điệu của hàm số bằng bảng biến thiên</a:t>
                </a:r>
              </a:p>
              <a:p>
                <a:pPr lvl="0" algn="just" defTabSz="1828800">
                  <a:lnSpc>
                    <a:spcPct val="150000"/>
                  </a:lnSpc>
                  <a:spcBef>
                    <a:spcPts val="300"/>
                  </a:spcBef>
                  <a:spcAft>
                    <a:spcPts val="300"/>
                  </a:spcAft>
                  <a:buClr>
                    <a:srgbClr val="FFFF00"/>
                  </a:buClr>
                  <a:defRPr/>
                </a:pPr>
                <a:r>
                  <a:rPr lang="vi-VN" sz="1900">
                    <a:solidFill>
                      <a:srgbClr val="FFFFFF"/>
                    </a:solidFill>
                    <a:ea typeface="+mn-ea"/>
                  </a:rPr>
                  <a:t>Cho hàm số </a:t>
                </a:r>
                <a14:m>
                  <m:oMath xmlns:m="http://schemas.openxmlformats.org/officeDocument/2006/math">
                    <m:r>
                      <a:rPr lang="vi-VN" sz="1900" i="1" smtClean="0">
                        <a:solidFill>
                          <a:srgbClr val="FFFFFF"/>
                        </a:solidFill>
                        <a:latin typeface="Cambria Math" panose="02040503050406030204" pitchFamily="18" charset="0"/>
                        <a:ea typeface="+mn-ea"/>
                      </a:rPr>
                      <m:t>𝑦</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𝑓</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m:t>
                    </m:r>
                    <m:sSup>
                      <m:sSupPr>
                        <m:ctrlPr>
                          <a:rPr lang="vi-VN" sz="1900" i="1" smtClean="0">
                            <a:solidFill>
                              <a:srgbClr val="FFFFFF"/>
                            </a:solidFill>
                            <a:latin typeface="Cambria Math"/>
                            <a:ea typeface="+mn-ea"/>
                          </a:rPr>
                        </m:ctrlPr>
                      </m:sSupPr>
                      <m:e>
                        <m:r>
                          <a:rPr lang="en-US" sz="1900" b="0" i="1" smtClean="0">
                            <a:solidFill>
                              <a:srgbClr val="FFFFFF"/>
                            </a:solidFill>
                            <a:latin typeface="Cambria Math" panose="02040503050406030204" pitchFamily="18" charset="0"/>
                            <a:ea typeface="+mn-ea"/>
                          </a:rPr>
                          <m:t>𝑥</m:t>
                        </m:r>
                      </m:e>
                      <m:sup>
                        <m:r>
                          <a:rPr lang="en-US" sz="1900" b="0" i="1" smtClean="0">
                            <a:solidFill>
                              <a:srgbClr val="FFFFFF"/>
                            </a:solidFill>
                            <a:latin typeface="Cambria Math" panose="02040503050406030204" pitchFamily="18" charset="0"/>
                            <a:ea typeface="+mn-ea"/>
                          </a:rPr>
                          <m:t>3</m:t>
                        </m:r>
                      </m:sup>
                    </m:sSup>
                    <m:r>
                      <a:rPr lang="vi-VN" sz="1900" i="1" smtClean="0">
                        <a:solidFill>
                          <a:srgbClr val="FFFFFF"/>
                        </a:solidFill>
                        <a:latin typeface="Cambria Math" panose="02040503050406030204" pitchFamily="18" charset="0"/>
                        <a:ea typeface="+mn-ea"/>
                      </a:rPr>
                      <m:t> – 3</m:t>
                    </m:r>
                    <m:sSup>
                      <m:sSupPr>
                        <m:ctrlPr>
                          <a:rPr lang="vi-VN" sz="1900" i="1" smtClean="0">
                            <a:solidFill>
                              <a:srgbClr val="FFFFFF"/>
                            </a:solidFill>
                            <a:latin typeface="Cambria Math"/>
                            <a:ea typeface="+mn-ea"/>
                          </a:rPr>
                        </m:ctrlPr>
                      </m:sSupPr>
                      <m:e>
                        <m:r>
                          <a:rPr lang="en-US" sz="1900" b="0" i="1" smtClean="0">
                            <a:solidFill>
                              <a:srgbClr val="FFFFFF"/>
                            </a:solidFill>
                            <a:latin typeface="Cambria Math" panose="02040503050406030204" pitchFamily="18" charset="0"/>
                            <a:ea typeface="+mn-ea"/>
                          </a:rPr>
                          <m:t>𝑥</m:t>
                        </m:r>
                      </m:e>
                      <m:sup>
                        <m:r>
                          <a:rPr lang="en-US" sz="1900" b="0" i="1" smtClean="0">
                            <a:solidFill>
                              <a:srgbClr val="FFFFFF"/>
                            </a:solidFill>
                            <a:latin typeface="Cambria Math" panose="02040503050406030204" pitchFamily="18" charset="0"/>
                            <a:ea typeface="+mn-ea"/>
                          </a:rPr>
                          <m:t>2</m:t>
                        </m:r>
                      </m:sup>
                    </m:sSup>
                    <m:r>
                      <a:rPr lang="vi-VN" sz="1900" i="1" smtClean="0">
                        <a:solidFill>
                          <a:srgbClr val="FFFFFF"/>
                        </a:solidFill>
                        <a:latin typeface="Cambria Math" panose="02040503050406030204" pitchFamily="18" charset="0"/>
                        <a:ea typeface="+mn-ea"/>
                      </a:rPr>
                      <m:t>+2</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+1</m:t>
                    </m:r>
                  </m:oMath>
                </a14:m>
                <a:endParaRPr lang="vi-VN" sz="1900">
                  <a:solidFill>
                    <a:srgbClr val="FFFFFF"/>
                  </a:solidFill>
                  <a:ea typeface="+mn-ea"/>
                </a:endParaRPr>
              </a:p>
              <a:p>
                <a:pPr lvl="0" algn="just" defTabSz="1828800">
                  <a:lnSpc>
                    <a:spcPct val="150000"/>
                  </a:lnSpc>
                  <a:spcBef>
                    <a:spcPts val="300"/>
                  </a:spcBef>
                  <a:spcAft>
                    <a:spcPts val="300"/>
                  </a:spcAft>
                  <a:buClr>
                    <a:srgbClr val="FFFF00"/>
                  </a:buClr>
                  <a:defRPr/>
                </a:pPr>
                <a:r>
                  <a:rPr lang="vi-VN" sz="1900">
                    <a:solidFill>
                      <a:srgbClr val="FFFFFF"/>
                    </a:solidFill>
                    <a:ea typeface="+mn-ea"/>
                  </a:rPr>
                  <a:t>a) Tính đạo hàm </a:t>
                </a:r>
                <a14:m>
                  <m:oMath xmlns:m="http://schemas.openxmlformats.org/officeDocument/2006/math">
                    <m:r>
                      <a:rPr lang="vi-VN" sz="1900" i="1" smtClean="0">
                        <a:solidFill>
                          <a:srgbClr val="FFFFFF"/>
                        </a:solidFill>
                        <a:latin typeface="Cambria Math" panose="02040503050406030204" pitchFamily="18" charset="0"/>
                        <a:ea typeface="+mn-ea"/>
                      </a:rPr>
                      <m:t>𝑓</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 </m:t>
                    </m:r>
                  </m:oMath>
                </a14:m>
                <a:r>
                  <a:rPr lang="vi-VN" sz="1900">
                    <a:solidFill>
                      <a:srgbClr val="FFFFFF"/>
                    </a:solidFill>
                    <a:ea typeface="+mn-ea"/>
                  </a:rPr>
                  <a:t>và tìm các điểm </a:t>
                </a:r>
                <a14:m>
                  <m:oMath xmlns:m="http://schemas.openxmlformats.org/officeDocument/2006/math">
                    <m:r>
                      <a:rPr lang="vi-VN" sz="1900" i="1" smtClean="0">
                        <a:solidFill>
                          <a:srgbClr val="FFFFFF"/>
                        </a:solidFill>
                        <a:latin typeface="Cambria Math" panose="02040503050406030204" pitchFamily="18" charset="0"/>
                        <a:ea typeface="+mn-ea"/>
                      </a:rPr>
                      <m:t>𝑥</m:t>
                    </m:r>
                  </m:oMath>
                </a14:m>
                <a:r>
                  <a:rPr lang="vi-VN" sz="1900">
                    <a:solidFill>
                      <a:srgbClr val="FFFFFF"/>
                    </a:solidFill>
                    <a:ea typeface="+mn-ea"/>
                  </a:rPr>
                  <a:t> mà </a:t>
                </a:r>
                <a14:m>
                  <m:oMath xmlns:m="http://schemas.openxmlformats.org/officeDocument/2006/math">
                    <m:r>
                      <a:rPr lang="vi-VN" sz="1900" i="1" smtClean="0">
                        <a:solidFill>
                          <a:srgbClr val="FFFFFF"/>
                        </a:solidFill>
                        <a:latin typeface="Cambria Math" panose="02040503050406030204" pitchFamily="18" charset="0"/>
                        <a:ea typeface="+mn-ea"/>
                      </a:rPr>
                      <m:t>𝑓</m:t>
                    </m:r>
                    <m:r>
                      <a:rPr lang="vi-VN" sz="1900" i="1" smtClean="0">
                        <a:solidFill>
                          <a:srgbClr val="FFFFFF"/>
                        </a:solidFill>
                        <a:latin typeface="Cambria Math" panose="02040503050406030204" pitchFamily="18" charset="0"/>
                        <a:ea typeface="+mn-ea"/>
                      </a:rPr>
                      <m:t>′(</m:t>
                    </m:r>
                    <m:r>
                      <a:rPr lang="vi-VN" sz="1900" i="1" smtClean="0">
                        <a:solidFill>
                          <a:srgbClr val="FFFFFF"/>
                        </a:solidFill>
                        <a:latin typeface="Cambria Math" panose="02040503050406030204" pitchFamily="18" charset="0"/>
                        <a:ea typeface="+mn-ea"/>
                      </a:rPr>
                      <m:t>𝑥</m:t>
                    </m:r>
                    <m:r>
                      <a:rPr lang="vi-VN" sz="1900" i="1" smtClean="0">
                        <a:solidFill>
                          <a:srgbClr val="FFFFFF"/>
                        </a:solidFill>
                        <a:latin typeface="Cambria Math" panose="02040503050406030204" pitchFamily="18" charset="0"/>
                        <a:ea typeface="+mn-ea"/>
                      </a:rPr>
                      <m:t>)=0.</m:t>
                    </m:r>
                  </m:oMath>
                </a14:m>
                <a:endParaRPr lang="vi-VN" sz="1900">
                  <a:solidFill>
                    <a:srgbClr val="FFFFFF"/>
                  </a:solidFill>
                  <a:ea typeface="+mn-ea"/>
                </a:endParaRPr>
              </a:p>
              <a:p>
                <a:pPr lvl="0" algn="just" defTabSz="1828800">
                  <a:lnSpc>
                    <a:spcPct val="150000"/>
                  </a:lnSpc>
                  <a:spcBef>
                    <a:spcPts val="300"/>
                  </a:spcBef>
                  <a:spcAft>
                    <a:spcPts val="300"/>
                  </a:spcAft>
                  <a:buClr>
                    <a:srgbClr val="FFFF00"/>
                  </a:buClr>
                  <a:defRPr/>
                </a:pPr>
                <a:r>
                  <a:rPr lang="vi-VN" sz="1900">
                    <a:solidFill>
                      <a:srgbClr val="FFFFFF"/>
                    </a:solidFill>
                    <a:ea typeface="+mn-ea"/>
                  </a:rPr>
                  <a:t>b) Lập bảng biến thiên của hàm số, tức là lập bảng thể hiện dấu của đạo hàm và sự đồng</a:t>
                </a:r>
                <a:r>
                  <a:rPr lang="en-US" sz="1900">
                    <a:solidFill>
                      <a:srgbClr val="FFFFFF"/>
                    </a:solidFill>
                    <a:ea typeface="+mn-ea"/>
                  </a:rPr>
                  <a:t> </a:t>
                </a:r>
                <a:r>
                  <a:rPr lang="vi-VN" sz="1900">
                    <a:solidFill>
                      <a:srgbClr val="FFFFFF"/>
                    </a:solidFill>
                    <a:ea typeface="+mn-ea"/>
                  </a:rPr>
                  <a:t>biến, nghịch biến của hàm số trên các khoảng tương ứng.</a:t>
                </a:r>
              </a:p>
              <a:p>
                <a:pPr lvl="0" algn="just" defTabSz="1828800">
                  <a:lnSpc>
                    <a:spcPct val="150000"/>
                  </a:lnSpc>
                  <a:spcBef>
                    <a:spcPts val="300"/>
                  </a:spcBef>
                  <a:spcAft>
                    <a:spcPts val="300"/>
                  </a:spcAft>
                  <a:buClr>
                    <a:srgbClr val="FFFF00"/>
                  </a:buClr>
                  <a:defRPr/>
                </a:pPr>
                <a:r>
                  <a:rPr lang="vi-VN" sz="1900">
                    <a:solidFill>
                      <a:srgbClr val="FFFFFF"/>
                    </a:solidFill>
                    <a:ea typeface="+mn-ea"/>
                  </a:rPr>
                  <a:t>c) Nêu kết luận về khoảng đồng biến, nghịch biến của hàm số.</a:t>
                </a:r>
              </a:p>
            </p:txBody>
          </p:sp>
        </mc:Choice>
        <mc:Fallback xmlns="">
          <p:sp>
            <p:nvSpPr>
              <p:cNvPr id="55" name="Rectangle 54"/>
              <p:cNvSpPr>
                <a:spLocks noRot="1" noChangeAspect="1" noMove="1" noResize="1" noEditPoints="1" noAdjustHandles="1" noChangeArrowheads="1" noChangeShapeType="1" noTextEdit="1"/>
              </p:cNvSpPr>
              <p:nvPr/>
            </p:nvSpPr>
            <p:spPr>
              <a:xfrm>
                <a:off x="714012" y="1006200"/>
                <a:ext cx="7621756" cy="3470181"/>
              </a:xfrm>
              <a:prstGeom prst="rect">
                <a:avLst/>
              </a:prstGeom>
              <a:blipFill>
                <a:blip r:embed="rId3"/>
                <a:stretch>
                  <a:fillRect l="-720" r="-800" b="-527"/>
                </a:stretch>
              </a:blipFill>
            </p:spPr>
            <p:txBody>
              <a:bodyPr/>
              <a:lstStyle/>
              <a:p>
                <a:r>
                  <a:rPr lang="en-US">
                    <a:noFill/>
                  </a:rPr>
                  <a:t> </a:t>
                </a:r>
              </a:p>
            </p:txBody>
          </p:sp>
        </mc:Fallback>
      </mc:AlternateContent>
      <p:grpSp>
        <p:nvGrpSpPr>
          <p:cNvPr id="56" name="Google Shape;3633;p72"/>
          <p:cNvGrpSpPr/>
          <p:nvPr/>
        </p:nvGrpSpPr>
        <p:grpSpPr>
          <a:xfrm rot="10527140">
            <a:off x="8045569" y="49205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3624;p72"/>
          <p:cNvGrpSpPr/>
          <p:nvPr/>
        </p:nvGrpSpPr>
        <p:grpSpPr>
          <a:xfrm>
            <a:off x="7973585" y="4252328"/>
            <a:ext cx="756169" cy="786690"/>
            <a:chOff x="1909925" y="3195575"/>
            <a:chExt cx="1542000" cy="1608425"/>
          </a:xfrm>
        </p:grpSpPr>
        <p:sp>
          <p:nvSpPr>
            <p:cNvPr id="64"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943347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3" name="Google Shape;3624;p72"/>
          <p:cNvGrpSpPr/>
          <p:nvPr/>
        </p:nvGrpSpPr>
        <p:grpSpPr>
          <a:xfrm>
            <a:off x="8015589" y="375178"/>
            <a:ext cx="756169" cy="786690"/>
            <a:chOff x="1909925" y="3195575"/>
            <a:chExt cx="1542000" cy="1608425"/>
          </a:xfrm>
        </p:grpSpPr>
        <p:sp>
          <p:nvSpPr>
            <p:cNvPr id="64"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512229" y="805433"/>
                <a:ext cx="2668293" cy="515334"/>
              </a:xfrm>
              <a:prstGeom prst="rect">
                <a:avLst/>
              </a:prstGeom>
            </p:spPr>
            <p:txBody>
              <a:bodyPr wrap="square">
                <a:spAutoFit/>
              </a:bodyPr>
              <a:lstStyle/>
              <a:p>
                <a:pPr algn="just">
                  <a:lnSpc>
                    <a:spcPct val="150000"/>
                  </a:lnSpc>
                </a:pPr>
                <a:r>
                  <a:rPr lang="en-US" sz="1700">
                    <a:solidFill>
                      <a:schemeClr val="tx1"/>
                    </a:solidFill>
                    <a:effectLst/>
                    <a:latin typeface="+mn-lt"/>
                    <a:ea typeface="PMingLiU"/>
                    <a:cs typeface="Times New Roman" panose="02020603050405020304" pitchFamily="18" charset="0"/>
                  </a:rPr>
                  <a:t>a) </a:t>
                </a:r>
                <a14:m>
                  <m:oMath xmlns:m="http://schemas.openxmlformats.org/officeDocument/2006/math">
                    <m:sSup>
                      <m:sSupPr>
                        <m:ctrlPr>
                          <a:rPr lang="en-US" sz="1700" i="1">
                            <a:solidFill>
                              <a:schemeClr val="tx1"/>
                            </a:solidFill>
                            <a:effectLst/>
                            <a:latin typeface="Cambria Math"/>
                            <a:ea typeface="PMingLiU"/>
                            <a:cs typeface="Times New Roman" panose="02020603050405020304" pitchFamily="18" charset="0"/>
                          </a:rPr>
                        </m:ctrlPr>
                      </m:sSupPr>
                      <m:e>
                        <m:r>
                          <a:rPr lang="en-US" sz="1700" i="1">
                            <a:solidFill>
                              <a:schemeClr val="tx1"/>
                            </a:solidFill>
                            <a:effectLst/>
                            <a:latin typeface="Cambria Math" panose="02040503050406030204" pitchFamily="18" charset="0"/>
                            <a:ea typeface="PMingLiU"/>
                            <a:cs typeface="Times New Roman" panose="02020603050405020304" pitchFamily="18" charset="0"/>
                          </a:rPr>
                          <m:t>𝑓</m:t>
                        </m:r>
                      </m:e>
                      <m:sup>
                        <m:r>
                          <a:rPr lang="en-US" sz="1700" i="1">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1700" i="1">
                            <a:solidFill>
                              <a:schemeClr val="tx1"/>
                            </a:solidFill>
                            <a:effectLst/>
                            <a:latin typeface="Cambria Math"/>
                            <a:ea typeface="PMingLiU"/>
                            <a:cs typeface="Times New Roman" panose="02020603050405020304" pitchFamily="18" charset="0"/>
                          </a:rPr>
                        </m:ctrlPr>
                      </m:dPr>
                      <m:e>
                        <m:r>
                          <a:rPr lang="en-US" sz="1700" i="1">
                            <a:solidFill>
                              <a:schemeClr val="tx1"/>
                            </a:solidFill>
                            <a:effectLst/>
                            <a:latin typeface="Cambria Math" panose="02040503050406030204" pitchFamily="18" charset="0"/>
                            <a:ea typeface="PMingLiU"/>
                            <a:cs typeface="Times New Roman" panose="02020603050405020304" pitchFamily="18" charset="0"/>
                          </a:rPr>
                          <m:t>𝑥</m:t>
                        </m:r>
                      </m:e>
                    </m:d>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hlinkClick r:id="" action="ppaction://noaction"/>
                      </a:rPr>
                      <m:t>3</m:t>
                    </m:r>
                    <m:sSup>
                      <m:sSupPr>
                        <m:ctrlPr>
                          <a:rPr lang="en-US" sz="1700" i="1">
                            <a:solidFill>
                              <a:schemeClr val="tx1"/>
                            </a:solidFill>
                            <a:effectLst/>
                            <a:latin typeface="Cambria Math"/>
                            <a:ea typeface="PMingLiU"/>
                            <a:cs typeface="Times New Roman" panose="02020603050405020304" pitchFamily="18" charset="0"/>
                          </a:rPr>
                        </m:ctrlPr>
                      </m:sSupPr>
                      <m:e>
                        <m:r>
                          <a:rPr lang="en-US" sz="1700" i="1">
                            <a:solidFill>
                              <a:schemeClr val="tx1"/>
                            </a:solidFill>
                            <a:effectLst/>
                            <a:latin typeface="Cambria Math" panose="02040503050406030204" pitchFamily="18" charset="0"/>
                            <a:ea typeface="PMingLiU"/>
                            <a:cs typeface="Times New Roman" panose="02020603050405020304" pitchFamily="18" charset="0"/>
                          </a:rPr>
                          <m:t>𝑥</m:t>
                        </m:r>
                      </m:e>
                      <m:sup>
                        <m:r>
                          <a:rPr lang="en-US" sz="1700" i="1">
                            <a:solidFill>
                              <a:schemeClr val="tx1"/>
                            </a:solidFill>
                            <a:effectLst/>
                            <a:latin typeface="Cambria Math" panose="02040503050406030204" pitchFamily="18" charset="0"/>
                            <a:ea typeface="PMingLiU"/>
                            <a:cs typeface="Times New Roman" panose="02020603050405020304" pitchFamily="18" charset="0"/>
                          </a:rPr>
                          <m:t>2</m:t>
                        </m:r>
                      </m:sup>
                    </m:sSup>
                    <m:r>
                      <a:rPr lang="en-US" sz="1700" i="1">
                        <a:solidFill>
                          <a:schemeClr val="tx1"/>
                        </a:solidFill>
                        <a:effectLst/>
                        <a:latin typeface="Cambria Math" panose="02040503050406030204" pitchFamily="18" charset="0"/>
                        <a:ea typeface="PMingLiU"/>
                        <a:cs typeface="Times New Roman" panose="02020603050405020304" pitchFamily="18" charset="0"/>
                      </a:rPr>
                      <m:t>−6</m:t>
                    </m:r>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+2</m:t>
                    </m:r>
                  </m:oMath>
                </a14:m>
                <a:endParaRPr lang="en-US" sz="17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12229" y="805433"/>
                <a:ext cx="2668293" cy="515334"/>
              </a:xfrm>
              <a:prstGeom prst="rect">
                <a:avLst/>
              </a:prstGeom>
              <a:blipFill>
                <a:blip r:embed="rId3"/>
                <a:stretch>
                  <a:fillRect l="-1370" b="-4706"/>
                </a:stretch>
              </a:blipFill>
            </p:spPr>
            <p:txBody>
              <a:bodyPr/>
              <a:lstStyle/>
              <a:p>
                <a:r>
                  <a:rPr lang="en-US">
                    <a:noFill/>
                  </a:rPr>
                  <a:t> </a:t>
                </a:r>
              </a:p>
            </p:txBody>
          </p:sp>
        </mc:Fallback>
      </mc:AlternateContent>
      <p:sp>
        <p:nvSpPr>
          <p:cNvPr id="23" name="Rectangle 22"/>
          <p:cNvSpPr/>
          <p:nvPr/>
        </p:nvSpPr>
        <p:spPr>
          <a:xfrm>
            <a:off x="539628" y="376558"/>
            <a:ext cx="9685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36105" y="2797769"/>
            <a:ext cx="3927306" cy="176628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864784" y="3463833"/>
                <a:ext cx="4242651" cy="1386277"/>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m:rPr>
                          <m:nor/>
                        </m:rPr>
                        <a:rPr lang="en-US" sz="1700" smtClean="0">
                          <a:solidFill>
                            <a:schemeClr val="tx1"/>
                          </a:solidFill>
                          <a:ea typeface="Arial" panose="020B0604020202020204" pitchFamily="34" charset="0"/>
                          <a:cs typeface="Times New Roman" panose="02020603050405020304" pitchFamily="18" charset="0"/>
                        </a:rPr>
                        <m:t>H</m:t>
                      </m:r>
                      <m:r>
                        <m:rPr>
                          <m:nor/>
                        </m:rPr>
                        <a:rPr lang="en-US" sz="1700" smtClean="0">
                          <a:solidFill>
                            <a:schemeClr val="tx1"/>
                          </a:solidFill>
                          <a:ea typeface="Arial" panose="020B0604020202020204" pitchFamily="34" charset="0"/>
                          <a:cs typeface="Times New Roman" panose="02020603050405020304" pitchFamily="18" charset="0"/>
                        </a:rPr>
                        <m:t>à</m:t>
                      </m:r>
                      <m:r>
                        <m:rPr>
                          <m:nor/>
                        </m:rPr>
                        <a:rPr lang="en-US" sz="1700" smtClean="0">
                          <a:solidFill>
                            <a:schemeClr val="tx1"/>
                          </a:solidFill>
                          <a:ea typeface="Arial" panose="020B0604020202020204" pitchFamily="34" charset="0"/>
                          <a:cs typeface="Times New Roman" panose="02020603050405020304" pitchFamily="18" charset="0"/>
                        </a:rPr>
                        <m:t>m</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s</m:t>
                      </m:r>
                      <m:r>
                        <m:rPr>
                          <m:nor/>
                        </m:rPr>
                        <a:rPr lang="en-US" sz="1700" smtClean="0">
                          <a:solidFill>
                            <a:schemeClr val="tx1"/>
                          </a:solidFill>
                          <a:ea typeface="Arial" panose="020B0604020202020204" pitchFamily="34" charset="0"/>
                          <a:cs typeface="Times New Roman" panose="02020603050405020304" pitchFamily="18" charset="0"/>
                        </a:rPr>
                        <m:t>ố </m:t>
                      </m:r>
                      <m:r>
                        <m:rPr>
                          <m:nor/>
                        </m:rPr>
                        <a:rPr lang="en-US" sz="1700" smtClean="0">
                          <a:solidFill>
                            <a:schemeClr val="tx1"/>
                          </a:solidFill>
                          <a:ea typeface="Arial" panose="020B0604020202020204" pitchFamily="34" charset="0"/>
                          <a:cs typeface="Times New Roman" panose="02020603050405020304" pitchFamily="18" charset="0"/>
                        </a:rPr>
                        <m:t>ngh</m:t>
                      </m:r>
                      <m:r>
                        <m:rPr>
                          <m:nor/>
                        </m:rPr>
                        <a:rPr lang="en-US" sz="1700" smtClean="0">
                          <a:solidFill>
                            <a:schemeClr val="tx1"/>
                          </a:solidFill>
                          <a:ea typeface="Arial" panose="020B0604020202020204" pitchFamily="34" charset="0"/>
                          <a:cs typeface="Times New Roman" panose="02020603050405020304" pitchFamily="18" charset="0"/>
                        </a:rPr>
                        <m:t>ị</m:t>
                      </m:r>
                      <m:r>
                        <m:rPr>
                          <m:nor/>
                        </m:rPr>
                        <a:rPr lang="en-US" sz="1700" smtClean="0">
                          <a:solidFill>
                            <a:schemeClr val="tx1"/>
                          </a:solidFill>
                          <a:ea typeface="Arial" panose="020B0604020202020204" pitchFamily="34" charset="0"/>
                          <a:cs typeface="Times New Roman" panose="02020603050405020304" pitchFamily="18" charset="0"/>
                        </a:rPr>
                        <m:t>ch</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bi</m:t>
                      </m:r>
                      <m:r>
                        <m:rPr>
                          <m:nor/>
                        </m:rPr>
                        <a:rPr lang="en-US" sz="1700" smtClean="0">
                          <a:solidFill>
                            <a:schemeClr val="tx1"/>
                          </a:solidFill>
                          <a:ea typeface="Arial" panose="020B0604020202020204" pitchFamily="34" charset="0"/>
                          <a:cs typeface="Times New Roman" panose="02020603050405020304" pitchFamily="18" charset="0"/>
                        </a:rPr>
                        <m:t>ế</m:t>
                      </m:r>
                      <m:r>
                        <m:rPr>
                          <m:nor/>
                        </m:rPr>
                        <a:rPr lang="en-US" sz="1700" smtClean="0">
                          <a:solidFill>
                            <a:schemeClr val="tx1"/>
                          </a:solidFill>
                          <a:ea typeface="Arial" panose="020B0604020202020204" pitchFamily="34" charset="0"/>
                          <a:cs typeface="Times New Roman" panose="02020603050405020304" pitchFamily="18" charset="0"/>
                        </a:rPr>
                        <m:t>n</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tr</m:t>
                      </m:r>
                      <m:r>
                        <m:rPr>
                          <m:nor/>
                        </m:rPr>
                        <a:rPr lang="en-US" sz="1700" smtClean="0">
                          <a:solidFill>
                            <a:schemeClr val="tx1"/>
                          </a:solidFill>
                          <a:ea typeface="Arial" panose="020B0604020202020204" pitchFamily="34" charset="0"/>
                          <a:cs typeface="Times New Roman" panose="02020603050405020304" pitchFamily="18" charset="0"/>
                        </a:rPr>
                        <m:t>ê</m:t>
                      </m:r>
                      <m:r>
                        <m:rPr>
                          <m:nor/>
                        </m:rPr>
                        <a:rPr lang="en-US" sz="1700" smtClean="0">
                          <a:solidFill>
                            <a:schemeClr val="tx1"/>
                          </a:solidFill>
                          <a:ea typeface="Arial" panose="020B0604020202020204" pitchFamily="34" charset="0"/>
                          <a:cs typeface="Times New Roman" panose="02020603050405020304" pitchFamily="18" charset="0"/>
                        </a:rPr>
                        <m:t>n</m:t>
                      </m:r>
                      <m:r>
                        <m:rPr>
                          <m:nor/>
                        </m:rPr>
                        <a:rPr lang="en-US" sz="1700" smtClean="0">
                          <a:solidFill>
                            <a:schemeClr val="tx1"/>
                          </a:solidFill>
                          <a:ea typeface="Arial" panose="020B0604020202020204" pitchFamily="34" charset="0"/>
                          <a:cs typeface="Times New Roman" panose="02020603050405020304" pitchFamily="18" charset="0"/>
                        </a:rPr>
                        <m:t> </m:t>
                      </m:r>
                      <m:r>
                        <m:rPr>
                          <m:nor/>
                        </m:rPr>
                        <a:rPr lang="en-US" sz="1700" smtClean="0">
                          <a:solidFill>
                            <a:schemeClr val="tx1"/>
                          </a:solidFill>
                          <a:ea typeface="Arial" panose="020B0604020202020204" pitchFamily="34" charset="0"/>
                          <a:cs typeface="Times New Roman" panose="02020603050405020304" pitchFamily="18" charset="0"/>
                        </a:rPr>
                        <m:t>kho</m:t>
                      </m:r>
                      <m:r>
                        <m:rPr>
                          <m:nor/>
                        </m:rPr>
                        <a:rPr lang="en-US" sz="1700" smtClean="0">
                          <a:solidFill>
                            <a:schemeClr val="tx1"/>
                          </a:solidFill>
                          <a:ea typeface="Arial" panose="020B0604020202020204" pitchFamily="34" charset="0"/>
                          <a:cs typeface="Times New Roman" panose="02020603050405020304" pitchFamily="18" charset="0"/>
                        </a:rPr>
                        <m:t>ả</m:t>
                      </m:r>
                      <m:r>
                        <m:rPr>
                          <m:nor/>
                        </m:rPr>
                        <a:rPr lang="en-US" sz="1700" smtClean="0">
                          <a:solidFill>
                            <a:schemeClr val="tx1"/>
                          </a:solidFill>
                          <a:ea typeface="Arial" panose="020B0604020202020204" pitchFamily="34" charset="0"/>
                          <a:cs typeface="Times New Roman" panose="02020603050405020304" pitchFamily="18" charset="0"/>
                        </a:rPr>
                        <m:t>ng</m:t>
                      </m:r>
                      <m:r>
                        <m:rPr>
                          <m:nor/>
                        </m:rPr>
                        <a:rPr lang="en-US" sz="1700" smtClean="0">
                          <a:solidFill>
                            <a:schemeClr val="tx1"/>
                          </a:solidFill>
                          <a:ea typeface="Arial" panose="020B0604020202020204" pitchFamily="34" charset="0"/>
                          <a:cs typeface="Times New Roman" panose="02020603050405020304" pitchFamily="18" charset="0"/>
                        </a:rPr>
                        <m:t>:</m:t>
                      </m:r>
                      <m:r>
                        <a:rPr lang="en-US" sz="1700" b="0" i="1" smtClean="0">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700" b="0" i="1">
                  <a:solidFill>
                    <a:schemeClr val="tx1"/>
                  </a:solidFill>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ctrlPr>
                            <a:rPr lang="en-US" sz="1700" i="1">
                              <a:solidFill>
                                <a:schemeClr val="tx1"/>
                              </a:solidFill>
                              <a:effectLst/>
                              <a:latin typeface="Cambria Math"/>
                              <a:ea typeface="Arial" panose="020B0604020202020204" pitchFamily="34" charset="0"/>
                              <a:cs typeface="Times New Roman" panose="02020603050405020304" pitchFamily="18" charset="0"/>
                            </a:rPr>
                          </m:ctrlPr>
                        </m:dPr>
                        <m:e>
                          <m:f>
                            <m:fPr>
                              <m:ctrlPr>
                                <a:rPr lang="en-US" sz="1700" i="1">
                                  <a:solidFill>
                                    <a:schemeClr val="tx1"/>
                                  </a:solidFill>
                                  <a:effectLst/>
                                  <a:latin typeface="Cambria Math"/>
                                  <a:ea typeface="Arial" panose="020B0604020202020204" pitchFamily="34" charset="0"/>
                                  <a:cs typeface="Times New Roman" panose="02020603050405020304" pitchFamily="18" charset="0"/>
                                </a:rPr>
                              </m:ctrlPr>
                            </m:fPr>
                            <m:num>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chemeClr val="tx1"/>
                                      </a:solidFill>
                                      <a:effectLst/>
                                      <a:latin typeface="Cambria Math"/>
                                      <a:ea typeface="Arial" panose="020B0604020202020204" pitchFamily="34" charset="0"/>
                                      <a:cs typeface="Times New Roman" panose="02020603050405020304" pitchFamily="18" charset="0"/>
                                    </a:rPr>
                                  </m:ctrlPr>
                                </m:radPr>
                                <m:deg/>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den>
                          </m:f>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1700" i="1">
                                  <a:solidFill>
                                    <a:schemeClr val="tx1"/>
                                  </a:solidFill>
                                  <a:effectLst/>
                                  <a:latin typeface="Cambria Math"/>
                                  <a:ea typeface="Arial" panose="020B0604020202020204" pitchFamily="34" charset="0"/>
                                  <a:cs typeface="Times New Roman" panose="02020603050405020304" pitchFamily="18" charset="0"/>
                                </a:rPr>
                              </m:ctrlPr>
                            </m:fPr>
                            <m:num>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chemeClr val="tx1"/>
                                      </a:solidFill>
                                      <a:effectLst/>
                                      <a:latin typeface="Cambria Math"/>
                                      <a:ea typeface="Arial" panose="020B0604020202020204" pitchFamily="34" charset="0"/>
                                      <a:cs typeface="Times New Roman" panose="02020603050405020304" pitchFamily="18" charset="0"/>
                                    </a:rPr>
                                  </m:ctrlPr>
                                </m:radPr>
                                <m:deg/>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den>
                          </m:f>
                        </m:e>
                      </m:d>
                    </m:oMath>
                  </m:oMathPara>
                </a14:m>
                <a:endParaRPr lang="en-US" sz="17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864784" y="3463833"/>
                <a:ext cx="4242651" cy="13862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89223" y="297862"/>
                <a:ext cx="2160591" cy="484748"/>
              </a:xfrm>
              <a:prstGeom prst="rect">
                <a:avLst/>
              </a:prstGeom>
            </p:spPr>
            <p:txBody>
              <a:bodyPr wrap="none">
                <a:spAutoFit/>
              </a:bodyPr>
              <a:lstStyle/>
              <a:p>
                <a:pPr lvl="0" algn="just">
                  <a:lnSpc>
                    <a:spcPct val="150000"/>
                  </a:lnSpc>
                </a:pPr>
                <a:r>
                  <a:rPr lang="vi-VN" sz="1700">
                    <a:solidFill>
                      <a:srgbClr val="FFFFFF"/>
                    </a:solidFill>
                    <a:latin typeface="Arial" panose="020B0604020202020204" pitchFamily="34" charset="0"/>
                    <a:ea typeface="PMingLiU"/>
                    <a:cs typeface="Times New Roman" panose="02020603050405020304" pitchFamily="18" charset="0"/>
                  </a:rPr>
                  <a:t>Tập xác định: </a:t>
                </a:r>
                <a14:m>
                  <m:oMath xmlns:m="http://schemas.openxmlformats.org/officeDocument/2006/math">
                    <m:r>
                      <a:rPr lang="vi-VN" sz="1700" i="1">
                        <a:solidFill>
                          <a:srgbClr val="FFFFFF"/>
                        </a:solidFill>
                        <a:latin typeface="Cambria Math" panose="02040503050406030204" pitchFamily="18" charset="0"/>
                        <a:ea typeface="PMingLiU"/>
                        <a:cs typeface="Times New Roman" panose="02020603050405020304" pitchFamily="18" charset="0"/>
                      </a:rPr>
                      <m:t>𝑥</m:t>
                    </m:r>
                    <m:r>
                      <a:rPr lang="vi-VN" sz="1700" i="1">
                        <a:solidFill>
                          <a:srgbClr val="FFFFFF"/>
                        </a:solidFill>
                        <a:latin typeface="Cambria Math" panose="02040503050406030204" pitchFamily="18" charset="0"/>
                        <a:ea typeface="PMingLiU"/>
                        <a:cs typeface="Times New Roman" panose="02020603050405020304" pitchFamily="18" charset="0"/>
                      </a:rPr>
                      <m:t>∈</m:t>
                    </m:r>
                    <m:r>
                      <a:rPr lang="vi-VN" sz="1700" i="1">
                        <a:solidFill>
                          <a:srgbClr val="FFFFFF"/>
                        </a:solidFill>
                        <a:latin typeface="Cambria Math" panose="02040503050406030204" pitchFamily="18" charset="0"/>
                        <a:ea typeface="PMingLiU"/>
                        <a:cs typeface="Times New Roman" panose="02020603050405020304" pitchFamily="18" charset="0"/>
                      </a:rPr>
                      <m:t>ℝ</m:t>
                    </m:r>
                  </m:oMath>
                </a14:m>
                <a:endParaRPr lang="en-US" sz="1700">
                  <a:solidFill>
                    <a:srgbClr val="FFFFFF"/>
                  </a:solidFill>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89223" y="297862"/>
                <a:ext cx="2160591" cy="484748"/>
              </a:xfrm>
              <a:prstGeom prst="rect">
                <a:avLst/>
              </a:prstGeom>
              <a:blipFill>
                <a:blip r:embed="rId7"/>
                <a:stretch>
                  <a:fillRect l="-1690"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12229" y="1065914"/>
                <a:ext cx="7620110" cy="917752"/>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sSup>
                        <m:sSupPr>
                          <m:ctrlPr>
                            <a:rPr lang="en-US" sz="1700" i="1">
                              <a:solidFill>
                                <a:srgbClr val="FFFFFF"/>
                              </a:solidFill>
                              <a:latin typeface="Cambria Math"/>
                              <a:ea typeface="Arial" panose="020B0604020202020204" pitchFamily="34" charset="0"/>
                              <a:cs typeface="Times New Roman" panose="02020603050405020304" pitchFamily="18" charset="0"/>
                            </a:rPr>
                          </m:ctrlPr>
                        </m:sSupPr>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𝑓</m:t>
                          </m:r>
                        </m:e>
                        <m:sup>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700" i="1">
                              <a:solidFill>
                                <a:srgbClr val="FFFFFF"/>
                              </a:solidFill>
                              <a:latin typeface="Cambria Math"/>
                              <a:ea typeface="Arial" panose="020B0604020202020204" pitchFamily="34" charset="0"/>
                              <a:cs typeface="Times New Roman" panose="02020603050405020304" pitchFamily="18" charset="0"/>
                            </a:rPr>
                          </m:ctrlPr>
                        </m:dPr>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d>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=0</m:t>
                      </m:r>
                      <m:r>
                        <m:rPr>
                          <m:nor/>
                        </m:rPr>
                        <a:rPr lang="en-US" sz="1700">
                          <a:solidFill>
                            <a:srgbClr val="FFFFFF"/>
                          </a:solidFill>
                          <a:ea typeface="PMingLiU"/>
                          <a:cs typeface="Times New Roman" panose="02020603050405020304" pitchFamily="18" charset="0"/>
                        </a:rPr>
                        <m:t> </m:t>
                      </m:r>
                      <m:r>
                        <m:rPr>
                          <m:nor/>
                        </m:rPr>
                        <a:rPr lang="en-US" sz="1700">
                          <a:solidFill>
                            <a:srgbClr val="FFFFFF"/>
                          </a:solidFill>
                          <a:ea typeface="PMingLiU"/>
                          <a:cs typeface="Times New Roman" panose="02020603050405020304" pitchFamily="18" charset="0"/>
                        </a:rPr>
                        <m:t>hay</m:t>
                      </m:r>
                      <m:r>
                        <a:rPr lang="en-US" sz="1700" i="1">
                          <a:solidFill>
                            <a:srgbClr val="FFFFFF"/>
                          </a:solidFill>
                          <a:latin typeface="Cambria Math" panose="02040503050406030204" pitchFamily="18" charset="0"/>
                          <a:ea typeface="PMingLiU"/>
                          <a:cs typeface="Times New Roman" panose="02020603050405020304" pitchFamily="18" charset="0"/>
                        </a:rPr>
                        <m:t> 3</m:t>
                      </m:r>
                      <m:sSup>
                        <m:sSupPr>
                          <m:ctrlPr>
                            <a:rPr lang="en-US" sz="1700" i="1">
                              <a:solidFill>
                                <a:srgbClr val="FFFFFF"/>
                              </a:solidFill>
                              <a:latin typeface="Cambria Math"/>
                              <a:ea typeface="PMingLiU"/>
                              <a:cs typeface="Times New Roman" panose="02020603050405020304" pitchFamily="18" charset="0"/>
                            </a:rPr>
                          </m:ctrlPr>
                        </m:sSupPr>
                        <m:e>
                          <m:r>
                            <a:rPr lang="en-US" sz="1700" i="1">
                              <a:solidFill>
                                <a:srgbClr val="FFFFFF"/>
                              </a:solidFill>
                              <a:latin typeface="Cambria Math" panose="02040503050406030204" pitchFamily="18" charset="0"/>
                              <a:ea typeface="PMingLiU"/>
                              <a:cs typeface="Times New Roman" panose="02020603050405020304" pitchFamily="18" charset="0"/>
                            </a:rPr>
                            <m:t>𝑥</m:t>
                          </m:r>
                        </m:e>
                        <m:sup>
                          <m:r>
                            <a:rPr lang="en-US" sz="1700" i="1">
                              <a:solidFill>
                                <a:srgbClr val="FFFFFF"/>
                              </a:solidFill>
                              <a:latin typeface="Cambria Math" panose="02040503050406030204" pitchFamily="18" charset="0"/>
                              <a:ea typeface="PMingLiU"/>
                              <a:cs typeface="Times New Roman" panose="02020603050405020304" pitchFamily="18" charset="0"/>
                            </a:rPr>
                            <m:t>2</m:t>
                          </m:r>
                        </m:sup>
                      </m:sSup>
                      <m:r>
                        <a:rPr lang="en-US" sz="1700" i="1">
                          <a:solidFill>
                            <a:srgbClr val="FFFFFF"/>
                          </a:solidFill>
                          <a:latin typeface="Cambria Math" panose="02040503050406030204" pitchFamily="18" charset="0"/>
                          <a:ea typeface="PMingLiU"/>
                          <a:cs typeface="Times New Roman" panose="02020603050405020304" pitchFamily="18" charset="0"/>
                        </a:rPr>
                        <m:t>−6</m:t>
                      </m:r>
                      <m:r>
                        <a:rPr lang="en-US" sz="1700" i="1">
                          <a:solidFill>
                            <a:srgbClr val="FFFFFF"/>
                          </a:solidFill>
                          <a:latin typeface="Cambria Math" panose="02040503050406030204" pitchFamily="18" charset="0"/>
                          <a:ea typeface="PMingLiU"/>
                          <a:cs typeface="Times New Roman" panose="02020603050405020304" pitchFamily="18" charset="0"/>
                        </a:rPr>
                        <m:t>𝑥</m:t>
                      </m:r>
                      <m:r>
                        <a:rPr lang="en-US" sz="1700" i="1">
                          <a:solidFill>
                            <a:srgbClr val="FFFFFF"/>
                          </a:solidFill>
                          <a:latin typeface="Cambria Math" panose="02040503050406030204" pitchFamily="18" charset="0"/>
                          <a:ea typeface="PMingLiU"/>
                          <a:cs typeface="Times New Roman" panose="02020603050405020304" pitchFamily="18" charset="0"/>
                        </a:rPr>
                        <m:t>+2=0</m:t>
                      </m:r>
                      <m:r>
                        <m:rPr>
                          <m:nor/>
                        </m:rPr>
                        <a:rPr lang="en-US" sz="1700">
                          <a:solidFill>
                            <a:srgbClr val="FFFFFF"/>
                          </a:solidFill>
                          <a:ea typeface="PMingLiU"/>
                          <a:cs typeface="Times New Roman" panose="02020603050405020304" pitchFamily="18" charset="0"/>
                        </a:rPr>
                        <m:t> </m:t>
                      </m:r>
                      <m:r>
                        <m:rPr>
                          <m:nor/>
                        </m:rPr>
                        <a:rPr lang="en-US" sz="1700">
                          <a:solidFill>
                            <a:srgbClr val="FFFFFF"/>
                          </a:solidFill>
                          <a:ea typeface="Arial" panose="020B0604020202020204" pitchFamily="34" charset="0"/>
                          <a:cs typeface="Times New Roman" panose="02020603050405020304" pitchFamily="18" charset="0"/>
                        </a:rPr>
                        <m:t>suy</m:t>
                      </m:r>
                      <m:r>
                        <m:rPr>
                          <m:nor/>
                        </m:rPr>
                        <a:rPr lang="en-US" sz="1700">
                          <a:solidFill>
                            <a:srgbClr val="FFFFFF"/>
                          </a:solidFill>
                          <a:ea typeface="Arial" panose="020B0604020202020204" pitchFamily="34" charset="0"/>
                          <a:cs typeface="Times New Roman" panose="02020603050405020304" pitchFamily="18" charset="0"/>
                        </a:rPr>
                        <m:t> </m:t>
                      </m:r>
                      <m:r>
                        <m:rPr>
                          <m:nor/>
                        </m:rPr>
                        <a:rPr lang="en-US" sz="1700">
                          <a:solidFill>
                            <a:srgbClr val="FFFFFF"/>
                          </a:solidFill>
                          <a:ea typeface="Arial" panose="020B0604020202020204" pitchFamily="34" charset="0"/>
                          <a:cs typeface="Times New Roman" panose="02020603050405020304" pitchFamily="18" charset="0"/>
                        </a:rPr>
                        <m:t>ra</m:t>
                      </m:r>
                      <m:r>
                        <m:rPr>
                          <m:nor/>
                        </m:rPr>
                        <a:rPr lang="en-US" sz="1700">
                          <a:solidFill>
                            <a:srgbClr val="FFFFFF"/>
                          </a:solidFill>
                          <a:ea typeface="Arial" panose="020B0604020202020204" pitchFamily="34" charset="0"/>
                          <a:cs typeface="Times New Roman" panose="02020603050405020304" pitchFamily="18" charset="0"/>
                        </a:rPr>
                        <m:t>: </m:t>
                      </m:r>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700" i="1">
                              <a:solidFill>
                                <a:srgbClr val="FFFFFF"/>
                              </a:solidFill>
                              <a:latin typeface="Cambria Math"/>
                              <a:ea typeface="Arial" panose="020B0604020202020204" pitchFamily="34" charset="0"/>
                              <a:cs typeface="Times New Roman" panose="02020603050405020304" pitchFamily="18" charset="0"/>
                            </a:rPr>
                          </m:ctrlPr>
                        </m:fPr>
                        <m:num>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rgbClr val="FFFFFF"/>
                                  </a:solidFill>
                                  <a:latin typeface="Cambria Math"/>
                                  <a:ea typeface="Arial" panose="020B0604020202020204" pitchFamily="34" charset="0"/>
                                  <a:cs typeface="Times New Roman" panose="02020603050405020304" pitchFamily="18" charset="0"/>
                                </a:rPr>
                              </m:ctrlPr>
                            </m:radPr>
                            <m:deg/>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den>
                      </m:f>
                      <m:r>
                        <m:rPr>
                          <m:nor/>
                        </m:rPr>
                        <a:rPr lang="en-US" sz="1700">
                          <a:solidFill>
                            <a:srgbClr val="FFFFFF"/>
                          </a:solidFill>
                          <a:ea typeface="PMingLiU"/>
                          <a:cs typeface="Times New Roman" panose="02020603050405020304" pitchFamily="18" charset="0"/>
                        </a:rPr>
                        <m:t> </m:t>
                      </m:r>
                      <m:r>
                        <m:rPr>
                          <m:nor/>
                        </m:rPr>
                        <a:rPr lang="en-US" sz="1700">
                          <a:solidFill>
                            <a:srgbClr val="FFFFFF"/>
                          </a:solidFill>
                          <a:ea typeface="PMingLiU"/>
                          <a:cs typeface="Times New Roman" panose="02020603050405020304" pitchFamily="18" charset="0"/>
                        </a:rPr>
                        <m:t>ho</m:t>
                      </m:r>
                      <m:r>
                        <m:rPr>
                          <m:nor/>
                        </m:rPr>
                        <a:rPr lang="en-US" sz="1700">
                          <a:solidFill>
                            <a:srgbClr val="FFFFFF"/>
                          </a:solidFill>
                          <a:ea typeface="PMingLiU"/>
                          <a:cs typeface="Times New Roman" panose="02020603050405020304" pitchFamily="18" charset="0"/>
                        </a:rPr>
                        <m:t>ặ</m:t>
                      </m:r>
                      <m:r>
                        <m:rPr>
                          <m:nor/>
                        </m:rPr>
                        <a:rPr lang="en-US" sz="1700">
                          <a:solidFill>
                            <a:srgbClr val="FFFFFF"/>
                          </a:solidFill>
                          <a:ea typeface="PMingLiU"/>
                          <a:cs typeface="Times New Roman" panose="02020603050405020304" pitchFamily="18" charset="0"/>
                        </a:rPr>
                        <m:t>c</m:t>
                      </m:r>
                      <m:r>
                        <a:rPr lang="en-US" sz="1700" i="1">
                          <a:solidFill>
                            <a:srgbClr val="FFFFFF"/>
                          </a:solidFill>
                          <a:latin typeface="Cambria Math" panose="02040503050406030204" pitchFamily="18" charset="0"/>
                          <a:ea typeface="PMingLiU"/>
                          <a:cs typeface="Times New Roman" panose="02020603050405020304" pitchFamily="18" charset="0"/>
                        </a:rPr>
                        <m:t> </m:t>
                      </m:r>
                      <m:r>
                        <a:rPr lang="en-US" sz="1700" i="1">
                          <a:solidFill>
                            <a:srgbClr val="FFFFFF"/>
                          </a:solidFill>
                          <a:latin typeface="Cambria Math" panose="02040503050406030204" pitchFamily="18" charset="0"/>
                          <a:ea typeface="PMingLiU"/>
                          <a:cs typeface="Times New Roman" panose="02020603050405020304" pitchFamily="18" charset="0"/>
                        </a:rPr>
                        <m:t>𝑥</m:t>
                      </m:r>
                      <m:r>
                        <a:rPr lang="en-US" sz="1700" i="1">
                          <a:solidFill>
                            <a:srgbClr val="FFFFFF"/>
                          </a:solidFill>
                          <a:latin typeface="Cambria Math" panose="02040503050406030204" pitchFamily="18" charset="0"/>
                          <a:ea typeface="PMingLiU"/>
                          <a:cs typeface="Times New Roman" panose="02020603050405020304" pitchFamily="18" charset="0"/>
                        </a:rPr>
                        <m:t>=</m:t>
                      </m:r>
                      <m:f>
                        <m:fPr>
                          <m:ctrlPr>
                            <a:rPr lang="en-US" sz="1700" i="1">
                              <a:solidFill>
                                <a:srgbClr val="FFFFFF"/>
                              </a:solidFill>
                              <a:latin typeface="Cambria Math"/>
                              <a:ea typeface="PMingLiU"/>
                              <a:cs typeface="Times New Roman" panose="02020603050405020304" pitchFamily="18" charset="0"/>
                            </a:rPr>
                          </m:ctrlPr>
                        </m:fPr>
                        <m:num>
                          <m:r>
                            <a:rPr lang="en-US" sz="1700" i="1">
                              <a:solidFill>
                                <a:srgbClr val="FFFFFF"/>
                              </a:solidFill>
                              <a:latin typeface="Cambria Math" panose="02040503050406030204" pitchFamily="18" charset="0"/>
                              <a:ea typeface="PMingLiU"/>
                              <a:cs typeface="Times New Roman" panose="02020603050405020304" pitchFamily="18" charset="0"/>
                            </a:rPr>
                            <m:t>3−</m:t>
                          </m:r>
                          <m:rad>
                            <m:radPr>
                              <m:degHide m:val="on"/>
                              <m:ctrlPr>
                                <a:rPr lang="en-US" sz="1700" i="1">
                                  <a:solidFill>
                                    <a:srgbClr val="FFFFFF"/>
                                  </a:solidFill>
                                  <a:latin typeface="Cambria Math"/>
                                  <a:ea typeface="PMingLiU"/>
                                  <a:cs typeface="Times New Roman" panose="02020603050405020304" pitchFamily="18" charset="0"/>
                                </a:rPr>
                              </m:ctrlPr>
                            </m:radPr>
                            <m:deg/>
                            <m:e>
                              <m:r>
                                <a:rPr lang="en-US" sz="1700" i="1">
                                  <a:solidFill>
                                    <a:srgbClr val="FFFFFF"/>
                                  </a:solidFill>
                                  <a:latin typeface="Cambria Math" panose="02040503050406030204" pitchFamily="18" charset="0"/>
                                  <a:ea typeface="PMingLiU"/>
                                  <a:cs typeface="Times New Roman" panose="02020603050405020304" pitchFamily="18" charset="0"/>
                                </a:rPr>
                                <m:t>3</m:t>
                              </m:r>
                            </m:e>
                          </m:rad>
                        </m:num>
                        <m:den>
                          <m:r>
                            <a:rPr lang="en-US" sz="1700" i="1">
                              <a:solidFill>
                                <a:srgbClr val="FFFFFF"/>
                              </a:solidFill>
                              <a:latin typeface="Cambria Math" panose="02040503050406030204" pitchFamily="18" charset="0"/>
                              <a:ea typeface="PMingLiU"/>
                              <a:cs typeface="Times New Roman" panose="02020603050405020304" pitchFamily="18" charset="0"/>
                            </a:rPr>
                            <m:t>3</m:t>
                          </m:r>
                        </m:den>
                      </m:f>
                    </m:oMath>
                  </m:oMathPara>
                </a14:m>
                <a:endParaRPr lang="en-US" sz="1700">
                  <a:solidFill>
                    <a:srgbClr val="FFFFFF"/>
                  </a:solidFill>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12229" y="1065914"/>
                <a:ext cx="7620110" cy="91775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616785" y="2082282"/>
                <a:ext cx="4572000" cy="1386277"/>
              </a:xfrm>
              <a:prstGeom prst="rect">
                <a:avLst/>
              </a:prstGeom>
            </p:spPr>
            <p:txBody>
              <a:bodyPr>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700" smtClean="0">
                          <a:solidFill>
                            <a:srgbClr val="FFFFFF"/>
                          </a:solidFill>
                          <a:ea typeface="Arial" panose="020B0604020202020204" pitchFamily="34" charset="0"/>
                          <a:cs typeface="Times New Roman" panose="02020603050405020304" pitchFamily="18" charset="0"/>
                        </a:rPr>
                        <m:t>c</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H</m:t>
                      </m:r>
                      <m:r>
                        <m:rPr>
                          <m:nor/>
                        </m:rPr>
                        <a:rPr lang="en-US" sz="1700" smtClean="0">
                          <a:solidFill>
                            <a:srgbClr val="FFFFFF"/>
                          </a:solidFill>
                          <a:ea typeface="Arial" panose="020B0604020202020204" pitchFamily="34" charset="0"/>
                          <a:cs typeface="Times New Roman" panose="02020603050405020304" pitchFamily="18" charset="0"/>
                        </a:rPr>
                        <m:t>à</m:t>
                      </m:r>
                      <m:r>
                        <m:rPr>
                          <m:nor/>
                        </m:rPr>
                        <a:rPr lang="en-US" sz="1700" smtClean="0">
                          <a:solidFill>
                            <a:srgbClr val="FFFFFF"/>
                          </a:solidFill>
                          <a:ea typeface="Arial" panose="020B0604020202020204" pitchFamily="34" charset="0"/>
                          <a:cs typeface="Times New Roman" panose="02020603050405020304" pitchFamily="18" charset="0"/>
                        </a:rPr>
                        <m:t>m</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s</m:t>
                      </m:r>
                      <m:r>
                        <m:rPr>
                          <m:nor/>
                        </m:rPr>
                        <a:rPr lang="en-US" sz="1700" smtClean="0">
                          <a:solidFill>
                            <a:srgbClr val="FFFFFF"/>
                          </a:solidFill>
                          <a:ea typeface="Arial" panose="020B0604020202020204" pitchFamily="34" charset="0"/>
                          <a:cs typeface="Times New Roman" panose="02020603050405020304" pitchFamily="18" charset="0"/>
                        </a:rPr>
                        <m:t>ố đồ</m:t>
                      </m:r>
                      <m:r>
                        <m:rPr>
                          <m:nor/>
                        </m:rPr>
                        <a:rPr lang="en-US" sz="1700" smtClean="0">
                          <a:solidFill>
                            <a:srgbClr val="FFFFFF"/>
                          </a:solidFill>
                          <a:ea typeface="Arial" panose="020B0604020202020204" pitchFamily="34" charset="0"/>
                          <a:cs typeface="Times New Roman" panose="02020603050405020304" pitchFamily="18" charset="0"/>
                        </a:rPr>
                        <m:t>ng</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bi</m:t>
                      </m:r>
                      <m:r>
                        <m:rPr>
                          <m:nor/>
                        </m:rPr>
                        <a:rPr lang="en-US" sz="1700" smtClean="0">
                          <a:solidFill>
                            <a:srgbClr val="FFFFFF"/>
                          </a:solidFill>
                          <a:ea typeface="Arial" panose="020B0604020202020204" pitchFamily="34" charset="0"/>
                          <a:cs typeface="Times New Roman" panose="02020603050405020304" pitchFamily="18" charset="0"/>
                        </a:rPr>
                        <m:t>ế</m:t>
                      </m:r>
                      <m:r>
                        <m:rPr>
                          <m:nor/>
                        </m:rPr>
                        <a:rPr lang="en-US" sz="1700" smtClean="0">
                          <a:solidFill>
                            <a:srgbClr val="FFFFFF"/>
                          </a:solidFill>
                          <a:ea typeface="Arial" panose="020B0604020202020204" pitchFamily="34" charset="0"/>
                          <a:cs typeface="Times New Roman" panose="02020603050405020304" pitchFamily="18" charset="0"/>
                        </a:rPr>
                        <m:t>n</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tr</m:t>
                      </m:r>
                      <m:r>
                        <m:rPr>
                          <m:nor/>
                        </m:rPr>
                        <a:rPr lang="en-US" sz="1700" smtClean="0">
                          <a:solidFill>
                            <a:srgbClr val="FFFFFF"/>
                          </a:solidFill>
                          <a:ea typeface="Arial" panose="020B0604020202020204" pitchFamily="34" charset="0"/>
                          <a:cs typeface="Times New Roman" panose="02020603050405020304" pitchFamily="18" charset="0"/>
                        </a:rPr>
                        <m:t>ê</m:t>
                      </m:r>
                      <m:r>
                        <m:rPr>
                          <m:nor/>
                        </m:rPr>
                        <a:rPr lang="en-US" sz="1700" smtClean="0">
                          <a:solidFill>
                            <a:srgbClr val="FFFFFF"/>
                          </a:solidFill>
                          <a:ea typeface="Arial" panose="020B0604020202020204" pitchFamily="34" charset="0"/>
                          <a:cs typeface="Times New Roman" panose="02020603050405020304" pitchFamily="18" charset="0"/>
                        </a:rPr>
                        <m:t>n</m:t>
                      </m:r>
                      <m:r>
                        <m:rPr>
                          <m:nor/>
                        </m:rPr>
                        <a:rPr lang="en-US" sz="1700" smtClean="0">
                          <a:solidFill>
                            <a:srgbClr val="FFFFFF"/>
                          </a:solidFill>
                          <a:ea typeface="Arial" panose="020B0604020202020204" pitchFamily="34" charset="0"/>
                          <a:cs typeface="Times New Roman" panose="02020603050405020304" pitchFamily="18" charset="0"/>
                        </a:rPr>
                        <m:t> </m:t>
                      </m:r>
                      <m:r>
                        <m:rPr>
                          <m:nor/>
                        </m:rPr>
                        <a:rPr lang="en-US" sz="1700" smtClean="0">
                          <a:solidFill>
                            <a:srgbClr val="FFFFFF"/>
                          </a:solidFill>
                          <a:ea typeface="Arial" panose="020B0604020202020204" pitchFamily="34" charset="0"/>
                          <a:cs typeface="Times New Roman" panose="02020603050405020304" pitchFamily="18" charset="0"/>
                        </a:rPr>
                        <m:t>kho</m:t>
                      </m:r>
                      <m:r>
                        <m:rPr>
                          <m:nor/>
                        </m:rPr>
                        <a:rPr lang="en-US" sz="1700" smtClean="0">
                          <a:solidFill>
                            <a:srgbClr val="FFFFFF"/>
                          </a:solidFill>
                          <a:ea typeface="Arial" panose="020B0604020202020204" pitchFamily="34" charset="0"/>
                          <a:cs typeface="Times New Roman" panose="02020603050405020304" pitchFamily="18" charset="0"/>
                        </a:rPr>
                        <m:t>ả</m:t>
                      </m:r>
                      <m:r>
                        <m:rPr>
                          <m:nor/>
                        </m:rPr>
                        <a:rPr lang="en-US" sz="1700" smtClean="0">
                          <a:solidFill>
                            <a:srgbClr val="FFFFFF"/>
                          </a:solidFill>
                          <a:ea typeface="Arial" panose="020B0604020202020204" pitchFamily="34" charset="0"/>
                          <a:cs typeface="Times New Roman" panose="02020603050405020304" pitchFamily="18" charset="0"/>
                        </a:rPr>
                        <m:t>ng</m:t>
                      </m:r>
                      <m:r>
                        <m:rPr>
                          <m:nor/>
                        </m:rPr>
                        <a:rPr lang="en-US" sz="1700" smtClean="0">
                          <a:solidFill>
                            <a:srgbClr val="FFFFFF"/>
                          </a:solidFill>
                          <a:ea typeface="Arial" panose="020B0604020202020204" pitchFamily="34" charset="0"/>
                          <a:cs typeface="Times New Roman" panose="02020603050405020304" pitchFamily="18" charset="0"/>
                        </a:rPr>
                        <m:t>:</m:t>
                      </m:r>
                      <m:r>
                        <a:rPr lang="en-US" sz="1700" b="0" i="1" smtClean="0">
                          <a:solidFill>
                            <a:srgbClr val="FFFFFF"/>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700" b="0" i="1">
                  <a:solidFill>
                    <a:srgbClr val="FFFFFF"/>
                  </a:solidFill>
                  <a:latin typeface="Cambria Math" panose="02040503050406030204" pitchFamily="18" charset="0"/>
                  <a:ea typeface="Arial" panose="020B0604020202020204" pitchFamily="34" charset="0"/>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d>
                        <m:dPr>
                          <m:ctrlPr>
                            <a:rPr lang="en-US" sz="1700" i="1">
                              <a:solidFill>
                                <a:srgbClr val="FFFFFF"/>
                              </a:solidFill>
                              <a:latin typeface="Cambria Math"/>
                              <a:ea typeface="Arial" panose="020B0604020202020204" pitchFamily="34" charset="0"/>
                              <a:cs typeface="Times New Roman" panose="02020603050405020304" pitchFamily="18" charset="0"/>
                            </a:rPr>
                          </m:ctrlPr>
                        </m:dPr>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700" i="1">
                                  <a:solidFill>
                                    <a:srgbClr val="FFFFFF"/>
                                  </a:solidFill>
                                  <a:latin typeface="Cambria Math"/>
                                  <a:ea typeface="Arial" panose="020B0604020202020204" pitchFamily="34" charset="0"/>
                                  <a:cs typeface="Times New Roman" panose="02020603050405020304" pitchFamily="18" charset="0"/>
                                </a:rPr>
                              </m:ctrlPr>
                            </m:fPr>
                            <m:num>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rad>
                                <m:radPr>
                                  <m:degHide m:val="on"/>
                                  <m:ctrlPr>
                                    <a:rPr lang="en-US" sz="1700" i="1">
                                      <a:solidFill>
                                        <a:srgbClr val="FFFFFF"/>
                                      </a:solidFill>
                                      <a:latin typeface="Cambria Math"/>
                                      <a:ea typeface="Arial" panose="020B0604020202020204" pitchFamily="34" charset="0"/>
                                      <a:cs typeface="Times New Roman" panose="02020603050405020304" pitchFamily="18" charset="0"/>
                                    </a:rPr>
                                  </m:ctrlPr>
                                </m:radPr>
                                <m:deg/>
                                <m:e>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e>
                              </m:rad>
                            </m:num>
                            <m:den>
                              <m:r>
                                <a:rPr lang="en-US" sz="17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den>
                          </m:f>
                        </m:e>
                      </m:d>
                      <m:r>
                        <m:rPr>
                          <m:nor/>
                        </m:rPr>
                        <a:rPr lang="en-US" sz="1700">
                          <a:solidFill>
                            <a:srgbClr val="FFFFFF"/>
                          </a:solidFill>
                          <a:ea typeface="PMingLiU"/>
                          <a:cs typeface="Times New Roman" panose="02020603050405020304" pitchFamily="18" charset="0"/>
                        </a:rPr>
                        <m:t>v</m:t>
                      </m:r>
                      <m:r>
                        <m:rPr>
                          <m:nor/>
                        </m:rPr>
                        <a:rPr lang="en-US" sz="1700">
                          <a:solidFill>
                            <a:srgbClr val="FFFFFF"/>
                          </a:solidFill>
                          <a:ea typeface="PMingLiU"/>
                          <a:cs typeface="Times New Roman" panose="02020603050405020304" pitchFamily="18" charset="0"/>
                        </a:rPr>
                        <m:t>à</m:t>
                      </m:r>
                      <m:r>
                        <a:rPr lang="en-US" sz="1700" b="0" i="1" smtClean="0">
                          <a:solidFill>
                            <a:srgbClr val="FFFFFF"/>
                          </a:solidFill>
                          <a:latin typeface="Cambria Math" panose="02040503050406030204" pitchFamily="18" charset="0"/>
                          <a:ea typeface="PMingLiU"/>
                          <a:cs typeface="Times New Roman" panose="02020603050405020304" pitchFamily="18" charset="0"/>
                        </a:rPr>
                        <m:t> </m:t>
                      </m:r>
                      <m:d>
                        <m:dPr>
                          <m:ctrlPr>
                            <a:rPr lang="en-US" sz="1700" i="1">
                              <a:solidFill>
                                <a:srgbClr val="FFFFFF"/>
                              </a:solidFill>
                              <a:latin typeface="Cambria Math"/>
                              <a:ea typeface="PMingLiU"/>
                              <a:cs typeface="Times New Roman" panose="02020603050405020304" pitchFamily="18" charset="0"/>
                            </a:rPr>
                          </m:ctrlPr>
                        </m:dPr>
                        <m:e>
                          <m:f>
                            <m:fPr>
                              <m:ctrlPr>
                                <a:rPr lang="en-US" sz="1700" i="1">
                                  <a:solidFill>
                                    <a:srgbClr val="FFFFFF"/>
                                  </a:solidFill>
                                  <a:latin typeface="Cambria Math"/>
                                  <a:ea typeface="PMingLiU"/>
                                  <a:cs typeface="Times New Roman" panose="02020603050405020304" pitchFamily="18" charset="0"/>
                                </a:rPr>
                              </m:ctrlPr>
                            </m:fPr>
                            <m:num>
                              <m:r>
                                <a:rPr lang="en-US" sz="1700" i="1">
                                  <a:solidFill>
                                    <a:srgbClr val="FFFFFF"/>
                                  </a:solidFill>
                                  <a:latin typeface="Cambria Math" panose="02040503050406030204" pitchFamily="18" charset="0"/>
                                  <a:ea typeface="PMingLiU"/>
                                  <a:cs typeface="Times New Roman" panose="02020603050405020304" pitchFamily="18" charset="0"/>
                                </a:rPr>
                                <m:t>3+</m:t>
                              </m:r>
                              <m:rad>
                                <m:radPr>
                                  <m:degHide m:val="on"/>
                                  <m:ctrlPr>
                                    <a:rPr lang="en-US" sz="1700" i="1">
                                      <a:solidFill>
                                        <a:srgbClr val="FFFFFF"/>
                                      </a:solidFill>
                                      <a:latin typeface="Cambria Math"/>
                                      <a:ea typeface="PMingLiU"/>
                                      <a:cs typeface="Times New Roman" panose="02020603050405020304" pitchFamily="18" charset="0"/>
                                    </a:rPr>
                                  </m:ctrlPr>
                                </m:radPr>
                                <m:deg/>
                                <m:e>
                                  <m:r>
                                    <a:rPr lang="en-US" sz="1700" i="1">
                                      <a:solidFill>
                                        <a:srgbClr val="FFFFFF"/>
                                      </a:solidFill>
                                      <a:latin typeface="Cambria Math" panose="02040503050406030204" pitchFamily="18" charset="0"/>
                                      <a:ea typeface="PMingLiU"/>
                                      <a:cs typeface="Times New Roman" panose="02020603050405020304" pitchFamily="18" charset="0"/>
                                    </a:rPr>
                                    <m:t>3</m:t>
                                  </m:r>
                                </m:e>
                              </m:rad>
                            </m:num>
                            <m:den>
                              <m:r>
                                <a:rPr lang="en-US" sz="1700" i="1">
                                  <a:solidFill>
                                    <a:srgbClr val="FFFFFF"/>
                                  </a:solidFill>
                                  <a:latin typeface="Cambria Math" panose="02040503050406030204" pitchFamily="18" charset="0"/>
                                  <a:ea typeface="PMingLiU"/>
                                  <a:cs typeface="Times New Roman" panose="02020603050405020304" pitchFamily="18" charset="0"/>
                                </a:rPr>
                                <m:t>3</m:t>
                              </m:r>
                            </m:den>
                          </m:f>
                          <m:r>
                            <a:rPr lang="en-US" sz="1700" i="1">
                              <a:solidFill>
                                <a:srgbClr val="FFFFFF"/>
                              </a:solidFill>
                              <a:latin typeface="Cambria Math" panose="02040503050406030204" pitchFamily="18" charset="0"/>
                              <a:ea typeface="PMingLiU"/>
                              <a:cs typeface="Times New Roman" panose="02020603050405020304" pitchFamily="18" charset="0"/>
                            </a:rPr>
                            <m:t>; +∞</m:t>
                          </m:r>
                        </m:e>
                      </m:d>
                    </m:oMath>
                  </m:oMathPara>
                </a14:m>
                <a:endParaRPr lang="en-US" sz="1700">
                  <a:solidFill>
                    <a:srgbClr val="FFFFFF"/>
                  </a:solidFill>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616785" y="2082282"/>
                <a:ext cx="4572000" cy="1386277"/>
              </a:xfrm>
              <a:prstGeom prst="rect">
                <a:avLst/>
              </a:prstGeom>
              <a:blipFill>
                <a:blip r:embed="rId9"/>
                <a:stretch>
                  <a:fillRect/>
                </a:stretch>
              </a:blipFill>
            </p:spPr>
            <p:txBody>
              <a:bodyPr/>
              <a:lstStyle/>
              <a:p>
                <a:r>
                  <a:rPr lang="en-US">
                    <a:noFill/>
                  </a:rPr>
                  <a:t> </a:t>
                </a:r>
              </a:p>
            </p:txBody>
          </p:sp>
        </mc:Fallback>
      </mc:AlternateContent>
      <p:sp>
        <p:nvSpPr>
          <p:cNvPr id="11" name="Rectangle 10"/>
          <p:cNvSpPr/>
          <p:nvPr/>
        </p:nvSpPr>
        <p:spPr>
          <a:xfrm>
            <a:off x="539628" y="2082282"/>
            <a:ext cx="2021707" cy="484748"/>
          </a:xfrm>
          <a:prstGeom prst="rect">
            <a:avLst/>
          </a:prstGeom>
        </p:spPr>
        <p:txBody>
          <a:bodyPr wrap="none">
            <a:spAutoFit/>
          </a:bodyPr>
          <a:lstStyle/>
          <a:p>
            <a:pPr lvl="0" algn="just">
              <a:lnSpc>
                <a:spcPct val="150000"/>
              </a:lnSpc>
            </a:pPr>
            <a:r>
              <a:rPr lang="en-US" sz="1700">
                <a:solidFill>
                  <a:srgbClr val="FFFFFF"/>
                </a:solidFill>
                <a:ea typeface="Arial" panose="020B0604020202020204" pitchFamily="34" charset="0"/>
                <a:cs typeface="Times New Roman" panose="02020603050405020304" pitchFamily="18" charset="0"/>
              </a:rPr>
              <a:t>b) Bảng biến thiên:</a:t>
            </a:r>
          </a:p>
        </p:txBody>
      </p:sp>
    </p:spTree>
    <p:extLst>
      <p:ext uri="{BB962C8B-B14F-4D97-AF65-F5344CB8AC3E}">
        <p14:creationId xmlns:p14="http://schemas.microsoft.com/office/powerpoint/2010/main" val="208591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5" dur="500"/>
                                        <p:tgtEl>
                                          <p:spTgt spid="10">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8" dur="500"/>
                                        <p:tgtEl>
                                          <p:spTgt spid="10">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3" dur="500"/>
                                        <p:tgtEl>
                                          <p:spTgt spid="4">
                                            <p:txEl>
                                              <p:pRg st="0" end="0"/>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936603" y="756541"/>
                <a:ext cx="7176120" cy="537391"/>
              </a:xfrm>
              <a:prstGeom prst="rect">
                <a:avLst/>
              </a:prstGeom>
            </p:spPr>
            <p:txBody>
              <a:bodyPr wrap="square">
                <a:spAutoFit/>
              </a:bodyPr>
              <a:lstStyle/>
              <a:p>
                <a:pPr algn="ctr">
                  <a:lnSpc>
                    <a:spcPct val="150000"/>
                  </a:lnSpc>
                  <a:spcBef>
                    <a:spcPts val="600"/>
                  </a:spcBef>
                  <a:spcAft>
                    <a:spcPts val="600"/>
                  </a:spcAft>
                </a:pPr>
                <a:r>
                  <a:rPr lang="vi-VN" sz="2200" b="1">
                    <a:solidFill>
                      <a:srgbClr val="FFFF00"/>
                    </a:solidFill>
                    <a:latin typeface="+mn-lt"/>
                    <a:ea typeface="Calibri" panose="020F0502020204030204" pitchFamily="34" charset="0"/>
                    <a:cs typeface="Times New Roman" panose="02020603050405020304" pitchFamily="18" charset="0"/>
                  </a:rPr>
                  <a:t>Các bước để xét tính đơn điệu của hàm số </a:t>
                </a:r>
                <a14:m>
                  <m:oMath xmlns:m="http://schemas.openxmlformats.org/officeDocument/2006/math">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𝒚</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𝒇</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𝒙</m:t>
                    </m:r>
                    <m:r>
                      <a:rPr lang="vi-VN" sz="22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2200" b="1">
                    <a:solidFill>
                      <a:srgbClr val="FFFF00"/>
                    </a:solidFill>
                    <a:latin typeface="+mn-lt"/>
                    <a:ea typeface="Calibri" panose="020F0502020204030204" pitchFamily="34" charset="0"/>
                    <a:cs typeface="Times New Roman" panose="02020603050405020304" pitchFamily="18" charset="0"/>
                  </a:rPr>
                  <a:t>:</a:t>
                </a:r>
                <a:endParaRPr lang="en-US" sz="2200">
                  <a:solidFill>
                    <a:srgbClr val="FFFF00"/>
                  </a:solidFill>
                  <a:latin typeface="+mn-l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36603" y="756541"/>
                <a:ext cx="7176120" cy="537391"/>
              </a:xfrm>
              <a:prstGeom prst="rect">
                <a:avLst/>
              </a:prstGeom>
              <a:blipFill>
                <a:blip r:embed="rId3"/>
                <a:stretch>
                  <a:fillRect l="-765" r="-765" b="-23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001841" y="1450570"/>
                <a:ext cx="7104103" cy="2989023"/>
              </a:xfrm>
              <a:prstGeom prst="rect">
                <a:avLst/>
              </a:prstGeom>
            </p:spPr>
            <p:txBody>
              <a:bodyPr wrap="square">
                <a:spAutoFit/>
              </a:bodyPr>
              <a:lstStyle/>
              <a:p>
                <a:pPr algn="just">
                  <a:lnSpc>
                    <a:spcPct val="150000"/>
                  </a:lnSpc>
                  <a:spcBef>
                    <a:spcPts val="300"/>
                  </a:spcBef>
                  <a:spcAft>
                    <a:spcPts val="300"/>
                  </a:spcAft>
                </a:pPr>
                <a:r>
                  <a:rPr lang="en-US" sz="1900">
                    <a:solidFill>
                      <a:schemeClr val="tx1"/>
                    </a:solidFill>
                    <a:latin typeface="+mn-lt"/>
                    <a:ea typeface="PMingLiU"/>
                    <a:cs typeface="Times New Roman" panose="02020603050405020304" pitchFamily="18" charset="0"/>
                  </a:rPr>
                  <a:t>1. Tìm tập xác định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Arial" panose="020B0604020202020204" pitchFamily="34" charset="0"/>
                    <a:cs typeface="Times New Roman" panose="02020603050405020304" pitchFamily="18" charset="0"/>
                  </a:rPr>
                  <a:t>2. Tính đạo hàm </a:t>
                </a:r>
                <a14:m>
                  <m:oMath xmlns:m="http://schemas.openxmlformats.org/officeDocument/2006/math">
                    <m:sSup>
                      <m:sSupPr>
                        <m:ctrlPr>
                          <a:rPr lang="en-US" sz="1900" i="1">
                            <a:solidFill>
                              <a:schemeClr val="tx1"/>
                            </a:solidFill>
                            <a:effectLst/>
                            <a:latin typeface="Cambria Math"/>
                            <a:ea typeface="Arial" panose="020B0604020202020204" pitchFamily="34" charset="0"/>
                            <a:cs typeface="Times New Roman" panose="02020603050405020304" pitchFamily="18" charset="0"/>
                          </a:rPr>
                        </m:ctrlPr>
                      </m:sSup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solidFill>
                              <a:schemeClr val="tx1"/>
                            </a:solidFill>
                            <a:effectLst/>
                            <a:latin typeface="Cambria Math"/>
                            <a:ea typeface="Arial" panose="020B0604020202020204" pitchFamily="34" charset="0"/>
                            <a:cs typeface="Times New Roman" panose="02020603050405020304" pitchFamily="18" charset="0"/>
                          </a:rPr>
                        </m:ctrlPr>
                      </m:d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900">
                    <a:solidFill>
                      <a:schemeClr val="tx1"/>
                    </a:solidFill>
                    <a:effectLst/>
                    <a:latin typeface="+mn-lt"/>
                    <a:ea typeface="PMingLiU"/>
                    <a:cs typeface="Times New Roman" panose="02020603050405020304" pitchFamily="18" charset="0"/>
                  </a:rPr>
                  <a:t>. Tìm các điểm </a:t>
                </a:r>
                <a14:m>
                  <m:oMath xmlns:m="http://schemas.openxmlformats.org/officeDocument/2006/math">
                    <m:sSub>
                      <m:sSubPr>
                        <m:ctrlPr>
                          <a:rPr lang="en-US" sz="1900" i="1">
                            <a:solidFill>
                              <a:schemeClr val="tx1"/>
                            </a:solidFill>
                            <a:effectLst/>
                            <a:latin typeface="Cambria Math"/>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𝑥</m:t>
                        </m:r>
                      </m:e>
                      <m:sub>
                        <m:r>
                          <a:rPr lang="en-US" sz="1900" i="1">
                            <a:solidFill>
                              <a:schemeClr val="tx1"/>
                            </a:solidFill>
                            <a:effectLst/>
                            <a:latin typeface="Cambria Math" panose="02040503050406030204" pitchFamily="18" charset="0"/>
                            <a:ea typeface="PMingLiU"/>
                            <a:cs typeface="Times New Roman" panose="02020603050405020304" pitchFamily="18" charset="0"/>
                          </a:rPr>
                          <m:t>𝑖</m:t>
                        </m:r>
                      </m:sub>
                    </m:sSub>
                    <m:r>
                      <a:rPr lang="en-US" sz="1900" i="1">
                        <a:solidFill>
                          <a:schemeClr val="tx1"/>
                        </a:solidFill>
                        <a:effectLst/>
                        <a:latin typeface="Cambria Math" panose="02040503050406030204" pitchFamily="18" charset="0"/>
                        <a:ea typeface="PMingLiU"/>
                        <a:cs typeface="Times New Roman" panose="02020603050405020304" pitchFamily="18" charset="0"/>
                      </a:rPr>
                      <m:t> </m:t>
                    </m:r>
                    <m:d>
                      <m:dPr>
                        <m:ctrlPr>
                          <a:rPr lang="en-US" sz="1900" i="1">
                            <a:solidFill>
                              <a:schemeClr val="tx1"/>
                            </a:solidFill>
                            <a:effectLst/>
                            <a:latin typeface="Cambria Math"/>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𝑖</m:t>
                        </m:r>
                        <m:r>
                          <a:rPr lang="en-US" sz="1900" i="1">
                            <a:solidFill>
                              <a:schemeClr val="tx1"/>
                            </a:solidFill>
                            <a:effectLst/>
                            <a:latin typeface="Cambria Math" panose="02040503050406030204" pitchFamily="18" charset="0"/>
                            <a:ea typeface="PMingLiU"/>
                            <a:cs typeface="Times New Roman" panose="02020603050405020304" pitchFamily="18" charset="0"/>
                          </a:rPr>
                          <m:t>=1, 2, …</m:t>
                        </m:r>
                      </m:e>
                    </m:d>
                  </m:oMath>
                </a14:m>
                <a:r>
                  <a:rPr lang="en-US" sz="1900">
                    <a:solidFill>
                      <a:schemeClr val="tx1"/>
                    </a:solidFill>
                    <a:effectLst/>
                    <a:latin typeface="+mn-lt"/>
                    <a:ea typeface="PMingLiU"/>
                    <a:cs typeface="Times New Roman" panose="02020603050405020304" pitchFamily="18" charset="0"/>
                  </a:rPr>
                  <a:t> mà tại đó đạo </a:t>
                </a:r>
                <a:r>
                  <a:rPr lang="vi-VN" sz="1900">
                    <a:solidFill>
                      <a:schemeClr val="tx1"/>
                    </a:solidFill>
                    <a:effectLst/>
                    <a:latin typeface="+mn-lt"/>
                    <a:ea typeface="PMingLiU"/>
                    <a:cs typeface="Times New Roman" panose="02020603050405020304" pitchFamily="18" charset="0"/>
                  </a:rPr>
                  <a:t>hàm</a:t>
                </a:r>
                <a:r>
                  <a:rPr lang="en-US" sz="1900">
                    <a:solidFill>
                      <a:schemeClr val="tx1"/>
                    </a:solidFill>
                    <a:effectLst/>
                    <a:latin typeface="+mn-lt"/>
                    <a:ea typeface="PMingLiU"/>
                    <a:cs typeface="Times New Roman" panose="02020603050405020304" pitchFamily="18" charset="0"/>
                  </a:rPr>
                  <a:t> bằng 0 hoặc không tồn tại.</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Arial" panose="020B0604020202020204" pitchFamily="34" charset="0"/>
                    <a:cs typeface="Times New Roman" panose="02020603050405020304" pitchFamily="18" charset="0"/>
                  </a:rPr>
                  <a:t>3. Sắp xếp các điểm </a:t>
                </a:r>
                <a14:m>
                  <m:oMath xmlns:m="http://schemas.openxmlformats.org/officeDocument/2006/math">
                    <m:sSub>
                      <m:sSubPr>
                        <m:ctrlPr>
                          <a:rPr lang="en-US" sz="1900" i="1">
                            <a:solidFill>
                              <a:schemeClr val="tx1"/>
                            </a:solidFill>
                            <a:effectLst/>
                            <a:latin typeface="Cambria Math"/>
                            <a:ea typeface="Arial" panose="020B0604020202020204" pitchFamily="34" charset="0"/>
                            <a:cs typeface="Times New Roman" panose="02020603050405020304" pitchFamily="18" charset="0"/>
                          </a:rPr>
                        </m:ctrlPr>
                      </m:sSubPr>
                      <m:e>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𝑖</m:t>
                        </m:r>
                      </m:sub>
                    </m:sSub>
                  </m:oMath>
                </a14:m>
                <a:r>
                  <a:rPr lang="en-US" sz="1900">
                    <a:solidFill>
                      <a:schemeClr val="tx1"/>
                    </a:solidFill>
                    <a:effectLst/>
                    <a:latin typeface="+mn-lt"/>
                    <a:ea typeface="PMingLiU"/>
                    <a:cs typeface="Times New Roman" panose="02020603050405020304" pitchFamily="18" charset="0"/>
                  </a:rPr>
                  <a:t> theo thứ tự tăng dần và lập bảng          biến thiên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solidFill>
                      <a:schemeClr val="tx1"/>
                    </a:solidFill>
                    <a:effectLst/>
                    <a:latin typeface="+mn-lt"/>
                    <a:ea typeface="Arial" panose="020B0604020202020204" pitchFamily="34" charset="0"/>
                    <a:cs typeface="Times New Roman" panose="02020603050405020304" pitchFamily="18" charset="0"/>
                  </a:rPr>
                  <a:t>4. Nêu kết luận về khoảng đồng biến, nghịch biến của hàm số.</a:t>
                </a:r>
              </a:p>
            </p:txBody>
          </p:sp>
        </mc:Choice>
        <mc:Fallback xmlns="">
          <p:sp>
            <p:nvSpPr>
              <p:cNvPr id="9" name="Rectangle 8"/>
              <p:cNvSpPr>
                <a:spLocks noRot="1" noChangeAspect="1" noMove="1" noResize="1" noEditPoints="1" noAdjustHandles="1" noChangeArrowheads="1" noChangeShapeType="1" noTextEdit="1"/>
              </p:cNvSpPr>
              <p:nvPr/>
            </p:nvSpPr>
            <p:spPr>
              <a:xfrm>
                <a:off x="1001841" y="1450570"/>
                <a:ext cx="7104103" cy="2989023"/>
              </a:xfrm>
              <a:prstGeom prst="rect">
                <a:avLst/>
              </a:prstGeom>
              <a:blipFill>
                <a:blip r:embed="rId4"/>
                <a:stretch>
                  <a:fillRect l="-772" r="-772" b="-816"/>
                </a:stretch>
              </a:blipFill>
            </p:spPr>
            <p:txBody>
              <a:bodyPr/>
              <a:lstStyle/>
              <a:p>
                <a:r>
                  <a:rPr lang="en-US">
                    <a:noFill/>
                  </a:rPr>
                  <a:t> </a:t>
                </a:r>
              </a:p>
            </p:txBody>
          </p:sp>
        </mc:Fallback>
      </mc:AlternateContent>
      <p:grpSp>
        <p:nvGrpSpPr>
          <p:cNvPr id="55" name="Google Shape;3563;p72"/>
          <p:cNvGrpSpPr/>
          <p:nvPr/>
        </p:nvGrpSpPr>
        <p:grpSpPr>
          <a:xfrm rot="6795072">
            <a:off x="7621837" y="4026212"/>
            <a:ext cx="695525" cy="1143950"/>
            <a:chOff x="1812800" y="2128250"/>
            <a:chExt cx="695525" cy="1143950"/>
          </a:xfrm>
        </p:grpSpPr>
        <p:sp>
          <p:nvSpPr>
            <p:cNvPr id="56" name="Google Shape;3564;p72"/>
            <p:cNvSpPr/>
            <p:nvPr/>
          </p:nvSpPr>
          <p:spPr>
            <a:xfrm>
              <a:off x="1812800" y="2128250"/>
              <a:ext cx="695525" cy="1143950"/>
            </a:xfrm>
            <a:custGeom>
              <a:avLst/>
              <a:gdLst/>
              <a:ahLst/>
              <a:cxnLst/>
              <a:rect l="l" t="t" r="r" b="b"/>
              <a:pathLst>
                <a:path w="27821" h="45758" extrusionOk="0">
                  <a:moveTo>
                    <a:pt x="6445" y="1"/>
                  </a:moveTo>
                  <a:cubicBezTo>
                    <a:pt x="6326" y="1"/>
                    <a:pt x="6205" y="27"/>
                    <a:pt x="6091" y="85"/>
                  </a:cubicBezTo>
                  <a:lnTo>
                    <a:pt x="552" y="2816"/>
                  </a:lnTo>
                  <a:cubicBezTo>
                    <a:pt x="151" y="3017"/>
                    <a:pt x="0" y="3493"/>
                    <a:pt x="201" y="3894"/>
                  </a:cubicBezTo>
                  <a:lnTo>
                    <a:pt x="20652" y="45323"/>
                  </a:lnTo>
                  <a:cubicBezTo>
                    <a:pt x="20777" y="45592"/>
                    <a:pt x="21069" y="45758"/>
                    <a:pt x="21362" y="45758"/>
                  </a:cubicBezTo>
                  <a:cubicBezTo>
                    <a:pt x="21480" y="45758"/>
                    <a:pt x="21597" y="45731"/>
                    <a:pt x="21705" y="45674"/>
                  </a:cubicBezTo>
                  <a:lnTo>
                    <a:pt x="27244" y="42942"/>
                  </a:lnTo>
                  <a:cubicBezTo>
                    <a:pt x="27645" y="42742"/>
                    <a:pt x="27820" y="42265"/>
                    <a:pt x="27620" y="41864"/>
                  </a:cubicBezTo>
                  <a:lnTo>
                    <a:pt x="7168" y="436"/>
                  </a:lnTo>
                  <a:cubicBezTo>
                    <a:pt x="7025" y="167"/>
                    <a:pt x="6741" y="1"/>
                    <a:pt x="6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65;p72"/>
            <p:cNvSpPr/>
            <p:nvPr/>
          </p:nvSpPr>
          <p:spPr>
            <a:xfrm>
              <a:off x="2010175" y="2449275"/>
              <a:ext cx="166050" cy="281350"/>
            </a:xfrm>
            <a:custGeom>
              <a:avLst/>
              <a:gdLst/>
              <a:ahLst/>
              <a:cxnLst/>
              <a:rect l="l" t="t" r="r" b="b"/>
              <a:pathLst>
                <a:path w="6642" h="11254" extrusionOk="0">
                  <a:moveTo>
                    <a:pt x="5389" y="1"/>
                  </a:moveTo>
                  <a:lnTo>
                    <a:pt x="0" y="6642"/>
                  </a:lnTo>
                  <a:lnTo>
                    <a:pt x="2256" y="11254"/>
                  </a:lnTo>
                  <a:lnTo>
                    <a:pt x="6642" y="2507"/>
                  </a:lnTo>
                  <a:lnTo>
                    <a:pt x="538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66;p72"/>
            <p:cNvSpPr/>
            <p:nvPr/>
          </p:nvSpPr>
          <p:spPr>
            <a:xfrm>
              <a:off x="2101650" y="2577725"/>
              <a:ext cx="132225" cy="363425"/>
            </a:xfrm>
            <a:custGeom>
              <a:avLst/>
              <a:gdLst/>
              <a:ahLst/>
              <a:cxnLst/>
              <a:rect l="l" t="t" r="r" b="b"/>
              <a:pathLst>
                <a:path w="5289" h="14537" extrusionOk="0">
                  <a:moveTo>
                    <a:pt x="4261" y="0"/>
                  </a:moveTo>
                  <a:lnTo>
                    <a:pt x="0" y="8898"/>
                  </a:lnTo>
                  <a:lnTo>
                    <a:pt x="2757" y="14537"/>
                  </a:lnTo>
                  <a:lnTo>
                    <a:pt x="5289" y="2081"/>
                  </a:lnTo>
                  <a:lnTo>
                    <a:pt x="4261"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67;p72"/>
            <p:cNvSpPr/>
            <p:nvPr/>
          </p:nvSpPr>
          <p:spPr>
            <a:xfrm>
              <a:off x="1869200" y="2151300"/>
              <a:ext cx="231850" cy="247250"/>
            </a:xfrm>
            <a:custGeom>
              <a:avLst/>
              <a:gdLst/>
              <a:ahLst/>
              <a:cxnLst/>
              <a:rect l="l" t="t" r="r" b="b"/>
              <a:pathLst>
                <a:path w="9274" h="9890" extrusionOk="0">
                  <a:moveTo>
                    <a:pt x="3955" y="1"/>
                  </a:moveTo>
                  <a:cubicBezTo>
                    <a:pt x="3841" y="1"/>
                    <a:pt x="3723" y="29"/>
                    <a:pt x="3609" y="90"/>
                  </a:cubicBezTo>
                  <a:lnTo>
                    <a:pt x="0" y="1869"/>
                  </a:lnTo>
                  <a:lnTo>
                    <a:pt x="3308" y="666"/>
                  </a:lnTo>
                  <a:cubicBezTo>
                    <a:pt x="3397" y="637"/>
                    <a:pt x="3486" y="623"/>
                    <a:pt x="3574" y="623"/>
                  </a:cubicBezTo>
                  <a:cubicBezTo>
                    <a:pt x="3861" y="623"/>
                    <a:pt x="4132" y="774"/>
                    <a:pt x="4286" y="1042"/>
                  </a:cubicBezTo>
                  <a:lnTo>
                    <a:pt x="9273" y="9890"/>
                  </a:lnTo>
                  <a:lnTo>
                    <a:pt x="4586" y="416"/>
                  </a:lnTo>
                  <a:cubicBezTo>
                    <a:pt x="4464" y="153"/>
                    <a:pt x="4219" y="1"/>
                    <a:pt x="3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68;p72"/>
            <p:cNvSpPr/>
            <p:nvPr/>
          </p:nvSpPr>
          <p:spPr>
            <a:xfrm>
              <a:off x="2220075" y="3001900"/>
              <a:ext cx="231850" cy="247475"/>
            </a:xfrm>
            <a:custGeom>
              <a:avLst/>
              <a:gdLst/>
              <a:ahLst/>
              <a:cxnLst/>
              <a:rect l="l" t="t" r="r" b="b"/>
              <a:pathLst>
                <a:path w="9274" h="9899" extrusionOk="0">
                  <a:moveTo>
                    <a:pt x="0" y="1"/>
                  </a:moveTo>
                  <a:lnTo>
                    <a:pt x="4662" y="9475"/>
                  </a:lnTo>
                  <a:cubicBezTo>
                    <a:pt x="4788" y="9745"/>
                    <a:pt x="5056" y="9899"/>
                    <a:pt x="5328" y="9899"/>
                  </a:cubicBezTo>
                  <a:cubicBezTo>
                    <a:pt x="5434" y="9899"/>
                    <a:pt x="5541" y="9875"/>
                    <a:pt x="5639" y="9826"/>
                  </a:cubicBezTo>
                  <a:lnTo>
                    <a:pt x="9273" y="8021"/>
                  </a:lnTo>
                  <a:lnTo>
                    <a:pt x="9273" y="8021"/>
                  </a:lnTo>
                  <a:lnTo>
                    <a:pt x="5965" y="9224"/>
                  </a:lnTo>
                  <a:cubicBezTo>
                    <a:pt x="5877" y="9254"/>
                    <a:pt x="5786" y="9268"/>
                    <a:pt x="5696" y="9268"/>
                  </a:cubicBezTo>
                  <a:cubicBezTo>
                    <a:pt x="5402" y="9268"/>
                    <a:pt x="5116" y="9117"/>
                    <a:pt x="4963" y="8848"/>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3569;p72"/>
            <p:cNvGrpSpPr/>
            <p:nvPr/>
          </p:nvGrpSpPr>
          <p:grpSpPr>
            <a:xfrm>
              <a:off x="1849125" y="2268200"/>
              <a:ext cx="491275" cy="928600"/>
              <a:chOff x="1849125" y="2268200"/>
              <a:chExt cx="491275" cy="928600"/>
            </a:xfrm>
          </p:grpSpPr>
          <p:sp>
            <p:nvSpPr>
              <p:cNvPr id="62" name="Google Shape;3570;p72"/>
              <p:cNvSpPr/>
              <p:nvPr/>
            </p:nvSpPr>
            <p:spPr>
              <a:xfrm>
                <a:off x="1849125" y="2268200"/>
                <a:ext cx="48275" cy="32600"/>
              </a:xfrm>
              <a:custGeom>
                <a:avLst/>
                <a:gdLst/>
                <a:ahLst/>
                <a:cxnLst/>
                <a:rect l="l" t="t" r="r" b="b"/>
                <a:pathLst>
                  <a:path w="1931" h="1304" extrusionOk="0">
                    <a:moveTo>
                      <a:pt x="1730" y="0"/>
                    </a:moveTo>
                    <a:lnTo>
                      <a:pt x="1" y="853"/>
                    </a:lnTo>
                    <a:lnTo>
                      <a:pt x="227" y="1304"/>
                    </a:lnTo>
                    <a:lnTo>
                      <a:pt x="1931"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71;p72"/>
              <p:cNvSpPr/>
              <p:nvPr/>
            </p:nvSpPr>
            <p:spPr>
              <a:xfrm>
                <a:off x="1884225" y="2339625"/>
                <a:ext cx="48275" cy="31975"/>
              </a:xfrm>
              <a:custGeom>
                <a:avLst/>
                <a:gdLst/>
                <a:ahLst/>
                <a:cxnLst/>
                <a:rect l="l" t="t" r="r" b="b"/>
                <a:pathLst>
                  <a:path w="1931" h="1279" extrusionOk="0">
                    <a:moveTo>
                      <a:pt x="1730" y="1"/>
                    </a:moveTo>
                    <a:lnTo>
                      <a:pt x="1" y="853"/>
                    </a:lnTo>
                    <a:lnTo>
                      <a:pt x="226" y="1279"/>
                    </a:lnTo>
                    <a:lnTo>
                      <a:pt x="1930"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572;p72"/>
              <p:cNvSpPr/>
              <p:nvPr/>
            </p:nvSpPr>
            <p:spPr>
              <a:xfrm>
                <a:off x="1917425" y="2406050"/>
                <a:ext cx="48275" cy="31975"/>
              </a:xfrm>
              <a:custGeom>
                <a:avLst/>
                <a:gdLst/>
                <a:ahLst/>
                <a:cxnLst/>
                <a:rect l="l" t="t" r="r" b="b"/>
                <a:pathLst>
                  <a:path w="1931" h="1279" extrusionOk="0">
                    <a:moveTo>
                      <a:pt x="1705" y="0"/>
                    </a:moveTo>
                    <a:lnTo>
                      <a:pt x="1" y="852"/>
                    </a:lnTo>
                    <a:lnTo>
                      <a:pt x="201" y="1278"/>
                    </a:lnTo>
                    <a:lnTo>
                      <a:pt x="1931" y="426"/>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73;p72"/>
              <p:cNvSpPr/>
              <p:nvPr/>
            </p:nvSpPr>
            <p:spPr>
              <a:xfrm>
                <a:off x="1952525" y="2476850"/>
                <a:ext cx="48275" cy="32600"/>
              </a:xfrm>
              <a:custGeom>
                <a:avLst/>
                <a:gdLst/>
                <a:ahLst/>
                <a:cxnLst/>
                <a:rect l="l" t="t" r="r" b="b"/>
                <a:pathLst>
                  <a:path w="1931" h="1304" extrusionOk="0">
                    <a:moveTo>
                      <a:pt x="1705" y="0"/>
                    </a:moveTo>
                    <a:lnTo>
                      <a:pt x="0" y="852"/>
                    </a:lnTo>
                    <a:lnTo>
                      <a:pt x="201" y="1304"/>
                    </a:lnTo>
                    <a:lnTo>
                      <a:pt x="1930" y="451"/>
                    </a:lnTo>
                    <a:lnTo>
                      <a:pt x="1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74;p72"/>
              <p:cNvSpPr/>
              <p:nvPr/>
            </p:nvSpPr>
            <p:spPr>
              <a:xfrm>
                <a:off x="1985100" y="2543275"/>
                <a:ext cx="48275" cy="32600"/>
              </a:xfrm>
              <a:custGeom>
                <a:avLst/>
                <a:gdLst/>
                <a:ahLst/>
                <a:cxnLst/>
                <a:rect l="l" t="t" r="r" b="b"/>
                <a:pathLst>
                  <a:path w="1931" h="1304" extrusionOk="0">
                    <a:moveTo>
                      <a:pt x="1730" y="0"/>
                    </a:moveTo>
                    <a:lnTo>
                      <a:pt x="1" y="852"/>
                    </a:lnTo>
                    <a:lnTo>
                      <a:pt x="226" y="1303"/>
                    </a:lnTo>
                    <a:lnTo>
                      <a:pt x="1930"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75;p72"/>
              <p:cNvSpPr/>
              <p:nvPr/>
            </p:nvSpPr>
            <p:spPr>
              <a:xfrm>
                <a:off x="2020200" y="2614700"/>
                <a:ext cx="48250" cy="31975"/>
              </a:xfrm>
              <a:custGeom>
                <a:avLst/>
                <a:gdLst/>
                <a:ahLst/>
                <a:cxnLst/>
                <a:rect l="l" t="t" r="r" b="b"/>
                <a:pathLst>
                  <a:path w="1930" h="1279" extrusionOk="0">
                    <a:moveTo>
                      <a:pt x="1729" y="0"/>
                    </a:moveTo>
                    <a:lnTo>
                      <a:pt x="0" y="852"/>
                    </a:lnTo>
                    <a:lnTo>
                      <a:pt x="226" y="1278"/>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76;p72"/>
              <p:cNvSpPr/>
              <p:nvPr/>
            </p:nvSpPr>
            <p:spPr>
              <a:xfrm>
                <a:off x="2052775" y="2681100"/>
                <a:ext cx="48900" cy="32000"/>
              </a:xfrm>
              <a:custGeom>
                <a:avLst/>
                <a:gdLst/>
                <a:ahLst/>
                <a:cxnLst/>
                <a:rect l="l" t="t" r="r" b="b"/>
                <a:pathLst>
                  <a:path w="1956" h="1280" extrusionOk="0">
                    <a:moveTo>
                      <a:pt x="1730" y="1"/>
                    </a:moveTo>
                    <a:lnTo>
                      <a:pt x="0" y="853"/>
                    </a:lnTo>
                    <a:lnTo>
                      <a:pt x="226" y="1279"/>
                    </a:lnTo>
                    <a:lnTo>
                      <a:pt x="1955" y="427"/>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77;p72"/>
              <p:cNvSpPr/>
              <p:nvPr/>
            </p:nvSpPr>
            <p:spPr>
              <a:xfrm>
                <a:off x="2087850" y="2751900"/>
                <a:ext cx="48900" cy="32625"/>
              </a:xfrm>
              <a:custGeom>
                <a:avLst/>
                <a:gdLst/>
                <a:ahLst/>
                <a:cxnLst/>
                <a:rect l="l" t="t" r="r" b="b"/>
                <a:pathLst>
                  <a:path w="1956" h="1305" extrusionOk="0">
                    <a:moveTo>
                      <a:pt x="1730" y="1"/>
                    </a:moveTo>
                    <a:lnTo>
                      <a:pt x="1" y="853"/>
                    </a:lnTo>
                    <a:lnTo>
                      <a:pt x="226" y="1304"/>
                    </a:lnTo>
                    <a:lnTo>
                      <a:pt x="1956" y="452"/>
                    </a:lnTo>
                    <a:lnTo>
                      <a:pt x="17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78;p72"/>
              <p:cNvSpPr/>
              <p:nvPr/>
            </p:nvSpPr>
            <p:spPr>
              <a:xfrm>
                <a:off x="2121075" y="2818325"/>
                <a:ext cx="48275" cy="32600"/>
              </a:xfrm>
              <a:custGeom>
                <a:avLst/>
                <a:gdLst/>
                <a:ahLst/>
                <a:cxnLst/>
                <a:rect l="l" t="t" r="r" b="b"/>
                <a:pathLst>
                  <a:path w="1931" h="1304" extrusionOk="0">
                    <a:moveTo>
                      <a:pt x="1705" y="1"/>
                    </a:moveTo>
                    <a:lnTo>
                      <a:pt x="0" y="853"/>
                    </a:lnTo>
                    <a:lnTo>
                      <a:pt x="201" y="1304"/>
                    </a:lnTo>
                    <a:lnTo>
                      <a:pt x="1930" y="452"/>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79;p72"/>
              <p:cNvSpPr/>
              <p:nvPr/>
            </p:nvSpPr>
            <p:spPr>
              <a:xfrm>
                <a:off x="2156150" y="2889750"/>
                <a:ext cx="48275" cy="31975"/>
              </a:xfrm>
              <a:custGeom>
                <a:avLst/>
                <a:gdLst/>
                <a:ahLst/>
                <a:cxnLst/>
                <a:rect l="l" t="t" r="r" b="b"/>
                <a:pathLst>
                  <a:path w="1931" h="1279" extrusionOk="0">
                    <a:moveTo>
                      <a:pt x="1705" y="1"/>
                    </a:moveTo>
                    <a:lnTo>
                      <a:pt x="1" y="853"/>
                    </a:lnTo>
                    <a:lnTo>
                      <a:pt x="201" y="1279"/>
                    </a:lnTo>
                    <a:lnTo>
                      <a:pt x="1931" y="427"/>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80;p72"/>
              <p:cNvSpPr/>
              <p:nvPr/>
            </p:nvSpPr>
            <p:spPr>
              <a:xfrm>
                <a:off x="2188750" y="2956175"/>
                <a:ext cx="48250" cy="31975"/>
              </a:xfrm>
              <a:custGeom>
                <a:avLst/>
                <a:gdLst/>
                <a:ahLst/>
                <a:cxnLst/>
                <a:rect l="l" t="t" r="r" b="b"/>
                <a:pathLst>
                  <a:path w="1930" h="1279" extrusionOk="0">
                    <a:moveTo>
                      <a:pt x="1729" y="0"/>
                    </a:moveTo>
                    <a:lnTo>
                      <a:pt x="0" y="853"/>
                    </a:lnTo>
                    <a:lnTo>
                      <a:pt x="226" y="1279"/>
                    </a:lnTo>
                    <a:lnTo>
                      <a:pt x="1930" y="426"/>
                    </a:lnTo>
                    <a:lnTo>
                      <a:pt x="17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81;p72"/>
              <p:cNvSpPr/>
              <p:nvPr/>
            </p:nvSpPr>
            <p:spPr>
              <a:xfrm>
                <a:off x="2223825" y="3026975"/>
                <a:ext cx="48275" cy="32600"/>
              </a:xfrm>
              <a:custGeom>
                <a:avLst/>
                <a:gdLst/>
                <a:ahLst/>
                <a:cxnLst/>
                <a:rect l="l" t="t" r="r" b="b"/>
                <a:pathLst>
                  <a:path w="1931" h="1304" extrusionOk="0">
                    <a:moveTo>
                      <a:pt x="1730" y="0"/>
                    </a:moveTo>
                    <a:lnTo>
                      <a:pt x="1" y="853"/>
                    </a:lnTo>
                    <a:lnTo>
                      <a:pt x="226" y="1304"/>
                    </a:lnTo>
                    <a:lnTo>
                      <a:pt x="1930" y="452"/>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82;p72"/>
              <p:cNvSpPr/>
              <p:nvPr/>
            </p:nvSpPr>
            <p:spPr>
              <a:xfrm>
                <a:off x="2256400" y="3093400"/>
                <a:ext cx="48900" cy="32600"/>
              </a:xfrm>
              <a:custGeom>
                <a:avLst/>
                <a:gdLst/>
                <a:ahLst/>
                <a:cxnLst/>
                <a:rect l="l" t="t" r="r" b="b"/>
                <a:pathLst>
                  <a:path w="1956" h="1304" extrusionOk="0">
                    <a:moveTo>
                      <a:pt x="1730" y="0"/>
                    </a:moveTo>
                    <a:lnTo>
                      <a:pt x="1" y="852"/>
                    </a:lnTo>
                    <a:lnTo>
                      <a:pt x="226" y="1303"/>
                    </a:lnTo>
                    <a:lnTo>
                      <a:pt x="1956" y="451"/>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83;p72"/>
              <p:cNvSpPr/>
              <p:nvPr/>
            </p:nvSpPr>
            <p:spPr>
              <a:xfrm>
                <a:off x="2291500" y="3164825"/>
                <a:ext cx="48900" cy="31975"/>
              </a:xfrm>
              <a:custGeom>
                <a:avLst/>
                <a:gdLst/>
                <a:ahLst/>
                <a:cxnLst/>
                <a:rect l="l" t="t" r="r" b="b"/>
                <a:pathLst>
                  <a:path w="1956" h="1279" extrusionOk="0">
                    <a:moveTo>
                      <a:pt x="1730" y="0"/>
                    </a:moveTo>
                    <a:lnTo>
                      <a:pt x="0" y="852"/>
                    </a:lnTo>
                    <a:lnTo>
                      <a:pt x="226" y="1279"/>
                    </a:lnTo>
                    <a:lnTo>
                      <a:pt x="1955" y="426"/>
                    </a:lnTo>
                    <a:lnTo>
                      <a:pt x="17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55820" y="116951"/>
                <a:ext cx="8406518" cy="833498"/>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600" b="1" smtClean="0">
                          <a:solidFill>
                            <a:srgbClr val="FFFF00"/>
                          </a:solidFill>
                        </a:rPr>
                        <m:t>V</m:t>
                      </m:r>
                      <m:r>
                        <m:rPr>
                          <m:nor/>
                        </m:rPr>
                        <a:rPr lang="en-US" sz="1600" b="1" smtClean="0">
                          <a:solidFill>
                            <a:srgbClr val="FFFF00"/>
                          </a:solidFill>
                        </a:rPr>
                        <m:t>í </m:t>
                      </m:r>
                      <m:r>
                        <m:rPr>
                          <m:nor/>
                        </m:rPr>
                        <a:rPr lang="en-US" sz="1600" b="1" smtClean="0">
                          <a:solidFill>
                            <a:srgbClr val="FFFF00"/>
                          </a:solidFill>
                        </a:rPr>
                        <m:t>d</m:t>
                      </m:r>
                      <m:r>
                        <m:rPr>
                          <m:nor/>
                        </m:rPr>
                        <a:rPr lang="en-US" sz="1600" b="1" smtClean="0">
                          <a:solidFill>
                            <a:srgbClr val="FFFF00"/>
                          </a:solidFill>
                        </a:rPr>
                        <m:t>ụ 3. </m:t>
                      </m:r>
                      <m:r>
                        <m:rPr>
                          <m:nor/>
                        </m:rPr>
                        <a:rPr lang="en-US" sz="1600" smtClean="0">
                          <a:solidFill>
                            <a:schemeClr val="tx1"/>
                          </a:solidFill>
                        </a:rPr>
                        <m:t>T</m:t>
                      </m:r>
                      <m:r>
                        <m:rPr>
                          <m:nor/>
                        </m:rPr>
                        <a:rPr lang="en-US" sz="1600" smtClean="0">
                          <a:solidFill>
                            <a:schemeClr val="tx1"/>
                          </a:solidFill>
                        </a:rPr>
                        <m:t>ì</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c</m:t>
                      </m:r>
                      <m:r>
                        <m:rPr>
                          <m:nor/>
                        </m:rPr>
                        <a:rPr lang="en-US" sz="1600" smtClean="0">
                          <a:solidFill>
                            <a:schemeClr val="tx1"/>
                          </a:solidFill>
                        </a:rPr>
                        <m:t>á</m:t>
                      </m:r>
                      <m:r>
                        <m:rPr>
                          <m:nor/>
                        </m:rPr>
                        <a:rPr lang="en-US" sz="1600" smtClean="0">
                          <a:solidFill>
                            <a:schemeClr val="tx1"/>
                          </a:solidFill>
                        </a:rPr>
                        <m:t>c</m:t>
                      </m:r>
                      <m:r>
                        <m:rPr>
                          <m:nor/>
                        </m:rPr>
                        <a:rPr lang="en-US" sz="1600" smtClean="0">
                          <a:solidFill>
                            <a:schemeClr val="tx1"/>
                          </a:solidFill>
                        </a:rPr>
                        <m:t> </m:t>
                      </m:r>
                      <m:r>
                        <m:rPr>
                          <m:nor/>
                        </m:rPr>
                        <a:rPr lang="en-US" sz="1600" smtClean="0">
                          <a:solidFill>
                            <a:schemeClr val="tx1"/>
                          </a:solidFill>
                        </a:rPr>
                        <m:t>kho</m:t>
                      </m:r>
                      <m:r>
                        <m:rPr>
                          <m:nor/>
                        </m:rPr>
                        <a:rPr lang="en-US" sz="1600" smtClean="0">
                          <a:solidFill>
                            <a:schemeClr val="tx1"/>
                          </a:solidFill>
                        </a:rPr>
                        <m:t>ả</m:t>
                      </m:r>
                      <m:r>
                        <m:rPr>
                          <m:nor/>
                        </m:rPr>
                        <a:rPr lang="en-US" sz="1600" smtClean="0">
                          <a:solidFill>
                            <a:schemeClr val="tx1"/>
                          </a:solidFill>
                        </a:rPr>
                        <m:t>ng</m:t>
                      </m:r>
                      <m:r>
                        <m:rPr>
                          <m:nor/>
                        </m:rPr>
                        <a:rPr lang="en-US" sz="1600" smtClean="0">
                          <a:solidFill>
                            <a:schemeClr val="tx1"/>
                          </a:solidFill>
                        </a:rPr>
                        <m:t> đơ</m:t>
                      </m:r>
                      <m:r>
                        <m:rPr>
                          <m:nor/>
                        </m:rPr>
                        <a:rPr lang="en-US" sz="1600" smtClean="0">
                          <a:solidFill>
                            <a:schemeClr val="tx1"/>
                          </a:solidFill>
                        </a:rPr>
                        <m:t>n</m:t>
                      </m:r>
                      <m:r>
                        <m:rPr>
                          <m:nor/>
                        </m:rPr>
                        <a:rPr lang="en-US" sz="1600" smtClean="0">
                          <a:solidFill>
                            <a:schemeClr val="tx1"/>
                          </a:solidFill>
                        </a:rPr>
                        <m:t> đ</m:t>
                      </m:r>
                      <m:r>
                        <m:rPr>
                          <m:nor/>
                        </m:rPr>
                        <a:rPr lang="en-US" sz="1600" smtClean="0">
                          <a:solidFill>
                            <a:schemeClr val="tx1"/>
                          </a:solidFill>
                        </a:rPr>
                        <m:t>i</m:t>
                      </m:r>
                      <m:r>
                        <m:rPr>
                          <m:nor/>
                        </m:rPr>
                        <a:rPr lang="en-US" sz="1600" smtClean="0">
                          <a:solidFill>
                            <a:schemeClr val="tx1"/>
                          </a:solidFill>
                        </a:rPr>
                        <m:t>ệ</m:t>
                      </m:r>
                      <m:r>
                        <m:rPr>
                          <m:nor/>
                        </m:rPr>
                        <a:rPr lang="en-US" sz="1600" smtClean="0">
                          <a:solidFill>
                            <a:schemeClr val="tx1"/>
                          </a:solidFill>
                        </a:rPr>
                        <m:t>u</m:t>
                      </m:r>
                      <m:r>
                        <m:rPr>
                          <m:nor/>
                        </m:rPr>
                        <a:rPr lang="en-US" sz="1600" smtClean="0">
                          <a:solidFill>
                            <a:schemeClr val="tx1"/>
                          </a:solidFill>
                        </a:rPr>
                        <m:t> </m:t>
                      </m:r>
                      <m:r>
                        <m:rPr>
                          <m:nor/>
                        </m:rPr>
                        <a:rPr lang="en-US" sz="1600" smtClean="0">
                          <a:solidFill>
                            <a:schemeClr val="tx1"/>
                          </a:solidFill>
                        </a:rPr>
                        <m:t>c</m:t>
                      </m:r>
                      <m:r>
                        <m:rPr>
                          <m:nor/>
                        </m:rPr>
                        <a:rPr lang="en-US" sz="1600" smtClean="0">
                          <a:solidFill>
                            <a:schemeClr val="tx1"/>
                          </a:solidFill>
                        </a:rPr>
                        <m:t>ủ</m:t>
                      </m:r>
                      <m:r>
                        <m:rPr>
                          <m:nor/>
                        </m:rPr>
                        <a:rPr lang="en-US" sz="1600" smtClean="0">
                          <a:solidFill>
                            <a:schemeClr val="tx1"/>
                          </a:solidFill>
                        </a:rPr>
                        <m:t>a</m:t>
                      </m:r>
                      <m:r>
                        <m:rPr>
                          <m:nor/>
                        </m:rPr>
                        <a:rPr lang="en-US" sz="1600" smtClean="0">
                          <a:solidFill>
                            <a:schemeClr val="tx1"/>
                          </a:solidFill>
                        </a:rPr>
                        <m:t> </m:t>
                      </m:r>
                      <m:r>
                        <m:rPr>
                          <m:nor/>
                        </m:rPr>
                        <a:rPr lang="en-US" sz="1600" smtClean="0">
                          <a:solidFill>
                            <a:schemeClr val="tx1"/>
                          </a:solidFill>
                        </a:rPr>
                        <m:t>h</m:t>
                      </m:r>
                      <m:r>
                        <m:rPr>
                          <m:nor/>
                        </m:rPr>
                        <a:rPr lang="en-US" sz="1600" smtClean="0">
                          <a:solidFill>
                            <a:schemeClr val="tx1"/>
                          </a:solidFill>
                        </a:rPr>
                        <m:t>à</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s</m:t>
                      </m:r>
                      <m:r>
                        <m:rPr>
                          <m:nor/>
                        </m:rPr>
                        <a:rPr lang="en-US" sz="1600" smtClean="0">
                          <a:solidFill>
                            <a:schemeClr val="tx1"/>
                          </a:solidFill>
                        </a:rPr>
                        <m:t>ố</m:t>
                      </m:r>
                      <m:r>
                        <a:rPr lang="en-US" sz="1600" b="0" i="1" smtClean="0">
                          <a:solidFill>
                            <a:schemeClr val="tx1"/>
                          </a:solidFill>
                          <a:latin typeface="Cambria Math" panose="02040503050406030204" pitchFamily="18" charset="0"/>
                        </a:rPr>
                        <m:t> </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𝑦</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m:t>
                      </m:r>
                      <m:f>
                        <m:fPr>
                          <m:ctrlPr>
                            <a:rPr kumimoji="0" lang="en-US" sz="1600" b="0" i="1" u="none" strike="noStrike" kern="0" cap="none" spc="0" normalizeH="0" noProof="0" smtClean="0">
                              <a:ln>
                                <a:noFill/>
                              </a:ln>
                              <a:solidFill>
                                <a:schemeClr val="tx1"/>
                              </a:solidFill>
                              <a:effectLst/>
                              <a:uLnTx/>
                              <a:uFillTx/>
                              <a:latin typeface="Cambria Math"/>
                              <a:sym typeface="Arial"/>
                            </a:rPr>
                          </m:ctrlPr>
                        </m:fPr>
                        <m:num>
                          <m:sSup>
                            <m:sSupPr>
                              <m:ctrlPr>
                                <a:rPr kumimoji="0" lang="en-US" sz="1600" b="0" i="1" u="none" strike="noStrike" kern="0" cap="none" spc="0" normalizeH="0" noProof="0" smtClean="0">
                                  <a:ln>
                                    <a:noFill/>
                                  </a:ln>
                                  <a:solidFill>
                                    <a:schemeClr val="tx1"/>
                                  </a:solidFill>
                                  <a:effectLst/>
                                  <a:uLnTx/>
                                  <a:uFillTx/>
                                  <a:latin typeface="Cambria Math"/>
                                  <a:sym typeface="Arial"/>
                                </a:rPr>
                              </m:ctrlPr>
                            </m:sSupPr>
                            <m:e>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e>
                            <m:sup>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sup>
                          </m:sSup>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+5</m:t>
                          </m:r>
                        </m:num>
                        <m:den>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−1</m:t>
                          </m:r>
                        </m:den>
                      </m:f>
                    </m:oMath>
                  </m:oMathPara>
                </a14:m>
                <a:endParaRPr kumimoji="0" lang="vi-VN" sz="1600" i="0" u="none" strike="noStrike" kern="0" cap="none" spc="0" normalizeH="0" baseline="0" noProof="0">
                  <a:ln>
                    <a:noFill/>
                  </a:ln>
                  <a:solidFill>
                    <a:schemeClr val="tx1"/>
                  </a:solidFill>
                  <a:effectLst/>
                  <a:uLnTx/>
                  <a:uFillTx/>
                  <a:latin typeface="Arial" panose="020B0604020202020204" pitchFamily="34" charset="0"/>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355820" y="116951"/>
                <a:ext cx="8406518" cy="8334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479667" y="1341027"/>
                <a:ext cx="8299289" cy="1624419"/>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lang="en-US" sz="1600">
                    <a:solidFill>
                      <a:schemeClr val="tx1"/>
                    </a:solidFill>
                    <a:latin typeface="+mn-lt"/>
                  </a:rPr>
                  <a:t>Tập xác định của hàm số là </a:t>
                </a:r>
                <a14:m>
                  <m:oMath xmlns:m="http://schemas.openxmlformats.org/officeDocument/2006/math">
                    <m:r>
                      <a:rPr lang="en-US" sz="1600" b="0" i="1" smtClean="0">
                        <a:solidFill>
                          <a:schemeClr val="tx1"/>
                        </a:solidFill>
                        <a:latin typeface="Cambria Math" panose="02040503050406030204" pitchFamily="18" charset="0"/>
                      </a:rPr>
                      <m:t>𝑅</m:t>
                    </m:r>
                    <m:r>
                      <a:rPr lang="en-US" sz="1600" b="0" i="1" smtClean="0">
                        <a:solidFill>
                          <a:schemeClr val="tx1"/>
                        </a:solidFill>
                        <a:latin typeface="Cambria Math" panose="02040503050406030204" pitchFamily="18" charset="0"/>
                      </a:rPr>
                      <m:t>\</m:t>
                    </m:r>
                    <m:d>
                      <m:dPr>
                        <m:begChr m:val="{"/>
                        <m:endChr m:val="}"/>
                        <m:ctrlPr>
                          <a:rPr lang="en-US" sz="1600" b="0" i="1" smtClean="0">
                            <a:solidFill>
                              <a:schemeClr val="tx1"/>
                            </a:solidFill>
                            <a:latin typeface="Cambria Math"/>
                          </a:rPr>
                        </m:ctrlPr>
                      </m:dPr>
                      <m:e>
                        <m:r>
                          <a:rPr lang="en-US" sz="1600" b="0" i="1" smtClean="0">
                            <a:solidFill>
                              <a:schemeClr val="tx1"/>
                            </a:solidFill>
                            <a:latin typeface="Cambria Math" panose="02040503050406030204" pitchFamily="18" charset="0"/>
                          </a:rPr>
                          <m:t>1</m:t>
                        </m:r>
                      </m:e>
                    </m:d>
                  </m:oMath>
                </a14:m>
                <a:endParaRPr kumimoji="0" lang="en-US" sz="1600" b="0" i="0" u="none" strike="noStrike" kern="0" cap="none" spc="0" normalizeH="0" baseline="0" noProof="0">
                  <a:ln>
                    <a:noFill/>
                  </a:ln>
                  <a:solidFill>
                    <a:schemeClr val="tx1"/>
                  </a:solidFill>
                  <a:effectLst/>
                  <a:uLnTx/>
                  <a:uFillTx/>
                  <a:latin typeface="+mn-lt"/>
                  <a:sym typeface="Arial"/>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600">
                          <a:solidFill>
                            <a:schemeClr val="tx1"/>
                          </a:solidFill>
                        </a:rPr>
                        <m:t>Ta</m:t>
                      </m:r>
                      <m:r>
                        <m:rPr>
                          <m:nor/>
                        </m:rPr>
                        <a:rPr lang="en-US" sz="1600">
                          <a:solidFill>
                            <a:schemeClr val="tx1"/>
                          </a:solidFill>
                        </a:rPr>
                        <m:t> </m:t>
                      </m:r>
                      <m:r>
                        <m:rPr>
                          <m:nor/>
                        </m:rPr>
                        <a:rPr lang="en-US" sz="1600">
                          <a:solidFill>
                            <a:schemeClr val="tx1"/>
                          </a:solidFill>
                        </a:rPr>
                        <m:t>c</m:t>
                      </m:r>
                      <m:r>
                        <m:rPr>
                          <m:nor/>
                        </m:rPr>
                        <a:rPr lang="en-US" sz="1600">
                          <a:solidFill>
                            <a:schemeClr val="tx1"/>
                          </a:solidFill>
                        </a:rPr>
                        <m:t>ó: </m:t>
                      </m:r>
                      <m:sSup>
                        <m:sSupPr>
                          <m:ctrlPr>
                            <a:rPr lang="en-US" sz="1600" i="1">
                              <a:solidFill>
                                <a:schemeClr val="tx1"/>
                              </a:solidFill>
                              <a:latin typeface="Cambria Math"/>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f>
                        <m:fPr>
                          <m:ctrlPr>
                            <a:rPr lang="en-US" sz="1600" i="1">
                              <a:solidFill>
                                <a:schemeClr val="tx1"/>
                              </a:solidFill>
                              <a:latin typeface="Cambria Math"/>
                            </a:rPr>
                          </m:ctrlPr>
                        </m:fPr>
                        <m:num>
                          <m:d>
                            <m:dPr>
                              <m:ctrlPr>
                                <a:rPr lang="en-US" sz="1600" i="1">
                                  <a:solidFill>
                                    <a:schemeClr val="tx1"/>
                                  </a:solidFill>
                                  <a:latin typeface="Cambria Math"/>
                                </a:rPr>
                              </m:ctrlPr>
                            </m:dPr>
                            <m:e>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−2</m:t>
                              </m:r>
                            </m:e>
                          </m:d>
                          <m:d>
                            <m:dPr>
                              <m:ctrlPr>
                                <a:rPr lang="en-US" sz="1600" i="1">
                                  <a:solidFill>
                                    <a:schemeClr val="tx1"/>
                                  </a:solidFill>
                                  <a:latin typeface="Cambria Math"/>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r>
                            <a:rPr lang="en-US" sz="1600" i="1">
                              <a:solidFill>
                                <a:schemeClr val="tx1"/>
                              </a:solidFill>
                              <a:latin typeface="Cambria Math" panose="02040503050406030204" pitchFamily="18" charset="0"/>
                            </a:rPr>
                            <m:t>−</m:t>
                          </m:r>
                          <m:d>
                            <m:dPr>
                              <m:ctrlPr>
                                <a:rPr lang="en-US" sz="1600" i="1">
                                  <a:solidFill>
                                    <a:schemeClr val="tx1"/>
                                  </a:solidFill>
                                  <a:latin typeface="Cambria Math"/>
                                </a:rPr>
                              </m:ctrlPr>
                            </m:dPr>
                            <m:e>
                              <m:sSup>
                                <m:sSupPr>
                                  <m:ctrlPr>
                                    <a:rPr lang="en-US" sz="1600" i="1">
                                      <a:solidFill>
                                        <a:schemeClr val="tx1"/>
                                      </a:solidFill>
                                      <a:latin typeface="Cambria Math"/>
                                    </a:rPr>
                                  </m:ctrlPr>
                                </m:sSupPr>
                                <m:e>
                                  <m:r>
                                    <a:rPr lang="en-US" sz="1600" i="1">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2</m:t>
                                  </m:r>
                                </m:sup>
                              </m:sSup>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+5</m:t>
                              </m:r>
                            </m:e>
                          </m:d>
                        </m:num>
                        <m:den>
                          <m:sSup>
                            <m:sSupPr>
                              <m:ctrlPr>
                                <a:rPr lang="en-US" sz="1600" i="1">
                                  <a:solidFill>
                                    <a:schemeClr val="tx1"/>
                                  </a:solidFill>
                                  <a:latin typeface="Cambria Math"/>
                                </a:rPr>
                              </m:ctrlPr>
                            </m:sSupPr>
                            <m:e>
                              <m:d>
                                <m:dPr>
                                  <m:ctrlPr>
                                    <a:rPr lang="en-US" sz="1600" i="1">
                                      <a:solidFill>
                                        <a:schemeClr val="tx1"/>
                                      </a:solidFill>
                                      <a:latin typeface="Cambria Math"/>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f>
                        <m:fPr>
                          <m:ctrlPr>
                            <a:rPr lang="en-US" sz="1600" i="1">
                              <a:solidFill>
                                <a:schemeClr val="tx1"/>
                              </a:solidFill>
                              <a:latin typeface="Cambria Math"/>
                            </a:rPr>
                          </m:ctrlPr>
                        </m:fPr>
                        <m:num>
                          <m:sSup>
                            <m:sSupPr>
                              <m:ctrlPr>
                                <a:rPr lang="en-US" sz="1600" i="1">
                                  <a:solidFill>
                                    <a:schemeClr val="tx1"/>
                                  </a:solidFill>
                                  <a:latin typeface="Cambria Math"/>
                                </a:rPr>
                              </m:ctrlPr>
                            </m:sSupPr>
                            <m:e>
                              <m:r>
                                <a:rPr lang="en-US" sz="1600" i="1">
                                  <a:solidFill>
                                    <a:schemeClr val="tx1"/>
                                  </a:solidFill>
                                  <a:latin typeface="Cambria Math" panose="02040503050406030204" pitchFamily="18" charset="0"/>
                                </a:rPr>
                                <m:t>𝑥</m:t>
                              </m:r>
                            </m:e>
                            <m:sup>
                              <m:r>
                                <a:rPr lang="en-US" sz="1600" i="1">
                                  <a:solidFill>
                                    <a:schemeClr val="tx1"/>
                                  </a:solidFill>
                                  <a:latin typeface="Cambria Math" panose="02040503050406030204" pitchFamily="18" charset="0"/>
                                </a:rPr>
                                <m:t>2</m:t>
                              </m:r>
                            </m:sup>
                          </m:sSup>
                          <m:r>
                            <a:rPr lang="en-US" sz="1600" i="1">
                              <a:solidFill>
                                <a:schemeClr val="tx1"/>
                              </a:solidFill>
                              <a:latin typeface="Cambria Math" panose="02040503050406030204" pitchFamily="18" charset="0"/>
                            </a:rPr>
                            <m:t>−2</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−3</m:t>
                          </m:r>
                        </m:num>
                        <m:den>
                          <m:sSup>
                            <m:sSupPr>
                              <m:ctrlPr>
                                <a:rPr lang="en-US" sz="1600" i="1">
                                  <a:solidFill>
                                    <a:schemeClr val="tx1"/>
                                  </a:solidFill>
                                  <a:latin typeface="Cambria Math"/>
                                </a:rPr>
                              </m:ctrlPr>
                            </m:sSupPr>
                            <m:e>
                              <m:d>
                                <m:dPr>
                                  <m:ctrlPr>
                                    <a:rPr lang="en-US" sz="1600" i="1">
                                      <a:solidFill>
                                        <a:schemeClr val="tx1"/>
                                      </a:solidFill>
                                      <a:latin typeface="Cambria Math"/>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sSup>
                        <m:sSupPr>
                          <m:ctrlPr>
                            <a:rPr lang="en-US" sz="1600" i="1">
                              <a:solidFill>
                                <a:schemeClr val="tx1"/>
                              </a:solidFill>
                              <a:latin typeface="Cambria Math"/>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=0</m:t>
                      </m:r>
                      <m:r>
                        <a:rPr lang="en-US" sz="160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=−1</m:t>
                      </m:r>
                      <m:r>
                        <m:rPr>
                          <m:nor/>
                        </m:rPr>
                        <a:rPr lang="en-US" sz="1600">
                          <a:solidFill>
                            <a:schemeClr val="tx1"/>
                          </a:solidFill>
                        </a:rPr>
                        <m:t> </m:t>
                      </m:r>
                      <m:r>
                        <m:rPr>
                          <m:nor/>
                        </m:rPr>
                        <a:rPr lang="en-US" sz="1600">
                          <a:solidFill>
                            <a:schemeClr val="tx1"/>
                          </a:solidFill>
                        </a:rPr>
                        <m:t>ho</m:t>
                      </m:r>
                      <m:r>
                        <m:rPr>
                          <m:nor/>
                        </m:rPr>
                        <a:rPr lang="en-US" sz="1600">
                          <a:solidFill>
                            <a:schemeClr val="tx1"/>
                          </a:solidFill>
                        </a:rPr>
                        <m:t>ặ</m:t>
                      </m:r>
                      <m:r>
                        <m:rPr>
                          <m:nor/>
                        </m:rPr>
                        <a:rPr lang="en-US" sz="1600">
                          <a:solidFill>
                            <a:schemeClr val="tx1"/>
                          </a:solidFill>
                        </a:rPr>
                        <m:t>c</m:t>
                      </m:r>
                      <m:r>
                        <a:rPr lang="en-US" sz="1600" b="0" i="0" smtClean="0">
                          <a:solidFill>
                            <a:schemeClr val="tx1"/>
                          </a:solidFill>
                          <a:latin typeface="Cambria Math" panose="02040503050406030204" pitchFamily="18" charset="0"/>
                        </a:rPr>
                        <m:t> </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=3.</m:t>
                      </m:r>
                    </m:oMath>
                  </m:oMathPara>
                </a14:m>
                <a:endParaRPr lang="en-US" sz="1600" i="1">
                  <a:solidFill>
                    <a:schemeClr val="tx1"/>
                  </a:solidFill>
                  <a:latin typeface="+mn-lt"/>
                </a:endParaRPr>
              </a:p>
              <a:p>
                <a:pPr algn="just">
                  <a:lnSpc>
                    <a:spcPct val="150000"/>
                  </a:lnSpc>
                </a:pPr>
                <a:r>
                  <a:rPr lang="en-US" sz="1600">
                    <a:solidFill>
                      <a:schemeClr val="tx1"/>
                    </a:solidFill>
                    <a:latin typeface="+mn-lt"/>
                  </a:rPr>
                  <a:t>Lập bảng biến thiên của hàm số:</a:t>
                </a:r>
              </a:p>
            </p:txBody>
          </p:sp>
        </mc:Choice>
        <mc:Fallback xmlns="">
          <p:sp>
            <p:nvSpPr>
              <p:cNvPr id="50" name="Rectangle 49"/>
              <p:cNvSpPr>
                <a:spLocks noRot="1" noChangeAspect="1" noMove="1" noResize="1" noEditPoints="1" noAdjustHandles="1" noChangeArrowheads="1" noChangeShapeType="1" noTextEdit="1"/>
              </p:cNvSpPr>
              <p:nvPr/>
            </p:nvSpPr>
            <p:spPr>
              <a:xfrm>
                <a:off x="479667" y="1341027"/>
                <a:ext cx="8299289" cy="1624419"/>
              </a:xfrm>
              <a:prstGeom prst="rect">
                <a:avLst/>
              </a:prstGeom>
              <a:blipFill>
                <a:blip r:embed="rId5"/>
                <a:stretch>
                  <a:fillRect l="-441" b="-1504"/>
                </a:stretch>
              </a:blipFill>
            </p:spPr>
            <p:txBody>
              <a:bodyPr/>
              <a:lstStyle/>
              <a:p>
                <a:r>
                  <a:rPr lang="en-US">
                    <a:noFill/>
                  </a:rPr>
                  <a:t> </a:t>
                </a:r>
              </a:p>
            </p:txBody>
          </p:sp>
        </mc:Fallback>
      </mc:AlternateContent>
      <p:sp>
        <p:nvSpPr>
          <p:cNvPr id="12" name="Rectangle 11"/>
          <p:cNvSpPr/>
          <p:nvPr/>
        </p:nvSpPr>
        <p:spPr>
          <a:xfrm>
            <a:off x="4223184" y="975338"/>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1981132" y="2992581"/>
            <a:ext cx="5296357" cy="106436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79667" y="4088753"/>
                <a:ext cx="7710957" cy="785343"/>
              </a:xfrm>
              <a:prstGeom prst="rect">
                <a:avLst/>
              </a:prstGeom>
            </p:spPr>
            <p:txBody>
              <a:bodyPr wrap="none">
                <a:spAutoFit/>
              </a:bodyPr>
              <a:lstStyle/>
              <a:p>
                <a:pPr lvl="0" algn="just">
                  <a:lnSpc>
                    <a:spcPct val="150000"/>
                  </a:lnSpc>
                </a:pPr>
                <a:r>
                  <a:rPr lang="en-US" sz="1600">
                    <a:solidFill>
                      <a:srgbClr val="FFFFFF"/>
                    </a:solidFill>
                  </a:rPr>
                  <a:t>Từ bảng biến thiên, ta có: Hàm số đồng biến trên các khoảng </a:t>
                </a:r>
                <a14:m>
                  <m:oMath xmlns:m="http://schemas.openxmlformats.org/officeDocument/2006/math">
                    <m:d>
                      <m:dPr>
                        <m:ctrlPr>
                          <a:rPr lang="en-US" sz="1600" i="1" smtClean="0">
                            <a:solidFill>
                              <a:srgbClr val="FFFFFF"/>
                            </a:solidFill>
                            <a:latin typeface="Cambria Math"/>
                          </a:rPr>
                        </m:ctrlPr>
                      </m:dPr>
                      <m:e>
                        <m:r>
                          <a:rPr lang="en-US" sz="1600" b="0" i="1" smtClean="0">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smtClean="0">
                            <a:solidFill>
                              <a:srgbClr val="FFFFFF"/>
                            </a:solidFill>
                            <a:latin typeface="Cambria Math"/>
                          </a:rPr>
                        </m:ctrlPr>
                      </m:dPr>
                      <m:e>
                        <m:r>
                          <a:rPr lang="en-US" sz="1600" b="0" i="1" smtClean="0">
                            <a:solidFill>
                              <a:srgbClr val="FFFFFF"/>
                            </a:solidFill>
                            <a:latin typeface="Cambria Math" panose="02040503050406030204" pitchFamily="18" charset="0"/>
                          </a:rPr>
                          <m:t>3;+</m:t>
                        </m:r>
                        <m:r>
                          <a:rPr lang="en-US" sz="1600" b="0" i="1" smtClean="0">
                            <a:solidFill>
                              <a:srgbClr val="FFFFFF"/>
                            </a:solidFill>
                            <a:latin typeface="Cambria Math" panose="02040503050406030204" pitchFamily="18" charset="0"/>
                            <a:ea typeface="Cambria Math" panose="02040503050406030204" pitchFamily="18" charset="0"/>
                          </a:rPr>
                          <m:t>∞</m:t>
                        </m:r>
                      </m:e>
                    </m:d>
                  </m:oMath>
                </a14:m>
                <a:endParaRPr lang="en-US" sz="1600">
                  <a:solidFill>
                    <a:srgbClr val="FFFFFF"/>
                  </a:solidFill>
                </a:endParaRPr>
              </a:p>
              <a:p>
                <a:pPr algn="just">
                  <a:lnSpc>
                    <a:spcPct val="150000"/>
                  </a:lnSpc>
                </a:pPr>
                <a:r>
                  <a:rPr lang="en-US" sz="1600">
                    <a:solidFill>
                      <a:srgbClr val="FFFFFF"/>
                    </a:solidFill>
                  </a:rPr>
                  <a:t>		          Hàm số nghịch biến trên các khoảng </a:t>
                </a:r>
                <a14:m>
                  <m:oMath xmlns:m="http://schemas.openxmlformats.org/officeDocument/2006/math">
                    <m:d>
                      <m:dPr>
                        <m:ctrlPr>
                          <a:rPr lang="en-US" sz="1600" i="1">
                            <a:solidFill>
                              <a:srgbClr val="FFFFFF"/>
                            </a:solidFill>
                            <a:latin typeface="Cambria Math"/>
                          </a:rPr>
                        </m:ctrlPr>
                      </m:dPr>
                      <m:e>
                        <m:r>
                          <a:rPr lang="en-US" sz="1600" i="1">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rPr>
                          <m:t>1</m:t>
                        </m:r>
                        <m:r>
                          <a:rPr lang="en-US" sz="1600" i="1">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a:solidFill>
                              <a:srgbClr val="FFFFFF"/>
                            </a:solidFill>
                            <a:latin typeface="Cambria Math"/>
                          </a:rPr>
                        </m:ctrlPr>
                      </m:dPr>
                      <m:e>
                        <m:r>
                          <a:rPr lang="en-US" sz="1600" b="0" i="1" smtClean="0">
                            <a:solidFill>
                              <a:srgbClr val="FFFFFF"/>
                            </a:solidFill>
                            <a:latin typeface="Cambria Math" panose="02040503050406030204" pitchFamily="18" charset="0"/>
                          </a:rPr>
                          <m:t>1</m:t>
                        </m:r>
                        <m:r>
                          <a:rPr lang="en-US" sz="1600" i="1">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rPr>
                          <m:t>3</m:t>
                        </m:r>
                      </m:e>
                    </m:d>
                    <m:r>
                      <a:rPr lang="en-US" sz="1600" b="0" i="1" smtClean="0">
                        <a:solidFill>
                          <a:srgbClr val="FFFFFF"/>
                        </a:solidFill>
                        <a:latin typeface="Cambria Math" panose="02040503050406030204" pitchFamily="18" charset="0"/>
                        <a:ea typeface="Cambria Math" panose="02040503050406030204" pitchFamily="18" charset="0"/>
                      </a:rPr>
                      <m:t>.</m:t>
                    </m:r>
                  </m:oMath>
                </a14:m>
                <a:endParaRPr lang="en-US" sz="1600">
                  <a:solidFill>
                    <a:srgbClr val="FFFFFF"/>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79667" y="4088753"/>
                <a:ext cx="7710957" cy="785343"/>
              </a:xfrm>
              <a:prstGeom prst="rect">
                <a:avLst/>
              </a:prstGeom>
              <a:blipFill>
                <a:blip r:embed="rId8"/>
                <a:stretch>
                  <a:fillRect l="-474" b="-9302"/>
                </a:stretch>
              </a:blipFill>
            </p:spPr>
            <p:txBody>
              <a:bodyPr/>
              <a:lstStyle/>
              <a:p>
                <a:r>
                  <a:rPr lang="en-US">
                    <a:noFill/>
                  </a:rPr>
                  <a:t> </a:t>
                </a:r>
              </a:p>
            </p:txBody>
          </p:sp>
        </mc:Fallback>
      </mc:AlternateContent>
      <p:pic>
        <p:nvPicPr>
          <p:cNvPr id="14" name="Picture 13"/>
          <p:cNvPicPr>
            <a:picLocks noChangeAspect="1"/>
          </p:cNvPicPr>
          <p:nvPr/>
        </p:nvPicPr>
        <p:blipFill>
          <a:blip r:embed="rId9"/>
          <a:stretch>
            <a:fillRect/>
          </a:stretch>
        </p:blipFill>
        <p:spPr>
          <a:xfrm>
            <a:off x="8112429" y="975338"/>
            <a:ext cx="546541" cy="634966"/>
          </a:xfrm>
          <a:prstGeom prst="rect">
            <a:avLst/>
          </a:prstGeom>
        </p:spPr>
      </p:pic>
    </p:spTree>
    <p:extLst>
      <p:ext uri="{BB962C8B-B14F-4D97-AF65-F5344CB8AC3E}">
        <p14:creationId xmlns:p14="http://schemas.microsoft.com/office/powerpoint/2010/main" val="23381161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0">
                                            <p:txEl>
                                              <p:pRg st="0" end="0"/>
                                            </p:txEl>
                                          </p:spTgt>
                                        </p:tgtEl>
                                        <p:attrNameLst>
                                          <p:attrName>style.visibility</p:attrName>
                                        </p:attrNameLst>
                                      </p:cBhvr>
                                      <p:to>
                                        <p:strVal val="visible"/>
                                      </p:to>
                                    </p:set>
                                    <p:animEffect transition="in" filter="fade">
                                      <p:cBhvr>
                                        <p:cTn id="19" dur="500"/>
                                        <p:tgtEl>
                                          <p:spTgt spid="5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0">
                                            <p:txEl>
                                              <p:pRg st="1" end="1"/>
                                            </p:txEl>
                                          </p:spTgt>
                                        </p:tgtEl>
                                        <p:attrNameLst>
                                          <p:attrName>style.visibility</p:attrName>
                                        </p:attrNameLst>
                                      </p:cBhvr>
                                      <p:to>
                                        <p:strVal val="visible"/>
                                      </p:to>
                                    </p:set>
                                    <p:animEffect transition="in" filter="wipe(down)">
                                      <p:cBhvr>
                                        <p:cTn id="24" dur="500"/>
                                        <p:tgtEl>
                                          <p:spTgt spid="5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0">
                                            <p:txEl>
                                              <p:pRg st="2" end="2"/>
                                            </p:txEl>
                                          </p:spTgt>
                                        </p:tgtEl>
                                        <p:attrNameLst>
                                          <p:attrName>style.visibility</p:attrName>
                                        </p:attrNameLst>
                                      </p:cBhvr>
                                      <p:to>
                                        <p:strVal val="visible"/>
                                      </p:to>
                                    </p:set>
                                    <p:animEffect transition="in" filter="barn(inVertical)">
                                      <p:cBhvr>
                                        <p:cTn id="29" dur="500"/>
                                        <p:tgtEl>
                                          <p:spTgt spid="50">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7" dur="500"/>
                                        <p:tgtEl>
                                          <p:spTgt spid="7">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4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55820" y="124902"/>
                <a:ext cx="8406518" cy="78630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m:rPr>
                          <m:nor/>
                        </m:rPr>
                        <a:rPr lang="en-US" sz="1600" b="1" smtClean="0">
                          <a:solidFill>
                            <a:srgbClr val="FFFF00"/>
                          </a:solidFill>
                        </a:rPr>
                        <m:t>V</m:t>
                      </m:r>
                      <m:r>
                        <m:rPr>
                          <m:nor/>
                        </m:rPr>
                        <a:rPr lang="en-US" sz="1600" b="1" smtClean="0">
                          <a:solidFill>
                            <a:srgbClr val="FFFF00"/>
                          </a:solidFill>
                        </a:rPr>
                        <m:t>í </m:t>
                      </m:r>
                      <m:r>
                        <m:rPr>
                          <m:nor/>
                        </m:rPr>
                        <a:rPr lang="en-US" sz="1600" b="1" smtClean="0">
                          <a:solidFill>
                            <a:srgbClr val="FFFF00"/>
                          </a:solidFill>
                        </a:rPr>
                        <m:t>d</m:t>
                      </m:r>
                      <m:r>
                        <m:rPr>
                          <m:nor/>
                        </m:rPr>
                        <a:rPr lang="en-US" sz="1600" b="1" smtClean="0">
                          <a:solidFill>
                            <a:srgbClr val="FFFF00"/>
                          </a:solidFill>
                        </a:rPr>
                        <m:t>ụ 4. </m:t>
                      </m:r>
                      <m:r>
                        <m:rPr>
                          <m:nor/>
                        </m:rPr>
                        <a:rPr lang="en-US" sz="1600" b="0" i="0" smtClean="0">
                          <a:solidFill>
                            <a:schemeClr val="tx1"/>
                          </a:solidFill>
                        </a:rPr>
                        <m:t>X</m:t>
                      </m:r>
                      <m:r>
                        <m:rPr>
                          <m:nor/>
                        </m:rPr>
                        <a:rPr lang="en-US" sz="1600" b="0" i="0" smtClean="0">
                          <a:solidFill>
                            <a:schemeClr val="tx1"/>
                          </a:solidFill>
                        </a:rPr>
                        <m:t>é</m:t>
                      </m:r>
                      <m:r>
                        <m:rPr>
                          <m:nor/>
                        </m:rPr>
                        <a:rPr lang="en-US" sz="1600" b="0" i="0" smtClean="0">
                          <a:solidFill>
                            <a:schemeClr val="tx1"/>
                          </a:solidFill>
                        </a:rPr>
                        <m:t>t</m:t>
                      </m:r>
                      <m:r>
                        <m:rPr>
                          <m:nor/>
                        </m:rPr>
                        <a:rPr lang="en-US" sz="1600" b="0" i="0" smtClean="0">
                          <a:solidFill>
                            <a:schemeClr val="tx1"/>
                          </a:solidFill>
                        </a:rPr>
                        <m:t> </m:t>
                      </m:r>
                      <m:r>
                        <m:rPr>
                          <m:nor/>
                        </m:rPr>
                        <a:rPr lang="en-US" sz="1600" b="0" i="0" smtClean="0">
                          <a:solidFill>
                            <a:schemeClr val="tx1"/>
                          </a:solidFill>
                        </a:rPr>
                        <m:t>chi</m:t>
                      </m:r>
                      <m:r>
                        <m:rPr>
                          <m:nor/>
                        </m:rPr>
                        <a:rPr lang="en-US" sz="1600" b="0" i="0" smtClean="0">
                          <a:solidFill>
                            <a:schemeClr val="tx1"/>
                          </a:solidFill>
                        </a:rPr>
                        <m:t>ề</m:t>
                      </m:r>
                      <m:r>
                        <m:rPr>
                          <m:nor/>
                        </m:rPr>
                        <a:rPr lang="en-US" sz="1600" b="0" i="0" smtClean="0">
                          <a:solidFill>
                            <a:schemeClr val="tx1"/>
                          </a:solidFill>
                        </a:rPr>
                        <m:t>u</m:t>
                      </m:r>
                      <m:r>
                        <m:rPr>
                          <m:nor/>
                        </m:rPr>
                        <a:rPr lang="en-US" sz="1600" b="0" i="0" smtClean="0">
                          <a:solidFill>
                            <a:schemeClr val="tx1"/>
                          </a:solidFill>
                        </a:rPr>
                        <m:t> </m:t>
                      </m:r>
                      <m:r>
                        <m:rPr>
                          <m:nor/>
                        </m:rPr>
                        <a:rPr lang="en-US" sz="1600" b="0" i="0" smtClean="0">
                          <a:solidFill>
                            <a:schemeClr val="tx1"/>
                          </a:solidFill>
                        </a:rPr>
                        <m:t>bi</m:t>
                      </m:r>
                      <m:r>
                        <m:rPr>
                          <m:nor/>
                        </m:rPr>
                        <a:rPr lang="en-US" sz="1600" b="0" i="0" smtClean="0">
                          <a:solidFill>
                            <a:schemeClr val="tx1"/>
                          </a:solidFill>
                        </a:rPr>
                        <m:t>ế</m:t>
                      </m:r>
                      <m:r>
                        <m:rPr>
                          <m:nor/>
                        </m:rPr>
                        <a:rPr lang="en-US" sz="1600" b="0" i="0" smtClean="0">
                          <a:solidFill>
                            <a:schemeClr val="tx1"/>
                          </a:solidFill>
                        </a:rPr>
                        <m:t>n</m:t>
                      </m:r>
                      <m:r>
                        <m:rPr>
                          <m:nor/>
                        </m:rPr>
                        <a:rPr lang="en-US" sz="1600" b="0" i="0" smtClean="0">
                          <a:solidFill>
                            <a:schemeClr val="tx1"/>
                          </a:solidFill>
                        </a:rPr>
                        <m:t> </m:t>
                      </m:r>
                      <m:r>
                        <m:rPr>
                          <m:nor/>
                        </m:rPr>
                        <a:rPr lang="en-US" sz="1600" b="0" i="0" smtClean="0">
                          <a:solidFill>
                            <a:schemeClr val="tx1"/>
                          </a:solidFill>
                        </a:rPr>
                        <m:t>thi</m:t>
                      </m:r>
                      <m:r>
                        <m:rPr>
                          <m:nor/>
                        </m:rPr>
                        <a:rPr lang="en-US" sz="1600" b="0" i="0" smtClean="0">
                          <a:solidFill>
                            <a:schemeClr val="tx1"/>
                          </a:solidFill>
                        </a:rPr>
                        <m:t>ê</m:t>
                      </m:r>
                      <m:r>
                        <m:rPr>
                          <m:nor/>
                        </m:rPr>
                        <a:rPr lang="en-US" sz="1600" b="0" i="0" smtClean="0">
                          <a:solidFill>
                            <a:schemeClr val="tx1"/>
                          </a:solidFill>
                        </a:rPr>
                        <m:t>n</m:t>
                      </m:r>
                      <m:r>
                        <m:rPr>
                          <m:nor/>
                        </m:rPr>
                        <a:rPr lang="en-US" sz="1600" b="0" i="0" smtClean="0">
                          <a:solidFill>
                            <a:schemeClr val="tx1"/>
                          </a:solidFill>
                        </a:rPr>
                        <m:t> </m:t>
                      </m:r>
                      <m:r>
                        <m:rPr>
                          <m:nor/>
                        </m:rPr>
                        <a:rPr lang="en-US" sz="1600" smtClean="0">
                          <a:solidFill>
                            <a:schemeClr val="tx1"/>
                          </a:solidFill>
                        </a:rPr>
                        <m:t>c</m:t>
                      </m:r>
                      <m:r>
                        <m:rPr>
                          <m:nor/>
                        </m:rPr>
                        <a:rPr lang="en-US" sz="1600" smtClean="0">
                          <a:solidFill>
                            <a:schemeClr val="tx1"/>
                          </a:solidFill>
                        </a:rPr>
                        <m:t>ủ</m:t>
                      </m:r>
                      <m:r>
                        <m:rPr>
                          <m:nor/>
                        </m:rPr>
                        <a:rPr lang="en-US" sz="1600" smtClean="0">
                          <a:solidFill>
                            <a:schemeClr val="tx1"/>
                          </a:solidFill>
                        </a:rPr>
                        <m:t>a</m:t>
                      </m:r>
                      <m:r>
                        <m:rPr>
                          <m:nor/>
                        </m:rPr>
                        <a:rPr lang="en-US" sz="1600" smtClean="0">
                          <a:solidFill>
                            <a:schemeClr val="tx1"/>
                          </a:solidFill>
                        </a:rPr>
                        <m:t> </m:t>
                      </m:r>
                      <m:r>
                        <m:rPr>
                          <m:nor/>
                        </m:rPr>
                        <a:rPr lang="en-US" sz="1600" smtClean="0">
                          <a:solidFill>
                            <a:schemeClr val="tx1"/>
                          </a:solidFill>
                        </a:rPr>
                        <m:t>h</m:t>
                      </m:r>
                      <m:r>
                        <m:rPr>
                          <m:nor/>
                        </m:rPr>
                        <a:rPr lang="en-US" sz="1600" smtClean="0">
                          <a:solidFill>
                            <a:schemeClr val="tx1"/>
                          </a:solidFill>
                        </a:rPr>
                        <m:t>à</m:t>
                      </m:r>
                      <m:r>
                        <m:rPr>
                          <m:nor/>
                        </m:rPr>
                        <a:rPr lang="en-US" sz="1600" smtClean="0">
                          <a:solidFill>
                            <a:schemeClr val="tx1"/>
                          </a:solidFill>
                        </a:rPr>
                        <m:t>m</m:t>
                      </m:r>
                      <m:r>
                        <m:rPr>
                          <m:nor/>
                        </m:rPr>
                        <a:rPr lang="en-US" sz="1600" smtClean="0">
                          <a:solidFill>
                            <a:schemeClr val="tx1"/>
                          </a:solidFill>
                        </a:rPr>
                        <m:t> </m:t>
                      </m:r>
                      <m:r>
                        <m:rPr>
                          <m:nor/>
                        </m:rPr>
                        <a:rPr lang="en-US" sz="1600" smtClean="0">
                          <a:solidFill>
                            <a:schemeClr val="tx1"/>
                          </a:solidFill>
                        </a:rPr>
                        <m:t>s</m:t>
                      </m:r>
                      <m:r>
                        <m:rPr>
                          <m:nor/>
                        </m:rPr>
                        <a:rPr lang="en-US" sz="1600" smtClean="0">
                          <a:solidFill>
                            <a:schemeClr val="tx1"/>
                          </a:solidFill>
                        </a:rPr>
                        <m:t>ố</m:t>
                      </m:r>
                      <m:r>
                        <a:rPr lang="en-US" sz="1600" b="0" i="1" smtClean="0">
                          <a:solidFill>
                            <a:schemeClr val="tx1"/>
                          </a:solidFill>
                          <a:latin typeface="Cambria Math" panose="02040503050406030204" pitchFamily="18" charset="0"/>
                        </a:rPr>
                        <m:t> </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𝑦</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m:t>
                      </m:r>
                      <m:f>
                        <m:fPr>
                          <m:ctrlPr>
                            <a:rPr kumimoji="0" lang="en-US" sz="1600" b="0" i="1" u="none" strike="noStrike" kern="0" cap="none" spc="0" normalizeH="0" noProof="0" smtClean="0">
                              <a:ln>
                                <a:noFill/>
                              </a:ln>
                              <a:solidFill>
                                <a:schemeClr val="tx1"/>
                              </a:solidFill>
                              <a:effectLst/>
                              <a:uLnTx/>
                              <a:uFillTx/>
                              <a:latin typeface="Cambria Math"/>
                              <a:sym typeface="Arial"/>
                            </a:rPr>
                          </m:ctrlPr>
                        </m:fPr>
                        <m:num>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−2</m:t>
                          </m:r>
                        </m:num>
                        <m:den>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𝑥</m:t>
                          </m:r>
                          <m:r>
                            <a:rPr kumimoji="0" lang="en-US" sz="1600" b="0" i="1" u="none" strike="noStrike" kern="0" cap="none" spc="0" normalizeH="0" noProof="0" smtClean="0">
                              <a:ln>
                                <a:noFill/>
                              </a:ln>
                              <a:solidFill>
                                <a:schemeClr val="tx1"/>
                              </a:solidFill>
                              <a:effectLst/>
                              <a:uLnTx/>
                              <a:uFillTx/>
                              <a:latin typeface="Cambria Math" panose="02040503050406030204" pitchFamily="18" charset="0"/>
                              <a:sym typeface="Arial"/>
                            </a:rPr>
                            <m:t>+1</m:t>
                          </m:r>
                        </m:den>
                      </m:f>
                    </m:oMath>
                  </m:oMathPara>
                </a14:m>
                <a:endParaRPr kumimoji="0" lang="vi-VN" sz="1600" i="0" u="none" strike="noStrike" kern="0" cap="none" spc="0" normalizeH="0" baseline="0" noProof="0">
                  <a:ln>
                    <a:noFill/>
                  </a:ln>
                  <a:solidFill>
                    <a:schemeClr val="tx1"/>
                  </a:solidFill>
                  <a:effectLst/>
                  <a:uLnTx/>
                  <a:uFillTx/>
                  <a:latin typeface="Arial" panose="020B0604020202020204" pitchFamily="34"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355820" y="124902"/>
                <a:ext cx="8406518" cy="7863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79667" y="1341027"/>
                <a:ext cx="8299289" cy="1600053"/>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lang="en-US" sz="1600">
                    <a:solidFill>
                      <a:schemeClr val="tx1"/>
                    </a:solidFill>
                    <a:latin typeface="+mn-lt"/>
                  </a:rPr>
                  <a:t>Tập xác định của hàm số là </a:t>
                </a:r>
                <a14:m>
                  <m:oMath xmlns:m="http://schemas.openxmlformats.org/officeDocument/2006/math">
                    <m:r>
                      <a:rPr lang="en-US" sz="1600" b="0" i="1" smtClean="0">
                        <a:solidFill>
                          <a:schemeClr val="tx1"/>
                        </a:solidFill>
                        <a:latin typeface="Cambria Math" panose="02040503050406030204" pitchFamily="18" charset="0"/>
                      </a:rPr>
                      <m:t>𝑅</m:t>
                    </m:r>
                    <m:r>
                      <a:rPr lang="en-US" sz="1600" b="0" i="1" smtClean="0">
                        <a:solidFill>
                          <a:schemeClr val="tx1"/>
                        </a:solidFill>
                        <a:latin typeface="Cambria Math" panose="02040503050406030204" pitchFamily="18" charset="0"/>
                      </a:rPr>
                      <m:t>\</m:t>
                    </m:r>
                    <m:d>
                      <m:dPr>
                        <m:begChr m:val="{"/>
                        <m:endChr m:val="}"/>
                        <m:ctrlPr>
                          <a:rPr lang="en-US" sz="1600" b="0" i="1" smtClean="0">
                            <a:solidFill>
                              <a:schemeClr val="tx1"/>
                            </a:solidFill>
                            <a:latin typeface="Cambria Math"/>
                          </a:rPr>
                        </m:ctrlPr>
                      </m:dPr>
                      <m:e>
                        <m:r>
                          <a:rPr lang="en-US" sz="1600" b="0" i="1" smtClean="0">
                            <a:solidFill>
                              <a:schemeClr val="tx1"/>
                            </a:solidFill>
                            <a:latin typeface="Cambria Math" panose="02040503050406030204" pitchFamily="18" charset="0"/>
                          </a:rPr>
                          <m:t>−1</m:t>
                        </m:r>
                      </m:e>
                    </m:d>
                  </m:oMath>
                </a14:m>
                <a:endParaRPr kumimoji="0" lang="en-US" sz="1600" b="0" i="0" u="none" strike="noStrike" kern="0" cap="none" spc="0" normalizeH="0" baseline="0" noProof="0">
                  <a:ln>
                    <a:noFill/>
                  </a:ln>
                  <a:solidFill>
                    <a:schemeClr val="tx1"/>
                  </a:solidFill>
                  <a:effectLst/>
                  <a:uLnTx/>
                  <a:uFillTx/>
                  <a:latin typeface="+mn-lt"/>
                  <a:sym typeface="Arial"/>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600">
                          <a:solidFill>
                            <a:schemeClr val="tx1"/>
                          </a:solidFill>
                        </a:rPr>
                        <m:t>Ta</m:t>
                      </m:r>
                      <m:r>
                        <m:rPr>
                          <m:nor/>
                        </m:rPr>
                        <a:rPr lang="en-US" sz="1600">
                          <a:solidFill>
                            <a:schemeClr val="tx1"/>
                          </a:solidFill>
                        </a:rPr>
                        <m:t> </m:t>
                      </m:r>
                      <m:r>
                        <m:rPr>
                          <m:nor/>
                        </m:rPr>
                        <a:rPr lang="en-US" sz="1600">
                          <a:solidFill>
                            <a:schemeClr val="tx1"/>
                          </a:solidFill>
                        </a:rPr>
                        <m:t>c</m:t>
                      </m:r>
                      <m:r>
                        <m:rPr>
                          <m:nor/>
                        </m:rPr>
                        <a:rPr lang="en-US" sz="1600">
                          <a:solidFill>
                            <a:schemeClr val="tx1"/>
                          </a:solidFill>
                        </a:rPr>
                        <m:t>ó: </m:t>
                      </m:r>
                      <m:sSup>
                        <m:sSupPr>
                          <m:ctrlPr>
                            <a:rPr lang="en-US" sz="1600" i="1">
                              <a:solidFill>
                                <a:schemeClr val="tx1"/>
                              </a:solidFill>
                              <a:latin typeface="Cambria Math"/>
                            </a:rPr>
                          </m:ctrlPr>
                        </m:sSupPr>
                        <m:e>
                          <m:r>
                            <a:rPr lang="en-US" sz="1600" i="1">
                              <a:solidFill>
                                <a:schemeClr val="tx1"/>
                              </a:solidFill>
                              <a:latin typeface="Cambria Math" panose="02040503050406030204" pitchFamily="18" charset="0"/>
                            </a:rPr>
                            <m:t>𝑦</m:t>
                          </m:r>
                        </m:e>
                        <m:sup>
                          <m:r>
                            <a:rPr lang="en-US" sz="1600" i="1">
                              <a:solidFill>
                                <a:schemeClr val="tx1"/>
                              </a:solidFill>
                              <a:latin typeface="Cambria Math" panose="02040503050406030204" pitchFamily="18" charset="0"/>
                            </a:rPr>
                            <m:t>′</m:t>
                          </m:r>
                        </m:sup>
                      </m:sSup>
                      <m:r>
                        <a:rPr lang="en-US" sz="1600" i="1">
                          <a:solidFill>
                            <a:schemeClr val="tx1"/>
                          </a:solidFill>
                          <a:latin typeface="Cambria Math" panose="02040503050406030204" pitchFamily="18" charset="0"/>
                        </a:rPr>
                        <m:t>=</m:t>
                      </m:r>
                      <m:f>
                        <m:fPr>
                          <m:ctrlPr>
                            <a:rPr lang="en-US" sz="1600" i="1">
                              <a:solidFill>
                                <a:schemeClr val="tx1"/>
                              </a:solidFill>
                              <a:latin typeface="Cambria Math"/>
                            </a:rPr>
                          </m:ctrlPr>
                        </m:fPr>
                        <m:num>
                          <m:d>
                            <m:dPr>
                              <m:ctrlPr>
                                <a:rPr lang="en-US" sz="1600" i="1">
                                  <a:solidFill>
                                    <a:schemeClr val="tx1"/>
                                  </a:solidFill>
                                  <a:latin typeface="Cambria Math"/>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+1</m:t>
                              </m:r>
                            </m:e>
                          </m:d>
                          <m:r>
                            <a:rPr lang="en-US" sz="1600" b="0" i="1" smtClean="0">
                              <a:solidFill>
                                <a:schemeClr val="tx1"/>
                              </a:solidFill>
                              <a:latin typeface="Cambria Math" panose="02040503050406030204" pitchFamily="18" charset="0"/>
                            </a:rPr>
                            <m:t>−</m:t>
                          </m:r>
                          <m:d>
                            <m:dPr>
                              <m:ctrlPr>
                                <a:rPr lang="en-US" sz="1600" i="1">
                                  <a:solidFill>
                                    <a:schemeClr val="tx1"/>
                                  </a:solidFill>
                                  <a:latin typeface="Cambria Math"/>
                                </a:rPr>
                              </m:ctrlPr>
                            </m:dPr>
                            <m:e>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rPr>
                                <m:t>−2</m:t>
                              </m:r>
                            </m:e>
                          </m:d>
                        </m:num>
                        <m:den>
                          <m:sSup>
                            <m:sSupPr>
                              <m:ctrlPr>
                                <a:rPr lang="en-US" sz="1600" i="1">
                                  <a:solidFill>
                                    <a:schemeClr val="tx1"/>
                                  </a:solidFill>
                                  <a:latin typeface="Cambria Math"/>
                                </a:rPr>
                              </m:ctrlPr>
                            </m:sSupPr>
                            <m:e>
                              <m:d>
                                <m:dPr>
                                  <m:ctrlPr>
                                    <a:rPr lang="en-US" sz="1600" i="1">
                                      <a:solidFill>
                                        <a:schemeClr val="tx1"/>
                                      </a:solidFill>
                                      <a:latin typeface="Cambria Math"/>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i="1">
                          <a:solidFill>
                            <a:schemeClr val="tx1"/>
                          </a:solidFill>
                          <a:latin typeface="Cambria Math" panose="02040503050406030204" pitchFamily="18" charset="0"/>
                        </a:rPr>
                        <m:t>=</m:t>
                      </m:r>
                      <m:f>
                        <m:fPr>
                          <m:ctrlPr>
                            <a:rPr lang="en-US" sz="1600" i="1">
                              <a:solidFill>
                                <a:schemeClr val="tx1"/>
                              </a:solidFill>
                              <a:latin typeface="Cambria Math"/>
                            </a:rPr>
                          </m:ctrlPr>
                        </m:fPr>
                        <m:num>
                          <m:r>
                            <a:rPr lang="en-US" sz="1600" i="1">
                              <a:solidFill>
                                <a:schemeClr val="tx1"/>
                              </a:solidFill>
                              <a:latin typeface="Cambria Math" panose="02040503050406030204" pitchFamily="18" charset="0"/>
                            </a:rPr>
                            <m:t>3</m:t>
                          </m:r>
                        </m:num>
                        <m:den>
                          <m:sSup>
                            <m:sSupPr>
                              <m:ctrlPr>
                                <a:rPr lang="en-US" sz="1600" i="1">
                                  <a:solidFill>
                                    <a:schemeClr val="tx1"/>
                                  </a:solidFill>
                                  <a:latin typeface="Cambria Math"/>
                                </a:rPr>
                              </m:ctrlPr>
                            </m:sSupPr>
                            <m:e>
                              <m:d>
                                <m:dPr>
                                  <m:ctrlPr>
                                    <a:rPr lang="en-US" sz="1600" i="1">
                                      <a:solidFill>
                                        <a:schemeClr val="tx1"/>
                                      </a:solidFill>
                                      <a:latin typeface="Cambria Math"/>
                                    </a:rPr>
                                  </m:ctrlPr>
                                </m:dPr>
                                <m:e>
                                  <m:r>
                                    <a:rPr lang="en-US" sz="1600" i="1">
                                      <a:solidFill>
                                        <a:schemeClr val="tx1"/>
                                      </a:solidFill>
                                      <a:latin typeface="Cambria Math" panose="02040503050406030204" pitchFamily="18" charset="0"/>
                                    </a:rPr>
                                    <m:t>𝑥</m:t>
                                  </m:r>
                                  <m:r>
                                    <a:rPr lang="en-US" sz="1600" b="0" i="1" smtClean="0">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1</m:t>
                                  </m:r>
                                </m:e>
                              </m:d>
                            </m:e>
                            <m:sup>
                              <m:r>
                                <a:rPr lang="en-US" sz="1600" i="1">
                                  <a:solidFill>
                                    <a:schemeClr val="tx1"/>
                                  </a:solidFill>
                                  <a:latin typeface="Cambria Math" panose="02040503050406030204" pitchFamily="18" charset="0"/>
                                </a:rPr>
                                <m:t>2</m:t>
                              </m:r>
                            </m:sup>
                          </m:sSup>
                        </m:den>
                      </m:f>
                      <m:r>
                        <a:rPr lang="en-US" sz="1600" b="0" i="1" smtClean="0">
                          <a:solidFill>
                            <a:schemeClr val="tx1"/>
                          </a:solidFill>
                          <a:latin typeface="Cambria Math" panose="02040503050406030204" pitchFamily="18" charset="0"/>
                        </a:rPr>
                        <m:t>&gt;0</m:t>
                      </m:r>
                      <m:r>
                        <a:rPr lang="en-US" sz="1600" i="1">
                          <a:solidFill>
                            <a:schemeClr val="tx1"/>
                          </a:solidFill>
                          <a:latin typeface="Cambria Math" panose="02040503050406030204" pitchFamily="18" charset="0"/>
                        </a:rPr>
                        <m:t>;</m:t>
                      </m:r>
                      <m:r>
                        <m:rPr>
                          <m:nor/>
                        </m:rPr>
                        <a:rPr lang="en-US" sz="1600" b="0" i="0" smtClean="0">
                          <a:solidFill>
                            <a:schemeClr val="tx1"/>
                          </a:solidFill>
                          <a:latin typeface="Cambria Math" panose="02040503050406030204" pitchFamily="18" charset="0"/>
                        </a:rPr>
                        <m:t> </m:t>
                      </m:r>
                      <m:r>
                        <m:rPr>
                          <m:nor/>
                        </m:rPr>
                        <a:rPr lang="en-US" sz="1600">
                          <a:solidFill>
                            <a:schemeClr val="tx1"/>
                          </a:solidFill>
                        </a:rPr>
                        <m:t>v</m:t>
                      </m:r>
                      <m:r>
                        <m:rPr>
                          <m:nor/>
                        </m:rPr>
                        <a:rPr lang="en-US" sz="1600">
                          <a:solidFill>
                            <a:schemeClr val="tx1"/>
                          </a:solidFill>
                        </a:rPr>
                        <m:t>ớ</m:t>
                      </m:r>
                      <m:r>
                        <m:rPr>
                          <m:nor/>
                        </m:rPr>
                        <a:rPr lang="en-US" sz="1600">
                          <a:solidFill>
                            <a:schemeClr val="tx1"/>
                          </a:solidFill>
                        </a:rPr>
                        <m:t>i</m:t>
                      </m:r>
                      <m:r>
                        <m:rPr>
                          <m:nor/>
                        </m:rPr>
                        <a:rPr lang="en-US" sz="1600">
                          <a:solidFill>
                            <a:schemeClr val="tx1"/>
                          </a:solidFill>
                        </a:rPr>
                        <m:t> </m:t>
                      </m:r>
                      <m:r>
                        <m:rPr>
                          <m:nor/>
                        </m:rPr>
                        <a:rPr lang="en-US" sz="1600">
                          <a:solidFill>
                            <a:schemeClr val="tx1"/>
                          </a:solidFill>
                        </a:rPr>
                        <m:t>m</m:t>
                      </m:r>
                      <m:r>
                        <m:rPr>
                          <m:nor/>
                        </m:rPr>
                        <a:rPr lang="en-US" sz="1600">
                          <a:solidFill>
                            <a:schemeClr val="tx1"/>
                          </a:solidFill>
                        </a:rPr>
                        <m:t>ọ</m:t>
                      </m:r>
                      <m:r>
                        <m:rPr>
                          <m:nor/>
                        </m:rPr>
                        <a:rPr lang="en-US" sz="1600">
                          <a:solidFill>
                            <a:schemeClr val="tx1"/>
                          </a:solidFill>
                        </a:rPr>
                        <m:t>i</m:t>
                      </m:r>
                      <m:r>
                        <a:rPr lang="en-US" sz="1600">
                          <a:solidFill>
                            <a:schemeClr val="tx1"/>
                          </a:solidFill>
                          <a:latin typeface="Cambria Math" panose="02040503050406030204" pitchFamily="18" charset="0"/>
                        </a:rPr>
                        <m:t> </m:t>
                      </m:r>
                      <m:r>
                        <a:rPr lang="en-US" sz="1600" i="1">
                          <a:solidFill>
                            <a:schemeClr val="tx1"/>
                          </a:solidFill>
                          <a:latin typeface="Cambria Math" panose="02040503050406030204" pitchFamily="18" charset="0"/>
                        </a:rPr>
                        <m:t>𝑥</m:t>
                      </m:r>
                      <m:r>
                        <a:rPr lang="en-US" sz="1600" i="1">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m:t>
                      </m:r>
                      <m:r>
                        <a:rPr lang="en-US" sz="1600" i="1">
                          <a:solidFill>
                            <a:schemeClr val="tx1"/>
                          </a:solidFill>
                          <a:latin typeface="Cambria Math" panose="02040503050406030204" pitchFamily="18" charset="0"/>
                          <a:ea typeface="Cambria Math" panose="02040503050406030204" pitchFamily="18" charset="0"/>
                        </a:rPr>
                        <m:t>1</m:t>
                      </m:r>
                    </m:oMath>
                  </m:oMathPara>
                </a14:m>
                <a:endParaRPr lang="en-US" sz="1600">
                  <a:solidFill>
                    <a:schemeClr val="tx1"/>
                  </a:solidFill>
                  <a:latin typeface="+mn-lt"/>
                </a:endParaRPr>
              </a:p>
              <a:p>
                <a:pPr algn="just">
                  <a:lnSpc>
                    <a:spcPct val="150000"/>
                  </a:lnSpc>
                </a:pPr>
                <a:r>
                  <a:rPr lang="en-US" sz="1600">
                    <a:solidFill>
                      <a:schemeClr val="tx1"/>
                    </a:solidFill>
                    <a:latin typeface="+mn-lt"/>
                  </a:rPr>
                  <a:t>Lập bảng biến thiên của hàm số:</a:t>
                </a:r>
              </a:p>
            </p:txBody>
          </p:sp>
        </mc:Choice>
        <mc:Fallback xmlns="">
          <p:sp>
            <p:nvSpPr>
              <p:cNvPr id="12" name="Rectangle 11"/>
              <p:cNvSpPr>
                <a:spLocks noRot="1" noChangeAspect="1" noMove="1" noResize="1" noEditPoints="1" noAdjustHandles="1" noChangeArrowheads="1" noChangeShapeType="1" noTextEdit="1"/>
              </p:cNvSpPr>
              <p:nvPr/>
            </p:nvSpPr>
            <p:spPr>
              <a:xfrm>
                <a:off x="479667" y="1341027"/>
                <a:ext cx="8299289" cy="1600053"/>
              </a:xfrm>
              <a:prstGeom prst="rect">
                <a:avLst/>
              </a:prstGeom>
              <a:blipFill>
                <a:blip r:embed="rId5"/>
                <a:stretch>
                  <a:fillRect l="-441" b="-1527"/>
                </a:stretch>
              </a:blipFill>
            </p:spPr>
            <p:txBody>
              <a:bodyPr/>
              <a:lstStyle/>
              <a:p>
                <a:r>
                  <a:rPr lang="en-US">
                    <a:noFill/>
                  </a:rPr>
                  <a:t> </a:t>
                </a:r>
              </a:p>
            </p:txBody>
          </p:sp>
        </mc:Fallback>
      </mc:AlternateContent>
      <p:sp>
        <p:nvSpPr>
          <p:cNvPr id="13" name="Rectangle 12"/>
          <p:cNvSpPr/>
          <p:nvPr/>
        </p:nvSpPr>
        <p:spPr>
          <a:xfrm>
            <a:off x="4223184" y="975338"/>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15" name="Rectangle 14"/>
              <p:cNvSpPr/>
              <p:nvPr/>
            </p:nvSpPr>
            <p:spPr>
              <a:xfrm>
                <a:off x="512038" y="4341254"/>
                <a:ext cx="8049514" cy="461665"/>
              </a:xfrm>
              <a:prstGeom prst="rect">
                <a:avLst/>
              </a:prstGeom>
            </p:spPr>
            <p:txBody>
              <a:bodyPr wrap="square">
                <a:spAutoFit/>
              </a:bodyPr>
              <a:lstStyle/>
              <a:p>
                <a:pPr lvl="0" algn="just">
                  <a:lnSpc>
                    <a:spcPct val="150000"/>
                  </a:lnSpc>
                </a:pPr>
                <a:r>
                  <a:rPr lang="en-US" sz="1600">
                    <a:solidFill>
                      <a:srgbClr val="FFFFFF"/>
                    </a:solidFill>
                  </a:rPr>
                  <a:t>Từ bảng biến thiên, ta có: Hàm số đồng biến trên các khoảng </a:t>
                </a:r>
                <a14:m>
                  <m:oMath xmlns:m="http://schemas.openxmlformats.org/officeDocument/2006/math">
                    <m:d>
                      <m:dPr>
                        <m:ctrlPr>
                          <a:rPr lang="en-US" sz="1600" i="1" smtClean="0">
                            <a:solidFill>
                              <a:srgbClr val="FFFFFF"/>
                            </a:solidFill>
                            <a:latin typeface="Cambria Math"/>
                          </a:rPr>
                        </m:ctrlPr>
                      </m:dPr>
                      <m:e>
                        <m:r>
                          <a:rPr lang="en-US" sz="1600" b="0" i="1" smtClean="0">
                            <a:solidFill>
                              <a:srgbClr val="FFFFFF"/>
                            </a:solidFill>
                            <a:latin typeface="Cambria Math" panose="02040503050406030204" pitchFamily="18" charset="0"/>
                          </a:rPr>
                          <m:t>−</m:t>
                        </m:r>
                        <m:r>
                          <a:rPr lang="en-US" sz="1600" b="0" i="1" smtClean="0">
                            <a:solidFill>
                              <a:srgbClr val="FFFFFF"/>
                            </a:solidFill>
                            <a:latin typeface="Cambria Math" panose="02040503050406030204" pitchFamily="18" charset="0"/>
                            <a:ea typeface="Cambria Math" panose="02040503050406030204" pitchFamily="18" charset="0"/>
                          </a:rPr>
                          <m:t>∞;−1</m:t>
                        </m:r>
                      </m:e>
                    </m:d>
                  </m:oMath>
                </a14:m>
                <a:r>
                  <a:rPr lang="en-US" sz="1600">
                    <a:solidFill>
                      <a:srgbClr val="FFFFFF"/>
                    </a:solidFill>
                  </a:rPr>
                  <a:t> và </a:t>
                </a:r>
                <a14:m>
                  <m:oMath xmlns:m="http://schemas.openxmlformats.org/officeDocument/2006/math">
                    <m:d>
                      <m:dPr>
                        <m:ctrlPr>
                          <a:rPr lang="en-US" sz="1600" i="1" smtClean="0">
                            <a:solidFill>
                              <a:srgbClr val="FFFFFF"/>
                            </a:solidFill>
                            <a:latin typeface="Cambria Math"/>
                          </a:rPr>
                        </m:ctrlPr>
                      </m:dPr>
                      <m:e>
                        <m:r>
                          <a:rPr lang="en-US" sz="1600" b="0" i="1" smtClean="0">
                            <a:solidFill>
                              <a:srgbClr val="FFFFFF"/>
                            </a:solidFill>
                            <a:latin typeface="Cambria Math" panose="02040503050406030204" pitchFamily="18" charset="0"/>
                          </a:rPr>
                          <m:t>−1;+</m:t>
                        </m:r>
                        <m:r>
                          <a:rPr lang="en-US" sz="1600" b="0" i="1" smtClean="0">
                            <a:solidFill>
                              <a:srgbClr val="FFFFFF"/>
                            </a:solidFill>
                            <a:latin typeface="Cambria Math" panose="02040503050406030204" pitchFamily="18" charset="0"/>
                            <a:ea typeface="Cambria Math" panose="02040503050406030204" pitchFamily="18" charset="0"/>
                          </a:rPr>
                          <m:t>∞</m:t>
                        </m:r>
                      </m:e>
                    </m:d>
                  </m:oMath>
                </a14:m>
                <a:endParaRPr lang="en-US" sz="1600">
                  <a:solidFill>
                    <a:srgbClr val="FFFFFF"/>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12038" y="4341254"/>
                <a:ext cx="8049514" cy="461665"/>
              </a:xfrm>
              <a:prstGeom prst="rect">
                <a:avLst/>
              </a:prstGeom>
              <a:blipFill>
                <a:blip r:embed="rId6"/>
                <a:stretch>
                  <a:fillRect l="-455" b="-6579"/>
                </a:stretch>
              </a:blipFill>
            </p:spPr>
            <p:txBody>
              <a:bodyPr/>
              <a:lstStyle/>
              <a:p>
                <a:r>
                  <a:rPr lang="en-US">
                    <a:noFill/>
                  </a:rPr>
                  <a:t> </a:t>
                </a:r>
              </a:p>
            </p:txBody>
          </p:sp>
        </mc:Fallback>
      </mc:AlternateContent>
      <p:pic>
        <p:nvPicPr>
          <p:cNvPr id="3" name="Picture 2"/>
          <p:cNvPicPr>
            <a:picLocks noChangeAspect="1"/>
          </p:cNvPicPr>
          <p:nvPr/>
        </p:nvPicPr>
        <p:blipFill>
          <a:blip r:embed="rId7"/>
          <a:stretch>
            <a:fillRect/>
          </a:stretch>
        </p:blipFill>
        <p:spPr>
          <a:xfrm>
            <a:off x="2571805" y="3049812"/>
            <a:ext cx="4115011" cy="1206562"/>
          </a:xfrm>
          <a:prstGeom prst="rect">
            <a:avLst/>
          </a:prstGeom>
        </p:spPr>
      </p:pic>
      <p:grpSp>
        <p:nvGrpSpPr>
          <p:cNvPr id="18" name="Google Shape;3624;p72"/>
          <p:cNvGrpSpPr/>
          <p:nvPr/>
        </p:nvGrpSpPr>
        <p:grpSpPr>
          <a:xfrm>
            <a:off x="7876146" y="971336"/>
            <a:ext cx="1152182" cy="1201815"/>
            <a:chOff x="1909925" y="3195575"/>
            <a:chExt cx="1542000" cy="1608425"/>
          </a:xfrm>
        </p:grpSpPr>
        <p:sp>
          <p:nvSpPr>
            <p:cNvPr id="19"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barn(inVertical)">
                                      <p:cBhvr>
                                        <p:cTn id="29" dur="500"/>
                                        <p:tgtEl>
                                          <p:spTgt spid="12">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223184" y="164434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48452" y="325946"/>
            <a:ext cx="8127715" cy="553998"/>
            <a:chOff x="488208" y="465120"/>
            <a:chExt cx="8127715" cy="553998"/>
          </a:xfrm>
        </p:grpSpPr>
        <p:sp>
          <p:nvSpPr>
            <p:cNvPr id="9" name="TextBox 8"/>
            <p:cNvSpPr txBox="1"/>
            <p:nvPr/>
          </p:nvSpPr>
          <p:spPr>
            <a:xfrm>
              <a:off x="488208" y="465120"/>
              <a:ext cx="1793816" cy="55399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20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a:t>
              </a:r>
              <a:r>
                <a:rPr lang="en-US" sz="2000" b="1" kern="1200">
                  <a:solidFill>
                    <a:srgbClr val="070185"/>
                  </a:solidFill>
                  <a:ea typeface="+mn-ea"/>
                  <a:cs typeface="Arial" panose="020B0604020202020204" pitchFamily="34" charset="0"/>
                </a:rPr>
                <a:t>3</a:t>
              </a:r>
              <a:endParaRPr kumimoji="0" lang="en-US" sz="20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5" y="502581"/>
              <a:ext cx="6207248" cy="45653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mn-ea"/>
                  <a:cs typeface="Arial"/>
                  <a:sym typeface="Arial"/>
                </a:rPr>
                <a:t>Tìm</a:t>
              </a:r>
              <a:r>
                <a:rPr kumimoji="0" lang="en-US" sz="1800" b="0" i="0" u="none" strike="noStrike" kern="0" cap="none" spc="0" normalizeH="0" noProof="0">
                  <a:ln>
                    <a:noFill/>
                  </a:ln>
                  <a:solidFill>
                    <a:srgbClr val="FFFFFF"/>
                  </a:solidFill>
                  <a:effectLst/>
                  <a:uLnTx/>
                  <a:uFillTx/>
                  <a:latin typeface="Arial"/>
                  <a:ea typeface="+mn-ea"/>
                  <a:cs typeface="Arial"/>
                  <a:sym typeface="Arial"/>
                </a:rPr>
                <a:t> các khoảng đơn điệu của các hàm số sau:</a:t>
              </a:r>
              <a:endParaRPr kumimoji="0" lang="vi-VN" sz="18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7832395" y="648738"/>
            <a:ext cx="786825" cy="98443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27834" y="749215"/>
                <a:ext cx="2977931" cy="911403"/>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1800" smtClean="0">
                          <a:solidFill>
                            <a:schemeClr val="tx1"/>
                          </a:solidFill>
                          <a:ea typeface="Arial" panose="020B0604020202020204" pitchFamily="34" charset="0"/>
                          <a:cs typeface="Times New Roman" panose="02020603050405020304" pitchFamily="18" charset="0"/>
                        </a:rPr>
                        <m:t>a</m:t>
                      </m:r>
                      <m:r>
                        <m:rPr>
                          <m:nor/>
                        </m:rPr>
                        <a:rPr lang="en-US" sz="1800" smtClean="0">
                          <a:solidFill>
                            <a:schemeClr val="tx1"/>
                          </a:solidFill>
                          <a:ea typeface="Arial" panose="020B0604020202020204" pitchFamily="34" charset="0"/>
                          <a:cs typeface="Times New Roman" panose="02020603050405020304" pitchFamily="18" charset="0"/>
                        </a:rPr>
                        <m:t>)</m:t>
                      </m:r>
                      <m:r>
                        <a:rPr lang="en-US" sz="1800" b="0" i="1" smtClean="0">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chemeClr val="tx1"/>
                              </a:solidFill>
                              <a:effectLst/>
                              <a:latin typeface="Cambria Math"/>
                              <a:ea typeface="Arial" panose="020B0604020202020204" pitchFamily="34" charset="0"/>
                              <a:cs typeface="Times New Roman" panose="02020603050405020304" pitchFamily="18" charset="0"/>
                            </a:rPr>
                          </m:ctrlPr>
                        </m:fPr>
                        <m:num>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den>
                      </m:f>
                      <m:sSup>
                        <m:sSupPr>
                          <m:ctrlPr>
                            <a:rPr lang="en-US" sz="1800" i="1">
                              <a:solidFill>
                                <a:schemeClr val="tx1"/>
                              </a:solidFill>
                              <a:effectLst/>
                              <a:latin typeface="Cambria Math"/>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solidFill>
                                <a:schemeClr val="tx1"/>
                              </a:solidFill>
                              <a:effectLst/>
                              <a:latin typeface="Cambria Math"/>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7834" y="749215"/>
                <a:ext cx="2977931" cy="9114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740597" y="673416"/>
                <a:ext cx="2290499" cy="975075"/>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1800" smtClean="0">
                          <a:solidFill>
                            <a:schemeClr val="tx1"/>
                          </a:solidFill>
                          <a:ea typeface="PMingLiU"/>
                          <a:cs typeface="Times New Roman" panose="02020603050405020304" pitchFamily="18" charset="0"/>
                        </a:rPr>
                        <m:t>b</m:t>
                      </m:r>
                      <m:r>
                        <m:rPr>
                          <m:nor/>
                        </m:rPr>
                        <a:rPr lang="en-US" sz="1800" smtClean="0">
                          <a:solidFill>
                            <a:schemeClr val="tx1"/>
                          </a:solidFill>
                          <a:ea typeface="PMingLiU"/>
                          <a:cs typeface="Times New Roman" panose="02020603050405020304" pitchFamily="18" charset="0"/>
                        </a:rPr>
                        <m:t>)</m:t>
                      </m:r>
                      <m:r>
                        <a:rPr lang="en-US" sz="1800" b="0" i="1" smtClean="0">
                          <a:solidFill>
                            <a:schemeClr val="tx1"/>
                          </a:solidFill>
                          <a:latin typeface="Cambria Math" panose="02040503050406030204" pitchFamily="18" charset="0"/>
                          <a:ea typeface="PMingLiU"/>
                          <a:cs typeface="Times New Roman" panose="02020603050405020304" pitchFamily="18" charset="0"/>
                        </a:rPr>
                        <m:t> </m:t>
                      </m:r>
                      <m:r>
                        <a:rPr lang="en-US" sz="1800" i="1">
                          <a:solidFill>
                            <a:schemeClr val="tx1"/>
                          </a:solidFill>
                          <a:effectLst/>
                          <a:latin typeface="Cambria Math" panose="02040503050406030204" pitchFamily="18" charset="0"/>
                          <a:ea typeface="PMingLiU"/>
                          <a:cs typeface="Times New Roman" panose="02020603050405020304" pitchFamily="18" charset="0"/>
                        </a:rPr>
                        <m:t>𝑦</m:t>
                      </m:r>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800" i="1">
                                  <a:solidFill>
                                    <a:schemeClr val="tx1"/>
                                  </a:solidFill>
                                  <a:effectLst/>
                                  <a:latin typeface="Cambria Math"/>
                                  <a:ea typeface="PMingLiU"/>
                                  <a:cs typeface="Times New Roman" panose="02020603050405020304" pitchFamily="18" charset="0"/>
                                </a:rPr>
                              </m:ctrlPr>
                            </m:sSup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p>
                              <m:r>
                                <a:rPr lang="en-US" sz="1800" i="1">
                                  <a:solidFill>
                                    <a:schemeClr val="tx1"/>
                                  </a:solidFill>
                                  <a:effectLst/>
                                  <a:latin typeface="Cambria Math" panose="02040503050406030204" pitchFamily="18" charset="0"/>
                                  <a:ea typeface="PMingLiU"/>
                                  <a:cs typeface="Times New Roman" panose="02020603050405020304" pitchFamily="18" charset="0"/>
                                </a:rPr>
                                <m:t>2</m:t>
                              </m:r>
                            </m:sup>
                          </m:sSup>
                          <m:r>
                            <a:rPr lang="en-US" sz="1800" i="1">
                              <a:solidFill>
                                <a:schemeClr val="tx1"/>
                              </a:solidFill>
                              <a:effectLst/>
                              <a:latin typeface="Cambria Math" panose="02040503050406030204" pitchFamily="18" charset="0"/>
                              <a:ea typeface="PMingLiU"/>
                              <a:cs typeface="Times New Roman" panose="02020603050405020304" pitchFamily="18" charset="0"/>
                            </a:rPr>
                            <m:t>+5</m:t>
                          </m:r>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−7</m:t>
                          </m:r>
                        </m:num>
                        <m:den>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−2</m:t>
                          </m:r>
                        </m:den>
                      </m:f>
                    </m:oMath>
                  </m:oMathPara>
                </a14:m>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740597" y="673416"/>
                <a:ext cx="2290499" cy="9750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61783" y="1981633"/>
                <a:ext cx="8472051" cy="1371273"/>
              </a:xfrm>
              <a:prstGeom prst="rect">
                <a:avLst/>
              </a:prstGeom>
            </p:spPr>
            <p:txBody>
              <a:bodyPr wrap="square">
                <a:spAutoFit/>
              </a:bodyPr>
              <a:lstStyle/>
              <a:p>
                <a:pPr algn="just">
                  <a:lnSpc>
                    <a:spcPct val="150000"/>
                  </a:lnSpc>
                </a:pPr>
                <a:r>
                  <a:rPr lang="en-US" sz="1800">
                    <a:solidFill>
                      <a:schemeClr val="tx1"/>
                    </a:solidFill>
                    <a:latin typeface="+mn-lt"/>
                    <a:ea typeface="Arial" panose="020B0604020202020204" pitchFamily="34" charset="0"/>
                    <a:cs typeface="Times New Roman" panose="02020603050405020304" pitchFamily="18" charset="0"/>
                  </a:rPr>
                  <a:t>a) </a:t>
                </a:r>
                <a:r>
                  <a:rPr lang="en-US" sz="1800">
                    <a:solidFill>
                      <a:schemeClr val="tx1"/>
                    </a:solidFill>
                    <a:effectLst/>
                    <a:latin typeface="+mn-lt"/>
                    <a:ea typeface="PMingLiU"/>
                    <a:cs typeface="Times New Roman" panose="02020603050405020304" pitchFamily="18" charset="0"/>
                  </a:rPr>
                  <a:t>Tập xác định: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m:t>
                    </m:r>
                    <m:r>
                      <a:rPr lang="en-US" sz="18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 Ta có: </a:t>
                </a:r>
                <a14:m>
                  <m:oMath xmlns:m="http://schemas.openxmlformats.org/officeDocument/2006/math">
                    <m:sSup>
                      <m:sSupPr>
                        <m:ctrlPr>
                          <a:rPr lang="en-US" sz="1800" i="1">
                            <a:solidFill>
                              <a:schemeClr val="tx1"/>
                            </a:solidFill>
                            <a:effectLst/>
                            <a:latin typeface="Cambria Math"/>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+6</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r>
                      <a:rPr lang="en-US" sz="1800" b="0" i="0"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i="1">
                            <a:solidFill>
                              <a:schemeClr val="tx1"/>
                            </a:solidFill>
                            <a:effectLst/>
                            <a:latin typeface="Cambria Math"/>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800">
                    <a:solidFill>
                      <a:schemeClr val="tx1"/>
                    </a:solidFill>
                    <a:effectLst/>
                    <a:latin typeface="+mn-lt"/>
                    <a:ea typeface="PMingLiU"/>
                    <a:cs typeface="Times New Roman" panose="02020603050405020304" pitchFamily="18" charset="0"/>
                  </a:rPr>
                  <a:t> hay </a:t>
                </a:r>
                <a14:m>
                  <m:oMath xmlns:m="http://schemas.openxmlformats.org/officeDocument/2006/math">
                    <m:sSup>
                      <m:sSupPr>
                        <m:ctrlPr>
                          <a:rPr lang="en-US" sz="1800" i="1">
                            <a:solidFill>
                              <a:schemeClr val="tx1"/>
                            </a:solidFill>
                            <a:effectLst/>
                            <a:latin typeface="Cambria Math"/>
                            <a:ea typeface="PMingLiU"/>
                            <a:cs typeface="Times New Roman" panose="02020603050405020304" pitchFamily="18" charset="0"/>
                          </a:rPr>
                        </m:ctrlPr>
                      </m:sSup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p>
                        <m:r>
                          <a:rPr lang="en-US" sz="1800" i="1">
                            <a:solidFill>
                              <a:schemeClr val="tx1"/>
                            </a:solidFill>
                            <a:effectLst/>
                            <a:latin typeface="Cambria Math" panose="02040503050406030204" pitchFamily="18" charset="0"/>
                            <a:ea typeface="PMingLiU"/>
                            <a:cs typeface="Times New Roman" panose="02020603050405020304" pitchFamily="18" charset="0"/>
                          </a:rPr>
                          <m:t>2</m:t>
                        </m:r>
                      </m:sup>
                    </m:sSup>
                    <m:r>
                      <a:rPr lang="en-US" sz="1800" i="1">
                        <a:solidFill>
                          <a:schemeClr val="tx1"/>
                        </a:solidFill>
                        <a:effectLst/>
                        <a:latin typeface="Cambria Math" panose="02040503050406030204" pitchFamily="18" charset="0"/>
                        <a:ea typeface="PMingLiU"/>
                        <a:cs typeface="Times New Roman" panose="02020603050405020304" pitchFamily="18" charset="0"/>
                      </a:rPr>
                      <m:t>+6</m:t>
                    </m:r>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+5=0</m:t>
                    </m:r>
                  </m:oMath>
                </a14:m>
                <a:r>
                  <a:rPr lang="en-US" sz="1800">
                    <a:solidFill>
                      <a:schemeClr val="tx1"/>
                    </a:solidFill>
                    <a:effectLst/>
                    <a:latin typeface="+mn-lt"/>
                    <a:ea typeface="PMingLiU"/>
                    <a:cs typeface="Times New Roman" panose="02020603050405020304" pitchFamily="18" charset="0"/>
                  </a:rPr>
                  <a:t> suy ra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800">
                    <a:solidFill>
                      <a:schemeClr val="tx1"/>
                    </a:solidFill>
                    <a:effectLst/>
                    <a:latin typeface="+mn-lt"/>
                    <a:ea typeface="PMingLiU"/>
                    <a:cs typeface="Times New Roman" panose="02020603050405020304" pitchFamily="18" charset="0"/>
                  </a:rPr>
                  <a:t> hoặc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=−5</m:t>
                    </m:r>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 Bảng biến thiên:</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61783" y="1981633"/>
                <a:ext cx="8472051" cy="1371273"/>
              </a:xfrm>
              <a:prstGeom prst="rect">
                <a:avLst/>
              </a:prstGeom>
              <a:blipFill>
                <a:blip r:embed="rId7"/>
                <a:stretch>
                  <a:fillRect l="-576" b="-2667"/>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a:off x="652728" y="3515403"/>
            <a:ext cx="3432381" cy="1258981"/>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4293638" y="3435556"/>
                <a:ext cx="4428942" cy="1338828"/>
              </a:xfrm>
              <a:prstGeom prst="rect">
                <a:avLst/>
              </a:prstGeom>
            </p:spPr>
            <p:txBody>
              <a:bodyPr wrap="square">
                <a:spAutoFit/>
              </a:bodyPr>
              <a:lstStyle/>
              <a:p>
                <a:pPr algn="just">
                  <a:lnSpc>
                    <a:spcPct val="150000"/>
                  </a:lnSpc>
                  <a:spcBef>
                    <a:spcPts val="300"/>
                  </a:spcBef>
                  <a:spcAft>
                    <a:spcPts val="300"/>
                  </a:spcAft>
                </a:pPr>
                <a:r>
                  <a:rPr lang="en-US" sz="1800">
                    <a:solidFill>
                      <a:schemeClr val="tx1"/>
                    </a:solidFill>
                    <a:latin typeface="+mn-lt"/>
                    <a:ea typeface="Arial" panose="020B0604020202020204" pitchFamily="34" charset="0"/>
                    <a:cs typeface="Times New Roman" panose="02020603050405020304" pitchFamily="18" charset="0"/>
                  </a:rPr>
                  <a:t>Vậy hàm số đồng biến trên khoảng </a:t>
                </a:r>
                <a14:m>
                  <m:oMath xmlns:m="http://schemas.openxmlformats.org/officeDocument/2006/math">
                    <m:d>
                      <m:dPr>
                        <m:ctrlPr>
                          <a:rPr lang="en-US" sz="1800" i="1">
                            <a:solidFill>
                              <a:schemeClr val="tx1"/>
                            </a:solidFill>
                            <a:effectLst/>
                            <a:latin typeface="Cambria Math"/>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 −5</m:t>
                        </m:r>
                      </m:e>
                    </m:d>
                  </m:oMath>
                </a14:m>
                <a:r>
                  <a:rPr lang="en-US"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−1; +∞</m:t>
                        </m:r>
                      </m:e>
                    </m:d>
                    <m:r>
                      <a:rPr lang="en-US" sz="1800" i="1">
                        <a:solidFill>
                          <a:schemeClr val="tx1"/>
                        </a:solidFill>
                        <a:effectLst/>
                        <a:latin typeface="Cambria Math" panose="02040503050406030204" pitchFamily="18" charset="0"/>
                        <a:ea typeface="PMingLiU"/>
                        <a:cs typeface="Times New Roman" panose="02020603050405020304" pitchFamily="18" charset="0"/>
                      </a:rPr>
                      <m:t>;</m:t>
                    </m:r>
                  </m:oMath>
                </a14:m>
                <a:r>
                  <a:rPr lang="en-US" sz="1800">
                    <a:solidFill>
                      <a:schemeClr val="tx1"/>
                    </a:solidFill>
                    <a:effectLst/>
                    <a:latin typeface="+mn-lt"/>
                    <a:ea typeface="PMingLiU"/>
                    <a:cs typeface="Times New Roman" panose="02020603050405020304" pitchFamily="18" charset="0"/>
                  </a:rPr>
                  <a:t> nghịch biến trên khoảng </a:t>
                </a:r>
                <a14:m>
                  <m:oMath xmlns:m="http://schemas.openxmlformats.org/officeDocument/2006/math">
                    <m:d>
                      <m:dPr>
                        <m:ctrlPr>
                          <a:rPr lang="en-US" sz="1800" i="1">
                            <a:solidFill>
                              <a:schemeClr val="tx1"/>
                            </a:solidFill>
                            <a:effectLst/>
                            <a:latin typeface="Cambria Math"/>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−5; −1</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293638" y="3435556"/>
                <a:ext cx="4428942" cy="1338828"/>
              </a:xfrm>
              <a:prstGeom prst="rect">
                <a:avLst/>
              </a:prstGeom>
              <a:blipFill>
                <a:blip r:embed="rId9"/>
                <a:stretch>
                  <a:fillRect l="-1100" r="-1100" b="-3196"/>
                </a:stretch>
              </a:blipFill>
            </p:spPr>
            <p:txBody>
              <a:bodyPr/>
              <a:lstStyle/>
              <a:p>
                <a:r>
                  <a:rPr lang="en-US">
                    <a:noFill/>
                  </a:rPr>
                  <a:t> </a:t>
                </a:r>
              </a:p>
            </p:txBody>
          </p:sp>
        </mc:Fallback>
      </mc:AlternateContent>
    </p:spTree>
    <p:extLst>
      <p:ext uri="{BB962C8B-B14F-4D97-AF65-F5344CB8AC3E}">
        <p14:creationId xmlns:p14="http://schemas.microsoft.com/office/powerpoint/2010/main" val="427616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barn(inVertic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barn(inVertical)">
                                      <p:cBhvr>
                                        <p:cTn id="39" dur="500"/>
                                        <p:tgtEl>
                                          <p:spTgt spid="12">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3" grpId="0"/>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363516" y="51862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a:ln>
                  <a:noFill/>
                </a:ln>
                <a:solidFill>
                  <a:srgbClr val="F39357"/>
                </a:solidFill>
                <a:effectLst/>
                <a:uLnTx/>
                <a:uFillTx/>
                <a:latin typeface="Arial"/>
                <a:ea typeface="+mn-ea"/>
                <a:cs typeface="Arial"/>
                <a:sym typeface="Arial"/>
              </a:rPr>
              <a:t>Giải:</a:t>
            </a:r>
          </a:p>
        </p:txBody>
      </p:sp>
      <p:pic>
        <p:nvPicPr>
          <p:cNvPr id="8" name="Picture 7"/>
          <p:cNvPicPr>
            <a:picLocks noChangeAspect="1"/>
          </p:cNvPicPr>
          <p:nvPr/>
        </p:nvPicPr>
        <p:blipFill>
          <a:blip r:embed="rId4"/>
          <a:stretch>
            <a:fillRect/>
          </a:stretch>
        </p:blipFill>
        <p:spPr>
          <a:xfrm>
            <a:off x="7841810" y="446450"/>
            <a:ext cx="786825" cy="984438"/>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363516" y="1038829"/>
                <a:ext cx="8440311" cy="1814151"/>
              </a:xfrm>
              <a:prstGeom prst="rect">
                <a:avLst/>
              </a:prstGeom>
            </p:spPr>
            <p:txBody>
              <a:bodyPr wrap="square">
                <a:spAutoFit/>
              </a:bodyPr>
              <a:lstStyle/>
              <a:p>
                <a:pPr algn="just">
                  <a:lnSpc>
                    <a:spcPct val="150000"/>
                  </a:lnSpc>
                  <a:spcBef>
                    <a:spcPts val="200"/>
                  </a:spcBef>
                  <a:spcAft>
                    <a:spcPts val="200"/>
                  </a:spcAft>
                </a:pPr>
                <a:r>
                  <a:rPr lang="en-US" sz="1800">
                    <a:solidFill>
                      <a:schemeClr val="tx1"/>
                    </a:solidFill>
                    <a:latin typeface="+mn-lt"/>
                    <a:ea typeface="PMingLiU"/>
                    <a:cs typeface="Times New Roman" panose="02020603050405020304" pitchFamily="18" charset="0"/>
                  </a:rPr>
                  <a:t>b) Tập xác định: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ℝ</m:t>
                    </m:r>
                    <m:r>
                      <a:rPr lang="en-US" sz="1800" i="1">
                        <a:solidFill>
                          <a:schemeClr val="tx1"/>
                        </a:solidFill>
                        <a:effectLst/>
                        <a:latin typeface="Cambria Math" panose="02040503050406030204" pitchFamily="18" charset="0"/>
                        <a:ea typeface="PMingLiU"/>
                        <a:cs typeface="Times New Roman" panose="02020603050405020304" pitchFamily="18" charset="0"/>
                      </a:rPr>
                      <m:t>\</m:t>
                    </m:r>
                    <m:d>
                      <m:dPr>
                        <m:begChr m:val="{"/>
                        <m:endChr m:val="}"/>
                        <m:ctrlPr>
                          <a:rPr lang="en-US" sz="1800" i="1">
                            <a:solidFill>
                              <a:schemeClr val="tx1"/>
                            </a:solidFill>
                            <a:effectLst/>
                            <a:latin typeface="Cambria Math"/>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2</m:t>
                        </m:r>
                      </m:e>
                    </m:d>
                    <m:r>
                      <m:rPr>
                        <m:nor/>
                      </m:rPr>
                      <a:rPr lang="en-US" sz="1800" b="0" i="0" smtClean="0">
                        <a:solidFill>
                          <a:schemeClr val="tx1"/>
                        </a:solidFill>
                        <a:effectLst/>
                        <a:latin typeface="+mn-lt"/>
                        <a:ea typeface="PMingLiU"/>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Ta</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c</m:t>
                    </m:r>
                    <m:r>
                      <m:rPr>
                        <m:nor/>
                      </m:rPr>
                      <a:rPr lang="en-US" sz="1800">
                        <a:solidFill>
                          <a:schemeClr val="tx1"/>
                        </a:solidFill>
                        <a:ea typeface="Arial" panose="020B0604020202020204" pitchFamily="34" charset="0"/>
                        <a:cs typeface="Times New Roman" panose="02020603050405020304" pitchFamily="18" charset="0"/>
                      </a:rPr>
                      <m:t>ó:</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oMath>
                </a14:m>
                <a:endPar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sSup>
                        <m:sSupPr>
                          <m:ctrlPr>
                            <a:rPr lang="en-US" sz="1800" i="1">
                              <a:solidFill>
                                <a:schemeClr val="tx1"/>
                              </a:solidFill>
                              <a:latin typeface="Cambria Math"/>
                              <a:ea typeface="Arial" panose="020B0604020202020204" pitchFamily="34" charset="0"/>
                              <a:cs typeface="Times New Roman" panose="02020603050405020304" pitchFamily="18" charset="0"/>
                            </a:rPr>
                          </m:ctrlPr>
                        </m:sSupPr>
                        <m:e>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80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r>
                        <a:rPr lang="en-US" sz="1800" i="1">
                          <a:solidFill>
                            <a:schemeClr val="tx1"/>
                          </a:solidFill>
                          <a:latin typeface="Cambria Math" panose="02040503050406030204" pitchFamily="18" charset="0"/>
                          <a:ea typeface="PMingLiU"/>
                          <a:cs typeface="Times New Roman" panose="02020603050405020304" pitchFamily="18" charset="0"/>
                        </a:rPr>
                        <m:t>−</m:t>
                      </m:r>
                      <m:f>
                        <m:fPr>
                          <m:ctrlPr>
                            <a:rPr lang="en-US" sz="1800" i="1">
                              <a:solidFill>
                                <a:schemeClr val="tx1"/>
                              </a:solidFill>
                              <a:latin typeface="Cambria Math"/>
                              <a:ea typeface="PMingLiU"/>
                              <a:cs typeface="Times New Roman" panose="02020603050405020304" pitchFamily="18" charset="0"/>
                            </a:rPr>
                          </m:ctrlPr>
                        </m:fPr>
                        <m:num>
                          <m:d>
                            <m:dPr>
                              <m:ctrlPr>
                                <a:rPr lang="en-US" sz="1800" i="1">
                                  <a:solidFill>
                                    <a:schemeClr val="tx1"/>
                                  </a:solidFill>
                                  <a:latin typeface="Cambria Math"/>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−1</m:t>
                              </m:r>
                            </m:e>
                          </m:d>
                          <m:d>
                            <m:dPr>
                              <m:ctrlPr>
                                <a:rPr lang="en-US" sz="1800" i="1">
                                  <a:solidFill>
                                    <a:schemeClr val="tx1"/>
                                  </a:solidFill>
                                  <a:latin typeface="Cambria Math"/>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−3</m:t>
                              </m:r>
                            </m:e>
                          </m:d>
                        </m:num>
                        <m:den>
                          <m:sSup>
                            <m:sSupPr>
                              <m:ctrlPr>
                                <a:rPr lang="en-US" sz="1800" i="1">
                                  <a:solidFill>
                                    <a:schemeClr val="tx1"/>
                                  </a:solidFill>
                                  <a:latin typeface="Cambria Math"/>
                                  <a:ea typeface="PMingLiU"/>
                                  <a:cs typeface="Times New Roman" panose="02020603050405020304" pitchFamily="18" charset="0"/>
                                </a:rPr>
                              </m:ctrlPr>
                            </m:sSupPr>
                            <m:e>
                              <m:d>
                                <m:dPr>
                                  <m:ctrlPr>
                                    <a:rPr lang="en-US" sz="1800" i="1">
                                      <a:solidFill>
                                        <a:schemeClr val="tx1"/>
                                      </a:solidFill>
                                      <a:latin typeface="Cambria Math"/>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−2</m:t>
                                  </m:r>
                                </m:e>
                              </m:d>
                            </m:e>
                            <m:sup>
                              <m:r>
                                <a:rPr lang="en-US" sz="1800" i="1">
                                  <a:solidFill>
                                    <a:schemeClr val="tx1"/>
                                  </a:solidFill>
                                  <a:latin typeface="Cambria Math" panose="02040503050406030204" pitchFamily="18" charset="0"/>
                                  <a:ea typeface="PMingLiU"/>
                                  <a:cs typeface="Times New Roman" panose="02020603050405020304" pitchFamily="18" charset="0"/>
                                </a:rPr>
                                <m:t>2</m:t>
                              </m:r>
                            </m:sup>
                          </m:sSup>
                        </m:den>
                      </m:f>
                      <m:r>
                        <a:rPr lang="en-US" sz="1800">
                          <a:solidFill>
                            <a:schemeClr val="tx1"/>
                          </a:solidFill>
                          <a:latin typeface="Cambria Math" panose="02040503050406030204" pitchFamily="18" charset="0"/>
                          <a:ea typeface="PMingLiU"/>
                          <a:cs typeface="Times New Roman" panose="02020603050405020304" pitchFamily="18" charset="0"/>
                        </a:rPr>
                        <m:t>; </m:t>
                      </m:r>
                      <m:sSup>
                        <m:sSupPr>
                          <m:ctrlPr>
                            <a:rPr lang="en-US" sz="1800" i="1">
                              <a:solidFill>
                                <a:schemeClr val="tx1"/>
                              </a:solidFill>
                              <a:latin typeface="Cambria Math"/>
                              <a:ea typeface="PMingLiU"/>
                              <a:cs typeface="Times New Roman" panose="02020603050405020304" pitchFamily="18" charset="0"/>
                            </a:rPr>
                          </m:ctrlPr>
                        </m:sSupPr>
                        <m:e>
                          <m:r>
                            <a:rPr lang="en-US" sz="1800" i="1">
                              <a:solidFill>
                                <a:schemeClr val="tx1"/>
                              </a:solidFill>
                              <a:latin typeface="Cambria Math" panose="02040503050406030204" pitchFamily="18" charset="0"/>
                              <a:ea typeface="PMingLiU"/>
                              <a:cs typeface="Times New Roman" panose="02020603050405020304" pitchFamily="18" charset="0"/>
                            </a:rPr>
                            <m:t>𝑦</m:t>
                          </m:r>
                        </m:e>
                        <m:sup>
                          <m:r>
                            <a:rPr lang="en-US" sz="1800" i="1">
                              <a:solidFill>
                                <a:schemeClr val="tx1"/>
                              </a:solidFill>
                              <a:latin typeface="Cambria Math" panose="02040503050406030204" pitchFamily="18" charset="0"/>
                              <a:ea typeface="PMingLiU"/>
                              <a:cs typeface="Times New Roman" panose="02020603050405020304" pitchFamily="18" charset="0"/>
                            </a:rPr>
                            <m:t>′</m:t>
                          </m:r>
                        </m:sup>
                      </m:sSup>
                      <m:r>
                        <a:rPr lang="en-US" sz="1800" i="1">
                          <a:solidFill>
                            <a:schemeClr val="tx1"/>
                          </a:solidFill>
                          <a:latin typeface="Cambria Math" panose="02040503050406030204" pitchFamily="18" charset="0"/>
                          <a:ea typeface="PMingLiU"/>
                          <a:cs typeface="Times New Roman" panose="02020603050405020304" pitchFamily="18" charset="0"/>
                        </a:rPr>
                        <m:t>=0</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hay</m:t>
                      </m:r>
                      <m:r>
                        <m:rPr>
                          <m:nor/>
                        </m:rPr>
                        <a:rPr lang="en-US" sz="1800">
                          <a:solidFill>
                            <a:schemeClr val="tx1"/>
                          </a:solidFill>
                          <a:ea typeface="PMingLiU"/>
                          <a:cs typeface="Times New Roman" panose="02020603050405020304" pitchFamily="18" charset="0"/>
                        </a:rPr>
                        <m:t> </m:t>
                      </m:r>
                      <m:r>
                        <a:rPr lang="en-US" sz="1800" i="1">
                          <a:solidFill>
                            <a:schemeClr val="tx1"/>
                          </a:solidFill>
                          <a:latin typeface="Cambria Math" panose="02040503050406030204" pitchFamily="18" charset="0"/>
                          <a:ea typeface="PMingLiU"/>
                          <a:cs typeface="Times New Roman" panose="02020603050405020304" pitchFamily="18" charset="0"/>
                        </a:rPr>
                        <m:t>−</m:t>
                      </m:r>
                      <m:f>
                        <m:fPr>
                          <m:ctrlPr>
                            <a:rPr lang="en-US" sz="1800" i="1">
                              <a:solidFill>
                                <a:schemeClr val="tx1"/>
                              </a:solidFill>
                              <a:latin typeface="Cambria Math"/>
                              <a:ea typeface="PMingLiU"/>
                              <a:cs typeface="Times New Roman" panose="02020603050405020304" pitchFamily="18" charset="0"/>
                            </a:rPr>
                          </m:ctrlPr>
                        </m:fPr>
                        <m:num>
                          <m:d>
                            <m:dPr>
                              <m:ctrlPr>
                                <a:rPr lang="en-US" sz="1800" i="1">
                                  <a:solidFill>
                                    <a:schemeClr val="tx1"/>
                                  </a:solidFill>
                                  <a:latin typeface="Cambria Math"/>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−1</m:t>
                              </m:r>
                            </m:e>
                          </m:d>
                          <m:d>
                            <m:dPr>
                              <m:ctrlPr>
                                <a:rPr lang="en-US" sz="1800" i="1">
                                  <a:solidFill>
                                    <a:schemeClr val="tx1"/>
                                  </a:solidFill>
                                  <a:latin typeface="Cambria Math"/>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−3</m:t>
                              </m:r>
                            </m:e>
                          </m:d>
                        </m:num>
                        <m:den>
                          <m:sSup>
                            <m:sSupPr>
                              <m:ctrlPr>
                                <a:rPr lang="en-US" sz="1800" i="1">
                                  <a:solidFill>
                                    <a:schemeClr val="tx1"/>
                                  </a:solidFill>
                                  <a:latin typeface="Cambria Math"/>
                                  <a:ea typeface="PMingLiU"/>
                                  <a:cs typeface="Times New Roman" panose="02020603050405020304" pitchFamily="18" charset="0"/>
                                </a:rPr>
                              </m:ctrlPr>
                            </m:sSupPr>
                            <m:e>
                              <m:d>
                                <m:dPr>
                                  <m:ctrlPr>
                                    <a:rPr lang="en-US" sz="1800" i="1">
                                      <a:solidFill>
                                        <a:schemeClr val="tx1"/>
                                      </a:solidFill>
                                      <a:latin typeface="Cambria Math"/>
                                      <a:ea typeface="PMingLiU"/>
                                      <a:cs typeface="Times New Roman" panose="02020603050405020304" pitchFamily="18" charset="0"/>
                                    </a:rPr>
                                  </m:ctrlPr>
                                </m:dPr>
                                <m:e>
                                  <m:r>
                                    <a:rPr lang="en-US" sz="1800" i="1">
                                      <a:solidFill>
                                        <a:schemeClr val="tx1"/>
                                      </a:solidFill>
                                      <a:latin typeface="Cambria Math" panose="02040503050406030204" pitchFamily="18" charset="0"/>
                                      <a:ea typeface="PMingLiU"/>
                                      <a:cs typeface="Times New Roman" panose="02020603050405020304" pitchFamily="18" charset="0"/>
                                    </a:rPr>
                                    <m:t>𝑥</m:t>
                                  </m:r>
                                  <m:r>
                                    <a:rPr lang="en-US" sz="1800" i="1">
                                      <a:solidFill>
                                        <a:schemeClr val="tx1"/>
                                      </a:solidFill>
                                      <a:latin typeface="Cambria Math" panose="02040503050406030204" pitchFamily="18" charset="0"/>
                                      <a:ea typeface="PMingLiU"/>
                                      <a:cs typeface="Times New Roman" panose="02020603050405020304" pitchFamily="18" charset="0"/>
                                    </a:rPr>
                                    <m:t>−2</m:t>
                                  </m:r>
                                </m:e>
                              </m:d>
                            </m:e>
                            <m:sup>
                              <m:r>
                                <a:rPr lang="en-US" sz="1800" i="1">
                                  <a:solidFill>
                                    <a:schemeClr val="tx1"/>
                                  </a:solidFill>
                                  <a:latin typeface="Cambria Math" panose="02040503050406030204" pitchFamily="18" charset="0"/>
                                  <a:ea typeface="PMingLiU"/>
                                  <a:cs typeface="Times New Roman" panose="02020603050405020304" pitchFamily="18" charset="0"/>
                                </a:rPr>
                                <m:t>2</m:t>
                              </m:r>
                            </m:sup>
                          </m:sSup>
                        </m:den>
                      </m:f>
                      <m:r>
                        <a:rPr lang="en-US" sz="1800" i="1">
                          <a:solidFill>
                            <a:schemeClr val="tx1"/>
                          </a:solidFill>
                          <a:latin typeface="Cambria Math" panose="02040503050406030204" pitchFamily="18" charset="0"/>
                          <a:ea typeface="PMingLiU"/>
                          <a:cs typeface="Times New Roman" panose="02020603050405020304" pitchFamily="18" charset="0"/>
                        </a:rPr>
                        <m:t>=0</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suy</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ra</m:t>
                      </m:r>
                      <m:r>
                        <m:rPr>
                          <m:nor/>
                        </m:rPr>
                        <a:rPr lang="en-US" sz="1800">
                          <a:solidFill>
                            <a:schemeClr val="tx1"/>
                          </a:solidFill>
                          <a:ea typeface="PMingLiU"/>
                          <a:cs typeface="Times New Roman" panose="02020603050405020304" pitchFamily="18" charset="0"/>
                        </a:rPr>
                        <m:t> </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=1</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ho</m:t>
                      </m:r>
                      <m:r>
                        <m:rPr>
                          <m:nor/>
                        </m:rPr>
                        <a:rPr lang="en-US" sz="1800">
                          <a:solidFill>
                            <a:schemeClr val="tx1"/>
                          </a:solidFill>
                          <a:ea typeface="PMingLiU"/>
                          <a:cs typeface="Times New Roman" panose="02020603050405020304" pitchFamily="18" charset="0"/>
                        </a:rPr>
                        <m:t>ặ</m:t>
                      </m:r>
                      <m:r>
                        <m:rPr>
                          <m:nor/>
                        </m:rPr>
                        <a:rPr lang="en-US" sz="1800">
                          <a:solidFill>
                            <a:schemeClr val="tx1"/>
                          </a:solidFill>
                          <a:ea typeface="PMingLiU"/>
                          <a:cs typeface="Times New Roman" panose="02020603050405020304" pitchFamily="18" charset="0"/>
                        </a:rPr>
                        <m:t>c</m:t>
                      </m:r>
                      <m:r>
                        <a:rPr lang="en-US" sz="1800" b="0" i="1" smtClean="0">
                          <a:solidFill>
                            <a:schemeClr val="tx1"/>
                          </a:solidFill>
                          <a:latin typeface="Cambria Math" panose="02040503050406030204" pitchFamily="18" charset="0"/>
                          <a:ea typeface="PMingLiU"/>
                          <a:cs typeface="Times New Roman" panose="02020603050405020304" pitchFamily="18" charset="0"/>
                        </a:rPr>
                        <m:t> </m:t>
                      </m:r>
                      <m:r>
                        <a:rPr lang="en-US" sz="1800" i="1">
                          <a:solidFill>
                            <a:schemeClr val="tx1"/>
                          </a:solidFill>
                          <a:effectLst/>
                          <a:latin typeface="Cambria Math" panose="02040503050406030204" pitchFamily="18" charset="0"/>
                          <a:ea typeface="PMingLiU"/>
                          <a:cs typeface="Times New Roman" panose="02020603050405020304" pitchFamily="18" charset="0"/>
                        </a:rPr>
                        <m:t>𝑥</m:t>
                      </m:r>
                      <m:r>
                        <a:rPr lang="en-US" sz="1800" i="1">
                          <a:solidFill>
                            <a:schemeClr val="tx1"/>
                          </a:solidFill>
                          <a:effectLst/>
                          <a:latin typeface="Cambria Math" panose="02040503050406030204" pitchFamily="18" charset="0"/>
                          <a:ea typeface="PMingLiU"/>
                          <a:cs typeface="Times New Roman" panose="02020603050405020304" pitchFamily="18" charset="0"/>
                        </a:rPr>
                        <m:t>=3</m:t>
                      </m:r>
                    </m:oMath>
                  </m:oMathPara>
                </a14:m>
                <a:endParaRPr lang="en-US" sz="18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solidFill>
                      <a:schemeClr val="tx1"/>
                    </a:solidFill>
                    <a:effectLst/>
                    <a:latin typeface="+mn-lt"/>
                    <a:ea typeface="PMingLiU"/>
                    <a:cs typeface="Times New Roman" panose="02020603050405020304" pitchFamily="18" charset="0"/>
                  </a:rPr>
                  <a:t>Bảng biến thi</a:t>
                </a:r>
                <a:r>
                  <a:rPr lang="vi-VN" sz="1800">
                    <a:solidFill>
                      <a:schemeClr val="tx1"/>
                    </a:solidFill>
                    <a:effectLst/>
                    <a:latin typeface="+mn-lt"/>
                    <a:ea typeface="PMingLiU"/>
                    <a:cs typeface="Times New Roman" panose="02020603050405020304" pitchFamily="18" charset="0"/>
                  </a:rPr>
                  <a:t>ê</a:t>
                </a:r>
                <a:r>
                  <a:rPr lang="en-US" sz="1800">
                    <a:solidFill>
                      <a:schemeClr val="tx1"/>
                    </a:solidFill>
                    <a:effectLst/>
                    <a:latin typeface="+mn-lt"/>
                    <a:ea typeface="PMingLiU"/>
                    <a:cs typeface="Times New Roman" panose="02020603050405020304" pitchFamily="18" charset="0"/>
                  </a:rPr>
                  <a:t>n:</a:t>
                </a:r>
                <a:endParaRPr lang="en-US" sz="18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63516" y="1038829"/>
                <a:ext cx="8440311" cy="1814151"/>
              </a:xfrm>
              <a:prstGeom prst="rect">
                <a:avLst/>
              </a:prstGeom>
              <a:blipFill>
                <a:blip r:embed="rId5"/>
                <a:stretch>
                  <a:fillRect l="-650" b="-4362"/>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438788" y="3120111"/>
            <a:ext cx="3822400" cy="1451889"/>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594434" y="3091309"/>
                <a:ext cx="4034201" cy="1338828"/>
              </a:xfrm>
              <a:prstGeom prst="rect">
                <a:avLst/>
              </a:prstGeom>
            </p:spPr>
            <p:txBody>
              <a:bodyPr wrap="square">
                <a:spAutoFit/>
              </a:bodyPr>
              <a:lstStyle/>
              <a:p>
                <a:pPr algn="just">
                  <a:lnSpc>
                    <a:spcPct val="155000"/>
                  </a:lnSpc>
                  <a:spcBef>
                    <a:spcPts val="300"/>
                  </a:spcBef>
                  <a:spcAft>
                    <a:spcPts val="300"/>
                  </a:spcAft>
                </a:pPr>
                <a:r>
                  <a:rPr lang="en-US" sz="1800">
                    <a:solidFill>
                      <a:schemeClr val="tx1"/>
                    </a:solidFill>
                    <a:latin typeface="+mn-lt"/>
                    <a:ea typeface="Arial" panose="020B0604020202020204" pitchFamily="34" charset="0"/>
                    <a:cs typeface="Times New Roman" panose="02020603050405020304" pitchFamily="18" charset="0"/>
                  </a:rPr>
                  <a:t>Vậy hàm số đồng biến trên khoảng </a:t>
                </a:r>
                <a14:m>
                  <m:oMath xmlns:m="http://schemas.openxmlformats.org/officeDocument/2006/math">
                    <m:d>
                      <m:dPr>
                        <m:ctrlPr>
                          <a:rPr lang="en-US" sz="1800" i="1">
                            <a:solidFill>
                              <a:schemeClr val="tx1"/>
                            </a:solidFill>
                            <a:effectLst/>
                            <a:latin typeface="Cambria Math"/>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3; +∞</m:t>
                        </m:r>
                      </m:e>
                    </m:d>
                    <m:r>
                      <a:rPr lang="en-US" sz="1800" i="1">
                        <a:solidFill>
                          <a:schemeClr val="tx1"/>
                        </a:solidFill>
                        <a:effectLst/>
                        <a:latin typeface="Cambria Math" panose="02040503050406030204" pitchFamily="18" charset="0"/>
                        <a:ea typeface="PMingLiU"/>
                        <a:cs typeface="Times New Roman" panose="02020603050405020304" pitchFamily="18" charset="0"/>
                      </a:rPr>
                      <m:t>;</m:t>
                    </m:r>
                  </m:oMath>
                </a14:m>
                <a:r>
                  <a:rPr lang="en-US" sz="1800">
                    <a:solidFill>
                      <a:schemeClr val="tx1"/>
                    </a:solidFill>
                    <a:effectLst/>
                    <a:latin typeface="+mn-lt"/>
                    <a:ea typeface="PMingLiU"/>
                    <a:cs typeface="Times New Roman" panose="02020603050405020304" pitchFamily="18" charset="0"/>
                  </a:rPr>
                  <a:t> nghịch biến trên khoảng </a:t>
                </a:r>
                <a14:m>
                  <m:oMath xmlns:m="http://schemas.openxmlformats.org/officeDocument/2006/math">
                    <m:d>
                      <m:dPr>
                        <m:ctrlPr>
                          <a:rPr lang="en-US" sz="1800" i="1">
                            <a:solidFill>
                              <a:schemeClr val="tx1"/>
                            </a:solidFill>
                            <a:effectLst/>
                            <a:latin typeface="Cambria Math"/>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1;2</m:t>
                        </m:r>
                      </m:e>
                    </m:d>
                  </m:oMath>
                </a14:m>
                <a:r>
                  <a:rPr lang="en-US"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2;3</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94434" y="3091309"/>
                <a:ext cx="4034201" cy="1338828"/>
              </a:xfrm>
              <a:prstGeom prst="rect">
                <a:avLst/>
              </a:prstGeom>
              <a:blipFill>
                <a:blip r:embed="rId7"/>
                <a:stretch>
                  <a:fillRect l="-1362" r="-1362" b="-5455"/>
                </a:stretch>
              </a:blipFill>
            </p:spPr>
            <p:txBody>
              <a:bodyPr/>
              <a:lstStyle/>
              <a:p>
                <a:r>
                  <a:rPr lang="en-US">
                    <a:noFill/>
                  </a:rPr>
                  <a:t> </a:t>
                </a:r>
              </a:p>
            </p:txBody>
          </p:sp>
        </mc:Fallback>
      </mc:AlternateContent>
    </p:spTree>
    <p:extLst>
      <p:ext uri="{BB962C8B-B14F-4D97-AF65-F5344CB8AC3E}">
        <p14:creationId xmlns:p14="http://schemas.microsoft.com/office/powerpoint/2010/main" val="111241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up)">
                                      <p:cBhvr>
                                        <p:cTn id="17" dur="500"/>
                                        <p:tgtEl>
                                          <p:spTgt spid="12">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7" name="Rectangle 6"/>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53" name="Rectangle 52"/>
          <p:cNvSpPr/>
          <p:nvPr/>
        </p:nvSpPr>
        <p:spPr>
          <a:xfrm>
            <a:off x="4233619" y="195472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chemeClr val="bg2">
                    <a:lumMod val="75000"/>
                  </a:schemeClr>
                </a:solidFill>
                <a:effectLst/>
                <a:uLnTx/>
                <a:uFillTx/>
                <a:latin typeface="Arial"/>
                <a:ea typeface="+mn-ea"/>
                <a:cs typeface="Arial"/>
                <a:sym typeface="Arial"/>
              </a:rPr>
              <a:t>Giải:</a:t>
            </a:r>
          </a:p>
        </p:txBody>
      </p:sp>
      <p:grpSp>
        <p:nvGrpSpPr>
          <p:cNvPr id="8" name="Group 7"/>
          <p:cNvGrpSpPr/>
          <p:nvPr/>
        </p:nvGrpSpPr>
        <p:grpSpPr>
          <a:xfrm>
            <a:off x="272867" y="237003"/>
            <a:ext cx="8608739" cy="1668149"/>
            <a:chOff x="309307" y="480469"/>
            <a:chExt cx="8640549" cy="1668149"/>
          </a:xfrm>
        </p:grpSpPr>
        <p:sp>
          <p:nvSpPr>
            <p:cNvPr id="9" name="TextBox 8"/>
            <p:cNvSpPr txBox="1"/>
            <p:nvPr/>
          </p:nvSpPr>
          <p:spPr>
            <a:xfrm>
              <a:off x="413418" y="551289"/>
              <a:ext cx="1507334" cy="384721"/>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FFC000"/>
                  </a:solidFill>
                  <a:effectLst/>
                  <a:uLnTx/>
                  <a:uFillTx/>
                  <a:latin typeface="Arial"/>
                  <a:ea typeface="+mn-ea"/>
                  <a:cs typeface="Arial" panose="020B0604020202020204" pitchFamily="34" charset="0"/>
                  <a:sym typeface="Arial"/>
                </a:rPr>
                <a:t>Vận</a:t>
              </a:r>
              <a:r>
                <a:rPr kumimoji="0" lang="en-US" sz="1900" b="1" i="0" u="none" strike="noStrike" kern="1200" cap="none" spc="0" normalizeH="0" noProof="0">
                  <a:ln>
                    <a:noFill/>
                  </a:ln>
                  <a:solidFill>
                    <a:srgbClr val="FFC000"/>
                  </a:solidFill>
                  <a:effectLst/>
                  <a:uLnTx/>
                  <a:uFillTx/>
                  <a:latin typeface="Arial"/>
                  <a:ea typeface="+mn-ea"/>
                  <a:cs typeface="Arial" panose="020B0604020202020204" pitchFamily="34" charset="0"/>
                  <a:sym typeface="Arial"/>
                </a:rPr>
                <a:t> dụng 1</a:t>
              </a:r>
              <a:endParaRPr kumimoji="0" lang="en-US" sz="1900" b="1" i="0" u="none" strike="noStrike" kern="1200" cap="none" spc="0" normalizeH="0" baseline="0" noProof="0" dirty="0">
                <a:ln>
                  <a:noFill/>
                </a:ln>
                <a:solidFill>
                  <a:srgbClr val="FFC000"/>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09307" y="480469"/>
                  <a:ext cx="8640549" cy="1668149"/>
                </a:xfrm>
                <a:prstGeom prst="rect">
                  <a:avLst/>
                </a:prstGeom>
              </p:spPr>
              <p:txBody>
                <a:bodyPr wrap="square">
                  <a:spAutoFit/>
                </a:bodyPr>
                <a:lstStyle/>
                <a:p>
                  <a:pPr lvl="0" algn="just">
                    <a:lnSpc>
                      <a:spcPct val="160000"/>
                    </a:lnSpc>
                    <a:buClrTx/>
                    <a:defRPr/>
                  </a:pPr>
                  <a:r>
                    <a:rPr lang="en-US" sz="1600">
                      <a:ea typeface="+mn-ea"/>
                    </a:rPr>
                    <a:t>                            </a:t>
                  </a:r>
                  <a:r>
                    <a:rPr lang="vi-VN" sz="1600">
                      <a:ea typeface="+mn-ea"/>
                    </a:rPr>
                    <a:t>Giải bài toán trong tình huống mở đầu bằng cách thực hiện lần lượt các </a:t>
                  </a:r>
                  <a:r>
                    <a:rPr lang="en-US" sz="1600">
                      <a:ea typeface="+mn-ea"/>
                    </a:rPr>
                    <a:t>   </a:t>
                  </a:r>
                  <a:r>
                    <a:rPr lang="vi-VN" sz="1600">
                      <a:ea typeface="+mn-ea"/>
                    </a:rPr>
                    <a:t>yêu cầu sau:</a:t>
                  </a:r>
                </a:p>
                <a:p>
                  <a:pPr lvl="0" algn="just">
                    <a:lnSpc>
                      <a:spcPct val="160000"/>
                    </a:lnSpc>
                    <a:buClrTx/>
                    <a:defRPr/>
                  </a:pPr>
                  <a:r>
                    <a:rPr lang="vi-VN" sz="1600">
                      <a:ea typeface="+mn-ea"/>
                    </a:rPr>
                    <a:t>a) Theo ý nghĩa cơ học của đạo hàm, vận tốc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r>
                    <a:rPr lang="vi-VN" sz="1600">
                      <a:ea typeface="+mn-ea"/>
                    </a:rPr>
                    <a:t> là đạo hàm của </a:t>
                  </a:r>
                  <a14:m>
                    <m:oMath xmlns:m="http://schemas.openxmlformats.org/officeDocument/2006/math">
                      <m:r>
                        <a:rPr lang="vi-VN" sz="1600" i="1" smtClean="0">
                          <a:latin typeface="Cambria Math" panose="02040503050406030204" pitchFamily="18" charset="0"/>
                          <a:ea typeface="+mn-ea"/>
                        </a:rPr>
                        <m:t>𝑠</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r>
                    <a:rPr lang="vi-VN" sz="1600">
                      <a:ea typeface="+mn-ea"/>
                    </a:rPr>
                    <a:t>. Hãy tìm vận tốc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m:t>
                      </m:r>
                    </m:oMath>
                  </a14:m>
                  <a:endParaRPr lang="vi-VN" sz="1600">
                    <a:ea typeface="+mn-ea"/>
                  </a:endParaRPr>
                </a:p>
                <a:p>
                  <a:pPr lvl="0" algn="just">
                    <a:lnSpc>
                      <a:spcPct val="160000"/>
                    </a:lnSpc>
                    <a:buClrTx/>
                    <a:defRPr/>
                  </a:pPr>
                  <a:r>
                    <a:rPr lang="vi-VN" sz="1600">
                      <a:ea typeface="+mn-ea"/>
                    </a:rPr>
                    <a:t>b) Xét dấu của hàm </a:t>
                  </a:r>
                  <a14:m>
                    <m:oMath xmlns:m="http://schemas.openxmlformats.org/officeDocument/2006/math">
                      <m:r>
                        <a:rPr lang="vi-VN" sz="1600" i="1" smtClean="0">
                          <a:latin typeface="Cambria Math" panose="02040503050406030204" pitchFamily="18" charset="0"/>
                          <a:ea typeface="+mn-ea"/>
                        </a:rPr>
                        <m:t>𝑣</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 </m:t>
                      </m:r>
                    </m:oMath>
                  </a14:m>
                  <a:r>
                    <a:rPr lang="vi-VN" sz="1600">
                      <a:ea typeface="+mn-ea"/>
                    </a:rPr>
                    <a:t>từ đó suy ra câu trả lời.</a:t>
                  </a:r>
                </a:p>
              </p:txBody>
            </p:sp>
          </mc:Choice>
          <mc:Fallback xmlns="">
            <p:sp>
              <p:nvSpPr>
                <p:cNvPr id="10" name="Rectangle 9"/>
                <p:cNvSpPr>
                  <a:spLocks noRot="1" noChangeAspect="1" noMove="1" noResize="1" noEditPoints="1" noAdjustHandles="1" noChangeArrowheads="1" noChangeShapeType="1" noTextEdit="1"/>
                </p:cNvSpPr>
                <p:nvPr/>
              </p:nvSpPr>
              <p:spPr>
                <a:xfrm>
                  <a:off x="309307" y="480469"/>
                  <a:ext cx="8640549" cy="1668149"/>
                </a:xfrm>
                <a:prstGeom prst="rect">
                  <a:avLst/>
                </a:prstGeom>
                <a:blipFill>
                  <a:blip r:embed="rId3"/>
                  <a:stretch>
                    <a:fillRect l="-425" r="-354" b="-73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4" name="Rectangle 33"/>
              <p:cNvSpPr/>
              <p:nvPr/>
            </p:nvSpPr>
            <p:spPr>
              <a:xfrm>
                <a:off x="440586" y="2188051"/>
                <a:ext cx="8305849" cy="916341"/>
              </a:xfrm>
              <a:prstGeom prst="rect">
                <a:avLst/>
              </a:prstGeom>
            </p:spPr>
            <p:txBody>
              <a:bodyPr wrap="square">
                <a:spAutoFit/>
              </a:bodyPr>
              <a:lstStyle/>
              <a:p>
                <a:pPr algn="just">
                  <a:lnSpc>
                    <a:spcPct val="150000"/>
                  </a:lnSpc>
                  <a:spcBef>
                    <a:spcPts val="300"/>
                  </a:spcBef>
                  <a:spcAft>
                    <a:spcPts val="300"/>
                  </a:spcAft>
                </a:pPr>
                <a:r>
                  <a:rPr lang="en-US" sz="1600">
                    <a:effectLst/>
                    <a:latin typeface="+mn-lt"/>
                    <a:ea typeface="Arial" panose="020B0604020202020204" pitchFamily="34" charset="0"/>
                    <a:cs typeface="Times New Roman" panose="02020603050405020304" pitchFamily="18" charset="0"/>
                  </a:rPr>
                  <a:t>a) </a:t>
                </a:r>
                <a14:m>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𝑣</m:t>
                    </m:r>
                    <m:d>
                      <m:dPr>
                        <m:ctrlPr>
                          <a:rPr lang="en-US" sz="1600" i="1">
                            <a:effectLst/>
                            <a:latin typeface="Cambria Math"/>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600" i="1">
                            <a:effectLst/>
                            <a:latin typeface="Cambria Math"/>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600" i="1">
                        <a:effectLst/>
                        <a:latin typeface="Cambria Math" panose="02040503050406030204" pitchFamily="18" charset="0"/>
                        <a:ea typeface="Arial" panose="020B0604020202020204" pitchFamily="34" charset="0"/>
                        <a:cs typeface="Times New Roman" panose="02020603050405020304" pitchFamily="18" charset="0"/>
                      </a:rPr>
                      <m:t>−18</m:t>
                    </m:r>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effectLst/>
                    <a:latin typeface="+mn-lt"/>
                    <a:ea typeface="PMingLiU"/>
                    <a:cs typeface="Times New Roman" panose="02020603050405020304" pitchFamily="18" charset="0"/>
                  </a:rPr>
                  <a:t>b) Xét dấu của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𝑣</m:t>
                    </m:r>
                    <m:d>
                      <m:dPr>
                        <m:ctrlPr>
                          <a:rPr lang="en-US" sz="1600" i="1">
                            <a:effectLst/>
                            <a:latin typeface="Cambria Math"/>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𝑡</m:t>
                        </m:r>
                      </m:e>
                    </m:d>
                  </m:oMath>
                </a14:m>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440586" y="2188051"/>
                <a:ext cx="8305849" cy="916341"/>
              </a:xfrm>
              <a:prstGeom prst="rect">
                <a:avLst/>
              </a:prstGeom>
              <a:blipFill>
                <a:blip r:embed="rId4"/>
                <a:stretch>
                  <a:fillRect l="-367" b="-3333"/>
                </a:stretch>
              </a:blipFill>
            </p:spPr>
            <p:txBody>
              <a:bodyPr/>
              <a:lstStyle/>
              <a:p>
                <a:r>
                  <a:rPr lang="en-US">
                    <a:noFill/>
                  </a:rPr>
                  <a:t> </a:t>
                </a:r>
              </a:p>
            </p:txBody>
          </p:sp>
        </mc:Fallback>
      </mc:AlternateContent>
      <p:pic>
        <p:nvPicPr>
          <p:cNvPr id="147" name="Picture 146"/>
          <p:cNvPicPr>
            <a:picLocks noChangeAspect="1"/>
          </p:cNvPicPr>
          <p:nvPr/>
        </p:nvPicPr>
        <p:blipFill>
          <a:blip r:embed="rId5"/>
          <a:stretch>
            <a:fillRect/>
          </a:stretch>
        </p:blipFill>
        <p:spPr>
          <a:xfrm>
            <a:off x="8202308" y="1753798"/>
            <a:ext cx="469983" cy="665422"/>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2438452" y="2768666"/>
            <a:ext cx="3272366" cy="1437571"/>
          </a:xfrm>
          <a:prstGeom prst="rect">
            <a:avLst/>
          </a:prstGeom>
        </p:spPr>
      </p:pic>
      <p:sp>
        <p:nvSpPr>
          <p:cNvPr id="3" name="Rectangle 2"/>
          <p:cNvSpPr/>
          <p:nvPr/>
        </p:nvSpPr>
        <p:spPr>
          <a:xfrm>
            <a:off x="440586" y="4085534"/>
            <a:ext cx="8212366" cy="830997"/>
          </a:xfrm>
          <a:prstGeom prst="rect">
            <a:avLst/>
          </a:prstGeom>
        </p:spPr>
        <p:txBody>
          <a:bodyPr wrap="square">
            <a:spAutoFit/>
          </a:bodyPr>
          <a:lstStyle/>
          <a:p>
            <a:pPr algn="just">
              <a:lnSpc>
                <a:spcPct val="150000"/>
              </a:lnSpc>
            </a:pPr>
            <a:r>
              <a:rPr lang="nl-NL" sz="1600">
                <a:effectLst/>
                <a:latin typeface="+mn-lt"/>
                <a:ea typeface="PMingLiU"/>
                <a:cs typeface="Times New Roman" panose="02020603050405020304" pitchFamily="18" charset="0"/>
              </a:rPr>
              <a:t>Vậy trong khoảng thời gian từ 0 giây – 6 giây chất điểm chuyển động sang trái;</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nl-NL" sz="1600">
                <a:effectLst/>
                <a:latin typeface="+mn-lt"/>
                <a:ea typeface="PMingLiU"/>
                <a:cs typeface="Times New Roman" panose="02020603050405020304" pitchFamily="18" charset="0"/>
              </a:rPr>
              <a:t>Trong khoảng thời gian lớn hơn 6 giây thì chất điểm chuyển động sang phải.</a:t>
            </a:r>
            <a:endParaRPr lang="en-US" sz="1600">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915231" y="2771812"/>
                <a:ext cx="2765011" cy="1200329"/>
              </a:xfrm>
              <a:prstGeom prst="rect">
                <a:avLst/>
              </a:prstGeom>
            </p:spPr>
            <p:txBody>
              <a:bodyPr wrap="square">
                <a:spAutoFit/>
              </a:bodyPr>
              <a:lstStyle/>
              <a:p>
                <a:pPr lvl="0" algn="just">
                  <a:lnSpc>
                    <a:spcPct val="150000"/>
                  </a:lnSpc>
                </a:pPr>
                <a14:m>
                  <m:oMath xmlns:m="http://schemas.openxmlformats.org/officeDocument/2006/math">
                    <m:r>
                      <a:rPr lang="en-US" sz="1600" i="1" smtClean="0">
                        <a:latin typeface="Cambria Math" panose="02040503050406030204" pitchFamily="18" charset="0"/>
                        <a:ea typeface="PMingLiU"/>
                        <a:cs typeface="Times New Roman" panose="02020603050405020304" pitchFamily="18" charset="0"/>
                      </a:rPr>
                      <m:t>𝑣</m:t>
                    </m:r>
                    <m:d>
                      <m:dPr>
                        <m:ctrlPr>
                          <a:rPr lang="en-US" sz="1600" i="1">
                            <a:latin typeface="Cambria Math"/>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𝑡</m:t>
                        </m:r>
                      </m:e>
                    </m:d>
                    <m:r>
                      <a:rPr lang="nl-NL" sz="1600" i="1">
                        <a:latin typeface="Cambria Math" panose="02040503050406030204" pitchFamily="18" charset="0"/>
                        <a:ea typeface="PMingLiU"/>
                        <a:cs typeface="Times New Roman" panose="02020603050405020304" pitchFamily="18" charset="0"/>
                      </a:rPr>
                      <m:t>&gt;0</m:t>
                    </m:r>
                  </m:oMath>
                </a14:m>
                <a:r>
                  <a:rPr lang="nl-NL" sz="1600">
                    <a:ea typeface="PMingLiU"/>
                    <a:cs typeface="Times New Roman" panose="02020603050405020304" pitchFamily="18" charset="0"/>
                  </a:rPr>
                  <a:t> khi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𝑡</m:t>
                    </m:r>
                    <m:r>
                      <a:rPr lang="nl-NL" sz="1600" i="1">
                        <a:latin typeface="Cambria Math" panose="02040503050406030204" pitchFamily="18" charset="0"/>
                        <a:ea typeface="PMingLiU"/>
                        <a:cs typeface="Times New Roman" panose="02020603050405020304" pitchFamily="18" charset="0"/>
                      </a:rPr>
                      <m:t>∈</m:t>
                    </m:r>
                    <m:d>
                      <m:dPr>
                        <m:ctrlPr>
                          <a:rPr lang="en-US" sz="1600" i="1">
                            <a:latin typeface="Cambria Math"/>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−∞;0</m:t>
                        </m:r>
                      </m:e>
                    </m:d>
                    <m:r>
                      <a:rPr lang="en-US" sz="1600" i="1">
                        <a:latin typeface="Cambria Math" panose="02040503050406030204" pitchFamily="18" charset="0"/>
                        <a:ea typeface="PMingLiU"/>
                        <a:cs typeface="Times New Roman" panose="02020603050405020304" pitchFamily="18" charset="0"/>
                      </a:rPr>
                      <m:t> </m:t>
                    </m:r>
                  </m:oMath>
                </a14:m>
                <a:r>
                  <a:rPr lang="vi-VN" sz="1600">
                    <a:latin typeface="Arial" panose="020B0604020202020204" pitchFamily="34" charset="0"/>
                    <a:ea typeface="PMingLiU"/>
                    <a:cs typeface="Times New Roman" panose="02020603050405020304" pitchFamily="18" charset="0"/>
                  </a:rPr>
                  <a:t>và </a:t>
                </a:r>
                <a14:m>
                  <m:oMath xmlns:m="http://schemas.openxmlformats.org/officeDocument/2006/math">
                    <m:r>
                      <a:rPr lang="vi-VN" sz="1600" i="1">
                        <a:latin typeface="Cambria Math" panose="02040503050406030204" pitchFamily="18" charset="0"/>
                        <a:ea typeface="PMingLiU"/>
                        <a:cs typeface="Times New Roman" panose="02020603050405020304" pitchFamily="18" charset="0"/>
                      </a:rPr>
                      <m:t>𝑡</m:t>
                    </m:r>
                    <m:r>
                      <a:rPr lang="vi-VN" sz="1600" i="1">
                        <a:latin typeface="Cambria Math" panose="02040503050406030204" pitchFamily="18" charset="0"/>
                        <a:ea typeface="PMingLiU"/>
                        <a:cs typeface="Times New Roman" panose="02020603050405020304" pitchFamily="18" charset="0"/>
                      </a:rPr>
                      <m:t>∈</m:t>
                    </m:r>
                    <m:d>
                      <m:dPr>
                        <m:ctrlPr>
                          <a:rPr lang="en-US" sz="1600" i="1">
                            <a:latin typeface="Cambria Math"/>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6;+∞</m:t>
                        </m:r>
                      </m:e>
                    </m:d>
                    <m:r>
                      <a:rPr lang="en-US" sz="1600">
                        <a:latin typeface="Cambria Math" panose="02040503050406030204" pitchFamily="18" charset="0"/>
                        <a:ea typeface="PMingLiU"/>
                        <a:cs typeface="Times New Roman" panose="02020603050405020304" pitchFamily="18" charset="0"/>
                      </a:rPr>
                      <m:t>; </m:t>
                    </m:r>
                  </m:oMath>
                </a14:m>
                <a:endParaRPr lang="en-US" sz="1600">
                  <a:latin typeface="Cambria Math" panose="02040503050406030204" pitchFamily="18" charset="0"/>
                  <a:ea typeface="PMingLiU"/>
                  <a:cs typeface="Times New Roman" panose="02020603050405020304" pitchFamily="18" charset="0"/>
                </a:endParaRPr>
              </a:p>
              <a:p>
                <a:pPr lvl="0" algn="just">
                  <a:lnSpc>
                    <a:spcPct val="150000"/>
                  </a:lnSpc>
                </a:pP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𝑣</m:t>
                    </m:r>
                    <m:d>
                      <m:dPr>
                        <m:ctrlPr>
                          <a:rPr lang="en-US" sz="1600" i="1">
                            <a:latin typeface="Cambria Math"/>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𝑡</m:t>
                        </m:r>
                      </m:e>
                    </m:d>
                    <m:r>
                      <a:rPr lang="nl-NL" sz="1600" i="1">
                        <a:latin typeface="Cambria Math" panose="02040503050406030204" pitchFamily="18" charset="0"/>
                        <a:ea typeface="PMingLiU"/>
                        <a:cs typeface="Times New Roman" panose="02020603050405020304" pitchFamily="18" charset="0"/>
                      </a:rPr>
                      <m:t>&lt;0</m:t>
                    </m:r>
                  </m:oMath>
                </a14:m>
                <a:r>
                  <a:rPr lang="nl-NL" sz="1600">
                    <a:ea typeface="PMingLiU"/>
                    <a:cs typeface="Times New Roman" panose="02020603050405020304" pitchFamily="18" charset="0"/>
                  </a:rPr>
                  <a:t> khi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𝑡</m:t>
                    </m:r>
                    <m:r>
                      <a:rPr lang="nl-NL" sz="1600" i="1">
                        <a:latin typeface="Cambria Math" panose="02040503050406030204" pitchFamily="18" charset="0"/>
                        <a:ea typeface="PMingLiU"/>
                        <a:cs typeface="Times New Roman" panose="02020603050405020304" pitchFamily="18" charset="0"/>
                      </a:rPr>
                      <m:t>∈</m:t>
                    </m:r>
                    <m:d>
                      <m:dPr>
                        <m:ctrlPr>
                          <a:rPr lang="en-US" sz="1600" i="1">
                            <a:latin typeface="Cambria Math"/>
                            <a:ea typeface="PMingLiU"/>
                            <a:cs typeface="Times New Roman" panose="02020603050405020304" pitchFamily="18" charset="0"/>
                          </a:rPr>
                        </m:ctrlPr>
                      </m:dPr>
                      <m:e>
                        <m:r>
                          <a:rPr lang="nl-NL" sz="1600" i="1">
                            <a:latin typeface="Cambria Math" panose="02040503050406030204" pitchFamily="18" charset="0"/>
                            <a:ea typeface="PMingLiU"/>
                            <a:cs typeface="Times New Roman" panose="02020603050405020304" pitchFamily="18" charset="0"/>
                          </a:rPr>
                          <m:t>0;6</m:t>
                        </m:r>
                      </m:e>
                    </m:d>
                  </m:oMath>
                </a14:m>
                <a:r>
                  <a:rPr lang="nl-NL" sz="1600">
                    <a:ea typeface="PMingLiU"/>
                    <a:cs typeface="Times New Roman" panose="02020603050405020304" pitchFamily="18" charset="0"/>
                  </a:rPr>
                  <a:t>.</a:t>
                </a:r>
                <a:endParaRPr lang="en-US" sz="16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915231" y="2771812"/>
                <a:ext cx="2765011" cy="1200329"/>
              </a:xfrm>
              <a:prstGeom prst="rect">
                <a:avLst/>
              </a:prstGeom>
              <a:blipFill>
                <a:blip r:embed="rId8"/>
                <a:stretch>
                  <a:fillRect r="-1101" b="-2030"/>
                </a:stretch>
              </a:blipFill>
            </p:spPr>
            <p:txBody>
              <a:bodyPr/>
              <a:lstStyle/>
              <a:p>
                <a:r>
                  <a:rPr lang="en-US">
                    <a:noFill/>
                  </a:rPr>
                  <a:t> </a:t>
                </a:r>
              </a:p>
            </p:txBody>
          </p:sp>
        </mc:Fallback>
      </mc:AlternateContent>
    </p:spTree>
    <p:extLst>
      <p:ext uri="{BB962C8B-B14F-4D97-AF65-F5344CB8AC3E}">
        <p14:creationId xmlns:p14="http://schemas.microsoft.com/office/powerpoint/2010/main" val="32947761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anim calcmode="lin" valueType="num">
                                      <p:cBhvr>
                                        <p:cTn id="13" dur="500" fill="hold"/>
                                        <p:tgtEl>
                                          <p:spTgt spid="147"/>
                                        </p:tgtEl>
                                        <p:attrNameLst>
                                          <p:attrName>ppt_x</p:attrName>
                                        </p:attrNameLst>
                                      </p:cBhvr>
                                      <p:tavLst>
                                        <p:tav tm="0">
                                          <p:val>
                                            <p:strVal val="#ppt_x"/>
                                          </p:val>
                                        </p:tav>
                                        <p:tav tm="100000">
                                          <p:val>
                                            <p:strVal val="#ppt_x"/>
                                          </p:val>
                                        </p:tav>
                                      </p:tavLst>
                                    </p:anim>
                                    <p:anim calcmode="lin" valueType="num">
                                      <p:cBhvr>
                                        <p:cTn id="14"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fade">
                                      <p:cBhvr>
                                        <p:cTn id="24" dur="500"/>
                                        <p:tgtEl>
                                          <p:spTgt spid="3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xEl>
                                              <p:pRg st="1" end="1"/>
                                            </p:txEl>
                                          </p:spTgt>
                                        </p:tgtEl>
                                        <p:attrNameLst>
                                          <p:attrName>style.visibility</p:attrName>
                                        </p:attrNameLst>
                                      </p:cBhvr>
                                      <p:to>
                                        <p:strVal val="visible"/>
                                      </p:to>
                                    </p:set>
                                    <p:animEffect transition="in" filter="barn(inVertical)">
                                      <p:cBhvr>
                                        <p:cTn id="29" dur="500"/>
                                        <p:tgtEl>
                                          <p:spTgt spid="34">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wipe(down)">
                                      <p:cBhvr>
                                        <p:cTn id="4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2" name="Google Shape;2772;p40"/>
          <p:cNvSpPr txBox="1">
            <a:spLocks noGrp="1"/>
          </p:cNvSpPr>
          <p:nvPr>
            <p:ph type="title"/>
          </p:nvPr>
        </p:nvSpPr>
        <p:spPr>
          <a:xfrm>
            <a:off x="997633" y="1374627"/>
            <a:ext cx="7105800" cy="2205995"/>
          </a:xfrm>
          <a:prstGeom prst="rect">
            <a:avLst/>
          </a:prstGeom>
        </p:spPr>
        <p:txBody>
          <a:bodyPr spcFirstLastPara="1" wrap="square" lIns="91425" tIns="91425" rIns="91425" bIns="91425" anchor="b" anchorCtr="0">
            <a:noAutofit/>
          </a:bodyPr>
          <a:lstStyle/>
          <a:p>
            <a:pPr lvl="0">
              <a:lnSpc>
                <a:spcPct val="150000"/>
              </a:lnSpc>
            </a:pPr>
            <a:r>
              <a:rPr lang="en-US">
                <a:solidFill>
                  <a:srgbClr val="FFFFFF"/>
                </a:solidFill>
                <a:latin typeface="Arial"/>
              </a:rPr>
              <a:t>CỰC TRỊ CỦA HÀM SỐ</a:t>
            </a:r>
            <a:endParaRPr/>
          </a:p>
        </p:txBody>
      </p:sp>
      <p:sp>
        <p:nvSpPr>
          <p:cNvPr id="2773" name="Google Shape;2773;p40"/>
          <p:cNvSpPr txBox="1">
            <a:spLocks noGrp="1"/>
          </p:cNvSpPr>
          <p:nvPr>
            <p:ph type="title" idx="2"/>
          </p:nvPr>
        </p:nvSpPr>
        <p:spPr>
          <a:xfrm>
            <a:off x="3724483" y="1116572"/>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rgbClr val="F39357"/>
                </a:solidFill>
                <a:latin typeface="+mj-lt"/>
              </a:rPr>
              <a:t>02</a:t>
            </a:r>
            <a:endParaRPr sz="8000">
              <a:solidFill>
                <a:srgbClr val="F39357"/>
              </a:solidFill>
              <a:latin typeface="+mj-lt"/>
            </a:endParaRPr>
          </a:p>
        </p:txBody>
      </p:sp>
    </p:spTree>
    <p:extLst>
      <p:ext uri="{BB962C8B-B14F-4D97-AF65-F5344CB8AC3E}">
        <p14:creationId xmlns:p14="http://schemas.microsoft.com/office/powerpoint/2010/main" val="52314884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6" y="174929"/>
            <a:ext cx="5398935" cy="536864"/>
            <a:chOff x="304802" y="323399"/>
            <a:chExt cx="10182942" cy="554967"/>
          </a:xfrm>
        </p:grpSpPr>
        <p:sp>
          <p:nvSpPr>
            <p:cNvPr id="7" name="Round Single Corner Rectangle 6"/>
            <p:cNvSpPr/>
            <p:nvPr/>
          </p:nvSpPr>
          <p:spPr>
            <a:xfrm flipV="1">
              <a:off x="304802" y="323399"/>
              <a:ext cx="7933396"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13602"/>
            </a:xfrm>
            <a:prstGeom prst="rect">
              <a:avLst/>
            </a:prstGeom>
          </p:spPr>
          <p:txBody>
            <a:bodyPr wrap="square">
              <a:spAutoFit/>
            </a:bodyPr>
            <a:lstStyle/>
            <a:p>
              <a:pPr lvl="0">
                <a:defRPr/>
              </a:pPr>
              <a:r>
                <a:rPr lang="vi-VN" sz="2000" b="1">
                  <a:solidFill>
                    <a:prstClr val="black"/>
                  </a:solidFill>
                  <a:cs typeface="Arial" panose="020B0604020202020204" pitchFamily="34" charset="0"/>
                </a:rPr>
                <a:t>a) Khái niệm cực trị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grpSp>
        <p:nvGrpSpPr>
          <p:cNvPr id="14" name="Google Shape;3584;p72"/>
          <p:cNvGrpSpPr/>
          <p:nvPr/>
        </p:nvGrpSpPr>
        <p:grpSpPr>
          <a:xfrm rot="21029641">
            <a:off x="168825" y="4132382"/>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549078" y="822632"/>
                <a:ext cx="7989366" cy="1408078"/>
              </a:xfrm>
              <a:prstGeom prst="rect">
                <a:avLst/>
              </a:prstGeom>
            </p:spPr>
            <p:txBody>
              <a:bodyPr wrap="square">
                <a:spAutoFit/>
              </a:bodyPr>
              <a:lstStyle/>
              <a:p>
                <a:pPr marL="341313" marR="0" lvl="0" indent="-341313" algn="just" defTabSz="1828800" rtl="0" eaLnBrk="1" fontAlgn="auto" latinLnBrk="0" hangingPunct="1">
                  <a:lnSpc>
                    <a:spcPct val="150000"/>
                  </a:lnSpc>
                  <a:spcBef>
                    <a:spcPts val="0"/>
                  </a:spcBef>
                  <a:spcAft>
                    <a:spcPts val="0"/>
                  </a:spcAft>
                  <a:buClr>
                    <a:srgbClr val="FFFF00"/>
                  </a:buClr>
                  <a:buSzTx/>
                  <a:buFont typeface="Wingdings" panose="05000000000000000000" pitchFamily="2" charset="2"/>
                  <a:buChar char="q"/>
                  <a:tabLst/>
                  <a:defRPr/>
                </a:pPr>
                <a:r>
                  <a:rPr kumimoji="0" lang="en-US" sz="19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HĐ4</a:t>
                </a:r>
                <a:r>
                  <a:rPr kumimoji="0" lang="en-US" sz="19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 </a:t>
                </a:r>
                <a:r>
                  <a:rPr kumimoji="0" lang="vi-VN" sz="1900" b="1" i="1" u="none" strike="noStrike" kern="0" cap="none" spc="0" normalizeH="0" baseline="0" noProof="0">
                    <a:ln>
                      <a:noFill/>
                    </a:ln>
                    <a:solidFill>
                      <a:srgbClr val="FFFFFF"/>
                    </a:solidFill>
                    <a:effectLst/>
                    <a:uLnTx/>
                    <a:uFillTx/>
                    <a:ea typeface="+mn-ea"/>
                    <a:sym typeface="Arial"/>
                  </a:rPr>
                  <a:t>Nhận biết</a:t>
                </a:r>
                <a:r>
                  <a:rPr lang="en-US" sz="1900" b="1" i="1">
                    <a:solidFill>
                      <a:srgbClr val="FFFFFF"/>
                    </a:solidFill>
                    <a:ea typeface="+mn-ea"/>
                  </a:rPr>
                  <a:t> khái niệm cực đại, cực tiểu của hàm số</a:t>
                </a:r>
                <a:endParaRPr kumimoji="0" lang="vi-VN" sz="1900" b="1" i="1" u="none" strike="noStrike" kern="0" cap="none" spc="0" normalizeH="0" baseline="0" noProof="0">
                  <a:ln>
                    <a:noFill/>
                  </a:ln>
                  <a:solidFill>
                    <a:srgbClr val="FFFFFF"/>
                  </a:solidFill>
                  <a:effectLst/>
                  <a:uLnTx/>
                  <a:uFillTx/>
                  <a:ea typeface="+mn-ea"/>
                  <a:sym typeface="Arial"/>
                </a:endParaRPr>
              </a:p>
              <a:p>
                <a:pPr marL="0" marR="0" lvl="0" indent="0" algn="just" defTabSz="1828800" rtl="0" eaLnBrk="1" fontAlgn="auto" latinLnBrk="0" hangingPunct="1">
                  <a:lnSpc>
                    <a:spcPct val="150000"/>
                  </a:lnSpc>
                  <a:spcBef>
                    <a:spcPts val="0"/>
                  </a:spcBef>
                  <a:spcAft>
                    <a:spcPts val="0"/>
                  </a:spcAft>
                  <a:buClr>
                    <a:srgbClr val="FFFF00"/>
                  </a:buClr>
                  <a:buSzTx/>
                  <a:buFont typeface="Arial"/>
                  <a:buNone/>
                  <a:tabLst/>
                  <a:defRPr/>
                </a:pPr>
                <a:r>
                  <a:rPr kumimoji="0" lang="vi-VN" sz="1900" b="0" i="0" u="none" strike="noStrike" kern="0" cap="none" spc="0" normalizeH="0" baseline="0" noProof="0">
                    <a:ln>
                      <a:noFill/>
                    </a:ln>
                    <a:solidFill>
                      <a:srgbClr val="FFFFFF"/>
                    </a:solidFill>
                    <a:effectLst/>
                    <a:uLnTx/>
                    <a:uFillTx/>
                    <a:ea typeface="+mn-ea"/>
                    <a:sym typeface="Arial"/>
                  </a:rPr>
                  <a:t>Quan sát đồ thị của hàm số </a:t>
                </a:r>
                <a14:m>
                  <m:oMath xmlns:m="http://schemas.openxmlformats.org/officeDocument/2006/math">
                    <m:r>
                      <a:rPr kumimoji="0" lang="vi-VN"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𝑦</m:t>
                    </m:r>
                    <m:r>
                      <a:rPr kumimoji="0" lang="vi-VN"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m:t>
                    </m:r>
                    <m:sSup>
                      <m:sSupPr>
                        <m:ctrlPr>
                          <a:rPr kumimoji="0" lang="vi-VN" sz="1900" b="0" i="1" u="none" strike="noStrike" kern="0" cap="none" spc="0" normalizeH="0" baseline="0" noProof="0" smtClean="0">
                            <a:ln>
                              <a:noFill/>
                            </a:ln>
                            <a:solidFill>
                              <a:srgbClr val="FFFFFF"/>
                            </a:solidFill>
                            <a:effectLst/>
                            <a:uLnTx/>
                            <a:uFillTx/>
                            <a:latin typeface="Cambria Math"/>
                            <a:ea typeface="+mn-ea"/>
                            <a:sym typeface="Arial"/>
                          </a:rPr>
                        </m:ctrlPr>
                      </m:sSupPr>
                      <m:e>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up>
                    </m:s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Sup>
                      <m:sSupPr>
                        <m:ctrlPr>
                          <a:rPr kumimoji="0" lang="en-US" sz="1900" b="0" i="1" u="none" strike="noStrike" kern="0" cap="none" spc="0" normalizeH="0" baseline="0" noProof="0" smtClean="0">
                            <a:ln>
                              <a:noFill/>
                            </a:ln>
                            <a:solidFill>
                              <a:srgbClr val="FFFFFF"/>
                            </a:solidFill>
                            <a:effectLst/>
                            <a:uLnTx/>
                            <a:uFillTx/>
                            <a:latin typeface="Cambria Math"/>
                            <a:ea typeface="+mn-ea"/>
                            <a:sym typeface="Arial"/>
                          </a:rPr>
                        </m:ctrlPr>
                      </m:sSupPr>
                      <m:e>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2</m:t>
                        </m:r>
                      </m:sup>
                    </m:sSup>
                    <m:r>
                      <a:rPr kumimoji="0" lang="en-US" sz="19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−4</m:t>
                    </m:r>
                  </m:oMath>
                </a14:m>
                <a:r>
                  <a:rPr kumimoji="0" lang="vi-VN" sz="1900" b="0" i="0" u="none" strike="noStrike" kern="0" cap="none" spc="0" normalizeH="0" baseline="0" noProof="0">
                    <a:ln>
                      <a:noFill/>
                    </a:ln>
                    <a:solidFill>
                      <a:srgbClr val="FFFFFF"/>
                    </a:solidFill>
                    <a:effectLst/>
                    <a:uLnTx/>
                    <a:uFillTx/>
                    <a:ea typeface="+mn-ea"/>
                    <a:sym typeface="Arial"/>
                  </a:rPr>
                  <a:t> (H.1.</a:t>
                </a:r>
                <a:r>
                  <a:rPr kumimoji="0" lang="en-US" sz="1900" b="0" i="0" u="none" strike="noStrike" kern="0" cap="none" spc="0" normalizeH="0" baseline="0" noProof="0">
                    <a:ln>
                      <a:noFill/>
                    </a:ln>
                    <a:solidFill>
                      <a:srgbClr val="FFFFFF"/>
                    </a:solidFill>
                    <a:effectLst/>
                    <a:uLnTx/>
                    <a:uFillTx/>
                    <a:ea typeface="+mn-ea"/>
                    <a:sym typeface="Arial"/>
                  </a:rPr>
                  <a:t>7</a:t>
                </a:r>
                <a:r>
                  <a:rPr kumimoji="0" lang="vi-VN" sz="1900" b="0" i="0" u="none" strike="noStrike" kern="0" cap="none" spc="0" normalizeH="0" baseline="0" noProof="0">
                    <a:ln>
                      <a:noFill/>
                    </a:ln>
                    <a:solidFill>
                      <a:srgbClr val="FFFFFF"/>
                    </a:solidFill>
                    <a:effectLst/>
                    <a:uLnTx/>
                    <a:uFillTx/>
                    <a:ea typeface="+mn-ea"/>
                    <a:sym typeface="Arial"/>
                  </a:rPr>
                  <a:t>).</a:t>
                </a:r>
                <a:r>
                  <a:rPr lang="en-US" sz="1900">
                    <a:solidFill>
                      <a:srgbClr val="FFFFFF"/>
                    </a:solidFill>
                    <a:ea typeface="+mn-ea"/>
                  </a:rPr>
                  <a:t> Xét dấu đạo hàm của hàm số đã cho và hoàn thành các bảng sau vào vở:</a:t>
                </a:r>
                <a:endParaRPr kumimoji="0" lang="vi-VN" sz="1900" b="0" i="0" u="none" strike="noStrike" kern="0" cap="none" spc="0" normalizeH="0" baseline="0" noProof="0">
                  <a:ln>
                    <a:noFill/>
                  </a:ln>
                  <a:solidFill>
                    <a:srgbClr val="FFFFFF"/>
                  </a:solidFill>
                  <a:effectLst/>
                  <a:uLnTx/>
                  <a:uFillTx/>
                  <a:ea typeface="+mn-ea"/>
                  <a:sym typeface="Arial"/>
                </a:endParaRPr>
              </a:p>
            </p:txBody>
          </p:sp>
        </mc:Choice>
        <mc:Fallback xmlns="">
          <p:sp>
            <p:nvSpPr>
              <p:cNvPr id="55" name="Rectangle 54"/>
              <p:cNvSpPr>
                <a:spLocks noRot="1" noChangeAspect="1" noMove="1" noResize="1" noEditPoints="1" noAdjustHandles="1" noChangeArrowheads="1" noChangeShapeType="1" noTextEdit="1"/>
              </p:cNvSpPr>
              <p:nvPr/>
            </p:nvSpPr>
            <p:spPr>
              <a:xfrm>
                <a:off x="549078" y="822632"/>
                <a:ext cx="7989366" cy="1408078"/>
              </a:xfrm>
              <a:prstGeom prst="rect">
                <a:avLst/>
              </a:prstGeom>
              <a:blipFill>
                <a:blip r:embed="rId3"/>
                <a:stretch>
                  <a:fillRect l="-686" r="-686" b="-2597"/>
                </a:stretch>
              </a:blipFill>
            </p:spPr>
            <p:txBody>
              <a:bodyPr/>
              <a:lstStyle/>
              <a:p>
                <a:r>
                  <a:rPr lang="en-US">
                    <a:noFill/>
                  </a:rPr>
                  <a:t> </a:t>
                </a:r>
              </a:p>
            </p:txBody>
          </p:sp>
        </mc:Fallback>
      </mc:AlternateContent>
      <p:grpSp>
        <p:nvGrpSpPr>
          <p:cNvPr id="56" name="Google Shape;3633;p72"/>
          <p:cNvGrpSpPr/>
          <p:nvPr/>
        </p:nvGrpSpPr>
        <p:grpSpPr>
          <a:xfrm rot="10527140">
            <a:off x="8045569" y="49205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836664" y="2515125"/>
            <a:ext cx="4730993" cy="1276416"/>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6074800" y="2282534"/>
            <a:ext cx="2251960" cy="2484921"/>
          </a:xfrm>
          <a:prstGeom prst="rect">
            <a:avLst/>
          </a:prstGeom>
        </p:spPr>
      </p:pic>
    </p:spTree>
    <p:extLst>
      <p:ext uri="{BB962C8B-B14F-4D97-AF65-F5344CB8AC3E}">
        <p14:creationId xmlns:p14="http://schemas.microsoft.com/office/powerpoint/2010/main" val="157047809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5"/>
        <p:cNvGrpSpPr/>
        <p:nvPr/>
      </p:nvGrpSpPr>
      <p:grpSpPr>
        <a:xfrm>
          <a:off x="0" y="0"/>
          <a:ext cx="0" cy="0"/>
          <a:chOff x="0" y="0"/>
          <a:chExt cx="0" cy="0"/>
        </a:xfrm>
      </p:grpSpPr>
      <p:sp>
        <p:nvSpPr>
          <p:cNvPr id="6" name="Google Shape;322;p36"/>
          <p:cNvSpPr txBox="1">
            <a:spLocks noGrp="1"/>
          </p:cNvSpPr>
          <p:nvPr>
            <p:ph type="subTitle" idx="1"/>
          </p:nvPr>
        </p:nvSpPr>
        <p:spPr>
          <a:xfrm>
            <a:off x="1266913" y="2808358"/>
            <a:ext cx="6523784" cy="971212"/>
          </a:xfrm>
          <a:prstGeom prst="rect">
            <a:avLst/>
          </a:prstGeom>
          <a:noFill/>
          <a:ln>
            <a:noFill/>
          </a:ln>
        </p:spPr>
        <p:txBody>
          <a:bodyPr spcFirstLastPara="1" wrap="square" lIns="91425" tIns="91425" rIns="91425" bIns="91425" anchor="t" anchorCtr="0">
            <a:noAutofit/>
          </a:bodyPr>
          <a:lstStyle/>
          <a:p>
            <a:pPr marL="0" lvl="0" indent="0" defTabSz="457200">
              <a:lnSpc>
                <a:spcPct val="150000"/>
              </a:lnSpc>
              <a:buClrTx/>
              <a:buSzTx/>
            </a:pPr>
            <a:r>
              <a:rPr lang="vi-VN" sz="3400" b="1">
                <a:solidFill>
                  <a:schemeClr val="tx1"/>
                </a:solidFill>
                <a:latin typeface="Arial" panose="020B0604020202020204" pitchFamily="34" charset="0"/>
                <a:cs typeface="Arial"/>
                <a:sym typeface="Arial"/>
              </a:rPr>
              <a:t>BÀI 1. TÍNH ĐƠN ĐIỆU VÀ CỰC TRỊ CỦA HÀM SỐ</a:t>
            </a:r>
          </a:p>
        </p:txBody>
      </p:sp>
      <p:sp>
        <p:nvSpPr>
          <p:cNvPr id="7" name="Rectangle 6"/>
          <p:cNvSpPr/>
          <p:nvPr/>
        </p:nvSpPr>
        <p:spPr>
          <a:xfrm>
            <a:off x="675591" y="504888"/>
            <a:ext cx="7705293" cy="2349874"/>
          </a:xfrm>
          <a:prstGeom prst="rect">
            <a:avLst/>
          </a:prstGeom>
        </p:spPr>
        <p:txBody>
          <a:bodyPr wrap="square">
            <a:spAutoFit/>
          </a:bodyPr>
          <a:lstStyle/>
          <a:p>
            <a:pPr lvl="0" algn="ctr" defTabSz="457200">
              <a:lnSpc>
                <a:spcPct val="150000"/>
              </a:lnSpc>
              <a:buClrTx/>
            </a:pPr>
            <a:r>
              <a:rPr lang="vi-VN" sz="3400" b="1">
                <a:solidFill>
                  <a:srgbClr val="FFFF00"/>
                </a:solidFill>
                <a:latin typeface="Arial" panose="020B0604020202020204" pitchFamily="34" charset="0"/>
              </a:rPr>
              <a:t>CHƯƠNG I. ỨNG DỤNG ĐẠO HÀM ĐỂ KHẢO SÁT VÀ VẼ ĐỒ THỊ </a:t>
            </a:r>
            <a:endParaRPr lang="en-US" sz="3400" b="1">
              <a:solidFill>
                <a:srgbClr val="FFFF00"/>
              </a:solidFill>
              <a:latin typeface="Arial" panose="020B0604020202020204" pitchFamily="34" charset="0"/>
            </a:endParaRPr>
          </a:p>
          <a:p>
            <a:pPr lvl="0" algn="ctr" defTabSz="457200">
              <a:lnSpc>
                <a:spcPct val="150000"/>
              </a:lnSpc>
              <a:buClrTx/>
            </a:pPr>
            <a:r>
              <a:rPr lang="vi-VN" sz="3400" b="1">
                <a:solidFill>
                  <a:srgbClr val="FFFF00"/>
                </a:solidFill>
                <a:latin typeface="Arial" panose="020B0604020202020204" pitchFamily="34" charset="0"/>
              </a:rPr>
              <a:t>HÀM SỐ</a:t>
            </a:r>
          </a:p>
        </p:txBody>
      </p:sp>
      <p:grpSp>
        <p:nvGrpSpPr>
          <p:cNvPr id="8" name="Google Shape;3541;p72"/>
          <p:cNvGrpSpPr/>
          <p:nvPr/>
        </p:nvGrpSpPr>
        <p:grpSpPr>
          <a:xfrm rot="11224249">
            <a:off x="7933628" y="2201414"/>
            <a:ext cx="768200" cy="1067925"/>
            <a:chOff x="5077850" y="2059725"/>
            <a:chExt cx="768200" cy="1067925"/>
          </a:xfrm>
        </p:grpSpPr>
        <p:sp>
          <p:nvSpPr>
            <p:cNvPr id="9" name="Google Shape;3542;p72"/>
            <p:cNvSpPr/>
            <p:nvPr/>
          </p:nvSpPr>
          <p:spPr>
            <a:xfrm>
              <a:off x="5077850" y="2059725"/>
              <a:ext cx="768200" cy="1067925"/>
            </a:xfrm>
            <a:custGeom>
              <a:avLst/>
              <a:gdLst/>
              <a:ahLst/>
              <a:cxnLst/>
              <a:rect l="l" t="t" r="r" b="b"/>
              <a:pathLst>
                <a:path w="30728" h="42717" extrusionOk="0">
                  <a:moveTo>
                    <a:pt x="14988" y="13477"/>
                  </a:moveTo>
                  <a:cubicBezTo>
                    <a:pt x="15013" y="13477"/>
                    <a:pt x="15063" y="13477"/>
                    <a:pt x="15113" y="13502"/>
                  </a:cubicBezTo>
                  <a:cubicBezTo>
                    <a:pt x="19976" y="15006"/>
                    <a:pt x="22707" y="20169"/>
                    <a:pt x="21204" y="25056"/>
                  </a:cubicBezTo>
                  <a:cubicBezTo>
                    <a:pt x="19963" y="29003"/>
                    <a:pt x="16327" y="31546"/>
                    <a:pt x="12402" y="31546"/>
                  </a:cubicBezTo>
                  <a:cubicBezTo>
                    <a:pt x="11491" y="31546"/>
                    <a:pt x="10565" y="31409"/>
                    <a:pt x="9650" y="31122"/>
                  </a:cubicBezTo>
                  <a:cubicBezTo>
                    <a:pt x="9600" y="31122"/>
                    <a:pt x="9575" y="31096"/>
                    <a:pt x="9524" y="31096"/>
                  </a:cubicBezTo>
                  <a:lnTo>
                    <a:pt x="14988" y="13477"/>
                  </a:lnTo>
                  <a:close/>
                  <a:moveTo>
                    <a:pt x="13269" y="0"/>
                  </a:moveTo>
                  <a:cubicBezTo>
                    <a:pt x="12876" y="0"/>
                    <a:pt x="12528" y="241"/>
                    <a:pt x="12407" y="645"/>
                  </a:cubicBezTo>
                  <a:lnTo>
                    <a:pt x="151" y="40194"/>
                  </a:lnTo>
                  <a:cubicBezTo>
                    <a:pt x="1" y="40696"/>
                    <a:pt x="276" y="41222"/>
                    <a:pt x="752" y="41372"/>
                  </a:cubicBezTo>
                  <a:lnTo>
                    <a:pt x="4963" y="42675"/>
                  </a:lnTo>
                  <a:cubicBezTo>
                    <a:pt x="5055" y="42703"/>
                    <a:pt x="5149" y="42716"/>
                    <a:pt x="5240" y="42716"/>
                  </a:cubicBezTo>
                  <a:cubicBezTo>
                    <a:pt x="5646" y="42716"/>
                    <a:pt x="6018" y="42458"/>
                    <a:pt x="6141" y="42049"/>
                  </a:cubicBezTo>
                  <a:lnTo>
                    <a:pt x="7419" y="37939"/>
                  </a:lnTo>
                  <a:cubicBezTo>
                    <a:pt x="7444" y="37939"/>
                    <a:pt x="7494" y="37964"/>
                    <a:pt x="7519" y="37964"/>
                  </a:cubicBezTo>
                  <a:cubicBezTo>
                    <a:pt x="9136" y="38465"/>
                    <a:pt x="10772" y="38704"/>
                    <a:pt x="12381" y="38704"/>
                  </a:cubicBezTo>
                  <a:cubicBezTo>
                    <a:pt x="19378" y="38704"/>
                    <a:pt x="25865" y="34192"/>
                    <a:pt x="28046" y="27162"/>
                  </a:cubicBezTo>
                  <a:cubicBezTo>
                    <a:pt x="30728" y="18515"/>
                    <a:pt x="25865" y="9342"/>
                    <a:pt x="17219" y="6660"/>
                  </a:cubicBezTo>
                  <a:cubicBezTo>
                    <a:pt x="17194" y="6635"/>
                    <a:pt x="17144" y="6635"/>
                    <a:pt x="17093" y="6610"/>
                  </a:cubicBezTo>
                  <a:lnTo>
                    <a:pt x="18372" y="2500"/>
                  </a:lnTo>
                  <a:cubicBezTo>
                    <a:pt x="18522" y="1999"/>
                    <a:pt x="18271" y="1497"/>
                    <a:pt x="17770" y="1347"/>
                  </a:cubicBezTo>
                  <a:lnTo>
                    <a:pt x="13560" y="44"/>
                  </a:lnTo>
                  <a:cubicBezTo>
                    <a:pt x="13462" y="14"/>
                    <a:pt x="13364" y="0"/>
                    <a:pt x="13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43;p72"/>
            <p:cNvSpPr/>
            <p:nvPr/>
          </p:nvSpPr>
          <p:spPr>
            <a:xfrm>
              <a:off x="5242025" y="2278850"/>
              <a:ext cx="487475" cy="268825"/>
            </a:xfrm>
            <a:custGeom>
              <a:avLst/>
              <a:gdLst/>
              <a:ahLst/>
              <a:cxnLst/>
              <a:rect l="l" t="t" r="r" b="b"/>
              <a:pathLst>
                <a:path w="19499" h="10753" extrusionOk="0">
                  <a:moveTo>
                    <a:pt x="15038" y="1"/>
                  </a:moveTo>
                  <a:lnTo>
                    <a:pt x="1028" y="7369"/>
                  </a:lnTo>
                  <a:lnTo>
                    <a:pt x="0" y="10752"/>
                  </a:lnTo>
                  <a:lnTo>
                    <a:pt x="0" y="10752"/>
                  </a:lnTo>
                  <a:lnTo>
                    <a:pt x="7268" y="8422"/>
                  </a:lnTo>
                  <a:lnTo>
                    <a:pt x="8421" y="4712"/>
                  </a:lnTo>
                  <a:cubicBezTo>
                    <a:pt x="8446" y="4712"/>
                    <a:pt x="8496" y="4712"/>
                    <a:pt x="8546" y="4737"/>
                  </a:cubicBezTo>
                  <a:cubicBezTo>
                    <a:pt x="9950" y="5163"/>
                    <a:pt x="11153" y="5915"/>
                    <a:pt x="12155" y="6868"/>
                  </a:cubicBezTo>
                  <a:lnTo>
                    <a:pt x="19499" y="4512"/>
                  </a:lnTo>
                  <a:cubicBezTo>
                    <a:pt x="18321" y="2757"/>
                    <a:pt x="16817" y="1204"/>
                    <a:pt x="1503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44;p72"/>
            <p:cNvSpPr/>
            <p:nvPr/>
          </p:nvSpPr>
          <p:spPr>
            <a:xfrm>
              <a:off x="5604800" y="2516950"/>
              <a:ext cx="194875" cy="134100"/>
            </a:xfrm>
            <a:custGeom>
              <a:avLst/>
              <a:gdLst/>
              <a:ahLst/>
              <a:cxnLst/>
              <a:rect l="l" t="t" r="r" b="b"/>
              <a:pathLst>
                <a:path w="7795" h="5364" extrusionOk="0">
                  <a:moveTo>
                    <a:pt x="7193" y="0"/>
                  </a:moveTo>
                  <a:lnTo>
                    <a:pt x="0" y="978"/>
                  </a:lnTo>
                  <a:cubicBezTo>
                    <a:pt x="477" y="2306"/>
                    <a:pt x="627" y="3760"/>
                    <a:pt x="452" y="5213"/>
                  </a:cubicBezTo>
                  <a:lnTo>
                    <a:pt x="7645" y="5364"/>
                  </a:lnTo>
                  <a:cubicBezTo>
                    <a:pt x="7795" y="3534"/>
                    <a:pt x="7645" y="1730"/>
                    <a:pt x="719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45;p72"/>
            <p:cNvSpPr/>
            <p:nvPr/>
          </p:nvSpPr>
          <p:spPr>
            <a:xfrm>
              <a:off x="5213825" y="2569575"/>
              <a:ext cx="184850" cy="72075"/>
            </a:xfrm>
            <a:custGeom>
              <a:avLst/>
              <a:gdLst/>
              <a:ahLst/>
              <a:cxnLst/>
              <a:rect l="l" t="t" r="r" b="b"/>
              <a:pathLst>
                <a:path w="7394" h="2883" extrusionOk="0">
                  <a:moveTo>
                    <a:pt x="7394" y="1"/>
                  </a:moveTo>
                  <a:lnTo>
                    <a:pt x="552" y="903"/>
                  </a:lnTo>
                  <a:lnTo>
                    <a:pt x="0" y="2758"/>
                  </a:lnTo>
                  <a:lnTo>
                    <a:pt x="6517" y="2883"/>
                  </a:lnTo>
                  <a:lnTo>
                    <a:pt x="7394"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3546;p72"/>
            <p:cNvGrpSpPr/>
            <p:nvPr/>
          </p:nvGrpSpPr>
          <p:grpSpPr>
            <a:xfrm>
              <a:off x="5091625" y="2107800"/>
              <a:ext cx="323975" cy="936750"/>
              <a:chOff x="5091625" y="2107800"/>
              <a:chExt cx="323975" cy="936750"/>
            </a:xfrm>
          </p:grpSpPr>
          <p:sp>
            <p:nvSpPr>
              <p:cNvPr id="16" name="Google Shape;3547;p72"/>
              <p:cNvSpPr/>
              <p:nvPr/>
            </p:nvSpPr>
            <p:spPr>
              <a:xfrm>
                <a:off x="5374225" y="2107800"/>
                <a:ext cx="41375" cy="22575"/>
              </a:xfrm>
              <a:custGeom>
                <a:avLst/>
                <a:gdLst/>
                <a:ahLst/>
                <a:cxnLst/>
                <a:rect l="l" t="t" r="r" b="b"/>
                <a:pathLst>
                  <a:path w="1655" h="903" extrusionOk="0">
                    <a:moveTo>
                      <a:pt x="151" y="0"/>
                    </a:moveTo>
                    <a:lnTo>
                      <a:pt x="0" y="426"/>
                    </a:lnTo>
                    <a:lnTo>
                      <a:pt x="1529" y="903"/>
                    </a:lnTo>
                    <a:lnTo>
                      <a:pt x="1654" y="452"/>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48;p72"/>
              <p:cNvSpPr/>
              <p:nvPr/>
            </p:nvSpPr>
            <p:spPr>
              <a:xfrm>
                <a:off x="5352300" y="2179850"/>
                <a:ext cx="41375" cy="23200"/>
              </a:xfrm>
              <a:custGeom>
                <a:avLst/>
                <a:gdLst/>
                <a:ahLst/>
                <a:cxnLst/>
                <a:rect l="l" t="t" r="r" b="b"/>
                <a:pathLst>
                  <a:path w="1655" h="928" extrusionOk="0">
                    <a:moveTo>
                      <a:pt x="125" y="1"/>
                    </a:moveTo>
                    <a:lnTo>
                      <a:pt x="0" y="452"/>
                    </a:lnTo>
                    <a:lnTo>
                      <a:pt x="1504" y="928"/>
                    </a:lnTo>
                    <a:lnTo>
                      <a:pt x="1654" y="477"/>
                    </a:lnTo>
                    <a:lnTo>
                      <a:pt x="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49;p72"/>
              <p:cNvSpPr/>
              <p:nvPr/>
            </p:nvSpPr>
            <p:spPr>
              <a:xfrm>
                <a:off x="5330975" y="2248150"/>
                <a:ext cx="41400" cy="22575"/>
              </a:xfrm>
              <a:custGeom>
                <a:avLst/>
                <a:gdLst/>
                <a:ahLst/>
                <a:cxnLst/>
                <a:rect l="l" t="t" r="r" b="b"/>
                <a:pathLst>
                  <a:path w="1656" h="903" extrusionOk="0">
                    <a:moveTo>
                      <a:pt x="151" y="0"/>
                    </a:moveTo>
                    <a:lnTo>
                      <a:pt x="1" y="427"/>
                    </a:lnTo>
                    <a:lnTo>
                      <a:pt x="1530" y="903"/>
                    </a:lnTo>
                    <a:lnTo>
                      <a:pt x="1655" y="452"/>
                    </a:lnTo>
                    <a:lnTo>
                      <a:pt x="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50;p72"/>
              <p:cNvSpPr/>
              <p:nvPr/>
            </p:nvSpPr>
            <p:spPr>
              <a:xfrm>
                <a:off x="5308425" y="2320200"/>
                <a:ext cx="41375" cy="23200"/>
              </a:xfrm>
              <a:custGeom>
                <a:avLst/>
                <a:gdLst/>
                <a:ahLst/>
                <a:cxnLst/>
                <a:rect l="l" t="t" r="r" b="b"/>
                <a:pathLst>
                  <a:path w="1655" h="928" extrusionOk="0">
                    <a:moveTo>
                      <a:pt x="151" y="1"/>
                    </a:moveTo>
                    <a:lnTo>
                      <a:pt x="1" y="452"/>
                    </a:lnTo>
                    <a:lnTo>
                      <a:pt x="1530"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1;p72"/>
              <p:cNvSpPr/>
              <p:nvPr/>
            </p:nvSpPr>
            <p:spPr>
              <a:xfrm>
                <a:off x="5287750" y="2388500"/>
                <a:ext cx="41375" cy="22575"/>
              </a:xfrm>
              <a:custGeom>
                <a:avLst/>
                <a:gdLst/>
                <a:ahLst/>
                <a:cxnLst/>
                <a:rect l="l" t="t" r="r" b="b"/>
                <a:pathLst>
                  <a:path w="1655" h="903" extrusionOk="0">
                    <a:moveTo>
                      <a:pt x="126" y="1"/>
                    </a:moveTo>
                    <a:lnTo>
                      <a:pt x="1" y="427"/>
                    </a:lnTo>
                    <a:lnTo>
                      <a:pt x="1504" y="903"/>
                    </a:lnTo>
                    <a:lnTo>
                      <a:pt x="1655" y="452"/>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52;p72"/>
              <p:cNvSpPr/>
              <p:nvPr/>
            </p:nvSpPr>
            <p:spPr>
              <a:xfrm>
                <a:off x="5265200" y="2460550"/>
                <a:ext cx="41375" cy="23225"/>
              </a:xfrm>
              <a:custGeom>
                <a:avLst/>
                <a:gdLst/>
                <a:ahLst/>
                <a:cxnLst/>
                <a:rect l="l" t="t" r="r" b="b"/>
                <a:pathLst>
                  <a:path w="1655" h="929" extrusionOk="0">
                    <a:moveTo>
                      <a:pt x="126" y="1"/>
                    </a:moveTo>
                    <a:lnTo>
                      <a:pt x="0" y="452"/>
                    </a:lnTo>
                    <a:lnTo>
                      <a:pt x="1504" y="928"/>
                    </a:lnTo>
                    <a:lnTo>
                      <a:pt x="1654"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53;p72"/>
              <p:cNvSpPr/>
              <p:nvPr/>
            </p:nvSpPr>
            <p:spPr>
              <a:xfrm>
                <a:off x="5243900" y="2528850"/>
                <a:ext cx="41375" cy="22575"/>
              </a:xfrm>
              <a:custGeom>
                <a:avLst/>
                <a:gdLst/>
                <a:ahLst/>
                <a:cxnLst/>
                <a:rect l="l" t="t" r="r" b="b"/>
                <a:pathLst>
                  <a:path w="1655" h="903" extrusionOk="0">
                    <a:moveTo>
                      <a:pt x="151" y="1"/>
                    </a:moveTo>
                    <a:lnTo>
                      <a:pt x="0" y="427"/>
                    </a:lnTo>
                    <a:lnTo>
                      <a:pt x="1529" y="903"/>
                    </a:lnTo>
                    <a:lnTo>
                      <a:pt x="1654" y="452"/>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54;p72"/>
              <p:cNvSpPr/>
              <p:nvPr/>
            </p:nvSpPr>
            <p:spPr>
              <a:xfrm>
                <a:off x="5221975" y="2600900"/>
                <a:ext cx="41375" cy="23225"/>
              </a:xfrm>
              <a:custGeom>
                <a:avLst/>
                <a:gdLst/>
                <a:ahLst/>
                <a:cxnLst/>
                <a:rect l="l" t="t" r="r" b="b"/>
                <a:pathLst>
                  <a:path w="1655" h="929" extrusionOk="0">
                    <a:moveTo>
                      <a:pt x="125" y="1"/>
                    </a:moveTo>
                    <a:lnTo>
                      <a:pt x="0" y="452"/>
                    </a:lnTo>
                    <a:lnTo>
                      <a:pt x="1504" y="928"/>
                    </a:lnTo>
                    <a:lnTo>
                      <a:pt x="1654" y="477"/>
                    </a:lnTo>
                    <a:lnTo>
                      <a:pt x="1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55;p72"/>
              <p:cNvSpPr/>
              <p:nvPr/>
            </p:nvSpPr>
            <p:spPr>
              <a:xfrm>
                <a:off x="5200650" y="2668575"/>
                <a:ext cx="41400" cy="23200"/>
              </a:xfrm>
              <a:custGeom>
                <a:avLst/>
                <a:gdLst/>
                <a:ahLst/>
                <a:cxnLst/>
                <a:rect l="l" t="t" r="r" b="b"/>
                <a:pathLst>
                  <a:path w="1656" h="928" extrusionOk="0">
                    <a:moveTo>
                      <a:pt x="151" y="1"/>
                    </a:moveTo>
                    <a:lnTo>
                      <a:pt x="1" y="452"/>
                    </a:lnTo>
                    <a:lnTo>
                      <a:pt x="1530"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56;p72"/>
              <p:cNvSpPr/>
              <p:nvPr/>
            </p:nvSpPr>
            <p:spPr>
              <a:xfrm>
                <a:off x="5178100" y="2741250"/>
                <a:ext cx="41375" cy="23225"/>
              </a:xfrm>
              <a:custGeom>
                <a:avLst/>
                <a:gdLst/>
                <a:ahLst/>
                <a:cxnLst/>
                <a:rect l="l" t="t" r="r" b="b"/>
                <a:pathLst>
                  <a:path w="1655" h="929" extrusionOk="0">
                    <a:moveTo>
                      <a:pt x="151" y="1"/>
                    </a:moveTo>
                    <a:lnTo>
                      <a:pt x="1" y="452"/>
                    </a:lnTo>
                    <a:lnTo>
                      <a:pt x="1529" y="928"/>
                    </a:lnTo>
                    <a:lnTo>
                      <a:pt x="1655"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57;p72"/>
              <p:cNvSpPr/>
              <p:nvPr/>
            </p:nvSpPr>
            <p:spPr>
              <a:xfrm>
                <a:off x="5157425" y="2808925"/>
                <a:ext cx="41375" cy="23200"/>
              </a:xfrm>
              <a:custGeom>
                <a:avLst/>
                <a:gdLst/>
                <a:ahLst/>
                <a:cxnLst/>
                <a:rect l="l" t="t" r="r" b="b"/>
                <a:pathLst>
                  <a:path w="1655" h="928" extrusionOk="0">
                    <a:moveTo>
                      <a:pt x="126" y="1"/>
                    </a:moveTo>
                    <a:lnTo>
                      <a:pt x="1" y="452"/>
                    </a:lnTo>
                    <a:lnTo>
                      <a:pt x="1504" y="928"/>
                    </a:lnTo>
                    <a:lnTo>
                      <a:pt x="1655"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58;p72"/>
              <p:cNvSpPr/>
              <p:nvPr/>
            </p:nvSpPr>
            <p:spPr>
              <a:xfrm>
                <a:off x="5134875" y="2881600"/>
                <a:ext cx="41375" cy="23225"/>
              </a:xfrm>
              <a:custGeom>
                <a:avLst/>
                <a:gdLst/>
                <a:ahLst/>
                <a:cxnLst/>
                <a:rect l="l" t="t" r="r" b="b"/>
                <a:pathLst>
                  <a:path w="1655" h="929" extrusionOk="0">
                    <a:moveTo>
                      <a:pt x="126" y="1"/>
                    </a:moveTo>
                    <a:lnTo>
                      <a:pt x="0" y="452"/>
                    </a:lnTo>
                    <a:lnTo>
                      <a:pt x="1504" y="928"/>
                    </a:lnTo>
                    <a:lnTo>
                      <a:pt x="1654"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59;p72"/>
              <p:cNvSpPr/>
              <p:nvPr/>
            </p:nvSpPr>
            <p:spPr>
              <a:xfrm>
                <a:off x="5113575" y="2949275"/>
                <a:ext cx="41375" cy="23225"/>
              </a:xfrm>
              <a:custGeom>
                <a:avLst/>
                <a:gdLst/>
                <a:ahLst/>
                <a:cxnLst/>
                <a:rect l="l" t="t" r="r" b="b"/>
                <a:pathLst>
                  <a:path w="1655" h="929" extrusionOk="0">
                    <a:moveTo>
                      <a:pt x="151" y="1"/>
                    </a:moveTo>
                    <a:lnTo>
                      <a:pt x="0" y="452"/>
                    </a:lnTo>
                    <a:lnTo>
                      <a:pt x="1529" y="928"/>
                    </a:lnTo>
                    <a:lnTo>
                      <a:pt x="1654" y="477"/>
                    </a:lnTo>
                    <a:lnTo>
                      <a:pt x="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60;p72"/>
              <p:cNvSpPr/>
              <p:nvPr/>
            </p:nvSpPr>
            <p:spPr>
              <a:xfrm>
                <a:off x="5091625" y="3021950"/>
                <a:ext cx="41400" cy="22600"/>
              </a:xfrm>
              <a:custGeom>
                <a:avLst/>
                <a:gdLst/>
                <a:ahLst/>
                <a:cxnLst/>
                <a:rect l="l" t="t" r="r" b="b"/>
                <a:pathLst>
                  <a:path w="1656" h="904" extrusionOk="0">
                    <a:moveTo>
                      <a:pt x="126" y="1"/>
                    </a:moveTo>
                    <a:lnTo>
                      <a:pt x="1" y="452"/>
                    </a:lnTo>
                    <a:lnTo>
                      <a:pt x="1505" y="903"/>
                    </a:lnTo>
                    <a:lnTo>
                      <a:pt x="1655" y="477"/>
                    </a:lnTo>
                    <a:lnTo>
                      <a:pt x="1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3561;p72"/>
            <p:cNvSpPr/>
            <p:nvPr/>
          </p:nvSpPr>
          <p:spPr>
            <a:xfrm>
              <a:off x="5310300" y="2691750"/>
              <a:ext cx="316450" cy="178975"/>
            </a:xfrm>
            <a:custGeom>
              <a:avLst/>
              <a:gdLst/>
              <a:ahLst/>
              <a:cxnLst/>
              <a:rect l="l" t="t" r="r" b="b"/>
              <a:pathLst>
                <a:path w="12658" h="7159" extrusionOk="0">
                  <a:moveTo>
                    <a:pt x="12658" y="1"/>
                  </a:moveTo>
                  <a:lnTo>
                    <a:pt x="12658" y="1"/>
                  </a:lnTo>
                  <a:cubicBezTo>
                    <a:pt x="12631" y="89"/>
                    <a:pt x="12604" y="177"/>
                    <a:pt x="12577" y="263"/>
                  </a:cubicBezTo>
                  <a:lnTo>
                    <a:pt x="12577" y="263"/>
                  </a:lnTo>
                  <a:cubicBezTo>
                    <a:pt x="12633" y="96"/>
                    <a:pt x="12658" y="1"/>
                    <a:pt x="12658" y="1"/>
                  </a:cubicBezTo>
                  <a:close/>
                  <a:moveTo>
                    <a:pt x="12577" y="263"/>
                  </a:moveTo>
                  <a:cubicBezTo>
                    <a:pt x="12154" y="1522"/>
                    <a:pt x="9954" y="6892"/>
                    <a:pt x="3168" y="6892"/>
                  </a:cubicBezTo>
                  <a:cubicBezTo>
                    <a:pt x="2207" y="6892"/>
                    <a:pt x="1154" y="6785"/>
                    <a:pt x="1" y="6542"/>
                  </a:cubicBezTo>
                  <a:lnTo>
                    <a:pt x="1" y="6542"/>
                  </a:lnTo>
                  <a:cubicBezTo>
                    <a:pt x="1" y="6542"/>
                    <a:pt x="1654" y="7158"/>
                    <a:pt x="3807" y="7158"/>
                  </a:cubicBezTo>
                  <a:cubicBezTo>
                    <a:pt x="6801" y="7158"/>
                    <a:pt x="10762" y="5966"/>
                    <a:pt x="12577" y="2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62;p72"/>
            <p:cNvSpPr/>
            <p:nvPr/>
          </p:nvSpPr>
          <p:spPr>
            <a:xfrm>
              <a:off x="5467575" y="2097150"/>
              <a:ext cx="51400" cy="100275"/>
            </a:xfrm>
            <a:custGeom>
              <a:avLst/>
              <a:gdLst/>
              <a:ahLst/>
              <a:cxnLst/>
              <a:rect l="l" t="t" r="r" b="b"/>
              <a:pathLst>
                <a:path w="2056" h="4011" extrusionOk="0">
                  <a:moveTo>
                    <a:pt x="1" y="0"/>
                  </a:moveTo>
                  <a:lnTo>
                    <a:pt x="1128" y="577"/>
                  </a:lnTo>
                  <a:cubicBezTo>
                    <a:pt x="1429" y="727"/>
                    <a:pt x="1580" y="1053"/>
                    <a:pt x="1529" y="1354"/>
                  </a:cubicBezTo>
                  <a:lnTo>
                    <a:pt x="1078" y="4010"/>
                  </a:lnTo>
                  <a:lnTo>
                    <a:pt x="1981" y="1028"/>
                  </a:lnTo>
                  <a:cubicBezTo>
                    <a:pt x="2056" y="827"/>
                    <a:pt x="1930" y="602"/>
                    <a:pt x="1730" y="527"/>
                  </a:cubicBezTo>
                  <a:lnTo>
                    <a:pt x="1" y="0"/>
                  </a:lnTo>
                  <a:close/>
                  <a:moveTo>
                    <a:pt x="1078" y="4010"/>
                  </a:moveTo>
                  <a:lnTo>
                    <a:pt x="1078" y="4010"/>
                  </a:lnTo>
                  <a:lnTo>
                    <a:pt x="1078" y="401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633;p72"/>
          <p:cNvGrpSpPr/>
          <p:nvPr/>
        </p:nvGrpSpPr>
        <p:grpSpPr>
          <a:xfrm rot="13914842">
            <a:off x="179077" y="3698608"/>
            <a:ext cx="1584352" cy="795223"/>
            <a:chOff x="3275225" y="3012350"/>
            <a:chExt cx="1253175" cy="629525"/>
          </a:xfrm>
        </p:grpSpPr>
        <p:sp>
          <p:nvSpPr>
            <p:cNvPr id="31"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6" y="174929"/>
            <a:ext cx="5398935" cy="536864"/>
            <a:chOff x="304802" y="323399"/>
            <a:chExt cx="10182942" cy="554967"/>
          </a:xfrm>
        </p:grpSpPr>
        <p:sp>
          <p:nvSpPr>
            <p:cNvPr id="7" name="Round Single Corner Rectangle 6"/>
            <p:cNvSpPr/>
            <p:nvPr/>
          </p:nvSpPr>
          <p:spPr>
            <a:xfrm flipV="1">
              <a:off x="304802" y="323399"/>
              <a:ext cx="7933396"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136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prstClr val="black"/>
                  </a:solidFill>
                  <a:effectLst/>
                  <a:uLnTx/>
                  <a:uFillTx/>
                  <a:latin typeface="Arial"/>
                  <a:cs typeface="Arial" panose="020B0604020202020204" pitchFamily="34" charset="0"/>
                  <a:sym typeface="Arial"/>
                </a:rPr>
                <a:t>a) Khái niệm cực trị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sp>
        <p:nvSpPr>
          <p:cNvPr id="11" name="Rectangle 10"/>
          <p:cNvSpPr/>
          <p:nvPr/>
        </p:nvSpPr>
        <p:spPr>
          <a:xfrm>
            <a:off x="1349270" y="985601"/>
            <a:ext cx="9685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p:grpSp>
        <p:nvGrpSpPr>
          <p:cNvPr id="62" name="Google Shape;3584;p72"/>
          <p:cNvGrpSpPr/>
          <p:nvPr/>
        </p:nvGrpSpPr>
        <p:grpSpPr>
          <a:xfrm rot="21029641">
            <a:off x="7974192" y="513076"/>
            <a:ext cx="760505" cy="845384"/>
            <a:chOff x="6895275" y="3637438"/>
            <a:chExt cx="1185500" cy="1357450"/>
          </a:xfrm>
        </p:grpSpPr>
        <p:sp>
          <p:nvSpPr>
            <p:cNvPr id="63"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3633;p72"/>
          <p:cNvGrpSpPr/>
          <p:nvPr/>
        </p:nvGrpSpPr>
        <p:grpSpPr>
          <a:xfrm rot="9255750">
            <a:off x="7651576" y="4433136"/>
            <a:ext cx="1253175" cy="629525"/>
            <a:chOff x="3275225" y="3012350"/>
            <a:chExt cx="1253175" cy="629525"/>
          </a:xfrm>
        </p:grpSpPr>
        <p:sp>
          <p:nvSpPr>
            <p:cNvPr id="103"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666830" y="1444712"/>
                <a:ext cx="7271468" cy="1287532"/>
              </a:xfrm>
              <a:prstGeom prst="rect">
                <a:avLst/>
              </a:prstGeom>
            </p:spPr>
            <p:txBody>
              <a:bodyPr wrap="square">
                <a:spAutoFit/>
              </a:bodyPr>
              <a:lstStyle/>
              <a:p>
                <a:pPr algn="just">
                  <a:lnSpc>
                    <a:spcPct val="150000"/>
                  </a:lnSpc>
                </a:pPr>
                <a:r>
                  <a:rPr lang="vi-VN" sz="1800">
                    <a:solidFill>
                      <a:schemeClr val="tx1"/>
                    </a:solidFill>
                    <a:effectLst/>
                    <a:latin typeface="+mn-lt"/>
                    <a:ea typeface="Arial" panose="020B0604020202020204" pitchFamily="34" charset="0"/>
                    <a:cs typeface="Times New Roman" panose="02020603050405020304" pitchFamily="18" charset="0"/>
                  </a:rPr>
                  <a:t>Đạo hàm của hàm số mang dấu dương khi </a:t>
                </a:r>
                <a14:m>
                  <m:oMath xmlns:m="http://schemas.openxmlformats.org/officeDocument/2006/math">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solidFill>
                              <a:schemeClr val="tx1"/>
                            </a:solidFill>
                            <a:effectLst/>
                            <a:latin typeface="Cambria Math"/>
                            <a:ea typeface="Arial" panose="020B0604020202020204" pitchFamily="34" charset="0"/>
                            <a:cs typeface="Times New Roman" panose="02020603050405020304" pitchFamily="18" charset="0"/>
                          </a:rPr>
                        </m:ctrlPr>
                      </m:dPr>
                      <m:e>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−3;−2</m:t>
                        </m:r>
                      </m:e>
                    </m:d>
                  </m:oMath>
                </a14:m>
                <a:r>
                  <a:rPr lang="vi-VN"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a:ea typeface="PMingLiU"/>
                            <a:cs typeface="Times New Roman" panose="02020603050405020304" pitchFamily="18" charset="0"/>
                          </a:rPr>
                        </m:ctrlPr>
                      </m:dPr>
                      <m:e>
                        <m:r>
                          <a:rPr lang="vi-VN" sz="1800" i="1">
                            <a:solidFill>
                              <a:schemeClr val="tx1"/>
                            </a:solidFill>
                            <a:effectLst/>
                            <a:latin typeface="Cambria Math" panose="02040503050406030204" pitchFamily="18" charset="0"/>
                            <a:ea typeface="PMingLiU"/>
                            <a:cs typeface="Times New Roman" panose="02020603050405020304" pitchFamily="18" charset="0"/>
                          </a:rPr>
                          <m:t>0;1</m:t>
                        </m:r>
                      </m:e>
                    </m:d>
                  </m:oMath>
                </a14:m>
                <a:r>
                  <a:rPr lang="vi-VN"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vi-VN" sz="1800">
                    <a:solidFill>
                      <a:schemeClr val="tx1"/>
                    </a:solidFill>
                    <a:effectLst/>
                    <a:latin typeface="+mn-lt"/>
                    <a:ea typeface="Arial" panose="020B0604020202020204" pitchFamily="34" charset="0"/>
                    <a:cs typeface="Times New Roman" panose="02020603050405020304" pitchFamily="18" charset="0"/>
                  </a:rPr>
                  <a:t>Đạo hàm của hàm số mang dấu âm khi </a:t>
                </a:r>
                <a14:m>
                  <m:oMath xmlns:m="http://schemas.openxmlformats.org/officeDocument/2006/math">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solidFill>
                              <a:schemeClr val="tx1"/>
                            </a:solidFill>
                            <a:effectLst/>
                            <a:latin typeface="Cambria Math"/>
                            <a:ea typeface="Arial" panose="020B0604020202020204" pitchFamily="34" charset="0"/>
                            <a:cs typeface="Times New Roman" panose="02020603050405020304" pitchFamily="18" charset="0"/>
                          </a:rPr>
                        </m:ctrlPr>
                      </m:dPr>
                      <m:e>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vi-VN" sz="1800">
                    <a:solidFill>
                      <a:schemeClr val="tx1"/>
                    </a:solidFill>
                    <a:effectLst/>
                    <a:latin typeface="+mn-lt"/>
                    <a:ea typeface="PMingLiU"/>
                    <a:cs typeface="Times New Roman" panose="02020603050405020304" pitchFamily="18" charset="0"/>
                  </a:rPr>
                  <a:t> và </a:t>
                </a:r>
                <a14:m>
                  <m:oMath xmlns:m="http://schemas.openxmlformats.org/officeDocument/2006/math">
                    <m:d>
                      <m:dPr>
                        <m:ctrlPr>
                          <a:rPr lang="en-US" sz="1800" i="1">
                            <a:solidFill>
                              <a:schemeClr val="tx1"/>
                            </a:solidFill>
                            <a:effectLst/>
                            <a:latin typeface="Cambria Math"/>
                            <a:ea typeface="PMingLiU"/>
                            <a:cs typeface="Times New Roman" panose="02020603050405020304" pitchFamily="18" charset="0"/>
                          </a:rPr>
                        </m:ctrlPr>
                      </m:dPr>
                      <m:e>
                        <m:r>
                          <a:rPr lang="vi-VN" sz="1800" i="1">
                            <a:solidFill>
                              <a:schemeClr val="tx1"/>
                            </a:solidFill>
                            <a:effectLst/>
                            <a:latin typeface="Cambria Math" panose="02040503050406030204" pitchFamily="18" charset="0"/>
                            <a:ea typeface="PMingLiU"/>
                            <a:cs typeface="Times New Roman" panose="02020603050405020304" pitchFamily="18" charset="0"/>
                          </a:rPr>
                          <m:t>−1;0</m:t>
                        </m:r>
                      </m:e>
                    </m:d>
                  </m:oMath>
                </a14:m>
                <a:r>
                  <a:rPr lang="vi-VN"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800">
                    <a:solidFill>
                      <a:schemeClr val="tx1"/>
                    </a:solidFill>
                    <a:effectLst/>
                    <a:latin typeface="+mn-lt"/>
                    <a:ea typeface="Arial" panose="020B0604020202020204" pitchFamily="34" charset="0"/>
                    <a:cs typeface="Times New Roman" panose="02020603050405020304" pitchFamily="18" charset="0"/>
                  </a:rPr>
                  <a:t>Hoàn thành bảng:</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66830" y="1444712"/>
                <a:ext cx="7271468" cy="1287532"/>
              </a:xfrm>
              <a:prstGeom prst="rect">
                <a:avLst/>
              </a:prstGeom>
              <a:blipFill>
                <a:blip r:embed="rId3"/>
                <a:stretch>
                  <a:fillRect l="-671" b="-7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396421" y="891032"/>
                <a:ext cx="2773773" cy="507831"/>
              </a:xfrm>
              <a:prstGeom prst="rect">
                <a:avLst/>
              </a:prstGeom>
            </p:spPr>
            <p:txBody>
              <a:bodyPr wrap="none">
                <a:spAutoFit/>
              </a:bodyPr>
              <a:lstStyle/>
              <a:p>
                <a:pPr lvl="0" algn="just">
                  <a:lnSpc>
                    <a:spcPct val="150000"/>
                  </a:lnSpc>
                  <a:spcBef>
                    <a:spcPts val="300"/>
                  </a:spcBef>
                  <a:spcAft>
                    <a:spcPts val="300"/>
                  </a:spcAft>
                </a:pPr>
                <a:r>
                  <a:rPr lang="vi-VN" sz="1800">
                    <a:solidFill>
                      <a:srgbClr val="FFFFFF"/>
                    </a:solidFill>
                    <a:latin typeface="Arial" panose="020B0604020202020204" pitchFamily="34" charset="0"/>
                    <a:ea typeface="Arial" panose="020B0604020202020204" pitchFamily="34" charset="0"/>
                    <a:cs typeface="Times New Roman" panose="02020603050405020304" pitchFamily="18" charset="0"/>
                  </a:rPr>
                  <a:t>Hàm số </a:t>
                </a:r>
                <a14:m>
                  <m:oMath xmlns:m="http://schemas.openxmlformats.org/officeDocument/2006/math">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𝑦</m:t>
                    </m:r>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FFFFFF"/>
                            </a:solidFill>
                            <a:latin typeface="Cambria Math"/>
                            <a:ea typeface="Arial" panose="020B0604020202020204" pitchFamily="34" charset="0"/>
                            <a:cs typeface="Times New Roman" panose="02020603050405020304" pitchFamily="18" charset="0"/>
                          </a:rPr>
                        </m:ctrlPr>
                      </m:sSupPr>
                      <m:e>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up>
                    </m:s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solidFill>
                              <a:srgbClr val="FFFFFF"/>
                            </a:solidFill>
                            <a:latin typeface="Cambria Math"/>
                            <a:ea typeface="Arial" panose="020B0604020202020204" pitchFamily="34" charset="0"/>
                            <a:cs typeface="Times New Roman" panose="02020603050405020304" pitchFamily="18" charset="0"/>
                          </a:rPr>
                        </m:ctrlPr>
                      </m:sSupPr>
                      <m:e>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2</m:t>
                        </m:r>
                      </m:sup>
                    </m:sSup>
                    <m:r>
                      <a:rPr lang="vi-VN"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−4</m:t>
                    </m:r>
                  </m:oMath>
                </a14:m>
                <a:endParaRPr lang="en-US" sz="1800">
                  <a:solidFill>
                    <a:srgbClr val="FFFFFF"/>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96421" y="891032"/>
                <a:ext cx="2773773" cy="507831"/>
              </a:xfrm>
              <a:prstGeom prst="rect">
                <a:avLst/>
              </a:prstGeom>
              <a:blipFill>
                <a:blip r:embed="rId5"/>
                <a:stretch>
                  <a:fillRect l="-1758" b="-9639"/>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770412" y="2919292"/>
            <a:ext cx="3532152" cy="1505515"/>
          </a:xfrm>
          <a:prstGeom prst="rect">
            <a:avLst/>
          </a:prstGeom>
        </p:spPr>
      </p:pic>
      <p:pic>
        <p:nvPicPr>
          <p:cNvPr id="10" name="Picture 9"/>
          <p:cNvPicPr>
            <a:picLocks noChangeAspect="1"/>
          </p:cNvPicPr>
          <p:nvPr/>
        </p:nvPicPr>
        <p:blipFill>
          <a:blip r:embed="rId7"/>
          <a:stretch>
            <a:fillRect/>
          </a:stretch>
        </p:blipFill>
        <p:spPr>
          <a:xfrm>
            <a:off x="4835738" y="2914082"/>
            <a:ext cx="3518707" cy="1497698"/>
          </a:xfrm>
          <a:prstGeom prst="rect">
            <a:avLst/>
          </a:prstGeom>
        </p:spPr>
      </p:pic>
    </p:spTree>
    <p:extLst>
      <p:ext uri="{BB962C8B-B14F-4D97-AF65-F5344CB8AC3E}">
        <p14:creationId xmlns:p14="http://schemas.microsoft.com/office/powerpoint/2010/main" val="115931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807278" y="1241713"/>
                <a:ext cx="7562884" cy="284180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pPr>
                <a:r>
                  <a:rPr lang="en-US" sz="1800">
                    <a:latin typeface="+mn-lt"/>
                    <a:ea typeface="Arial" panose="020B0604020202020204" pitchFamily="34" charset="0"/>
                    <a:cs typeface="Times New Roman" panose="02020603050405020304" pitchFamily="18" charset="0"/>
                  </a:rPr>
                  <a:t>Cho hàm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800" i="1">
                            <a:effectLst/>
                            <a:latin typeface="Cambria Math"/>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effectLst/>
                    <a:latin typeface="+mn-lt"/>
                    <a:ea typeface="PMingLiU"/>
                    <a:cs typeface="Times New Roman" panose="02020603050405020304" pitchFamily="18" charset="0"/>
                  </a:rPr>
                  <a:t> xác định và liên tục trên khoảng </a:t>
                </a:r>
                <a14:m>
                  <m:oMath xmlns:m="http://schemas.openxmlformats.org/officeDocument/2006/math">
                    <m:d>
                      <m:dPr>
                        <m:ctrlPr>
                          <a:rPr lang="en-US" sz="1800" i="1">
                            <a:effectLst/>
                            <a:latin typeface="Cambria Math"/>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𝑎</m:t>
                        </m:r>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𝑏</m:t>
                        </m:r>
                      </m:e>
                    </m:d>
                  </m:oMath>
                </a14:m>
                <a:r>
                  <a:rPr lang="en-US" sz="1800">
                    <a:effectLst/>
                    <a:latin typeface="+mn-lt"/>
                    <a:ea typeface="PMingLiU"/>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𝑎</m:t>
                    </m:r>
                  </m:oMath>
                </a14:m>
                <a:r>
                  <a:rPr lang="en-US" sz="1800">
                    <a:effectLst/>
                    <a:latin typeface="+mn-lt"/>
                    <a:ea typeface="PMingLiU"/>
                    <a:cs typeface="Times New Roman" panose="02020603050405020304" pitchFamily="18" charset="0"/>
                  </a:rPr>
                  <a:t> có thể là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n-lt"/>
                    <a:ea typeface="PMingLiU"/>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𝑏</m:t>
                    </m:r>
                  </m:oMath>
                </a14:m>
                <a:r>
                  <a:rPr lang="en-US" sz="1800">
                    <a:effectLst/>
                    <a:latin typeface="+mn-lt"/>
                    <a:ea typeface="PMingLiU"/>
                    <a:cs typeface="Times New Roman" panose="02020603050405020304" pitchFamily="18" charset="0"/>
                  </a:rPr>
                  <a:t> có thể là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n-lt"/>
                    <a:ea typeface="PMingLiU"/>
                    <a:cs typeface="Times New Roman" panose="02020603050405020304" pitchFamily="18" charset="0"/>
                  </a:rPr>
                  <a:t>) và điểm </a:t>
                </a:r>
                <a14:m>
                  <m:oMath xmlns:m="http://schemas.openxmlformats.org/officeDocument/2006/math">
                    <m:sSub>
                      <m:sSubPr>
                        <m:ctrlPr>
                          <a:rPr lang="en-US" sz="1800" i="1">
                            <a:effectLst/>
                            <a:latin typeface="Cambria Math"/>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𝑎</m:t>
                        </m:r>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𝑏</m:t>
                        </m:r>
                      </m:e>
                    </m:d>
                  </m:oMath>
                </a14:m>
                <a:r>
                  <a:rPr lang="en-US" sz="1800">
                    <a:effectLst/>
                    <a:latin typeface="+mn-lt"/>
                    <a:ea typeface="PMingLiU"/>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spcBef>
                    <a:spcPts val="600"/>
                  </a:spcBef>
                  <a:spcAft>
                    <a:spcPts val="600"/>
                  </a:spcAft>
                  <a:buClr>
                    <a:schemeClr val="tx1"/>
                  </a:buClr>
                  <a:buFont typeface="Arial" panose="020B0604020202020204" pitchFamily="34" charset="0"/>
                  <a:buChar char="•"/>
                </a:pPr>
                <a:r>
                  <a:rPr lang="en-US" sz="1800">
                    <a:effectLst/>
                    <a:latin typeface="+mn-lt"/>
                    <a:ea typeface="Arial" panose="020B0604020202020204" pitchFamily="34" charset="0"/>
                    <a:cs typeface="Times New Roman" panose="02020603050405020304" pitchFamily="18" charset="0"/>
                  </a:rPr>
                  <a:t>Nếu tồn tại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h</m:t>
                    </m:r>
                    <m:r>
                      <a:rPr lang="en-US" sz="18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800">
                    <a:effectLst/>
                    <a:latin typeface="+mn-lt"/>
                    <a:ea typeface="PMingLiU"/>
                    <a:cs typeface="Times New Roman" panose="02020603050405020304" pitchFamily="18" charset="0"/>
                  </a:rPr>
                  <a:t> sao cho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𝑥</m:t>
                        </m:r>
                      </m:e>
                    </m:d>
                    <m:r>
                      <a:rPr lang="en-US" sz="1800" i="1">
                        <a:effectLst/>
                        <a:latin typeface="Cambria Math" panose="02040503050406030204" pitchFamily="18" charset="0"/>
                        <a:ea typeface="PMingLiU"/>
                        <a:cs typeface="Times New Roman" panose="02020603050405020304" pitchFamily="18" charset="0"/>
                      </a:rPr>
                      <m:t>&lt;</m:t>
                    </m:r>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a:ea typeface="PMingLiU"/>
                            <a:cs typeface="Times New Roman" panose="02020603050405020304" pitchFamily="18" charset="0"/>
                          </a:rPr>
                        </m:ctrlPr>
                      </m:dPr>
                      <m:e>
                        <m:sSub>
                          <m:sSubPr>
                            <m:ctrlPr>
                              <a:rPr lang="en-US" sz="1800" i="1">
                                <a:effectLst/>
                                <a:latin typeface="Cambria Math"/>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e>
                    </m:d>
                  </m:oMath>
                </a14:m>
                <a:r>
                  <a:rPr lang="en-US" sz="1800">
                    <a:effectLst/>
                    <a:latin typeface="+mn-lt"/>
                    <a:ea typeface="PMingLiU"/>
                    <a:cs typeface="Times New Roman" panose="02020603050405020304" pitchFamily="18" charset="0"/>
                  </a:rPr>
                  <a:t> với mọi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𝑥</m:t>
                    </m:r>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a:ea typeface="PMingLiU"/>
                            <a:cs typeface="Times New Roman" panose="02020603050405020304" pitchFamily="18" charset="0"/>
                          </a:rPr>
                        </m:ctrlPr>
                      </m:dPr>
                      <m:e>
                        <m:sSub>
                          <m:sSubPr>
                            <m:ctrlPr>
                              <a:rPr lang="en-US" sz="1800" i="1">
                                <a:effectLst/>
                                <a:latin typeface="Cambria Math"/>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r>
                          <a:rPr lang="en-US" sz="1800" i="1">
                            <a:effectLst/>
                            <a:latin typeface="Cambria Math" panose="02040503050406030204" pitchFamily="18" charset="0"/>
                            <a:ea typeface="PMingLiU"/>
                            <a:cs typeface="Times New Roman" panose="02020603050405020304" pitchFamily="18" charset="0"/>
                          </a:rPr>
                          <m:t>;</m:t>
                        </m:r>
                        <m:sSub>
                          <m:sSubPr>
                            <m:ctrlPr>
                              <a:rPr lang="en-US" sz="1800" i="1">
                                <a:effectLst/>
                                <a:latin typeface="Cambria Math"/>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e>
                    </m:d>
                  </m:oMath>
                </a14:m>
                <a:r>
                  <a:rPr lang="en-US" sz="1800" i="1">
                    <a:effectLst/>
                    <a:latin typeface="+mn-lt"/>
                    <a:ea typeface="PMingLiU"/>
                    <a:cs typeface="Times New Roman" panose="02020603050405020304" pitchFamily="18" charset="0"/>
                  </a:rPr>
                  <a:t>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m:t>
                    </m:r>
                    <m:d>
                      <m:dPr>
                        <m:ctrlPr>
                          <a:rPr lang="en-US" sz="1800" i="1">
                            <a:latin typeface="Cambria Math"/>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𝑎</m:t>
                        </m:r>
                        <m:r>
                          <a:rPr lang="en-US" sz="1800" i="1">
                            <a:latin typeface="Cambria Math" panose="02040503050406030204" pitchFamily="18" charset="0"/>
                            <a:ea typeface="PMingLiU"/>
                            <a:cs typeface="Times New Roman" panose="02020603050405020304" pitchFamily="18" charset="0"/>
                          </a:rPr>
                          <m:t>;</m:t>
                        </m:r>
                        <m:r>
                          <a:rPr lang="en-US" sz="1800" i="1">
                            <a:latin typeface="Cambria Math" panose="02040503050406030204" pitchFamily="18" charset="0"/>
                            <a:ea typeface="PMingLiU"/>
                            <a:cs typeface="Times New Roman" panose="02020603050405020304" pitchFamily="18" charset="0"/>
                          </a:rPr>
                          <m:t>𝑏</m:t>
                        </m:r>
                      </m:e>
                    </m:d>
                  </m:oMath>
                </a14:m>
                <a:r>
                  <a:rPr lang="en-US" sz="1800">
                    <a:ea typeface="PMingLiU"/>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𝑥</m:t>
                    </m:r>
                    <m:r>
                      <a:rPr lang="en-US" sz="1800" i="1">
                        <a:latin typeface="Cambria Math" panose="02040503050406030204" pitchFamily="18" charset="0"/>
                        <a:ea typeface="PMingLiU"/>
                        <a:cs typeface="Times New Roman" panose="02020603050405020304" pitchFamily="18" charset="0"/>
                      </a:rPr>
                      <m:t>≠</m:t>
                    </m:r>
                    <m:sSub>
                      <m:sSubPr>
                        <m:ctrlPr>
                          <a:rPr lang="en-US" sz="1800" i="1">
                            <a:latin typeface="Cambria Math"/>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 thì ta nói hàm số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𝑓</m:t>
                    </m:r>
                    <m:d>
                      <m:dPr>
                        <m:ctrlPr>
                          <a:rPr lang="en-US" sz="1800" i="1">
                            <a:latin typeface="Cambria Math"/>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𝑥</m:t>
                        </m:r>
                      </m:e>
                    </m:d>
                  </m:oMath>
                </a14:m>
                <a:r>
                  <a:rPr lang="en-US" sz="1800">
                    <a:ea typeface="PMingLiU"/>
                    <a:cs typeface="Times New Roman" panose="02020603050405020304" pitchFamily="18" charset="0"/>
                  </a:rPr>
                  <a:t> đạt cực đại tại </a:t>
                </a:r>
                <a14:m>
                  <m:oMath xmlns:m="http://schemas.openxmlformats.org/officeDocument/2006/math">
                    <m:sSub>
                      <m:sSubPr>
                        <m:ctrlPr>
                          <a:rPr lang="en-US" sz="1800" i="1">
                            <a:latin typeface="Cambria Math"/>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a:t>
                </a:r>
              </a:p>
              <a:p>
                <a:pPr marL="285750" indent="-285750" algn="just">
                  <a:lnSpc>
                    <a:spcPct val="150000"/>
                  </a:lnSpc>
                  <a:spcBef>
                    <a:spcPts val="600"/>
                  </a:spcBef>
                  <a:spcAft>
                    <a:spcPts val="600"/>
                  </a:spcAft>
                  <a:buClr>
                    <a:schemeClr val="tx1"/>
                  </a:buClr>
                  <a:buFont typeface="Arial" panose="020B0604020202020204" pitchFamily="34" charset="0"/>
                  <a:buChar char="•"/>
                </a:pPr>
                <a:r>
                  <a:rPr lang="en-US" sz="1800">
                    <a:effectLst/>
                    <a:latin typeface="+mn-lt"/>
                    <a:ea typeface="Arial" panose="020B0604020202020204" pitchFamily="34" charset="0"/>
                    <a:cs typeface="Times New Roman" panose="02020603050405020304" pitchFamily="18" charset="0"/>
                  </a:rPr>
                  <a:t>Nếu tồn tại số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h</m:t>
                    </m:r>
                    <m:r>
                      <a:rPr lang="en-US" sz="18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800">
                    <a:effectLst/>
                    <a:latin typeface="+mn-lt"/>
                    <a:ea typeface="PMingLiU"/>
                    <a:cs typeface="Times New Roman" panose="02020603050405020304" pitchFamily="18" charset="0"/>
                  </a:rPr>
                  <a:t> sao cho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a:ea typeface="PMingLiU"/>
                            <a:cs typeface="Times New Roman" panose="02020603050405020304" pitchFamily="18" charset="0"/>
                          </a:rPr>
                        </m:ctrlPr>
                      </m:dPr>
                      <m:e>
                        <m:r>
                          <a:rPr lang="en-US" sz="1800" i="1">
                            <a:effectLst/>
                            <a:latin typeface="Cambria Math" panose="02040503050406030204" pitchFamily="18" charset="0"/>
                            <a:ea typeface="PMingLiU"/>
                            <a:cs typeface="Times New Roman" panose="02020603050405020304" pitchFamily="18" charset="0"/>
                          </a:rPr>
                          <m:t>𝑥</m:t>
                        </m:r>
                      </m:e>
                    </m:d>
                    <m:r>
                      <a:rPr lang="en-US" sz="1800" i="1">
                        <a:effectLst/>
                        <a:latin typeface="Cambria Math" panose="02040503050406030204" pitchFamily="18" charset="0"/>
                        <a:ea typeface="PMingLiU"/>
                        <a:cs typeface="Times New Roman" panose="02020603050405020304" pitchFamily="18" charset="0"/>
                      </a:rPr>
                      <m:t>&gt;</m:t>
                    </m:r>
                    <m:r>
                      <a:rPr lang="en-US" sz="1800" i="1">
                        <a:effectLst/>
                        <a:latin typeface="Cambria Math" panose="02040503050406030204" pitchFamily="18" charset="0"/>
                        <a:ea typeface="PMingLiU"/>
                        <a:cs typeface="Times New Roman" panose="02020603050405020304" pitchFamily="18" charset="0"/>
                      </a:rPr>
                      <m:t>𝑓</m:t>
                    </m:r>
                    <m:d>
                      <m:dPr>
                        <m:ctrlPr>
                          <a:rPr lang="en-US" sz="1800" i="1">
                            <a:effectLst/>
                            <a:latin typeface="Cambria Math"/>
                            <a:ea typeface="PMingLiU"/>
                            <a:cs typeface="Times New Roman" panose="02020603050405020304" pitchFamily="18" charset="0"/>
                          </a:rPr>
                        </m:ctrlPr>
                      </m:dPr>
                      <m:e>
                        <m:sSub>
                          <m:sSubPr>
                            <m:ctrlPr>
                              <a:rPr lang="en-US" sz="1800" i="1">
                                <a:effectLst/>
                                <a:latin typeface="Cambria Math"/>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e>
                    </m:d>
                  </m:oMath>
                </a14:m>
                <a:r>
                  <a:rPr lang="en-US" sz="1800">
                    <a:effectLst/>
                    <a:latin typeface="+mn-lt"/>
                    <a:ea typeface="PMingLiU"/>
                    <a:cs typeface="Times New Roman" panose="02020603050405020304" pitchFamily="18" charset="0"/>
                  </a:rPr>
                  <a:t> với mọi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𝑥</m:t>
                    </m:r>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a:ea typeface="PMingLiU"/>
                            <a:cs typeface="Times New Roman" panose="02020603050405020304" pitchFamily="18" charset="0"/>
                          </a:rPr>
                        </m:ctrlPr>
                      </m:dPr>
                      <m:e>
                        <m:sSub>
                          <m:sSubPr>
                            <m:ctrlPr>
                              <a:rPr lang="en-US" sz="1800" i="1">
                                <a:effectLst/>
                                <a:latin typeface="Cambria Math"/>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r>
                          <a:rPr lang="en-US" sz="1800" i="1">
                            <a:effectLst/>
                            <a:latin typeface="Cambria Math" panose="02040503050406030204" pitchFamily="18" charset="0"/>
                            <a:ea typeface="PMingLiU"/>
                            <a:cs typeface="Times New Roman" panose="02020603050405020304" pitchFamily="18" charset="0"/>
                          </a:rPr>
                          <m:t>;</m:t>
                        </m:r>
                        <m:sSub>
                          <m:sSubPr>
                            <m:ctrlPr>
                              <a:rPr lang="en-US" sz="1800" i="1">
                                <a:effectLst/>
                                <a:latin typeface="Cambria Math"/>
                                <a:ea typeface="PMingLiU"/>
                                <a:cs typeface="Times New Roman" panose="02020603050405020304" pitchFamily="18" charset="0"/>
                              </a:rPr>
                            </m:ctrlPr>
                          </m:sSubPr>
                          <m:e>
                            <m:r>
                              <a:rPr lang="en-US" sz="1800" i="1">
                                <a:effectLst/>
                                <a:latin typeface="Cambria Math" panose="02040503050406030204" pitchFamily="18" charset="0"/>
                                <a:ea typeface="PMingLiU"/>
                                <a:cs typeface="Times New Roman" panose="02020603050405020304" pitchFamily="18" charset="0"/>
                              </a:rPr>
                              <m:t>𝑥</m:t>
                            </m:r>
                          </m:e>
                          <m:sub>
                            <m:r>
                              <a:rPr lang="en-US" sz="1800" i="1">
                                <a:effectLst/>
                                <a:latin typeface="Cambria Math" panose="02040503050406030204" pitchFamily="18" charset="0"/>
                                <a:ea typeface="PMingLiU"/>
                                <a:cs typeface="Times New Roman" panose="02020603050405020304" pitchFamily="18" charset="0"/>
                              </a:rPr>
                              <m:t>0</m:t>
                            </m:r>
                          </m:sub>
                        </m:sSub>
                        <m:r>
                          <a:rPr lang="en-US" sz="1800" i="1">
                            <a:effectLst/>
                            <a:latin typeface="Cambria Math" panose="02040503050406030204" pitchFamily="18" charset="0"/>
                            <a:ea typeface="PMingLiU"/>
                            <a:cs typeface="Times New Roman" panose="02020603050405020304" pitchFamily="18" charset="0"/>
                          </a:rPr>
                          <m:t>+</m:t>
                        </m:r>
                        <m:r>
                          <a:rPr lang="en-US" sz="1800" i="1">
                            <a:effectLst/>
                            <a:latin typeface="Cambria Math" panose="02040503050406030204" pitchFamily="18" charset="0"/>
                            <a:ea typeface="PMingLiU"/>
                            <a:cs typeface="Times New Roman" panose="02020603050405020304" pitchFamily="18" charset="0"/>
                          </a:rPr>
                          <m:t>h</m:t>
                        </m:r>
                      </m:e>
                    </m:d>
                  </m:oMath>
                </a14:m>
                <a:r>
                  <a:rPr lang="en-US" sz="18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m:t>
                    </m:r>
                    <m:d>
                      <m:dPr>
                        <m:ctrlPr>
                          <a:rPr lang="en-US" sz="1800" i="1">
                            <a:latin typeface="Cambria Math"/>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𝑎</m:t>
                        </m:r>
                        <m:r>
                          <a:rPr lang="en-US" sz="1800" i="1">
                            <a:latin typeface="Cambria Math" panose="02040503050406030204" pitchFamily="18" charset="0"/>
                            <a:ea typeface="PMingLiU"/>
                            <a:cs typeface="Times New Roman" panose="02020603050405020304" pitchFamily="18" charset="0"/>
                          </a:rPr>
                          <m:t>;</m:t>
                        </m:r>
                        <m:r>
                          <a:rPr lang="en-US" sz="1800" i="1">
                            <a:latin typeface="Cambria Math" panose="02040503050406030204" pitchFamily="18" charset="0"/>
                            <a:ea typeface="PMingLiU"/>
                            <a:cs typeface="Times New Roman" panose="02020603050405020304" pitchFamily="18" charset="0"/>
                          </a:rPr>
                          <m:t>𝑏</m:t>
                        </m:r>
                      </m:e>
                    </m:d>
                  </m:oMath>
                </a14:m>
                <a:r>
                  <a:rPr lang="en-US" sz="1800">
                    <a:ea typeface="PMingLiU"/>
                    <a:cs typeface="Times New Roman" panose="02020603050405020304" pitchFamily="18" charset="0"/>
                  </a:rPr>
                  <a:t> và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𝑥</m:t>
                    </m:r>
                    <m:r>
                      <a:rPr lang="en-US" sz="1800" i="1">
                        <a:latin typeface="Cambria Math" panose="02040503050406030204" pitchFamily="18" charset="0"/>
                        <a:ea typeface="PMingLiU"/>
                        <a:cs typeface="Times New Roman" panose="02020603050405020304" pitchFamily="18" charset="0"/>
                      </a:rPr>
                      <m:t>≠</m:t>
                    </m:r>
                    <m:sSub>
                      <m:sSubPr>
                        <m:ctrlPr>
                          <a:rPr lang="en-US" sz="1800" i="1">
                            <a:latin typeface="Cambria Math"/>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 thì ta nói hàm số </a:t>
                </a:r>
                <a14:m>
                  <m:oMath xmlns:m="http://schemas.openxmlformats.org/officeDocument/2006/math">
                    <m:r>
                      <a:rPr lang="en-US" sz="1800" i="1">
                        <a:latin typeface="Cambria Math" panose="02040503050406030204" pitchFamily="18" charset="0"/>
                        <a:ea typeface="PMingLiU"/>
                        <a:cs typeface="Times New Roman" panose="02020603050405020304" pitchFamily="18" charset="0"/>
                      </a:rPr>
                      <m:t>𝑓</m:t>
                    </m:r>
                    <m:d>
                      <m:dPr>
                        <m:ctrlPr>
                          <a:rPr lang="en-US" sz="1800" i="1">
                            <a:latin typeface="Cambria Math"/>
                            <a:ea typeface="PMingLiU"/>
                            <a:cs typeface="Times New Roman" panose="02020603050405020304" pitchFamily="18" charset="0"/>
                          </a:rPr>
                        </m:ctrlPr>
                      </m:dPr>
                      <m:e>
                        <m:r>
                          <a:rPr lang="en-US" sz="1800" i="1">
                            <a:latin typeface="Cambria Math" panose="02040503050406030204" pitchFamily="18" charset="0"/>
                            <a:ea typeface="PMingLiU"/>
                            <a:cs typeface="Times New Roman" panose="02020603050405020304" pitchFamily="18" charset="0"/>
                          </a:rPr>
                          <m:t>𝑥</m:t>
                        </m:r>
                      </m:e>
                    </m:d>
                  </m:oMath>
                </a14:m>
                <a:r>
                  <a:rPr lang="en-US" sz="1800">
                    <a:ea typeface="PMingLiU"/>
                    <a:cs typeface="Times New Roman" panose="02020603050405020304" pitchFamily="18" charset="0"/>
                  </a:rPr>
                  <a:t> đạt cực tiểu tại </a:t>
                </a:r>
                <a14:m>
                  <m:oMath xmlns:m="http://schemas.openxmlformats.org/officeDocument/2006/math">
                    <m:sSub>
                      <m:sSubPr>
                        <m:ctrlPr>
                          <a:rPr lang="en-US" sz="1800" i="1">
                            <a:latin typeface="Cambria Math"/>
                            <a:ea typeface="PMingLiU"/>
                            <a:cs typeface="Times New Roman" panose="02020603050405020304" pitchFamily="18" charset="0"/>
                          </a:rPr>
                        </m:ctrlPr>
                      </m:sSubPr>
                      <m:e>
                        <m:r>
                          <a:rPr lang="en-US" sz="1800" i="1">
                            <a:latin typeface="Cambria Math" panose="02040503050406030204" pitchFamily="18" charset="0"/>
                            <a:ea typeface="PMingLiU"/>
                            <a:cs typeface="Times New Roman" panose="02020603050405020304" pitchFamily="18" charset="0"/>
                          </a:rPr>
                          <m:t>𝑥</m:t>
                        </m:r>
                      </m:e>
                      <m:sub>
                        <m:r>
                          <a:rPr lang="en-US" sz="1800" i="1">
                            <a:latin typeface="Cambria Math" panose="02040503050406030204" pitchFamily="18" charset="0"/>
                            <a:ea typeface="PMingLiU"/>
                            <a:cs typeface="Times New Roman" panose="02020603050405020304" pitchFamily="18" charset="0"/>
                          </a:rPr>
                          <m:t>0</m:t>
                        </m:r>
                      </m:sub>
                    </m:sSub>
                  </m:oMath>
                </a14:m>
                <a:r>
                  <a:rPr lang="en-US" sz="1800">
                    <a:ea typeface="PMingLiU"/>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807278" y="1241713"/>
                <a:ext cx="7562884" cy="2841804"/>
              </a:xfrm>
              <a:prstGeom prst="rect">
                <a:avLst/>
              </a:prstGeom>
              <a:blipFill>
                <a:blip r:embed="rId4"/>
                <a:stretch>
                  <a:fillRect l="-645" r="-645" b="-21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3420967" y="580310"/>
            <a:ext cx="2367956" cy="600164"/>
          </a:xfrm>
          <a:prstGeom prst="rect">
            <a:avLst/>
          </a:prstGeom>
        </p:spPr>
        <p:txBody>
          <a:bodyPr wrap="none">
            <a:spAutoFit/>
          </a:bodyPr>
          <a:lstStyle/>
          <a:p>
            <a:pPr lvl="0" algn="ctr" defTabSz="457200">
              <a:buClrTx/>
              <a:defRPr/>
            </a:pPr>
            <a:r>
              <a:rPr lang="en-US" sz="3200" b="1" kern="1200">
                <a:solidFill>
                  <a:srgbClr val="FFFF00"/>
                </a:solidFill>
                <a:ea typeface="+mn-ea"/>
                <a:cs typeface="Arial" panose="020B0604020202020204" pitchFamily="34" charset="0"/>
              </a:rPr>
              <a:t>Định nghĩa</a:t>
            </a:r>
            <a:endParaRPr kumimoji="0" lang="en-US" sz="3200" b="1" i="0" u="none" strike="noStrike" kern="1200" cap="none" spc="0" normalizeH="0" baseline="0" noProof="0" dirty="0">
              <a:ln>
                <a:noFill/>
              </a:ln>
              <a:solidFill>
                <a:srgbClr val="FFFF00"/>
              </a:solidFill>
              <a:effectLst/>
              <a:uLnTx/>
              <a:uFillTx/>
              <a:ea typeface="+mn-ea"/>
              <a:cs typeface="Arial" panose="020B0604020202020204" pitchFamily="34" charset="0"/>
              <a:sym typeface="Arial"/>
            </a:endParaRPr>
          </a:p>
        </p:txBody>
      </p:sp>
      <p:pic>
        <p:nvPicPr>
          <p:cNvPr id="51" name="Picture 5"/>
          <p:cNvPicPr>
            <a:picLocks noChangeAspect="1"/>
          </p:cNvPicPr>
          <p:nvPr/>
        </p:nvPicPr>
        <p:blipFill>
          <a:blip r:embed="rId5"/>
          <a:srcRect/>
          <a:stretch>
            <a:fillRect/>
          </a:stretch>
        </p:blipFill>
        <p:spPr>
          <a:xfrm rot="20147738">
            <a:off x="7727466" y="399857"/>
            <a:ext cx="860393" cy="856092"/>
          </a:xfrm>
          <a:prstGeom prst="rect">
            <a:avLst/>
          </a:prstGeom>
        </p:spPr>
      </p:pic>
    </p:spTree>
    <p:extLst>
      <p:ext uri="{BB962C8B-B14F-4D97-AF65-F5344CB8AC3E}">
        <p14:creationId xmlns:p14="http://schemas.microsoft.com/office/powerpoint/2010/main" val="46967547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par>
                                <p:cTn id="11" presetID="16" presetClass="entr" presetSubtype="2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21" name="Group 20"/>
          <p:cNvGrpSpPr/>
          <p:nvPr/>
        </p:nvGrpSpPr>
        <p:grpSpPr>
          <a:xfrm>
            <a:off x="214685" y="174929"/>
            <a:ext cx="1248356" cy="573950"/>
            <a:chOff x="304800" y="323396"/>
            <a:chExt cx="2354528" cy="593305"/>
          </a:xfrm>
        </p:grpSpPr>
        <p:sp>
          <p:nvSpPr>
            <p:cNvPr id="22" name="Round Single Corner Rectangle 21"/>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3" name="Rectangle 22"/>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347593" y="988999"/>
                <a:ext cx="8430646" cy="3682290"/>
              </a:xfrm>
              <a:prstGeom prst="rect">
                <a:avLst/>
              </a:prstGeom>
            </p:spPr>
            <p:txBody>
              <a:bodyPr wrap="square">
                <a:spAutoFit/>
              </a:bodyPr>
              <a:lstStyle/>
              <a:p>
                <a:pPr algn="just">
                  <a:lnSpc>
                    <a:spcPct val="160000"/>
                  </a:lnSpc>
                  <a:spcBef>
                    <a:spcPts val="200"/>
                  </a:spcBef>
                  <a:spcAft>
                    <a:spcPts val="200"/>
                  </a:spcAft>
                </a:pPr>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Nếu hàm số </a:t>
                </a:r>
                <a14:m>
                  <m:oMath xmlns:m="http://schemas.openxmlformats.org/officeDocument/2006/math">
                    <m:r>
                      <a:rPr lang="vi-VN" sz="1800" i="1" smtClean="0">
                        <a:solidFill>
                          <a:schemeClr val="tx1"/>
                        </a:solidFill>
                        <a:latin typeface="Cambria Math" panose="02040503050406030204" pitchFamily="18" charset="0"/>
                      </a:rPr>
                      <m:t>𝑦</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𝑥</m:t>
                    </m:r>
                    <m:r>
                      <a:rPr lang="vi-VN" sz="1800" i="1" smtClean="0">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đạt cực đại tại </a:t>
                </a:r>
                <a14:m>
                  <m:oMath xmlns:m="http://schemas.openxmlformats.org/officeDocument/2006/math">
                    <m:sSub>
                      <m:sSubPr>
                        <m:ctrlPr>
                          <a:rPr lang="vi-VN" sz="1800" i="1" smtClean="0">
                            <a:solidFill>
                              <a:schemeClr val="tx1"/>
                            </a:solidFill>
                            <a:latin typeface="Cambria Math"/>
                          </a:rPr>
                        </m:ctrlPr>
                      </m:sSubPr>
                      <m:e>
                        <m:r>
                          <a:rPr lang="en-US" sz="1800" b="0" i="1" smtClean="0">
                            <a:solidFill>
                              <a:schemeClr val="tx1"/>
                            </a:solidFill>
                            <a:latin typeface="Cambria Math" panose="02040503050406030204" pitchFamily="18" charset="0"/>
                          </a:rPr>
                          <m:t>𝑥</m:t>
                        </m:r>
                      </m:e>
                      <m:sub>
                        <m:r>
                          <a:rPr lang="en-US" sz="1800" b="0" i="1" smtClean="0">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thì </a:t>
                </a:r>
                <a14:m>
                  <m:oMath xmlns:m="http://schemas.openxmlformats.org/officeDocument/2006/math">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được gọi là điểm cực đại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Khi đó,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được gọi là giá trị cực đại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và kí hiệu là </a:t>
                </a:r>
                <a14:m>
                  <m:oMath xmlns:m="http://schemas.openxmlformats.org/officeDocument/2006/math">
                    <m:sSub>
                      <m:sSubPr>
                        <m:ctrlPr>
                          <a:rPr lang="vi-VN" sz="1800" i="1" smtClean="0">
                            <a:solidFill>
                              <a:schemeClr val="tx1"/>
                            </a:solidFill>
                            <a:latin typeface="Cambria Math"/>
                          </a:rPr>
                        </m:ctrlPr>
                      </m:sSubPr>
                      <m:e>
                        <m:r>
                          <a:rPr lang="en-US" sz="1800" b="0" i="1" smtClean="0">
                            <a:solidFill>
                              <a:schemeClr val="tx1"/>
                            </a:solidFill>
                            <a:latin typeface="Cambria Math" panose="02040503050406030204" pitchFamily="18" charset="0"/>
                          </a:rPr>
                          <m:t>𝑓</m:t>
                        </m:r>
                      </m:e>
                      <m:sub>
                        <m:r>
                          <m:rPr>
                            <m:sty m:val="p"/>
                          </m:rPr>
                          <a:rPr lang="en-US" sz="1800" b="0" i="0" smtClean="0">
                            <a:solidFill>
                              <a:schemeClr val="tx1"/>
                            </a:solidFill>
                            <a:latin typeface="Cambria Math" panose="02040503050406030204" pitchFamily="18" charset="0"/>
                          </a:rPr>
                          <m:t>C</m:t>
                        </m:r>
                        <m:r>
                          <a:rPr lang="en-US" sz="1800" b="0" i="0" smtClean="0">
                            <a:solidFill>
                              <a:schemeClr val="tx1"/>
                            </a:solidFill>
                            <a:latin typeface="Cambria Math" panose="02040503050406030204" pitchFamily="18" charset="0"/>
                          </a:rPr>
                          <m:t>Đ</m:t>
                        </m:r>
                      </m:sub>
                    </m:sSub>
                  </m:oMath>
                </a14:m>
                <a:r>
                  <a:rPr lang="vi-VN" sz="1800">
                    <a:solidFill>
                      <a:schemeClr val="tx1"/>
                    </a:solidFill>
                    <a:latin typeface="Arial" panose="020B0604020202020204" pitchFamily="34" charset="0"/>
                  </a:rPr>
                  <a:t> hay </a:t>
                </a:r>
                <a14:m>
                  <m:oMath xmlns:m="http://schemas.openxmlformats.org/officeDocument/2006/math">
                    <m:sSub>
                      <m:sSubPr>
                        <m:ctrlPr>
                          <a:rPr lang="vi-VN" sz="1800" i="1">
                            <a:solidFill>
                              <a:schemeClr val="tx1"/>
                            </a:solidFill>
                            <a:latin typeface="Cambria Math"/>
                          </a:rPr>
                        </m:ctrlPr>
                      </m:sSubPr>
                      <m:e>
                        <m:r>
                          <a:rPr lang="en-US" sz="1800" b="0" i="1" smtClean="0">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m:t>
                        </m:r>
                        <m:r>
                          <a:rPr lang="en-US" sz="1800">
                            <a:solidFill>
                              <a:schemeClr val="tx1"/>
                            </a:solidFill>
                            <a:latin typeface="Cambria Math" panose="02040503050406030204" pitchFamily="18" charset="0"/>
                          </a:rPr>
                          <m:t>Đ</m:t>
                        </m:r>
                      </m:sub>
                    </m:sSub>
                    <m:r>
                      <a:rPr lang="en-US" sz="1800" b="0" i="1" smtClean="0">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Điểm </a:t>
                </a:r>
                <a14:m>
                  <m:oMath xmlns:m="http://schemas.openxmlformats.org/officeDocument/2006/math">
                    <m:sSub>
                      <m:sSubPr>
                        <m:ctrlPr>
                          <a:rPr lang="vi-VN" sz="1800" i="1" smtClean="0">
                            <a:solidFill>
                              <a:schemeClr val="tx1"/>
                            </a:solidFill>
                            <a:latin typeface="Cambria Math"/>
                          </a:rPr>
                        </m:ctrlPr>
                      </m:sSubPr>
                      <m:e>
                        <m:r>
                          <a:rPr lang="en-US" sz="1800" b="0" i="1" smtClean="0">
                            <a:solidFill>
                              <a:schemeClr val="tx1"/>
                            </a:solidFill>
                            <a:latin typeface="Cambria Math" panose="02040503050406030204" pitchFamily="18" charset="0"/>
                          </a:rPr>
                          <m:t>𝑀</m:t>
                        </m:r>
                      </m:e>
                      <m:sub>
                        <m:r>
                          <a:rPr lang="en-US" sz="1800" b="0" i="1" smtClean="0">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smtClean="0">
                        <a:solidFill>
                          <a:schemeClr val="tx1"/>
                        </a:solidFill>
                        <a:latin typeface="Cambria Math" panose="02040503050406030204" pitchFamily="18" charset="0"/>
                      </a:rPr>
                      <m:t>)) </m:t>
                    </m:r>
                  </m:oMath>
                </a14:m>
                <a:r>
                  <a:rPr lang="vi-VN" sz="1800">
                    <a:solidFill>
                      <a:schemeClr val="tx1"/>
                    </a:solidFill>
                    <a:latin typeface="Arial" panose="020B0604020202020204" pitchFamily="34" charset="0"/>
                  </a:rPr>
                  <a:t>được gọi là điểm cực đại của đồ thị hàm số.</a:t>
                </a:r>
                <a:endParaRPr lang="en-US" sz="1800">
                  <a:solidFill>
                    <a:schemeClr val="tx1"/>
                  </a:solidFill>
                </a:endParaRPr>
              </a:p>
              <a:p>
                <a:pPr algn="just">
                  <a:lnSpc>
                    <a:spcPct val="160000"/>
                  </a:lnSpc>
                  <a:spcBef>
                    <a:spcPts val="200"/>
                  </a:spcBef>
                  <a:spcAft>
                    <a:spcPts val="200"/>
                  </a:spcAft>
                </a:pPr>
                <a:r>
                  <a:rPr lang="en-US" sz="1800" i="1">
                    <a:solidFill>
                      <a:schemeClr val="tx1"/>
                    </a:solidFill>
                    <a:latin typeface="Arial" panose="020B0604020202020204" pitchFamily="34" charset="0"/>
                  </a:rPr>
                  <a:t>- </a:t>
                </a:r>
                <a:r>
                  <a:rPr lang="vi-VN" sz="1800">
                    <a:solidFill>
                      <a:schemeClr val="tx1"/>
                    </a:solidFill>
                    <a:latin typeface="Arial" panose="020B0604020202020204" pitchFamily="34" charset="0"/>
                  </a:rPr>
                  <a:t>Nếu hàm số </a:t>
                </a:r>
                <a14:m>
                  <m:oMath xmlns:m="http://schemas.openxmlformats.org/officeDocument/2006/math">
                    <m:r>
                      <a:rPr lang="vi-VN" sz="1800" i="1">
                        <a:solidFill>
                          <a:schemeClr val="tx1"/>
                        </a:solidFill>
                        <a:latin typeface="Cambria Math" panose="02040503050406030204" pitchFamily="18" charset="0"/>
                      </a:rPr>
                      <m:t>𝑦</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đạt cực tiểu tại </a:t>
                </a:r>
                <a14:m>
                  <m:oMath xmlns:m="http://schemas.openxmlformats.org/officeDocument/2006/math">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thì </a:t>
                </a:r>
                <a14:m>
                  <m:oMath xmlns:m="http://schemas.openxmlformats.org/officeDocument/2006/math">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vi-VN" sz="1800">
                    <a:solidFill>
                      <a:schemeClr val="tx1"/>
                    </a:solidFill>
                    <a:latin typeface="Arial" panose="020B0604020202020204" pitchFamily="34" charset="0"/>
                  </a:rPr>
                  <a:t> được gọi là điểm cực tiểu của hàm số </a:t>
                </a:r>
                <a14:m>
                  <m:oMath xmlns:m="http://schemas.openxmlformats.org/officeDocument/2006/math">
                    <m:r>
                      <a:rPr lang="vi-VN" sz="1800" i="1" smtClean="0">
                        <a:solidFill>
                          <a:schemeClr val="tx1"/>
                        </a:solidFill>
                        <a:latin typeface="Cambria Math" panose="02040503050406030204" pitchFamily="18" charset="0"/>
                      </a:rPr>
                      <m:t>𝑓</m:t>
                    </m:r>
                    <m:r>
                      <a:rPr lang="vi-VN" sz="1800" i="1" smtClean="0">
                        <a:solidFill>
                          <a:schemeClr val="tx1"/>
                        </a:solidFill>
                        <a:latin typeface="Cambria Math" panose="02040503050406030204" pitchFamily="18" charset="0"/>
                      </a:rPr>
                      <m:t>(</m:t>
                    </m:r>
                    <m:r>
                      <a:rPr lang="vi-VN" sz="1800" i="1" smtClean="0">
                        <a:solidFill>
                          <a:schemeClr val="tx1"/>
                        </a:solidFill>
                        <a:latin typeface="Cambria Math" panose="02040503050406030204" pitchFamily="18" charset="0"/>
                      </a:rPr>
                      <m:t>𝑥</m:t>
                    </m:r>
                    <m:r>
                      <a:rPr lang="vi-VN" sz="1800" i="1" smtClean="0">
                        <a:solidFill>
                          <a:schemeClr val="tx1"/>
                        </a:solidFill>
                        <a:latin typeface="Cambria Math" panose="02040503050406030204" pitchFamily="18" charset="0"/>
                      </a:rPr>
                      <m:t>).</m:t>
                    </m:r>
                  </m:oMath>
                </a14:m>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Khi đó,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được gọi là giá trị cực tiểu của hàm số </a:t>
                </a:r>
                <a14:m>
                  <m:oMath xmlns:m="http://schemas.openxmlformats.org/officeDocument/2006/math">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r>
                      <a:rPr lang="vi-VN" sz="1800" i="1">
                        <a:solidFill>
                          <a:schemeClr val="tx1"/>
                        </a:solidFill>
                        <a:latin typeface="Cambria Math" panose="02040503050406030204" pitchFamily="18" charset="0"/>
                      </a:rPr>
                      <m:t>𝑥</m:t>
                    </m:r>
                    <m:r>
                      <a:rPr lang="vi-VN"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và kí hiệu là </a:t>
                </a:r>
                <a14:m>
                  <m:oMath xmlns:m="http://schemas.openxmlformats.org/officeDocument/2006/math">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𝑓</m:t>
                        </m:r>
                      </m:e>
                      <m:sub>
                        <m:r>
                          <m:rPr>
                            <m:sty m:val="p"/>
                          </m:rPr>
                          <a:rPr lang="en-US" sz="1800">
                            <a:solidFill>
                              <a:schemeClr val="tx1"/>
                            </a:solidFill>
                            <a:latin typeface="Cambria Math" panose="02040503050406030204" pitchFamily="18" charset="0"/>
                          </a:rPr>
                          <m:t>C</m:t>
                        </m:r>
                        <m:r>
                          <m:rPr>
                            <m:sty m:val="p"/>
                          </m:rPr>
                          <a:rPr lang="en-US" sz="1800" b="0" i="0" smtClean="0">
                            <a:solidFill>
                              <a:schemeClr val="tx1"/>
                            </a:solidFill>
                            <a:latin typeface="Cambria Math" panose="02040503050406030204" pitchFamily="18" charset="0"/>
                          </a:rPr>
                          <m:t>T</m:t>
                        </m:r>
                      </m:sub>
                    </m:sSub>
                  </m:oMath>
                </a14:m>
                <a:r>
                  <a:rPr lang="vi-VN" sz="1800">
                    <a:solidFill>
                      <a:schemeClr val="tx1"/>
                    </a:solidFill>
                    <a:latin typeface="Arial" panose="020B0604020202020204" pitchFamily="34" charset="0"/>
                  </a:rPr>
                  <a:t> hay </a:t>
                </a:r>
                <a14:m>
                  <m:oMath xmlns:m="http://schemas.openxmlformats.org/officeDocument/2006/math">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𝑦</m:t>
                        </m:r>
                      </m:e>
                      <m:sub>
                        <m:r>
                          <m:rPr>
                            <m:sty m:val="p"/>
                          </m:rPr>
                          <a:rPr lang="en-US" sz="1800" i="0">
                            <a:solidFill>
                              <a:schemeClr val="tx1"/>
                            </a:solidFill>
                            <a:latin typeface="Cambria Math" panose="02040503050406030204" pitchFamily="18" charset="0"/>
                          </a:rPr>
                          <m:t>C</m:t>
                        </m:r>
                        <m:r>
                          <m:rPr>
                            <m:sty m:val="p"/>
                          </m:rPr>
                          <a:rPr lang="en-US" sz="1800" b="0" i="0" smtClean="0">
                            <a:solidFill>
                              <a:schemeClr val="tx1"/>
                            </a:solidFill>
                            <a:latin typeface="Cambria Math" panose="02040503050406030204" pitchFamily="18" charset="0"/>
                          </a:rPr>
                          <m:t>T</m:t>
                        </m:r>
                      </m:sub>
                    </m:sSub>
                    <m:r>
                      <a:rPr lang="en-US" sz="1800" i="1">
                        <a:solidFill>
                          <a:schemeClr val="tx1"/>
                        </a:solidFill>
                        <a:latin typeface="Cambria Math" panose="02040503050406030204" pitchFamily="18" charset="0"/>
                      </a:rPr>
                      <m:t>.</m:t>
                    </m:r>
                  </m:oMath>
                </a14:m>
                <a:r>
                  <a:rPr lang="vi-VN" sz="1800">
                    <a:solidFill>
                      <a:schemeClr val="tx1"/>
                    </a:solidFill>
                    <a:latin typeface="Arial" panose="020B0604020202020204" pitchFamily="34" charset="0"/>
                  </a:rPr>
                  <a:t> Điểm </a:t>
                </a:r>
                <a14:m>
                  <m:oMath xmlns:m="http://schemas.openxmlformats.org/officeDocument/2006/math">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𝑀</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r>
                      <a:rPr lang="vi-VN" sz="1800" i="1">
                        <a:solidFill>
                          <a:schemeClr val="tx1"/>
                        </a:solidFill>
                        <a:latin typeface="Cambria Math" panose="02040503050406030204" pitchFamily="18" charset="0"/>
                      </a:rPr>
                      <m:t>𝑓</m:t>
                    </m:r>
                    <m:r>
                      <a:rPr lang="vi-VN" sz="1800" i="1">
                        <a:solidFill>
                          <a:schemeClr val="tx1"/>
                        </a:solidFill>
                        <a:latin typeface="Cambria Math" panose="02040503050406030204" pitchFamily="18" charset="0"/>
                      </a:rPr>
                      <m:t>(</m:t>
                    </m:r>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r>
                      <a:rPr lang="vi-VN" sz="1800" i="1">
                        <a:solidFill>
                          <a:schemeClr val="tx1"/>
                        </a:solidFill>
                        <a:latin typeface="Cambria Math" panose="02040503050406030204" pitchFamily="18" charset="0"/>
                      </a:rPr>
                      <m:t>)) </m:t>
                    </m:r>
                  </m:oMath>
                </a14:m>
                <a:r>
                  <a:rPr lang="vi-VN" sz="1800">
                    <a:solidFill>
                      <a:schemeClr val="tx1"/>
                    </a:solidFill>
                    <a:latin typeface="Arial" panose="020B0604020202020204" pitchFamily="34" charset="0"/>
                  </a:rPr>
                  <a:t>được gọi là điểm cực tiểu của đồ thị hàm số.</a:t>
                </a:r>
                <a:endParaRPr lang="vi-VN" sz="1800">
                  <a:solidFill>
                    <a:schemeClr val="tx1"/>
                  </a:solidFill>
                </a:endParaRPr>
              </a:p>
              <a:p>
                <a:pPr algn="just">
                  <a:lnSpc>
                    <a:spcPct val="160000"/>
                  </a:lnSpc>
                  <a:spcBef>
                    <a:spcPts val="200"/>
                  </a:spcBef>
                  <a:spcAft>
                    <a:spcPts val="200"/>
                  </a:spcAft>
                </a:pPr>
                <a:r>
                  <a:rPr lang="en-US" sz="1800">
                    <a:solidFill>
                      <a:schemeClr val="tx1"/>
                    </a:solidFill>
                    <a:latin typeface="Arial" panose="020B0604020202020204" pitchFamily="34" charset="0"/>
                  </a:rPr>
                  <a:t>- </a:t>
                </a:r>
                <a:r>
                  <a:rPr lang="vi-VN" sz="1800">
                    <a:solidFill>
                      <a:schemeClr val="tx1"/>
                    </a:solidFill>
                    <a:latin typeface="Arial" panose="020B0604020202020204" pitchFamily="34" charset="0"/>
                  </a:rPr>
                  <a:t>Các điểm cực đại và điểm cực tiểu được gọi chung là điểm cực trị. Giá trị cực đại và giá trị cực tiểu được gọi chung là giá trị cực trị (hay cực trị) của hàm số.</a:t>
                </a:r>
                <a:endParaRPr lang="vi-VN" sz="180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347593" y="988999"/>
                <a:ext cx="8430646" cy="3682290"/>
              </a:xfrm>
              <a:prstGeom prst="rect">
                <a:avLst/>
              </a:prstGeom>
              <a:blipFill>
                <a:blip r:embed="rId3"/>
                <a:stretch>
                  <a:fillRect l="-578" r="-651" b="-1821"/>
                </a:stretch>
              </a:blipFill>
            </p:spPr>
            <p:txBody>
              <a:bodyPr/>
              <a:lstStyle/>
              <a:p>
                <a:r>
                  <a:rPr lang="en-US">
                    <a:noFill/>
                  </a:rPr>
                  <a:t> </a:t>
                </a:r>
              </a:p>
            </p:txBody>
          </p:sp>
        </mc:Fallback>
      </mc:AlternateContent>
      <p:pic>
        <p:nvPicPr>
          <p:cNvPr id="26" name="Picture 25"/>
          <p:cNvPicPr>
            <a:picLocks noChangeAspect="1"/>
          </p:cNvPicPr>
          <p:nvPr/>
        </p:nvPicPr>
        <p:blipFill>
          <a:blip r:embed="rId4"/>
          <a:stretch>
            <a:fillRect/>
          </a:stretch>
        </p:blipFill>
        <p:spPr>
          <a:xfrm>
            <a:off x="8312172" y="327588"/>
            <a:ext cx="450165" cy="667531"/>
          </a:xfrm>
          <a:prstGeom prst="rect">
            <a:avLst/>
          </a:prstGeom>
        </p:spPr>
      </p:pic>
    </p:spTree>
    <p:extLst>
      <p:ext uri="{BB962C8B-B14F-4D97-AF65-F5344CB8AC3E}">
        <p14:creationId xmlns:p14="http://schemas.microsoft.com/office/powerpoint/2010/main" val="10709045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10"/>
              <p:cNvSpPr/>
              <p:nvPr/>
            </p:nvSpPr>
            <p:spPr>
              <a:xfrm>
                <a:off x="763070" y="749315"/>
                <a:ext cx="7492118" cy="900246"/>
              </a:xfrm>
              <a:prstGeom prst="rect">
                <a:avLst/>
              </a:prstGeom>
            </p:spPr>
            <p:txBody>
              <a:bodyPr wrap="square">
                <a:spAutoFit/>
              </a:bodyPr>
              <a:lstStyle/>
              <a:p>
                <a:pPr lvl="0" algn="just">
                  <a:lnSpc>
                    <a:spcPct val="150000"/>
                  </a:lnSpc>
                </a:pPr>
                <a:r>
                  <a:rPr kumimoji="0" lang="en-US" sz="1750" b="1" i="0" u="none" strike="noStrike" kern="0" cap="none" spc="0" normalizeH="0" baseline="0" noProof="0">
                    <a:ln>
                      <a:noFill/>
                    </a:ln>
                    <a:solidFill>
                      <a:srgbClr val="FFFF00"/>
                    </a:solidFill>
                    <a:effectLst/>
                    <a:uLnTx/>
                    <a:uFillTx/>
                    <a:latin typeface="Arial"/>
                    <a:cs typeface="Arial"/>
                    <a:sym typeface="Arial"/>
                  </a:rPr>
                  <a:t>Ví dụ 5. </a:t>
                </a:r>
                <a:r>
                  <a:rPr lang="vi-VN" sz="1750">
                    <a:solidFill>
                      <a:srgbClr val="FFFFFF"/>
                    </a:solidFill>
                    <a:latin typeface="Arial" panose="020B0604020202020204" pitchFamily="34" charset="0"/>
                  </a:rPr>
                  <a:t>Hình 1.8 là đồ thị của hàm số </a:t>
                </a:r>
                <a14:m>
                  <m:oMath xmlns:m="http://schemas.openxmlformats.org/officeDocument/2006/math">
                    <m:r>
                      <a:rPr lang="vi-VN" sz="1750" i="1" smtClean="0">
                        <a:solidFill>
                          <a:srgbClr val="FFFFFF"/>
                        </a:solidFill>
                        <a:latin typeface="Cambria Math" panose="02040503050406030204" pitchFamily="18" charset="0"/>
                      </a:rPr>
                      <m:t>𝑦</m:t>
                    </m:r>
                    <m:r>
                      <a:rPr lang="vi-VN" sz="1750" i="1" smtClean="0">
                        <a:solidFill>
                          <a:srgbClr val="FFFFFF"/>
                        </a:solidFill>
                        <a:latin typeface="Cambria Math" panose="02040503050406030204" pitchFamily="18" charset="0"/>
                      </a:rPr>
                      <m:t> = </m:t>
                    </m:r>
                    <m:r>
                      <a:rPr lang="vi-VN" sz="1750" i="1" smtClean="0">
                        <a:solidFill>
                          <a:srgbClr val="FFFFFF"/>
                        </a:solidFill>
                        <a:latin typeface="Cambria Math" panose="02040503050406030204" pitchFamily="18" charset="0"/>
                      </a:rPr>
                      <m:t>𝑓</m:t>
                    </m:r>
                    <m:r>
                      <a:rPr lang="vi-VN" sz="1750" i="1" smtClean="0">
                        <a:solidFill>
                          <a:srgbClr val="FFFFFF"/>
                        </a:solidFill>
                        <a:latin typeface="Cambria Math" panose="02040503050406030204" pitchFamily="18" charset="0"/>
                      </a:rPr>
                      <m:t>(</m:t>
                    </m:r>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m:t>
                    </m:r>
                  </m:oMath>
                </a14:m>
                <a:r>
                  <a:rPr lang="vi-VN" sz="1750">
                    <a:solidFill>
                      <a:srgbClr val="FFFFFF"/>
                    </a:solidFill>
                    <a:latin typeface="Arial" panose="020B0604020202020204" pitchFamily="34" charset="0"/>
                  </a:rPr>
                  <a:t>Hãy tìm các cực trị của hàm số.</a:t>
                </a:r>
              </a:p>
            </p:txBody>
          </p:sp>
        </mc:Choice>
        <mc:Fallback xmlns="">
          <p:sp>
            <p:nvSpPr>
              <p:cNvPr id="11" name="Rectangle 10"/>
              <p:cNvSpPr>
                <a:spLocks noRot="1" noChangeAspect="1" noMove="1" noResize="1" noEditPoints="1" noAdjustHandles="1" noChangeArrowheads="1" noChangeShapeType="1" noTextEdit="1"/>
              </p:cNvSpPr>
              <p:nvPr/>
            </p:nvSpPr>
            <p:spPr>
              <a:xfrm>
                <a:off x="763070" y="749315"/>
                <a:ext cx="7492118" cy="900246"/>
              </a:xfrm>
              <a:prstGeom prst="rect">
                <a:avLst/>
              </a:prstGeom>
              <a:blipFill>
                <a:blip r:embed="rId3"/>
                <a:stretch>
                  <a:fillRect l="-570" r="-570"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782097" y="2275143"/>
                <a:ext cx="5281624" cy="1987724"/>
              </a:xfrm>
              <a:prstGeom prst="rect">
                <a:avLst/>
              </a:prstGeom>
            </p:spPr>
            <p:txBody>
              <a:bodyPr wrap="square">
                <a:spAutoFit/>
              </a:bodyPr>
              <a:lstStyle/>
              <a:p>
                <a:pPr lvl="0" algn="just">
                  <a:lnSpc>
                    <a:spcPct val="150000"/>
                  </a:lnSpc>
                  <a:spcBef>
                    <a:spcPts val="400"/>
                  </a:spcBef>
                  <a:spcAft>
                    <a:spcPts val="400"/>
                  </a:spcAft>
                </a:pPr>
                <a:r>
                  <a:rPr lang="vi-VN" sz="1750">
                    <a:solidFill>
                      <a:srgbClr val="FFFFFF"/>
                    </a:solidFill>
                    <a:latin typeface="Arial" panose="020B0604020202020204" pitchFamily="34" charset="0"/>
                  </a:rPr>
                  <a:t>Từ đồ thị hàm số, ta có:</a:t>
                </a: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tiểu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−1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600" i="1">
                            <a:solidFill>
                              <a:schemeClr val="tx1"/>
                            </a:solidFill>
                            <a:latin typeface="Cambria Math"/>
                          </a:rPr>
                        </m:ctrlPr>
                      </m:sSubPr>
                      <m:e>
                        <m:r>
                          <a:rPr lang="en-US" sz="1600" i="1">
                            <a:solidFill>
                              <a:schemeClr val="tx1"/>
                            </a:solidFill>
                            <a:latin typeface="Cambria Math" panose="02040503050406030204" pitchFamily="18" charset="0"/>
                          </a:rPr>
                          <m:t>𝑦</m:t>
                        </m:r>
                      </m:e>
                      <m:sub>
                        <m:r>
                          <m:rPr>
                            <m:sty m:val="p"/>
                          </m:rPr>
                          <a:rPr lang="en-US" sz="1600">
                            <a:solidFill>
                              <a:schemeClr val="tx1"/>
                            </a:solidFill>
                            <a:latin typeface="Cambria Math" panose="02040503050406030204" pitchFamily="18" charset="0"/>
                          </a:rPr>
                          <m:t>CT</m:t>
                        </m:r>
                      </m:sub>
                    </m:sSub>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𝑦</m:t>
                    </m:r>
                    <m:d>
                      <m:dPr>
                        <m:ctrlPr>
                          <a:rPr lang="en-US" sz="1600" b="0" i="1" smtClean="0">
                            <a:solidFill>
                              <a:schemeClr val="tx1"/>
                            </a:solidFill>
                            <a:latin typeface="Cambria Math"/>
                          </a:rPr>
                        </m:ctrlPr>
                      </m:dPr>
                      <m:e>
                        <m:r>
                          <a:rPr lang="en-US" sz="1600" b="0" i="1" smtClean="0">
                            <a:solidFill>
                              <a:schemeClr val="tx1"/>
                            </a:solidFill>
                            <a:latin typeface="Cambria Math" panose="02040503050406030204" pitchFamily="18" charset="0"/>
                          </a:rPr>
                          <m:t>−1</m:t>
                        </m:r>
                      </m:e>
                    </m:d>
                    <m:r>
                      <a:rPr lang="en-US" sz="1600" b="0" i="1" smtClean="0">
                        <a:solidFill>
                          <a:schemeClr val="tx1"/>
                        </a:solidFill>
                        <a:latin typeface="Cambria Math" panose="02040503050406030204" pitchFamily="18" charset="0"/>
                      </a:rPr>
                      <m:t>=2</m:t>
                    </m:r>
                  </m:oMath>
                </a14:m>
                <a:endParaRPr lang="en-US" sz="1750">
                  <a:solidFill>
                    <a:srgbClr val="FFFFFF"/>
                  </a:solidFill>
                  <a:latin typeface="Arial" panose="020B0604020202020204" pitchFamily="34" charset="0"/>
                </a:endParaRP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đại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0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m:t>
                        </m:r>
                        <m:r>
                          <a:rPr lang="en-US" sz="1800" b="0" i="0" smtClean="0">
                            <a:solidFill>
                              <a:schemeClr val="tx1"/>
                            </a:solidFill>
                            <a:latin typeface="Cambria Math" panose="02040503050406030204" pitchFamily="18" charset="0"/>
                          </a:rPr>
                          <m:t>Đ</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𝑦</m:t>
                    </m:r>
                    <m:d>
                      <m:dPr>
                        <m:ctrlPr>
                          <a:rPr lang="en-US" sz="1800" i="1">
                            <a:solidFill>
                              <a:schemeClr val="tx1"/>
                            </a:solidFill>
                            <a:latin typeface="Cambria Math"/>
                          </a:rPr>
                        </m:ctrlPr>
                      </m:dPr>
                      <m:e>
                        <m:r>
                          <a:rPr lang="en-US" sz="1800" b="0" i="1" smtClean="0">
                            <a:solidFill>
                              <a:schemeClr val="tx1"/>
                            </a:solidFill>
                            <a:latin typeface="Cambria Math" panose="02040503050406030204" pitchFamily="18" charset="0"/>
                          </a:rPr>
                          <m:t>0</m:t>
                        </m:r>
                      </m:e>
                    </m:d>
                    <m:r>
                      <a:rPr lang="en-US" sz="1800" i="1">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3</m:t>
                    </m:r>
                  </m:oMath>
                </a14:m>
                <a:endParaRPr lang="en-US" sz="2000">
                  <a:solidFill>
                    <a:srgbClr val="FFFFFF"/>
                  </a:solidFill>
                  <a:latin typeface="Arial" panose="020B0604020202020204" pitchFamily="34" charset="0"/>
                </a:endParaRPr>
              </a:p>
              <a:p>
                <a:pPr lvl="0" algn="just">
                  <a:lnSpc>
                    <a:spcPct val="150000"/>
                  </a:lnSpc>
                  <a:spcBef>
                    <a:spcPts val="400"/>
                  </a:spcBef>
                  <a:spcAft>
                    <a:spcPts val="400"/>
                  </a:spcAft>
                </a:pPr>
                <a:r>
                  <a:rPr lang="vi-VN" sz="1750">
                    <a:solidFill>
                      <a:srgbClr val="FFFFFF"/>
                    </a:solidFill>
                    <a:latin typeface="Arial" panose="020B0604020202020204" pitchFamily="34" charset="0"/>
                  </a:rPr>
                  <a:t>Hàm số đạt cực tiểu tại </a:t>
                </a:r>
                <a14:m>
                  <m:oMath xmlns:m="http://schemas.openxmlformats.org/officeDocument/2006/math">
                    <m:r>
                      <a:rPr lang="vi-VN" sz="1750" i="1" smtClean="0">
                        <a:solidFill>
                          <a:srgbClr val="FFFFFF"/>
                        </a:solidFill>
                        <a:latin typeface="Cambria Math" panose="02040503050406030204" pitchFamily="18" charset="0"/>
                      </a:rPr>
                      <m:t>𝑥</m:t>
                    </m:r>
                    <m:r>
                      <a:rPr lang="vi-VN" sz="1750" i="1" smtClean="0">
                        <a:solidFill>
                          <a:srgbClr val="FFFFFF"/>
                        </a:solidFill>
                        <a:latin typeface="Cambria Math" panose="02040503050406030204" pitchFamily="18" charset="0"/>
                      </a:rPr>
                      <m:t> = 1 </m:t>
                    </m:r>
                  </m:oMath>
                </a14:m>
                <a:r>
                  <a:rPr lang="vi-VN" sz="1750">
                    <a:solidFill>
                      <a:srgbClr val="FFFFFF"/>
                    </a:solidFill>
                    <a:latin typeface="Arial" panose="020B0604020202020204" pitchFamily="34" charset="0"/>
                  </a:rPr>
                  <a:t>và </a:t>
                </a:r>
                <a14:m>
                  <m:oMath xmlns:m="http://schemas.openxmlformats.org/officeDocument/2006/math">
                    <m:sSub>
                      <m:sSubPr>
                        <m:ctrlPr>
                          <a:rPr lang="vi-VN" sz="1800" i="1">
                            <a:solidFill>
                              <a:schemeClr val="tx1"/>
                            </a:solidFill>
                            <a:latin typeface="Cambria Math"/>
                          </a:rPr>
                        </m:ctrlPr>
                      </m:sSubPr>
                      <m:e>
                        <m:r>
                          <a:rPr lang="en-US" sz="1800" i="1">
                            <a:solidFill>
                              <a:schemeClr val="tx1"/>
                            </a:solidFill>
                            <a:latin typeface="Cambria Math" panose="02040503050406030204" pitchFamily="18" charset="0"/>
                          </a:rPr>
                          <m:t>𝑦</m:t>
                        </m:r>
                      </m:e>
                      <m:sub>
                        <m:r>
                          <m:rPr>
                            <m:sty m:val="p"/>
                          </m:rPr>
                          <a:rPr lang="en-US" sz="1800">
                            <a:solidFill>
                              <a:schemeClr val="tx1"/>
                            </a:solidFill>
                            <a:latin typeface="Cambria Math" panose="02040503050406030204" pitchFamily="18" charset="0"/>
                          </a:rPr>
                          <m:t>CT</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𝑦</m:t>
                    </m:r>
                    <m:d>
                      <m:dPr>
                        <m:ctrlPr>
                          <a:rPr lang="en-US" sz="1800" i="1">
                            <a:solidFill>
                              <a:schemeClr val="tx1"/>
                            </a:solidFill>
                            <a:latin typeface="Cambria Math"/>
                          </a:rPr>
                        </m:ctrlPr>
                      </m:dPr>
                      <m:e>
                        <m:r>
                          <a:rPr lang="en-US" sz="1800" i="1">
                            <a:solidFill>
                              <a:schemeClr val="tx1"/>
                            </a:solidFill>
                            <a:latin typeface="Cambria Math" panose="02040503050406030204" pitchFamily="18" charset="0"/>
                          </a:rPr>
                          <m:t>1</m:t>
                        </m:r>
                      </m:e>
                    </m:d>
                    <m:r>
                      <a:rPr lang="en-US" sz="1800" i="1">
                        <a:solidFill>
                          <a:schemeClr val="tx1"/>
                        </a:solidFill>
                        <a:latin typeface="Cambria Math" panose="02040503050406030204" pitchFamily="18" charset="0"/>
                      </a:rPr>
                      <m:t>=2</m:t>
                    </m:r>
                  </m:oMath>
                </a14:m>
                <a:endParaRPr lang="en-US" sz="2000">
                  <a:solidFill>
                    <a:srgbClr val="FFFFFF"/>
                  </a:solidFill>
                  <a:latin typeface="Arial" panose="020B0604020202020204" pitchFamily="34" charset="0"/>
                </a:endParaRPr>
              </a:p>
            </p:txBody>
          </p:sp>
        </mc:Choice>
        <mc:Fallback xmlns="">
          <p:sp>
            <p:nvSpPr>
              <p:cNvPr id="50" name="Rectangle 49"/>
              <p:cNvSpPr>
                <a:spLocks noRot="1" noChangeAspect="1" noMove="1" noResize="1" noEditPoints="1" noAdjustHandles="1" noChangeArrowheads="1" noChangeShapeType="1" noTextEdit="1"/>
              </p:cNvSpPr>
              <p:nvPr/>
            </p:nvSpPr>
            <p:spPr>
              <a:xfrm>
                <a:off x="782097" y="2275143"/>
                <a:ext cx="5281624" cy="1987724"/>
              </a:xfrm>
              <a:prstGeom prst="rect">
                <a:avLst/>
              </a:prstGeom>
              <a:blipFill>
                <a:blip r:embed="rId4"/>
                <a:stretch>
                  <a:fillRect l="-807" b="-3374"/>
                </a:stretch>
              </a:blipFill>
            </p:spPr>
            <p:txBody>
              <a:bodyPr/>
              <a:lstStyle/>
              <a:p>
                <a:r>
                  <a:rPr lang="en-US">
                    <a:noFill/>
                  </a:rPr>
                  <a:t> </a:t>
                </a:r>
              </a:p>
            </p:txBody>
          </p:sp>
        </mc:Fallback>
      </mc:AlternateContent>
      <p:sp>
        <p:nvSpPr>
          <p:cNvPr id="12" name="Rectangle 11"/>
          <p:cNvSpPr/>
          <p:nvPr/>
        </p:nvSpPr>
        <p:spPr>
          <a:xfrm>
            <a:off x="3014587" y="168136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none" strike="noStrike" kern="0" cap="none" spc="0" normalizeH="0" baseline="0" noProof="0">
                <a:ln>
                  <a:noFill/>
                </a:ln>
                <a:solidFill>
                  <a:srgbClr val="F39357"/>
                </a:solidFill>
                <a:effectLst/>
                <a:uLnTx/>
                <a:uFillTx/>
                <a:latin typeface="Arial"/>
                <a:ea typeface="+mn-ea"/>
                <a:cs typeface="Arial"/>
                <a:sym typeface="Arial"/>
              </a:rPr>
              <a:t>Giải:</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82747" y="1570047"/>
            <a:ext cx="2161481" cy="2861506"/>
          </a:xfrm>
          <a:prstGeom prst="rect">
            <a:avLst/>
          </a:prstGeom>
        </p:spPr>
      </p:pic>
    </p:spTree>
    <p:extLst>
      <p:ext uri="{BB962C8B-B14F-4D97-AF65-F5344CB8AC3E}">
        <p14:creationId xmlns:p14="http://schemas.microsoft.com/office/powerpoint/2010/main" val="4051569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Effect transition="in" filter="fade">
                                      <p:cBhvr>
                                        <p:cTn id="24" dur="500"/>
                                        <p:tgtEl>
                                          <p:spTgt spid="50">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50">
                                            <p:txEl>
                                              <p:pRg st="1" end="1"/>
                                            </p:txEl>
                                          </p:spTgt>
                                        </p:tgtEl>
                                        <p:attrNameLst>
                                          <p:attrName>style.visibility</p:attrName>
                                        </p:attrNameLst>
                                      </p:cBhvr>
                                      <p:to>
                                        <p:strVal val="visible"/>
                                      </p:to>
                                    </p:set>
                                    <p:animEffect transition="in" filter="fade">
                                      <p:cBhvr>
                                        <p:cTn id="28" dur="500"/>
                                        <p:tgtEl>
                                          <p:spTgt spid="50">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0">
                                            <p:txEl>
                                              <p:pRg st="2" end="2"/>
                                            </p:txEl>
                                          </p:spTgt>
                                        </p:tgtEl>
                                        <p:attrNameLst>
                                          <p:attrName>style.visibility</p:attrName>
                                        </p:attrNameLst>
                                      </p:cBhvr>
                                      <p:to>
                                        <p:strVal val="visible"/>
                                      </p:to>
                                    </p:set>
                                    <p:animEffect transition="in" filter="fade">
                                      <p:cBhvr>
                                        <p:cTn id="32" dur="500"/>
                                        <p:tgtEl>
                                          <p:spTgt spid="50">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50">
                                            <p:txEl>
                                              <p:pRg st="3" end="3"/>
                                            </p:txEl>
                                          </p:spTgt>
                                        </p:tgtEl>
                                        <p:attrNameLst>
                                          <p:attrName>style.visibility</p:attrName>
                                        </p:attrNameLst>
                                      </p:cBhvr>
                                      <p:to>
                                        <p:strVal val="visible"/>
                                      </p:to>
                                    </p:set>
                                    <p:animEffect transition="in" filter="fade">
                                      <p:cBhvr>
                                        <p:cTn id="36" dur="500"/>
                                        <p:tgtEl>
                                          <p:spTgt spid="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53" name="Rectangle 52"/>
          <p:cNvSpPr/>
          <p:nvPr/>
        </p:nvSpPr>
        <p:spPr>
          <a:xfrm>
            <a:off x="1486712" y="1865022"/>
            <a:ext cx="726481"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925214" y="653321"/>
            <a:ext cx="7293571" cy="981935"/>
            <a:chOff x="504110" y="252950"/>
            <a:chExt cx="7293571" cy="981935"/>
          </a:xfrm>
        </p:grpSpPr>
        <p:sp>
          <p:nvSpPr>
            <p:cNvPr id="9" name="TextBox 8"/>
            <p:cNvSpPr txBox="1"/>
            <p:nvPr/>
          </p:nvSpPr>
          <p:spPr>
            <a:xfrm>
              <a:off x="504110" y="465120"/>
              <a:ext cx="1865693" cy="55399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20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a:t>
              </a:r>
              <a:r>
                <a:rPr kumimoji="0" lang="en-US" sz="2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4</a:t>
              </a:r>
              <a:endParaRPr kumimoji="0" lang="en-US" sz="20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2475249" y="252950"/>
                  <a:ext cx="5322432" cy="981935"/>
                </a:xfrm>
                <a:prstGeom prst="rect">
                  <a:avLst/>
                </a:prstGeom>
              </p:spPr>
              <p:txBody>
                <a:bodyPr wrap="square">
                  <a:spAutoFit/>
                </a:bodyPr>
                <a:lstStyle/>
                <a:p>
                  <a:pPr lvl="0" algn="just">
                    <a:lnSpc>
                      <a:spcPct val="150000"/>
                    </a:lnSpc>
                    <a:buClrTx/>
                    <a:defRPr/>
                  </a:pPr>
                  <a:r>
                    <a:rPr lang="en-US" sz="1900">
                      <a:solidFill>
                        <a:srgbClr val="FFFFFF"/>
                      </a:solidFill>
                      <a:ea typeface="+mn-ea"/>
                    </a:rPr>
                    <a:t>Hình 1.9 là đồ thị của hàm số </a:t>
                  </a:r>
                  <a14:m>
                    <m:oMath xmlns:m="http://schemas.openxmlformats.org/officeDocument/2006/math">
                      <m:r>
                        <a:rPr lang="vi-VN" sz="2000" i="1">
                          <a:solidFill>
                            <a:srgbClr val="FFFFFF"/>
                          </a:solidFill>
                          <a:latin typeface="Cambria Math" panose="02040503050406030204" pitchFamily="18" charset="0"/>
                        </a:rPr>
                        <m:t>𝑦</m:t>
                      </m:r>
                      <m:r>
                        <a:rPr lang="vi-VN" sz="2000" i="1">
                          <a:solidFill>
                            <a:srgbClr val="FFFFFF"/>
                          </a:solidFill>
                          <a:latin typeface="Cambria Math" panose="02040503050406030204" pitchFamily="18" charset="0"/>
                        </a:rPr>
                        <m:t> = </m:t>
                      </m:r>
                      <m:r>
                        <a:rPr lang="vi-VN" sz="2000" i="1">
                          <a:solidFill>
                            <a:srgbClr val="FFFFFF"/>
                          </a:solidFill>
                          <a:latin typeface="Cambria Math" panose="02040503050406030204" pitchFamily="18" charset="0"/>
                        </a:rPr>
                        <m:t>𝑓</m:t>
                      </m:r>
                      <m:r>
                        <a:rPr lang="vi-VN" sz="2000" i="1">
                          <a:solidFill>
                            <a:srgbClr val="FFFFFF"/>
                          </a:solidFill>
                          <a:latin typeface="Cambria Math" panose="02040503050406030204" pitchFamily="18" charset="0"/>
                        </a:rPr>
                        <m:t>(</m:t>
                      </m:r>
                      <m:r>
                        <a:rPr lang="vi-VN" sz="2000" i="1">
                          <a:solidFill>
                            <a:srgbClr val="FFFFFF"/>
                          </a:solidFill>
                          <a:latin typeface="Cambria Math" panose="02040503050406030204" pitchFamily="18" charset="0"/>
                        </a:rPr>
                        <m:t>𝑥</m:t>
                      </m:r>
                      <m:r>
                        <a:rPr lang="vi-VN" sz="2000" i="1">
                          <a:solidFill>
                            <a:srgbClr val="FFFFFF"/>
                          </a:solidFill>
                          <a:latin typeface="Cambria Math" panose="02040503050406030204" pitchFamily="18" charset="0"/>
                        </a:rPr>
                        <m:t>).</m:t>
                      </m:r>
                    </m:oMath>
                  </a14:m>
                  <a:r>
                    <a:rPr lang="en-US" sz="1900">
                      <a:solidFill>
                        <a:srgbClr val="FFFFFF"/>
                      </a:solidFill>
                      <a:ea typeface="+mn-ea"/>
                    </a:rPr>
                    <a:t> Hãy tìm các cực trị của hàm số. </a:t>
                  </a:r>
                  <a:endParaRPr lang="vi-VN" sz="1900">
                    <a:solidFill>
                      <a:srgbClr val="FFFFFF"/>
                    </a:solidFill>
                    <a:ea typeface="+mn-ea"/>
                  </a:endParaRPr>
                </a:p>
              </p:txBody>
            </p:sp>
          </mc:Choice>
          <mc:Fallback xmlns="">
            <p:sp>
              <p:nvSpPr>
                <p:cNvPr id="10" name="Rectangle 9"/>
                <p:cNvSpPr>
                  <a:spLocks noRot="1" noChangeAspect="1" noMove="1" noResize="1" noEditPoints="1" noAdjustHandles="1" noChangeArrowheads="1" noChangeShapeType="1" noTextEdit="1"/>
                </p:cNvSpPr>
                <p:nvPr/>
              </p:nvSpPr>
              <p:spPr>
                <a:xfrm>
                  <a:off x="2475249" y="252950"/>
                  <a:ext cx="5322432" cy="981935"/>
                </a:xfrm>
                <a:prstGeom prst="rect">
                  <a:avLst/>
                </a:prstGeom>
                <a:blipFill>
                  <a:blip r:embed="rId3"/>
                  <a:stretch>
                    <a:fillRect l="-1031" r="-1145" b="-434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909312" y="2453982"/>
                <a:ext cx="4572000" cy="1869423"/>
              </a:xfrm>
              <a:prstGeom prst="rect">
                <a:avLst/>
              </a:prstGeom>
            </p:spPr>
            <p:txBody>
              <a:bodyPr>
                <a:spAutoFit/>
              </a:bodyPr>
              <a:lstStyle/>
              <a:p>
                <a:pPr marL="342900" indent="-342900" algn="just">
                  <a:lnSpc>
                    <a:spcPct val="150000"/>
                  </a:lnSpc>
                  <a:spcBef>
                    <a:spcPts val="300"/>
                  </a:spcBef>
                  <a:spcAft>
                    <a:spcPts val="300"/>
                  </a:spcAft>
                  <a:buClr>
                    <a:schemeClr val="tx1"/>
                  </a:buClr>
                  <a:buFont typeface="Arial" panose="020B0604020202020204" pitchFamily="34" charset="0"/>
                  <a:buChar char="•"/>
                </a:pPr>
                <a:r>
                  <a:rPr lang="en-US" sz="1900">
                    <a:solidFill>
                      <a:schemeClr val="tx1"/>
                    </a:solidFill>
                    <a:latin typeface="+mj-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900" i="1">
                            <a:solidFill>
                              <a:schemeClr val="tx1"/>
                            </a:solidFill>
                            <a:effectLst/>
                            <a:latin typeface="Cambria Math"/>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𝑦</m:t>
                        </m:r>
                      </m:e>
                      <m:sub>
                        <m:r>
                          <a:rPr lang="en-US" sz="1900" i="1">
                            <a:solidFill>
                              <a:schemeClr val="tx1"/>
                            </a:solidFill>
                            <a:effectLst/>
                            <a:latin typeface="Cambria Math" panose="02040503050406030204" pitchFamily="18" charset="0"/>
                            <a:ea typeface="PMingLiU"/>
                            <a:cs typeface="Times New Roman" panose="02020603050405020304" pitchFamily="18" charset="0"/>
                          </a:rPr>
                          <m:t>𝐶</m:t>
                        </m:r>
                        <m:r>
                          <a:rPr lang="en-US" sz="19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900" i="1">
                        <a:solidFill>
                          <a:schemeClr val="tx1"/>
                        </a:solidFill>
                        <a:effectLst/>
                        <a:latin typeface="Cambria Math" panose="02040503050406030204" pitchFamily="18" charset="0"/>
                        <a:ea typeface="PMingLiU"/>
                        <a:cs typeface="Times New Roman" panose="02020603050405020304" pitchFamily="18" charset="0"/>
                      </a:rPr>
                      <m:t>=</m:t>
                    </m:r>
                    <m:r>
                      <a:rPr lang="en-US" sz="19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900" i="1">
                            <a:solidFill>
                              <a:schemeClr val="tx1"/>
                            </a:solidFill>
                            <a:effectLst/>
                            <a:latin typeface="Cambria Math"/>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m:t>
                        </m:r>
                      </m:e>
                    </m:d>
                    <m:r>
                      <a:rPr lang="en-US" sz="1900" i="1">
                        <a:solidFill>
                          <a:schemeClr val="tx1"/>
                        </a:solidFill>
                        <a:effectLst/>
                        <a:latin typeface="Cambria Math" panose="02040503050406030204" pitchFamily="18" charset="0"/>
                        <a:ea typeface="PMingLiU"/>
                        <a:cs typeface="Times New Roman" panose="02020603050405020304" pitchFamily="18" charset="0"/>
                      </a:rPr>
                      <m:t>=5</m:t>
                    </m:r>
                    <m:r>
                      <a:rPr lang="en-US" sz="1900" b="0" i="0" smtClean="0">
                        <a:solidFill>
                          <a:schemeClr val="tx1"/>
                        </a:solidFill>
                        <a:effectLst/>
                        <a:latin typeface="Cambria Math" panose="02040503050406030204" pitchFamily="18" charset="0"/>
                        <a:ea typeface="PMingLiU"/>
                        <a:cs typeface="Times New Roman" panose="02020603050405020304" pitchFamily="18" charset="0"/>
                      </a:rPr>
                      <m:t>.</m:t>
                    </m:r>
                  </m:oMath>
                </a14:m>
                <a:endParaRPr lang="en-US" sz="1900" b="0">
                  <a:solidFill>
                    <a:schemeClr val="tx1"/>
                  </a:solidFill>
                  <a:effectLst/>
                  <a:latin typeface="+mj-lt"/>
                  <a:ea typeface="PMingLiU"/>
                  <a:cs typeface="Times New Roman" panose="02020603050405020304" pitchFamily="18" charset="0"/>
                </a:endParaRPr>
              </a:p>
              <a:p>
                <a:pPr marL="342900" indent="-342900" algn="just">
                  <a:lnSpc>
                    <a:spcPct val="150000"/>
                  </a:lnSpc>
                  <a:spcBef>
                    <a:spcPts val="300"/>
                  </a:spcBef>
                  <a:spcAft>
                    <a:spcPts val="300"/>
                  </a:spcAft>
                  <a:buClr>
                    <a:schemeClr val="tx1"/>
                  </a:buClr>
                  <a:buFont typeface="Arial" panose="020B0604020202020204" pitchFamily="34" charset="0"/>
                  <a:buChar char="•"/>
                </a:pPr>
                <a:r>
                  <a:rPr lang="en-US" sz="1900">
                    <a:solidFill>
                      <a:schemeClr val="tx1"/>
                    </a:solidFill>
                    <a:effectLst/>
                    <a:latin typeface="+mj-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900" i="1">
                            <a:solidFill>
                              <a:schemeClr val="tx1"/>
                            </a:solidFill>
                            <a:effectLst/>
                            <a:latin typeface="Cambria Math"/>
                            <a:ea typeface="PMingLiU"/>
                            <a:cs typeface="Times New Roman" panose="02020603050405020304" pitchFamily="18" charset="0"/>
                          </a:rPr>
                        </m:ctrlPr>
                      </m:sSubPr>
                      <m:e>
                        <m:r>
                          <a:rPr lang="en-US" sz="1900" i="1">
                            <a:solidFill>
                              <a:schemeClr val="tx1"/>
                            </a:solidFill>
                            <a:effectLst/>
                            <a:latin typeface="Cambria Math" panose="02040503050406030204" pitchFamily="18" charset="0"/>
                            <a:ea typeface="PMingLiU"/>
                            <a:cs typeface="Times New Roman" panose="02020603050405020304" pitchFamily="18" charset="0"/>
                          </a:rPr>
                          <m:t>𝑦</m:t>
                        </m:r>
                      </m:e>
                      <m:sub>
                        <m:r>
                          <a:rPr lang="en-US" sz="19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900" i="1">
                        <a:solidFill>
                          <a:schemeClr val="tx1"/>
                        </a:solidFill>
                        <a:effectLst/>
                        <a:latin typeface="Cambria Math" panose="02040503050406030204" pitchFamily="18" charset="0"/>
                        <a:ea typeface="PMingLiU"/>
                        <a:cs typeface="Times New Roman" panose="02020603050405020304" pitchFamily="18" charset="0"/>
                      </a:rPr>
                      <m:t>=</m:t>
                    </m:r>
                    <m:r>
                      <a:rPr lang="en-US" sz="19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900" i="1">
                            <a:solidFill>
                              <a:schemeClr val="tx1"/>
                            </a:solidFill>
                            <a:effectLst/>
                            <a:latin typeface="Cambria Math"/>
                            <a:ea typeface="PMingLiU"/>
                            <a:cs typeface="Times New Roman" panose="02020603050405020304" pitchFamily="18" charset="0"/>
                          </a:rPr>
                        </m:ctrlPr>
                      </m:dPr>
                      <m:e>
                        <m:r>
                          <a:rPr lang="en-US" sz="1900" i="1">
                            <a:solidFill>
                              <a:schemeClr val="tx1"/>
                            </a:solidFill>
                            <a:effectLst/>
                            <a:latin typeface="Cambria Math" panose="02040503050406030204" pitchFamily="18" charset="0"/>
                            <a:ea typeface="PMingLiU"/>
                            <a:cs typeface="Times New Roman" panose="02020603050405020304" pitchFamily="18" charset="0"/>
                          </a:rPr>
                          <m:t>1</m:t>
                        </m:r>
                      </m:e>
                    </m:d>
                    <m:r>
                      <a:rPr lang="en-US" sz="19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900">
                    <a:solidFill>
                      <a:schemeClr val="tx1"/>
                    </a:solidFill>
                    <a:effectLst/>
                    <a:latin typeface="+mj-lt"/>
                    <a:ea typeface="PMingLiU"/>
                    <a:cs typeface="Times New Roman" panose="02020603050405020304" pitchFamily="18" charset="0"/>
                  </a:rPr>
                  <a:t>.</a:t>
                </a:r>
                <a:endParaRPr lang="en-US" sz="19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09312" y="2453982"/>
                <a:ext cx="4572000" cy="1869423"/>
              </a:xfrm>
              <a:prstGeom prst="rect">
                <a:avLst/>
              </a:prstGeom>
              <a:blipFill>
                <a:blip r:embed="rId4"/>
                <a:stretch>
                  <a:fillRect l="-933" r="-1333" b="-4902"/>
                </a:stretch>
              </a:blipFill>
            </p:spPr>
            <p:txBody>
              <a:bodyPr/>
              <a:lstStyle/>
              <a:p>
                <a:r>
                  <a:rPr lang="en-US">
                    <a:noFill/>
                  </a:rPr>
                  <a:t> </a:t>
                </a:r>
              </a:p>
            </p:txBody>
          </p:sp>
        </mc:Fallback>
      </mc:AlternateContent>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5856250" y="1769185"/>
            <a:ext cx="2235315" cy="2673487"/>
          </a:xfrm>
          <a:prstGeom prst="rect">
            <a:avLst/>
          </a:prstGeom>
        </p:spPr>
      </p:pic>
    </p:spTree>
    <p:extLst>
      <p:ext uri="{BB962C8B-B14F-4D97-AF65-F5344CB8AC3E}">
        <p14:creationId xmlns:p14="http://schemas.microsoft.com/office/powerpoint/2010/main" val="417635399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5" y="174928"/>
            <a:ext cx="5398935" cy="577411"/>
            <a:chOff x="304802" y="323398"/>
            <a:chExt cx="10182942" cy="596881"/>
          </a:xfrm>
        </p:grpSpPr>
        <p:sp>
          <p:nvSpPr>
            <p:cNvPr id="7" name="Round Single Corner Rectangle 6"/>
            <p:cNvSpPr/>
            <p:nvPr/>
          </p:nvSpPr>
          <p:spPr>
            <a:xfrm flipV="1">
              <a:off x="304802" y="323398"/>
              <a:ext cx="8548274" cy="596881"/>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45416"/>
            </a:xfrm>
            <a:prstGeom prst="rect">
              <a:avLst/>
            </a:prstGeom>
          </p:spPr>
          <p:txBody>
            <a:bodyPr wrap="square">
              <a:spAutoFit/>
            </a:bodyPr>
            <a:lstStyle/>
            <a:p>
              <a:pPr lvl="0">
                <a:defRPr/>
              </a:pPr>
              <a:r>
                <a:rPr lang="vi-VN" sz="2200" b="1">
                  <a:solidFill>
                    <a:prstClr val="black"/>
                  </a:solidFill>
                  <a:cs typeface="Arial" panose="020B0604020202020204" pitchFamily="34" charset="0"/>
                </a:rPr>
                <a:t>b) Cách tìm cực trị của hàm số</a:t>
              </a:r>
              <a:endParaRPr kumimoji="0" lang="en-US" sz="2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grpSp>
        <p:nvGrpSpPr>
          <p:cNvPr id="14" name="Google Shape;3584;p72"/>
          <p:cNvGrpSpPr/>
          <p:nvPr/>
        </p:nvGrpSpPr>
        <p:grpSpPr>
          <a:xfrm rot="21029641">
            <a:off x="8000248" y="3976233"/>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5" name="Rectangle 54"/>
              <p:cNvSpPr/>
              <p:nvPr/>
            </p:nvSpPr>
            <p:spPr>
              <a:xfrm>
                <a:off x="643688" y="1062516"/>
                <a:ext cx="7856623" cy="3268011"/>
              </a:xfrm>
              <a:prstGeom prst="rect">
                <a:avLst/>
              </a:prstGeom>
            </p:spPr>
            <p:txBody>
              <a:bodyPr wrap="square">
                <a:spAutoFit/>
              </a:bodyPr>
              <a:lstStyle/>
              <a:p>
                <a:pPr marL="341313" lvl="0" indent="-341313" algn="just" defTabSz="1828800">
                  <a:lnSpc>
                    <a:spcPct val="150000"/>
                  </a:lnSpc>
                  <a:buClr>
                    <a:srgbClr val="FFFF00"/>
                  </a:buClr>
                  <a:buFont typeface="Wingdings" panose="05000000000000000000" pitchFamily="2" charset="2"/>
                  <a:buChar char="q"/>
                  <a:defRPr/>
                </a:pPr>
                <a:r>
                  <a:rPr kumimoji="0" lang="en-US" sz="20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HĐ5</a:t>
                </a:r>
                <a:r>
                  <a:rPr kumimoji="0" lang="en-US" sz="20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sym typeface="Arial"/>
                  </a:rPr>
                  <a:t>: </a:t>
                </a:r>
                <a:r>
                  <a:rPr lang="vi-VN" sz="2000" b="1" i="1">
                    <a:solidFill>
                      <a:srgbClr val="FFFFFF"/>
                    </a:solidFill>
                    <a:ea typeface="+mn-ea"/>
                  </a:rPr>
                  <a:t>Nhận biết cách tìm cực trị của hàm số</a:t>
                </a:r>
              </a:p>
              <a:p>
                <a:pPr lvl="0" algn="just" defTabSz="1828800">
                  <a:lnSpc>
                    <a:spcPct val="150000"/>
                  </a:lnSpc>
                  <a:buClr>
                    <a:srgbClr val="FFFF00"/>
                  </a:buClr>
                  <a:defRPr/>
                </a:pPr>
                <a14:m>
                  <m:oMathPara xmlns:m="http://schemas.openxmlformats.org/officeDocument/2006/math">
                    <m:oMathParaPr>
                      <m:jc m:val="left"/>
                    </m:oMathParaPr>
                    <m:oMath xmlns:m="http://schemas.openxmlformats.org/officeDocument/2006/math">
                      <m:r>
                        <m:rPr>
                          <m:nor/>
                        </m:rPr>
                        <a:rPr lang="en-US" sz="2000">
                          <a:solidFill>
                            <a:srgbClr val="FFFFFF"/>
                          </a:solidFill>
                        </a:rPr>
                        <m:t>Cho</m:t>
                      </m:r>
                      <m:r>
                        <m:rPr>
                          <m:nor/>
                        </m:rPr>
                        <a:rPr lang="en-US" sz="2000">
                          <a:solidFill>
                            <a:srgbClr val="FFFFFF"/>
                          </a:solidFill>
                        </a:rPr>
                        <m:t> </m:t>
                      </m:r>
                      <m:r>
                        <m:rPr>
                          <m:nor/>
                        </m:rPr>
                        <a:rPr lang="vi-VN" sz="2000">
                          <a:solidFill>
                            <a:srgbClr val="FFFFFF"/>
                          </a:solidFill>
                        </a:rPr>
                        <m:t>h</m:t>
                      </m:r>
                      <m:r>
                        <m:rPr>
                          <m:nor/>
                        </m:rPr>
                        <a:rPr lang="vi-VN" sz="2000">
                          <a:solidFill>
                            <a:srgbClr val="FFFFFF"/>
                          </a:solidFill>
                        </a:rPr>
                        <m:t>à</m:t>
                      </m:r>
                      <m:r>
                        <m:rPr>
                          <m:nor/>
                        </m:rPr>
                        <a:rPr lang="vi-VN" sz="2000">
                          <a:solidFill>
                            <a:srgbClr val="FFFFFF"/>
                          </a:solidFill>
                        </a:rPr>
                        <m:t>m</m:t>
                      </m:r>
                      <m:r>
                        <m:rPr>
                          <m:nor/>
                        </m:rPr>
                        <a:rPr lang="vi-VN" sz="2000">
                          <a:solidFill>
                            <a:srgbClr val="FFFFFF"/>
                          </a:solidFill>
                        </a:rPr>
                        <m:t> </m:t>
                      </m:r>
                      <m:r>
                        <m:rPr>
                          <m:nor/>
                        </m:rPr>
                        <a:rPr lang="vi-VN" sz="2000">
                          <a:solidFill>
                            <a:srgbClr val="FFFFFF"/>
                          </a:solidFill>
                        </a:rPr>
                        <m:t>s</m:t>
                      </m:r>
                      <m:r>
                        <m:rPr>
                          <m:nor/>
                        </m:rPr>
                        <a:rPr lang="vi-VN" sz="2000">
                          <a:solidFill>
                            <a:srgbClr val="FFFFFF"/>
                          </a:solidFill>
                        </a:rPr>
                        <m:t>ố</m:t>
                      </m:r>
                      <m:r>
                        <a:rPr lang="en-US" sz="2000" b="0" i="1" smtClean="0">
                          <a:solidFill>
                            <a:srgbClr val="FFFFFF"/>
                          </a:solidFill>
                          <a:latin typeface="Cambria Math" panose="02040503050406030204" pitchFamily="18" charset="0"/>
                        </a:rPr>
                        <m:t> </m:t>
                      </m:r>
                      <m: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𝑦</m:t>
                      </m:r>
                      <m:r>
                        <a:rPr kumimoji="0" lang="vi-VN"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m:t>
                      </m:r>
                      <m:f>
                        <m:fPr>
                          <m:ctrlPr>
                            <a:rPr kumimoji="0" lang="vi-VN" sz="2000" b="0" i="1" u="none" strike="noStrike" kern="0" cap="none" spc="0" normalizeH="0" baseline="0" noProof="0" smtClean="0">
                              <a:ln>
                                <a:noFill/>
                              </a:ln>
                              <a:solidFill>
                                <a:srgbClr val="FFFFFF"/>
                              </a:solidFill>
                              <a:effectLst/>
                              <a:uLnTx/>
                              <a:uFillTx/>
                              <a:latin typeface="Cambria Math"/>
                              <a:ea typeface="+mn-ea"/>
                              <a:sym typeface="Arial"/>
                            </a:rPr>
                          </m:ctrlPr>
                        </m:fPr>
                        <m:num>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1</m:t>
                          </m:r>
                        </m:num>
                        <m:den>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den>
                      </m:f>
                      <m:sSup>
                        <m:sSupPr>
                          <m:ctrlPr>
                            <a:rPr kumimoji="0" lang="vi-VN" sz="2000" b="0" i="1" u="none" strike="noStrike" kern="0" cap="none" spc="0" normalizeH="0" baseline="0" noProof="0" smtClean="0">
                              <a:ln>
                                <a:noFill/>
                              </a:ln>
                              <a:solidFill>
                                <a:srgbClr val="FFFFFF"/>
                              </a:solidFill>
                              <a:effectLst/>
                              <a:uLnTx/>
                              <a:uFillTx/>
                              <a:latin typeface="Cambria Math"/>
                              <a:ea typeface="+mn-ea"/>
                              <a:sym typeface="Arial"/>
                            </a:rPr>
                          </m:ctrlPr>
                        </m:sSupPr>
                        <m:e>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up>
                      </m:s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−3</m:t>
                      </m:r>
                      <m:sSup>
                        <m:sSupPr>
                          <m:ctrlPr>
                            <a:rPr kumimoji="0" lang="en-US" sz="2000" b="0" i="1" u="none" strike="noStrike" kern="0" cap="none" spc="0" normalizeH="0" baseline="0" noProof="0" smtClean="0">
                              <a:ln>
                                <a:noFill/>
                              </a:ln>
                              <a:solidFill>
                                <a:srgbClr val="FFFFFF"/>
                              </a:solidFill>
                              <a:effectLst/>
                              <a:uLnTx/>
                              <a:uFillTx/>
                              <a:latin typeface="Cambria Math"/>
                              <a:ea typeface="+mn-ea"/>
                              <a:sym typeface="Arial"/>
                            </a:rPr>
                          </m:ctrlPr>
                        </m:sSupPr>
                        <m:e>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e>
                        <m: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2</m:t>
                          </m:r>
                        </m:sup>
                      </m:sSup>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+8</m:t>
                      </m:r>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𝑥</m:t>
                      </m:r>
                      <m:r>
                        <a:rPr kumimoji="0" lang="en-US" sz="2000" b="0" i="1" u="none" strike="noStrike" kern="0" cap="none" spc="0" normalizeH="0" baseline="0" noProof="0" smtClean="0">
                          <a:ln>
                            <a:noFill/>
                          </a:ln>
                          <a:solidFill>
                            <a:srgbClr val="FFFFFF"/>
                          </a:solidFill>
                          <a:effectLst/>
                          <a:uLnTx/>
                          <a:uFillTx/>
                          <a:latin typeface="Cambria Math" panose="02040503050406030204" pitchFamily="18" charset="0"/>
                          <a:ea typeface="+mn-ea"/>
                          <a:sym typeface="Arial"/>
                        </a:rPr>
                        <m:t>+1</m:t>
                      </m:r>
                    </m:oMath>
                  </m:oMathPara>
                </a14:m>
                <a:endParaRPr kumimoji="0" lang="en-US" sz="2000" b="0" i="0" u="none" strike="noStrike" kern="0" cap="none" spc="0" normalizeH="0" baseline="0" noProof="0">
                  <a:ln>
                    <a:noFill/>
                  </a:ln>
                  <a:solidFill>
                    <a:srgbClr val="FFFFFF"/>
                  </a:solidFill>
                  <a:effectLst/>
                  <a:uLnTx/>
                  <a:uFillTx/>
                  <a:ea typeface="+mn-ea"/>
                  <a:sym typeface="Arial"/>
                </a:endParaRPr>
              </a:p>
              <a:p>
                <a:pPr lvl="0" algn="just" defTabSz="1828800">
                  <a:lnSpc>
                    <a:spcPct val="150000"/>
                  </a:lnSpc>
                  <a:buClr>
                    <a:srgbClr val="FFFF00"/>
                  </a:buClr>
                  <a:defRPr/>
                </a:pPr>
                <a:r>
                  <a:rPr lang="en-US" sz="2000">
                    <a:solidFill>
                      <a:srgbClr val="FFFFFF"/>
                    </a:solidFill>
                    <a:ea typeface="+mn-ea"/>
                  </a:rPr>
                  <a:t>a) Tính đạo hàm </a:t>
                </a:r>
                <a14:m>
                  <m:oMath xmlns:m="http://schemas.openxmlformats.org/officeDocument/2006/math">
                    <m:r>
                      <a:rPr lang="en-US" sz="2000" i="1" smtClean="0">
                        <a:solidFill>
                          <a:srgbClr val="FFFFFF"/>
                        </a:solidFill>
                        <a:latin typeface="Cambria Math" panose="02040503050406030204" pitchFamily="18" charset="0"/>
                        <a:ea typeface="+mn-ea"/>
                      </a:rPr>
                      <m:t>𝑓</m:t>
                    </m:r>
                    <m:r>
                      <a:rPr lang="en-US" sz="2000" i="1" smtClean="0">
                        <a:solidFill>
                          <a:srgbClr val="FFFFFF"/>
                        </a:solidFill>
                        <a:latin typeface="Cambria Math" panose="02040503050406030204" pitchFamily="18" charset="0"/>
                        <a:ea typeface="+mn-ea"/>
                      </a:rPr>
                      <m:t>′(</m:t>
                    </m:r>
                    <m:r>
                      <a:rPr lang="en-US" sz="2000" i="1" smtClean="0">
                        <a:solidFill>
                          <a:srgbClr val="FFFFFF"/>
                        </a:solidFill>
                        <a:latin typeface="Cambria Math" panose="02040503050406030204" pitchFamily="18" charset="0"/>
                        <a:ea typeface="+mn-ea"/>
                      </a:rPr>
                      <m:t>𝑥</m:t>
                    </m:r>
                    <m:r>
                      <a:rPr lang="en-US" sz="2000" i="1" smtClean="0">
                        <a:solidFill>
                          <a:srgbClr val="FFFFFF"/>
                        </a:solidFill>
                        <a:latin typeface="Cambria Math" panose="02040503050406030204" pitchFamily="18" charset="0"/>
                        <a:ea typeface="+mn-ea"/>
                      </a:rPr>
                      <m:t>) </m:t>
                    </m:r>
                  </m:oMath>
                </a14:m>
                <a:r>
                  <a:rPr lang="en-US" sz="2000">
                    <a:solidFill>
                      <a:srgbClr val="FFFFFF"/>
                    </a:solidFill>
                    <a:ea typeface="+mn-ea"/>
                  </a:rPr>
                  <a:t>và tìm các điểm mà tại đó đạo hàm </a:t>
                </a:r>
                <a14:m>
                  <m:oMath xmlns:m="http://schemas.openxmlformats.org/officeDocument/2006/math">
                    <m:r>
                      <a:rPr lang="en-US" sz="2000" i="1" smtClean="0">
                        <a:solidFill>
                          <a:srgbClr val="FFFFFF"/>
                        </a:solidFill>
                        <a:latin typeface="Cambria Math" panose="02040503050406030204" pitchFamily="18" charset="0"/>
                        <a:ea typeface="+mn-ea"/>
                      </a:rPr>
                      <m:t>𝑓</m:t>
                    </m:r>
                    <m:r>
                      <a:rPr lang="en-US" sz="2000" i="1" smtClean="0">
                        <a:solidFill>
                          <a:srgbClr val="FFFFFF"/>
                        </a:solidFill>
                        <a:latin typeface="Cambria Math" panose="02040503050406030204" pitchFamily="18" charset="0"/>
                        <a:ea typeface="+mn-ea"/>
                      </a:rPr>
                      <m:t>′(</m:t>
                    </m:r>
                    <m:r>
                      <a:rPr lang="en-US" sz="2000" i="1" smtClean="0">
                        <a:solidFill>
                          <a:srgbClr val="FFFFFF"/>
                        </a:solidFill>
                        <a:latin typeface="Cambria Math" panose="02040503050406030204" pitchFamily="18" charset="0"/>
                        <a:ea typeface="+mn-ea"/>
                      </a:rPr>
                      <m:t>𝑥</m:t>
                    </m:r>
                    <m:r>
                      <a:rPr lang="en-US" sz="2000" i="1" smtClean="0">
                        <a:solidFill>
                          <a:srgbClr val="FFFFFF"/>
                        </a:solidFill>
                        <a:latin typeface="Cambria Math" panose="02040503050406030204" pitchFamily="18" charset="0"/>
                        <a:ea typeface="+mn-ea"/>
                      </a:rPr>
                      <m:t>) </m:t>
                    </m:r>
                  </m:oMath>
                </a14:m>
                <a:r>
                  <a:rPr lang="en-US" sz="2000">
                    <a:solidFill>
                      <a:srgbClr val="FFFFFF"/>
                    </a:solidFill>
                    <a:ea typeface="+mn-ea"/>
                  </a:rPr>
                  <a:t>bằng 0.</a:t>
                </a:r>
              </a:p>
              <a:p>
                <a:pPr lvl="0" algn="just" defTabSz="1828800">
                  <a:lnSpc>
                    <a:spcPct val="150000"/>
                  </a:lnSpc>
                  <a:buClr>
                    <a:srgbClr val="FFFF00"/>
                  </a:buClr>
                  <a:defRPr/>
                </a:pPr>
                <a:r>
                  <a:rPr lang="en-US" sz="2000">
                    <a:solidFill>
                      <a:srgbClr val="FFFFFF"/>
                    </a:solidFill>
                    <a:ea typeface="+mn-ea"/>
                  </a:rPr>
                  <a:t>b) Lập bảng biến thiên của hàm số.</a:t>
                </a:r>
              </a:p>
              <a:p>
                <a:pPr lvl="0" algn="just" defTabSz="1828800">
                  <a:lnSpc>
                    <a:spcPct val="150000"/>
                  </a:lnSpc>
                  <a:buClr>
                    <a:srgbClr val="FFFF00"/>
                  </a:buClr>
                  <a:defRPr/>
                </a:pPr>
                <a:r>
                  <a:rPr lang="en-US" sz="2000">
                    <a:solidFill>
                      <a:srgbClr val="FFFFFF"/>
                    </a:solidFill>
                    <a:ea typeface="+mn-ea"/>
                  </a:rPr>
                  <a:t>c) Từ bảng biến thiên suy ra các điểm cực trị của hàm số.</a:t>
                </a:r>
              </a:p>
            </p:txBody>
          </p:sp>
        </mc:Choice>
        <mc:Fallback xmlns="">
          <p:sp>
            <p:nvSpPr>
              <p:cNvPr id="55" name="Rectangle 54"/>
              <p:cNvSpPr>
                <a:spLocks noRot="1" noChangeAspect="1" noMove="1" noResize="1" noEditPoints="1" noAdjustHandles="1" noChangeArrowheads="1" noChangeShapeType="1" noTextEdit="1"/>
              </p:cNvSpPr>
              <p:nvPr/>
            </p:nvSpPr>
            <p:spPr>
              <a:xfrm>
                <a:off x="643688" y="1062516"/>
                <a:ext cx="7856623" cy="3268011"/>
              </a:xfrm>
              <a:prstGeom prst="rect">
                <a:avLst/>
              </a:prstGeom>
              <a:blipFill>
                <a:blip r:embed="rId3"/>
                <a:stretch>
                  <a:fillRect l="-854" r="-854" b="-746"/>
                </a:stretch>
              </a:blipFill>
            </p:spPr>
            <p:txBody>
              <a:bodyPr/>
              <a:lstStyle/>
              <a:p>
                <a:r>
                  <a:rPr lang="en-US">
                    <a:noFill/>
                  </a:rPr>
                  <a:t> </a:t>
                </a:r>
              </a:p>
            </p:txBody>
          </p:sp>
        </mc:Fallback>
      </mc:AlternateContent>
      <p:grpSp>
        <p:nvGrpSpPr>
          <p:cNvPr id="56" name="Google Shape;3633;p72"/>
          <p:cNvGrpSpPr/>
          <p:nvPr/>
        </p:nvGrpSpPr>
        <p:grpSpPr>
          <a:xfrm rot="9220960">
            <a:off x="7353354" y="341374"/>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229314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14" name="Google Shape;3584;p72"/>
          <p:cNvGrpSpPr/>
          <p:nvPr/>
        </p:nvGrpSpPr>
        <p:grpSpPr>
          <a:xfrm rot="21029641">
            <a:off x="7891409" y="3925347"/>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 name="Google Shape;3633;p72"/>
          <p:cNvGrpSpPr/>
          <p:nvPr/>
        </p:nvGrpSpPr>
        <p:grpSpPr>
          <a:xfrm rot="11147983">
            <a:off x="8177794" y="60270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Rectangle 53"/>
          <p:cNvSpPr/>
          <p:nvPr/>
        </p:nvSpPr>
        <p:spPr>
          <a:xfrm>
            <a:off x="730499" y="413779"/>
            <a:ext cx="968535" cy="369332"/>
          </a:xfrm>
          <a:prstGeom prst="rect">
            <a:avLst/>
          </a:prstGeom>
        </p:spPr>
        <p:txBody>
          <a:bodyPr wrap="none">
            <a:spAutoFit/>
          </a:bodyPr>
          <a:lstStyle/>
          <a:p>
            <a:pPr lvl="0" algn="ctr">
              <a:buClrTx/>
              <a:defRPr/>
            </a:pPr>
            <a:r>
              <a:rPr lang="en-US" sz="1800" b="1" i="1" u="sng">
                <a:solidFill>
                  <a:schemeClr val="accent2">
                    <a:lumMod val="20000"/>
                    <a:lumOff val="80000"/>
                  </a:schemeClr>
                </a:solidFill>
                <a:ea typeface="+mn-ea"/>
              </a:rPr>
              <a:t>Trả lời:</a:t>
            </a:r>
          </a:p>
        </p:txBody>
      </p:sp>
      <p:sp>
        <p:nvSpPr>
          <p:cNvPr id="2" name="Rectangle 1"/>
          <p:cNvSpPr/>
          <p:nvPr/>
        </p:nvSpPr>
        <p:spPr>
          <a:xfrm>
            <a:off x="730499" y="1357417"/>
            <a:ext cx="2243284" cy="507831"/>
          </a:xfrm>
          <a:prstGeom prst="rect">
            <a:avLst/>
          </a:prstGeom>
        </p:spPr>
        <p:txBody>
          <a:bodyPr wrap="square">
            <a:spAutoFit/>
          </a:bodyPr>
          <a:lstStyle/>
          <a:p>
            <a:pPr algn="just">
              <a:lnSpc>
                <a:spcPct val="150000"/>
              </a:lnSpc>
            </a:pPr>
            <a:r>
              <a:rPr lang="en-US" sz="1800">
                <a:solidFill>
                  <a:schemeClr val="tx1"/>
                </a:solidFill>
                <a:effectLst/>
                <a:latin typeface="+mj-lt"/>
                <a:ea typeface="Arial" panose="020B0604020202020204" pitchFamily="34" charset="0"/>
                <a:cs typeface="Times New Roman" panose="02020603050405020304" pitchFamily="18" charset="0"/>
              </a:rPr>
              <a:t>b) Bảng biến thiên:</a:t>
            </a:r>
            <a:endParaRPr lang="en-US" sz="1800">
              <a:solidFill>
                <a:schemeClr val="tx1"/>
              </a:solidFill>
              <a:latin typeface="+mj-lt"/>
              <a:ea typeface="Arial" panose="020B0604020202020204" pitchFamily="34" charset="0"/>
              <a:cs typeface="Times New Roman" panose="02020603050405020304" pitchFamily="18" charset="0"/>
            </a:endParaRPr>
          </a:p>
        </p:txBody>
      </p:sp>
      <p:pic>
        <p:nvPicPr>
          <p:cNvPr id="62" name="Picture 61"/>
          <p:cNvPicPr/>
          <p:nvPr/>
        </p:nvPicPr>
        <p:blipFill>
          <a:blip r:embed="rId3"/>
          <a:stretch>
            <a:fillRect/>
          </a:stretch>
        </p:blipFill>
        <p:spPr>
          <a:xfrm>
            <a:off x="3180269" y="1669465"/>
            <a:ext cx="3653292" cy="141936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43853" y="3187885"/>
                <a:ext cx="5387736" cy="1653530"/>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H</m:t>
                      </m:r>
                      <m:r>
                        <m:rPr>
                          <m:nor/>
                        </m:rPr>
                        <a:rPr lang="en-US" sz="1800" smtClean="0">
                          <a:solidFill>
                            <a:schemeClr val="tx1"/>
                          </a:solidFill>
                          <a:ea typeface="Arial" panose="020B0604020202020204" pitchFamily="34" charset="0"/>
                          <a:cs typeface="Times New Roman" panose="02020603050405020304" pitchFamily="18" charset="0"/>
                        </a:rPr>
                        <m:t>à</m:t>
                      </m:r>
                      <m:r>
                        <m:rPr>
                          <m:nor/>
                        </m:rPr>
                        <a:rPr lang="en-US" sz="1800" smtClean="0">
                          <a:solidFill>
                            <a:schemeClr val="tx1"/>
                          </a:solidFill>
                          <a:ea typeface="Arial" panose="020B0604020202020204" pitchFamily="34" charset="0"/>
                          <a:cs typeface="Times New Roman" panose="02020603050405020304" pitchFamily="18" charset="0"/>
                        </a:rPr>
                        <m:t>m</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s</m:t>
                      </m:r>
                      <m:r>
                        <m:rPr>
                          <m:nor/>
                        </m:rPr>
                        <a:rPr lang="en-US" sz="1800" smtClean="0">
                          <a:solidFill>
                            <a:schemeClr val="tx1"/>
                          </a:solidFill>
                          <a:ea typeface="Arial" panose="020B0604020202020204" pitchFamily="34" charset="0"/>
                          <a:cs typeface="Times New Roman" panose="02020603050405020304" pitchFamily="18" charset="0"/>
                        </a:rPr>
                        <m:t>ố đạ</m:t>
                      </m:r>
                      <m:r>
                        <m:rPr>
                          <m:nor/>
                        </m:rPr>
                        <a:rPr lang="en-US" sz="1800" smtClean="0">
                          <a:solidFill>
                            <a:schemeClr val="tx1"/>
                          </a:solidFill>
                          <a:ea typeface="Arial" panose="020B0604020202020204" pitchFamily="34" charset="0"/>
                          <a:cs typeface="Times New Roman" panose="02020603050405020304" pitchFamily="18" charset="0"/>
                        </a:rPr>
                        <m:t>t</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ự</m:t>
                      </m:r>
                      <m:r>
                        <m:rPr>
                          <m:nor/>
                        </m:rPr>
                        <a:rPr lang="en-US" sz="1800" smtClean="0">
                          <a:solidFill>
                            <a:schemeClr val="tx1"/>
                          </a:solidFill>
                          <a:ea typeface="Arial" panose="020B0604020202020204" pitchFamily="34" charset="0"/>
                          <a:cs typeface="Times New Roman" panose="02020603050405020304" pitchFamily="18" charset="0"/>
                        </a:rPr>
                        <m:t>c</m:t>
                      </m:r>
                      <m:r>
                        <m:rPr>
                          <m:nor/>
                        </m:rPr>
                        <a:rPr lang="en-US" sz="1800" smtClean="0">
                          <a:solidFill>
                            <a:schemeClr val="tx1"/>
                          </a:solidFill>
                          <a:ea typeface="Arial" panose="020B0604020202020204" pitchFamily="34" charset="0"/>
                          <a:cs typeface="Times New Roman" panose="02020603050405020304" pitchFamily="18" charset="0"/>
                        </a:rPr>
                        <m:t> đạ</m:t>
                      </m:r>
                      <m:r>
                        <m:rPr>
                          <m:nor/>
                        </m:rPr>
                        <a:rPr lang="en-US" sz="1800" smtClean="0">
                          <a:solidFill>
                            <a:schemeClr val="tx1"/>
                          </a:solidFill>
                          <a:ea typeface="Arial" panose="020B0604020202020204" pitchFamily="34" charset="0"/>
                          <a:cs typeface="Times New Roman" panose="02020603050405020304" pitchFamily="18" charset="0"/>
                        </a:rPr>
                        <m:t>i</m:t>
                      </m:r>
                      <m:r>
                        <m:rPr>
                          <m:nor/>
                        </m:rPr>
                        <a:rPr lang="en-US" sz="1800" smtClean="0">
                          <a:solidFill>
                            <a:schemeClr val="tx1"/>
                          </a:solidFill>
                          <a:ea typeface="Arial" panose="020B0604020202020204" pitchFamily="34" charset="0"/>
                          <a:cs typeface="Times New Roman" panose="02020603050405020304" pitchFamily="18" charset="0"/>
                        </a:rPr>
                        <m:t> </m:t>
                      </m:r>
                      <m:r>
                        <m:rPr>
                          <m:nor/>
                        </m:rPr>
                        <a:rPr lang="en-US" sz="1800" smtClean="0">
                          <a:solidFill>
                            <a:schemeClr val="tx1"/>
                          </a:solidFill>
                          <a:ea typeface="Arial" panose="020B0604020202020204" pitchFamily="34" charset="0"/>
                          <a:cs typeface="Times New Roman" panose="02020603050405020304" pitchFamily="18" charset="0"/>
                        </a:rPr>
                        <m:t>t</m:t>
                      </m:r>
                      <m:r>
                        <m:rPr>
                          <m:nor/>
                        </m:rPr>
                        <a:rPr lang="en-US" sz="1800" smtClean="0">
                          <a:solidFill>
                            <a:schemeClr val="tx1"/>
                          </a:solidFill>
                          <a:ea typeface="Arial" panose="020B0604020202020204" pitchFamily="34" charset="0"/>
                          <a:cs typeface="Times New Roman" panose="02020603050405020304" pitchFamily="18" charset="0"/>
                        </a:rPr>
                        <m:t>ạ</m:t>
                      </m:r>
                      <m:r>
                        <m:rPr>
                          <m:nor/>
                        </m:rPr>
                        <a:rPr lang="en-US" sz="1800" smtClean="0">
                          <a:solidFill>
                            <a:schemeClr val="tx1"/>
                          </a:solidFill>
                          <a:ea typeface="Arial" panose="020B0604020202020204" pitchFamily="34" charset="0"/>
                          <a:cs typeface="Times New Roman" panose="02020603050405020304" pitchFamily="18" charset="0"/>
                        </a:rPr>
                        <m:t>i</m:t>
                      </m:r>
                      <m:r>
                        <m:rPr>
                          <m:nor/>
                        </m:rPr>
                        <a:rPr lang="en-US" sz="1800" smtClean="0">
                          <a:solidFill>
                            <a:schemeClr val="tx1"/>
                          </a:solidFill>
                          <a:ea typeface="Arial" panose="020B0604020202020204" pitchFamily="34" charset="0"/>
                          <a:cs typeface="Times New Roman" panose="02020603050405020304" pitchFamily="18" charset="0"/>
                        </a:rPr>
                        <m:t> </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v</m:t>
                      </m:r>
                      <m:r>
                        <m:rPr>
                          <m:nor/>
                        </m:rPr>
                        <a:rPr lang="en-US" sz="1800">
                          <a:solidFill>
                            <a:schemeClr val="tx1"/>
                          </a:solidFill>
                          <a:ea typeface="PMingLiU"/>
                          <a:cs typeface="Times New Roman" panose="02020603050405020304" pitchFamily="18" charset="0"/>
                        </a:rPr>
                        <m:t>à</m:t>
                      </m:r>
                      <m:r>
                        <a:rPr lang="en-US" sz="18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800" i="1">
                              <a:solidFill>
                                <a:schemeClr val="tx1"/>
                              </a:solidFill>
                              <a:effectLst/>
                              <a:latin typeface="Cambria Math"/>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𝑦</m:t>
                          </m:r>
                        </m:e>
                        <m:sub>
                          <m:r>
                            <a:rPr lang="en-US" sz="1800" i="1">
                              <a:solidFill>
                                <a:schemeClr val="tx1"/>
                              </a:solidFill>
                              <a:effectLst/>
                              <a:latin typeface="Cambria Math" panose="02040503050406030204" pitchFamily="18" charset="0"/>
                              <a:ea typeface="PMingLiU"/>
                              <a:cs typeface="Times New Roman" panose="02020603050405020304" pitchFamily="18" charset="0"/>
                            </a:rPr>
                            <m:t>𝐶</m:t>
                          </m:r>
                          <m:r>
                            <a:rPr lang="en-US" sz="18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23</m:t>
                          </m:r>
                        </m:num>
                        <m:den>
                          <m:r>
                            <a:rPr lang="en-US" sz="1800" i="1">
                              <a:solidFill>
                                <a:schemeClr val="tx1"/>
                              </a:solidFill>
                              <a:effectLst/>
                              <a:latin typeface="Cambria Math" panose="02040503050406030204" pitchFamily="18" charset="0"/>
                              <a:ea typeface="PMingLiU"/>
                              <a:cs typeface="Times New Roman" panose="02020603050405020304" pitchFamily="18" charset="0"/>
                            </a:rPr>
                            <m:t>3</m:t>
                          </m:r>
                        </m:den>
                      </m:f>
                    </m:oMath>
                  </m:oMathPara>
                </a14:m>
                <a:endParaRPr lang="en-US" sz="1800">
                  <a:solidFill>
                    <a:schemeClr val="tx1"/>
                  </a:solidFill>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1800">
                          <a:solidFill>
                            <a:schemeClr val="tx1"/>
                          </a:solidFill>
                          <a:ea typeface="Arial" panose="020B0604020202020204" pitchFamily="34" charset="0"/>
                          <a:cs typeface="Times New Roman" panose="02020603050405020304" pitchFamily="18" charset="0"/>
                        </a:rPr>
                        <m:t>H</m:t>
                      </m:r>
                      <m:r>
                        <m:rPr>
                          <m:nor/>
                        </m:rPr>
                        <a:rPr lang="en-US" sz="1800">
                          <a:solidFill>
                            <a:schemeClr val="tx1"/>
                          </a:solidFill>
                          <a:ea typeface="Arial" panose="020B0604020202020204" pitchFamily="34" charset="0"/>
                          <a:cs typeface="Times New Roman" panose="02020603050405020304" pitchFamily="18" charset="0"/>
                        </a:rPr>
                        <m:t>à</m:t>
                      </m:r>
                      <m:r>
                        <m:rPr>
                          <m:nor/>
                        </m:rPr>
                        <a:rPr lang="en-US" sz="1800">
                          <a:solidFill>
                            <a:schemeClr val="tx1"/>
                          </a:solidFill>
                          <a:ea typeface="Arial" panose="020B0604020202020204" pitchFamily="34" charset="0"/>
                          <a:cs typeface="Times New Roman" panose="02020603050405020304" pitchFamily="18" charset="0"/>
                        </a:rPr>
                        <m:t>m</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s</m:t>
                      </m:r>
                      <m:r>
                        <m:rPr>
                          <m:nor/>
                        </m:rPr>
                        <a:rPr lang="en-US" sz="1800">
                          <a:solidFill>
                            <a:schemeClr val="tx1"/>
                          </a:solidFill>
                          <a:ea typeface="Arial" panose="020B0604020202020204" pitchFamily="34" charset="0"/>
                          <a:cs typeface="Times New Roman" panose="02020603050405020304" pitchFamily="18" charset="0"/>
                        </a:rPr>
                        <m:t>ố đạ</m:t>
                      </m:r>
                      <m:r>
                        <m:rPr>
                          <m:nor/>
                        </m:rPr>
                        <a:rPr lang="en-US" sz="1800">
                          <a:solidFill>
                            <a:schemeClr val="tx1"/>
                          </a:solidFill>
                          <a:ea typeface="Arial" panose="020B0604020202020204" pitchFamily="34" charset="0"/>
                          <a:cs typeface="Times New Roman" panose="02020603050405020304" pitchFamily="18" charset="0"/>
                        </a:rPr>
                        <m:t>t</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c</m:t>
                      </m:r>
                      <m:r>
                        <m:rPr>
                          <m:nor/>
                        </m:rPr>
                        <a:rPr lang="en-US" sz="1800">
                          <a:solidFill>
                            <a:schemeClr val="tx1"/>
                          </a:solidFill>
                          <a:ea typeface="Arial" panose="020B0604020202020204" pitchFamily="34" charset="0"/>
                          <a:cs typeface="Times New Roman" panose="02020603050405020304" pitchFamily="18" charset="0"/>
                        </a:rPr>
                        <m:t>ự</m:t>
                      </m:r>
                      <m:r>
                        <m:rPr>
                          <m:nor/>
                        </m:rPr>
                        <a:rPr lang="en-US" sz="1800">
                          <a:solidFill>
                            <a:schemeClr val="tx1"/>
                          </a:solidFill>
                          <a:ea typeface="Arial" panose="020B0604020202020204" pitchFamily="34" charset="0"/>
                          <a:cs typeface="Times New Roman" panose="02020603050405020304" pitchFamily="18" charset="0"/>
                        </a:rPr>
                        <m:t>c</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ti</m:t>
                      </m:r>
                      <m:r>
                        <m:rPr>
                          <m:nor/>
                        </m:rPr>
                        <a:rPr lang="en-US" sz="1800">
                          <a:solidFill>
                            <a:schemeClr val="tx1"/>
                          </a:solidFill>
                          <a:ea typeface="Arial" panose="020B0604020202020204" pitchFamily="34" charset="0"/>
                          <a:cs typeface="Times New Roman" panose="02020603050405020304" pitchFamily="18" charset="0"/>
                        </a:rPr>
                        <m:t>ể</m:t>
                      </m:r>
                      <m:r>
                        <m:rPr>
                          <m:nor/>
                        </m:rPr>
                        <a:rPr lang="en-US" sz="1800">
                          <a:solidFill>
                            <a:schemeClr val="tx1"/>
                          </a:solidFill>
                          <a:ea typeface="Arial" panose="020B0604020202020204" pitchFamily="34" charset="0"/>
                          <a:cs typeface="Times New Roman" panose="02020603050405020304" pitchFamily="18" charset="0"/>
                        </a:rPr>
                        <m:t>u</m:t>
                      </m:r>
                      <m:r>
                        <m:rPr>
                          <m:nor/>
                        </m:rPr>
                        <a:rPr lang="en-US" sz="1800">
                          <a:solidFill>
                            <a:schemeClr val="tx1"/>
                          </a:solidFill>
                          <a:ea typeface="Arial" panose="020B0604020202020204" pitchFamily="34" charset="0"/>
                          <a:cs typeface="Times New Roman" panose="02020603050405020304" pitchFamily="18" charset="0"/>
                        </a:rPr>
                        <m:t> </m:t>
                      </m:r>
                      <m:r>
                        <m:rPr>
                          <m:nor/>
                        </m:rPr>
                        <a:rPr lang="en-US" sz="1800">
                          <a:solidFill>
                            <a:schemeClr val="tx1"/>
                          </a:solidFill>
                          <a:ea typeface="Arial" panose="020B0604020202020204" pitchFamily="34" charset="0"/>
                          <a:cs typeface="Times New Roman" panose="02020603050405020304" pitchFamily="18" charset="0"/>
                        </a:rPr>
                        <m:t>t</m:t>
                      </m:r>
                      <m:r>
                        <m:rPr>
                          <m:nor/>
                        </m:rPr>
                        <a:rPr lang="en-US" sz="1800">
                          <a:solidFill>
                            <a:schemeClr val="tx1"/>
                          </a:solidFill>
                          <a:ea typeface="Arial" panose="020B0604020202020204" pitchFamily="34" charset="0"/>
                          <a:cs typeface="Times New Roman" panose="02020603050405020304" pitchFamily="18" charset="0"/>
                        </a:rPr>
                        <m:t>ạ</m:t>
                      </m:r>
                      <m:r>
                        <m:rPr>
                          <m:nor/>
                        </m:rPr>
                        <a:rPr lang="en-US" sz="1800">
                          <a:solidFill>
                            <a:schemeClr val="tx1"/>
                          </a:solidFill>
                          <a:ea typeface="Arial" panose="020B0604020202020204" pitchFamily="34" charset="0"/>
                          <a:cs typeface="Times New Roman" panose="02020603050405020304" pitchFamily="18" charset="0"/>
                        </a:rPr>
                        <m:t>i</m:t>
                      </m:r>
                      <m:r>
                        <m:rPr>
                          <m:nor/>
                        </m:rPr>
                        <a:rPr lang="en-US" sz="1800">
                          <a:solidFill>
                            <a:schemeClr val="tx1"/>
                          </a:solidFill>
                          <a:ea typeface="Arial" panose="020B0604020202020204" pitchFamily="34" charset="0"/>
                          <a:cs typeface="Times New Roman" panose="02020603050405020304" pitchFamily="18" charset="0"/>
                        </a:rPr>
                        <m:t> </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chemeClr val="tx1"/>
                          </a:solidFill>
                          <a:latin typeface="Cambria Math" panose="02040503050406030204" pitchFamily="18" charset="0"/>
                          <a:ea typeface="Arial" panose="020B0604020202020204" pitchFamily="34" charset="0"/>
                          <a:cs typeface="Times New Roman" panose="02020603050405020304" pitchFamily="18" charset="0"/>
                        </a:rPr>
                        <m:t>=4</m:t>
                      </m:r>
                      <m:r>
                        <m:rPr>
                          <m:nor/>
                        </m:rPr>
                        <a:rPr lang="en-US" sz="1800">
                          <a:solidFill>
                            <a:schemeClr val="tx1"/>
                          </a:solidFill>
                          <a:ea typeface="PMingLiU"/>
                          <a:cs typeface="Times New Roman" panose="02020603050405020304" pitchFamily="18" charset="0"/>
                        </a:rPr>
                        <m:t> </m:t>
                      </m:r>
                      <m:r>
                        <m:rPr>
                          <m:nor/>
                        </m:rPr>
                        <a:rPr lang="en-US" sz="1800">
                          <a:solidFill>
                            <a:schemeClr val="tx1"/>
                          </a:solidFill>
                          <a:ea typeface="PMingLiU"/>
                          <a:cs typeface="Times New Roman" panose="02020603050405020304" pitchFamily="18" charset="0"/>
                        </a:rPr>
                        <m:t>v</m:t>
                      </m:r>
                      <m:r>
                        <m:rPr>
                          <m:nor/>
                        </m:rPr>
                        <a:rPr lang="en-US" sz="1800">
                          <a:solidFill>
                            <a:schemeClr val="tx1"/>
                          </a:solidFill>
                          <a:ea typeface="PMingLiU"/>
                          <a:cs typeface="Times New Roman" panose="02020603050405020304" pitchFamily="18" charset="0"/>
                        </a:rPr>
                        <m:t>à</m:t>
                      </m:r>
                      <m:r>
                        <a:rPr lang="en-US" sz="18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800" i="1">
                              <a:solidFill>
                                <a:schemeClr val="tx1"/>
                              </a:solidFill>
                              <a:effectLst/>
                              <a:latin typeface="Cambria Math"/>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𝑦</m:t>
                          </m:r>
                        </m:e>
                        <m:sub>
                          <m:r>
                            <a:rPr lang="en-US" sz="18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8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800" i="1">
                              <a:solidFill>
                                <a:schemeClr val="tx1"/>
                              </a:solidFill>
                              <a:effectLst/>
                              <a:latin typeface="Cambria Math"/>
                              <a:ea typeface="PMingLiU"/>
                              <a:cs typeface="Times New Roman" panose="02020603050405020304" pitchFamily="18" charset="0"/>
                            </a:rPr>
                          </m:ctrlPr>
                        </m:fPr>
                        <m:num>
                          <m:r>
                            <a:rPr lang="en-US" sz="1800" i="1">
                              <a:solidFill>
                                <a:schemeClr val="tx1"/>
                              </a:solidFill>
                              <a:effectLst/>
                              <a:latin typeface="Cambria Math" panose="02040503050406030204" pitchFamily="18" charset="0"/>
                              <a:ea typeface="PMingLiU"/>
                              <a:cs typeface="Times New Roman" panose="02020603050405020304" pitchFamily="18" charset="0"/>
                            </a:rPr>
                            <m:t>19</m:t>
                          </m:r>
                        </m:num>
                        <m:den>
                          <m:r>
                            <a:rPr lang="en-US" sz="1800" i="1">
                              <a:solidFill>
                                <a:schemeClr val="tx1"/>
                              </a:solidFill>
                              <a:effectLst/>
                              <a:latin typeface="Cambria Math" panose="02040503050406030204" pitchFamily="18" charset="0"/>
                              <a:ea typeface="PMingLiU"/>
                              <a:cs typeface="Times New Roman" panose="02020603050405020304" pitchFamily="18" charset="0"/>
                            </a:rPr>
                            <m:t>3</m:t>
                          </m:r>
                        </m:den>
                      </m:f>
                    </m:oMath>
                  </m:oMathPara>
                </a14:m>
                <a:endParaRPr lang="en-US" sz="18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3853" y="3187885"/>
                <a:ext cx="5387736" cy="16535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37245" y="316566"/>
                <a:ext cx="6539340" cy="923330"/>
              </a:xfrm>
              <a:prstGeom prst="rect">
                <a:avLst/>
              </a:prstGeom>
            </p:spPr>
            <p:txBody>
              <a:bodyPr wrap="square">
                <a:spAutoFit/>
              </a:bodyPr>
              <a:lstStyle/>
              <a:p>
                <a:pPr lvl="0" algn="just">
                  <a:lnSpc>
                    <a:spcPct val="150000"/>
                  </a:lnSpc>
                </a:pPr>
                <a:r>
                  <a:rPr lang="en-US" sz="1800">
                    <a:solidFill>
                      <a:srgbClr val="FFFFFF"/>
                    </a:solidFill>
                    <a:ea typeface="PMingLiU"/>
                    <a:cs typeface="Times New Roman" panose="02020603050405020304" pitchFamily="18" charset="0"/>
                  </a:rPr>
                  <a:t>a) </a:t>
                </a:r>
                <a14:m>
                  <m:oMath xmlns:m="http://schemas.openxmlformats.org/officeDocument/2006/math">
                    <m:sSup>
                      <m:sSupPr>
                        <m:ctrlPr>
                          <a:rPr lang="en-US" sz="1800" i="1">
                            <a:solidFill>
                              <a:srgbClr val="FFFFFF"/>
                            </a:solidFill>
                            <a:latin typeface="Cambria Math"/>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𝑓</m:t>
                        </m:r>
                      </m:e>
                      <m:sup>
                        <m:r>
                          <a:rPr lang="en-US" sz="18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800" i="1">
                            <a:solidFill>
                              <a:srgbClr val="FFFFFF"/>
                            </a:solidFill>
                            <a:latin typeface="Cambria Math"/>
                            <a:ea typeface="PMingLiU"/>
                            <a:cs typeface="Times New Roman" panose="02020603050405020304" pitchFamily="18" charset="0"/>
                          </a:rPr>
                        </m:ctrlPr>
                      </m:dPr>
                      <m:e>
                        <m:r>
                          <a:rPr lang="en-US" sz="1800" i="1">
                            <a:solidFill>
                              <a:srgbClr val="FFFFFF"/>
                            </a:solidFill>
                            <a:latin typeface="Cambria Math" panose="02040503050406030204" pitchFamily="18" charset="0"/>
                            <a:ea typeface="PMingLiU"/>
                            <a:cs typeface="Times New Roman" panose="02020603050405020304" pitchFamily="18" charset="0"/>
                          </a:rPr>
                          <m:t>𝑥</m:t>
                        </m:r>
                      </m:e>
                    </m:d>
                    <m:r>
                      <a:rPr lang="en-US" sz="1800" i="1">
                        <a:solidFill>
                          <a:srgbClr val="FFFFFF"/>
                        </a:solidFill>
                        <a:latin typeface="Cambria Math" panose="02040503050406030204" pitchFamily="18" charset="0"/>
                        <a:ea typeface="PMingLiU"/>
                        <a:cs typeface="Times New Roman" panose="02020603050405020304" pitchFamily="18" charset="0"/>
                      </a:rPr>
                      <m:t>=</m:t>
                    </m:r>
                    <m:sSup>
                      <m:sSupPr>
                        <m:ctrlPr>
                          <a:rPr lang="en-US" sz="1800" i="1">
                            <a:solidFill>
                              <a:srgbClr val="FFFFFF"/>
                            </a:solidFill>
                            <a:latin typeface="Cambria Math"/>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𝑥</m:t>
                        </m:r>
                      </m:e>
                      <m:sup>
                        <m:r>
                          <a:rPr lang="en-US" sz="1800" i="1">
                            <a:solidFill>
                              <a:srgbClr val="FFFFFF"/>
                            </a:solidFill>
                            <a:latin typeface="Cambria Math" panose="02040503050406030204" pitchFamily="18" charset="0"/>
                            <a:ea typeface="PMingLiU"/>
                            <a:cs typeface="Times New Roman" panose="02020603050405020304" pitchFamily="18" charset="0"/>
                          </a:rPr>
                          <m:t>2</m:t>
                        </m:r>
                      </m:sup>
                    </m:sSup>
                    <m:r>
                      <a:rPr lang="en-US" sz="1800" i="1">
                        <a:solidFill>
                          <a:srgbClr val="FFFFFF"/>
                        </a:solidFill>
                        <a:latin typeface="Cambria Math" panose="02040503050406030204" pitchFamily="18" charset="0"/>
                        <a:ea typeface="PMingLiU"/>
                        <a:cs typeface="Times New Roman" panose="02020603050405020304" pitchFamily="18" charset="0"/>
                      </a:rPr>
                      <m:t>−6</m:t>
                    </m:r>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+8</m:t>
                    </m:r>
                  </m:oMath>
                </a14:m>
                <a:endParaRPr lang="en-US" sz="1800">
                  <a:solidFill>
                    <a:srgbClr val="FFFFFF"/>
                  </a:solidFill>
                  <a:ea typeface="Arial" panose="020B0604020202020204" pitchFamily="34" charset="0"/>
                  <a:cs typeface="Times New Roman" panose="02020603050405020304" pitchFamily="18" charset="0"/>
                </a:endParaRPr>
              </a:p>
              <a:p>
                <a:pPr lvl="0" algn="just">
                  <a:lnSpc>
                    <a:spcPct val="150000"/>
                  </a:lnSpc>
                </a:pPr>
                <a:r>
                  <a:rPr lang="en-US" sz="1800">
                    <a:solidFill>
                      <a:srgbClr val="FFFFFF"/>
                    </a:solidFill>
                    <a:ea typeface="Arial" panose="020B0604020202020204" pitchFamily="34" charset="0"/>
                    <a:cs typeface="Times New Roman" panose="02020603050405020304" pitchFamily="18" charset="0"/>
                  </a:rPr>
                  <a:t>   </a:t>
                </a:r>
                <a14:m>
                  <m:oMath xmlns:m="http://schemas.openxmlformats.org/officeDocument/2006/math">
                    <m:sSup>
                      <m:sSupPr>
                        <m:ctrlPr>
                          <a:rPr lang="en-US" sz="1800" i="1">
                            <a:solidFill>
                              <a:srgbClr val="FFFFFF"/>
                            </a:solidFill>
                            <a:latin typeface="Cambria Math"/>
                            <a:ea typeface="Arial" panose="020B0604020202020204" pitchFamily="34" charset="0"/>
                            <a:cs typeface="Times New Roman" panose="02020603050405020304" pitchFamily="18" charset="0"/>
                          </a:rPr>
                        </m:ctrlPr>
                      </m:sSupPr>
                      <m:e>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𝑓</m:t>
                        </m:r>
                      </m:e>
                      <m:sup>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800" i="1">
                            <a:solidFill>
                              <a:srgbClr val="FFFFFF"/>
                            </a:solidFill>
                            <a:latin typeface="Cambria Math"/>
                            <a:ea typeface="Arial" panose="020B0604020202020204" pitchFamily="34" charset="0"/>
                            <a:cs typeface="Times New Roman" panose="02020603050405020304" pitchFamily="18" charset="0"/>
                          </a:rPr>
                        </m:ctrlPr>
                      </m:dPr>
                      <m:e>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d>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=0</m:t>
                    </m:r>
                  </m:oMath>
                </a14:m>
                <a:r>
                  <a:rPr lang="en-US" sz="1800">
                    <a:solidFill>
                      <a:srgbClr val="FFFFFF"/>
                    </a:solidFill>
                    <a:ea typeface="PMingLiU"/>
                    <a:cs typeface="Times New Roman" panose="02020603050405020304" pitchFamily="18" charset="0"/>
                  </a:rPr>
                  <a:t> hay </a:t>
                </a:r>
                <a14:m>
                  <m:oMath xmlns:m="http://schemas.openxmlformats.org/officeDocument/2006/math">
                    <m:sSup>
                      <m:sSupPr>
                        <m:ctrlPr>
                          <a:rPr lang="en-US" sz="1800" i="1">
                            <a:solidFill>
                              <a:srgbClr val="FFFFFF"/>
                            </a:solidFill>
                            <a:latin typeface="Cambria Math"/>
                            <a:ea typeface="PMingLiU"/>
                            <a:cs typeface="Times New Roman" panose="02020603050405020304" pitchFamily="18" charset="0"/>
                          </a:rPr>
                        </m:ctrlPr>
                      </m:sSupPr>
                      <m:e>
                        <m:r>
                          <a:rPr lang="en-US" sz="1800" i="1">
                            <a:solidFill>
                              <a:srgbClr val="FFFFFF"/>
                            </a:solidFill>
                            <a:latin typeface="Cambria Math" panose="02040503050406030204" pitchFamily="18" charset="0"/>
                            <a:ea typeface="PMingLiU"/>
                            <a:cs typeface="Times New Roman" panose="02020603050405020304" pitchFamily="18" charset="0"/>
                          </a:rPr>
                          <m:t>𝑥</m:t>
                        </m:r>
                      </m:e>
                      <m:sup>
                        <m:r>
                          <a:rPr lang="en-US" sz="1800" i="1">
                            <a:solidFill>
                              <a:srgbClr val="FFFFFF"/>
                            </a:solidFill>
                            <a:latin typeface="Cambria Math" panose="02040503050406030204" pitchFamily="18" charset="0"/>
                            <a:ea typeface="PMingLiU"/>
                            <a:cs typeface="Times New Roman" panose="02020603050405020304" pitchFamily="18" charset="0"/>
                          </a:rPr>
                          <m:t>2</m:t>
                        </m:r>
                      </m:sup>
                    </m:sSup>
                    <m:r>
                      <a:rPr lang="en-US" sz="1800" i="1">
                        <a:solidFill>
                          <a:srgbClr val="FFFFFF"/>
                        </a:solidFill>
                        <a:latin typeface="Cambria Math" panose="02040503050406030204" pitchFamily="18" charset="0"/>
                        <a:ea typeface="PMingLiU"/>
                        <a:cs typeface="Times New Roman" panose="02020603050405020304" pitchFamily="18" charset="0"/>
                      </a:rPr>
                      <m:t>−6</m:t>
                    </m:r>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+8=0</m:t>
                    </m:r>
                  </m:oMath>
                </a14:m>
                <a:r>
                  <a:rPr lang="en-US" sz="1800">
                    <a:solidFill>
                      <a:srgbClr val="FFFFFF"/>
                    </a:solidFill>
                    <a:ea typeface="PMingLiU"/>
                    <a:cs typeface="Times New Roman" panose="02020603050405020304" pitchFamily="18" charset="0"/>
                  </a:rPr>
                  <a:t>, suy ra: </a:t>
                </a:r>
                <a14:m>
                  <m:oMath xmlns:m="http://schemas.openxmlformats.org/officeDocument/2006/math">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rgbClr val="FFFFFF"/>
                        </a:solidFill>
                        <a:latin typeface="Cambria Math" panose="02040503050406030204" pitchFamily="18" charset="0"/>
                        <a:ea typeface="Arial" panose="020B0604020202020204" pitchFamily="34" charset="0"/>
                        <a:cs typeface="Times New Roman" panose="02020603050405020304" pitchFamily="18" charset="0"/>
                      </a:rPr>
                      <m:t>=2</m:t>
                    </m:r>
                  </m:oMath>
                </a14:m>
                <a:r>
                  <a:rPr lang="en-US" sz="1800">
                    <a:solidFill>
                      <a:srgbClr val="FFFFFF"/>
                    </a:solidFill>
                    <a:ea typeface="PMingLiU"/>
                    <a:cs typeface="Times New Roman" panose="02020603050405020304" pitchFamily="18" charset="0"/>
                  </a:rPr>
                  <a:t> hoặc </a:t>
                </a:r>
                <a14:m>
                  <m:oMath xmlns:m="http://schemas.openxmlformats.org/officeDocument/2006/math">
                    <m:r>
                      <a:rPr lang="en-US" sz="1800" i="1">
                        <a:solidFill>
                          <a:srgbClr val="FFFFFF"/>
                        </a:solidFill>
                        <a:latin typeface="Cambria Math" panose="02040503050406030204" pitchFamily="18" charset="0"/>
                        <a:ea typeface="PMingLiU"/>
                        <a:cs typeface="Times New Roman" panose="02020603050405020304" pitchFamily="18" charset="0"/>
                      </a:rPr>
                      <m:t>𝑥</m:t>
                    </m:r>
                    <m:r>
                      <a:rPr lang="en-US" sz="1800" i="1">
                        <a:solidFill>
                          <a:srgbClr val="FFFFFF"/>
                        </a:solidFill>
                        <a:latin typeface="Cambria Math" panose="02040503050406030204" pitchFamily="18" charset="0"/>
                        <a:ea typeface="PMingLiU"/>
                        <a:cs typeface="Times New Roman" panose="02020603050405020304" pitchFamily="18" charset="0"/>
                      </a:rPr>
                      <m:t>=4</m:t>
                    </m:r>
                  </m:oMath>
                </a14:m>
                <a:endParaRPr lang="en-US" sz="1800">
                  <a:solidFill>
                    <a:srgbClr val="FFFFFF"/>
                  </a:solidFill>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37245" y="316566"/>
                <a:ext cx="6539340" cy="923330"/>
              </a:xfrm>
              <a:prstGeom prst="rect">
                <a:avLst/>
              </a:prstGeom>
              <a:blipFill>
                <a:blip r:embed="rId5"/>
                <a:stretch>
                  <a:fillRect l="-839" b="-4636"/>
                </a:stretch>
              </a:blipFill>
            </p:spPr>
            <p:txBody>
              <a:bodyPr/>
              <a:lstStyle/>
              <a:p>
                <a:r>
                  <a:rPr lang="en-US">
                    <a:noFill/>
                  </a:rPr>
                  <a:t> </a:t>
                </a:r>
              </a:p>
            </p:txBody>
          </p:sp>
        </mc:Fallback>
      </mc:AlternateContent>
    </p:spTree>
    <p:extLst>
      <p:ext uri="{BB962C8B-B14F-4D97-AF65-F5344CB8AC3E}">
        <p14:creationId xmlns:p14="http://schemas.microsoft.com/office/powerpoint/2010/main" val="122823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inVertical)">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823502" y="1295171"/>
                <a:ext cx="7562884" cy="289226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en-US" sz="1900">
                    <a:latin typeface="+mn-lt"/>
                    <a:ea typeface="Arial" panose="020B0604020202020204" pitchFamily="34" charset="0"/>
                    <a:cs typeface="Times New Roman" panose="02020603050405020304" pitchFamily="18" charset="0"/>
                  </a:rPr>
                  <a:t>Giả sử hàm số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𝑦</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900" i="1">
                            <a:effectLst/>
                            <a:latin typeface="Cambria Math"/>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900">
                    <a:effectLst/>
                    <a:latin typeface="+mn-lt"/>
                    <a:ea typeface="PMingLiU"/>
                    <a:cs typeface="Times New Roman" panose="02020603050405020304" pitchFamily="18" charset="0"/>
                  </a:rPr>
                  <a:t> liên tục trên khoảng </a:t>
                </a:r>
                <a14:m>
                  <m:oMath xmlns:m="http://schemas.openxmlformats.org/officeDocument/2006/math">
                    <m:d>
                      <m:dPr>
                        <m:ctrlPr>
                          <a:rPr lang="en-US" sz="1900" i="1">
                            <a:effectLst/>
                            <a:latin typeface="Cambria Math"/>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chứa điểm </a:t>
                </a:r>
                <a14:m>
                  <m:oMath xmlns:m="http://schemas.openxmlformats.org/officeDocument/2006/math">
                    <m:sSub>
                      <m:sSubPr>
                        <m:ctrlPr>
                          <a:rPr lang="en-US" sz="1900" i="1">
                            <a:effectLst/>
                            <a:latin typeface="Cambria Math"/>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và có đạo hàm trên các khoảng </a:t>
                </a:r>
                <a14:m>
                  <m:oMath xmlns:m="http://schemas.openxmlformats.org/officeDocument/2006/math">
                    <m:d>
                      <m:dPr>
                        <m:ctrlPr>
                          <a:rPr lang="en-US" sz="1900" i="1">
                            <a:effectLst/>
                            <a:latin typeface="Cambria Math"/>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d>
                      <m:dPr>
                        <m:ctrlPr>
                          <a:rPr lang="en-US" sz="1900" i="1">
                            <a:effectLst/>
                            <a:latin typeface="Cambria Math"/>
                            <a:ea typeface="PMingLiU"/>
                            <a:cs typeface="Times New Roman" panose="02020603050405020304" pitchFamily="18" charset="0"/>
                          </a:rPr>
                        </m:ctrlPr>
                      </m:dPr>
                      <m:e>
                        <m:sSub>
                          <m:sSubPr>
                            <m:ctrlPr>
                              <a:rPr lang="en-US" sz="1900" i="1">
                                <a:effectLst/>
                                <a:latin typeface="Cambria Math"/>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Khi đó: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a) Nếu </a:t>
                </a:r>
                <a14:m>
                  <m:oMath xmlns:m="http://schemas.openxmlformats.org/officeDocument/2006/math">
                    <m:sSup>
                      <m:sSupPr>
                        <m:ctrlPr>
                          <a:rPr lang="en-US" sz="1900" i="1">
                            <a:effectLst/>
                            <a:latin typeface="Cambria Math"/>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effectLst/>
                            <a:latin typeface="Cambria Math"/>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&lt;0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sSup>
                      <m:sSupPr>
                        <m:ctrlPr>
                          <a:rPr lang="en-US" sz="1900" i="1">
                            <a:effectLst/>
                            <a:latin typeface="Cambria Math"/>
                            <a:ea typeface="PMingLiU"/>
                            <a:cs typeface="Times New Roman" panose="02020603050405020304" pitchFamily="18" charset="0"/>
                          </a:rPr>
                        </m:ctrlPr>
                      </m:sSupPr>
                      <m:e>
                        <m:r>
                          <a:rPr lang="en-US" sz="1900" i="1">
                            <a:effectLst/>
                            <a:latin typeface="Cambria Math" panose="02040503050406030204" pitchFamily="18" charset="0"/>
                            <a:ea typeface="PMingLiU"/>
                            <a:cs typeface="Times New Roman" panose="02020603050405020304" pitchFamily="18" charset="0"/>
                          </a:rPr>
                          <m:t>𝑓</m:t>
                        </m:r>
                      </m:e>
                      <m:sup>
                        <m:r>
                          <a:rPr lang="en-US" sz="1900" i="1">
                            <a:effectLst/>
                            <a:latin typeface="Cambria Math" panose="02040503050406030204" pitchFamily="18" charset="0"/>
                            <a:ea typeface="PMingLiU"/>
                            <a:cs typeface="Times New Roman" panose="02020603050405020304" pitchFamily="18" charset="0"/>
                          </a:rPr>
                          <m:t>′</m:t>
                        </m:r>
                      </m:sup>
                    </m:sSup>
                    <m:d>
                      <m:dPr>
                        <m:ctrlPr>
                          <a:rPr lang="en-US" sz="1900" i="1">
                            <a:effectLst/>
                            <a:latin typeface="Cambria Math"/>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r>
                      <a:rPr lang="en-US" sz="1900" i="1">
                        <a:effectLst/>
                        <a:latin typeface="Cambria Math" panose="02040503050406030204" pitchFamily="18" charset="0"/>
                        <a:ea typeface="PMingLiU"/>
                        <a:cs typeface="Times New Roman" panose="02020603050405020304" pitchFamily="18" charset="0"/>
                      </a:rPr>
                      <m:t>&gt;0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a:ea typeface="PMingLiU"/>
                            <a:cs typeface="Times New Roman" panose="02020603050405020304" pitchFamily="18" charset="0"/>
                          </a:rPr>
                        </m:ctrlPr>
                      </m:dPr>
                      <m:e>
                        <m:sSub>
                          <m:sSubPr>
                            <m:ctrlPr>
                              <a:rPr lang="en-US" sz="1900" i="1">
                                <a:effectLst/>
                                <a:latin typeface="Cambria Math"/>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thì </a:t>
                </a:r>
                <a14:m>
                  <m:oMath xmlns:m="http://schemas.openxmlformats.org/officeDocument/2006/math">
                    <m:sSub>
                      <m:sSubPr>
                        <m:ctrlPr>
                          <a:rPr lang="en-US" sz="1900" i="1">
                            <a:effectLst/>
                            <a:latin typeface="Cambria Math"/>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là một điểm cực tiểu của hàm số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𝑓</m:t>
                    </m:r>
                    <m:d>
                      <m:dPr>
                        <m:ctrlPr>
                          <a:rPr lang="en-US" sz="1900" i="1">
                            <a:effectLst/>
                            <a:latin typeface="Cambria Math"/>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oMath>
                </a14:m>
                <a:r>
                  <a:rPr lang="en-US" sz="1900">
                    <a:effectLst/>
                    <a:latin typeface="+mn-lt"/>
                    <a:ea typeface="PMingLiU"/>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Arial" panose="020B0604020202020204" pitchFamily="34" charset="0"/>
                    <a:cs typeface="Times New Roman" panose="02020603050405020304" pitchFamily="18" charset="0"/>
                  </a:rPr>
                  <a:t>b) Nếu </a:t>
                </a:r>
                <a14:m>
                  <m:oMath xmlns:m="http://schemas.openxmlformats.org/officeDocument/2006/math">
                    <m:sSup>
                      <m:sSupPr>
                        <m:ctrlPr>
                          <a:rPr lang="en-US" sz="1900" i="1">
                            <a:effectLst/>
                            <a:latin typeface="Cambria Math"/>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effectLst/>
                            <a:latin typeface="Cambria Math"/>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𝑎</m:t>
                        </m:r>
                        <m:r>
                          <a:rPr lang="en-US" sz="1900" i="1">
                            <a:effectLst/>
                            <a:latin typeface="Cambria Math" panose="02040503050406030204" pitchFamily="18" charset="0"/>
                            <a:ea typeface="PMingLiU"/>
                            <a:cs typeface="Times New Roman" panose="02020603050405020304" pitchFamily="18" charset="0"/>
                          </a:rPr>
                          <m:t>;</m:t>
                        </m:r>
                        <m:sSub>
                          <m:sSubPr>
                            <m:ctrlPr>
                              <a:rPr lang="en-US" sz="1900" i="1">
                                <a:effectLst/>
                                <a:latin typeface="Cambria Math"/>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e>
                    </m:d>
                  </m:oMath>
                </a14:m>
                <a:r>
                  <a:rPr lang="en-US" sz="1900">
                    <a:effectLst/>
                    <a:latin typeface="+mn-lt"/>
                    <a:ea typeface="PMingLiU"/>
                    <a:cs typeface="Times New Roman" panose="02020603050405020304" pitchFamily="18" charset="0"/>
                  </a:rPr>
                  <a:t> và </a:t>
                </a:r>
                <a14:m>
                  <m:oMath xmlns:m="http://schemas.openxmlformats.org/officeDocument/2006/math">
                    <m:sSup>
                      <m:sSupPr>
                        <m:ctrlPr>
                          <a:rPr lang="en-US" sz="1900" i="1">
                            <a:effectLst/>
                            <a:latin typeface="Cambria Math"/>
                            <a:ea typeface="PMingLiU"/>
                            <a:cs typeface="Times New Roman" panose="02020603050405020304" pitchFamily="18" charset="0"/>
                          </a:rPr>
                        </m:ctrlPr>
                      </m:sSupPr>
                      <m:e>
                        <m:r>
                          <a:rPr lang="en-US" sz="1900" i="1">
                            <a:effectLst/>
                            <a:latin typeface="Cambria Math" panose="02040503050406030204" pitchFamily="18" charset="0"/>
                            <a:ea typeface="PMingLiU"/>
                            <a:cs typeface="Times New Roman" panose="02020603050405020304" pitchFamily="18" charset="0"/>
                          </a:rPr>
                          <m:t>𝑓</m:t>
                        </m:r>
                      </m:e>
                      <m:sup>
                        <m:r>
                          <a:rPr lang="en-US" sz="1900" i="1">
                            <a:effectLst/>
                            <a:latin typeface="Cambria Math" panose="02040503050406030204" pitchFamily="18" charset="0"/>
                            <a:ea typeface="PMingLiU"/>
                            <a:cs typeface="Times New Roman" panose="02020603050405020304" pitchFamily="18" charset="0"/>
                          </a:rPr>
                          <m:t>′</m:t>
                        </m:r>
                      </m:sup>
                    </m:sSup>
                    <m:d>
                      <m:dPr>
                        <m:ctrlPr>
                          <a:rPr lang="en-US" sz="1900" i="1">
                            <a:effectLst/>
                            <a:latin typeface="Cambria Math"/>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r>
                      <a:rPr lang="en-US" sz="1900" i="1">
                        <a:effectLst/>
                        <a:latin typeface="Cambria Math" panose="02040503050406030204" pitchFamily="18" charset="0"/>
                        <a:ea typeface="PMingLiU"/>
                        <a:cs typeface="Times New Roman" panose="02020603050405020304" pitchFamily="18" charset="0"/>
                      </a:rPr>
                      <m:t>&lt;0</m:t>
                    </m:r>
                  </m:oMath>
                </a14:m>
                <a:r>
                  <a:rPr lang="en-US" sz="1900">
                    <a:effectLst/>
                    <a:latin typeface="+mn-lt"/>
                    <a:ea typeface="PMingLiU"/>
                    <a:cs typeface="Times New Roman" panose="02020603050405020304" pitchFamily="18" charset="0"/>
                  </a:rPr>
                  <a:t> với mọi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d>
                      <m:dPr>
                        <m:ctrlPr>
                          <a:rPr lang="en-US" sz="1900" i="1">
                            <a:effectLst/>
                            <a:latin typeface="Cambria Math"/>
                            <a:ea typeface="PMingLiU"/>
                            <a:cs typeface="Times New Roman" panose="02020603050405020304" pitchFamily="18" charset="0"/>
                          </a:rPr>
                        </m:ctrlPr>
                      </m:dPr>
                      <m:e>
                        <m:sSub>
                          <m:sSubPr>
                            <m:ctrlPr>
                              <a:rPr lang="en-US" sz="1900" i="1">
                                <a:effectLst/>
                                <a:latin typeface="Cambria Math"/>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𝑏</m:t>
                        </m:r>
                      </m:e>
                    </m:d>
                  </m:oMath>
                </a14:m>
                <a:r>
                  <a:rPr lang="en-US" sz="1900">
                    <a:effectLst/>
                    <a:latin typeface="+mn-lt"/>
                    <a:ea typeface="PMingLiU"/>
                    <a:cs typeface="Times New Roman" panose="02020603050405020304" pitchFamily="18" charset="0"/>
                  </a:rPr>
                  <a:t> thì </a:t>
                </a:r>
                <a14:m>
                  <m:oMath xmlns:m="http://schemas.openxmlformats.org/officeDocument/2006/math">
                    <m:sSub>
                      <m:sSubPr>
                        <m:ctrlPr>
                          <a:rPr lang="en-US" sz="1900" i="1">
                            <a:effectLst/>
                            <a:latin typeface="Cambria Math"/>
                            <a:ea typeface="PMingLiU"/>
                            <a:cs typeface="Times New Roman" panose="02020603050405020304" pitchFamily="18" charset="0"/>
                          </a:rPr>
                        </m:ctrlPr>
                      </m:sSubPr>
                      <m:e>
                        <m:r>
                          <a:rPr lang="en-US" sz="1900" i="1">
                            <a:effectLst/>
                            <a:latin typeface="Cambria Math" panose="02040503050406030204" pitchFamily="18" charset="0"/>
                            <a:ea typeface="PMingLiU"/>
                            <a:cs typeface="Times New Roman" panose="02020603050405020304" pitchFamily="18" charset="0"/>
                          </a:rPr>
                          <m:t>𝑥</m:t>
                        </m:r>
                      </m:e>
                      <m:sub>
                        <m:r>
                          <a:rPr lang="en-US" sz="1900" i="1">
                            <a:effectLst/>
                            <a:latin typeface="Cambria Math" panose="02040503050406030204" pitchFamily="18" charset="0"/>
                            <a:ea typeface="PMingLiU"/>
                            <a:cs typeface="Times New Roman" panose="02020603050405020304" pitchFamily="18" charset="0"/>
                          </a:rPr>
                          <m:t>0</m:t>
                        </m:r>
                      </m:sub>
                    </m:sSub>
                  </m:oMath>
                </a14:m>
                <a:r>
                  <a:rPr lang="en-US" sz="1900">
                    <a:effectLst/>
                    <a:latin typeface="+mn-lt"/>
                    <a:ea typeface="PMingLiU"/>
                    <a:cs typeface="Times New Roman" panose="02020603050405020304" pitchFamily="18" charset="0"/>
                  </a:rPr>
                  <a:t> là một điểm cực đại của hàm số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𝑓</m:t>
                    </m:r>
                    <m:d>
                      <m:dPr>
                        <m:ctrlPr>
                          <a:rPr lang="en-US" sz="1900" i="1">
                            <a:effectLst/>
                            <a:latin typeface="Cambria Math"/>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e>
                    </m:d>
                  </m:oMath>
                </a14:m>
                <a:r>
                  <a:rPr lang="en-US" sz="1900">
                    <a:effectLst/>
                    <a:latin typeface="+mn-lt"/>
                    <a:ea typeface="PMingLiU"/>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823502" y="1295171"/>
                <a:ext cx="7562884" cy="2892267"/>
              </a:xfrm>
              <a:prstGeom prst="rect">
                <a:avLst/>
              </a:prstGeom>
              <a:blipFill>
                <a:blip r:embed="rId4"/>
                <a:stretch>
                  <a:fillRect l="-725" r="-725" b="-210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3886639" y="643918"/>
            <a:ext cx="1436611" cy="584775"/>
          </a:xfrm>
          <a:prstGeom prst="rect">
            <a:avLst/>
          </a:prstGeom>
        </p:spPr>
        <p:txBody>
          <a:bodyPr wrap="none">
            <a:spAutoFit/>
          </a:bodyPr>
          <a:lstStyle/>
          <a:p>
            <a:pPr lvl="0" algn="ctr" defTabSz="457200">
              <a:buClrTx/>
              <a:defRPr/>
            </a:pPr>
            <a:r>
              <a:rPr lang="en-US" sz="3200" b="1" kern="1200">
                <a:solidFill>
                  <a:srgbClr val="FFFF00"/>
                </a:solidFill>
                <a:ea typeface="+mn-ea"/>
                <a:cs typeface="Arial" panose="020B0604020202020204" pitchFamily="34" charset="0"/>
              </a:rPr>
              <a:t>Định lí</a:t>
            </a:r>
            <a:endParaRPr kumimoji="0" lang="en-US" sz="32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sym typeface="Arial"/>
            </a:endParaRPr>
          </a:p>
        </p:txBody>
      </p:sp>
      <p:pic>
        <p:nvPicPr>
          <p:cNvPr id="51" name="Picture 5"/>
          <p:cNvPicPr>
            <a:picLocks noChangeAspect="1"/>
          </p:cNvPicPr>
          <p:nvPr/>
        </p:nvPicPr>
        <p:blipFill>
          <a:blip r:embed="rId5"/>
          <a:srcRect/>
          <a:stretch>
            <a:fillRect/>
          </a:stretch>
        </p:blipFill>
        <p:spPr>
          <a:xfrm rot="20147738">
            <a:off x="7727466" y="399857"/>
            <a:ext cx="860393" cy="856092"/>
          </a:xfrm>
          <a:prstGeom prst="rect">
            <a:avLst/>
          </a:prstGeom>
        </p:spPr>
      </p:pic>
    </p:spTree>
    <p:extLst>
      <p:ext uri="{BB962C8B-B14F-4D97-AF65-F5344CB8AC3E}">
        <p14:creationId xmlns:p14="http://schemas.microsoft.com/office/powerpoint/2010/main" val="275389196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par>
                                <p:cTn id="11" presetID="16" presetClass="entr" presetSubtype="2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733"/>
        <p:cNvGrpSpPr/>
        <p:nvPr/>
      </p:nvGrpSpPr>
      <p:grpSpPr>
        <a:xfrm>
          <a:off x="0" y="0"/>
          <a:ext cx="0" cy="0"/>
          <a:chOff x="0" y="0"/>
          <a:chExt cx="0" cy="0"/>
        </a:xfrm>
      </p:grpSpPr>
      <p:grpSp>
        <p:nvGrpSpPr>
          <p:cNvPr id="2" name="Group 1"/>
          <p:cNvGrpSpPr/>
          <p:nvPr/>
        </p:nvGrpSpPr>
        <p:grpSpPr>
          <a:xfrm>
            <a:off x="520553" y="356119"/>
            <a:ext cx="8175285" cy="4953981"/>
            <a:chOff x="279555" y="250715"/>
            <a:chExt cx="8586093" cy="5474223"/>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p:grpSp>
      <p:pic>
        <p:nvPicPr>
          <p:cNvPr id="51" name="Picture 5"/>
          <p:cNvPicPr>
            <a:picLocks noChangeAspect="1"/>
          </p:cNvPicPr>
          <p:nvPr/>
        </p:nvPicPr>
        <p:blipFill>
          <a:blip r:embed="rId4"/>
          <a:srcRect/>
          <a:stretch>
            <a:fillRect/>
          </a:stretch>
        </p:blipFill>
        <p:spPr>
          <a:xfrm rot="20147738">
            <a:off x="7727466" y="399857"/>
            <a:ext cx="860393" cy="856092"/>
          </a:xfrm>
          <a:prstGeom prst="rect">
            <a:avLst/>
          </a:prstGeom>
        </p:spPr>
      </p:pic>
      <p:pic>
        <p:nvPicPr>
          <p:cNvPr id="3" name="Picture 2"/>
          <p:cNvPicPr>
            <a:picLocks noChangeAspect="1"/>
          </p:cNvPicPr>
          <p:nvPr/>
        </p:nvPicPr>
        <p:blipFill>
          <a:blip r:embed="rId5"/>
          <a:stretch>
            <a:fillRect/>
          </a:stretch>
        </p:blipFill>
        <p:spPr>
          <a:xfrm>
            <a:off x="1641009" y="1289416"/>
            <a:ext cx="5960127" cy="2691437"/>
          </a:xfrm>
          <a:prstGeom prst="rect">
            <a:avLst/>
          </a:prstGeom>
        </p:spPr>
      </p:pic>
      <p:sp>
        <p:nvSpPr>
          <p:cNvPr id="4" name="Rectangle 3"/>
          <p:cNvSpPr/>
          <p:nvPr/>
        </p:nvSpPr>
        <p:spPr>
          <a:xfrm>
            <a:off x="804283" y="621496"/>
            <a:ext cx="2230098" cy="384721"/>
          </a:xfrm>
          <a:prstGeom prst="rect">
            <a:avLst/>
          </a:prstGeom>
        </p:spPr>
        <p:txBody>
          <a:bodyPr wrap="none">
            <a:spAutoFit/>
          </a:bodyPr>
          <a:lstStyle/>
          <a:p>
            <a:pPr marL="342900" indent="-342900">
              <a:buClr>
                <a:schemeClr val="accent5"/>
              </a:buClr>
              <a:buFont typeface="Arial" panose="020B0604020202020204" pitchFamily="34" charset="0"/>
              <a:buChar char="•"/>
            </a:pPr>
            <a:r>
              <a:rPr lang="en-US" sz="1900">
                <a:solidFill>
                  <a:srgbClr val="FFFFFF"/>
                </a:solidFill>
                <a:latin typeface="Arial" panose="020B0604020202020204" pitchFamily="34" charset="0"/>
                <a:ea typeface="Arial" panose="020B0604020202020204" pitchFamily="34" charset="0"/>
                <a:cs typeface="Times New Roman" panose="02020603050405020304" pitchFamily="18" charset="0"/>
              </a:rPr>
              <a:t>B</a:t>
            </a:r>
            <a:r>
              <a:rPr lang="vi-VN" sz="1900">
                <a:solidFill>
                  <a:srgbClr val="FFFFFF"/>
                </a:solidFill>
                <a:latin typeface="Arial" panose="020B0604020202020204" pitchFamily="34" charset="0"/>
                <a:ea typeface="Arial" panose="020B0604020202020204" pitchFamily="34" charset="0"/>
                <a:cs typeface="Times New Roman" panose="02020603050405020304" pitchFamily="18" charset="0"/>
              </a:rPr>
              <a:t>ảng biến thiên</a:t>
            </a:r>
            <a:endParaRPr lang="en-US"/>
          </a:p>
        </p:txBody>
      </p:sp>
    </p:spTree>
    <p:extLst>
      <p:ext uri="{BB962C8B-B14F-4D97-AF65-F5344CB8AC3E}">
        <p14:creationId xmlns:p14="http://schemas.microsoft.com/office/powerpoint/2010/main" val="25636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310101" y="174929"/>
            <a:ext cx="8526448"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30817" y="4280962"/>
            <a:ext cx="515802" cy="525721"/>
          </a:xfrm>
          <a:prstGeom prst="rect">
            <a:avLst/>
          </a:prstGeom>
        </p:spPr>
      </p:pic>
      <p:pic>
        <p:nvPicPr>
          <p:cNvPr id="13" name="Picture 12"/>
          <p:cNvPicPr>
            <a:picLocks noChangeAspect="1"/>
          </p:cNvPicPr>
          <p:nvPr/>
        </p:nvPicPr>
        <p:blipFill>
          <a:blip r:embed="rId4"/>
          <a:stretch>
            <a:fillRect/>
          </a:stretch>
        </p:blipFill>
        <p:spPr>
          <a:xfrm>
            <a:off x="578846" y="624964"/>
            <a:ext cx="768643" cy="728046"/>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1482919" y="469632"/>
                <a:ext cx="7128343" cy="920508"/>
              </a:xfrm>
              <a:prstGeom prst="rect">
                <a:avLst/>
              </a:prstGeom>
            </p:spPr>
            <p:txBody>
              <a:bodyPr wrap="square">
                <a:spAutoFit/>
              </a:bodyPr>
              <a:lstStyle/>
              <a:p>
                <a:pPr lvl="0" algn="just">
                  <a:lnSpc>
                    <a:spcPct val="160000"/>
                  </a:lnSpc>
                </a:pPr>
                <a:r>
                  <a:rPr lang="en-US" sz="1800">
                    <a:solidFill>
                      <a:schemeClr val="tx1"/>
                    </a:solidFill>
                    <a:latin typeface="Arial" panose="020B0604020202020204" pitchFamily="34" charset="0"/>
                  </a:rPr>
                  <a:t>Giải thích vì sao nếu </a:t>
                </a:r>
                <a14:m>
                  <m:oMath xmlns:m="http://schemas.openxmlformats.org/officeDocument/2006/math">
                    <m:r>
                      <a:rPr lang="en-US" sz="1800" i="1" smtClean="0">
                        <a:solidFill>
                          <a:schemeClr val="tx1"/>
                        </a:solidFill>
                        <a:latin typeface="Cambria Math" panose="02040503050406030204" pitchFamily="18" charset="0"/>
                      </a:rPr>
                      <m:t>𝑓</m:t>
                    </m:r>
                    <m:r>
                      <a:rPr lang="en-US" sz="1800" i="1" smtClean="0">
                        <a:solidFill>
                          <a:schemeClr val="tx1"/>
                        </a:solidFill>
                        <a:latin typeface="Cambria Math" panose="02040503050406030204" pitchFamily="18" charset="0"/>
                      </a:rPr>
                      <m:t>′(</m:t>
                    </m:r>
                    <m:r>
                      <a:rPr lang="en-US" sz="1800" i="1" smtClean="0">
                        <a:solidFill>
                          <a:schemeClr val="tx1"/>
                        </a:solidFill>
                        <a:latin typeface="Cambria Math" panose="02040503050406030204" pitchFamily="18" charset="0"/>
                      </a:rPr>
                      <m:t>𝑥</m:t>
                    </m:r>
                    <m:r>
                      <a:rPr lang="en-US" sz="1800" i="1" smtClean="0">
                        <a:solidFill>
                          <a:schemeClr val="tx1"/>
                        </a:solidFill>
                        <a:latin typeface="Cambria Math" panose="02040503050406030204" pitchFamily="18" charset="0"/>
                      </a:rPr>
                      <m:t>) </m:t>
                    </m:r>
                  </m:oMath>
                </a14:m>
                <a:r>
                  <a:rPr lang="en-US" sz="1800">
                    <a:solidFill>
                      <a:schemeClr val="tx1"/>
                    </a:solidFill>
                    <a:latin typeface="Arial" panose="020B0604020202020204" pitchFamily="34" charset="0"/>
                  </a:rPr>
                  <a:t>không đổi dấu khi </a:t>
                </a:r>
                <a14:m>
                  <m:oMath xmlns:m="http://schemas.openxmlformats.org/officeDocument/2006/math">
                    <m:r>
                      <a:rPr lang="en-US" sz="1800" i="1" smtClean="0">
                        <a:solidFill>
                          <a:schemeClr val="tx1"/>
                        </a:solidFill>
                        <a:latin typeface="Cambria Math" panose="02040503050406030204" pitchFamily="18" charset="0"/>
                      </a:rPr>
                      <m:t>𝑥</m:t>
                    </m:r>
                  </m:oMath>
                </a14:m>
                <a:r>
                  <a:rPr lang="en-US" sz="1800">
                    <a:solidFill>
                      <a:schemeClr val="tx1"/>
                    </a:solidFill>
                    <a:latin typeface="Arial" panose="020B0604020202020204" pitchFamily="34" charset="0"/>
                  </a:rPr>
                  <a:t> qua </a:t>
                </a:r>
                <a14:m>
                  <m:oMath xmlns:m="http://schemas.openxmlformats.org/officeDocument/2006/math">
                    <m:sSub>
                      <m:sSubPr>
                        <m:ctrlPr>
                          <a:rPr lang="en-US" sz="1800" i="1" smtClean="0">
                            <a:solidFill>
                              <a:schemeClr val="tx1"/>
                            </a:solidFill>
                            <a:latin typeface="Cambria Math"/>
                          </a:rPr>
                        </m:ctrlPr>
                      </m:sSubPr>
                      <m:e>
                        <m:r>
                          <a:rPr lang="en-US" sz="1800" b="0" i="1" smtClean="0">
                            <a:solidFill>
                              <a:schemeClr val="tx1"/>
                            </a:solidFill>
                            <a:latin typeface="Cambria Math" panose="02040503050406030204" pitchFamily="18" charset="0"/>
                          </a:rPr>
                          <m:t>𝑥</m:t>
                        </m:r>
                      </m:e>
                      <m:sub>
                        <m:r>
                          <a:rPr lang="en-US" sz="1800" b="0" i="1" smtClean="0">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thì </a:t>
                </a:r>
                <a14:m>
                  <m:oMath xmlns:m="http://schemas.openxmlformats.org/officeDocument/2006/math">
                    <m:sSub>
                      <m:sSubPr>
                        <m:ctrlPr>
                          <a:rPr lang="en-US" sz="1800" i="1">
                            <a:solidFill>
                              <a:schemeClr val="tx1"/>
                            </a:solidFill>
                            <a:latin typeface="Cambria Math"/>
                          </a:rPr>
                        </m:ctrlPr>
                      </m:sSubPr>
                      <m:e>
                        <m:r>
                          <a:rPr lang="en-US" sz="1800" i="1">
                            <a:solidFill>
                              <a:schemeClr val="tx1"/>
                            </a:solidFill>
                            <a:latin typeface="Cambria Math" panose="02040503050406030204" pitchFamily="18" charset="0"/>
                          </a:rPr>
                          <m:t>𝑥</m:t>
                        </m:r>
                      </m:e>
                      <m:sub>
                        <m:r>
                          <a:rPr lang="en-US" sz="1800" i="1">
                            <a:solidFill>
                              <a:schemeClr val="tx1"/>
                            </a:solidFill>
                            <a:latin typeface="Cambria Math" panose="02040503050406030204" pitchFamily="18" charset="0"/>
                          </a:rPr>
                          <m:t>𝑜</m:t>
                        </m:r>
                      </m:sub>
                    </m:sSub>
                  </m:oMath>
                </a14:m>
                <a:r>
                  <a:rPr lang="en-US" sz="1800">
                    <a:solidFill>
                      <a:schemeClr val="tx1"/>
                    </a:solidFill>
                    <a:latin typeface="Arial" panose="020B0604020202020204" pitchFamily="34" charset="0"/>
                  </a:rPr>
                  <a:t> không phải là điểm cực trị của hàm số </a:t>
                </a:r>
                <a14:m>
                  <m:oMath xmlns:m="http://schemas.openxmlformats.org/officeDocument/2006/math">
                    <m:r>
                      <a:rPr lang="en-US" sz="1800" i="1" smtClean="0">
                        <a:solidFill>
                          <a:schemeClr val="tx1"/>
                        </a:solidFill>
                        <a:latin typeface="Cambria Math" panose="02040503050406030204" pitchFamily="18" charset="0"/>
                      </a:rPr>
                      <m:t>𝑓</m:t>
                    </m:r>
                    <m:r>
                      <a:rPr lang="en-US" sz="1800" i="1" smtClean="0">
                        <a:solidFill>
                          <a:schemeClr val="tx1"/>
                        </a:solidFill>
                        <a:latin typeface="Cambria Math" panose="02040503050406030204" pitchFamily="18" charset="0"/>
                      </a:rPr>
                      <m:t>(</m:t>
                    </m:r>
                    <m:r>
                      <a:rPr lang="en-US" sz="1800" i="1" smtClean="0">
                        <a:solidFill>
                          <a:schemeClr val="tx1"/>
                        </a:solidFill>
                        <a:latin typeface="Cambria Math" panose="02040503050406030204" pitchFamily="18" charset="0"/>
                      </a:rPr>
                      <m:t>𝑥</m:t>
                    </m:r>
                    <m:r>
                      <a:rPr lang="en-US" sz="1800" i="1" smtClean="0">
                        <a:solidFill>
                          <a:schemeClr val="tx1"/>
                        </a:solidFill>
                        <a:latin typeface="Cambria Math" panose="02040503050406030204" pitchFamily="18" charset="0"/>
                      </a:rPr>
                      <m:t>)?</m:t>
                    </m:r>
                  </m:oMath>
                </a14:m>
                <a:endParaRPr lang="en-US" sz="1800">
                  <a:solidFill>
                    <a:schemeClr val="tx1"/>
                  </a:solidFill>
                  <a:latin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82919" y="469632"/>
                <a:ext cx="7128343" cy="920508"/>
              </a:xfrm>
              <a:prstGeom prst="rect">
                <a:avLst/>
              </a:prstGeom>
              <a:blipFill>
                <a:blip r:embed="rId5"/>
                <a:stretch>
                  <a:fillRect l="-684" r="-684" b="-9934"/>
                </a:stretch>
              </a:blipFill>
            </p:spPr>
            <p:txBody>
              <a:bodyPr/>
              <a:lstStyle/>
              <a:p>
                <a:r>
                  <a:rPr lang="en-US">
                    <a:noFill/>
                  </a:rPr>
                  <a:t> </a:t>
                </a:r>
              </a:p>
            </p:txBody>
          </p:sp>
        </mc:Fallback>
      </mc:AlternateContent>
      <p:sp>
        <p:nvSpPr>
          <p:cNvPr id="17" name="Rectangle 16"/>
          <p:cNvSpPr/>
          <p:nvPr/>
        </p:nvSpPr>
        <p:spPr>
          <a:xfrm>
            <a:off x="1470735" y="1693939"/>
            <a:ext cx="968535" cy="369332"/>
          </a:xfrm>
          <a:prstGeom prst="rect">
            <a:avLst/>
          </a:prstGeom>
        </p:spPr>
        <p:txBody>
          <a:bodyPr wrap="none">
            <a:spAutoFit/>
          </a:bodyPr>
          <a:lstStyle/>
          <a:p>
            <a:pPr lvl="0" algn="ctr">
              <a:buClrTx/>
              <a:defRPr/>
            </a:pPr>
            <a:r>
              <a:rPr lang="en-US" sz="1800" b="1" i="1" u="sng">
                <a:solidFill>
                  <a:schemeClr val="accent2">
                    <a:lumMod val="20000"/>
                    <a:lumOff val="80000"/>
                  </a:schemeClr>
                </a:solidFill>
                <a:ea typeface="+mn-ea"/>
              </a:rPr>
              <a:t>Trả lời:</a:t>
            </a:r>
          </a:p>
        </p:txBody>
      </p:sp>
      <mc:AlternateContent xmlns:mc="http://schemas.openxmlformats.org/markup-compatibility/2006" xmlns:a14="http://schemas.microsoft.com/office/drawing/2010/main">
        <mc:Choice Requires="a14">
          <p:sp>
            <p:nvSpPr>
              <p:cNvPr id="2" name="Rectangle 1"/>
              <p:cNvSpPr/>
              <p:nvPr/>
            </p:nvSpPr>
            <p:spPr>
              <a:xfrm>
                <a:off x="549028" y="2310715"/>
                <a:ext cx="8064496" cy="2029915"/>
              </a:xfrm>
              <a:prstGeom prst="rect">
                <a:avLst/>
              </a:prstGeom>
            </p:spPr>
            <p:txBody>
              <a:bodyPr wrap="square">
                <a:spAutoFit/>
              </a:bodyPr>
              <a:lstStyle/>
              <a:p>
                <a:pPr algn="just">
                  <a:lnSpc>
                    <a:spcPct val="160000"/>
                  </a:lnSpc>
                  <a:spcBef>
                    <a:spcPts val="600"/>
                  </a:spcBef>
                  <a:spcAft>
                    <a:spcPts val="600"/>
                  </a:spcAft>
                </a:pPr>
                <a:r>
                  <a:rPr lang="en-US" sz="1800">
                    <a:solidFill>
                      <a:schemeClr val="tx1"/>
                    </a:solidFill>
                    <a:latin typeface="+mn-lt"/>
                    <a:ea typeface="Arial" panose="020B0604020202020204" pitchFamily="34" charset="0"/>
                    <a:cs typeface="Times New Roman" panose="02020603050405020304" pitchFamily="18" charset="0"/>
                  </a:rPr>
                  <a:t>Nếu </a:t>
                </a:r>
                <a14:m>
                  <m:oMath xmlns:m="http://schemas.openxmlformats.org/officeDocument/2006/math">
                    <m:sSup>
                      <m:sSupPr>
                        <m:ctrlPr>
                          <a:rPr lang="en-US" sz="1800" i="1">
                            <a:solidFill>
                              <a:schemeClr val="tx1"/>
                            </a:solidFill>
                            <a:effectLst/>
                            <a:latin typeface="Cambria Math"/>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800" i="1">
                            <a:solidFill>
                              <a:schemeClr val="tx1"/>
                            </a:solidFill>
                            <a:effectLst/>
                            <a:latin typeface="Cambria Math"/>
                            <a:ea typeface="Arial" panose="020B0604020202020204" pitchFamily="34" charset="0"/>
                            <a:cs typeface="Times New Roman" panose="02020603050405020304" pitchFamily="18" charset="0"/>
                          </a:rPr>
                        </m:ctrlPr>
                      </m:d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solidFill>
                      <a:schemeClr val="tx1"/>
                    </a:solidFill>
                    <a:effectLst/>
                    <a:latin typeface="+mn-lt"/>
                    <a:ea typeface="PMingLiU"/>
                    <a:cs typeface="Times New Roman" panose="02020603050405020304" pitchFamily="18" charset="0"/>
                  </a:rPr>
                  <a:t> không đổi dấu khi </a:t>
                </a:r>
                <a14:m>
                  <m:oMath xmlns:m="http://schemas.openxmlformats.org/officeDocument/2006/math">
                    <m:r>
                      <a:rPr lang="en-US" sz="1800" i="1">
                        <a:solidFill>
                          <a:schemeClr val="tx1"/>
                        </a:solidFill>
                        <a:effectLst/>
                        <a:latin typeface="Cambria Math" panose="02040503050406030204" pitchFamily="18" charset="0"/>
                        <a:ea typeface="PMingLiU"/>
                        <a:cs typeface="Times New Roman" panose="02020603050405020304" pitchFamily="18" charset="0"/>
                      </a:rPr>
                      <m:t>𝑥</m:t>
                    </m:r>
                  </m:oMath>
                </a14:m>
                <a:r>
                  <a:rPr lang="en-US" sz="1800">
                    <a:solidFill>
                      <a:schemeClr val="tx1"/>
                    </a:solidFill>
                    <a:effectLst/>
                    <a:latin typeface="+mn-lt"/>
                    <a:ea typeface="PMingLiU"/>
                    <a:cs typeface="Times New Roman" panose="02020603050405020304" pitchFamily="18" charset="0"/>
                  </a:rPr>
                  <a:t> qua </a:t>
                </a:r>
                <a14:m>
                  <m:oMath xmlns:m="http://schemas.openxmlformats.org/officeDocument/2006/math">
                    <m:sSub>
                      <m:sSubPr>
                        <m:ctrlPr>
                          <a:rPr lang="en-US" sz="1800" i="1">
                            <a:solidFill>
                              <a:schemeClr val="tx1"/>
                            </a:solidFill>
                            <a:effectLst/>
                            <a:latin typeface="Cambria Math"/>
                            <a:ea typeface="PMingLiU"/>
                            <a:cs typeface="Times New Roman" panose="02020603050405020304" pitchFamily="18" charset="0"/>
                          </a:rPr>
                        </m:ctrlPr>
                      </m:sSubPr>
                      <m:e>
                        <m:r>
                          <a:rPr lang="en-US" sz="1800" i="1">
                            <a:solidFill>
                              <a:schemeClr val="tx1"/>
                            </a:solidFill>
                            <a:effectLst/>
                            <a:latin typeface="Cambria Math" panose="02040503050406030204" pitchFamily="18" charset="0"/>
                            <a:ea typeface="PMingLiU"/>
                            <a:cs typeface="Times New Roman" panose="02020603050405020304" pitchFamily="18" charset="0"/>
                          </a:rPr>
                          <m:t>𝑥</m:t>
                        </m:r>
                      </m:e>
                      <m:sub>
                        <m:r>
                          <a:rPr lang="en-US" sz="18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en-US" sz="1800">
                    <a:solidFill>
                      <a:schemeClr val="tx1"/>
                    </a:solidFill>
                    <a:effectLst/>
                    <a:latin typeface="+mn-lt"/>
                    <a:ea typeface="PMingLiU"/>
                    <a:cs typeface="Times New Roman" panose="02020603050405020304" pitchFamily="18" charset="0"/>
                  </a:rPr>
                  <a:t> thì </a:t>
                </a:r>
                <a:r>
                  <a:rPr lang="vi-VN" sz="1800">
                    <a:solidFill>
                      <a:schemeClr val="tx1"/>
                    </a:solidFill>
                    <a:effectLst/>
                    <a:latin typeface="+mn-lt"/>
                    <a:ea typeface="PMingLiU"/>
                    <a:cs typeface="Times New Roman" panose="02020603050405020304" pitchFamily="18" charset="0"/>
                  </a:rPr>
                  <a:t>hàm số </a:t>
                </a:r>
                <a14:m>
                  <m:oMath xmlns:m="http://schemas.openxmlformats.org/officeDocument/2006/math">
                    <m:r>
                      <a:rPr lang="vi-VN" sz="1800" i="1">
                        <a:solidFill>
                          <a:schemeClr val="tx1"/>
                        </a:solidFill>
                        <a:effectLst/>
                        <a:latin typeface="Cambria Math" panose="02040503050406030204" pitchFamily="18" charset="0"/>
                        <a:ea typeface="PMingLiU"/>
                        <a:cs typeface="Times New Roman" panose="02020603050405020304" pitchFamily="18" charset="0"/>
                      </a:rPr>
                      <m:t>𝑓</m:t>
                    </m:r>
                    <m:r>
                      <a:rPr lang="vi-VN" sz="1800" i="1">
                        <a:solidFill>
                          <a:schemeClr val="tx1"/>
                        </a:solidFill>
                        <a:effectLst/>
                        <a:latin typeface="Cambria Math" panose="02040503050406030204" pitchFamily="18" charset="0"/>
                        <a:ea typeface="PMingLiU"/>
                        <a:cs typeface="Times New Roman" panose="02020603050405020304" pitchFamily="18" charset="0"/>
                      </a:rPr>
                      <m:t>(</m:t>
                    </m:r>
                    <m:r>
                      <a:rPr lang="vi-VN" sz="1800" i="1">
                        <a:solidFill>
                          <a:schemeClr val="tx1"/>
                        </a:solidFill>
                        <a:effectLst/>
                        <a:latin typeface="Cambria Math" panose="02040503050406030204" pitchFamily="18" charset="0"/>
                        <a:ea typeface="PMingLiU"/>
                        <a:cs typeface="Times New Roman" panose="02020603050405020304" pitchFamily="18" charset="0"/>
                      </a:rPr>
                      <m:t>𝑥</m:t>
                    </m:r>
                    <m:r>
                      <a:rPr lang="vi-VN" sz="1800" i="1">
                        <a:solidFill>
                          <a:schemeClr val="tx1"/>
                        </a:solidFill>
                        <a:effectLst/>
                        <a:latin typeface="Cambria Math" panose="02040503050406030204" pitchFamily="18" charset="0"/>
                        <a:ea typeface="PMingLiU"/>
                        <a:cs typeface="Times New Roman" panose="02020603050405020304" pitchFamily="18" charset="0"/>
                      </a:rPr>
                      <m:t>)</m:t>
                    </m:r>
                  </m:oMath>
                </a14:m>
                <a:r>
                  <a:rPr lang="vi-VN" sz="1800">
                    <a:solidFill>
                      <a:schemeClr val="tx1"/>
                    </a:solidFill>
                    <a:effectLst/>
                    <a:latin typeface="+mn-lt"/>
                    <a:ea typeface="PMingLiU"/>
                    <a:cs typeface="Times New Roman" panose="02020603050405020304" pitchFamily="18" charset="0"/>
                  </a:rPr>
                  <a:t> luôn đồng biến, hoặc luôn nghịch biến, nên không có cực trị.</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60000"/>
                  </a:lnSpc>
                  <a:spcBef>
                    <a:spcPts val="600"/>
                  </a:spcBef>
                  <a:spcAft>
                    <a:spcPts val="600"/>
                  </a:spcAft>
                </a:pPr>
                <a:r>
                  <a:rPr lang="vi-VN" sz="1800" kern="0">
                    <a:solidFill>
                      <a:schemeClr val="tx1"/>
                    </a:solidFill>
                    <a:effectLst/>
                    <a:latin typeface="+mn-lt"/>
                    <a:ea typeface="PMingLiU"/>
                  </a:rPr>
                  <a:t>Vậy nếu </a:t>
                </a:r>
                <a14:m>
                  <m:oMath xmlns:m="http://schemas.openxmlformats.org/officeDocument/2006/math">
                    <m:sSup>
                      <m:sSupPr>
                        <m:ctrlPr>
                          <a:rPr lang="en-US" sz="1800" i="1">
                            <a:solidFill>
                              <a:schemeClr val="tx1"/>
                            </a:solidFill>
                            <a:effectLst/>
                            <a:latin typeface="Cambria Math"/>
                            <a:ea typeface="PMingLiU"/>
                            <a:cs typeface="Times New Roman" panose="02020603050405020304" pitchFamily="18" charset="0"/>
                          </a:rPr>
                        </m:ctrlPr>
                      </m:sSupPr>
                      <m:e>
                        <m:r>
                          <a:rPr lang="vi-VN" sz="1800" i="1" kern="0">
                            <a:solidFill>
                              <a:schemeClr val="tx1"/>
                            </a:solidFill>
                            <a:effectLst/>
                            <a:latin typeface="Cambria Math" panose="02040503050406030204" pitchFamily="18" charset="0"/>
                            <a:ea typeface="PMingLiU"/>
                            <a:cs typeface="Times New Roman" panose="02020603050405020304" pitchFamily="18" charset="0"/>
                          </a:rPr>
                          <m:t>𝑓</m:t>
                        </m:r>
                      </m:e>
                      <m:sup>
                        <m:r>
                          <a:rPr lang="vi-VN" sz="1800" i="1" kern="0">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1800" i="1">
                            <a:solidFill>
                              <a:schemeClr val="tx1"/>
                            </a:solidFill>
                            <a:effectLst/>
                            <a:latin typeface="Cambria Math"/>
                            <a:ea typeface="PMingLiU"/>
                            <a:cs typeface="Times New Roman" panose="02020603050405020304" pitchFamily="18" charset="0"/>
                          </a:rPr>
                        </m:ctrlPr>
                      </m:d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1800" kern="0">
                    <a:solidFill>
                      <a:schemeClr val="tx1"/>
                    </a:solidFill>
                    <a:effectLst/>
                    <a:latin typeface="+mn-lt"/>
                    <a:ea typeface="PMingLiU"/>
                  </a:rPr>
                  <a:t> không đổi dấu khi </a:t>
                </a:r>
                <a14:m>
                  <m:oMath xmlns:m="http://schemas.openxmlformats.org/officeDocument/2006/math">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oMath>
                </a14:m>
                <a:r>
                  <a:rPr lang="vi-VN" sz="1800" kern="0">
                    <a:solidFill>
                      <a:schemeClr val="tx1"/>
                    </a:solidFill>
                    <a:effectLst/>
                    <a:latin typeface="+mn-lt"/>
                    <a:ea typeface="PMingLiU"/>
                  </a:rPr>
                  <a:t> qua </a:t>
                </a:r>
                <a14:m>
                  <m:oMath xmlns:m="http://schemas.openxmlformats.org/officeDocument/2006/math">
                    <m:sSub>
                      <m:sSubPr>
                        <m:ctrlPr>
                          <a:rPr lang="en-US" sz="1800" i="1">
                            <a:solidFill>
                              <a:schemeClr val="tx1"/>
                            </a:solidFill>
                            <a:effectLst/>
                            <a:latin typeface="Cambria Math"/>
                            <a:ea typeface="PMingLiU"/>
                            <a:cs typeface="Times New Roman" panose="02020603050405020304" pitchFamily="18" charset="0"/>
                          </a:rPr>
                        </m:ctrlPr>
                      </m:sSub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sub>
                        <m:r>
                          <a:rPr lang="vi-VN" sz="1800" i="1" kern="0">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1800" kern="0">
                    <a:solidFill>
                      <a:schemeClr val="tx1"/>
                    </a:solidFill>
                    <a:effectLst/>
                    <a:latin typeface="+mn-lt"/>
                    <a:ea typeface="PMingLiU"/>
                  </a:rPr>
                  <a:t> thì </a:t>
                </a:r>
                <a14:m>
                  <m:oMath xmlns:m="http://schemas.openxmlformats.org/officeDocument/2006/math">
                    <m:sSub>
                      <m:sSubPr>
                        <m:ctrlPr>
                          <a:rPr lang="en-US" sz="1800" i="1">
                            <a:solidFill>
                              <a:schemeClr val="tx1"/>
                            </a:solidFill>
                            <a:effectLst/>
                            <a:latin typeface="Cambria Math"/>
                            <a:ea typeface="PMingLiU"/>
                            <a:cs typeface="Times New Roman" panose="02020603050405020304" pitchFamily="18" charset="0"/>
                          </a:rPr>
                        </m:ctrlPr>
                      </m:sSub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sub>
                        <m:r>
                          <a:rPr lang="vi-VN" sz="1800" i="1" kern="0">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1800" kern="0">
                    <a:solidFill>
                      <a:schemeClr val="tx1"/>
                    </a:solidFill>
                    <a:effectLst/>
                    <a:latin typeface="+mn-lt"/>
                    <a:ea typeface="PMingLiU"/>
                  </a:rPr>
                  <a:t> không phải là điểm cực trị của hàm số </a:t>
                </a:r>
                <a14:m>
                  <m:oMath xmlns:m="http://schemas.openxmlformats.org/officeDocument/2006/math">
                    <m:r>
                      <a:rPr lang="vi-VN" sz="1800" i="1" kern="0">
                        <a:solidFill>
                          <a:schemeClr val="tx1"/>
                        </a:solidFill>
                        <a:effectLst/>
                        <a:latin typeface="Cambria Math" panose="02040503050406030204" pitchFamily="18" charset="0"/>
                        <a:ea typeface="PMingLiU"/>
                        <a:cs typeface="Times New Roman" panose="02020603050405020304" pitchFamily="18" charset="0"/>
                      </a:rPr>
                      <m:t>𝑓</m:t>
                    </m:r>
                    <m:d>
                      <m:dPr>
                        <m:ctrlPr>
                          <a:rPr lang="en-US" sz="1800" i="1">
                            <a:solidFill>
                              <a:schemeClr val="tx1"/>
                            </a:solidFill>
                            <a:effectLst/>
                            <a:latin typeface="Cambria Math"/>
                            <a:ea typeface="PMingLiU"/>
                            <a:cs typeface="Times New Roman" panose="02020603050405020304" pitchFamily="18" charset="0"/>
                          </a:rPr>
                        </m:ctrlPr>
                      </m:dPr>
                      <m:e>
                        <m:r>
                          <a:rPr lang="vi-VN" sz="1800" i="1" kern="0">
                            <a:solidFill>
                              <a:schemeClr val="tx1"/>
                            </a:solidFill>
                            <a:effectLst/>
                            <a:latin typeface="Cambria Math" panose="02040503050406030204" pitchFamily="18" charset="0"/>
                            <a:ea typeface="PMingLiU"/>
                            <a:cs typeface="Times New Roman" panose="02020603050405020304" pitchFamily="18" charset="0"/>
                          </a:rPr>
                          <m:t>𝑥</m:t>
                        </m:r>
                      </m:e>
                    </m:d>
                  </m:oMath>
                </a14:m>
                <a:endParaRPr lang="en-US" sz="1800">
                  <a:solidFill>
                    <a:schemeClr val="tx1"/>
                  </a:solidFill>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549028" y="2310715"/>
                <a:ext cx="8064496" cy="2029915"/>
              </a:xfrm>
              <a:prstGeom prst="rect">
                <a:avLst/>
              </a:prstGeom>
              <a:blipFill>
                <a:blip r:embed="rId6"/>
                <a:stretch>
                  <a:fillRect l="-605" r="-680" b="-3904"/>
                </a:stretch>
              </a:blipFill>
            </p:spPr>
            <p:txBody>
              <a:bodyPr/>
              <a:lstStyle/>
              <a:p>
                <a:r>
                  <a:rPr lang="en-US">
                    <a:noFill/>
                  </a:rPr>
                  <a:t> </a:t>
                </a:r>
              </a:p>
            </p:txBody>
          </p:sp>
        </mc:Fallback>
      </mc:AlternateContent>
    </p:spTree>
    <p:extLst>
      <p:ext uri="{BB962C8B-B14F-4D97-AF65-F5344CB8AC3E}">
        <p14:creationId xmlns:p14="http://schemas.microsoft.com/office/powerpoint/2010/main" val="1755044643"/>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sp>
        <p:nvSpPr>
          <p:cNvPr id="40" name="Rectangle 39"/>
          <p:cNvSpPr/>
          <p:nvPr/>
        </p:nvSpPr>
        <p:spPr>
          <a:xfrm>
            <a:off x="825560" y="759303"/>
            <a:ext cx="2599363" cy="1608325"/>
          </a:xfrm>
          <a:prstGeom prst="rect">
            <a:avLst/>
          </a:prstGeom>
        </p:spPr>
        <p:txBody>
          <a:bodyPr wrap="square">
            <a:spAutoFit/>
          </a:bodyPr>
          <a:lstStyle/>
          <a:p>
            <a:pPr algn="ctr">
              <a:lnSpc>
                <a:spcPct val="150000"/>
              </a:lnSpc>
            </a:pPr>
            <a:r>
              <a:rPr lang="en-US" sz="3500" b="1">
                <a:solidFill>
                  <a:srgbClr val="FFFF00"/>
                </a:solidFill>
                <a:latin typeface="+mj-lt"/>
                <a:sym typeface="Exo"/>
              </a:rPr>
              <a:t>NỘI DUNG BÀI HỌC</a:t>
            </a:r>
          </a:p>
        </p:txBody>
      </p:sp>
      <p:sp>
        <p:nvSpPr>
          <p:cNvPr id="41" name="Google Shape;1498;p41"/>
          <p:cNvSpPr/>
          <p:nvPr/>
        </p:nvSpPr>
        <p:spPr>
          <a:xfrm>
            <a:off x="4267683" y="3209417"/>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01;p41"/>
          <p:cNvSpPr txBox="1">
            <a:spLocks noGrp="1"/>
          </p:cNvSpPr>
          <p:nvPr>
            <p:ph type="title"/>
          </p:nvPr>
        </p:nvSpPr>
        <p:spPr>
          <a:xfrm>
            <a:off x="5631196" y="1798717"/>
            <a:ext cx="2453361" cy="527700"/>
          </a:xfrm>
          <a:prstGeom prst="rect">
            <a:avLst/>
          </a:prstGeom>
        </p:spPr>
        <p:txBody>
          <a:bodyPr spcFirstLastPara="1" wrap="square" lIns="91425" tIns="91425" rIns="91425" bIns="91425" anchor="ctr" anchorCtr="0">
            <a:noAutofit/>
          </a:bodyPr>
          <a:lstStyle/>
          <a:p>
            <a:pPr lvl="0">
              <a:lnSpc>
                <a:spcPct val="150000"/>
              </a:lnSpc>
            </a:pPr>
            <a:r>
              <a:rPr lang="en-US" sz="2300">
                <a:latin typeface="+mj-lt"/>
              </a:rPr>
              <a:t>TÍNH ĐƠN ĐIỆU CỦA HÀM SỐ</a:t>
            </a:r>
            <a:endParaRPr sz="2300">
              <a:latin typeface="+mj-lt"/>
            </a:endParaRPr>
          </a:p>
        </p:txBody>
      </p:sp>
      <p:sp>
        <p:nvSpPr>
          <p:cNvPr id="44" name="Google Shape;1508;p41"/>
          <p:cNvSpPr txBox="1">
            <a:spLocks noGrp="1"/>
          </p:cNvSpPr>
          <p:nvPr>
            <p:ph type="title" idx="7"/>
          </p:nvPr>
        </p:nvSpPr>
        <p:spPr>
          <a:xfrm>
            <a:off x="4323325" y="3124515"/>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39357"/>
                </a:solidFill>
                <a:latin typeface="+mj-lt"/>
              </a:rPr>
              <a:t>02</a:t>
            </a:r>
            <a:endParaRPr>
              <a:solidFill>
                <a:srgbClr val="F39357"/>
              </a:solidFill>
              <a:latin typeface="+mj-lt"/>
            </a:endParaRPr>
          </a:p>
        </p:txBody>
      </p:sp>
      <p:cxnSp>
        <p:nvCxnSpPr>
          <p:cNvPr id="45" name="Google Shape;1516;p41"/>
          <p:cNvCxnSpPr>
            <a:endCxn id="41" idx="6"/>
          </p:cNvCxnSpPr>
          <p:nvPr/>
        </p:nvCxnSpPr>
        <p:spPr>
          <a:xfrm rot="10800000">
            <a:off x="5016783" y="3583967"/>
            <a:ext cx="448800" cy="0"/>
          </a:xfrm>
          <a:prstGeom prst="straightConnector1">
            <a:avLst/>
          </a:prstGeom>
          <a:noFill/>
          <a:ln w="9525" cap="flat" cmpd="sng">
            <a:solidFill>
              <a:schemeClr val="accent6"/>
            </a:solidFill>
            <a:prstDash val="solid"/>
            <a:round/>
            <a:headEnd type="none" w="med" len="med"/>
            <a:tailEnd type="none" w="med" len="med"/>
          </a:ln>
        </p:spPr>
      </p:cxnSp>
      <p:sp>
        <p:nvSpPr>
          <p:cNvPr id="100" name="Google Shape;1498;p41"/>
          <p:cNvSpPr/>
          <p:nvPr/>
        </p:nvSpPr>
        <p:spPr>
          <a:xfrm>
            <a:off x="4267683" y="1688019"/>
            <a:ext cx="749100" cy="749100"/>
          </a:xfrm>
          <a:prstGeom prst="ellipse">
            <a:avLst/>
          </a:prstGeom>
          <a:solidFill>
            <a:srgbClr val="FFFFFF"/>
          </a:solidFill>
          <a:ln w="9525" cap="flat" cmpd="sng">
            <a:solidFill>
              <a:srgbClr val="000000"/>
            </a:solidFill>
            <a:prstDash val="solid"/>
            <a:round/>
            <a:headEnd type="none" w="sm" len="sm"/>
            <a:tailEnd type="none" w="sm" len="sm"/>
          </a:ln>
          <a:effectLst>
            <a:outerShdw dist="47625" dir="3120000" algn="bl" rotWithShape="0">
              <a:schemeClr val="accent6"/>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08;p41"/>
          <p:cNvSpPr txBox="1">
            <a:spLocks noGrp="1"/>
          </p:cNvSpPr>
          <p:nvPr>
            <p:ph type="title" idx="7"/>
          </p:nvPr>
        </p:nvSpPr>
        <p:spPr>
          <a:xfrm>
            <a:off x="4323325" y="1603117"/>
            <a:ext cx="637800" cy="9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39357"/>
                </a:solidFill>
                <a:latin typeface="+mj-lt"/>
              </a:rPr>
              <a:t>01</a:t>
            </a:r>
            <a:endParaRPr>
              <a:solidFill>
                <a:srgbClr val="F39357"/>
              </a:solidFill>
              <a:latin typeface="+mj-lt"/>
            </a:endParaRPr>
          </a:p>
        </p:txBody>
      </p:sp>
      <p:cxnSp>
        <p:nvCxnSpPr>
          <p:cNvPr id="102" name="Google Shape;1516;p41"/>
          <p:cNvCxnSpPr>
            <a:endCxn id="100" idx="6"/>
          </p:cNvCxnSpPr>
          <p:nvPr/>
        </p:nvCxnSpPr>
        <p:spPr>
          <a:xfrm rot="10800000">
            <a:off x="5016783" y="2062569"/>
            <a:ext cx="448800" cy="0"/>
          </a:xfrm>
          <a:prstGeom prst="straightConnector1">
            <a:avLst/>
          </a:prstGeom>
          <a:noFill/>
          <a:ln w="9525" cap="flat" cmpd="sng">
            <a:solidFill>
              <a:schemeClr val="accent6"/>
            </a:solidFill>
            <a:prstDash val="solid"/>
            <a:round/>
            <a:headEnd type="none" w="med" len="med"/>
            <a:tailEnd type="none" w="med" len="med"/>
          </a:ln>
        </p:spPr>
      </p:cxnSp>
      <p:cxnSp>
        <p:nvCxnSpPr>
          <p:cNvPr id="22" name="Straight Connector 21"/>
          <p:cNvCxnSpPr/>
          <p:nvPr/>
        </p:nvCxnSpPr>
        <p:spPr>
          <a:xfrm>
            <a:off x="3755275" y="803081"/>
            <a:ext cx="0" cy="370736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3"/>
          <a:stretch>
            <a:fillRect/>
          </a:stretch>
        </p:blipFill>
        <p:spPr>
          <a:xfrm>
            <a:off x="1749174" y="3663475"/>
            <a:ext cx="752133" cy="752133"/>
          </a:xfrm>
          <a:prstGeom prst="rect">
            <a:avLst/>
          </a:prstGeom>
        </p:spPr>
      </p:pic>
      <p:sp>
        <p:nvSpPr>
          <p:cNvPr id="104" name="Google Shape;1501;p41"/>
          <p:cNvSpPr txBox="1">
            <a:spLocks noGrp="1"/>
          </p:cNvSpPr>
          <p:nvPr>
            <p:ph type="title"/>
          </p:nvPr>
        </p:nvSpPr>
        <p:spPr>
          <a:xfrm>
            <a:off x="5671142" y="3316699"/>
            <a:ext cx="2453857" cy="527700"/>
          </a:xfrm>
          <a:prstGeom prst="rect">
            <a:avLst/>
          </a:prstGeom>
        </p:spPr>
        <p:txBody>
          <a:bodyPr spcFirstLastPara="1" wrap="square" lIns="91425" tIns="91425" rIns="91425" bIns="91425" anchor="ctr" anchorCtr="0">
            <a:noAutofit/>
          </a:bodyPr>
          <a:lstStyle/>
          <a:p>
            <a:pPr lvl="0" algn="just">
              <a:lnSpc>
                <a:spcPct val="150000"/>
              </a:lnSpc>
            </a:pPr>
            <a:r>
              <a:rPr lang="en-US" sz="2300">
                <a:latin typeface="+mj-lt"/>
              </a:rPr>
              <a:t>CỰC TRỊ CỦA HÀM SỐ</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wipe(up)">
                                      <p:cBhvr>
                                        <p:cTn id="18" dur="500"/>
                                        <p:tgtEl>
                                          <p:spTgt spid="100"/>
                                        </p:tgtEl>
                                      </p:cBhvr>
                                    </p:animEffect>
                                  </p:childTnLst>
                                </p:cTn>
                              </p:par>
                              <p:par>
                                <p:cTn id="19" presetID="22" presetClass="entr" presetSubtype="1" fill="hold" nodeType="with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wipe(up)">
                                      <p:cBhvr>
                                        <p:cTn id="21" dur="500"/>
                                        <p:tgtEl>
                                          <p:spTgt spid="10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up)">
                                      <p:cBhvr>
                                        <p:cTn id="24" dur="500"/>
                                        <p:tgtEl>
                                          <p:spTgt spid="4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up)">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up)">
                                      <p:cBhvr>
                                        <p:cTn id="32" dur="500"/>
                                        <p:tgtEl>
                                          <p:spTgt spid="44"/>
                                        </p:tgtEl>
                                      </p:cBhvr>
                                    </p:animEffect>
                                  </p:childTnLst>
                                </p:cTn>
                              </p:par>
                              <p:par>
                                <p:cTn id="33" presetID="22" presetClass="entr" presetSubtype="1"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04"/>
                                        </p:tgtEl>
                                        <p:attrNameLst>
                                          <p:attrName>style.visibility</p:attrName>
                                        </p:attrNameLst>
                                      </p:cBhvr>
                                      <p:to>
                                        <p:strVal val="visible"/>
                                      </p:to>
                                    </p:set>
                                    <p:animEffect transition="in" filter="wipe(up)">
                                      <p:cBhvr>
                                        <p:cTn id="4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P spid="42" grpId="0"/>
      <p:bldP spid="44" grpId="0"/>
      <p:bldP spid="100" grpId="0" animBg="1"/>
      <p:bldP spid="101" grpId="0"/>
      <p:bldP spid="10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1051966" y="1243297"/>
                <a:ext cx="7007814" cy="3011787"/>
              </a:xfrm>
              <a:prstGeom prst="rect">
                <a:avLst/>
              </a:prstGeom>
            </p:spPr>
            <p:txBody>
              <a:bodyPr wrap="square">
                <a:spAutoFit/>
              </a:bodyPr>
              <a:lstStyle/>
              <a:p>
                <a:pPr algn="just">
                  <a:lnSpc>
                    <a:spcPct val="150000"/>
                  </a:lnSpc>
                  <a:spcBef>
                    <a:spcPts val="300"/>
                  </a:spcBef>
                  <a:spcAft>
                    <a:spcPts val="300"/>
                  </a:spcAft>
                </a:pPr>
                <a:r>
                  <a:rPr lang="vi-VN" sz="1900" b="1">
                    <a:solidFill>
                      <a:srgbClr val="FFFF00"/>
                    </a:solidFill>
                    <a:latin typeface="+mn-lt"/>
                    <a:ea typeface="Arial" panose="020B0604020202020204" pitchFamily="34" charset="0"/>
                    <a:cs typeface="Times New Roman" panose="02020603050405020304" pitchFamily="18" charset="0"/>
                  </a:rPr>
                  <a:t>Các bước tìm cực trị của hàm số </a:t>
                </a:r>
                <a14:m>
                  <m:oMath xmlns:m="http://schemas.openxmlformats.org/officeDocument/2006/math">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𝒚</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𝒇</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𝒙</m:t>
                    </m:r>
                    <m:r>
                      <a:rPr lang="vi-VN" sz="1900" b="1" i="1">
                        <a:solidFill>
                          <a:srgbClr val="FFFF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900" b="1">
                    <a:solidFill>
                      <a:srgbClr val="FFFF00"/>
                    </a:solidFill>
                    <a:effectLst/>
                    <a:latin typeface="+mn-lt"/>
                    <a:ea typeface="PMingLiU"/>
                    <a:cs typeface="Times New Roman" panose="02020603050405020304" pitchFamily="18" charset="0"/>
                  </a:rPr>
                  <a:t>:</a:t>
                </a:r>
                <a:endParaRPr lang="en-US" sz="1900" b="1">
                  <a:solidFill>
                    <a:srgbClr val="FFFF00"/>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1. Tìm tập xác định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2. Tính đạo hàm </a:t>
                </a:r>
                <a14:m>
                  <m:oMath xmlns:m="http://schemas.openxmlformats.org/officeDocument/2006/math">
                    <m:sSup>
                      <m:sSupPr>
                        <m:ctrlPr>
                          <a:rPr lang="en-US" sz="1900" i="1">
                            <a:solidFill>
                              <a:schemeClr val="tx1"/>
                            </a:solidFill>
                            <a:effectLst/>
                            <a:latin typeface="Cambria Math"/>
                            <a:ea typeface="Arial" panose="020B0604020202020204" pitchFamily="34" charset="0"/>
                            <a:cs typeface="Times New Roman" panose="02020603050405020304" pitchFamily="18" charset="0"/>
                          </a:rPr>
                        </m:ctrlPr>
                      </m:sSupPr>
                      <m:e>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900" i="1">
                            <a:solidFill>
                              <a:schemeClr val="tx1"/>
                            </a:solidFill>
                            <a:effectLst/>
                            <a:latin typeface="Cambria Math"/>
                            <a:ea typeface="Arial" panose="020B0604020202020204" pitchFamily="34" charset="0"/>
                            <a:cs typeface="Times New Roman" panose="02020603050405020304" pitchFamily="18" charset="0"/>
                          </a:rPr>
                        </m:ctrlPr>
                      </m:dPr>
                      <m:e>
                        <m:r>
                          <a:rPr lang="vi-VN" sz="19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1900">
                    <a:solidFill>
                      <a:schemeClr val="tx1"/>
                    </a:solidFill>
                    <a:effectLst/>
                    <a:latin typeface="+mn-lt"/>
                    <a:ea typeface="PMingLiU"/>
                    <a:cs typeface="Times New Roman" panose="02020603050405020304" pitchFamily="18" charset="0"/>
                  </a:rPr>
                  <a:t>. Tìm điểm mà tại đó </a:t>
                </a:r>
                <a14:m>
                  <m:oMath xmlns:m="http://schemas.openxmlformats.org/officeDocument/2006/math">
                    <m:sSup>
                      <m:sSupPr>
                        <m:ctrlPr>
                          <a:rPr lang="en-US" sz="1900" i="1">
                            <a:solidFill>
                              <a:schemeClr val="tx1"/>
                            </a:solidFill>
                            <a:effectLst/>
                            <a:latin typeface="Cambria Math"/>
                            <a:ea typeface="PMingLiU"/>
                            <a:cs typeface="Times New Roman" panose="02020603050405020304" pitchFamily="18" charset="0"/>
                          </a:rPr>
                        </m:ctrlPr>
                      </m:sSupPr>
                      <m:e>
                        <m:r>
                          <a:rPr lang="vi-VN" sz="1900" i="1">
                            <a:solidFill>
                              <a:schemeClr val="tx1"/>
                            </a:solidFill>
                            <a:effectLst/>
                            <a:latin typeface="Cambria Math" panose="02040503050406030204" pitchFamily="18" charset="0"/>
                            <a:ea typeface="PMingLiU"/>
                            <a:cs typeface="Times New Roman" panose="02020603050405020304" pitchFamily="18" charset="0"/>
                          </a:rPr>
                          <m:t>𝑓</m:t>
                        </m:r>
                      </m:e>
                      <m:sup>
                        <m:r>
                          <a:rPr lang="vi-VN" sz="1900" i="1">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1900" i="1">
                            <a:solidFill>
                              <a:schemeClr val="tx1"/>
                            </a:solidFill>
                            <a:effectLst/>
                            <a:latin typeface="Cambria Math"/>
                            <a:ea typeface="PMingLiU"/>
                            <a:cs typeface="Times New Roman" panose="02020603050405020304" pitchFamily="18" charset="0"/>
                          </a:rPr>
                        </m:ctrlPr>
                      </m:dPr>
                      <m:e>
                        <m:r>
                          <a:rPr lang="vi-VN" sz="1900" i="1">
                            <a:solidFill>
                              <a:schemeClr val="tx1"/>
                            </a:solidFill>
                            <a:effectLst/>
                            <a:latin typeface="Cambria Math" panose="02040503050406030204" pitchFamily="18" charset="0"/>
                            <a:ea typeface="PMingLiU"/>
                            <a:cs typeface="Times New Roman" panose="02020603050405020304" pitchFamily="18" charset="0"/>
                          </a:rPr>
                          <m:t>𝑥</m:t>
                        </m:r>
                      </m:e>
                    </m:d>
                    <m:r>
                      <a:rPr lang="vi-VN" sz="1900" i="1">
                        <a:solidFill>
                          <a:schemeClr val="tx1"/>
                        </a:solidFill>
                        <a:effectLst/>
                        <a:latin typeface="Cambria Math" panose="02040503050406030204" pitchFamily="18" charset="0"/>
                        <a:ea typeface="PMingLiU"/>
                        <a:cs typeface="Times New Roman" panose="02020603050405020304" pitchFamily="18" charset="0"/>
                      </a:rPr>
                      <m:t>=0</m:t>
                    </m:r>
                  </m:oMath>
                </a14:m>
                <a:r>
                  <a:rPr lang="vi-VN" sz="1900">
                    <a:solidFill>
                      <a:schemeClr val="tx1"/>
                    </a:solidFill>
                    <a:effectLst/>
                    <a:latin typeface="+mn-lt"/>
                    <a:ea typeface="PMingLiU"/>
                    <a:cs typeface="Times New Roman" panose="02020603050405020304" pitchFamily="18" charset="0"/>
                  </a:rPr>
                  <a:t> hoặc không tồn tại.</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3. Lập bảng biến thiên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00">
                    <a:solidFill>
                      <a:schemeClr val="tx1"/>
                    </a:solidFill>
                    <a:effectLst/>
                    <a:latin typeface="+mn-lt"/>
                    <a:ea typeface="Arial" panose="020B0604020202020204" pitchFamily="34" charset="0"/>
                    <a:cs typeface="Times New Roman" panose="02020603050405020304" pitchFamily="18" charset="0"/>
                  </a:rPr>
                  <a:t>4. Từ bảng biến thiên suy ra các cực trị của hàm số.</a:t>
                </a:r>
                <a:endParaRPr lang="en-US" sz="19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51966" y="1243297"/>
                <a:ext cx="7007814" cy="3011787"/>
              </a:xfrm>
              <a:prstGeom prst="rect">
                <a:avLst/>
              </a:prstGeom>
              <a:blipFill>
                <a:blip r:embed="rId3"/>
                <a:stretch>
                  <a:fillRect l="-870" r="-870" b="-2429"/>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440620" y="981625"/>
            <a:ext cx="638000" cy="609571"/>
          </a:xfrm>
          <a:prstGeom prst="rect">
            <a:avLst/>
          </a:prstGeom>
        </p:spPr>
      </p:pic>
    </p:spTree>
    <p:extLst>
      <p:ext uri="{BB962C8B-B14F-4D97-AF65-F5344CB8AC3E}">
        <p14:creationId xmlns:p14="http://schemas.microsoft.com/office/powerpoint/2010/main" val="36272649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404364" y="258871"/>
                <a:ext cx="6386886" cy="484748"/>
              </a:xfrm>
              <a:prstGeom prst="rect">
                <a:avLst/>
              </a:prstGeom>
            </p:spPr>
            <p:txBody>
              <a:bodyPr wrap="square">
                <a:spAutoFit/>
              </a:bodyPr>
              <a:lstStyle/>
              <a:p>
                <a:pPr lvl="0" algn="ctr">
                  <a:lnSpc>
                    <a:spcPct val="150000"/>
                  </a:lnSpc>
                </a:pPr>
                <a:r>
                  <a:rPr kumimoji="0" lang="en-US" sz="1700" b="1" i="0" u="none" strike="noStrike" kern="0" cap="none" spc="0" normalizeH="0" baseline="0" noProof="0">
                    <a:ln>
                      <a:noFill/>
                    </a:ln>
                    <a:solidFill>
                      <a:srgbClr val="FFFF00"/>
                    </a:solidFill>
                    <a:effectLst/>
                    <a:uLnTx/>
                    <a:uFillTx/>
                    <a:sym typeface="Arial"/>
                  </a:rPr>
                  <a:t>Ví dụ 6. </a:t>
                </a:r>
                <a:r>
                  <a:rPr lang="en-US" sz="1700">
                    <a:solidFill>
                      <a:srgbClr val="FFFFFF"/>
                    </a:solidFill>
                    <a:latin typeface="Arial" panose="020B0604020202020204" pitchFamily="34" charset="0"/>
                  </a:rPr>
                  <a:t>Tìm cực trị của hàm số </a:t>
                </a:r>
                <a14:m>
                  <m:oMath xmlns:m="http://schemas.openxmlformats.org/officeDocument/2006/math">
                    <m:r>
                      <a:rPr lang="en-US" sz="1700" b="0" i="1" smtClean="0">
                        <a:solidFill>
                          <a:srgbClr val="FFFFFF"/>
                        </a:solidFill>
                        <a:latin typeface="Cambria Math" panose="02040503050406030204" pitchFamily="18" charset="0"/>
                      </a:rPr>
                      <m:t>𝑦</m:t>
                    </m:r>
                    <m:r>
                      <a:rPr lang="en-US" sz="1700" b="0" i="1" smtClean="0">
                        <a:solidFill>
                          <a:srgbClr val="FFFFFF"/>
                        </a:solidFill>
                        <a:latin typeface="Cambria Math" panose="02040503050406030204" pitchFamily="18" charset="0"/>
                      </a:rPr>
                      <m:t>=</m:t>
                    </m:r>
                    <m:sSup>
                      <m:sSupPr>
                        <m:ctrlPr>
                          <a:rPr lang="en-US" sz="1700" b="0" i="1" smtClean="0">
                            <a:solidFill>
                              <a:srgbClr val="FFFFFF"/>
                            </a:solidFill>
                            <a:latin typeface="Cambria Math"/>
                          </a:rPr>
                        </m:ctrlPr>
                      </m:sSupPr>
                      <m:e>
                        <m:r>
                          <a:rPr lang="en-US" sz="1700" b="0" i="1" smtClean="0">
                            <a:solidFill>
                              <a:srgbClr val="FFFFFF"/>
                            </a:solidFill>
                            <a:latin typeface="Cambria Math" panose="02040503050406030204" pitchFamily="18" charset="0"/>
                          </a:rPr>
                          <m:t>𝑥</m:t>
                        </m:r>
                      </m:e>
                      <m:sup>
                        <m:r>
                          <a:rPr lang="en-US" sz="1700" b="0" i="1" smtClean="0">
                            <a:solidFill>
                              <a:srgbClr val="FFFFFF"/>
                            </a:solidFill>
                            <a:latin typeface="Cambria Math" panose="02040503050406030204" pitchFamily="18" charset="0"/>
                          </a:rPr>
                          <m:t>3</m:t>
                        </m:r>
                      </m:sup>
                    </m:sSup>
                    <m:r>
                      <a:rPr lang="en-US" sz="1700" b="0" i="1" smtClean="0">
                        <a:solidFill>
                          <a:srgbClr val="FFFFFF"/>
                        </a:solidFill>
                        <a:latin typeface="Cambria Math" panose="02040503050406030204" pitchFamily="18" charset="0"/>
                      </a:rPr>
                      <m:t>−6</m:t>
                    </m:r>
                    <m:sSup>
                      <m:sSupPr>
                        <m:ctrlPr>
                          <a:rPr lang="en-US" sz="1700" b="0" i="1" smtClean="0">
                            <a:solidFill>
                              <a:srgbClr val="FFFFFF"/>
                            </a:solidFill>
                            <a:latin typeface="Cambria Math"/>
                          </a:rPr>
                        </m:ctrlPr>
                      </m:sSupPr>
                      <m:e>
                        <m:r>
                          <a:rPr lang="en-US" sz="1700" b="0" i="1" smtClean="0">
                            <a:solidFill>
                              <a:srgbClr val="FFFFFF"/>
                            </a:solidFill>
                            <a:latin typeface="Cambria Math" panose="02040503050406030204" pitchFamily="18" charset="0"/>
                          </a:rPr>
                          <m:t>𝑥</m:t>
                        </m:r>
                      </m:e>
                      <m:sup>
                        <m:r>
                          <a:rPr lang="en-US" sz="1700" b="0" i="1" smtClean="0">
                            <a:solidFill>
                              <a:srgbClr val="FFFFFF"/>
                            </a:solidFill>
                            <a:latin typeface="Cambria Math" panose="02040503050406030204" pitchFamily="18" charset="0"/>
                          </a:rPr>
                          <m:t>2</m:t>
                        </m:r>
                      </m:sup>
                    </m:sSup>
                    <m:r>
                      <a:rPr lang="en-US" sz="1700" b="0" i="1" smtClean="0">
                        <a:solidFill>
                          <a:srgbClr val="FFFFFF"/>
                        </a:solidFill>
                        <a:latin typeface="Cambria Math" panose="02040503050406030204" pitchFamily="18" charset="0"/>
                      </a:rPr>
                      <m:t>+9</m:t>
                    </m:r>
                    <m:r>
                      <a:rPr lang="en-US" sz="1700" b="0" i="1" smtClean="0">
                        <a:solidFill>
                          <a:srgbClr val="FFFFFF"/>
                        </a:solidFill>
                        <a:latin typeface="Cambria Math" panose="02040503050406030204" pitchFamily="18" charset="0"/>
                      </a:rPr>
                      <m:t>𝑥</m:t>
                    </m:r>
                    <m:r>
                      <a:rPr lang="en-US" sz="1700" b="0" i="1" smtClean="0">
                        <a:solidFill>
                          <a:srgbClr val="FFFFFF"/>
                        </a:solidFill>
                        <a:latin typeface="Cambria Math" panose="02040503050406030204" pitchFamily="18" charset="0"/>
                      </a:rPr>
                      <m:t>+30</m:t>
                    </m:r>
                  </m:oMath>
                </a14:m>
                <a:endParaRPr kumimoji="0" lang="vi-VN" sz="1700" b="0" i="0" u="none" strike="noStrike" kern="0" cap="none" spc="0" normalizeH="0" baseline="0" noProof="0">
                  <a:ln>
                    <a:noFill/>
                  </a:ln>
                  <a:solidFill>
                    <a:srgbClr val="FFFFFF"/>
                  </a:solidFill>
                  <a:effectLst/>
                  <a:uLnTx/>
                  <a:uFillTx/>
                  <a:latin typeface="Arial" panose="020B0604020202020204" pitchFamily="34" charset="0"/>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1404364" y="258871"/>
                <a:ext cx="6386886" cy="484748"/>
              </a:xfrm>
              <a:prstGeom prst="rect">
                <a:avLst/>
              </a:prstGeom>
              <a:blipFill>
                <a:blip r:embed="rId4"/>
                <a:stretch>
                  <a:fillRect b="-6250"/>
                </a:stretch>
              </a:blipFill>
            </p:spPr>
            <p:txBody>
              <a:bodyPr/>
              <a:lstStyle/>
              <a:p>
                <a:r>
                  <a:rPr lang="en-US">
                    <a:noFill/>
                  </a:rPr>
                  <a:t> </a:t>
                </a:r>
              </a:p>
            </p:txBody>
          </p:sp>
        </mc:Fallback>
      </mc:AlternateContent>
      <p:pic>
        <p:nvPicPr>
          <p:cNvPr id="51" name="Picture 50"/>
          <p:cNvPicPr>
            <a:picLocks noChangeAspect="1"/>
          </p:cNvPicPr>
          <p:nvPr/>
        </p:nvPicPr>
        <p:blipFill>
          <a:blip r:embed="rId5"/>
          <a:stretch>
            <a:fillRect/>
          </a:stretch>
        </p:blipFill>
        <p:spPr>
          <a:xfrm>
            <a:off x="7677915" y="4176977"/>
            <a:ext cx="1059098" cy="650864"/>
          </a:xfrm>
          <a:prstGeom prst="rect">
            <a:avLst/>
          </a:prstGeom>
        </p:spPr>
      </p:pic>
      <p:sp>
        <p:nvSpPr>
          <p:cNvPr id="12" name="Rectangle 11"/>
          <p:cNvSpPr/>
          <p:nvPr/>
        </p:nvSpPr>
        <p:spPr>
          <a:xfrm>
            <a:off x="4262619" y="81629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1023932" y="1138114"/>
                <a:ext cx="6058716" cy="1300164"/>
              </a:xfrm>
              <a:prstGeom prst="rect">
                <a:avLst/>
              </a:prstGeom>
            </p:spPr>
            <p:txBody>
              <a:bodyPr wrap="square">
                <a:spAutoFit/>
              </a:bodyPr>
              <a:lstStyle/>
              <a:p>
                <a:pPr algn="just">
                  <a:lnSpc>
                    <a:spcPct val="150000"/>
                  </a:lnSpc>
                </a:pPr>
                <a:r>
                  <a:rPr lang="en-US" sz="1700">
                    <a:solidFill>
                      <a:schemeClr val="tx1"/>
                    </a:solidFill>
                    <a:effectLst/>
                    <a:latin typeface="+mn-lt"/>
                    <a:ea typeface="PMingLiU"/>
                    <a:cs typeface="Times New Roman" panose="02020603050405020304" pitchFamily="18" charset="0"/>
                  </a:rPr>
                  <a:t>Tập xác định của hàm số là </a:t>
                </a:r>
                <a14:m>
                  <m:oMath xmlns:m="http://schemas.openxmlformats.org/officeDocument/2006/math">
                    <m:r>
                      <a:rPr lang="en-US" sz="17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700">
                    <a:solidFill>
                      <a:schemeClr val="tx1"/>
                    </a:solidFill>
                    <a:effectLst/>
                    <a:latin typeface="+mn-lt"/>
                    <a:ea typeface="PMingLiU"/>
                    <a:cs typeface="Times New Roman" panose="02020603050405020304" pitchFamily="18" charset="0"/>
                  </a:rPr>
                  <a:t>.</a:t>
                </a:r>
                <a:endParaRPr lang="en-US" sz="1700">
                  <a:solidFill>
                    <a:schemeClr val="tx1"/>
                  </a:solidFill>
                  <a:latin typeface="+mn-lt"/>
                  <a:ea typeface="Arial" panose="020B0604020202020204" pitchFamily="34" charset="0"/>
                  <a:cs typeface="Times New Roman" panose="02020603050405020304" pitchFamily="18" charset="0"/>
                </a:endParaRPr>
              </a:p>
              <a:p>
                <a:pPr lvl="0">
                  <a:lnSpc>
                    <a:spcPct val="150000"/>
                  </a:lnSpc>
                </a:pPr>
                <a:r>
                  <a:rPr lang="en-US" sz="1700">
                    <a:solidFill>
                      <a:schemeClr val="tx1"/>
                    </a:solidFill>
                    <a:effectLst/>
                    <a:latin typeface="+mn-lt"/>
                    <a:ea typeface="Arial" panose="020B0604020202020204" pitchFamily="34" charset="0"/>
                    <a:cs typeface="Times New Roman" panose="02020603050405020304" pitchFamily="18" charset="0"/>
                  </a:rPr>
                  <a:t>Ta có: </a:t>
                </a:r>
                <a14:m>
                  <m:oMath xmlns:m="http://schemas.openxmlformats.org/officeDocument/2006/math">
                    <m:sSup>
                      <m:sSupPr>
                        <m:ctrlPr>
                          <a:rPr lang="en-US" sz="1700" i="1">
                            <a:solidFill>
                              <a:schemeClr val="tx1"/>
                            </a:solidFill>
                            <a:effectLst/>
                            <a:latin typeface="Cambria Math"/>
                            <a:ea typeface="Arial" panose="020B0604020202020204" pitchFamily="34" charset="0"/>
                            <a:cs typeface="Times New Roman" panose="02020603050405020304" pitchFamily="18" charset="0"/>
                          </a:rPr>
                        </m:ctrlPr>
                      </m:sSup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solidFill>
                              <a:schemeClr val="tx1"/>
                            </a:solidFill>
                            <a:effectLst/>
                            <a:latin typeface="Cambria Math"/>
                            <a:ea typeface="Arial" panose="020B0604020202020204" pitchFamily="34" charset="0"/>
                            <a:cs typeface="Times New Roman" panose="02020603050405020304" pitchFamily="18" charset="0"/>
                          </a:rPr>
                        </m:ctrlPr>
                      </m:sSupPr>
                      <m:e>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−12</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700" b="0" i="0"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9; </m:t>
                    </m:r>
                    <m:sSup>
                      <m:sSupPr>
                        <m:ctrlPr>
                          <a:rPr lang="en-US" sz="1700" i="1">
                            <a:solidFill>
                              <a:schemeClr val="tx1"/>
                            </a:solidFill>
                            <a:effectLst/>
                            <a:latin typeface="Cambria Math"/>
                            <a:ea typeface="Arial" panose="020B0604020202020204" pitchFamily="34" charset="0"/>
                            <a:cs typeface="Times New Roman" panose="02020603050405020304" pitchFamily="18" charset="0"/>
                          </a:rPr>
                        </m:ctrlPr>
                      </m:sSup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700">
                    <a:solidFill>
                      <a:schemeClr val="tx1"/>
                    </a:solidFill>
                    <a:effectLst/>
                    <a:latin typeface="+mn-lt"/>
                    <a:ea typeface="PMingLiU"/>
                    <a:cs typeface="Times New Roman" panose="02020603050405020304" pitchFamily="18" charset="0"/>
                  </a:rPr>
                  <a:t> </a:t>
                </a:r>
                <a14:m>
                  <m:oMath xmlns:m="http://schemas.openxmlformats.org/officeDocument/2006/math">
                    <m:r>
                      <a:rPr lang="en-US" sz="1700">
                        <a:solidFill>
                          <a:schemeClr val="tx1"/>
                        </a:solidFill>
                        <a:latin typeface="Cambria Math" panose="020405030504060302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700">
                    <a:solidFill>
                      <a:schemeClr val="tx1"/>
                    </a:solidFill>
                    <a:effectLst/>
                    <a:latin typeface="+mn-lt"/>
                    <a:ea typeface="PMingLiU"/>
                    <a:cs typeface="Times New Roman" panose="02020603050405020304" pitchFamily="18" charset="0"/>
                  </a:rPr>
                  <a:t> hoặc </a:t>
                </a:r>
                <a14:m>
                  <m:oMath xmlns:m="http://schemas.openxmlformats.org/officeDocument/2006/math">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=3</m:t>
                    </m:r>
                  </m:oMath>
                </a14:m>
                <a:r>
                  <a:rPr lang="en-US" sz="1700">
                    <a:solidFill>
                      <a:schemeClr val="tx1"/>
                    </a:solidFill>
                    <a:effectLst/>
                    <a:latin typeface="+mn-lt"/>
                    <a:ea typeface="PMingLiU"/>
                    <a:cs typeface="Times New Roman" panose="02020603050405020304" pitchFamily="18" charset="0"/>
                  </a:rPr>
                  <a:t>.</a:t>
                </a:r>
                <a:endParaRPr lang="en-US" sz="17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en-US" sz="1700">
                    <a:solidFill>
                      <a:schemeClr val="tx1"/>
                    </a:solidFill>
                    <a:latin typeface="+mn-lt"/>
                    <a:ea typeface="Arial" panose="020B0604020202020204" pitchFamily="34" charset="0"/>
                    <a:cs typeface="Times New Roman" panose="02020603050405020304" pitchFamily="18" charset="0"/>
                  </a:rPr>
                  <a:t>Lập b</a:t>
                </a:r>
                <a:r>
                  <a:rPr lang="en-US" sz="1700">
                    <a:solidFill>
                      <a:schemeClr val="tx1"/>
                    </a:solidFill>
                    <a:effectLst/>
                    <a:latin typeface="+mn-lt"/>
                    <a:ea typeface="Arial" panose="020B0604020202020204" pitchFamily="34" charset="0"/>
                    <a:cs typeface="Times New Roman" panose="02020603050405020304" pitchFamily="18" charset="0"/>
                  </a:rPr>
                  <a:t>ảng biến thiên của hàm số:</a:t>
                </a:r>
                <a:endParaRPr lang="en-US" sz="17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23932" y="1138114"/>
                <a:ext cx="6058716" cy="1300164"/>
              </a:xfrm>
              <a:prstGeom prst="rect">
                <a:avLst/>
              </a:prstGeom>
              <a:blipFill>
                <a:blip r:embed="rId6"/>
                <a:stretch>
                  <a:fillRect l="-704" b="-1878"/>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517698" y="2485984"/>
            <a:ext cx="6160217" cy="1063676"/>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023932" y="3627448"/>
                <a:ext cx="5981167" cy="1269578"/>
              </a:xfrm>
              <a:prstGeom prst="rect">
                <a:avLst/>
              </a:prstGeom>
            </p:spPr>
            <p:txBody>
              <a:bodyPr wrap="square">
                <a:spAutoFit/>
              </a:bodyPr>
              <a:lstStyle/>
              <a:p>
                <a:pPr algn="just">
                  <a:lnSpc>
                    <a:spcPct val="150000"/>
                  </a:lnSpc>
                  <a:buClr>
                    <a:schemeClr val="tx1"/>
                  </a:buClr>
                </a:pPr>
                <a:r>
                  <a:rPr lang="en-US" sz="1700">
                    <a:solidFill>
                      <a:schemeClr val="tx1"/>
                    </a:solidFill>
                    <a:latin typeface="+mj-lt"/>
                    <a:ea typeface="Arial" panose="020B0604020202020204" pitchFamily="34" charset="0"/>
                    <a:cs typeface="Times New Roman" panose="02020603050405020304" pitchFamily="18" charset="0"/>
                  </a:rPr>
                  <a:t>Từ bảng biến thiên, ta có:</a:t>
                </a:r>
              </a:p>
              <a:p>
                <a:pPr algn="just">
                  <a:lnSpc>
                    <a:spcPct val="150000"/>
                  </a:lnSpc>
                  <a:buClr>
                    <a:schemeClr val="tx1"/>
                  </a:buClr>
                </a:pPr>
                <a:r>
                  <a:rPr lang="en-US" sz="1700">
                    <a:solidFill>
                      <a:schemeClr val="tx1"/>
                    </a:solidFill>
                    <a:latin typeface="+mj-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7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700" i="1">
                            <a:solidFill>
                              <a:schemeClr val="tx1"/>
                            </a:solidFill>
                            <a:effectLst/>
                            <a:latin typeface="Cambria Math"/>
                            <a:ea typeface="PMingLiU"/>
                            <a:cs typeface="Times New Roman" panose="02020603050405020304" pitchFamily="18" charset="0"/>
                          </a:rPr>
                        </m:ctrlPr>
                      </m:sSubPr>
                      <m:e>
                        <m:r>
                          <a:rPr lang="en-US" sz="1700" i="1">
                            <a:solidFill>
                              <a:schemeClr val="tx1"/>
                            </a:solidFill>
                            <a:effectLst/>
                            <a:latin typeface="Cambria Math" panose="02040503050406030204" pitchFamily="18" charset="0"/>
                            <a:ea typeface="PMingLiU"/>
                            <a:cs typeface="Times New Roman" panose="02020603050405020304" pitchFamily="18" charset="0"/>
                          </a:rPr>
                          <m:t>𝑦</m:t>
                        </m:r>
                      </m:e>
                      <m:sub>
                        <m:r>
                          <a:rPr lang="en-US" sz="1700" i="1">
                            <a:solidFill>
                              <a:schemeClr val="tx1"/>
                            </a:solidFill>
                            <a:effectLst/>
                            <a:latin typeface="Cambria Math" panose="02040503050406030204" pitchFamily="18" charset="0"/>
                            <a:ea typeface="PMingLiU"/>
                            <a:cs typeface="Times New Roman" panose="02020603050405020304" pitchFamily="18" charset="0"/>
                          </a:rPr>
                          <m:t>𝐶</m:t>
                        </m:r>
                        <m:r>
                          <a:rPr lang="en-US" sz="17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700" i="1">
                            <a:solidFill>
                              <a:schemeClr val="tx1"/>
                            </a:solidFill>
                            <a:effectLst/>
                            <a:latin typeface="Cambria Math"/>
                            <a:ea typeface="PMingLiU"/>
                            <a:cs typeface="Times New Roman" panose="02020603050405020304" pitchFamily="18" charset="0"/>
                          </a:rPr>
                        </m:ctrlPr>
                      </m:dPr>
                      <m:e>
                        <m:r>
                          <a:rPr lang="en-US" sz="1700" i="1">
                            <a:solidFill>
                              <a:schemeClr val="tx1"/>
                            </a:solidFill>
                            <a:effectLst/>
                            <a:latin typeface="Cambria Math" panose="02040503050406030204" pitchFamily="18" charset="0"/>
                            <a:ea typeface="PMingLiU"/>
                            <a:cs typeface="Times New Roman" panose="02020603050405020304" pitchFamily="18" charset="0"/>
                          </a:rPr>
                          <m:t>1</m:t>
                        </m:r>
                      </m:e>
                    </m:d>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b="0" i="1" smtClean="0">
                        <a:solidFill>
                          <a:schemeClr val="tx1"/>
                        </a:solidFill>
                        <a:effectLst/>
                        <a:latin typeface="Cambria Math" panose="02040503050406030204" pitchFamily="18" charset="0"/>
                        <a:ea typeface="PMingLiU"/>
                        <a:cs typeface="Times New Roman" panose="02020603050405020304" pitchFamily="18" charset="0"/>
                      </a:rPr>
                      <m:t>34</m:t>
                    </m:r>
                    <m:r>
                      <a:rPr lang="en-US" sz="1700" b="0" i="0" smtClean="0">
                        <a:solidFill>
                          <a:schemeClr val="tx1"/>
                        </a:solidFill>
                        <a:effectLst/>
                        <a:latin typeface="Cambria Math" panose="02040503050406030204" pitchFamily="18" charset="0"/>
                        <a:ea typeface="PMingLiU"/>
                        <a:cs typeface="Times New Roman" panose="02020603050405020304" pitchFamily="18" charset="0"/>
                      </a:rPr>
                      <m:t>.</m:t>
                    </m:r>
                  </m:oMath>
                </a14:m>
                <a:endParaRPr lang="en-US" sz="1700" b="0">
                  <a:solidFill>
                    <a:schemeClr val="tx1"/>
                  </a:solidFill>
                  <a:effectLst/>
                  <a:latin typeface="+mj-lt"/>
                  <a:ea typeface="PMingLiU"/>
                  <a:cs typeface="Times New Roman" panose="02020603050405020304" pitchFamily="18" charset="0"/>
                </a:endParaRPr>
              </a:p>
              <a:p>
                <a:pPr algn="just">
                  <a:lnSpc>
                    <a:spcPct val="150000"/>
                  </a:lnSpc>
                  <a:buClr>
                    <a:schemeClr val="tx1"/>
                  </a:buClr>
                </a:pPr>
                <a:r>
                  <a:rPr lang="en-US" sz="1700">
                    <a:solidFill>
                      <a:schemeClr val="tx1"/>
                    </a:solidFill>
                    <a:effectLst/>
                    <a:latin typeface="+mj-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=3</m:t>
                    </m:r>
                  </m:oMath>
                </a14:m>
                <a:r>
                  <a:rPr lang="en-US" sz="1700">
                    <a:solidFill>
                      <a:schemeClr val="tx1"/>
                    </a:solidFill>
                    <a:effectLst/>
                    <a:latin typeface="+mj-lt"/>
                    <a:ea typeface="PMingLiU"/>
                    <a:cs typeface="Times New Roman" panose="02020603050405020304" pitchFamily="18" charset="0"/>
                  </a:rPr>
                  <a:t> và </a:t>
                </a:r>
                <a14:m>
                  <m:oMath xmlns:m="http://schemas.openxmlformats.org/officeDocument/2006/math">
                    <m:sSub>
                      <m:sSubPr>
                        <m:ctrlPr>
                          <a:rPr lang="en-US" sz="1700" i="1">
                            <a:solidFill>
                              <a:schemeClr val="tx1"/>
                            </a:solidFill>
                            <a:effectLst/>
                            <a:latin typeface="Cambria Math"/>
                            <a:ea typeface="PMingLiU"/>
                            <a:cs typeface="Times New Roman" panose="02020603050405020304" pitchFamily="18" charset="0"/>
                          </a:rPr>
                        </m:ctrlPr>
                      </m:sSubPr>
                      <m:e>
                        <m:r>
                          <a:rPr lang="en-US" sz="1700" i="1">
                            <a:solidFill>
                              <a:schemeClr val="tx1"/>
                            </a:solidFill>
                            <a:effectLst/>
                            <a:latin typeface="Cambria Math" panose="02040503050406030204" pitchFamily="18" charset="0"/>
                            <a:ea typeface="PMingLiU"/>
                            <a:cs typeface="Times New Roman" panose="02020603050405020304" pitchFamily="18" charset="0"/>
                          </a:rPr>
                          <m:t>𝑦</m:t>
                        </m:r>
                      </m:e>
                      <m:sub>
                        <m:r>
                          <a:rPr lang="en-US" sz="17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700" i="1">
                            <a:solidFill>
                              <a:schemeClr val="tx1"/>
                            </a:solidFill>
                            <a:effectLst/>
                            <a:latin typeface="Cambria Math"/>
                            <a:ea typeface="PMingLiU"/>
                            <a:cs typeface="Times New Roman" panose="02020603050405020304" pitchFamily="18" charset="0"/>
                          </a:rPr>
                        </m:ctrlPr>
                      </m:dPr>
                      <m:e>
                        <m:r>
                          <a:rPr lang="en-US" sz="1700" b="0" i="1" smtClean="0">
                            <a:solidFill>
                              <a:schemeClr val="tx1"/>
                            </a:solidFill>
                            <a:effectLst/>
                            <a:latin typeface="Cambria Math" panose="02040503050406030204" pitchFamily="18" charset="0"/>
                            <a:ea typeface="PMingLiU"/>
                            <a:cs typeface="Times New Roman" panose="02020603050405020304" pitchFamily="18" charset="0"/>
                          </a:rPr>
                          <m:t>2</m:t>
                        </m:r>
                      </m:e>
                    </m:d>
                    <m:r>
                      <a:rPr lang="en-US" sz="1700" i="1">
                        <a:solidFill>
                          <a:schemeClr val="tx1"/>
                        </a:solidFill>
                        <a:effectLst/>
                        <a:latin typeface="Cambria Math" panose="02040503050406030204" pitchFamily="18" charset="0"/>
                        <a:ea typeface="PMingLiU"/>
                        <a:cs typeface="Times New Roman" panose="02020603050405020304" pitchFamily="18" charset="0"/>
                      </a:rPr>
                      <m:t>=</m:t>
                    </m:r>
                    <m:r>
                      <a:rPr lang="en-US" sz="1700" b="0" i="1" smtClean="0">
                        <a:solidFill>
                          <a:schemeClr val="tx1"/>
                        </a:solidFill>
                        <a:effectLst/>
                        <a:latin typeface="Cambria Math" panose="02040503050406030204" pitchFamily="18" charset="0"/>
                        <a:ea typeface="PMingLiU"/>
                        <a:cs typeface="Times New Roman" panose="02020603050405020304" pitchFamily="18" charset="0"/>
                      </a:rPr>
                      <m:t>30</m:t>
                    </m:r>
                  </m:oMath>
                </a14:m>
                <a:r>
                  <a:rPr lang="en-US" sz="1700">
                    <a:solidFill>
                      <a:schemeClr val="tx1"/>
                    </a:solidFill>
                    <a:effectLst/>
                    <a:latin typeface="+mj-lt"/>
                    <a:ea typeface="PMingLiU"/>
                    <a:cs typeface="Times New Roman" panose="02020603050405020304" pitchFamily="18" charset="0"/>
                  </a:rPr>
                  <a:t>.</a:t>
                </a:r>
                <a:endParaRPr lang="en-US" sz="1700">
                  <a:solidFill>
                    <a:schemeClr val="tx1"/>
                  </a:solidFill>
                  <a:latin typeface="+mj-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23932" y="3627448"/>
                <a:ext cx="5981167" cy="1269578"/>
              </a:xfrm>
              <a:prstGeom prst="rect">
                <a:avLst/>
              </a:prstGeom>
              <a:blipFill>
                <a:blip r:embed="rId8"/>
                <a:stretch>
                  <a:fillRect l="-714" b="-1923"/>
                </a:stretch>
              </a:blipFill>
            </p:spPr>
            <p:txBody>
              <a:bodyPr/>
              <a:lstStyle/>
              <a:p>
                <a:r>
                  <a:rPr lang="en-US">
                    <a:noFill/>
                  </a:rPr>
                  <a:t> </a:t>
                </a:r>
              </a:p>
            </p:txBody>
          </p:sp>
        </mc:Fallback>
      </mc:AlternateContent>
    </p:spTree>
    <p:extLst>
      <p:ext uri="{BB962C8B-B14F-4D97-AF65-F5344CB8AC3E}">
        <p14:creationId xmlns:p14="http://schemas.microsoft.com/office/powerpoint/2010/main" val="42616743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down)">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barn(inVertical)">
                                      <p:cBhvr>
                                        <p:cTn id="29" dur="500"/>
                                        <p:tgtEl>
                                          <p:spTgt spid="9">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5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42" dur="500"/>
                                        <p:tgtEl>
                                          <p:spTgt spid="1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4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27"/>
        <p:cNvGrpSpPr/>
        <p:nvPr/>
      </p:nvGrpSpPr>
      <p:grpSpPr>
        <a:xfrm>
          <a:off x="0" y="0"/>
          <a:ext cx="0" cy="0"/>
          <a:chOff x="0" y="0"/>
          <a:chExt cx="0" cy="0"/>
        </a:xfrm>
      </p:grpSpPr>
      <p:grpSp>
        <p:nvGrpSpPr>
          <p:cNvPr id="39" name="Group 38"/>
          <p:cNvGrpSpPr/>
          <p:nvPr/>
        </p:nvGrpSpPr>
        <p:grpSpPr>
          <a:xfrm>
            <a:off x="699714" y="469125"/>
            <a:ext cx="1248356" cy="573950"/>
            <a:chOff x="304800" y="323396"/>
            <a:chExt cx="2354528" cy="593305"/>
          </a:xfrm>
        </p:grpSpPr>
        <p:sp>
          <p:nvSpPr>
            <p:cNvPr id="40" name="Round Single Corner Rectangle 39"/>
            <p:cNvSpPr/>
            <p:nvPr/>
          </p:nvSpPr>
          <p:spPr>
            <a:xfrm flipV="1">
              <a:off x="304800" y="323396"/>
              <a:ext cx="2354528" cy="593305"/>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1" name="Rectangle 40"/>
            <p:cNvSpPr/>
            <p:nvPr/>
          </p:nvSpPr>
          <p:spPr>
            <a:xfrm>
              <a:off x="495493" y="423669"/>
              <a:ext cx="1938880" cy="429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prstClr val="black"/>
                  </a:solidFill>
                  <a:effectLst/>
                  <a:uLnTx/>
                  <a:uFillTx/>
                  <a:latin typeface="Arial"/>
                  <a:cs typeface="Arial" panose="020B0604020202020204" pitchFamily="34" charset="0"/>
                  <a:sym typeface="Arial"/>
                </a:rPr>
                <a:t>CHÚ Ý</a:t>
              </a:r>
              <a:endParaRPr kumimoji="0" lang="en-US" sz="2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Rectangle 9"/>
              <p:cNvSpPr/>
              <p:nvPr/>
            </p:nvSpPr>
            <p:spPr>
              <a:xfrm>
                <a:off x="988358" y="1124032"/>
                <a:ext cx="7102564" cy="1051826"/>
              </a:xfrm>
              <a:prstGeom prst="rect">
                <a:avLst/>
              </a:prstGeom>
            </p:spPr>
            <p:txBody>
              <a:bodyPr wrap="square">
                <a:spAutoFit/>
              </a:bodyPr>
              <a:lstStyle/>
              <a:p>
                <a:pPr algn="just">
                  <a:lnSpc>
                    <a:spcPct val="150000"/>
                  </a:lnSpc>
                </a:pPr>
                <a:r>
                  <a:rPr lang="vi-VN" sz="2000">
                    <a:solidFill>
                      <a:schemeClr val="tx1"/>
                    </a:solidFill>
                    <a:latin typeface="+mn-lt"/>
                    <a:ea typeface="Arial" panose="020B0604020202020204" pitchFamily="34" charset="0"/>
                    <a:cs typeface="Times New Roman" panose="02020603050405020304" pitchFamily="18" charset="0"/>
                  </a:rPr>
                  <a:t>Nếu </a:t>
                </a:r>
                <a14:m>
                  <m:oMath xmlns:m="http://schemas.openxmlformats.org/officeDocument/2006/math">
                    <m:sSup>
                      <m:sSupPr>
                        <m:ctrlPr>
                          <a:rPr lang="en-US" sz="2000" i="1">
                            <a:solidFill>
                              <a:schemeClr val="tx1"/>
                            </a:solidFill>
                            <a:effectLst/>
                            <a:latin typeface="Cambria Math"/>
                            <a:ea typeface="Arial" panose="020B0604020202020204" pitchFamily="34" charset="0"/>
                            <a:cs typeface="Times New Roman" panose="02020603050405020304" pitchFamily="18" charset="0"/>
                          </a:rPr>
                        </m:ctrlPr>
                      </m:sSup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2000" i="1">
                            <a:solidFill>
                              <a:schemeClr val="tx1"/>
                            </a:solidFill>
                            <a:effectLst/>
                            <a:latin typeface="Cambria Math"/>
                            <a:ea typeface="Arial" panose="020B0604020202020204" pitchFamily="34" charset="0"/>
                            <a:cs typeface="Times New Roman" panose="02020603050405020304" pitchFamily="18" charset="0"/>
                          </a:rPr>
                        </m:ctrlPr>
                      </m:dPr>
                      <m:e>
                        <m:sSub>
                          <m:sSubPr>
                            <m:ctrlPr>
                              <a:rPr lang="en-US" sz="2000" i="1">
                                <a:solidFill>
                                  <a:schemeClr val="tx1"/>
                                </a:solidFill>
                                <a:effectLst/>
                                <a:latin typeface="Cambria Math"/>
                                <a:ea typeface="Arial" panose="020B0604020202020204" pitchFamily="34" charset="0"/>
                                <a:cs typeface="Times New Roman" panose="02020603050405020304" pitchFamily="18" charset="0"/>
                              </a:rPr>
                            </m:ctrlPr>
                          </m:sSubPr>
                          <m:e>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b>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sub>
                        </m:sSub>
                      </m:e>
                    </m:d>
                    <m:r>
                      <a:rPr lang="vi-VN" sz="20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2000">
                    <a:solidFill>
                      <a:schemeClr val="tx1"/>
                    </a:solidFill>
                    <a:effectLst/>
                    <a:latin typeface="+mn-lt"/>
                    <a:ea typeface="PMingLiU"/>
                    <a:cs typeface="Times New Roman" panose="02020603050405020304" pitchFamily="18" charset="0"/>
                  </a:rPr>
                  <a:t> nhưng </a:t>
                </a:r>
                <a14:m>
                  <m:oMath xmlns:m="http://schemas.openxmlformats.org/officeDocument/2006/math">
                    <m:sSup>
                      <m:sSupPr>
                        <m:ctrlPr>
                          <a:rPr lang="en-US" sz="2000" i="1">
                            <a:solidFill>
                              <a:schemeClr val="tx1"/>
                            </a:solidFill>
                            <a:effectLst/>
                            <a:latin typeface="Cambria Math"/>
                            <a:ea typeface="PMingLiU"/>
                            <a:cs typeface="Times New Roman" panose="02020603050405020304" pitchFamily="18" charset="0"/>
                          </a:rPr>
                        </m:ctrlPr>
                      </m:sSupPr>
                      <m:e>
                        <m:r>
                          <a:rPr lang="vi-VN" sz="2000" i="1">
                            <a:solidFill>
                              <a:schemeClr val="tx1"/>
                            </a:solidFill>
                            <a:effectLst/>
                            <a:latin typeface="Cambria Math" panose="02040503050406030204" pitchFamily="18" charset="0"/>
                            <a:ea typeface="PMingLiU"/>
                            <a:cs typeface="Times New Roman" panose="02020603050405020304" pitchFamily="18" charset="0"/>
                          </a:rPr>
                          <m:t>𝑓</m:t>
                        </m:r>
                      </m:e>
                      <m:sup>
                        <m:r>
                          <a:rPr lang="vi-VN" sz="2000" i="1">
                            <a:solidFill>
                              <a:schemeClr val="tx1"/>
                            </a:solidFill>
                            <a:effectLst/>
                            <a:latin typeface="Cambria Math" panose="02040503050406030204" pitchFamily="18" charset="0"/>
                            <a:ea typeface="PMingLiU"/>
                            <a:cs typeface="Times New Roman" panose="02020603050405020304" pitchFamily="18" charset="0"/>
                          </a:rPr>
                          <m:t>′</m:t>
                        </m:r>
                      </m:sup>
                    </m:sSup>
                    <m:d>
                      <m:dPr>
                        <m:ctrlPr>
                          <a:rPr lang="en-US" sz="2000" i="1">
                            <a:solidFill>
                              <a:schemeClr val="tx1"/>
                            </a:solidFill>
                            <a:effectLst/>
                            <a:latin typeface="Cambria Math"/>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2000">
                    <a:solidFill>
                      <a:schemeClr val="tx1"/>
                    </a:solidFill>
                    <a:effectLst/>
                    <a:latin typeface="+mn-lt"/>
                    <a:ea typeface="PMingLiU"/>
                    <a:cs typeface="Times New Roman" panose="02020603050405020304" pitchFamily="18" charset="0"/>
                  </a:rPr>
                  <a:t> không đổi dấu khi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𝑥</m:t>
                    </m:r>
                  </m:oMath>
                </a14:m>
                <a:r>
                  <a:rPr lang="vi-VN" sz="2000">
                    <a:solidFill>
                      <a:schemeClr val="tx1"/>
                    </a:solidFill>
                    <a:effectLst/>
                    <a:latin typeface="+mn-lt"/>
                    <a:ea typeface="PMingLiU"/>
                    <a:cs typeface="Times New Roman" panose="02020603050405020304" pitchFamily="18" charset="0"/>
                  </a:rPr>
                  <a:t> qua </a:t>
                </a:r>
                <a14:m>
                  <m:oMath xmlns:m="http://schemas.openxmlformats.org/officeDocument/2006/math">
                    <m:sSub>
                      <m:sSubPr>
                        <m:ctrlPr>
                          <a:rPr lang="en-US" sz="2000" i="1">
                            <a:solidFill>
                              <a:schemeClr val="tx1"/>
                            </a:solidFill>
                            <a:effectLst/>
                            <a:latin typeface="Cambria Math"/>
                            <a:ea typeface="PMingLiU"/>
                            <a:cs typeface="Times New Roman" panose="02020603050405020304" pitchFamily="18" charset="0"/>
                          </a:rPr>
                        </m:ctrlPr>
                      </m:sSub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sub>
                        <m:r>
                          <a:rPr lang="vi-VN" sz="20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2000">
                    <a:solidFill>
                      <a:schemeClr val="tx1"/>
                    </a:solidFill>
                    <a:effectLst/>
                    <a:latin typeface="+mn-lt"/>
                    <a:ea typeface="PMingLiU"/>
                    <a:cs typeface="Times New Roman" panose="02020603050405020304" pitchFamily="18" charset="0"/>
                  </a:rPr>
                  <a:t> thì </a:t>
                </a:r>
                <a14:m>
                  <m:oMath xmlns:m="http://schemas.openxmlformats.org/officeDocument/2006/math">
                    <m:sSub>
                      <m:sSubPr>
                        <m:ctrlPr>
                          <a:rPr lang="en-US" sz="2000" i="1">
                            <a:solidFill>
                              <a:schemeClr val="tx1"/>
                            </a:solidFill>
                            <a:effectLst/>
                            <a:latin typeface="Cambria Math"/>
                            <a:ea typeface="PMingLiU"/>
                            <a:cs typeface="Times New Roman" panose="02020603050405020304" pitchFamily="18" charset="0"/>
                          </a:rPr>
                        </m:ctrlPr>
                      </m:sSub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sub>
                        <m:r>
                          <a:rPr lang="vi-VN" sz="2000" i="1">
                            <a:solidFill>
                              <a:schemeClr val="tx1"/>
                            </a:solidFill>
                            <a:effectLst/>
                            <a:latin typeface="Cambria Math" panose="02040503050406030204" pitchFamily="18" charset="0"/>
                            <a:ea typeface="PMingLiU"/>
                            <a:cs typeface="Times New Roman" panose="02020603050405020304" pitchFamily="18" charset="0"/>
                          </a:rPr>
                          <m:t>0</m:t>
                        </m:r>
                      </m:sub>
                    </m:sSub>
                  </m:oMath>
                </a14:m>
                <a:r>
                  <a:rPr lang="vi-VN" sz="2000">
                    <a:solidFill>
                      <a:schemeClr val="tx1"/>
                    </a:solidFill>
                    <a:effectLst/>
                    <a:latin typeface="+mn-lt"/>
                    <a:ea typeface="PMingLiU"/>
                    <a:cs typeface="Times New Roman" panose="02020603050405020304" pitchFamily="18" charset="0"/>
                  </a:rPr>
                  <a:t> không là điểm cực trị của hàm số </a:t>
                </a:r>
                <a14:m>
                  <m:oMath xmlns:m="http://schemas.openxmlformats.org/officeDocument/2006/math">
                    <m:r>
                      <a:rPr lang="vi-VN" sz="20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2000" i="1">
                            <a:solidFill>
                              <a:schemeClr val="tx1"/>
                            </a:solidFill>
                            <a:effectLst/>
                            <a:latin typeface="Cambria Math"/>
                            <a:ea typeface="PMingLiU"/>
                            <a:cs typeface="Times New Roman" panose="02020603050405020304" pitchFamily="18" charset="0"/>
                          </a:rPr>
                        </m:ctrlPr>
                      </m:dPr>
                      <m:e>
                        <m:r>
                          <a:rPr lang="vi-VN" sz="20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vi-VN" sz="2000">
                    <a:solidFill>
                      <a:schemeClr val="tx1"/>
                    </a:solidFill>
                    <a:effectLst/>
                    <a:latin typeface="+mn-lt"/>
                    <a:ea typeface="PMingLiU"/>
                    <a:cs typeface="Times New Roman" panose="02020603050405020304" pitchFamily="18" charset="0"/>
                  </a:rPr>
                  <a:t>.</a:t>
                </a:r>
                <a:endParaRPr lang="en-US" sz="2000">
                  <a:solidFill>
                    <a:schemeClr val="tx1"/>
                  </a:solidFill>
                  <a:effectLst/>
                  <a:latin typeface="+mn-lt"/>
                  <a:ea typeface="PMingLiU"/>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88358" y="1124032"/>
                <a:ext cx="7102564" cy="1051826"/>
              </a:xfrm>
              <a:prstGeom prst="rect">
                <a:avLst/>
              </a:prstGeom>
              <a:blipFill>
                <a:blip r:embed="rId3"/>
                <a:stretch>
                  <a:fillRect l="-858" b="-4046"/>
                </a:stretch>
              </a:blipFill>
            </p:spPr>
            <p:txBody>
              <a:bodyPr/>
              <a:lstStyle/>
              <a:p>
                <a:r>
                  <a:rPr lang="en-US">
                    <a:noFill/>
                  </a:rPr>
                  <a:t> </a:t>
                </a:r>
              </a:p>
            </p:txBody>
          </p:sp>
        </mc:Fallback>
      </mc:AlternateContent>
      <p:pic>
        <p:nvPicPr>
          <p:cNvPr id="42" name="Picture 41"/>
          <p:cNvPicPr>
            <a:picLocks noChangeAspect="1"/>
          </p:cNvPicPr>
          <p:nvPr/>
        </p:nvPicPr>
        <p:blipFill>
          <a:blip r:embed="rId4"/>
          <a:stretch>
            <a:fillRect/>
          </a:stretch>
        </p:blipFill>
        <p:spPr>
          <a:xfrm>
            <a:off x="7760646" y="687465"/>
            <a:ext cx="548467" cy="52402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644758" y="2309898"/>
            <a:ext cx="1968601" cy="2121009"/>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04282" y="2385679"/>
                <a:ext cx="3875828" cy="1846659"/>
              </a:xfrm>
              <a:prstGeom prst="rect">
                <a:avLst/>
              </a:prstGeom>
            </p:spPr>
            <p:txBody>
              <a:bodyPr wrap="square">
                <a:spAutoFit/>
              </a:bodyPr>
              <a:lstStyle/>
              <a:p>
                <a:pPr lvl="0" algn="just">
                  <a:lnSpc>
                    <a:spcPct val="150000"/>
                  </a:lnSpc>
                </a:pPr>
                <a:r>
                  <a:rPr lang="vi-VN" sz="1900" b="1" i="1" u="sng">
                    <a:solidFill>
                      <a:srgbClr val="FFFF00"/>
                    </a:solidFill>
                    <a:latin typeface="Arial" panose="020B0604020202020204" pitchFamily="34" charset="0"/>
                    <a:ea typeface="Arial" panose="020B0604020202020204" pitchFamily="34" charset="0"/>
                    <a:cs typeface="Times New Roman" panose="02020603050405020304" pitchFamily="18" charset="0"/>
                  </a:rPr>
                  <a:t>Ví dụ: </a:t>
                </a:r>
                <a:endParaRPr lang="en-US" sz="1900" b="1" i="1" u="sng">
                  <a:solidFill>
                    <a:srgbClr val="FFFF00"/>
                  </a:solidFill>
                  <a:ea typeface="Arial" panose="020B0604020202020204" pitchFamily="34" charset="0"/>
                  <a:cs typeface="Times New Roman" panose="02020603050405020304" pitchFamily="18" charset="0"/>
                </a:endParaRPr>
              </a:p>
              <a:p>
                <a:pPr lvl="0" algn="just">
                  <a:lnSpc>
                    <a:spcPct val="150000"/>
                  </a:lnSpc>
                </a:pPr>
                <a:r>
                  <a:rPr lang="vi-VN" sz="1900">
                    <a:solidFill>
                      <a:srgbClr val="FFFFFF"/>
                    </a:solidFill>
                    <a:latin typeface="Arial" panose="020B0604020202020204" pitchFamily="34" charset="0"/>
                    <a:ea typeface="Arial" panose="020B0604020202020204" pitchFamily="34" charset="0"/>
                  </a:rPr>
                  <a:t>Hàm số </a:t>
                </a:r>
                <a14:m>
                  <m:oMath xmlns:m="http://schemas.openxmlformats.org/officeDocument/2006/math">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900" i="1">
                            <a:solidFill>
                              <a:srgbClr val="FFFFFF"/>
                            </a:solidFill>
                            <a:latin typeface="Cambria Math"/>
                            <a:cs typeface="Times New Roman" panose="02020603050405020304" pitchFamily="18" charset="0"/>
                          </a:rPr>
                        </m:ctrlPr>
                      </m:dPr>
                      <m:e>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d>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solidFill>
                              <a:srgbClr val="FFFFFF"/>
                            </a:solidFill>
                            <a:latin typeface="Cambria Math"/>
                            <a:cs typeface="Times New Roman" panose="02020603050405020304" pitchFamily="18" charset="0"/>
                          </a:rPr>
                        </m:ctrlPr>
                      </m:sSupPr>
                      <m:e>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1900" i="1">
                            <a:solidFill>
                              <a:srgbClr val="FFFFFF"/>
                            </a:solidFill>
                            <a:latin typeface="Cambria Math" panose="02040503050406030204" pitchFamily="18" charset="0"/>
                            <a:ea typeface="Arial" panose="020B0604020202020204" pitchFamily="34" charset="0"/>
                            <a:cs typeface="Times New Roman" panose="02020603050405020304" pitchFamily="18" charset="0"/>
                          </a:rPr>
                          <m:t>3</m:t>
                        </m:r>
                      </m:sup>
                    </m:sSup>
                  </m:oMath>
                </a14:m>
                <a:r>
                  <a:rPr lang="vi-VN" sz="1900">
                    <a:solidFill>
                      <a:srgbClr val="FFFFFF"/>
                    </a:solidFill>
                    <a:latin typeface="Arial" panose="020B0604020202020204" pitchFamily="34" charset="0"/>
                    <a:ea typeface="PMingLiU"/>
                  </a:rPr>
                  <a:t> có </a:t>
                </a:r>
                <a14:m>
                  <m:oMath xmlns:m="http://schemas.openxmlformats.org/officeDocument/2006/math">
                    <m:sSup>
                      <m:sSupPr>
                        <m:ctrlPr>
                          <a:rPr lang="en-US" sz="1900" i="1">
                            <a:solidFill>
                              <a:srgbClr val="FFFFFF"/>
                            </a:solidFill>
                            <a:latin typeface="Cambria Math"/>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𝑓</m:t>
                        </m:r>
                      </m:e>
                      <m:sup>
                        <m:r>
                          <a:rPr lang="vi-VN" sz="19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900" i="1">
                            <a:solidFill>
                              <a:srgbClr val="FFFFFF"/>
                            </a:solidFill>
                            <a:latin typeface="Cambria Math"/>
                            <a:ea typeface="PMingLiU"/>
                            <a:cs typeface="Times New Roman" panose="02020603050405020304" pitchFamily="18" charset="0"/>
                          </a:rPr>
                        </m:ctrlPr>
                      </m:dPr>
                      <m:e>
                        <m:r>
                          <a:rPr lang="vi-VN" sz="1900" i="1">
                            <a:solidFill>
                              <a:srgbClr val="FFFFFF"/>
                            </a:solidFill>
                            <a:latin typeface="Cambria Math" panose="02040503050406030204" pitchFamily="18" charset="0"/>
                            <a:ea typeface="PMingLiU"/>
                            <a:cs typeface="Times New Roman" panose="02020603050405020304" pitchFamily="18" charset="0"/>
                          </a:rPr>
                          <m:t>𝑥</m:t>
                        </m:r>
                      </m:e>
                    </m:d>
                    <m:r>
                      <a:rPr lang="vi-VN" sz="1900" i="1">
                        <a:solidFill>
                          <a:srgbClr val="FFFFFF"/>
                        </a:solidFill>
                        <a:latin typeface="Cambria Math" panose="02040503050406030204" pitchFamily="18" charset="0"/>
                        <a:ea typeface="PMingLiU"/>
                        <a:cs typeface="Times New Roman" panose="02020603050405020304" pitchFamily="18" charset="0"/>
                      </a:rPr>
                      <m:t>=3</m:t>
                    </m:r>
                    <m:sSup>
                      <m:sSupPr>
                        <m:ctrlPr>
                          <a:rPr lang="en-US" sz="1900" i="1">
                            <a:solidFill>
                              <a:srgbClr val="FFFFFF"/>
                            </a:solidFill>
                            <a:latin typeface="Cambria Math"/>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𝑥</m:t>
                        </m:r>
                      </m:e>
                      <m:sup>
                        <m:r>
                          <a:rPr lang="vi-VN" sz="1900" i="1">
                            <a:solidFill>
                              <a:srgbClr val="FFFFFF"/>
                            </a:solidFill>
                            <a:latin typeface="Cambria Math" panose="02040503050406030204" pitchFamily="18" charset="0"/>
                            <a:ea typeface="PMingLiU"/>
                            <a:cs typeface="Times New Roman" panose="02020603050405020304" pitchFamily="18" charset="0"/>
                          </a:rPr>
                          <m:t>2</m:t>
                        </m:r>
                      </m:sup>
                    </m:sSup>
                    <m:r>
                      <a:rPr lang="vi-VN" sz="1900" i="1">
                        <a:solidFill>
                          <a:srgbClr val="FFFFFF"/>
                        </a:solidFill>
                        <a:latin typeface="Cambria Math" panose="02040503050406030204" pitchFamily="18" charset="0"/>
                        <a:ea typeface="PMingLiU"/>
                        <a:cs typeface="Times New Roman" panose="02020603050405020304" pitchFamily="18" charset="0"/>
                      </a:rPr>
                      <m:t>;</m:t>
                    </m:r>
                  </m:oMath>
                </a14:m>
                <a:endParaRPr lang="en-US" sz="1900" i="1">
                  <a:solidFill>
                    <a:srgbClr val="FFFFFF"/>
                  </a:solidFill>
                  <a:latin typeface="Cambria Math" panose="02040503050406030204" pitchFamily="18" charset="0"/>
                  <a:ea typeface="PMingLiU"/>
                  <a:cs typeface="Times New Roman" panose="02020603050405020304" pitchFamily="18" charset="0"/>
                </a:endParaRPr>
              </a:p>
              <a:p>
                <a:pPr lvl="0" algn="just">
                  <a:lnSpc>
                    <a:spcPct val="150000"/>
                  </a:lnSpc>
                </a:pPr>
                <a14:m>
                  <m:oMath xmlns:m="http://schemas.openxmlformats.org/officeDocument/2006/math">
                    <m:sSup>
                      <m:sSupPr>
                        <m:ctrlPr>
                          <a:rPr lang="en-US" sz="1900" i="1">
                            <a:solidFill>
                              <a:srgbClr val="FFFFFF"/>
                            </a:solidFill>
                            <a:latin typeface="Cambria Math"/>
                            <a:ea typeface="PMingLiU"/>
                            <a:cs typeface="Times New Roman" panose="02020603050405020304" pitchFamily="18" charset="0"/>
                          </a:rPr>
                        </m:ctrlPr>
                      </m:sSupPr>
                      <m:e>
                        <m:r>
                          <a:rPr lang="vi-VN" sz="1900" i="1">
                            <a:solidFill>
                              <a:srgbClr val="FFFFFF"/>
                            </a:solidFill>
                            <a:latin typeface="Cambria Math" panose="02040503050406030204" pitchFamily="18" charset="0"/>
                            <a:ea typeface="PMingLiU"/>
                            <a:cs typeface="Times New Roman" panose="02020603050405020304" pitchFamily="18" charset="0"/>
                          </a:rPr>
                          <m:t>𝑓</m:t>
                        </m:r>
                      </m:e>
                      <m:sup>
                        <m:r>
                          <a:rPr lang="vi-VN" sz="1900" i="1">
                            <a:solidFill>
                              <a:srgbClr val="FFFFFF"/>
                            </a:solidFill>
                            <a:latin typeface="Cambria Math" panose="02040503050406030204" pitchFamily="18" charset="0"/>
                            <a:ea typeface="PMingLiU"/>
                            <a:cs typeface="Times New Roman" panose="02020603050405020304" pitchFamily="18" charset="0"/>
                          </a:rPr>
                          <m:t>′</m:t>
                        </m:r>
                      </m:sup>
                    </m:sSup>
                    <m:d>
                      <m:dPr>
                        <m:ctrlPr>
                          <a:rPr lang="en-US" sz="1900" i="1">
                            <a:solidFill>
                              <a:srgbClr val="FFFFFF"/>
                            </a:solidFill>
                            <a:latin typeface="Cambria Math"/>
                            <a:ea typeface="PMingLiU"/>
                            <a:cs typeface="Times New Roman" panose="02020603050405020304" pitchFamily="18" charset="0"/>
                          </a:rPr>
                        </m:ctrlPr>
                      </m:dPr>
                      <m:e>
                        <m:r>
                          <a:rPr lang="vi-VN" sz="1900" i="1">
                            <a:solidFill>
                              <a:srgbClr val="FFFFFF"/>
                            </a:solidFill>
                            <a:latin typeface="Cambria Math" panose="02040503050406030204" pitchFamily="18" charset="0"/>
                            <a:ea typeface="PMingLiU"/>
                            <a:cs typeface="Times New Roman" panose="02020603050405020304" pitchFamily="18" charset="0"/>
                          </a:rPr>
                          <m:t>0</m:t>
                        </m:r>
                      </m:e>
                    </m:d>
                    <m:r>
                      <a:rPr lang="vi-VN" sz="1900" i="1">
                        <a:solidFill>
                          <a:srgbClr val="FFFFFF"/>
                        </a:solidFill>
                        <a:latin typeface="Cambria Math" panose="02040503050406030204" pitchFamily="18" charset="0"/>
                        <a:ea typeface="PMingLiU"/>
                        <a:cs typeface="Times New Roman" panose="02020603050405020304" pitchFamily="18" charset="0"/>
                      </a:rPr>
                      <m:t>=0</m:t>
                    </m:r>
                  </m:oMath>
                </a14:m>
                <a:r>
                  <a:rPr lang="vi-VN" sz="1900">
                    <a:solidFill>
                      <a:srgbClr val="FFFFFF"/>
                    </a:solidFill>
                    <a:latin typeface="Arial" panose="020B0604020202020204" pitchFamily="34" charset="0"/>
                    <a:ea typeface="PMingLiU"/>
                  </a:rPr>
                  <a:t> nhưng </a:t>
                </a:r>
                <a14:m>
                  <m:oMath xmlns:m="http://schemas.openxmlformats.org/officeDocument/2006/math">
                    <m:r>
                      <a:rPr lang="vi-VN" sz="1900" i="1">
                        <a:solidFill>
                          <a:srgbClr val="FFFFFF"/>
                        </a:solidFill>
                        <a:latin typeface="Cambria Math" panose="02040503050406030204" pitchFamily="18" charset="0"/>
                        <a:ea typeface="PMingLiU"/>
                        <a:cs typeface="Times New Roman" panose="02020603050405020304" pitchFamily="18" charset="0"/>
                      </a:rPr>
                      <m:t>𝑥</m:t>
                    </m:r>
                    <m:r>
                      <a:rPr lang="vi-VN" sz="1900" i="1">
                        <a:solidFill>
                          <a:srgbClr val="FFFFFF"/>
                        </a:solidFill>
                        <a:latin typeface="Cambria Math" panose="02040503050406030204" pitchFamily="18" charset="0"/>
                        <a:ea typeface="PMingLiU"/>
                        <a:cs typeface="Times New Roman" panose="02020603050405020304" pitchFamily="18" charset="0"/>
                      </a:rPr>
                      <m:t>=0</m:t>
                    </m:r>
                  </m:oMath>
                </a14:m>
                <a:r>
                  <a:rPr lang="vi-VN" sz="1900">
                    <a:solidFill>
                      <a:srgbClr val="FFFFFF"/>
                    </a:solidFill>
                    <a:latin typeface="Arial" panose="020B0604020202020204" pitchFamily="34" charset="0"/>
                    <a:ea typeface="PMingLiU"/>
                  </a:rPr>
                  <a:t> không phải là cực trị của hàm số</a:t>
                </a:r>
                <a:endParaRPr lang="en-US" sz="1900">
                  <a:solidFill>
                    <a:srgbClr val="FFFFFF"/>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04282" y="2385679"/>
                <a:ext cx="3875828" cy="1846659"/>
              </a:xfrm>
              <a:prstGeom prst="rect">
                <a:avLst/>
              </a:prstGeom>
              <a:blipFill>
                <a:blip r:embed="rId7"/>
                <a:stretch>
                  <a:fillRect l="-1415" r="-1572" b="-1650"/>
                </a:stretch>
              </a:blipFill>
            </p:spPr>
            <p:txBody>
              <a:bodyPr/>
              <a:lstStyle/>
              <a:p>
                <a:r>
                  <a:rPr lang="en-US">
                    <a:noFill/>
                  </a:rPr>
                  <a:t> </a:t>
                </a:r>
              </a:p>
            </p:txBody>
          </p:sp>
        </mc:Fallback>
      </mc:AlternateContent>
    </p:spTree>
    <p:extLst>
      <p:ext uri="{BB962C8B-B14F-4D97-AF65-F5344CB8AC3E}">
        <p14:creationId xmlns:p14="http://schemas.microsoft.com/office/powerpoint/2010/main" val="205173619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55820" y="116951"/>
                <a:ext cx="4717112" cy="8334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V</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í </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d</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ụ 7.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ì</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ự</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tr</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ị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ủ</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a</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h</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à</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s</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ố</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𝑦</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smtClean="0">
                              <a:ln>
                                <a:noFill/>
                              </a:ln>
                              <a:solidFill>
                                <a:srgbClr val="FFFFFF"/>
                              </a:solidFill>
                              <a:effectLst/>
                              <a:uLnTx/>
                              <a:uFillTx/>
                              <a:latin typeface="Cambria Math"/>
                              <a:sym typeface="Arial"/>
                            </a:rPr>
                          </m:ctrlPr>
                        </m:fPr>
                        <m:num>
                          <m:sSup>
                            <m:sSupPr>
                              <m:ctrlPr>
                                <a:rPr kumimoji="0" lang="en-US" sz="1600" b="0" i="1" u="none" strike="noStrike" kern="0" cap="none" spc="0" normalizeH="0" baseline="0" noProof="0" smtClean="0">
                                  <a:ln>
                                    <a:noFill/>
                                  </a:ln>
                                  <a:solidFill>
                                    <a:srgbClr val="FFFFFF"/>
                                  </a:solidFill>
                                  <a:effectLst/>
                                  <a:uLnTx/>
                                  <a:uFillTx/>
                                  <a:latin typeface="Cambria Math"/>
                                  <a:sym typeface="Arial"/>
                                </a:rPr>
                              </m:ctrlPr>
                            </m:sSup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+9</m:t>
                          </m:r>
                        </m:num>
                        <m:den>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den>
                      </m:f>
                    </m:oMath>
                  </m:oMathPara>
                </a14:m>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355820" y="116951"/>
                <a:ext cx="4717112" cy="8334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471716" y="1285370"/>
                <a:ext cx="8299289" cy="162441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Tập xác định của hàm số là </a:t>
                </a:r>
                <a14:m>
                  <m:oMath xmlns:m="http://schemas.openxmlformats.org/officeDocument/2006/math">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𝑅</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begChr m:val="{"/>
                        <m:endChr m:val="}"/>
                        <m:ctrlPr>
                          <a:rPr kumimoji="0" lang="en-US" sz="1600" b="0" i="1" u="none" strike="noStrike" kern="0" cap="none" spc="0" normalizeH="0" baseline="0" noProof="0" smtClean="0">
                            <a:ln>
                              <a:noFill/>
                            </a:ln>
                            <a:solidFill>
                              <a:srgbClr val="FFFFFF"/>
                            </a:solidFill>
                            <a:effectLst/>
                            <a:uLnTx/>
                            <a:uFillTx/>
                            <a:latin typeface="Cambria Math"/>
                            <a:sym typeface="Arial"/>
                          </a:rPr>
                        </m:ctrlPr>
                      </m:d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e>
                    </m:d>
                  </m:oMath>
                </a14:m>
                <a:endParaRPr kumimoji="0" lang="en-US" sz="1600" b="0" i="0" u="none" strike="noStrike" kern="0" cap="none" spc="0" normalizeH="0" baseline="0" noProof="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1600" b="0" i="0" u="none" strike="noStrike" kern="0" cap="none" spc="0" normalizeH="0" baseline="0" noProof="0">
                          <a:ln>
                            <a:noFill/>
                          </a:ln>
                          <a:solidFill>
                            <a:srgbClr val="FFFFFF"/>
                          </a:solidFill>
                          <a:effectLst/>
                          <a:uLnTx/>
                          <a:uFillTx/>
                          <a:latin typeface="Arial"/>
                          <a:cs typeface="Arial"/>
                          <a:sym typeface="Arial"/>
                        </a:rPr>
                        <m:t>Ta</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ó: </m:t>
                      </m:r>
                      <m:sSup>
                        <m:sSupPr>
                          <m:ctrlPr>
                            <a:rPr kumimoji="0" lang="en-US" sz="1600" b="0" i="1" u="none" strike="noStrike" kern="0" cap="none" spc="0" normalizeH="0" baseline="0" noProof="0">
                              <a:ln>
                                <a:noFill/>
                              </a:ln>
                              <a:solidFill>
                                <a:srgbClr val="FFFFFF"/>
                              </a:solidFill>
                              <a:effectLst/>
                              <a:uLnTx/>
                              <a:uFillTx/>
                              <a:latin typeface="Cambria Math"/>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a:sym typeface="Arial"/>
                            </a:rPr>
                          </m:ctrlPr>
                        </m:fPr>
                        <m:num>
                          <m:d>
                            <m:dPr>
                              <m:ctrlPr>
                                <a:rPr kumimoji="0" lang="en-US" sz="1600" b="0" i="1" u="none" strike="noStrike" kern="0" cap="none" spc="0" normalizeH="0" baseline="0" noProof="0">
                                  <a:ln>
                                    <a:noFill/>
                                  </a:ln>
                                  <a:solidFill>
                                    <a:srgbClr val="FFFFFF"/>
                                  </a:solidFill>
                                  <a:effectLst/>
                                  <a:uLnTx/>
                                  <a:uFillTx/>
                                  <a:latin typeface="Cambria Math"/>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d>
                            <m:dPr>
                              <m:ctrlPr>
                                <a:rPr kumimoji="0" lang="en-US" sz="1600" b="0" i="1" u="none" strike="noStrike" kern="0" cap="none" spc="0" normalizeH="0" baseline="0" noProof="0">
                                  <a:ln>
                                    <a:noFill/>
                                  </a:ln>
                                  <a:solidFill>
                                    <a:srgbClr val="FFFFFF"/>
                                  </a:solidFill>
                                  <a:effectLst/>
                                  <a:uLnTx/>
                                  <a:uFillTx/>
                                  <a:latin typeface="Cambria Math"/>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d>
                            <m:dPr>
                              <m:ctrlPr>
                                <a:rPr kumimoji="0" lang="en-US" sz="1600" b="0" i="1" u="none" strike="noStrike" kern="0" cap="none" spc="0" normalizeH="0" baseline="0" noProof="0">
                                  <a:ln>
                                    <a:noFill/>
                                  </a:ln>
                                  <a:solidFill>
                                    <a:srgbClr val="FFFFFF"/>
                                  </a:solidFill>
                                  <a:effectLst/>
                                  <a:uLnTx/>
                                  <a:uFillTx/>
                                  <a:latin typeface="Cambria Math"/>
                                  <a:sym typeface="Arial"/>
                                </a:rPr>
                              </m:ctrlPr>
                            </m:dPr>
                            <m:e>
                              <m:sSup>
                                <m:sSupPr>
                                  <m:ctrlPr>
                                    <a:rPr kumimoji="0" lang="en-US" sz="1600" b="0" i="1" u="none" strike="noStrike" kern="0" cap="none" spc="0" normalizeH="0" baseline="0" noProof="0">
                                      <a:ln>
                                        <a:noFill/>
                                      </a:ln>
                                      <a:solidFill>
                                        <a:srgbClr val="FFFFFF"/>
                                      </a:solidFill>
                                      <a:effectLst/>
                                      <a:uLnTx/>
                                      <a:uFillTx/>
                                      <a:latin typeface="Cambria Math"/>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+9</m:t>
                              </m:r>
                            </m:e>
                          </m:d>
                        </m:num>
                        <m:den>
                          <m:sSup>
                            <m:sSupPr>
                              <m:ctrlPr>
                                <a:rPr kumimoji="0" lang="en-US" sz="1600" b="0" i="1" u="none" strike="noStrike" kern="0" cap="none" spc="0" normalizeH="0" baseline="0" noProof="0">
                                  <a:ln>
                                    <a:noFill/>
                                  </a:ln>
                                  <a:solidFill>
                                    <a:srgbClr val="FFFFFF"/>
                                  </a:solidFill>
                                  <a:effectLst/>
                                  <a:uLnTx/>
                                  <a:uFillTx/>
                                  <a:latin typeface="Cambria Math"/>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4</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−5</m:t>
                          </m:r>
                        </m:num>
                        <m:den>
                          <m:sSup>
                            <m:sSupPr>
                              <m:ctrlPr>
                                <a:rPr kumimoji="0" lang="en-US" sz="1600" b="0" i="1" u="none" strike="noStrike" kern="0" cap="none" spc="0" normalizeH="0" baseline="0" noProof="0">
                                  <a:ln>
                                    <a:noFill/>
                                  </a:ln>
                                  <a:solidFill>
                                    <a:srgbClr val="FFFFFF"/>
                                  </a:solidFill>
                                  <a:effectLst/>
                                  <a:uLnTx/>
                                  <a:uFillTx/>
                                  <a:latin typeface="Cambria Math"/>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=0</m:t>
                      </m:r>
                      <m:r>
                        <a:rPr kumimoji="0" lang="en-US" sz="1600" b="0" i="0"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ho</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ặ</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a:rPr kumimoji="0" lang="en-US" sz="1600" b="0" i="0"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=5.</m:t>
                      </m:r>
                    </m:oMath>
                  </m:oMathPara>
                </a14:m>
                <a:endParaRPr kumimoji="0" lang="en-US" sz="1600" b="0" i="1" u="none" strike="noStrike" kern="0" cap="none" spc="0" normalizeH="0" baseline="0" noProof="0">
                  <a:ln>
                    <a:noFill/>
                  </a:ln>
                  <a:solidFill>
                    <a:srgbClr val="FFFFFF"/>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Lập bảng biến thiên của hàm số:</a:t>
                </a:r>
              </a:p>
            </p:txBody>
          </p:sp>
        </mc:Choice>
        <mc:Fallback xmlns="">
          <p:sp>
            <p:nvSpPr>
              <p:cNvPr id="50" name="Rectangle 49"/>
              <p:cNvSpPr>
                <a:spLocks noRot="1" noChangeAspect="1" noMove="1" noResize="1" noEditPoints="1" noAdjustHandles="1" noChangeArrowheads="1" noChangeShapeType="1" noTextEdit="1"/>
              </p:cNvSpPr>
              <p:nvPr/>
            </p:nvSpPr>
            <p:spPr>
              <a:xfrm>
                <a:off x="471716" y="1285370"/>
                <a:ext cx="8299289" cy="1624419"/>
              </a:xfrm>
              <a:prstGeom prst="rect">
                <a:avLst/>
              </a:prstGeom>
              <a:blipFill>
                <a:blip r:embed="rId5"/>
                <a:stretch>
                  <a:fillRect l="-367" b="-1504"/>
                </a:stretch>
              </a:blipFill>
            </p:spPr>
            <p:txBody>
              <a:bodyPr/>
              <a:lstStyle/>
              <a:p>
                <a:r>
                  <a:rPr lang="en-US">
                    <a:noFill/>
                  </a:rPr>
                  <a:t> </a:t>
                </a:r>
              </a:p>
            </p:txBody>
          </p:sp>
        </mc:Fallback>
      </mc:AlternateContent>
      <p:sp>
        <p:nvSpPr>
          <p:cNvPr id="12" name="Rectangle 11"/>
          <p:cNvSpPr/>
          <p:nvPr/>
        </p:nvSpPr>
        <p:spPr>
          <a:xfrm>
            <a:off x="4307747" y="1063386"/>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479666" y="4087717"/>
                <a:ext cx="8028229" cy="785343"/>
              </a:xfrm>
              <a:prstGeom prst="rect">
                <a:avLst/>
              </a:prstGeom>
            </p:spPr>
            <p:txBody>
              <a:bodyPr wrap="square">
                <a:spAutoFit/>
              </a:bodyPr>
              <a:lstStyle/>
              <a:p>
                <a:pPr lvl="0" algn="just">
                  <a:lnSpc>
                    <a:spcPct val="150000"/>
                  </a:lnSpc>
                  <a:buClr>
                    <a:srgbClr val="FFFFFF"/>
                  </a:buClr>
                </a:pPr>
                <a:r>
                  <a:rPr kumimoji="0" lang="en-US" sz="1600" b="0" i="0" u="none" strike="noStrike" kern="0" cap="none" spc="0" normalizeH="0" baseline="0" noProof="0">
                    <a:ln>
                      <a:noFill/>
                    </a:ln>
                    <a:solidFill>
                      <a:srgbClr val="FFFFFF"/>
                    </a:solidFill>
                    <a:effectLst/>
                    <a:uLnTx/>
                    <a:uFillTx/>
                    <a:sym typeface="Arial"/>
                  </a:rPr>
                  <a:t>Từ bảng biến thiên, ta có: </a:t>
                </a:r>
                <a:r>
                  <a:rPr lang="en-US" sz="1600">
                    <a:solidFill>
                      <a:srgbClr val="FFFFFF"/>
                    </a:solidFill>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=−1</m:t>
                    </m:r>
                  </m:oMath>
                </a14:m>
                <a:r>
                  <a:rPr lang="en-US" sz="1600">
                    <a:solidFill>
                      <a:srgbClr val="FFFFFF"/>
                    </a:solidFill>
                    <a:ea typeface="PMingLiU"/>
                    <a:cs typeface="Times New Roman" panose="02020603050405020304" pitchFamily="18" charset="0"/>
                  </a:rPr>
                  <a:t> và </a:t>
                </a:r>
                <a14:m>
                  <m:oMath xmlns:m="http://schemas.openxmlformats.org/officeDocument/2006/math">
                    <m:sSub>
                      <m:sSubPr>
                        <m:ctrlPr>
                          <a:rPr lang="en-US" sz="1600" i="1">
                            <a:solidFill>
                              <a:srgbClr val="FFFFFF"/>
                            </a:solidFill>
                            <a:latin typeface="Cambria Math"/>
                            <a:ea typeface="PMingLiU"/>
                            <a:cs typeface="Times New Roman" panose="02020603050405020304" pitchFamily="18" charset="0"/>
                          </a:rPr>
                        </m:ctrlPr>
                      </m:sSubPr>
                      <m:e>
                        <m:r>
                          <a:rPr lang="en-US" sz="1600" i="1">
                            <a:solidFill>
                              <a:srgbClr val="FFFFFF"/>
                            </a:solidFill>
                            <a:latin typeface="Cambria Math" panose="02040503050406030204" pitchFamily="18" charset="0"/>
                            <a:ea typeface="PMingLiU"/>
                            <a:cs typeface="Times New Roman" panose="02020603050405020304" pitchFamily="18" charset="0"/>
                          </a:rPr>
                          <m:t>𝑦</m:t>
                        </m:r>
                      </m:e>
                      <m:sub>
                        <m:r>
                          <a:rPr lang="en-US" sz="1600" i="1">
                            <a:solidFill>
                              <a:srgbClr val="FFFFFF"/>
                            </a:solidFill>
                            <a:latin typeface="Cambria Math" panose="02040503050406030204" pitchFamily="18" charset="0"/>
                            <a:ea typeface="PMingLiU"/>
                            <a:cs typeface="Times New Roman" panose="02020603050405020304" pitchFamily="18" charset="0"/>
                          </a:rPr>
                          <m:t>𝐶</m:t>
                        </m:r>
                        <m:r>
                          <a:rPr lang="en-US" sz="1600" i="1">
                            <a:solidFill>
                              <a:srgbClr val="FFFFFF"/>
                            </a:solidFill>
                            <a:latin typeface="Cambria Math" panose="02040503050406030204" pitchFamily="18" charset="0"/>
                            <a:ea typeface="PMingLiU"/>
                            <a:cs typeface="Times New Roman" panose="02020603050405020304" pitchFamily="18" charset="0"/>
                          </a:rPr>
                          <m:t>Đ</m:t>
                        </m:r>
                      </m:sub>
                    </m:sSub>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a:ea typeface="PMingLiU"/>
                            <a:cs typeface="Times New Roman" panose="02020603050405020304" pitchFamily="18" charset="0"/>
                          </a:rPr>
                        </m:ctrlPr>
                      </m:dPr>
                      <m:e>
                        <m:r>
                          <a:rPr lang="en-US" sz="1600" b="0" i="1" smtClean="0">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1</m:t>
                        </m:r>
                      </m:e>
                    </m:d>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b="0" i="1" smtClean="0">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4</m:t>
                    </m:r>
                    <m:r>
                      <a:rPr lang="en-US" sz="1600">
                        <a:solidFill>
                          <a:srgbClr val="FFFFFF"/>
                        </a:solidFill>
                        <a:latin typeface="Cambria Math" panose="02040503050406030204" pitchFamily="18" charset="0"/>
                        <a:ea typeface="PMingLiU"/>
                        <a:cs typeface="Times New Roman" panose="02020603050405020304" pitchFamily="18" charset="0"/>
                      </a:rPr>
                      <m:t>.</m:t>
                    </m:r>
                  </m:oMath>
                </a14:m>
                <a:endParaRPr lang="en-US" sz="1600">
                  <a:solidFill>
                    <a:srgbClr val="FFFFFF"/>
                  </a:solidFill>
                  <a:ea typeface="PMingLiU"/>
                  <a:cs typeface="Times New Roman" panose="02020603050405020304" pitchFamily="18" charset="0"/>
                </a:endParaRPr>
              </a:p>
              <a:p>
                <a:pPr lvl="0" algn="just">
                  <a:lnSpc>
                    <a:spcPct val="150000"/>
                  </a:lnSpc>
                  <a:buClr>
                    <a:srgbClr val="FFFFFF"/>
                  </a:buClr>
                </a:pPr>
                <a:r>
                  <a:rPr lang="en-US" sz="1600">
                    <a:solidFill>
                      <a:srgbClr val="FFFFFF"/>
                    </a:solidFill>
                    <a:ea typeface="Arial" panose="020B0604020202020204" pitchFamily="34" charset="0"/>
                    <a:cs typeface="Times New Roman" panose="02020603050405020304" pitchFamily="18" charset="0"/>
                  </a:rPr>
                  <a:t>		         Hàm số đạt cực tiểu tại </a:t>
                </a:r>
                <a14:m>
                  <m:oMath xmlns:m="http://schemas.openxmlformats.org/officeDocument/2006/math">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=5</m:t>
                    </m:r>
                  </m:oMath>
                </a14:m>
                <a:r>
                  <a:rPr lang="en-US" sz="1600">
                    <a:solidFill>
                      <a:srgbClr val="FFFFFF"/>
                    </a:solidFill>
                    <a:ea typeface="PMingLiU"/>
                    <a:cs typeface="Times New Roman" panose="02020603050405020304" pitchFamily="18" charset="0"/>
                  </a:rPr>
                  <a:t> và </a:t>
                </a:r>
                <a14:m>
                  <m:oMath xmlns:m="http://schemas.openxmlformats.org/officeDocument/2006/math">
                    <m:sSub>
                      <m:sSubPr>
                        <m:ctrlPr>
                          <a:rPr lang="en-US" sz="1600" i="1">
                            <a:solidFill>
                              <a:srgbClr val="FFFFFF"/>
                            </a:solidFill>
                            <a:latin typeface="Cambria Math"/>
                            <a:ea typeface="PMingLiU"/>
                            <a:cs typeface="Times New Roman" panose="02020603050405020304" pitchFamily="18" charset="0"/>
                          </a:rPr>
                        </m:ctrlPr>
                      </m:sSubPr>
                      <m:e>
                        <m:r>
                          <a:rPr lang="en-US" sz="1600" i="1">
                            <a:solidFill>
                              <a:srgbClr val="FFFFFF"/>
                            </a:solidFill>
                            <a:latin typeface="Cambria Math" panose="02040503050406030204" pitchFamily="18" charset="0"/>
                            <a:ea typeface="PMingLiU"/>
                            <a:cs typeface="Times New Roman" panose="02020603050405020304" pitchFamily="18" charset="0"/>
                          </a:rPr>
                          <m:t>𝑦</m:t>
                        </m:r>
                      </m:e>
                      <m:sub>
                        <m:r>
                          <a:rPr lang="en-US" sz="1600" i="1">
                            <a:solidFill>
                              <a:srgbClr val="FFFFFF"/>
                            </a:solidFill>
                            <a:latin typeface="Cambria Math" panose="02040503050406030204" pitchFamily="18" charset="0"/>
                            <a:ea typeface="PMingLiU"/>
                            <a:cs typeface="Times New Roman" panose="02020603050405020304" pitchFamily="18" charset="0"/>
                          </a:rPr>
                          <m:t>𝐶𝑇</m:t>
                        </m:r>
                      </m:sub>
                    </m:sSub>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a:ea typeface="PMingLiU"/>
                            <a:cs typeface="Times New Roman" panose="02020603050405020304" pitchFamily="18" charset="0"/>
                          </a:rPr>
                        </m:ctrlPr>
                      </m:dPr>
                      <m:e>
                        <m:r>
                          <a:rPr lang="en-US" sz="1600" b="0" i="1" smtClean="0">
                            <a:solidFill>
                              <a:srgbClr val="FFFFFF"/>
                            </a:solidFill>
                            <a:latin typeface="Cambria Math" panose="02040503050406030204" pitchFamily="18" charset="0"/>
                            <a:ea typeface="PMingLiU"/>
                            <a:cs typeface="Times New Roman" panose="02020603050405020304" pitchFamily="18" charset="0"/>
                          </a:rPr>
                          <m:t>5</m:t>
                        </m:r>
                      </m:e>
                    </m:d>
                    <m:r>
                      <a:rPr lang="en-US" sz="1600" i="1">
                        <a:solidFill>
                          <a:srgbClr val="FFFFFF"/>
                        </a:solidFill>
                        <a:latin typeface="Cambria Math" panose="02040503050406030204" pitchFamily="18" charset="0"/>
                        <a:ea typeface="PMingLiU"/>
                        <a:cs typeface="Times New Roman" panose="02020603050405020304" pitchFamily="18" charset="0"/>
                      </a:rPr>
                      <m:t>=</m:t>
                    </m:r>
                    <m:r>
                      <a:rPr lang="en-US" sz="1600" b="0" i="1" smtClean="0">
                        <a:solidFill>
                          <a:srgbClr val="FFFFFF"/>
                        </a:solidFill>
                        <a:latin typeface="Cambria Math" panose="02040503050406030204" pitchFamily="18" charset="0"/>
                        <a:ea typeface="PMingLiU"/>
                        <a:cs typeface="Times New Roman" panose="02020603050405020304" pitchFamily="18" charset="0"/>
                      </a:rPr>
                      <m:t>8</m:t>
                    </m:r>
                  </m:oMath>
                </a14:m>
                <a:r>
                  <a:rPr lang="en-US" sz="1600">
                    <a:solidFill>
                      <a:srgbClr val="FFFFFF"/>
                    </a:solidFill>
                    <a:ea typeface="PMingLiU"/>
                    <a:cs typeface="Times New Roman" panose="02020603050405020304" pitchFamily="18" charset="0"/>
                  </a:rPr>
                  <a:t>.</a:t>
                </a:r>
                <a:endParaRPr lang="en-US" sz="1600">
                  <a:solidFill>
                    <a:srgbClr val="FFFFFF"/>
                  </a:solidFill>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79666" y="4087717"/>
                <a:ext cx="8028229" cy="785343"/>
              </a:xfrm>
              <a:prstGeom prst="rect">
                <a:avLst/>
              </a:prstGeom>
              <a:blipFill>
                <a:blip r:embed="rId6"/>
                <a:stretch>
                  <a:fillRect l="-456" b="-10156"/>
                </a:stretch>
              </a:blipFill>
            </p:spPr>
            <p:txBody>
              <a:bodyPr/>
              <a:lstStyle/>
              <a:p>
                <a:r>
                  <a:rPr lang="en-US">
                    <a:noFill/>
                  </a:rPr>
                  <a:t> </a:t>
                </a:r>
              </a:p>
            </p:txBody>
          </p:sp>
        </mc:Fallback>
      </mc:AlternateContent>
      <p:pic>
        <p:nvPicPr>
          <p:cNvPr id="14" name="Picture 13"/>
          <p:cNvPicPr>
            <a:picLocks noChangeAspect="1"/>
          </p:cNvPicPr>
          <p:nvPr/>
        </p:nvPicPr>
        <p:blipFill>
          <a:blip r:embed="rId7"/>
          <a:stretch>
            <a:fillRect/>
          </a:stretch>
        </p:blipFill>
        <p:spPr>
          <a:xfrm>
            <a:off x="7863840" y="578979"/>
            <a:ext cx="699714" cy="812921"/>
          </a:xfrm>
          <a:prstGeom prst="rect">
            <a:avLst/>
          </a:prstGeom>
        </p:spPr>
      </p:pic>
      <p:pic>
        <p:nvPicPr>
          <p:cNvPr id="3" name="Picture 2"/>
          <p:cNvPicPr>
            <a:picLocks noChangeAspect="1"/>
          </p:cNvPicPr>
          <p:nvPr/>
        </p:nvPicPr>
        <p:blipFill>
          <a:blip r:embed="rId8"/>
          <a:stretch>
            <a:fillRect/>
          </a:stretch>
        </p:blipFill>
        <p:spPr>
          <a:xfrm>
            <a:off x="1867939" y="2965389"/>
            <a:ext cx="5522743" cy="1061164"/>
          </a:xfrm>
          <a:prstGeom prst="rect">
            <a:avLst/>
          </a:prstGeom>
        </p:spPr>
      </p:pic>
    </p:spTree>
    <p:extLst>
      <p:ext uri="{BB962C8B-B14F-4D97-AF65-F5344CB8AC3E}">
        <p14:creationId xmlns:p14="http://schemas.microsoft.com/office/powerpoint/2010/main" val="246388992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Effect transition="in" filter="fade">
                                      <p:cBhvr>
                                        <p:cTn id="17" dur="500"/>
                                        <p:tgtEl>
                                          <p:spTgt spid="5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0">
                                            <p:txEl>
                                              <p:pRg st="1" end="1"/>
                                            </p:txEl>
                                          </p:spTgt>
                                        </p:tgtEl>
                                        <p:attrNameLst>
                                          <p:attrName>style.visibility</p:attrName>
                                        </p:attrNameLst>
                                      </p:cBhvr>
                                      <p:to>
                                        <p:strVal val="visible"/>
                                      </p:to>
                                    </p:set>
                                    <p:animEffect transition="in" filter="wipe(down)">
                                      <p:cBhvr>
                                        <p:cTn id="22" dur="500"/>
                                        <p:tgtEl>
                                          <p:spTgt spid="5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0">
                                            <p:txEl>
                                              <p:pRg st="2" end="2"/>
                                            </p:txEl>
                                          </p:spTgt>
                                        </p:tgtEl>
                                        <p:attrNameLst>
                                          <p:attrName>style.visibility</p:attrName>
                                        </p:attrNameLst>
                                      </p:cBhvr>
                                      <p:to>
                                        <p:strVal val="visible"/>
                                      </p:to>
                                    </p:set>
                                    <p:animEffect transition="in" filter="barn(inVertical)">
                                      <p:cBhvr>
                                        <p:cTn id="27" dur="500"/>
                                        <p:tgtEl>
                                          <p:spTgt spid="50">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5" dur="500"/>
                                        <p:tgtEl>
                                          <p:spTgt spid="7">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grpSp>
        <p:nvGrpSpPr>
          <p:cNvPr id="18" name="Google Shape;3624;p72"/>
          <p:cNvGrpSpPr/>
          <p:nvPr/>
        </p:nvGrpSpPr>
        <p:grpSpPr>
          <a:xfrm>
            <a:off x="7662339" y="656079"/>
            <a:ext cx="942070" cy="962959"/>
            <a:chOff x="1909925" y="3195575"/>
            <a:chExt cx="1542000" cy="1608425"/>
          </a:xfrm>
        </p:grpSpPr>
        <p:sp>
          <p:nvSpPr>
            <p:cNvPr id="19"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17" name="Rectangle 16"/>
              <p:cNvSpPr/>
              <p:nvPr/>
            </p:nvSpPr>
            <p:spPr>
              <a:xfrm>
                <a:off x="761326" y="179523"/>
                <a:ext cx="4717112" cy="78630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V</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í </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d</m:t>
                      </m:r>
                      <m:r>
                        <m:rPr>
                          <m:nor/>
                        </m:rPr>
                        <a:rPr kumimoji="0" lang="en-US" sz="1600" b="1" i="0" u="none" strike="noStrike" kern="0" cap="none" spc="0" normalizeH="0" baseline="0" noProof="0" smtClean="0">
                          <a:ln>
                            <a:noFill/>
                          </a:ln>
                          <a:solidFill>
                            <a:srgbClr val="FFFF00"/>
                          </a:solidFill>
                          <a:effectLst/>
                          <a:uLnTx/>
                          <a:uFillTx/>
                          <a:latin typeface="Arial"/>
                          <a:cs typeface="Arial"/>
                          <a:sym typeface="Arial"/>
                        </a:rPr>
                        <m:t>ụ 8.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ì</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ự</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tr</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ị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ủ</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a</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h</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à</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m</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s</m:t>
                      </m:r>
                      <m:r>
                        <m:rPr>
                          <m:nor/>
                        </m:rPr>
                        <a:rPr kumimoji="0" lang="en-US" sz="1600" b="0" i="0" u="none" strike="noStrike" kern="0" cap="none" spc="0" normalizeH="0" baseline="0" noProof="0" smtClean="0">
                          <a:ln>
                            <a:noFill/>
                          </a:ln>
                          <a:solidFill>
                            <a:srgbClr val="FFFFFF"/>
                          </a:solidFill>
                          <a:effectLst/>
                          <a:uLnTx/>
                          <a:uFillTx/>
                          <a:latin typeface="Arial"/>
                          <a:cs typeface="Arial"/>
                          <a:sym typeface="Arial"/>
                        </a:rPr>
                        <m:t>ố</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 </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𝑦</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smtClean="0">
                              <a:ln>
                                <a:noFill/>
                              </a:ln>
                              <a:solidFill>
                                <a:srgbClr val="FFFFFF"/>
                              </a:solidFill>
                              <a:effectLst/>
                              <a:uLnTx/>
                              <a:uFillTx/>
                              <a:latin typeface="Cambria Math"/>
                              <a:sym typeface="Arial"/>
                            </a:rPr>
                          </m:ctrlPr>
                        </m:fPr>
                        <m:num>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num>
                        <m:den>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den>
                      </m:f>
                    </m:oMath>
                  </m:oMathPara>
                </a14:m>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761326" y="179523"/>
                <a:ext cx="4717112" cy="7863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734109" y="1365456"/>
                <a:ext cx="8299289" cy="1600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Tập xác định của hàm số là </a:t>
                </a:r>
                <a14:m>
                  <m:oMath xmlns:m="http://schemas.openxmlformats.org/officeDocument/2006/math">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𝑅</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begChr m:val="{"/>
                        <m:endChr m:val="}"/>
                        <m:ctrlPr>
                          <a:rPr kumimoji="0" lang="en-US" sz="1600" b="0" i="1" u="none" strike="noStrike" kern="0" cap="none" spc="0" normalizeH="0" baseline="0" noProof="0" smtClean="0">
                            <a:ln>
                              <a:noFill/>
                            </a:ln>
                            <a:solidFill>
                              <a:srgbClr val="FFFFFF"/>
                            </a:solidFill>
                            <a:effectLst/>
                            <a:uLnTx/>
                            <a:uFillTx/>
                            <a:latin typeface="Cambria Math"/>
                            <a:sym typeface="Arial"/>
                          </a:rPr>
                        </m:ctrlPr>
                      </m:dPr>
                      <m:e>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e>
                    </m:d>
                  </m:oMath>
                </a14:m>
                <a:r>
                  <a:rPr kumimoji="0" lang="en-US" sz="1600" b="0" i="0" u="none" strike="noStrike" kern="0" cap="none" spc="0" normalizeH="0" baseline="0" noProof="0">
                    <a:ln>
                      <a:noFill/>
                    </a:ln>
                    <a:solidFill>
                      <a:srgbClr val="FFFFFF"/>
                    </a:solidFill>
                    <a:effectLst/>
                    <a:uLnTx/>
                    <a:uFillTx/>
                    <a:latin typeface="Arial"/>
                    <a:cs typeface="Arial"/>
                    <a:sym typeface="Arial"/>
                  </a:rPr>
                  <a:t> </a:t>
                </a:r>
              </a:p>
              <a:p>
                <a:pPr algn="just">
                  <a:lnSpc>
                    <a:spcPct val="150000"/>
                  </a:lnSpc>
                </a:pPr>
                <a14:m>
                  <m:oMathPara xmlns:m="http://schemas.openxmlformats.org/officeDocument/2006/math">
                    <m:oMathParaPr>
                      <m:jc m:val="left"/>
                    </m:oMathParaPr>
                    <m:oMath xmlns:m="http://schemas.openxmlformats.org/officeDocument/2006/math">
                      <m:r>
                        <m:rPr>
                          <m:nor/>
                        </m:rPr>
                        <a:rPr kumimoji="0" lang="en-US" sz="1600" b="0" i="0" u="none" strike="noStrike" kern="0" cap="none" spc="0" normalizeH="0" baseline="0" noProof="0">
                          <a:ln>
                            <a:noFill/>
                          </a:ln>
                          <a:solidFill>
                            <a:srgbClr val="FFFFFF"/>
                          </a:solidFill>
                          <a:effectLst/>
                          <a:uLnTx/>
                          <a:uFillTx/>
                          <a:latin typeface="Arial"/>
                          <a:cs typeface="Arial"/>
                          <a:sym typeface="Arial"/>
                        </a:rPr>
                        <m:t>Ta</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 </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c</m:t>
                      </m:r>
                      <m:r>
                        <m:rPr>
                          <m:nor/>
                        </m:rPr>
                        <a:rPr kumimoji="0" lang="en-US" sz="1600" b="0" i="0" u="none" strike="noStrike" kern="0" cap="none" spc="0" normalizeH="0" baseline="0" noProof="0">
                          <a:ln>
                            <a:noFill/>
                          </a:ln>
                          <a:solidFill>
                            <a:srgbClr val="FFFFFF"/>
                          </a:solidFill>
                          <a:effectLst/>
                          <a:uLnTx/>
                          <a:uFillTx/>
                          <a:latin typeface="Arial"/>
                          <a:cs typeface="Arial"/>
                          <a:sym typeface="Arial"/>
                        </a:rPr>
                        <m:t>ó: </m:t>
                      </m:r>
                      <m:sSup>
                        <m:sSupPr>
                          <m:ctrlPr>
                            <a:rPr kumimoji="0" lang="en-US" sz="1600" b="0" i="1" u="none" strike="noStrike" kern="0" cap="none" spc="0" normalizeH="0" baseline="0" noProof="0">
                              <a:ln>
                                <a:noFill/>
                              </a:ln>
                              <a:solidFill>
                                <a:srgbClr val="FFFFFF"/>
                              </a:solidFill>
                              <a:effectLst/>
                              <a:uLnTx/>
                              <a:uFillTx/>
                              <a:latin typeface="Cambria Math"/>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𝑦</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a:sym typeface="Arial"/>
                            </a:rPr>
                          </m:ctrlPr>
                        </m:fPr>
                        <m:num>
                          <m:d>
                            <m:dPr>
                              <m:ctrlPr>
                                <a:rPr kumimoji="0" lang="en-US" sz="1600" b="0" i="1" u="none" strike="noStrike" kern="0" cap="none" spc="0" normalizeH="0" baseline="0" noProof="0">
                                  <a:ln>
                                    <a:noFill/>
                                  </a:ln>
                                  <a:solidFill>
                                    <a:srgbClr val="FFFFFF"/>
                                  </a:solidFill>
                                  <a:effectLst/>
                                  <a:uLnTx/>
                                  <a:uFillTx/>
                                  <a:latin typeface="Cambria Math"/>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m:t>
                          </m:r>
                          <m:d>
                            <m:dPr>
                              <m:ctrlPr>
                                <a:rPr kumimoji="0" lang="en-US" sz="1600" b="0" i="1" u="none" strike="noStrike" kern="0" cap="none" spc="0" normalizeH="0" baseline="0" noProof="0">
                                  <a:ln>
                                    <a:noFill/>
                                  </a:ln>
                                  <a:solidFill>
                                    <a:srgbClr val="FFFFFF"/>
                                  </a:solidFill>
                                  <a:effectLst/>
                                  <a:uLnTx/>
                                  <a:uFillTx/>
                                  <a:latin typeface="Cambria Math"/>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+1</m:t>
                              </m:r>
                            </m:e>
                          </m:d>
                        </m:num>
                        <m:den>
                          <m:sSup>
                            <m:sSupPr>
                              <m:ctrlPr>
                                <a:rPr kumimoji="0" lang="en-US" sz="1600" b="0" i="1" u="none" strike="noStrike" kern="0" cap="none" spc="0" normalizeH="0" baseline="0" noProof="0">
                                  <a:ln>
                                    <a:noFill/>
                                  </a:ln>
                                  <a:solidFill>
                                    <a:srgbClr val="FFFFFF"/>
                                  </a:solidFill>
                                  <a:effectLst/>
                                  <a:uLnTx/>
                                  <a:uFillTx/>
                                  <a:latin typeface="Cambria Math"/>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a:sym typeface="Arial"/>
                            </a:rPr>
                          </m:ctrlPr>
                        </m:fPr>
                        <m:num>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2</m:t>
                          </m:r>
                        </m:num>
                        <m:den>
                          <m:sSup>
                            <m:sSupPr>
                              <m:ctrlPr>
                                <a:rPr kumimoji="0" lang="en-US" sz="1600" b="0" i="1" u="none" strike="noStrike" kern="0" cap="none" spc="0" normalizeH="0" baseline="0" noProof="0">
                                  <a:ln>
                                    <a:noFill/>
                                  </a:ln>
                                  <a:solidFill>
                                    <a:srgbClr val="FFFFFF"/>
                                  </a:solidFill>
                                  <a:effectLst/>
                                  <a:uLnTx/>
                                  <a:uFillTx/>
                                  <a:latin typeface="Cambria Math"/>
                                  <a:sym typeface="Arial"/>
                                </a:rPr>
                              </m:ctrlPr>
                            </m:sSupPr>
                            <m:e>
                              <m:d>
                                <m:dPr>
                                  <m:ctrlPr>
                                    <a:rPr kumimoji="0" lang="en-US" sz="1600" b="0" i="1" u="none" strike="noStrike" kern="0" cap="none" spc="0" normalizeH="0" baseline="0" noProof="0">
                                      <a:ln>
                                        <a:noFill/>
                                      </a:ln>
                                      <a:solidFill>
                                        <a:srgbClr val="FFFFFF"/>
                                      </a:solidFill>
                                      <a:effectLst/>
                                      <a:uLnTx/>
                                      <a:uFillTx/>
                                      <a:latin typeface="Cambria Math"/>
                                      <a:sym typeface="Arial"/>
                                    </a:rPr>
                                  </m:ctrlPr>
                                </m:d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−1</m:t>
                                  </m:r>
                                </m:e>
                              </m:d>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sym typeface="Arial"/>
                                </a:rPr>
                                <m:t>2</m:t>
                              </m:r>
                            </m:sup>
                          </m:sSup>
                        </m:den>
                      </m:f>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sym typeface="Arial"/>
                        </a:rPr>
                        <m:t>&lt;0,</m:t>
                      </m:r>
                      <m:r>
                        <m:rPr>
                          <m:nor/>
                        </m:rPr>
                        <a:rPr lang="en-US" sz="1600">
                          <a:solidFill>
                            <a:srgbClr val="FFFFFF"/>
                          </a:solidFill>
                        </a:rPr>
                        <m:t>v</m:t>
                      </m:r>
                      <m:r>
                        <m:rPr>
                          <m:nor/>
                        </m:rPr>
                        <a:rPr lang="en-US" sz="1600">
                          <a:solidFill>
                            <a:srgbClr val="FFFFFF"/>
                          </a:solidFill>
                        </a:rPr>
                        <m:t>ớ</m:t>
                      </m:r>
                      <m:r>
                        <m:rPr>
                          <m:nor/>
                        </m:rPr>
                        <a:rPr lang="en-US" sz="1600">
                          <a:solidFill>
                            <a:srgbClr val="FFFFFF"/>
                          </a:solidFill>
                        </a:rPr>
                        <m:t>i</m:t>
                      </m:r>
                      <m:r>
                        <m:rPr>
                          <m:nor/>
                        </m:rPr>
                        <a:rPr lang="en-US" sz="1600">
                          <a:solidFill>
                            <a:srgbClr val="FFFFFF"/>
                          </a:solidFill>
                        </a:rPr>
                        <m:t> </m:t>
                      </m:r>
                      <m:r>
                        <m:rPr>
                          <m:nor/>
                        </m:rPr>
                        <a:rPr lang="en-US" sz="1600">
                          <a:solidFill>
                            <a:srgbClr val="FFFFFF"/>
                          </a:solidFill>
                        </a:rPr>
                        <m:t>m</m:t>
                      </m:r>
                      <m:r>
                        <m:rPr>
                          <m:nor/>
                        </m:rPr>
                        <a:rPr lang="en-US" sz="1600">
                          <a:solidFill>
                            <a:srgbClr val="FFFFFF"/>
                          </a:solidFill>
                        </a:rPr>
                        <m:t>ọ</m:t>
                      </m:r>
                      <m:r>
                        <m:rPr>
                          <m:nor/>
                        </m:rPr>
                        <a:rPr lang="en-US" sz="1600">
                          <a:solidFill>
                            <a:srgbClr val="FFFFFF"/>
                          </a:solidFill>
                        </a:rPr>
                        <m:t>i</m:t>
                      </m:r>
                      <m:r>
                        <m:rPr>
                          <m:nor/>
                        </m:rPr>
                        <a:rPr lang="en-US" sz="1600">
                          <a:solidFill>
                            <a:srgbClr val="FFFFFF"/>
                          </a:solidFill>
                        </a:rPr>
                        <m:t> </m:t>
                      </m:r>
                      <m:r>
                        <a:rPr lang="en-US" sz="1600" i="1">
                          <a:solidFill>
                            <a:srgbClr val="FFFFFF"/>
                          </a:solidFill>
                          <a:latin typeface="Cambria Math" panose="02040503050406030204" pitchFamily="18" charset="0"/>
                        </a:rPr>
                        <m:t>𝑥</m:t>
                      </m:r>
                      <m:r>
                        <a:rPr lang="en-US" sz="1600" i="1">
                          <a:solidFill>
                            <a:srgbClr val="FFFFFF"/>
                          </a:solidFill>
                          <a:latin typeface="Cambria Math" panose="02040503050406030204" pitchFamily="18" charset="0"/>
                          <a:ea typeface="Cambria Math" panose="02040503050406030204" pitchFamily="18" charset="0"/>
                        </a:rPr>
                        <m:t>≠1</m:t>
                      </m:r>
                    </m:oMath>
                  </m:oMathPara>
                </a14:m>
                <a:endParaRPr kumimoji="0" lang="en-US" sz="1600" b="0" i="0" u="none" strike="noStrike" kern="0" cap="none" spc="0" normalizeH="0" baseline="0" noProof="0">
                  <a:ln>
                    <a:noFill/>
                  </a:ln>
                  <a:solidFill>
                    <a:srgbClr val="FFFFFF"/>
                  </a:solidFill>
                  <a:effectLst/>
                  <a:uLnTx/>
                  <a:uFillTx/>
                  <a:latin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cs typeface="Arial"/>
                    <a:sym typeface="Arial"/>
                  </a:rPr>
                  <a:t>Lập bảng biến thiên của hàm số:</a:t>
                </a:r>
              </a:p>
            </p:txBody>
          </p:sp>
        </mc:Choice>
        <mc:Fallback xmlns="">
          <p:sp>
            <p:nvSpPr>
              <p:cNvPr id="27" name="Rectangle 26"/>
              <p:cNvSpPr>
                <a:spLocks noRot="1" noChangeAspect="1" noMove="1" noResize="1" noEditPoints="1" noAdjustHandles="1" noChangeArrowheads="1" noChangeShapeType="1" noTextEdit="1"/>
              </p:cNvSpPr>
              <p:nvPr/>
            </p:nvSpPr>
            <p:spPr>
              <a:xfrm>
                <a:off x="734109" y="1365456"/>
                <a:ext cx="8299289" cy="1600053"/>
              </a:xfrm>
              <a:prstGeom prst="rect">
                <a:avLst/>
              </a:prstGeom>
              <a:blipFill>
                <a:blip r:embed="rId5"/>
                <a:stretch>
                  <a:fillRect l="-367" b="-1527"/>
                </a:stretch>
              </a:blipFill>
            </p:spPr>
            <p:txBody>
              <a:bodyPr/>
              <a:lstStyle/>
              <a:p>
                <a:r>
                  <a:rPr lang="en-US">
                    <a:noFill/>
                  </a:rPr>
                  <a:t> </a:t>
                </a:r>
              </a:p>
            </p:txBody>
          </p:sp>
        </mc:Fallback>
      </mc:AlternateContent>
      <p:sp>
        <p:nvSpPr>
          <p:cNvPr id="28" name="Rectangle 27"/>
          <p:cNvSpPr/>
          <p:nvPr/>
        </p:nvSpPr>
        <p:spPr>
          <a:xfrm>
            <a:off x="4426660" y="1066657"/>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sp>
        <p:nvSpPr>
          <p:cNvPr id="29" name="Rectangle 28"/>
          <p:cNvSpPr/>
          <p:nvPr/>
        </p:nvSpPr>
        <p:spPr>
          <a:xfrm>
            <a:off x="734109" y="4360444"/>
            <a:ext cx="8028229" cy="461665"/>
          </a:xfrm>
          <a:prstGeom prst="rect">
            <a:avLst/>
          </a:prstGeom>
        </p:spPr>
        <p:txBody>
          <a:bodyPr wrap="square">
            <a:spAutoFit/>
          </a:bodyPr>
          <a:lstStyle/>
          <a:p>
            <a:pPr lvl="0" algn="just">
              <a:lnSpc>
                <a:spcPct val="150000"/>
              </a:lnSpc>
              <a:buClr>
                <a:srgbClr val="FFFFFF"/>
              </a:buClr>
            </a:pPr>
            <a:r>
              <a:rPr kumimoji="0" lang="en-US" sz="1600" b="0" i="0" u="none" strike="noStrike" kern="0" cap="none" spc="0" normalizeH="0" baseline="0" noProof="0">
                <a:ln>
                  <a:noFill/>
                </a:ln>
                <a:solidFill>
                  <a:srgbClr val="FFFFFF"/>
                </a:solidFill>
                <a:effectLst/>
                <a:uLnTx/>
                <a:uFillTx/>
                <a:sym typeface="Arial"/>
              </a:rPr>
              <a:t>Từ bảng biến thiên</a:t>
            </a:r>
            <a:r>
              <a:rPr kumimoji="0" lang="en-US" sz="1600" b="0" i="0" u="none" strike="noStrike" kern="0" cap="none" spc="0" normalizeH="0" noProof="0">
                <a:ln>
                  <a:noFill/>
                </a:ln>
                <a:solidFill>
                  <a:srgbClr val="FFFFFF"/>
                </a:solidFill>
                <a:effectLst/>
                <a:uLnTx/>
                <a:uFillTx/>
                <a:sym typeface="Arial"/>
              </a:rPr>
              <a:t> suy ra hàm số không có cực trị.</a:t>
            </a:r>
            <a:endParaRPr lang="en-US" sz="1600">
              <a:solidFill>
                <a:srgbClr val="FFFFFF"/>
              </a:solidFill>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1870654" y="3053283"/>
            <a:ext cx="5755136" cy="1243206"/>
          </a:xfrm>
          <a:prstGeom prst="rect">
            <a:avLst/>
          </a:prstGeom>
        </p:spPr>
      </p:pic>
    </p:spTree>
    <p:extLst>
      <p:ext uri="{BB962C8B-B14F-4D97-AF65-F5344CB8AC3E}">
        <p14:creationId xmlns:p14="http://schemas.microsoft.com/office/powerpoint/2010/main" val="155976207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xEl>
                                              <p:pRg st="1" end="1"/>
                                            </p:txEl>
                                          </p:spTgt>
                                        </p:tgtEl>
                                        <p:attrNameLst>
                                          <p:attrName>style.visibility</p:attrName>
                                        </p:attrNameLst>
                                      </p:cBhvr>
                                      <p:to>
                                        <p:strVal val="visible"/>
                                      </p:to>
                                    </p:set>
                                    <p:animEffect transition="in" filter="wipe(down)">
                                      <p:cBhvr>
                                        <p:cTn id="24" dur="500"/>
                                        <p:tgtEl>
                                          <p:spTgt spid="2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7">
                                            <p:txEl>
                                              <p:pRg st="2" end="2"/>
                                            </p:txEl>
                                          </p:spTgt>
                                        </p:tgtEl>
                                        <p:attrNameLst>
                                          <p:attrName>style.visibility</p:attrName>
                                        </p:attrNameLst>
                                      </p:cBhvr>
                                      <p:to>
                                        <p:strVal val="visible"/>
                                      </p:to>
                                    </p:set>
                                    <p:animEffect transition="in" filter="barn(inVertical)">
                                      <p:cBhvr>
                                        <p:cTn id="29" dur="500"/>
                                        <p:tgtEl>
                                          <p:spTgt spid="27">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wipe(left)">
                                      <p:cBhvr>
                                        <p:cTn id="3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194779" y="109753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87849" y="427340"/>
            <a:ext cx="5228779" cy="530915"/>
            <a:chOff x="488208" y="481022"/>
            <a:chExt cx="5228779" cy="530915"/>
          </a:xfrm>
        </p:grpSpPr>
        <p:sp>
          <p:nvSpPr>
            <p:cNvPr id="9" name="TextBox 8"/>
            <p:cNvSpPr txBox="1"/>
            <p:nvPr/>
          </p:nvSpPr>
          <p:spPr>
            <a:xfrm>
              <a:off x="488208" y="481022"/>
              <a:ext cx="1777913" cy="53091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5</a:t>
              </a:r>
              <a:endParaRPr kumimoji="0" lang="en-US" sz="19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4" y="534241"/>
              <a:ext cx="3308313" cy="46166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mn-ea"/>
                  <a:cs typeface="Arial"/>
                  <a:sym typeface="Arial"/>
                </a:rPr>
                <a:t>Tìm cực</a:t>
              </a:r>
              <a:r>
                <a:rPr kumimoji="0" lang="en-US" sz="1600" b="0" i="0" u="none" strike="noStrike" kern="0" cap="none" spc="0" normalizeH="0" noProof="0">
                  <a:ln>
                    <a:noFill/>
                  </a:ln>
                  <a:solidFill>
                    <a:srgbClr val="FFFFFF"/>
                  </a:solidFill>
                  <a:effectLst/>
                  <a:uLnTx/>
                  <a:uFillTx/>
                  <a:latin typeface="Arial"/>
                  <a:ea typeface="+mn-ea"/>
                  <a:cs typeface="Arial"/>
                  <a:sym typeface="Arial"/>
                </a:rPr>
                <a:t> trị của các hàm số sau:</a:t>
              </a:r>
              <a:endParaRPr kumimoji="0" lang="vi-VN" sz="16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8075901" y="614619"/>
            <a:ext cx="549311" cy="687272"/>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00747" y="1400176"/>
                <a:ext cx="2891096" cy="461665"/>
              </a:xfrm>
              <a:prstGeom prst="rect">
                <a:avLst/>
              </a:prstGeom>
            </p:spPr>
            <p:txBody>
              <a:bodyPr wrap="square">
                <a:spAutoFit/>
              </a:bodyPr>
              <a:lstStyle/>
              <a:p>
                <a:pPr algn="just">
                  <a:lnSpc>
                    <a:spcPct val="150000"/>
                  </a:lnSpc>
                </a:pPr>
                <a:r>
                  <a:rPr lang="en-US" sz="1600">
                    <a:solidFill>
                      <a:schemeClr val="tx1"/>
                    </a:solidFill>
                    <a:latin typeface="+mn-lt"/>
                    <a:ea typeface="Arial" panose="020B0604020202020204" pitchFamily="34" charset="0"/>
                    <a:cs typeface="Times New Roman" panose="02020603050405020304" pitchFamily="18" charset="0"/>
                  </a:rPr>
                  <a:t>a)</a:t>
                </a:r>
                <a:r>
                  <a:rPr lang="en-US" sz="1600">
                    <a:solidFill>
                      <a:schemeClr val="tx1"/>
                    </a:solidFill>
                    <a:effectLst/>
                    <a:latin typeface="+mn-lt"/>
                    <a:ea typeface="PMingLiU"/>
                    <a:cs typeface="Times New Roman" panose="02020603050405020304" pitchFamily="18" charset="0"/>
                  </a:rPr>
                  <a:t> Tập xác định: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00747" y="1400176"/>
                <a:ext cx="2891096" cy="461665"/>
              </a:xfrm>
              <a:prstGeom prst="rect">
                <a:avLst/>
              </a:prstGeom>
              <a:blipFill>
                <a:blip r:embed="rId5"/>
                <a:stretch>
                  <a:fillRect l="-1266"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405053" y="2698072"/>
                <a:ext cx="4568141" cy="2227789"/>
              </a:xfrm>
              <a:prstGeom prst="rect">
                <a:avLst/>
              </a:prstGeom>
            </p:spPr>
            <p:txBody>
              <a:bodyPr wrap="square">
                <a:spAutoFit/>
              </a:bodyPr>
              <a:lstStyle/>
              <a:p>
                <a:pPr algn="just">
                  <a:lnSpc>
                    <a:spcPct val="140000"/>
                  </a:lnSpc>
                </a:pPr>
                <a:r>
                  <a:rPr lang="en-US" sz="1600">
                    <a:solidFill>
                      <a:schemeClr val="tx1"/>
                    </a:solidFill>
                    <a:latin typeface="+mn-lt"/>
                    <a:ea typeface="Arial" panose="020B0604020202020204" pitchFamily="34" charset="0"/>
                    <a:cs typeface="Times New Roman" panose="02020603050405020304" pitchFamily="18" charset="0"/>
                  </a:rPr>
                  <a:t>Từ bảng biến thiên ta có:</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r>
                  <a:rPr lang="en-US" sz="1600">
                    <a:solidFill>
                      <a:schemeClr val="tx1"/>
                    </a:solidFill>
                    <a:effectLst/>
                    <a:latin typeface="+mn-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m:t>
                        </m:r>
                        <m:r>
                          <a:rPr lang="en-US" sz="16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600" i="1">
                        <a:solidFill>
                          <a:schemeClr val="tx1"/>
                        </a:solidFill>
                        <a:effectLst/>
                        <a:latin typeface="Cambria Math" panose="02040503050406030204" pitchFamily="18" charset="0"/>
                        <a:ea typeface="PMingLiU"/>
                        <a:cs typeface="Times New Roman" panose="02020603050405020304" pitchFamily="18" charset="0"/>
                      </a:rPr>
                      <m:t>=1</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solidFill>
                            <a:schemeClr val="tx1"/>
                          </a:solidFill>
                          <a:ea typeface="Arial" panose="020B0604020202020204" pitchFamily="34" charset="0"/>
                          <a:cs typeface="Times New Roman" panose="02020603050405020304" pitchFamily="18" charset="0"/>
                        </a:rPr>
                        <m:t>H</m:t>
                      </m:r>
                      <m:r>
                        <m:rPr>
                          <m:nor/>
                        </m:rPr>
                        <a:rPr lang="en-US" sz="1600">
                          <a:solidFill>
                            <a:schemeClr val="tx1"/>
                          </a:solidFill>
                          <a:ea typeface="Arial" panose="020B0604020202020204" pitchFamily="34" charset="0"/>
                          <a:cs typeface="Times New Roman" panose="02020603050405020304" pitchFamily="18" charset="0"/>
                        </a:rPr>
                        <m:t>à</m:t>
                      </m:r>
                      <m:r>
                        <m:rPr>
                          <m:nor/>
                        </m:rPr>
                        <a:rPr lang="en-US" sz="1600">
                          <a:solidFill>
                            <a:schemeClr val="tx1"/>
                          </a:solidFill>
                          <a:ea typeface="Arial" panose="020B0604020202020204" pitchFamily="34" charset="0"/>
                          <a:cs typeface="Times New Roman" panose="02020603050405020304" pitchFamily="18" charset="0"/>
                        </a:rPr>
                        <m:t>m</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s</m:t>
                      </m:r>
                      <m:r>
                        <m:rPr>
                          <m:nor/>
                        </m:rPr>
                        <a:rPr lang="en-US" sz="1600">
                          <a:solidFill>
                            <a:schemeClr val="tx1"/>
                          </a:solidFill>
                          <a:ea typeface="Arial" panose="020B0604020202020204" pitchFamily="34" charset="0"/>
                          <a:cs typeface="Times New Roman" panose="02020603050405020304" pitchFamily="18" charset="0"/>
                        </a:rPr>
                        <m:t>ố đạ</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ự</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ti</m:t>
                      </m:r>
                      <m:r>
                        <m:rPr>
                          <m:nor/>
                        </m:rPr>
                        <a:rPr lang="en-US" sz="1600">
                          <a:solidFill>
                            <a:schemeClr val="tx1"/>
                          </a:solidFill>
                          <a:ea typeface="Arial" panose="020B0604020202020204" pitchFamily="34" charset="0"/>
                          <a:cs typeface="Times New Roman" panose="02020603050405020304" pitchFamily="18" charset="0"/>
                        </a:rPr>
                        <m:t>ể</m:t>
                      </m:r>
                      <m:r>
                        <m:rPr>
                          <m:nor/>
                        </m:rPr>
                        <a:rPr lang="en-US" sz="1600">
                          <a:solidFill>
                            <a:schemeClr val="tx1"/>
                          </a:solidFill>
                          <a:ea typeface="Arial" panose="020B0604020202020204" pitchFamily="34" charset="0"/>
                          <a:cs typeface="Times New Roman" panose="02020603050405020304" pitchFamily="18" charset="0"/>
                        </a:rPr>
                        <m:t>u</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ạ</m:t>
                      </m:r>
                      <m:r>
                        <m:rPr>
                          <m:nor/>
                        </m:rPr>
                        <a:rPr lang="en-US" sz="1600">
                          <a:solidFill>
                            <a:schemeClr val="tx1"/>
                          </a:solidFill>
                          <a:ea typeface="Arial" panose="020B0604020202020204" pitchFamily="34" charset="0"/>
                          <a:cs typeface="Times New Roman" panose="02020603050405020304" pitchFamily="18" charset="0"/>
                        </a:rPr>
                        <m:t>i</m:t>
                      </m:r>
                      <m:r>
                        <m:rPr>
                          <m:nor/>
                        </m:rPr>
                        <a:rPr lang="en-US" sz="1600">
                          <a:solidFill>
                            <a:schemeClr val="tx1"/>
                          </a:solidFill>
                          <a:ea typeface="Arial" panose="020B0604020202020204" pitchFamily="34" charset="0"/>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chemeClr val="tx1"/>
                              </a:solidFill>
                              <a:latin typeface="Cambria Math"/>
                              <a:ea typeface="Arial" panose="020B0604020202020204" pitchFamily="34" charset="0"/>
                              <a:cs typeface="Times New Roman" panose="02020603050405020304" pitchFamily="18" charset="0"/>
                            </a:rPr>
                          </m:ctrlPr>
                        </m:fPr>
                        <m:num>
                          <m:rad>
                            <m:radPr>
                              <m:degHide m:val="on"/>
                              <m:ctrlPr>
                                <a:rPr lang="en-US" sz="1600" i="1">
                                  <a:solidFill>
                                    <a:schemeClr val="tx1"/>
                                  </a:solidFill>
                                  <a:latin typeface="Cambria Math"/>
                                  <a:ea typeface="Arial" panose="020B0604020202020204" pitchFamily="34" charset="0"/>
                                  <a:cs typeface="Times New Roman" panose="02020603050405020304" pitchFamily="18" charset="0"/>
                                </a:rPr>
                              </m:ctrlPr>
                            </m:radPr>
                            <m:deg/>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6</m:t>
                              </m:r>
                            </m:e>
                          </m:rad>
                        </m:num>
                        <m:den>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den>
                      </m:f>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600" i="1">
                              <a:solidFill>
                                <a:schemeClr val="tx1"/>
                              </a:solidFill>
                              <a:effectLst/>
                              <a:latin typeface="Cambria Math"/>
                              <a:ea typeface="PMingLiU"/>
                              <a:cs typeface="Times New Roman" panose="02020603050405020304" pitchFamily="18" charset="0"/>
                            </a:rPr>
                          </m:ctrlPr>
                        </m:fPr>
                        <m:num>
                          <m:r>
                            <a:rPr lang="en-US" sz="1600" i="1">
                              <a:solidFill>
                                <a:schemeClr val="tx1"/>
                              </a:solidFill>
                              <a:effectLst/>
                              <a:latin typeface="Cambria Math" panose="02040503050406030204" pitchFamily="18" charset="0"/>
                              <a:ea typeface="PMingLiU"/>
                              <a:cs typeface="Times New Roman" panose="02020603050405020304" pitchFamily="18" charset="0"/>
                            </a:rPr>
                            <m:t>5</m:t>
                          </m:r>
                        </m:num>
                        <m:den>
                          <m:r>
                            <a:rPr lang="en-US" sz="1600" i="1">
                              <a:solidFill>
                                <a:schemeClr val="tx1"/>
                              </a:solidFill>
                              <a:effectLst/>
                              <a:latin typeface="Cambria Math" panose="02040503050406030204" pitchFamily="18" charset="0"/>
                              <a:ea typeface="PMingLiU"/>
                              <a:cs typeface="Times New Roman" panose="02020603050405020304" pitchFamily="18" charset="0"/>
                            </a:rPr>
                            <m:t>4</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m:rPr>
                          <m:nor/>
                        </m:rPr>
                        <a:rPr lang="en-US" sz="1600">
                          <a:solidFill>
                            <a:schemeClr val="tx1"/>
                          </a:solidFill>
                          <a:ea typeface="Arial" panose="020B0604020202020204" pitchFamily="34" charset="0"/>
                          <a:cs typeface="Times New Roman" panose="02020603050405020304" pitchFamily="18" charset="0"/>
                        </a:rPr>
                        <m:t>H</m:t>
                      </m:r>
                      <m:r>
                        <m:rPr>
                          <m:nor/>
                        </m:rPr>
                        <a:rPr lang="en-US" sz="1600">
                          <a:solidFill>
                            <a:schemeClr val="tx1"/>
                          </a:solidFill>
                          <a:ea typeface="Arial" panose="020B0604020202020204" pitchFamily="34" charset="0"/>
                          <a:cs typeface="Times New Roman" panose="02020603050405020304" pitchFamily="18" charset="0"/>
                        </a:rPr>
                        <m:t>à</m:t>
                      </m:r>
                      <m:r>
                        <m:rPr>
                          <m:nor/>
                        </m:rPr>
                        <a:rPr lang="en-US" sz="1600">
                          <a:solidFill>
                            <a:schemeClr val="tx1"/>
                          </a:solidFill>
                          <a:ea typeface="Arial" panose="020B0604020202020204" pitchFamily="34" charset="0"/>
                          <a:cs typeface="Times New Roman" panose="02020603050405020304" pitchFamily="18" charset="0"/>
                        </a:rPr>
                        <m:t>m</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s</m:t>
                      </m:r>
                      <m:r>
                        <m:rPr>
                          <m:nor/>
                        </m:rPr>
                        <a:rPr lang="en-US" sz="1600">
                          <a:solidFill>
                            <a:schemeClr val="tx1"/>
                          </a:solidFill>
                          <a:ea typeface="Arial" panose="020B0604020202020204" pitchFamily="34" charset="0"/>
                          <a:cs typeface="Times New Roman" panose="02020603050405020304" pitchFamily="18" charset="0"/>
                        </a:rPr>
                        <m:t>ố đạ</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ự</m:t>
                      </m:r>
                      <m:r>
                        <m:rPr>
                          <m:nor/>
                        </m:rPr>
                        <a:rPr lang="en-US" sz="1600">
                          <a:solidFill>
                            <a:schemeClr val="tx1"/>
                          </a:solidFill>
                          <a:ea typeface="Arial" panose="020B0604020202020204" pitchFamily="34" charset="0"/>
                          <a:cs typeface="Times New Roman" panose="02020603050405020304" pitchFamily="18" charset="0"/>
                        </a:rPr>
                        <m:t>c</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ti</m:t>
                      </m:r>
                      <m:r>
                        <m:rPr>
                          <m:nor/>
                        </m:rPr>
                        <a:rPr lang="en-US" sz="1600">
                          <a:solidFill>
                            <a:schemeClr val="tx1"/>
                          </a:solidFill>
                          <a:ea typeface="Arial" panose="020B0604020202020204" pitchFamily="34" charset="0"/>
                          <a:cs typeface="Times New Roman" panose="02020603050405020304" pitchFamily="18" charset="0"/>
                        </a:rPr>
                        <m:t>ể</m:t>
                      </m:r>
                      <m:r>
                        <m:rPr>
                          <m:nor/>
                        </m:rPr>
                        <a:rPr lang="en-US" sz="1600">
                          <a:solidFill>
                            <a:schemeClr val="tx1"/>
                          </a:solidFill>
                          <a:ea typeface="Arial" panose="020B0604020202020204" pitchFamily="34" charset="0"/>
                          <a:cs typeface="Times New Roman" panose="02020603050405020304" pitchFamily="18" charset="0"/>
                        </a:rPr>
                        <m:t>u</m:t>
                      </m:r>
                      <m:r>
                        <m:rPr>
                          <m:nor/>
                        </m:rPr>
                        <a:rPr lang="en-US" sz="1600">
                          <a:solidFill>
                            <a:schemeClr val="tx1"/>
                          </a:solidFill>
                          <a:ea typeface="Arial" panose="020B0604020202020204" pitchFamily="34" charset="0"/>
                          <a:cs typeface="Times New Roman" panose="02020603050405020304" pitchFamily="18" charset="0"/>
                        </a:rPr>
                        <m:t> </m:t>
                      </m:r>
                      <m:r>
                        <m:rPr>
                          <m:nor/>
                        </m:rPr>
                        <a:rPr lang="en-US" sz="1600">
                          <a:solidFill>
                            <a:schemeClr val="tx1"/>
                          </a:solidFill>
                          <a:ea typeface="Arial" panose="020B0604020202020204" pitchFamily="34" charset="0"/>
                          <a:cs typeface="Times New Roman" panose="02020603050405020304" pitchFamily="18" charset="0"/>
                        </a:rPr>
                        <m:t>t</m:t>
                      </m:r>
                      <m:r>
                        <m:rPr>
                          <m:nor/>
                        </m:rPr>
                        <a:rPr lang="en-US" sz="1600">
                          <a:solidFill>
                            <a:schemeClr val="tx1"/>
                          </a:solidFill>
                          <a:ea typeface="Arial" panose="020B0604020202020204" pitchFamily="34" charset="0"/>
                          <a:cs typeface="Times New Roman" panose="02020603050405020304" pitchFamily="18" charset="0"/>
                        </a:rPr>
                        <m:t>ạ</m:t>
                      </m:r>
                      <m:r>
                        <m:rPr>
                          <m:nor/>
                        </m:rPr>
                        <a:rPr lang="en-US" sz="1600">
                          <a:solidFill>
                            <a:schemeClr val="tx1"/>
                          </a:solidFill>
                          <a:ea typeface="Arial" panose="020B0604020202020204" pitchFamily="34" charset="0"/>
                          <a:cs typeface="Times New Roman" panose="02020603050405020304" pitchFamily="18" charset="0"/>
                        </a:rPr>
                        <m:t>i</m:t>
                      </m:r>
                      <m:r>
                        <m:rPr>
                          <m:nor/>
                        </m:rPr>
                        <a:rPr lang="en-US" sz="1600">
                          <a:solidFill>
                            <a:schemeClr val="tx1"/>
                          </a:solidFill>
                          <a:ea typeface="Arial" panose="020B0604020202020204" pitchFamily="34" charset="0"/>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1600" i="1">
                              <a:solidFill>
                                <a:schemeClr val="tx1"/>
                              </a:solidFill>
                              <a:latin typeface="Cambria Math"/>
                              <a:ea typeface="Arial" panose="020B0604020202020204" pitchFamily="34" charset="0"/>
                              <a:cs typeface="Times New Roman" panose="02020603050405020304" pitchFamily="18" charset="0"/>
                            </a:rPr>
                          </m:ctrlPr>
                        </m:fPr>
                        <m:num>
                          <m:rad>
                            <m:radPr>
                              <m:degHide m:val="on"/>
                              <m:ctrlPr>
                                <a:rPr lang="en-US" sz="1600" i="1">
                                  <a:solidFill>
                                    <a:schemeClr val="tx1"/>
                                  </a:solidFill>
                                  <a:latin typeface="Cambria Math"/>
                                  <a:ea typeface="Arial" panose="020B0604020202020204" pitchFamily="34" charset="0"/>
                                  <a:cs typeface="Times New Roman" panose="02020603050405020304" pitchFamily="18" charset="0"/>
                                </a:rPr>
                              </m:ctrlPr>
                            </m:radPr>
                            <m:deg/>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6</m:t>
                              </m:r>
                            </m:e>
                          </m:rad>
                        </m:num>
                        <m:den>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den>
                      </m:f>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f>
                        <m:fPr>
                          <m:ctrlPr>
                            <a:rPr lang="en-US" sz="1600" i="1">
                              <a:solidFill>
                                <a:schemeClr val="tx1"/>
                              </a:solidFill>
                              <a:effectLst/>
                              <a:latin typeface="Cambria Math"/>
                              <a:ea typeface="PMingLiU"/>
                              <a:cs typeface="Times New Roman" panose="02020603050405020304" pitchFamily="18" charset="0"/>
                            </a:rPr>
                          </m:ctrlPr>
                        </m:fPr>
                        <m:num>
                          <m:r>
                            <a:rPr lang="en-US" sz="1600" i="1">
                              <a:solidFill>
                                <a:schemeClr val="tx1"/>
                              </a:solidFill>
                              <a:effectLst/>
                              <a:latin typeface="Cambria Math" panose="02040503050406030204" pitchFamily="18" charset="0"/>
                              <a:ea typeface="PMingLiU"/>
                              <a:cs typeface="Times New Roman" panose="02020603050405020304" pitchFamily="18" charset="0"/>
                            </a:rPr>
                            <m:t>5</m:t>
                          </m:r>
                        </m:num>
                        <m:den>
                          <m:r>
                            <a:rPr lang="en-US" sz="1600" i="1">
                              <a:solidFill>
                                <a:schemeClr val="tx1"/>
                              </a:solidFill>
                              <a:effectLst/>
                              <a:latin typeface="Cambria Math" panose="02040503050406030204" pitchFamily="18" charset="0"/>
                              <a:ea typeface="PMingLiU"/>
                              <a:cs typeface="Times New Roman" panose="02020603050405020304" pitchFamily="18" charset="0"/>
                            </a:rPr>
                            <m:t>4</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405053" y="2698072"/>
                <a:ext cx="4568141" cy="2227789"/>
              </a:xfrm>
              <a:prstGeom prst="rect">
                <a:avLst/>
              </a:prstGeom>
              <a:blipFill>
                <a:blip r:embed="rId6"/>
                <a:stretch>
                  <a:fillRect l="-8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24634" y="1583071"/>
                <a:ext cx="8290096" cy="1236300"/>
              </a:xfrm>
              <a:prstGeom prst="rect">
                <a:avLst/>
              </a:prstGeom>
            </p:spPr>
            <p:txBody>
              <a:bodyPr wrap="square">
                <a:spAutoFit/>
              </a:bodyPr>
              <a:lstStyle/>
              <a:p>
                <a:pPr lvl="0" algn="just">
                  <a:lnSpc>
                    <a:spcPct val="150000"/>
                  </a:lnSpc>
                </a:pPr>
                <a14:m>
                  <m:oMathPara xmlns:m="http://schemas.openxmlformats.org/officeDocument/2006/math">
                    <m:oMathParaPr>
                      <m:jc m:val="center"/>
                    </m:oMathParaPr>
                    <m:oMath xmlns:m="http://schemas.openxmlformats.org/officeDocument/2006/math">
                      <m:sSup>
                        <m:sSupPr>
                          <m:ctrlPr>
                            <a:rPr lang="en-US" sz="1600" i="1">
                              <a:solidFill>
                                <a:srgbClr val="FFFFFF"/>
                              </a:solidFill>
                              <a:latin typeface="Cambria Math"/>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𝑦</m:t>
                          </m:r>
                        </m:e>
                        <m:sup>
                          <m:r>
                            <a:rPr lang="en-US" sz="1600" i="1">
                              <a:solidFill>
                                <a:srgbClr val="FFFFFF"/>
                              </a:solidFill>
                              <a:latin typeface="Cambria Math" panose="02040503050406030204" pitchFamily="18" charset="0"/>
                              <a:ea typeface="PMingLiU"/>
                              <a:cs typeface="Times New Roman" panose="02020603050405020304" pitchFamily="18" charset="0"/>
                            </a:rPr>
                            <m:t>′</m:t>
                          </m:r>
                        </m:sup>
                      </m:sSup>
                      <m:r>
                        <a:rPr lang="en-US" sz="1600" i="1">
                          <a:solidFill>
                            <a:srgbClr val="FFFFFF"/>
                          </a:solidFill>
                          <a:latin typeface="Cambria Math" panose="02040503050406030204" pitchFamily="18" charset="0"/>
                          <a:ea typeface="PMingLiU"/>
                          <a:cs typeface="Times New Roman" panose="02020603050405020304" pitchFamily="18" charset="0"/>
                        </a:rPr>
                        <m:t>=4</m:t>
                      </m:r>
                      <m:sSup>
                        <m:sSupPr>
                          <m:ctrlPr>
                            <a:rPr lang="en-US" sz="1600" i="1">
                              <a:solidFill>
                                <a:srgbClr val="FFFFFF"/>
                              </a:solidFill>
                              <a:latin typeface="Cambria Math"/>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𝑥</m:t>
                          </m:r>
                        </m:e>
                        <m:sup>
                          <m:r>
                            <a:rPr lang="en-US" sz="1600" i="1">
                              <a:solidFill>
                                <a:srgbClr val="FFFFFF"/>
                              </a:solidFill>
                              <a:latin typeface="Cambria Math" panose="02040503050406030204" pitchFamily="18" charset="0"/>
                              <a:ea typeface="PMingLiU"/>
                              <a:cs typeface="Times New Roman" panose="02020603050405020304" pitchFamily="18" charset="0"/>
                            </a:rPr>
                            <m:t>3</m:t>
                          </m:r>
                        </m:sup>
                      </m:sSup>
                      <m:r>
                        <a:rPr lang="en-US" sz="1600" i="1">
                          <a:solidFill>
                            <a:srgbClr val="FFFFFF"/>
                          </a:solidFill>
                          <a:latin typeface="Cambria Math" panose="02040503050406030204" pitchFamily="18" charset="0"/>
                          <a:ea typeface="PMingLiU"/>
                          <a:cs typeface="Times New Roman" panose="02020603050405020304" pitchFamily="18" charset="0"/>
                        </a:rPr>
                        <m:t>−6</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a:solidFill>
                            <a:srgbClr val="FFFFFF"/>
                          </a:solidFill>
                          <a:latin typeface="Cambria Math" panose="02040503050406030204" pitchFamily="18" charset="0"/>
                          <a:ea typeface="PMingLiU"/>
                          <a:cs typeface="Times New Roman" panose="02020603050405020304" pitchFamily="18" charset="0"/>
                        </a:rPr>
                        <m:t>; </m:t>
                      </m:r>
                      <m:sSup>
                        <m:sSupPr>
                          <m:ctrlPr>
                            <a:rPr lang="en-US" sz="1600" i="1">
                              <a:solidFill>
                                <a:srgbClr val="FFFFFF"/>
                              </a:solidFill>
                              <a:latin typeface="Cambria Math"/>
                              <a:ea typeface="Arial" panose="020B0604020202020204" pitchFamily="34" charset="0"/>
                              <a:cs typeface="Times New Roman" panose="02020603050405020304" pitchFamily="18" charset="0"/>
                            </a:rPr>
                          </m:ctrlPr>
                        </m:sSupPr>
                        <m:e>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𝑦</m:t>
                          </m:r>
                        </m:e>
                        <m:sup>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600" i="1">
                          <a:solidFill>
                            <a:srgbClr val="FFFFFF"/>
                          </a:solidFill>
                          <a:latin typeface="Cambria Math" panose="02040503050406030204" pitchFamily="18" charset="0"/>
                          <a:ea typeface="Arial" panose="020B0604020202020204" pitchFamily="34" charset="0"/>
                          <a:cs typeface="Times New Roman" panose="02020603050405020304" pitchFamily="18" charset="0"/>
                        </a:rPr>
                        <m:t>=0</m:t>
                      </m:r>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hay</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4</m:t>
                      </m:r>
                      <m:sSup>
                        <m:sSupPr>
                          <m:ctrlPr>
                            <a:rPr lang="en-US" sz="1600" i="1">
                              <a:solidFill>
                                <a:srgbClr val="FFFFFF"/>
                              </a:solidFill>
                              <a:latin typeface="Cambria Math"/>
                              <a:ea typeface="PMingLiU"/>
                              <a:cs typeface="Times New Roman" panose="02020603050405020304" pitchFamily="18" charset="0"/>
                            </a:rPr>
                          </m:ctrlPr>
                        </m:sSupPr>
                        <m:e>
                          <m:r>
                            <a:rPr lang="en-US" sz="1600" i="1">
                              <a:solidFill>
                                <a:srgbClr val="FFFFFF"/>
                              </a:solidFill>
                              <a:latin typeface="Cambria Math" panose="02040503050406030204" pitchFamily="18" charset="0"/>
                              <a:ea typeface="PMingLiU"/>
                              <a:cs typeface="Times New Roman" panose="02020603050405020304" pitchFamily="18" charset="0"/>
                            </a:rPr>
                            <m:t>𝑥</m:t>
                          </m:r>
                        </m:e>
                        <m:sup>
                          <m:r>
                            <a:rPr lang="en-US" sz="1600" i="1">
                              <a:solidFill>
                                <a:srgbClr val="FFFFFF"/>
                              </a:solidFill>
                              <a:latin typeface="Cambria Math" panose="02040503050406030204" pitchFamily="18" charset="0"/>
                              <a:ea typeface="PMingLiU"/>
                              <a:cs typeface="Times New Roman" panose="02020603050405020304" pitchFamily="18" charset="0"/>
                            </a:rPr>
                            <m:t>3</m:t>
                          </m:r>
                        </m:sup>
                      </m:sSup>
                      <m:r>
                        <a:rPr lang="en-US" sz="1600" i="1">
                          <a:solidFill>
                            <a:srgbClr val="FFFFFF"/>
                          </a:solidFill>
                          <a:latin typeface="Cambria Math" panose="02040503050406030204" pitchFamily="18" charset="0"/>
                          <a:ea typeface="PMingLiU"/>
                          <a:cs typeface="Times New Roman" panose="02020603050405020304" pitchFamily="18" charset="0"/>
                        </a:rPr>
                        <m:t>−6</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=0</m:t>
                      </m:r>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hay</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=0 </m:t>
                      </m:r>
                      <m:r>
                        <m:rPr>
                          <m:nor/>
                        </m:rPr>
                        <a:rPr lang="en-US" sz="1600">
                          <a:solidFill>
                            <a:srgbClr val="FFFFFF"/>
                          </a:solidFill>
                          <a:ea typeface="PMingLiU"/>
                          <a:cs typeface="Times New Roman" panose="02020603050405020304" pitchFamily="18" charset="0"/>
                        </a:rPr>
                        <m:t>ho</m:t>
                      </m:r>
                      <m:r>
                        <m:rPr>
                          <m:nor/>
                        </m:rPr>
                        <a:rPr lang="en-US" sz="1600">
                          <a:solidFill>
                            <a:srgbClr val="FFFFFF"/>
                          </a:solidFill>
                          <a:ea typeface="PMingLiU"/>
                          <a:cs typeface="Times New Roman" panose="02020603050405020304" pitchFamily="18" charset="0"/>
                        </a:rPr>
                        <m:t>ặ</m:t>
                      </m:r>
                      <m:r>
                        <m:rPr>
                          <m:nor/>
                        </m:rPr>
                        <a:rPr lang="en-US" sz="1600">
                          <a:solidFill>
                            <a:srgbClr val="FFFFFF"/>
                          </a:solidFill>
                          <a:ea typeface="PMingLiU"/>
                          <a:cs typeface="Times New Roman" panose="02020603050405020304" pitchFamily="18" charset="0"/>
                        </a:rPr>
                        <m:t>c</m:t>
                      </m:r>
                      <m:r>
                        <m:rPr>
                          <m:nor/>
                        </m:rPr>
                        <a:rPr lang="en-US" sz="1600">
                          <a:solidFill>
                            <a:srgbClr val="FFFFFF"/>
                          </a:solidFill>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m:t>
                      </m:r>
                      <m:f>
                        <m:fPr>
                          <m:ctrlPr>
                            <a:rPr lang="en-US" sz="1600" i="1">
                              <a:solidFill>
                                <a:srgbClr val="FFFFFF"/>
                              </a:solidFill>
                              <a:latin typeface="Cambria Math"/>
                              <a:ea typeface="PMingLiU"/>
                              <a:cs typeface="Times New Roman" panose="02020603050405020304" pitchFamily="18" charset="0"/>
                            </a:rPr>
                          </m:ctrlPr>
                        </m:fPr>
                        <m:num>
                          <m:rad>
                            <m:radPr>
                              <m:degHide m:val="on"/>
                              <m:ctrlPr>
                                <a:rPr lang="en-US" sz="1600" i="1">
                                  <a:solidFill>
                                    <a:srgbClr val="FFFFFF"/>
                                  </a:solidFill>
                                  <a:latin typeface="Cambria Math"/>
                                  <a:ea typeface="PMingLiU"/>
                                  <a:cs typeface="Times New Roman" panose="02020603050405020304" pitchFamily="18" charset="0"/>
                                </a:rPr>
                              </m:ctrlPr>
                            </m:radPr>
                            <m:deg/>
                            <m:e>
                              <m:r>
                                <a:rPr lang="en-US" sz="1600" i="1">
                                  <a:solidFill>
                                    <a:srgbClr val="FFFFFF"/>
                                  </a:solidFill>
                                  <a:latin typeface="Cambria Math" panose="02040503050406030204" pitchFamily="18" charset="0"/>
                                  <a:ea typeface="PMingLiU"/>
                                  <a:cs typeface="Times New Roman" panose="02020603050405020304" pitchFamily="18" charset="0"/>
                                </a:rPr>
                                <m:t>6</m:t>
                              </m:r>
                            </m:e>
                          </m:rad>
                        </m:num>
                        <m:den>
                          <m:r>
                            <a:rPr lang="en-US" sz="1600" i="1">
                              <a:solidFill>
                                <a:srgbClr val="FFFFFF"/>
                              </a:solidFill>
                              <a:latin typeface="Cambria Math" panose="02040503050406030204" pitchFamily="18" charset="0"/>
                              <a:ea typeface="PMingLiU"/>
                              <a:cs typeface="Times New Roman" panose="02020603050405020304" pitchFamily="18" charset="0"/>
                            </a:rPr>
                            <m:t>2</m:t>
                          </m:r>
                        </m:den>
                      </m:f>
                      <m:r>
                        <m:rPr>
                          <m:nor/>
                        </m:rPr>
                        <a:rPr lang="en-US" sz="1600">
                          <a:solidFill>
                            <a:srgbClr val="FFFFFF"/>
                          </a:solidFill>
                          <a:ea typeface="PMingLiU"/>
                          <a:cs typeface="Times New Roman" panose="02020603050405020304" pitchFamily="18" charset="0"/>
                        </a:rPr>
                        <m:t> </m:t>
                      </m:r>
                      <m:r>
                        <m:rPr>
                          <m:nor/>
                        </m:rPr>
                        <a:rPr lang="en-US" sz="1600">
                          <a:solidFill>
                            <a:srgbClr val="FFFFFF"/>
                          </a:solidFill>
                          <a:ea typeface="PMingLiU"/>
                          <a:cs typeface="Times New Roman" panose="02020603050405020304" pitchFamily="18" charset="0"/>
                        </a:rPr>
                        <m:t>ho</m:t>
                      </m:r>
                      <m:r>
                        <m:rPr>
                          <m:nor/>
                        </m:rPr>
                        <a:rPr lang="en-US" sz="1600">
                          <a:solidFill>
                            <a:srgbClr val="FFFFFF"/>
                          </a:solidFill>
                          <a:ea typeface="PMingLiU"/>
                          <a:cs typeface="Times New Roman" panose="02020603050405020304" pitchFamily="18" charset="0"/>
                        </a:rPr>
                        <m:t>ặ</m:t>
                      </m:r>
                      <m:r>
                        <m:rPr>
                          <m:nor/>
                        </m:rPr>
                        <a:rPr lang="en-US" sz="1600">
                          <a:solidFill>
                            <a:srgbClr val="FFFFFF"/>
                          </a:solidFill>
                          <a:ea typeface="PMingLiU"/>
                          <a:cs typeface="Times New Roman" panose="02020603050405020304" pitchFamily="18" charset="0"/>
                        </a:rPr>
                        <m:t>c</m:t>
                      </m:r>
                      <m:r>
                        <a:rPr lang="en-US" sz="1600" i="1">
                          <a:solidFill>
                            <a:srgbClr val="FFFFFF"/>
                          </a:solidFill>
                          <a:latin typeface="Cambria Math" panose="02040503050406030204" pitchFamily="18" charset="0"/>
                          <a:ea typeface="PMingLiU"/>
                          <a:cs typeface="Times New Roman" panose="02020603050405020304" pitchFamily="18" charset="0"/>
                        </a:rPr>
                        <m:t> </m:t>
                      </m:r>
                      <m:r>
                        <a:rPr lang="en-US" sz="1600" i="1">
                          <a:solidFill>
                            <a:srgbClr val="FFFFFF"/>
                          </a:solidFill>
                          <a:latin typeface="Cambria Math" panose="02040503050406030204" pitchFamily="18" charset="0"/>
                          <a:ea typeface="PMingLiU"/>
                          <a:cs typeface="Times New Roman" panose="02020603050405020304" pitchFamily="18" charset="0"/>
                        </a:rPr>
                        <m:t>𝑥</m:t>
                      </m:r>
                      <m:r>
                        <a:rPr lang="en-US" sz="1600" i="1">
                          <a:solidFill>
                            <a:srgbClr val="FFFFFF"/>
                          </a:solidFill>
                          <a:latin typeface="Cambria Math" panose="02040503050406030204" pitchFamily="18" charset="0"/>
                          <a:ea typeface="PMingLiU"/>
                          <a:cs typeface="Times New Roman" panose="02020603050405020304" pitchFamily="18" charset="0"/>
                        </a:rPr>
                        <m:t>=</m:t>
                      </m:r>
                      <m:f>
                        <m:fPr>
                          <m:ctrlPr>
                            <a:rPr lang="en-US" sz="1600" i="1">
                              <a:solidFill>
                                <a:srgbClr val="FFFFFF"/>
                              </a:solidFill>
                              <a:latin typeface="Cambria Math"/>
                              <a:ea typeface="PMingLiU"/>
                              <a:cs typeface="Times New Roman" panose="02020603050405020304" pitchFamily="18" charset="0"/>
                            </a:rPr>
                          </m:ctrlPr>
                        </m:fPr>
                        <m:num>
                          <m:rad>
                            <m:radPr>
                              <m:degHide m:val="on"/>
                              <m:ctrlPr>
                                <a:rPr lang="en-US" sz="1600" i="1">
                                  <a:solidFill>
                                    <a:srgbClr val="FFFFFF"/>
                                  </a:solidFill>
                                  <a:latin typeface="Cambria Math"/>
                                  <a:ea typeface="PMingLiU"/>
                                  <a:cs typeface="Times New Roman" panose="02020603050405020304" pitchFamily="18" charset="0"/>
                                </a:rPr>
                              </m:ctrlPr>
                            </m:radPr>
                            <m:deg/>
                            <m:e>
                              <m:r>
                                <a:rPr lang="en-US" sz="1600" i="1">
                                  <a:solidFill>
                                    <a:srgbClr val="FFFFFF"/>
                                  </a:solidFill>
                                  <a:latin typeface="Cambria Math" panose="02040503050406030204" pitchFamily="18" charset="0"/>
                                  <a:ea typeface="PMingLiU"/>
                                  <a:cs typeface="Times New Roman" panose="02020603050405020304" pitchFamily="18" charset="0"/>
                                </a:rPr>
                                <m:t>6</m:t>
                              </m:r>
                            </m:e>
                          </m:rad>
                        </m:num>
                        <m:den>
                          <m:r>
                            <a:rPr lang="en-US" sz="1600" i="1">
                              <a:solidFill>
                                <a:srgbClr val="FFFFFF"/>
                              </a:solidFill>
                              <a:latin typeface="Cambria Math" panose="02040503050406030204" pitchFamily="18" charset="0"/>
                              <a:ea typeface="PMingLiU"/>
                              <a:cs typeface="Times New Roman" panose="02020603050405020304" pitchFamily="18" charset="0"/>
                            </a:rPr>
                            <m:t>2</m:t>
                          </m:r>
                        </m:den>
                      </m:f>
                    </m:oMath>
                  </m:oMathPara>
                </a14:m>
                <a:endParaRPr lang="en-US" sz="1600">
                  <a:solidFill>
                    <a:srgbClr val="FFFFFF"/>
                  </a:solidFill>
                  <a:ea typeface="Arial" panose="020B0604020202020204" pitchFamily="34" charset="0"/>
                  <a:cs typeface="Times New Roman" panose="02020603050405020304" pitchFamily="18" charset="0"/>
                </a:endParaRPr>
              </a:p>
              <a:p>
                <a:pPr lvl="0" algn="just">
                  <a:lnSpc>
                    <a:spcPct val="150000"/>
                  </a:lnSpc>
                </a:pPr>
                <a:r>
                  <a:rPr lang="en-US" sz="1600">
                    <a:solidFill>
                      <a:srgbClr val="FFFFFF"/>
                    </a:solidFill>
                    <a:ea typeface="Arial" panose="020B0604020202020204" pitchFamily="34" charset="0"/>
                    <a:cs typeface="Times New Roman" panose="02020603050405020304" pitchFamily="18" charset="0"/>
                  </a:rPr>
                  <a:t>Bảng biến thiên:</a:t>
                </a:r>
              </a:p>
            </p:txBody>
          </p:sp>
        </mc:Choice>
        <mc:Fallback xmlns="">
          <p:sp>
            <p:nvSpPr>
              <p:cNvPr id="2" name="Rectangle 1"/>
              <p:cNvSpPr>
                <a:spLocks noRot="1" noChangeAspect="1" noMove="1" noResize="1" noEditPoints="1" noAdjustHandles="1" noChangeArrowheads="1" noChangeShapeType="1" noTextEdit="1"/>
              </p:cNvSpPr>
              <p:nvPr/>
            </p:nvSpPr>
            <p:spPr>
              <a:xfrm>
                <a:off x="424634" y="1583071"/>
                <a:ext cx="8290096" cy="1236300"/>
              </a:xfrm>
              <a:prstGeom prst="rect">
                <a:avLst/>
              </a:prstGeom>
              <a:blipFill>
                <a:blip r:embed="rId7"/>
                <a:stretch>
                  <a:fillRect l="-441" b="-2475"/>
                </a:stretch>
              </a:blipFill>
            </p:spPr>
            <p:txBody>
              <a:bodyPr/>
              <a:lstStyle/>
              <a:p>
                <a:r>
                  <a:rPr lang="en-US">
                    <a:noFill/>
                  </a:rPr>
                  <a:t> </a:t>
                </a:r>
              </a:p>
            </p:txBody>
          </p:sp>
        </mc:Fallback>
      </mc:AlternateContent>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87849" y="2991633"/>
            <a:ext cx="3682629" cy="1499307"/>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5503759" y="480559"/>
                <a:ext cx="2046906" cy="508537"/>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0" i="0" u="none" strike="noStrike" kern="0" cap="none" spc="0" normalizeH="0" baseline="0" noProof="0" smtClean="0">
                          <a:ln>
                            <a:noFill/>
                          </a:ln>
                          <a:solidFill>
                            <a:srgbClr val="FFFFFF"/>
                          </a:solidFill>
                          <a:effectLst/>
                          <a:uLnTx/>
                          <a:uFillTx/>
                          <a:latin typeface="Arial"/>
                          <a:ea typeface="Arial" panose="020B0604020202020204" pitchFamily="34" charset="0"/>
                          <a:cs typeface="Times New Roman" panose="02020603050405020304" pitchFamily="18" charset="0"/>
                          <a:sym typeface="Arial"/>
                        </a:rPr>
                        <m:t>a</m:t>
                      </m:r>
                      <m:r>
                        <m:rPr>
                          <m:nor/>
                        </m:rPr>
                        <a:rPr kumimoji="0" lang="en-US" sz="1600" b="0" i="0" u="none" strike="noStrike" kern="0" cap="none" spc="0" normalizeH="0" baseline="0" noProof="0" smtClean="0">
                          <a:ln>
                            <a:noFill/>
                          </a:ln>
                          <a:solidFill>
                            <a:srgbClr val="FFFFFF"/>
                          </a:solidFill>
                          <a:effectLst/>
                          <a:uLnTx/>
                          <a:uFillTx/>
                          <a:latin typeface="Arial"/>
                          <a:ea typeface="Arial" panose="020B060402020202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a:ea typeface="Arial" panose="020B0604020202020204" pitchFamily="34" charset="0"/>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4</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Sup>
                        <m:sSupPr>
                          <m:ctrlPr>
                            <a:rPr kumimoji="0" lang="en-US" sz="1600" b="0" i="1" u="none" strike="noStrike" kern="0" cap="none" spc="0" normalizeH="0" baseline="0" noProof="0">
                              <a:ln>
                                <a:noFill/>
                              </a:ln>
                              <a:solidFill>
                                <a:srgbClr val="FFFFFF"/>
                              </a:solidFill>
                              <a:effectLst/>
                              <a:uLnTx/>
                              <a:uFillTx/>
                              <a:latin typeface="Cambria Math"/>
                              <a:ea typeface="Arial" panose="020B0604020202020204" pitchFamily="34" charset="0"/>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sup>
                      </m:sSup>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5503759" y="480559"/>
                <a:ext cx="2046906" cy="50853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831477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down)">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barn(inVertical)">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animEffect transition="in" filter="fade">
                                      <p:cBhvr>
                                        <p:cTn id="48" dur="500"/>
                                        <p:tgtEl>
                                          <p:spTgt spid="14">
                                            <p:txEl>
                                              <p:pRg st="1" end="1"/>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animEffect transition="in" filter="fade">
                                      <p:cBhvr>
                                        <p:cTn id="52" dur="500"/>
                                        <p:tgtEl>
                                          <p:spTgt spid="14">
                                            <p:txEl>
                                              <p:pRg st="2" end="2"/>
                                            </p:txEl>
                                          </p:spTgt>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14">
                                            <p:txEl>
                                              <p:pRg st="3" end="3"/>
                                            </p:txEl>
                                          </p:spTgt>
                                        </p:tgtEl>
                                        <p:attrNameLst>
                                          <p:attrName>style.visibility</p:attrName>
                                        </p:attrNameLst>
                                      </p:cBhvr>
                                      <p:to>
                                        <p:strVal val="visible"/>
                                      </p:to>
                                    </p:set>
                                    <p:animEffect transition="in" filter="fade">
                                      <p:cBhvr>
                                        <p:cTn id="56"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4692" y="163621"/>
            <a:ext cx="8754615" cy="4816257"/>
          </a:xfrm>
          <a:prstGeom prst="rect">
            <a:avLst/>
          </a:prstGeom>
        </p:spPr>
      </p:pic>
      <p:sp>
        <p:nvSpPr>
          <p:cNvPr id="53" name="Rectangle 52"/>
          <p:cNvSpPr/>
          <p:nvPr/>
        </p:nvSpPr>
        <p:spPr>
          <a:xfrm>
            <a:off x="4194779" y="1097539"/>
            <a:ext cx="64312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none" strike="noStrike" kern="0" cap="none" spc="0" normalizeH="0" baseline="0" noProof="0">
                <a:ln>
                  <a:noFill/>
                </a:ln>
                <a:solidFill>
                  <a:srgbClr val="F39357"/>
                </a:solidFill>
                <a:effectLst/>
                <a:uLnTx/>
                <a:uFillTx/>
                <a:latin typeface="Arial"/>
                <a:ea typeface="+mn-ea"/>
                <a:cs typeface="Arial"/>
                <a:sym typeface="Arial"/>
              </a:rPr>
              <a:t>Giải:</a:t>
            </a:r>
          </a:p>
        </p:txBody>
      </p:sp>
      <p:grpSp>
        <p:nvGrpSpPr>
          <p:cNvPr id="5" name="Group 4"/>
          <p:cNvGrpSpPr/>
          <p:nvPr/>
        </p:nvGrpSpPr>
        <p:grpSpPr>
          <a:xfrm>
            <a:off x="487849" y="427340"/>
            <a:ext cx="5228779" cy="530915"/>
            <a:chOff x="488208" y="481022"/>
            <a:chExt cx="5228779" cy="530915"/>
          </a:xfrm>
        </p:grpSpPr>
        <p:sp>
          <p:nvSpPr>
            <p:cNvPr id="9" name="TextBox 8"/>
            <p:cNvSpPr txBox="1"/>
            <p:nvPr/>
          </p:nvSpPr>
          <p:spPr>
            <a:xfrm>
              <a:off x="488208" y="481022"/>
              <a:ext cx="1777913" cy="53091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5</a:t>
              </a:r>
              <a:endParaRPr kumimoji="0" lang="en-US" sz="19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0" name="Rectangle 9"/>
            <p:cNvSpPr/>
            <p:nvPr/>
          </p:nvSpPr>
          <p:spPr>
            <a:xfrm>
              <a:off x="2408674" y="534241"/>
              <a:ext cx="3308313" cy="46166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mn-ea"/>
                  <a:cs typeface="Arial"/>
                  <a:sym typeface="Arial"/>
                </a:rPr>
                <a:t>Tìm cực trị của các hàm số sau:</a:t>
              </a:r>
              <a:endParaRPr kumimoji="0" lang="vi-VN" sz="1600" b="0" i="0" u="none" strike="noStrike" kern="0" cap="none" spc="0" normalizeH="0" baseline="0" noProof="0">
                <a:ln>
                  <a:noFill/>
                </a:ln>
                <a:solidFill>
                  <a:srgbClr val="FFFFFF"/>
                </a:solidFill>
                <a:effectLst/>
                <a:uLnTx/>
                <a:uFillTx/>
                <a:latin typeface="Arial"/>
                <a:ea typeface="+mn-ea"/>
                <a:cs typeface="Arial"/>
                <a:sym typeface="Arial"/>
              </a:endParaRPr>
            </a:p>
          </p:txBody>
        </p:sp>
      </p:grpSp>
      <p:pic>
        <p:nvPicPr>
          <p:cNvPr id="8" name="Picture 7"/>
          <p:cNvPicPr>
            <a:picLocks noChangeAspect="1"/>
          </p:cNvPicPr>
          <p:nvPr/>
        </p:nvPicPr>
        <p:blipFill>
          <a:blip r:embed="rId4"/>
          <a:stretch>
            <a:fillRect/>
          </a:stretch>
        </p:blipFill>
        <p:spPr>
          <a:xfrm>
            <a:off x="7821458" y="1354926"/>
            <a:ext cx="750047" cy="93842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00747" y="1424029"/>
                <a:ext cx="2891096" cy="416011"/>
              </a:xfrm>
              <a:prstGeom prst="rect">
                <a:avLst/>
              </a:prstGeom>
            </p:spPr>
            <p:txBody>
              <a:bodyPr wrap="square">
                <a:spAutoFit/>
              </a:bodyPr>
              <a:lstStyle/>
              <a:p>
                <a:pPr lvl="0" algn="just">
                  <a:lnSpc>
                    <a:spcPct val="150000"/>
                  </a:lnSpc>
                </a:pPr>
                <a:r>
                  <a:rPr kumimoji="0" lang="en-US" sz="1600" b="0" i="0" u="none" strike="noStrike" kern="0" cap="none" spc="0" normalizeH="0" baseline="0" noProof="0">
                    <a:ln>
                      <a:noFill/>
                    </a:ln>
                    <a:solidFill>
                      <a:schemeClr val="tx1"/>
                    </a:solidFill>
                    <a:effectLst/>
                    <a:uLnTx/>
                    <a:uFillTx/>
                    <a:latin typeface="+mn-lt"/>
                    <a:ea typeface="Arial" panose="020B0604020202020204" pitchFamily="34" charset="0"/>
                    <a:cs typeface="Times New Roman" panose="02020603050405020304" pitchFamily="18" charset="0"/>
                    <a:sym typeface="Arial"/>
                  </a:rPr>
                  <a:t>b)</a:t>
                </a:r>
                <a:r>
                  <a:rPr kumimoji="0" lang="en-US" sz="1600" b="0" i="0" u="none" strike="noStrike" kern="0" cap="none" spc="0" normalizeH="0" baseline="0" noProof="0">
                    <a:ln>
                      <a:noFill/>
                    </a:ln>
                    <a:solidFill>
                      <a:schemeClr val="tx1"/>
                    </a:solidFill>
                    <a:effectLst/>
                    <a:uLnTx/>
                    <a:uFillTx/>
                    <a:latin typeface="+mn-lt"/>
                    <a:ea typeface="PMingLiU"/>
                    <a:cs typeface="Times New Roman" panose="02020603050405020304" pitchFamily="18" charset="0"/>
                    <a:sym typeface="Arial"/>
                  </a:rPr>
                  <a:t> Tập xác định: </a:t>
                </a:r>
                <a14:m>
                  <m:oMath xmlns:m="http://schemas.openxmlformats.org/officeDocument/2006/math">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ℝ</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d>
                      <m:dPr>
                        <m:begChr m:val="{"/>
                        <m:endChr m:val="}"/>
                        <m:ctrlPr>
                          <a:rPr lang="en-US" sz="1600" i="1">
                            <a:solidFill>
                              <a:schemeClr val="tx1"/>
                            </a:solidFill>
                            <a:latin typeface="Cambria Math"/>
                            <a:ea typeface="Arial" panose="020B0604020202020204" pitchFamily="34" charset="0"/>
                            <a:cs typeface="Times New Roman" panose="02020603050405020304" pitchFamily="18" charset="0"/>
                          </a:rPr>
                        </m:ctrlPr>
                      </m:dPr>
                      <m:e>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e>
                    </m:d>
                  </m:oMath>
                </a14:m>
                <a:endParaRPr kumimoji="0" lang="en-US" sz="1600" b="0" i="0" u="none" strike="noStrike" kern="0" cap="none" spc="0" normalizeH="0" baseline="0" noProof="0">
                  <a:ln>
                    <a:noFill/>
                  </a:ln>
                  <a:solidFill>
                    <a:schemeClr val="tx1"/>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400747" y="1424029"/>
                <a:ext cx="2891096" cy="416011"/>
              </a:xfrm>
              <a:prstGeom prst="rect">
                <a:avLst/>
              </a:prstGeom>
              <a:blipFill>
                <a:blip r:embed="rId5"/>
                <a:stretch>
                  <a:fillRect l="-1266" b="-19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417187" y="3263075"/>
                <a:ext cx="4357417" cy="1309974"/>
              </a:xfrm>
              <a:prstGeom prst="rect">
                <a:avLst/>
              </a:prstGeom>
            </p:spPr>
            <p:txBody>
              <a:bodyPr wrap="square">
                <a:spAutoFit/>
              </a:bodyPr>
              <a:lstStyle/>
              <a:p>
                <a:pPr algn="just">
                  <a:lnSpc>
                    <a:spcPct val="150000"/>
                  </a:lnSpc>
                  <a:spcBef>
                    <a:spcPts val="300"/>
                  </a:spcBef>
                  <a:spcAft>
                    <a:spcPts val="300"/>
                  </a:spcAft>
                </a:pPr>
                <a:r>
                  <a:rPr lang="en-US" sz="1600">
                    <a:solidFill>
                      <a:schemeClr val="tx1"/>
                    </a:solidFill>
                    <a:latin typeface="+mn-lt"/>
                    <a:ea typeface="Arial" panose="020B0604020202020204" pitchFamily="34" charset="0"/>
                    <a:cs typeface="Times New Roman" panose="02020603050405020304" pitchFamily="18" charset="0"/>
                  </a:rPr>
                  <a:t>Từ bảng biến thiên ta thấy: </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solidFill>
                      <a:schemeClr val="tx1"/>
                    </a:solidFill>
                    <a:effectLst/>
                    <a:latin typeface="+mn-lt"/>
                    <a:ea typeface="Arial" panose="020B0604020202020204" pitchFamily="34" charset="0"/>
                    <a:cs typeface="Times New Roman" panose="02020603050405020304" pitchFamily="18" charset="0"/>
                  </a:rPr>
                  <a:t>Hàm số đạt cực đại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m:t>
                        </m:r>
                        <m:r>
                          <a:rPr lang="en-US" sz="1600" i="1">
                            <a:solidFill>
                              <a:schemeClr val="tx1"/>
                            </a:solidFill>
                            <a:effectLst/>
                            <a:latin typeface="Cambria Math" panose="02040503050406030204" pitchFamily="18" charset="0"/>
                            <a:ea typeface="PMingLiU"/>
                            <a:cs typeface="Times New Roman" panose="02020603050405020304" pitchFamily="18" charset="0"/>
                          </a:rPr>
                          <m:t>Đ</m:t>
                        </m:r>
                      </m:sub>
                    </m:sSub>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solidFill>
                      <a:schemeClr val="tx1"/>
                    </a:solidFill>
                    <a:effectLst/>
                    <a:latin typeface="+mn-lt"/>
                    <a:ea typeface="Arial" panose="020B0604020202020204" pitchFamily="34" charset="0"/>
                    <a:cs typeface="Times New Roman" panose="02020603050405020304" pitchFamily="18" charset="0"/>
                  </a:rPr>
                  <a:t>Hàm số đạt cực tiểu tại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=−5</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𝑦</m:t>
                        </m:r>
                      </m:e>
                      <m:sub>
                        <m:r>
                          <a:rPr lang="en-US" sz="1600" i="1">
                            <a:solidFill>
                              <a:schemeClr val="tx1"/>
                            </a:solidFill>
                            <a:effectLst/>
                            <a:latin typeface="Cambria Math" panose="02040503050406030204" pitchFamily="18" charset="0"/>
                            <a:ea typeface="PMingLiU"/>
                            <a:cs typeface="Times New Roman" panose="02020603050405020304" pitchFamily="18" charset="0"/>
                          </a:rPr>
                          <m:t>𝐶𝑇</m:t>
                        </m:r>
                      </m:sub>
                    </m:sSub>
                    <m:r>
                      <a:rPr lang="en-US" sz="1600" i="1">
                        <a:solidFill>
                          <a:schemeClr val="tx1"/>
                        </a:solidFill>
                        <a:effectLst/>
                        <a:latin typeface="Cambria Math" panose="02040503050406030204" pitchFamily="18" charset="0"/>
                        <a:ea typeface="PMingLiU"/>
                        <a:cs typeface="Times New Roman" panose="02020603050405020304" pitchFamily="18" charset="0"/>
                      </a:rPr>
                      <m:t>=12</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417187" y="3263075"/>
                <a:ext cx="4357417" cy="1309974"/>
              </a:xfrm>
              <a:prstGeom prst="rect">
                <a:avLst/>
              </a:prstGeom>
              <a:blipFill>
                <a:blip r:embed="rId6"/>
                <a:stretch>
                  <a:fillRect l="-840" b="-51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00747" y="1871086"/>
                <a:ext cx="5888735" cy="1154803"/>
              </a:xfrm>
              <a:prstGeom prst="rect">
                <a:avLst/>
              </a:prstGeom>
            </p:spPr>
            <p:txBody>
              <a:bodyPr wrap="square">
                <a:spAutoFit/>
              </a:bodyPr>
              <a:lstStyle/>
              <a:p>
                <a:pPr algn="just">
                  <a:lnSpc>
                    <a:spcPct val="140000"/>
                  </a:lnSpc>
                </a:pPr>
                <a14:m>
                  <m:oMathPara xmlns:m="http://schemas.openxmlformats.org/officeDocument/2006/math">
                    <m:oMathParaPr>
                      <m:jc m:val="left"/>
                    </m:oMathParaPr>
                    <m:oMath xmlns:m="http://schemas.openxmlformats.org/officeDocument/2006/math">
                      <m:r>
                        <m:rPr>
                          <m:nor/>
                        </m:rPr>
                        <a:rPr lang="en-US" sz="1600" smtClean="0">
                          <a:solidFill>
                            <a:schemeClr val="tx1"/>
                          </a:solidFill>
                          <a:ea typeface="PMingLiU"/>
                          <a:cs typeface="Times New Roman" panose="02020603050405020304" pitchFamily="18" charset="0"/>
                        </a:rPr>
                        <m:t>Ta</m:t>
                      </m:r>
                      <m:r>
                        <m:rPr>
                          <m:nor/>
                        </m:rPr>
                        <a:rPr lang="en-US" sz="1600" smtClean="0">
                          <a:solidFill>
                            <a:schemeClr val="tx1"/>
                          </a:solidFill>
                          <a:ea typeface="PMingLiU"/>
                          <a:cs typeface="Times New Roman" panose="02020603050405020304" pitchFamily="18" charset="0"/>
                        </a:rPr>
                        <m:t> </m:t>
                      </m:r>
                      <m:r>
                        <m:rPr>
                          <m:nor/>
                        </m:rPr>
                        <a:rPr lang="en-US" sz="1600" smtClean="0">
                          <a:solidFill>
                            <a:schemeClr val="tx1"/>
                          </a:solidFill>
                          <a:ea typeface="PMingLiU"/>
                          <a:cs typeface="Times New Roman" panose="02020603050405020304" pitchFamily="18" charset="0"/>
                        </a:rPr>
                        <m:t>c</m:t>
                      </m:r>
                      <m:r>
                        <m:rPr>
                          <m:nor/>
                        </m:rPr>
                        <a:rPr lang="en-US" sz="1600" smtClean="0">
                          <a:solidFill>
                            <a:schemeClr val="tx1"/>
                          </a:solidFill>
                          <a:ea typeface="PMingLiU"/>
                          <a:cs typeface="Times New Roman" panose="02020603050405020304" pitchFamily="18" charset="0"/>
                        </a:rPr>
                        <m:t>ó:</m:t>
                      </m:r>
                      <m:r>
                        <a:rPr lang="en-US" sz="1600" i="1">
                          <a:solidFill>
                            <a:schemeClr val="tx1"/>
                          </a:solidFill>
                          <a:latin typeface="Cambria Math" panose="02040503050406030204" pitchFamily="18" charset="0"/>
                          <a:ea typeface="PMingLiU"/>
                          <a:cs typeface="Times New Roman" panose="02020603050405020304" pitchFamily="18" charset="0"/>
                        </a:rPr>
                        <m:t> </m:t>
                      </m:r>
                      <m:sSup>
                        <m:sSupPr>
                          <m:ctrlPr>
                            <a:rPr lang="en-US" sz="1600" i="1">
                              <a:solidFill>
                                <a:schemeClr val="tx1"/>
                              </a:solidFill>
                              <a:latin typeface="Cambria Math"/>
                              <a:ea typeface="PMingLiU"/>
                              <a:cs typeface="Times New Roman" panose="02020603050405020304" pitchFamily="18" charset="0"/>
                            </a:rPr>
                          </m:ctrlPr>
                        </m:sSupPr>
                        <m:e>
                          <m:r>
                            <a:rPr lang="en-US" sz="1600" i="1">
                              <a:solidFill>
                                <a:schemeClr val="tx1"/>
                              </a:solidFill>
                              <a:latin typeface="Cambria Math" panose="02040503050406030204" pitchFamily="18" charset="0"/>
                              <a:ea typeface="PMingLiU"/>
                              <a:cs typeface="Times New Roman" panose="02020603050405020304" pitchFamily="18" charset="0"/>
                            </a:rPr>
                            <m:t>𝑦</m:t>
                          </m:r>
                        </m:e>
                        <m:sup>
                          <m:r>
                            <a:rPr lang="en-US" sz="1600" i="1">
                              <a:solidFill>
                                <a:schemeClr val="tx1"/>
                              </a:solidFill>
                              <a:latin typeface="Cambria Math" panose="02040503050406030204" pitchFamily="18" charset="0"/>
                              <a:ea typeface="PMingLiU"/>
                              <a:cs typeface="Times New Roman" panose="02020603050405020304" pitchFamily="18" charset="0"/>
                            </a:rPr>
                            <m:t>′</m:t>
                          </m:r>
                        </m:sup>
                      </m:sSup>
                      <m:r>
                        <a:rPr lang="en-US" sz="1600" i="1">
                          <a:solidFill>
                            <a:schemeClr val="tx1"/>
                          </a:solidFill>
                          <a:latin typeface="Cambria Math" panose="02040503050406030204" pitchFamily="18" charset="0"/>
                          <a:ea typeface="PMingLiU"/>
                          <a:cs typeface="Times New Roman" panose="02020603050405020304" pitchFamily="18" charset="0"/>
                        </a:rPr>
                        <m:t>=−</m:t>
                      </m:r>
                      <m:f>
                        <m:fPr>
                          <m:ctrlPr>
                            <a:rPr lang="en-US" sz="1600" i="1">
                              <a:solidFill>
                                <a:schemeClr val="tx1"/>
                              </a:solidFill>
                              <a:latin typeface="Cambria Math"/>
                              <a:ea typeface="PMingLiU"/>
                              <a:cs typeface="Times New Roman" panose="02020603050405020304" pitchFamily="18" charset="0"/>
                            </a:rPr>
                          </m:ctrlPr>
                        </m:fPr>
                        <m:num>
                          <m:d>
                            <m:dPr>
                              <m:ctrlPr>
                                <a:rPr lang="en-US" sz="1600" i="1">
                                  <a:solidFill>
                                    <a:schemeClr val="tx1"/>
                                  </a:solidFill>
                                  <a:latin typeface="Cambria Math"/>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−1</m:t>
                              </m:r>
                            </m:e>
                          </m:d>
                          <m:d>
                            <m:dPr>
                              <m:ctrlPr>
                                <a:rPr lang="en-US" sz="1600" i="1">
                                  <a:solidFill>
                                    <a:schemeClr val="tx1"/>
                                  </a:solidFill>
                                  <a:latin typeface="Cambria Math"/>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+5</m:t>
                              </m:r>
                            </m:e>
                          </m:d>
                        </m:num>
                        <m:den>
                          <m:sSup>
                            <m:sSupPr>
                              <m:ctrlPr>
                                <a:rPr lang="en-US" sz="1600" i="1">
                                  <a:solidFill>
                                    <a:schemeClr val="tx1"/>
                                  </a:solidFill>
                                  <a:latin typeface="Cambria Math"/>
                                  <a:ea typeface="PMingLiU"/>
                                  <a:cs typeface="Times New Roman" panose="02020603050405020304" pitchFamily="18" charset="0"/>
                                </a:rPr>
                              </m:ctrlPr>
                            </m:sSupPr>
                            <m:e>
                              <m:d>
                                <m:dPr>
                                  <m:ctrlPr>
                                    <a:rPr lang="en-US" sz="1600" i="1">
                                      <a:solidFill>
                                        <a:schemeClr val="tx1"/>
                                      </a:solidFill>
                                      <a:latin typeface="Cambria Math"/>
                                      <a:ea typeface="PMingLiU"/>
                                      <a:cs typeface="Times New Roman" panose="02020603050405020304" pitchFamily="18" charset="0"/>
                                    </a:rPr>
                                  </m:ctrlPr>
                                </m:dPr>
                                <m:e>
                                  <m:r>
                                    <a:rPr lang="en-US" sz="1600" i="1">
                                      <a:solidFill>
                                        <a:schemeClr val="tx1"/>
                                      </a:solidFill>
                                      <a:latin typeface="Cambria Math" panose="02040503050406030204" pitchFamily="18" charset="0"/>
                                      <a:ea typeface="PMingLiU"/>
                                      <a:cs typeface="Times New Roman" panose="02020603050405020304" pitchFamily="18" charset="0"/>
                                    </a:rPr>
                                    <m:t>𝑥</m:t>
                                  </m:r>
                                  <m:r>
                                    <a:rPr lang="en-US" sz="1600" i="1">
                                      <a:solidFill>
                                        <a:schemeClr val="tx1"/>
                                      </a:solidFill>
                                      <a:latin typeface="Cambria Math" panose="02040503050406030204" pitchFamily="18" charset="0"/>
                                      <a:ea typeface="PMingLiU"/>
                                      <a:cs typeface="Times New Roman" panose="02020603050405020304" pitchFamily="18" charset="0"/>
                                    </a:rPr>
                                    <m:t>+2</m:t>
                                  </m:r>
                                </m:e>
                              </m:d>
                            </m:e>
                            <m:sup>
                              <m:r>
                                <a:rPr lang="en-US" sz="1600" i="1">
                                  <a:solidFill>
                                    <a:schemeClr val="tx1"/>
                                  </a:solidFill>
                                  <a:latin typeface="Cambria Math" panose="02040503050406030204" pitchFamily="18" charset="0"/>
                                  <a:ea typeface="PMingLiU"/>
                                  <a:cs typeface="Times New Roman" panose="02020603050405020304" pitchFamily="18" charset="0"/>
                                </a:rPr>
                                <m:t>2</m:t>
                              </m:r>
                            </m:sup>
                          </m:sSup>
                        </m:den>
                      </m:f>
                      <m:r>
                        <m:rPr>
                          <m:nor/>
                        </m:rPr>
                        <a:rPr lang="en-US" sz="1600">
                          <a:solidFill>
                            <a:schemeClr val="tx1"/>
                          </a:solidFill>
                          <a:ea typeface="PMingLiU"/>
                          <a:cs typeface="Times New Roman" panose="02020603050405020304" pitchFamily="18" charset="0"/>
                        </a:rPr>
                        <m:t>; </m:t>
                      </m:r>
                      <m:sSup>
                        <m:sSupPr>
                          <m:ctrlPr>
                            <a:rPr lang="en-US" sz="1600" i="1">
                              <a:solidFill>
                                <a:schemeClr val="tx1"/>
                              </a:solidFill>
                              <a:latin typeface="Cambria Math"/>
                              <a:ea typeface="PMingLiU"/>
                              <a:cs typeface="Times New Roman" panose="02020603050405020304" pitchFamily="18" charset="0"/>
                            </a:rPr>
                          </m:ctrlPr>
                        </m:sSupPr>
                        <m:e>
                          <m:r>
                            <a:rPr lang="en-US" sz="1600" i="1">
                              <a:solidFill>
                                <a:schemeClr val="tx1"/>
                              </a:solidFill>
                              <a:latin typeface="Cambria Math" panose="02040503050406030204" pitchFamily="18" charset="0"/>
                              <a:ea typeface="PMingLiU"/>
                              <a:cs typeface="Times New Roman" panose="02020603050405020304" pitchFamily="18" charset="0"/>
                            </a:rPr>
                            <m:t>𝑦</m:t>
                          </m:r>
                        </m:e>
                        <m:sup>
                          <m:r>
                            <a:rPr lang="en-US" sz="1600" i="1">
                              <a:solidFill>
                                <a:schemeClr val="tx1"/>
                              </a:solidFill>
                              <a:latin typeface="Cambria Math" panose="02040503050406030204" pitchFamily="18" charset="0"/>
                              <a:ea typeface="PMingLiU"/>
                              <a:cs typeface="Times New Roman" panose="02020603050405020304" pitchFamily="18" charset="0"/>
                            </a:rPr>
                            <m:t>′</m:t>
                          </m:r>
                        </m:sup>
                      </m:sSup>
                      <m:r>
                        <a:rPr lang="en-US" sz="1600" i="1">
                          <a:solidFill>
                            <a:schemeClr val="tx1"/>
                          </a:solidFill>
                          <a:latin typeface="Cambria Math" panose="02040503050406030204" pitchFamily="18" charset="0"/>
                          <a:ea typeface="PMingLiU"/>
                          <a:cs typeface="Times New Roman" panose="02020603050405020304" pitchFamily="18" charset="0"/>
                        </a:rPr>
                        <m:t>=0</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suy</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ra</m:t>
                      </m:r>
                      <m:r>
                        <a:rPr lang="en-US" sz="1600" i="1">
                          <a:solidFill>
                            <a:schemeClr val="tx1"/>
                          </a:solidFill>
                          <a:latin typeface="Cambria Math" panose="02040503050406030204" pitchFamily="18" charset="0"/>
                          <a:ea typeface="PMingLiU"/>
                          <a:cs typeface="Times New Roman" panose="02020603050405020304" pitchFamily="18" charset="0"/>
                        </a:rPr>
                        <m:t> </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latin typeface="Cambria Math" panose="02040503050406030204" pitchFamily="18" charset="0"/>
                          <a:ea typeface="Arial" panose="020B0604020202020204" pitchFamily="34" charset="0"/>
                          <a:cs typeface="Times New Roman" panose="02020603050405020304" pitchFamily="18" charset="0"/>
                        </a:rPr>
                        <m:t>=1</m:t>
                      </m:r>
                      <m:r>
                        <m:rPr>
                          <m:nor/>
                        </m:rPr>
                        <a:rPr lang="en-US" sz="1600">
                          <a:solidFill>
                            <a:schemeClr val="tx1"/>
                          </a:solidFill>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ho</m:t>
                      </m:r>
                      <m:r>
                        <m:rPr>
                          <m:nor/>
                        </m:rPr>
                        <a:rPr lang="en-US" sz="1600">
                          <a:solidFill>
                            <a:schemeClr val="tx1"/>
                          </a:solidFill>
                          <a:ea typeface="PMingLiU"/>
                          <a:cs typeface="Times New Roman" panose="02020603050405020304" pitchFamily="18" charset="0"/>
                        </a:rPr>
                        <m:t>ặ</m:t>
                      </m:r>
                      <m:r>
                        <m:rPr>
                          <m:nor/>
                        </m:rPr>
                        <a:rPr lang="en-US" sz="1600">
                          <a:solidFill>
                            <a:schemeClr val="tx1"/>
                          </a:solidFill>
                          <a:ea typeface="PMingLiU"/>
                          <a:cs typeface="Times New Roman" panose="02020603050405020304" pitchFamily="18" charset="0"/>
                        </a:rPr>
                        <m:t>c</m:t>
                      </m:r>
                      <m:r>
                        <a:rPr lang="en-US" sz="1600" b="0" i="1" smtClean="0">
                          <a:solidFill>
                            <a:schemeClr val="tx1"/>
                          </a:solidFill>
                          <a:latin typeface="Cambria Math" panose="02040503050406030204" pitchFamily="18" charset="0"/>
                          <a:ea typeface="PMingLiU"/>
                          <a:cs typeface="Times New Roman" panose="02020603050405020304" pitchFamily="18" charset="0"/>
                        </a:rPr>
                        <m:t> </m:t>
                      </m:r>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=−5</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40000"/>
                  </a:lnSpc>
                </a:pPr>
                <a:r>
                  <a:rPr lang="en-US" sz="1600">
                    <a:solidFill>
                      <a:schemeClr val="tx1"/>
                    </a:solidFill>
                    <a:effectLst/>
                    <a:latin typeface="+mn-lt"/>
                    <a:ea typeface="Arial" panose="020B0604020202020204" pitchFamily="34" charset="0"/>
                    <a:cs typeface="Times New Roman" panose="02020603050405020304" pitchFamily="18" charset="0"/>
                  </a:rPr>
                  <a:t>Bảng biến thiên:</a:t>
                </a:r>
              </a:p>
            </p:txBody>
          </p:sp>
        </mc:Choice>
        <mc:Fallback xmlns="">
          <p:sp>
            <p:nvSpPr>
              <p:cNvPr id="2" name="Rectangle 1"/>
              <p:cNvSpPr>
                <a:spLocks noRot="1" noChangeAspect="1" noMove="1" noResize="1" noEditPoints="1" noAdjustHandles="1" noChangeArrowheads="1" noChangeShapeType="1" noTextEdit="1"/>
              </p:cNvSpPr>
              <p:nvPr/>
            </p:nvSpPr>
            <p:spPr>
              <a:xfrm>
                <a:off x="400747" y="1871086"/>
                <a:ext cx="5888735" cy="1154803"/>
              </a:xfrm>
              <a:prstGeom prst="rect">
                <a:avLst/>
              </a:prstGeom>
              <a:blipFill>
                <a:blip r:embed="rId7"/>
                <a:stretch>
                  <a:fillRect l="-621" b="-3175"/>
                </a:stretch>
              </a:blipFill>
            </p:spPr>
            <p:txBody>
              <a:bodyPr/>
              <a:lstStyle/>
              <a:p>
                <a:r>
                  <a:rPr lang="en-US">
                    <a:noFill/>
                  </a:rPr>
                  <a:t> </a:t>
                </a:r>
              </a:p>
            </p:txBody>
          </p:sp>
        </mc:Fallback>
      </mc:AlternateContent>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87849" y="3213034"/>
            <a:ext cx="3706930" cy="1410057"/>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5503759" y="209988"/>
                <a:ext cx="2055819" cy="887551"/>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600" b="0" i="0" u="none" strike="noStrike" kern="0" cap="none" spc="0" normalizeH="0" baseline="0" noProof="0" smtClean="0">
                          <a:ln>
                            <a:noFill/>
                          </a:ln>
                          <a:solidFill>
                            <a:srgbClr val="FFFFFF"/>
                          </a:solidFill>
                          <a:effectLst/>
                          <a:uLnTx/>
                          <a:uFillTx/>
                          <a:ea typeface="PMingLiU"/>
                          <a:cs typeface="Times New Roman" panose="02020603050405020304" pitchFamily="18" charset="0"/>
                          <a:sym typeface="Arial"/>
                        </a:rPr>
                        <m:t>b</m:t>
                      </m:r>
                      <m:r>
                        <m:rPr>
                          <m:nor/>
                        </m:rPr>
                        <a:rPr kumimoji="0" lang="en-US" sz="1600" b="0" i="0" u="none" strike="noStrike" kern="0" cap="none" spc="0" normalizeH="0" baseline="0" noProof="0" smtClean="0">
                          <a:ln>
                            <a:noFill/>
                          </a:ln>
                          <a:solidFill>
                            <a:srgbClr val="FFFFFF"/>
                          </a:solidFill>
                          <a:effectLst/>
                          <a:uLnTx/>
                          <a:uFillTx/>
                          <a:ea typeface="PMingLiU"/>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 </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fPr>
                        <m:num>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p>
                          </m:sSup>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num>
                        <m:den>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den>
                      </m:f>
                    </m:oMath>
                  </m:oMathPara>
                </a14:m>
                <a:endParaRPr kumimoji="0" lang="en-US" sz="1600" b="0" i="0" u="none" strike="noStrike" kern="0" cap="none" spc="0" normalizeH="0" baseline="0" noProof="0">
                  <a:ln>
                    <a:noFill/>
                  </a:ln>
                  <a:solidFill>
                    <a:srgbClr val="FFFFFF"/>
                  </a:solidFill>
                  <a:effectLst/>
                  <a:uLnTx/>
                  <a:uFillTx/>
                  <a:ea typeface="Arial" panose="020B0604020202020204" pitchFamily="34" charset="0"/>
                  <a:cs typeface="Times New Roman" panose="02020603050405020304" pitchFamily="18" charset="0"/>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5503759" y="209988"/>
                <a:ext cx="2055819" cy="887551"/>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442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barn(inVertical)">
                                      <p:cBhvr>
                                        <p:cTn id="27" dur="500"/>
                                        <p:tgtEl>
                                          <p:spTgt spid="2">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Effect transition="in" filter="fade">
                                      <p:cBhvr>
                                        <p:cTn id="39" dur="500"/>
                                        <p:tgtEl>
                                          <p:spTgt spid="14">
                                            <p:txEl>
                                              <p:pRg st="1" end="1"/>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animEffect transition="in" filter="fade">
                                      <p:cBhvr>
                                        <p:cTn id="4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7" name="Rectangle 6"/>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38094" y="1947814"/>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006651">
                    <a:lumMod val="75000"/>
                  </a:srgbClr>
                </a:solidFill>
                <a:effectLst/>
                <a:uLnTx/>
                <a:uFillTx/>
                <a:latin typeface="Arial"/>
                <a:ea typeface="+mn-ea"/>
                <a:cs typeface="Arial"/>
                <a:sym typeface="Arial"/>
              </a:rPr>
              <a:t>Giải:</a:t>
            </a:r>
          </a:p>
        </p:txBody>
      </p:sp>
      <p:grpSp>
        <p:nvGrpSpPr>
          <p:cNvPr id="8" name="Group 7"/>
          <p:cNvGrpSpPr/>
          <p:nvPr/>
        </p:nvGrpSpPr>
        <p:grpSpPr>
          <a:xfrm>
            <a:off x="380874" y="276378"/>
            <a:ext cx="8358470" cy="1555682"/>
            <a:chOff x="361657" y="495991"/>
            <a:chExt cx="8358470" cy="1555682"/>
          </a:xfrm>
        </p:grpSpPr>
        <p:sp>
          <p:nvSpPr>
            <p:cNvPr id="9" name="TextBox 8"/>
            <p:cNvSpPr txBox="1"/>
            <p:nvPr/>
          </p:nvSpPr>
          <p:spPr>
            <a:xfrm>
              <a:off x="469229" y="544464"/>
              <a:ext cx="1626602" cy="384721"/>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900" b="1" i="0" u="none" strike="noStrike" kern="1200" cap="none" spc="0" normalizeH="0" baseline="0" noProof="0">
                  <a:ln>
                    <a:noFill/>
                  </a:ln>
                  <a:solidFill>
                    <a:srgbClr val="FFC000"/>
                  </a:solidFill>
                  <a:effectLst/>
                  <a:uLnTx/>
                  <a:uFillTx/>
                  <a:latin typeface="Arial"/>
                  <a:ea typeface="+mn-ea"/>
                  <a:cs typeface="Arial" panose="020B0604020202020204" pitchFamily="34" charset="0"/>
                  <a:sym typeface="Arial"/>
                </a:rPr>
                <a:t>Vận dụng 2</a:t>
              </a:r>
              <a:endParaRPr kumimoji="0" lang="en-US" sz="1900" b="1" i="0" u="none" strike="noStrike" kern="1200" cap="none" spc="0" normalizeH="0" baseline="0" noProof="0" dirty="0">
                <a:ln>
                  <a:noFill/>
                </a:ln>
                <a:solidFill>
                  <a:srgbClr val="FFC000"/>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61657" y="495991"/>
                  <a:ext cx="8358470" cy="1555682"/>
                </a:xfrm>
                <a:prstGeom prst="rect">
                  <a:avLst/>
                </a:prstGeom>
              </p:spPr>
              <p:txBody>
                <a:bodyPr wrap="square">
                  <a:spAutoFit/>
                </a:bodyPr>
                <a:lstStyle/>
                <a:p>
                  <a:pPr lvl="0" algn="just">
                    <a:lnSpc>
                      <a:spcPct val="150000"/>
                    </a:lnSpc>
                    <a:buClrTx/>
                    <a:defRPr/>
                  </a:pPr>
                  <a:r>
                    <a:rPr lang="en-US" sz="1600">
                      <a:ea typeface="+mn-ea"/>
                    </a:rPr>
                    <a:t>                               </a:t>
                  </a:r>
                  <a:r>
                    <a:rPr lang="vi-VN" sz="1600">
                      <a:ea typeface="+mn-ea"/>
                    </a:rPr>
                    <a:t>Một vật được phóng thẳng đứng lên trên từ độ cao 2 m với vận tốc ban đầu là 24,5 m/s. Trong Vật lí, ta biết rằng khi bỏ qua sức cản của không khí thì độ cao </a:t>
                  </a:r>
                  <a14:m>
                    <m:oMath xmlns:m="http://schemas.openxmlformats.org/officeDocument/2006/math">
                      <m:r>
                        <a:rPr lang="vi-VN" sz="1600" i="1" smtClean="0">
                          <a:latin typeface="Cambria Math" panose="02040503050406030204" pitchFamily="18" charset="0"/>
                          <a:ea typeface="+mn-ea"/>
                        </a:rPr>
                        <m:t>h</m:t>
                      </m:r>
                    </m:oMath>
                  </a14:m>
                  <a:r>
                    <a:rPr lang="vi-VN" sz="1600">
                      <a:ea typeface="+mn-ea"/>
                    </a:rPr>
                    <a:t> (mét) của vật sau </a:t>
                  </a:r>
                  <a14:m>
                    <m:oMath xmlns:m="http://schemas.openxmlformats.org/officeDocument/2006/math">
                      <m:r>
                        <a:rPr lang="vi-VN" sz="1600" i="1" smtClean="0">
                          <a:latin typeface="Cambria Math" panose="02040503050406030204" pitchFamily="18" charset="0"/>
                          <a:ea typeface="+mn-ea"/>
                        </a:rPr>
                        <m:t>𝑡</m:t>
                      </m:r>
                    </m:oMath>
                  </a14:m>
                  <a:r>
                    <a:rPr lang="vi-VN" sz="1600">
                      <a:ea typeface="+mn-ea"/>
                    </a:rPr>
                    <a:t> (giây) được cho bởi công thức</a:t>
                  </a:r>
                  <a:r>
                    <a:rPr lang="en-US" sz="1600">
                      <a:ea typeface="+mn-ea"/>
                    </a:rPr>
                    <a:t> </a:t>
                  </a:r>
                  <a14:m>
                    <m:oMath xmlns:m="http://schemas.openxmlformats.org/officeDocument/2006/math">
                      <m:r>
                        <a:rPr lang="vi-VN" sz="1600" i="1" smtClean="0">
                          <a:latin typeface="Cambria Math" panose="02040503050406030204" pitchFamily="18" charset="0"/>
                          <a:ea typeface="+mn-ea"/>
                        </a:rPr>
                        <m:t>h</m:t>
                      </m:r>
                      <m:r>
                        <a:rPr lang="vi-VN" sz="1600" i="1" smtClean="0">
                          <a:latin typeface="Cambria Math" panose="02040503050406030204" pitchFamily="18" charset="0"/>
                          <a:ea typeface="+mn-ea"/>
                        </a:rPr>
                        <m:t>(</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)=2+24,5</m:t>
                      </m:r>
                      <m:r>
                        <a:rPr lang="vi-VN" sz="1600" i="1" smtClean="0">
                          <a:latin typeface="Cambria Math" panose="02040503050406030204" pitchFamily="18" charset="0"/>
                          <a:ea typeface="+mn-ea"/>
                        </a:rPr>
                        <m:t>𝑡</m:t>
                      </m:r>
                      <m:r>
                        <a:rPr lang="vi-VN" sz="1600" i="1" smtClean="0">
                          <a:latin typeface="Cambria Math" panose="02040503050406030204" pitchFamily="18" charset="0"/>
                          <a:ea typeface="+mn-ea"/>
                        </a:rPr>
                        <m:t> −4,9</m:t>
                      </m:r>
                      <m:sSup>
                        <m:sSupPr>
                          <m:ctrlPr>
                            <a:rPr lang="vi-VN" sz="1600" i="1" smtClean="0">
                              <a:latin typeface="Cambria Math"/>
                              <a:ea typeface="+mn-ea"/>
                            </a:rPr>
                          </m:ctrlPr>
                        </m:sSupPr>
                        <m:e>
                          <m:r>
                            <a:rPr lang="en-US" sz="1600" b="0" i="1" smtClean="0">
                              <a:latin typeface="Cambria Math" panose="02040503050406030204" pitchFamily="18" charset="0"/>
                              <a:ea typeface="+mn-ea"/>
                            </a:rPr>
                            <m:t>𝑡</m:t>
                          </m:r>
                        </m:e>
                        <m:sup>
                          <m:r>
                            <a:rPr lang="en-US" sz="1600" b="0" i="1" smtClean="0">
                              <a:latin typeface="Cambria Math" panose="02040503050406030204" pitchFamily="18" charset="0"/>
                              <a:ea typeface="+mn-ea"/>
                            </a:rPr>
                            <m:t>2</m:t>
                          </m:r>
                        </m:sup>
                      </m:sSup>
                      <m:r>
                        <a:rPr lang="vi-VN" sz="1600" i="1" smtClean="0">
                          <a:latin typeface="Cambria Math" panose="02040503050406030204" pitchFamily="18" charset="0"/>
                          <a:ea typeface="+mn-ea"/>
                        </a:rPr>
                        <m:t>.</m:t>
                      </m:r>
                    </m:oMath>
                  </a14:m>
                  <a:endParaRPr lang="vi-VN" sz="1600">
                    <a:ea typeface="+mn-ea"/>
                  </a:endParaRPr>
                </a:p>
                <a:p>
                  <a:pPr lvl="0" algn="just">
                    <a:lnSpc>
                      <a:spcPct val="150000"/>
                    </a:lnSpc>
                    <a:buClrTx/>
                    <a:defRPr/>
                  </a:pPr>
                  <a:r>
                    <a:rPr lang="vi-VN" sz="1600">
                      <a:ea typeface="+mn-ea"/>
                    </a:rPr>
                    <a:t>Hỏi tại thời điểm nào thì vật đạt độ cao lớn nhất?</a:t>
                  </a:r>
                </a:p>
              </p:txBody>
            </p:sp>
          </mc:Choice>
          <mc:Fallback xmlns="">
            <p:sp>
              <p:nvSpPr>
                <p:cNvPr id="10" name="Rectangle 9"/>
                <p:cNvSpPr>
                  <a:spLocks noRot="1" noChangeAspect="1" noMove="1" noResize="1" noEditPoints="1" noAdjustHandles="1" noChangeArrowheads="1" noChangeShapeType="1" noTextEdit="1"/>
                </p:cNvSpPr>
                <p:nvPr/>
              </p:nvSpPr>
              <p:spPr>
                <a:xfrm>
                  <a:off x="361657" y="495991"/>
                  <a:ext cx="8358470" cy="1555682"/>
                </a:xfrm>
                <a:prstGeom prst="rect">
                  <a:avLst/>
                </a:prstGeom>
                <a:blipFill>
                  <a:blip r:embed="rId3"/>
                  <a:stretch>
                    <a:fillRect l="-364" r="-364" b="-195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4" name="Rectangle 33"/>
              <p:cNvSpPr/>
              <p:nvPr/>
            </p:nvSpPr>
            <p:spPr>
              <a:xfrm>
                <a:off x="380874" y="2342417"/>
                <a:ext cx="8246335" cy="859979"/>
              </a:xfrm>
              <a:prstGeom prst="rect">
                <a:avLst/>
              </a:prstGeom>
            </p:spPr>
            <p:txBody>
              <a:bodyPr wrap="square">
                <a:spAutoFit/>
              </a:bodyPr>
              <a:lstStyle/>
              <a:p>
                <a:pPr algn="ctr">
                  <a:lnSpc>
                    <a:spcPct val="150000"/>
                  </a:lnSpc>
                </a:pPr>
                <a14:m>
                  <m:oMath xmlns:m="http://schemas.openxmlformats.org/officeDocument/2006/math">
                    <m:sSup>
                      <m:sSupPr>
                        <m:ctrlPr>
                          <a:rPr lang="en-US" sz="1600" i="1">
                            <a:effectLst/>
                            <a:latin typeface="Cambria Math"/>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h</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=−9,8</m:t>
                    </m:r>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r>
                      <a:rPr lang="en-US" sz="1600" i="1">
                        <a:effectLst/>
                        <a:latin typeface="Cambria Math" panose="02040503050406030204" pitchFamily="18" charset="0"/>
                        <a:ea typeface="Arial" panose="020B0604020202020204" pitchFamily="34" charset="0"/>
                        <a:cs typeface="Times New Roman" panose="02020603050405020304" pitchFamily="18" charset="0"/>
                      </a:rPr>
                      <m:t>+24,5</m:t>
                    </m:r>
                  </m:oMath>
                </a14:m>
                <a:r>
                  <a:rPr lang="en-US" sz="1600">
                    <a:effectLst/>
                    <a:latin typeface="+mn-lt"/>
                    <a:ea typeface="PMingLiU"/>
                    <a:cs typeface="Times New Roman" panose="02020603050405020304" pitchFamily="18" charset="0"/>
                  </a:rPr>
                  <a:t>; </a:t>
                </a:r>
                <a:r>
                  <a:rPr lang="en-US" sz="1600">
                    <a:latin typeface="+mn-lt"/>
                    <a:ea typeface="PMingLiU"/>
                    <a:cs typeface="Times New Roman" panose="02020603050405020304" pitchFamily="18" charset="0"/>
                  </a:rPr>
                  <a:t> </a:t>
                </a:r>
                <a14:m>
                  <m:oMath xmlns:m="http://schemas.openxmlformats.org/officeDocument/2006/math">
                    <m:sSup>
                      <m:sSupPr>
                        <m:ctrlPr>
                          <a:rPr lang="en-US" sz="1600" i="1">
                            <a:effectLst/>
                            <a:latin typeface="Cambria Math"/>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h</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1600">
                    <a:effectLst/>
                    <a:latin typeface="+mn-lt"/>
                    <a:ea typeface="PMingLiU"/>
                    <a:cs typeface="Times New Roman" panose="02020603050405020304" pitchFamily="18" charset="0"/>
                  </a:rPr>
                  <a:t> hay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−9,8</m:t>
                    </m:r>
                    <m:r>
                      <a:rPr lang="en-US" sz="1600" i="1">
                        <a:effectLst/>
                        <a:latin typeface="Cambria Math" panose="02040503050406030204" pitchFamily="18" charset="0"/>
                        <a:ea typeface="PMingLiU"/>
                        <a:cs typeface="Times New Roman" panose="02020603050405020304" pitchFamily="18" charset="0"/>
                      </a:rPr>
                      <m:t>𝑡</m:t>
                    </m:r>
                    <m:r>
                      <a:rPr lang="en-US" sz="1600" i="1">
                        <a:effectLst/>
                        <a:latin typeface="Cambria Math" panose="02040503050406030204" pitchFamily="18" charset="0"/>
                        <a:ea typeface="PMingLiU"/>
                        <a:cs typeface="Times New Roman" panose="02020603050405020304" pitchFamily="18" charset="0"/>
                      </a:rPr>
                      <m:t>+24,5=0</m:t>
                    </m:r>
                  </m:oMath>
                </a14:m>
                <a:r>
                  <a:rPr lang="en-US" sz="1600">
                    <a:effectLst/>
                    <a:latin typeface="+mn-lt"/>
                    <a:ea typeface="PMingLiU"/>
                    <a:cs typeface="Times New Roman" panose="02020603050405020304" pitchFamily="18" charset="0"/>
                  </a:rPr>
                  <a:t> hay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𝑡</m:t>
                    </m:r>
                    <m:r>
                      <a:rPr lang="en-US" sz="1600" i="1">
                        <a:effectLst/>
                        <a:latin typeface="Cambria Math" panose="02040503050406030204" pitchFamily="18" charset="0"/>
                        <a:ea typeface="PMingLiU"/>
                        <a:cs typeface="Times New Roman" panose="02020603050405020304" pitchFamily="18" charset="0"/>
                      </a:rPr>
                      <m:t>=2,5</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en-US" sz="1600">
                    <a:latin typeface="+mn-lt"/>
                    <a:ea typeface="PMingLiU"/>
                    <a:cs typeface="Times New Roman" panose="02020603050405020304" pitchFamily="18" charset="0"/>
                  </a:rPr>
                  <a:t>     </a:t>
                </a:r>
                <a:r>
                  <a:rPr lang="vi-VN" sz="1600">
                    <a:effectLst/>
                    <a:latin typeface="+mn-lt"/>
                    <a:ea typeface="PMingLiU"/>
                    <a:cs typeface="Times New Roman" panose="02020603050405020304" pitchFamily="18" charset="0"/>
                  </a:rPr>
                  <a:t>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380874" y="2342417"/>
                <a:ext cx="8246335" cy="859979"/>
              </a:xfrm>
              <a:prstGeom prst="rect">
                <a:avLst/>
              </a:prstGeom>
              <a:blipFill>
                <a:blip r:embed="rId4"/>
                <a:stretch>
                  <a:fillRect/>
                </a:stretch>
              </a:blipFill>
            </p:spPr>
            <p:txBody>
              <a:bodyPr/>
              <a:lstStyle/>
              <a:p>
                <a:r>
                  <a:rPr lang="en-US">
                    <a:noFill/>
                  </a:rPr>
                  <a:t> </a:t>
                </a:r>
              </a:p>
            </p:txBody>
          </p:sp>
        </mc:Fallback>
      </mc:AlternateContent>
      <p:pic>
        <p:nvPicPr>
          <p:cNvPr id="147" name="Picture 146"/>
          <p:cNvPicPr>
            <a:picLocks noChangeAspect="1"/>
          </p:cNvPicPr>
          <p:nvPr/>
        </p:nvPicPr>
        <p:blipFill>
          <a:blip r:embed="rId5"/>
          <a:stretch>
            <a:fillRect/>
          </a:stretch>
        </p:blipFill>
        <p:spPr>
          <a:xfrm>
            <a:off x="7966176" y="1607235"/>
            <a:ext cx="661033" cy="935918"/>
          </a:xfrm>
          <a:prstGeom prst="rect">
            <a:avLst/>
          </a:prstGeom>
        </p:spPr>
      </p:pic>
      <p:pic>
        <p:nvPicPr>
          <p:cNvPr id="45" name="Picture 44"/>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40954" y="3242799"/>
            <a:ext cx="3463087" cy="1564362"/>
          </a:xfrm>
          <a:prstGeom prst="rect">
            <a:avLst/>
          </a:prstGeom>
          <a:noFill/>
        </p:spPr>
      </p:pic>
      <mc:AlternateContent xmlns:mc="http://schemas.openxmlformats.org/markup-compatibility/2006" xmlns:a14="http://schemas.microsoft.com/office/drawing/2010/main">
        <mc:Choice Requires="a14">
          <p:sp>
            <p:nvSpPr>
              <p:cNvPr id="4" name="Rectangle 3"/>
              <p:cNvSpPr/>
              <p:nvPr/>
            </p:nvSpPr>
            <p:spPr>
              <a:xfrm>
                <a:off x="5120639" y="3591905"/>
                <a:ext cx="3490668" cy="830997"/>
              </a:xfrm>
              <a:prstGeom prst="rect">
                <a:avLst/>
              </a:prstGeom>
            </p:spPr>
            <p:txBody>
              <a:bodyPr wrap="square">
                <a:spAutoFit/>
              </a:bodyPr>
              <a:lstStyle/>
              <a:p>
                <a:pPr algn="just">
                  <a:lnSpc>
                    <a:spcPct val="150000"/>
                  </a:lnSpc>
                </a:pPr>
                <a:r>
                  <a:rPr lang="vi-VN" sz="1600">
                    <a:latin typeface="+mn-lt"/>
                    <a:ea typeface="PMingLiU"/>
                  </a:rPr>
                  <a:t>Vậy tại thời điểm </a:t>
                </a:r>
                <a14:m>
                  <m:oMath xmlns:m="http://schemas.openxmlformats.org/officeDocument/2006/math">
                    <m:r>
                      <a:rPr lang="vi-VN" sz="1600" i="1" kern="0">
                        <a:effectLst/>
                        <a:latin typeface="Cambria Math" panose="02040503050406030204" pitchFamily="18" charset="0"/>
                        <a:ea typeface="PMingLiU"/>
                        <a:cs typeface="Times New Roman" panose="02020603050405020304" pitchFamily="18" charset="0"/>
                      </a:rPr>
                      <m:t>2,5</m:t>
                    </m:r>
                  </m:oMath>
                </a14:m>
                <a:r>
                  <a:rPr lang="vi-VN" sz="1600" kern="0">
                    <a:effectLst/>
                    <a:latin typeface="+mn-lt"/>
                    <a:ea typeface="PMingLiU"/>
                  </a:rPr>
                  <a:t> giây thì vật </a:t>
                </a:r>
                <a:r>
                  <a:rPr lang="en-US" sz="1600" kern="0">
                    <a:effectLst/>
                    <a:latin typeface="+mn-lt"/>
                    <a:ea typeface="PMingLiU"/>
                  </a:rPr>
                  <a:t>   </a:t>
                </a:r>
                <a:r>
                  <a:rPr lang="vi-VN" sz="1600" kern="0">
                    <a:effectLst/>
                    <a:latin typeface="+mn-lt"/>
                    <a:ea typeface="PMingLiU"/>
                  </a:rPr>
                  <a:t>đạt độ cao lớn nhất là </a:t>
                </a:r>
                <a14:m>
                  <m:oMath xmlns:m="http://schemas.openxmlformats.org/officeDocument/2006/math">
                    <m:r>
                      <a:rPr lang="vi-VN" sz="1600" i="1" kern="0" smtClean="0">
                        <a:effectLst/>
                        <a:latin typeface="Cambria Math" panose="02040503050406030204" pitchFamily="18" charset="0"/>
                        <a:ea typeface="PMingLiU"/>
                      </a:rPr>
                      <m:t>32,625</m:t>
                    </m:r>
                  </m:oMath>
                </a14:m>
                <a:r>
                  <a:rPr lang="vi-VN" sz="1600" kern="0">
                    <a:effectLst/>
                    <a:latin typeface="+mn-lt"/>
                    <a:ea typeface="PMingLiU"/>
                  </a:rPr>
                  <a:t> mét.</a:t>
                </a:r>
                <a:endParaRPr lang="en-US" sz="16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5120639" y="3591905"/>
                <a:ext cx="3490668" cy="830997"/>
              </a:xfrm>
              <a:prstGeom prst="rect">
                <a:avLst/>
              </a:prstGeom>
              <a:blipFill>
                <a:blip r:embed="rId8"/>
                <a:stretch>
                  <a:fillRect l="-873" r="-698" b="-2920"/>
                </a:stretch>
              </a:blipFill>
            </p:spPr>
            <p:txBody>
              <a:bodyPr/>
              <a:lstStyle/>
              <a:p>
                <a:r>
                  <a:rPr lang="en-US">
                    <a:noFill/>
                  </a:rPr>
                  <a:t> </a:t>
                </a:r>
              </a:p>
            </p:txBody>
          </p:sp>
        </mc:Fallback>
      </mc:AlternateContent>
    </p:spTree>
    <p:extLst>
      <p:ext uri="{BB962C8B-B14F-4D97-AF65-F5344CB8AC3E}">
        <p14:creationId xmlns:p14="http://schemas.microsoft.com/office/powerpoint/2010/main" val="3973209822"/>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anim calcmode="lin" valueType="num">
                                      <p:cBhvr>
                                        <p:cTn id="13" dur="500" fill="hold"/>
                                        <p:tgtEl>
                                          <p:spTgt spid="147"/>
                                        </p:tgtEl>
                                        <p:attrNameLst>
                                          <p:attrName>ppt_x</p:attrName>
                                        </p:attrNameLst>
                                      </p:cBhvr>
                                      <p:tavLst>
                                        <p:tav tm="0">
                                          <p:val>
                                            <p:strVal val="#ppt_x"/>
                                          </p:val>
                                        </p:tav>
                                        <p:tav tm="100000">
                                          <p:val>
                                            <p:strVal val="#ppt_x"/>
                                          </p:val>
                                        </p:tav>
                                      </p:tavLst>
                                    </p:anim>
                                    <p:anim calcmode="lin" valueType="num">
                                      <p:cBhvr>
                                        <p:cTn id="14"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4">
                                            <p:txEl>
                                              <p:pRg st="0" end="0"/>
                                            </p:txEl>
                                          </p:spTgt>
                                        </p:tgtEl>
                                        <p:attrNameLst>
                                          <p:attrName>style.visibility</p:attrName>
                                        </p:attrNameLst>
                                      </p:cBhvr>
                                      <p:to>
                                        <p:strVal val="visible"/>
                                      </p:to>
                                    </p:set>
                                    <p:animEffect transition="in" filter="wipe(down)">
                                      <p:cBhvr>
                                        <p:cTn id="24" dur="500"/>
                                        <p:tgtEl>
                                          <p:spTgt spid="3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xEl>
                                              <p:pRg st="1" end="1"/>
                                            </p:txEl>
                                          </p:spTgt>
                                        </p:tgtEl>
                                        <p:attrNameLst>
                                          <p:attrName>style.visibility</p:attrName>
                                        </p:attrNameLst>
                                      </p:cBhvr>
                                      <p:to>
                                        <p:strVal val="visible"/>
                                      </p:to>
                                    </p:set>
                                    <p:animEffect transition="in" filter="barn(inVertical)">
                                      <p:cBhvr>
                                        <p:cTn id="29" dur="500"/>
                                        <p:tgtEl>
                                          <p:spTgt spid="34">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4" name="Google Shape;2772;p40"/>
          <p:cNvSpPr txBox="1">
            <a:spLocks/>
          </p:cNvSpPr>
          <p:nvPr/>
        </p:nvSpPr>
        <p:spPr>
          <a:xfrm>
            <a:off x="3504334" y="3249744"/>
            <a:ext cx="5067600"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xo"/>
              <a:buNone/>
              <a:defRPr sz="6000" b="1" i="0" u="none" strike="noStrike" cap="none">
                <a:solidFill>
                  <a:schemeClr val="dk1"/>
                </a:solidFill>
                <a:latin typeface="Exo"/>
                <a:ea typeface="Exo"/>
                <a:cs typeface="Exo"/>
                <a:sym typeface="Exo"/>
              </a:defRPr>
            </a:lvl1pPr>
            <a:lvl2pPr marR="0" lvl="1"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2pPr>
            <a:lvl3pPr marR="0" lvl="2"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3pPr>
            <a:lvl4pPr marR="0" lvl="3"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4pPr>
            <a:lvl5pPr marR="0" lvl="4"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5pPr>
            <a:lvl6pPr marR="0" lvl="5"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6pPr>
            <a:lvl7pPr marR="0" lvl="6"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7pPr>
            <a:lvl8pPr marR="0" lvl="7"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8pPr>
            <a:lvl9pPr marR="0" lvl="8"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9pPr>
          </a:lstStyle>
          <a:p>
            <a:pPr marL="0" marR="0" lvl="0" indent="0" algn="ctr" defTabSz="914400" rtl="0" eaLnBrk="1" fontAlgn="auto" latinLnBrk="0" hangingPunct="1">
              <a:lnSpc>
                <a:spcPct val="150000"/>
              </a:lnSpc>
              <a:spcBef>
                <a:spcPts val="0"/>
              </a:spcBef>
              <a:spcAft>
                <a:spcPts val="0"/>
              </a:spcAft>
              <a:buClr>
                <a:srgbClr val="FFFFFF"/>
              </a:buClr>
              <a:buSzPts val="4800"/>
              <a:buFont typeface="Exo"/>
              <a:buNone/>
              <a:tabLst/>
              <a:defRPr/>
            </a:pPr>
            <a:r>
              <a:rPr kumimoji="0" lang="en-US" sz="7500" b="1" i="0" u="none" strike="noStrike" kern="0" cap="none" spc="0" normalizeH="0" baseline="0" noProof="0">
                <a:ln>
                  <a:noFill/>
                </a:ln>
                <a:solidFill>
                  <a:srgbClr val="FFFF00"/>
                </a:solidFill>
                <a:effectLst/>
                <a:uLnTx/>
                <a:uFillTx/>
                <a:latin typeface="Arial"/>
                <a:sym typeface="Exo"/>
              </a:rPr>
              <a:t>LUYỆN</a:t>
            </a:r>
            <a:r>
              <a:rPr kumimoji="0" lang="en-US" sz="7500" b="1" i="0" u="none" strike="noStrike" kern="0" cap="none" spc="0" normalizeH="0" noProof="0">
                <a:ln>
                  <a:noFill/>
                </a:ln>
                <a:solidFill>
                  <a:srgbClr val="FFFF00"/>
                </a:solidFill>
                <a:effectLst/>
                <a:uLnTx/>
                <a:uFillTx/>
                <a:latin typeface="Arial"/>
                <a:sym typeface="Exo"/>
              </a:rPr>
              <a:t> TẬP</a:t>
            </a:r>
            <a:endParaRPr kumimoji="0" lang="en-US" sz="7500" b="1" i="0" u="none" strike="noStrike" kern="0" cap="none" spc="0" normalizeH="0" baseline="0" noProof="0">
              <a:ln>
                <a:noFill/>
              </a:ln>
              <a:solidFill>
                <a:srgbClr val="FFFF00"/>
              </a:solidFill>
              <a:effectLst/>
              <a:uLnTx/>
              <a:uFillTx/>
              <a:sym typeface="Exo"/>
            </a:endParaRPr>
          </a:p>
        </p:txBody>
      </p:sp>
      <p:pic>
        <p:nvPicPr>
          <p:cNvPr id="2" name="Picture 1"/>
          <p:cNvPicPr>
            <a:picLocks noChangeAspect="1"/>
          </p:cNvPicPr>
          <p:nvPr/>
        </p:nvPicPr>
        <p:blipFill>
          <a:blip r:embed="rId3"/>
          <a:stretch>
            <a:fillRect/>
          </a:stretch>
        </p:blipFill>
        <p:spPr>
          <a:xfrm>
            <a:off x="1264663" y="1460686"/>
            <a:ext cx="2634333" cy="2486315"/>
          </a:xfrm>
          <a:prstGeom prst="rect">
            <a:avLst/>
          </a:prstGeom>
        </p:spPr>
      </p:pic>
    </p:spTree>
    <p:extLst>
      <p:ext uri="{BB962C8B-B14F-4D97-AF65-F5344CB8AC3E}">
        <p14:creationId xmlns:p14="http://schemas.microsoft.com/office/powerpoint/2010/main" val="1862631795"/>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04003" y="2838450"/>
            <a:ext cx="5528040" cy="1015663"/>
          </a:xfrm>
          <a:prstGeom prst="rect">
            <a:avLst/>
          </a:prstGeom>
        </p:spPr>
        <p:txBody>
          <a:bodyPr wrap="square">
            <a:spAutoFit/>
          </a:bodyPr>
          <a:lstStyle/>
          <a:p>
            <a:pPr algn="ctr" defTabSz="457200">
              <a:lnSpc>
                <a:spcPct val="150000"/>
              </a:lnSpc>
              <a:spcBef>
                <a:spcPts val="150"/>
              </a:spcBef>
              <a:spcAft>
                <a:spcPts val="150"/>
              </a:spcAft>
              <a:buClrTx/>
              <a:defRPr/>
            </a:pPr>
            <a:r>
              <a:rPr lang="en-US" sz="4000" b="1" kern="1200">
                <a:solidFill>
                  <a:srgbClr val="FFFF00"/>
                </a:solidFill>
                <a:latin typeface="Arial" panose="020B0604020202020204" pitchFamily="34" charset="0"/>
                <a:ea typeface="Calibri" panose="020F0502020204030204" pitchFamily="34" charset="0"/>
                <a:cs typeface="Arial" panose="020B0604020202020204" pitchFamily="34" charset="0"/>
              </a:rPr>
              <a:t>TRÒ CHƠI BÓNG ĐÁ</a:t>
            </a:r>
            <a:endParaRPr lang="en-US" sz="4000" kern="1200">
              <a:solidFill>
                <a:srgbClr val="FFFF00"/>
              </a:solidFill>
              <a:latin typeface="Calibri"/>
              <a:ea typeface="Arial" panose="020B0604020202020204" pitchFamily="34" charset="0"/>
              <a:cs typeface="Times New Roman" panose="02020603050405020304" pitchFamily="18" charset="0"/>
            </a:endParaRPr>
          </a:p>
        </p:txBody>
      </p:sp>
      <p:pic>
        <p:nvPicPr>
          <p:cNvPr id="8" name="Thủ Mô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352551"/>
            <a:ext cx="1516046" cy="1373559"/>
          </a:xfrm>
          <a:prstGeom prst="rect">
            <a:avLst/>
          </a:prstGeom>
        </p:spPr>
      </p:pic>
      <p:pic>
        <p:nvPicPr>
          <p:cNvPr id="9" name="Quả Bó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500" y="4019550"/>
            <a:ext cx="879232" cy="762000"/>
          </a:xfrm>
          <a:prstGeom prst="rect">
            <a:avLst/>
          </a:prstGeom>
        </p:spPr>
      </p:pic>
    </p:spTree>
    <p:extLst>
      <p:ext uri="{BB962C8B-B14F-4D97-AF65-F5344CB8AC3E}">
        <p14:creationId xmlns:p14="http://schemas.microsoft.com/office/powerpoint/2010/main" val="35722632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3.33333E-6 -2.6827E-7 L 0.19167 -2.6827E-7 " pathEditMode="relative" rAng="0" ptsTypes="AA">
                                      <p:cBhvr>
                                        <p:cTn id="12" dur="1000" fill="hold"/>
                                        <p:tgtEl>
                                          <p:spTgt spid="8"/>
                                        </p:tgtEl>
                                        <p:attrNameLst>
                                          <p:attrName>ppt_x</p:attrName>
                                          <p:attrName>ppt_y</p:attrName>
                                        </p:attrNameLst>
                                      </p:cBhvr>
                                      <p:rCtr x="9583" y="0"/>
                                    </p:animMotion>
                                  </p:childTnLst>
                                </p:cTn>
                              </p:par>
                              <p:par>
                                <p:cTn id="13" presetID="63" presetClass="path" presetSubtype="0" accel="50000" decel="50000" fill="hold" nodeType="withEffect">
                                  <p:stCondLst>
                                    <p:cond delay="0"/>
                                  </p:stCondLst>
                                  <p:childTnLst>
                                    <p:animMotion origin="layout" path="M -3.33333E-6 1.25809E-6 L 0.18334 -0.00023 " pathEditMode="relative" rAng="0" ptsTypes="AA">
                                      <p:cBhvr>
                                        <p:cTn id="14" dur="1000" fill="hold"/>
                                        <p:tgtEl>
                                          <p:spTgt spid="8"/>
                                        </p:tgtEl>
                                        <p:attrNameLst>
                                          <p:attrName>ppt_x</p:attrName>
                                          <p:attrName>ppt_y</p:attrName>
                                        </p:attrNameLst>
                                      </p:cBhvr>
                                      <p:rCtr x="9167" y="-23"/>
                                    </p:animMotion>
                                  </p:childTnLst>
                                </p:cTn>
                              </p:par>
                              <p:par>
                                <p:cTn id="15" presetID="35" presetClass="path" presetSubtype="0" accel="50000" decel="50000" fill="hold" nodeType="withEffect">
                                  <p:stCondLst>
                                    <p:cond delay="0"/>
                                  </p:stCondLst>
                                  <p:childTnLst>
                                    <p:animMotion origin="layout" path="M -3.33333E-6 1.25809E-6 L 0.18334 -0.00023 " pathEditMode="relative" rAng="0" ptsTypes="AA">
                                      <p:cBhvr>
                                        <p:cTn id="16" dur="1000" fill="hold"/>
                                        <p:tgtEl>
                                          <p:spTgt spid="8"/>
                                        </p:tgtEl>
                                        <p:attrNameLst>
                                          <p:attrName>ppt_x</p:attrName>
                                          <p:attrName>ppt_y</p:attrName>
                                        </p:attrNameLst>
                                      </p:cBhvr>
                                      <p:rCtr x="9167" y="-23"/>
                                    </p:animMotion>
                                  </p:childTnLst>
                                </p:cTn>
                              </p:par>
                              <p:par>
                                <p:cTn id="17" presetID="35" presetClass="path" presetSubtype="0" accel="50000" decel="50000" fill="hold" nodeType="withEffect">
                                  <p:stCondLst>
                                    <p:cond delay="0"/>
                                  </p:stCondLst>
                                  <p:childTnLst>
                                    <p:animMotion origin="layout" path="M 0 0 L -0.25 0 E" pathEditMode="relative" ptsTypes="">
                                      <p:cBhvr>
                                        <p:cTn id="18" dur="1000" fill="hold"/>
                                        <p:tgtEl>
                                          <p:spTgt spid="8"/>
                                        </p:tgtEl>
                                        <p:attrNameLst>
                                          <p:attrName>ppt_x</p:attrName>
                                          <p:attrName>ppt_y</p:attrName>
                                        </p:attrNameLst>
                                      </p:cBhvr>
                                    </p:animMotion>
                                  </p:childTnLst>
                                </p:cTn>
                              </p:par>
                              <p:par>
                                <p:cTn id="19" presetID="42" presetClass="path" presetSubtype="0" accel="50000" decel="50000" fill="hold" nodeType="withEffect">
                                  <p:stCondLst>
                                    <p:cond delay="0"/>
                                  </p:stCondLst>
                                  <p:childTnLst>
                                    <p:animMotion origin="layout" path="M -3.33333E-6 1.25809E-6 L 0.175 -0.00023 " pathEditMode="relative" rAng="0" ptsTypes="AA">
                                      <p:cBhvr>
                                        <p:cTn id="20" dur="1000" spd="-100000" fill="hold"/>
                                        <p:tgtEl>
                                          <p:spTgt spid="8"/>
                                        </p:tgtEl>
                                        <p:attrNameLst>
                                          <p:attrName>ppt_x</p:attrName>
                                          <p:attrName>ppt_y</p:attrName>
                                        </p:attrNameLst>
                                      </p:cBhvr>
                                      <p:rCtr x="875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2" name="Google Shape;2772;p40"/>
          <p:cNvSpPr txBox="1">
            <a:spLocks noGrp="1"/>
          </p:cNvSpPr>
          <p:nvPr>
            <p:ph type="title"/>
          </p:nvPr>
        </p:nvSpPr>
        <p:spPr>
          <a:xfrm>
            <a:off x="997633" y="2074345"/>
            <a:ext cx="7105800" cy="2205995"/>
          </a:xfrm>
          <a:prstGeom prst="rect">
            <a:avLst/>
          </a:prstGeom>
        </p:spPr>
        <p:txBody>
          <a:bodyPr spcFirstLastPara="1" wrap="square" lIns="91425" tIns="91425" rIns="91425" bIns="91425" anchor="b" anchorCtr="0">
            <a:noAutofit/>
          </a:bodyPr>
          <a:lstStyle/>
          <a:p>
            <a:pPr lvl="0">
              <a:lnSpc>
                <a:spcPct val="150000"/>
              </a:lnSpc>
            </a:pPr>
            <a:r>
              <a:rPr lang="vi-VN">
                <a:solidFill>
                  <a:srgbClr val="FFFFFF"/>
                </a:solidFill>
                <a:latin typeface="Arial"/>
              </a:rPr>
              <a:t>TÍNH ĐƠN ĐIỆU </a:t>
            </a:r>
            <a:r>
              <a:rPr lang="en-US">
                <a:solidFill>
                  <a:srgbClr val="FFFFFF"/>
                </a:solidFill>
                <a:latin typeface="Arial"/>
              </a:rPr>
              <a:t/>
            </a:r>
            <a:br>
              <a:rPr lang="en-US">
                <a:solidFill>
                  <a:srgbClr val="FFFFFF"/>
                </a:solidFill>
                <a:latin typeface="Arial"/>
              </a:rPr>
            </a:br>
            <a:r>
              <a:rPr lang="vi-VN">
                <a:solidFill>
                  <a:srgbClr val="FFFFFF"/>
                </a:solidFill>
                <a:latin typeface="Arial"/>
              </a:rPr>
              <a:t>CỦA HÀM SỐ</a:t>
            </a:r>
            <a:endParaRPr/>
          </a:p>
        </p:txBody>
      </p:sp>
      <p:sp>
        <p:nvSpPr>
          <p:cNvPr id="2773" name="Google Shape;2773;p40"/>
          <p:cNvSpPr txBox="1">
            <a:spLocks noGrp="1"/>
          </p:cNvSpPr>
          <p:nvPr>
            <p:ph type="title" idx="2"/>
          </p:nvPr>
        </p:nvSpPr>
        <p:spPr>
          <a:xfrm>
            <a:off x="3724483" y="901888"/>
            <a:ext cx="16521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rgbClr val="F39357"/>
                </a:solidFill>
                <a:latin typeface="+mj-lt"/>
              </a:rPr>
              <a:t>01</a:t>
            </a:r>
            <a:endParaRPr sz="8000">
              <a:solidFill>
                <a:srgbClr val="F39357"/>
              </a:solidFill>
              <a:latin typeface="+mj-lt"/>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974374"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A</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rPr>
                            <m:t>−∞</m:t>
                          </m:r>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2100" b="1" kern="1200" dirty="0">
                  <a:solidFill>
                    <a:schemeClr val="bg1"/>
                  </a:solidFill>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974374" y="3211499"/>
                <a:ext cx="2889967"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251600"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cs typeface="Times New Roman" panose="02020603050405020304" pitchFamily="18" charset="0"/>
                        </a:rPr>
                        <m:t>D</m:t>
                      </m:r>
                      <m:r>
                        <m:rPr>
                          <m:nor/>
                        </m:rPr>
                        <a:rPr lang="vi-VN" sz="2100" smtClean="0">
                          <a:solidFill>
                            <a:schemeClr val="bg1"/>
                          </a:solidFill>
                          <a:ea typeface="Calibri" panose="020F0502020204030204" pitchFamily="34" charset="0"/>
                          <a:cs typeface="Times New Roman" panose="02020603050405020304" pitchFamily="18" charset="0"/>
                        </a:rPr>
                        <m:t>. </m:t>
                      </m:r>
                      <m:d>
                        <m:dPr>
                          <m:ctrlPr>
                            <a:rPr lang="en-US" sz="2100" i="1">
                              <a:solidFill>
                                <a:schemeClr val="bg1"/>
                              </a:solidFill>
                              <a:effectLst/>
                              <a:latin typeface="Cambria Math"/>
                              <a:ea typeface="Calibri" panose="020F0502020204030204" pitchFamily="34" charset="0"/>
                              <a:cs typeface="Times New Roman" panose="02020603050405020304" pitchFamily="18" charset="0"/>
                            </a:rPr>
                          </m:ctrlPr>
                        </m:d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1;3</m:t>
                          </m:r>
                        </m:e>
                      </m:d>
                    </m:oMath>
                  </m:oMathPara>
                </a14:m>
                <a:endParaRPr lang="en-US" sz="2100">
                  <a:solidFill>
                    <a:schemeClr val="bg1"/>
                  </a:solidFill>
                  <a:effectLst/>
                  <a:ea typeface="Arial" panose="020B0604020202020204" pitchFamily="34" charset="0"/>
                  <a:cs typeface="Times New Roman" panose="02020603050405020304" pitchFamily="18"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251600" y="4194554"/>
                <a:ext cx="2889967"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251600"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buClrTx/>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B</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rPr>
                            <m:t>−∞</m:t>
                          </m:r>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2100" i="1">
                              <a:solidFill>
                                <a:schemeClr val="bg1"/>
                              </a:solidFill>
                              <a:effectLst/>
                              <a:latin typeface="Cambria Math"/>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2100" i="1" kern="0">
                              <a:solidFill>
                                <a:schemeClr val="bg1"/>
                              </a:solidFill>
                              <a:effectLst/>
                              <a:latin typeface="Cambria Math" panose="02040503050406030204" pitchFamily="18" charset="0"/>
                              <a:ea typeface="Calibri" panose="020F0502020204030204" pitchFamily="34" charset="0"/>
                            </a:rPr>
                            <m:t>∞</m:t>
                          </m:r>
                        </m:e>
                      </m:d>
                    </m:oMath>
                  </m:oMathPara>
                </a14:m>
                <a:endParaRPr lang="en-US" sz="2100" kern="1200">
                  <a:solidFill>
                    <a:schemeClr val="bg1"/>
                  </a:solidFill>
                  <a:ea typeface="Times New Roman" panose="02020603050405020304" pitchFamily="18"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251600" y="3211499"/>
                <a:ext cx="2889967"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974374"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just" defTabSz="457200">
                  <a:buClrTx/>
                  <a:tabLst>
                    <a:tab pos="90170" algn="l"/>
                    <a:tab pos="315278" algn="l"/>
                    <a:tab pos="1710373" algn="l"/>
                  </a:tabLst>
                </a:pPr>
                <a14:m>
                  <m:oMathPara xmlns:m="http://schemas.openxmlformats.org/officeDocument/2006/math">
                    <m:oMathParaPr>
                      <m:jc m:val="centerGroup"/>
                    </m:oMathParaPr>
                    <m:oMath xmlns:m="http://schemas.openxmlformats.org/officeDocument/2006/math">
                      <m:r>
                        <m:rPr>
                          <m:nor/>
                        </m:rPr>
                        <a:rPr lang="vi-VN" sz="2100" smtClean="0">
                          <a:solidFill>
                            <a:schemeClr val="bg1"/>
                          </a:solidFill>
                          <a:ea typeface="Calibri" panose="020F0502020204030204" pitchFamily="34" charset="0"/>
                        </a:rPr>
                        <m:t>C</m:t>
                      </m:r>
                      <m:r>
                        <m:rPr>
                          <m:nor/>
                        </m:rPr>
                        <a:rPr lang="vi-VN" sz="2100" smtClean="0">
                          <a:solidFill>
                            <a:schemeClr val="bg1"/>
                          </a:solidFill>
                          <a:ea typeface="Calibri" panose="020F0502020204030204" pitchFamily="34" charset="0"/>
                        </a:rPr>
                        <m:t>. </m:t>
                      </m:r>
                      <m:d>
                        <m:dPr>
                          <m:ctrlPr>
                            <a:rPr lang="en-US" sz="2100" i="1">
                              <a:solidFill>
                                <a:schemeClr val="bg1"/>
                              </a:solidFill>
                              <a:effectLst/>
                              <a:latin typeface="Cambria Math"/>
                              <a:ea typeface="Calibri" panose="020F0502020204030204" pitchFamily="34" charset="0"/>
                              <a:cs typeface="Times New Roman" panose="02020603050405020304" pitchFamily="18" charset="0"/>
                            </a:rPr>
                          </m:ctrlPr>
                        </m:dPr>
                        <m:e>
                          <m:r>
                            <a:rPr lang="vi-VN"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2100" i="1" kern="0">
                              <a:solidFill>
                                <a:schemeClr val="bg1"/>
                              </a:solidFill>
                              <a:effectLst/>
                              <a:latin typeface="Cambria Math" panose="02040503050406030204" pitchFamily="18" charset="0"/>
                              <a:ea typeface="Calibri" panose="020F0502020204030204" pitchFamily="34" charset="0"/>
                            </a:rPr>
                            <m:t>∞</m:t>
                          </m:r>
                        </m:e>
                      </m:d>
                    </m:oMath>
                  </m:oMathPara>
                </a14:m>
                <a:endParaRPr lang="en-US" sz="2100" kern="100">
                  <a:solidFill>
                    <a:schemeClr val="bg1"/>
                  </a:solidFill>
                  <a:ea typeface="Calibri" panose="020F0502020204030204" pitchFamily="34"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974374" y="4194554"/>
                <a:ext cx="2889967"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489466" y="51942"/>
                <a:ext cx="8148339" cy="731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spcBef>
                    <a:spcPts val="300"/>
                  </a:spcBef>
                  <a:spcAft>
                    <a:spcPts val="300"/>
                  </a:spcAft>
                </a:pPr>
                <a:r>
                  <a:rPr lang="fr-FR" sz="2100" b="1">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fr-FR" sz="2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100">
                    <a:solidFill>
                      <a:schemeClr val="bg1"/>
                    </a:solidFill>
                    <a:effectLst/>
                    <a:latin typeface="Arial" panose="020B0604020202020204" pitchFamily="34" charset="0"/>
                    <a:ea typeface="Calibri" panose="020F0502020204030204" pitchFamily="34" charset="0"/>
                    <a:cs typeface="Arial" panose="020B0604020202020204" pitchFamily="34" charset="0"/>
                  </a:rPr>
                  <a:t>Các khoảng nghịch biến của hàm số </a:t>
                </a:r>
                <a14:m>
                  <m:oMath xmlns:m="http://schemas.openxmlformats.org/officeDocument/2006/math">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a:solidFill>
                              <a:schemeClr val="bg1"/>
                            </a:solidFill>
                            <a:effectLst/>
                            <a:latin typeface="Cambria Math"/>
                            <a:ea typeface="Calibri" panose="020F0502020204030204" pitchFamily="34" charset="0"/>
                            <a:cs typeface="Times New Roman" panose="02020603050405020304" pitchFamily="18" charset="0"/>
                          </a:rPr>
                        </m:ctrlPr>
                      </m:sSup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100" i="1">
                            <a:solidFill>
                              <a:schemeClr val="bg1"/>
                            </a:solidFill>
                            <a:effectLst/>
                            <a:latin typeface="Cambria Math"/>
                            <a:ea typeface="Calibri" panose="020F0502020204030204" pitchFamily="34" charset="0"/>
                            <a:cs typeface="Times New Roman" panose="02020603050405020304" pitchFamily="18" charset="0"/>
                          </a:rPr>
                        </m:ctrlPr>
                      </m:sSupPr>
                      <m:e>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m:t>
                    </m:r>
                    <m:r>
                      <a:rPr lang="vi-VN"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2100">
                    <a:solidFill>
                      <a:schemeClr val="bg1"/>
                    </a:solidFill>
                    <a:effectLst/>
                    <a:latin typeface="Arial" panose="020B0604020202020204" pitchFamily="34" charset="0"/>
                    <a:ea typeface="Calibri" panose="020F0502020204030204" pitchFamily="34" charset="0"/>
                    <a:cs typeface="Arial" panose="020B0604020202020204" pitchFamily="34" charset="0"/>
                  </a:rPr>
                  <a:t> là</a:t>
                </a:r>
                <a:endParaRPr lang="en-US" sz="21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489466" y="51942"/>
                <a:ext cx="8148339" cy="731969"/>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251964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5628" y="3805197"/>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638251" y="4109658"/>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a:ea typeface="Calibri" panose="020F0502020204030204" pitchFamily="34" charset="0"/>
                              <a:cs typeface="Times New Roman" panose="02020603050405020304" pitchFamily="18" charset="0"/>
                            </a:rPr>
                          </m:ctrlPr>
                        </m:dPr>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0;1</m:t>
                          </m:r>
                        </m:e>
                      </m:d>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a:ea typeface="Calibri" panose="020F0502020204030204" pitchFamily="34" charset="0"/>
                              <a:cs typeface="Times New Roman" panose="02020603050405020304" pitchFamily="18" charset="0"/>
                            </a:rPr>
                          </m:ctrlPr>
                        </m:dPr>
                        <m:e>
                          <m:f>
                            <m:fPr>
                              <m:ctrlPr>
                                <a:rPr lang="en-US" sz="1900" i="1">
                                  <a:solidFill>
                                    <a:schemeClr val="bg1"/>
                                  </a:solidFill>
                                  <a:effectLst/>
                                  <a:latin typeface="Cambria Math"/>
                                  <a:ea typeface="Calibri" panose="020F0502020204030204" pitchFamily="34" charset="0"/>
                                  <a:cs typeface="Times New Roman" panose="02020603050405020304" pitchFamily="18" charset="0"/>
                                </a:rPr>
                              </m:ctrlPr>
                            </m:fPr>
                            <m:num>
                              <m:rad>
                                <m:radPr>
                                  <m:degHide m:val="on"/>
                                  <m:ctrlPr>
                                    <a:rPr lang="en-US" sz="1900" i="1">
                                      <a:solidFill>
                                        <a:schemeClr val="bg1"/>
                                      </a:solidFill>
                                      <a:effectLst/>
                                      <a:latin typeface="Cambria Math"/>
                                      <a:ea typeface="Calibri" panose="020F0502020204030204" pitchFamily="34" charset="0"/>
                                      <a:cs typeface="Times New Roman" panose="02020603050405020304" pitchFamily="18" charset="0"/>
                                    </a:rPr>
                                  </m:ctrlPr>
                                </m:radPr>
                                <m:deg/>
                                <m:e>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638251" y="4109658"/>
                <a:ext cx="3341479" cy="804355"/>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112683" y="3040989"/>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a:ea typeface="Calibri" panose="020F0502020204030204" pitchFamily="34" charset="0"/>
                              <a:cs typeface="Times New Roman" panose="02020603050405020304" pitchFamily="18" charset="0"/>
                            </a:rPr>
                          </m:ctrlPr>
                        </m:dPr>
                        <m:e>
                          <m:r>
                            <a:rPr lang="pt-B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solidFill>
                                    <a:schemeClr val="bg1"/>
                                  </a:solidFill>
                                  <a:effectLst/>
                                  <a:latin typeface="Cambria Math"/>
                                  <a:ea typeface="Calibri" panose="020F0502020204030204" pitchFamily="34" charset="0"/>
                                  <a:cs typeface="Times New Roman" panose="02020603050405020304" pitchFamily="18" charset="0"/>
                                </a:rPr>
                              </m:ctrlPr>
                            </m:radPr>
                            <m:deg/>
                            <m:e>
                              <m:r>
                                <a:rPr lang="pt-B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e>
                      </m:d>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a:ea typeface="Calibri" panose="020F0502020204030204" pitchFamily="34" charset="0"/>
                              <a:cs typeface="Times New Roman" panose="02020603050405020304" pitchFamily="18" charset="0"/>
                            </a:rPr>
                          </m:ctrlPr>
                        </m:dPr>
                        <m:e>
                          <m:r>
                            <a:rPr lang="fr-F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rad>
                            <m:radPr>
                              <m:degHide m:val="on"/>
                              <m:ctrlPr>
                                <a:rPr lang="en-US" sz="1900" i="1">
                                  <a:solidFill>
                                    <a:schemeClr val="bg1"/>
                                  </a:solidFill>
                                  <a:effectLst/>
                                  <a:latin typeface="Cambria Math"/>
                                  <a:ea typeface="Calibri" panose="020F0502020204030204" pitchFamily="34" charset="0"/>
                                  <a:cs typeface="Times New Roman" panose="02020603050405020304" pitchFamily="18" charset="0"/>
                                </a:rPr>
                              </m:ctrlPr>
                            </m:radPr>
                            <m:deg/>
                            <m:e>
                              <m:r>
                                <a:rPr lang="fr-FR" sz="19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e>
                      </m:d>
                    </m:oMath>
                  </m:oMathPara>
                </a14:m>
                <a:endParaRPr lang="en-US" sz="19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112683" y="3040989"/>
                <a:ext cx="3341479" cy="804355"/>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638250" y="3040989"/>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a:ea typeface="Calibri" panose="020F0502020204030204" pitchFamily="34" charset="0"/>
                              <a:cs typeface="Times New Roman" panose="02020603050405020304" pitchFamily="18" charset="0"/>
                            </a:rPr>
                          </m:ctrlPr>
                        </m:dPr>
                        <m:e>
                          <m:rad>
                            <m:radPr>
                              <m:degHide m:val="on"/>
                              <m:ctrlPr>
                                <a:rPr lang="en-US" sz="1900" i="1">
                                  <a:solidFill>
                                    <a:schemeClr val="bg1"/>
                                  </a:solidFill>
                                  <a:effectLst/>
                                  <a:latin typeface="Cambria Math"/>
                                  <a:ea typeface="Calibri" panose="020F0502020204030204" pitchFamily="34" charset="0"/>
                                  <a:cs typeface="Times New Roman" panose="02020603050405020304" pitchFamily="18" charset="0"/>
                                </a:rPr>
                              </m:ctrlPr>
                            </m:radPr>
                            <m:deg/>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pt-B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638250" y="3040989"/>
                <a:ext cx="3341479" cy="804355"/>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112683" y="4122145"/>
                <a:ext cx="3341479"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just" defTabSz="457200">
                  <a:spcBef>
                    <a:spcPts val="300"/>
                  </a:spcBef>
                  <a:spcAft>
                    <a:spcPts val="300"/>
                  </a:spcAft>
                  <a:buClrTx/>
                </a:pPr>
                <a14:m>
                  <m:oMathPara xmlns:m="http://schemas.openxmlformats.org/officeDocument/2006/math">
                    <m:oMathParaPr>
                      <m:jc m:val="centerGroup"/>
                    </m:oMathParaPr>
                    <m:oMath xmlns:m="http://schemas.openxmlformats.org/officeDocument/2006/math">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pt-BR" sz="19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1900" i="1">
                              <a:solidFill>
                                <a:schemeClr val="bg1"/>
                              </a:solidFill>
                              <a:effectLst/>
                              <a:latin typeface="Cambria Math"/>
                              <a:ea typeface="Calibri" panose="020F0502020204030204" pitchFamily="34" charset="0"/>
                              <a:cs typeface="Times New Roman" panose="02020603050405020304" pitchFamily="18" charset="0"/>
                            </a:rPr>
                          </m:ctrlPr>
                        </m:dPr>
                        <m:e>
                          <m:r>
                            <a:rPr lang="pt-BR" sz="1900" i="1" kern="0">
                              <a:solidFill>
                                <a:schemeClr val="bg1"/>
                              </a:solidFill>
                              <a:effectLst/>
                              <a:latin typeface="Cambria Math" panose="02040503050406030204" pitchFamily="18" charset="0"/>
                              <a:ea typeface="Calibri" panose="020F0502020204030204" pitchFamily="34" charset="0"/>
                            </a:rPr>
                            <m:t>−</m:t>
                          </m:r>
                          <m:rad>
                            <m:radPr>
                              <m:degHide m:val="on"/>
                              <m:ctrlPr>
                                <a:rPr lang="en-US" sz="1900" i="1">
                                  <a:solidFill>
                                    <a:schemeClr val="bg1"/>
                                  </a:solidFill>
                                  <a:effectLst/>
                                  <a:latin typeface="Cambria Math"/>
                                  <a:ea typeface="Calibri" panose="020F0502020204030204" pitchFamily="34" charset="0"/>
                                  <a:cs typeface="Times New Roman" panose="02020603050405020304" pitchFamily="18" charset="0"/>
                                </a:rPr>
                              </m:ctrlPr>
                            </m:radPr>
                            <m:deg/>
                            <m:e>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pt-B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e>
                      </m:d>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v</m:t>
                      </m:r>
                      <m:r>
                        <m:rPr>
                          <m:nor/>
                        </m:rPr>
                        <a:rPr lang="fr-FR" sz="1900" kern="0">
                          <a:solidFill>
                            <a:schemeClr val="bg1"/>
                          </a:solidFill>
                          <a:effectLst/>
                          <a:latin typeface="Arial" panose="020B0604020202020204" pitchFamily="34" charset="0"/>
                          <a:ea typeface="Calibri" panose="020F0502020204030204" pitchFamily="34" charset="0"/>
                          <a:cs typeface="Arial" panose="020B0604020202020204" pitchFamily="34" charset="0"/>
                        </a:rPr>
                        <m:t>à </m:t>
                      </m:r>
                      <m:d>
                        <m:dPr>
                          <m:ctrlPr>
                            <a:rPr lang="en-US" sz="1900" i="1">
                              <a:solidFill>
                                <a:schemeClr val="bg1"/>
                              </a:solidFill>
                              <a:effectLst/>
                              <a:latin typeface="Cambria Math"/>
                              <a:ea typeface="Calibri" panose="020F0502020204030204" pitchFamily="34" charset="0"/>
                              <a:cs typeface="Times New Roman" panose="02020603050405020304" pitchFamily="18" charset="0"/>
                            </a:rPr>
                          </m:ctrlPr>
                        </m:dPr>
                        <m:e>
                          <m:rad>
                            <m:radPr>
                              <m:degHide m:val="on"/>
                              <m:ctrlPr>
                                <a:rPr lang="en-US" sz="1900" i="1">
                                  <a:solidFill>
                                    <a:schemeClr val="bg1"/>
                                  </a:solidFill>
                                  <a:effectLst/>
                                  <a:latin typeface="Cambria Math"/>
                                  <a:ea typeface="Calibri" panose="020F0502020204030204" pitchFamily="34" charset="0"/>
                                  <a:cs typeface="Times New Roman" panose="02020603050405020304" pitchFamily="18" charset="0"/>
                                </a:rPr>
                              </m:ctrlPr>
                            </m:radPr>
                            <m:deg/>
                            <m:e>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fr-FR" sz="19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1900" i="1" kern="0">
                              <a:solidFill>
                                <a:schemeClr val="bg1"/>
                              </a:solidFill>
                              <a:effectLst/>
                              <a:latin typeface="Cambria Math" panose="02040503050406030204" pitchFamily="18" charset="0"/>
                              <a:ea typeface="Calibri" panose="020F0502020204030204" pitchFamily="34" charset="0"/>
                            </a:rPr>
                            <m:t>∞</m:t>
                          </m:r>
                        </m:e>
                      </m:d>
                    </m:oMath>
                  </m:oMathPara>
                </a14:m>
                <a:endParaRPr lang="en-US" sz="1900" kern="12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112683" y="4122145"/>
                <a:ext cx="3341479" cy="804355"/>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14645" y="237700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14646" y="236512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800100" y="60507"/>
                <a:ext cx="7814871" cy="761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â</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u</m:t>
                      </m:r>
                      <m:r>
                        <m:rPr>
                          <m:nor/>
                        </m:rP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m:t> 2:</m:t>
                      </m:r>
                      <m:r>
                        <m:rPr>
                          <m:nor/>
                        </m:rPr>
                        <a:rPr lang="fr-F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Kho</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ả</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ng</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ngh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ị</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bi</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ế</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n</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ủ</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h</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à</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m</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s</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ố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bg1"/>
                              </a:solidFill>
                              <a:effectLst/>
                              <a:latin typeface="Cambria Math"/>
                              <a:ea typeface="Calibri" panose="020F0502020204030204" pitchFamily="34" charset="0"/>
                              <a:cs typeface="Times New Roman" panose="02020603050405020304" pitchFamily="18" charset="0"/>
                            </a:rPr>
                          </m:ctrlPr>
                        </m:fPr>
                        <m:num>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2000" i="1">
                              <a:solidFill>
                                <a:schemeClr val="bg1"/>
                              </a:solidFill>
                              <a:effectLst/>
                              <a:latin typeface="Cambria Math"/>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a:solidFill>
                                <a:schemeClr val="bg1"/>
                              </a:solidFill>
                              <a:effectLst/>
                              <a:latin typeface="Cambria Math"/>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l</m:t>
                      </m:r>
                      <m:r>
                        <m:rPr>
                          <m:nor/>
                        </m:rP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m:t>à</m:t>
                      </m:r>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800100" y="60507"/>
                <a:ext cx="7814871" cy="761817"/>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35633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974374"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d>
                    </m:oMath>
                  </m:oMathPara>
                </a14:m>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mc:Choice>
        <mc:Fallback xmlns="">
          <p:sp>
            <p:nvSpPr>
              <p:cNvPr id="8" name="Câu TL A"/>
              <p:cNvSpPr>
                <a:spLocks noRot="1" noChangeAspect="1" noMove="1" noResize="1" noEditPoints="1" noAdjustHandles="1" noChangeArrowheads="1" noChangeShapeType="1" noTextEdit="1"/>
              </p:cNvSpPr>
              <p:nvPr/>
            </p:nvSpPr>
            <p:spPr>
              <a:xfrm>
                <a:off x="974374" y="3211499"/>
                <a:ext cx="2889967"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5251600"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a:ea typeface="Calibri" panose="020F0502020204030204" pitchFamily="34" charset="0"/>
                              <a:cs typeface="Times New Roman" panose="02020603050405020304" pitchFamily="18" charset="0"/>
                            </a:rPr>
                          </m:ctrlPr>
                        </m:dPr>
                        <m:e>
                          <m:r>
                            <a:rPr lang="pt-BR"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0;2</m:t>
                          </m:r>
                        </m:e>
                      </m:d>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5251600" y="4194554"/>
                <a:ext cx="2889967"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251600" y="3211499"/>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lvl="0" algn="ctr" defTabSz="457200">
                  <a:buClrTx/>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20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10" name="Câu TL B"/>
              <p:cNvSpPr>
                <a:spLocks noRot="1" noChangeAspect="1" noMove="1" noResize="1" noEditPoints="1" noAdjustHandles="1" noChangeArrowheads="1" noChangeShapeType="1" noTextEdit="1"/>
              </p:cNvSpPr>
              <p:nvPr/>
            </p:nvSpPr>
            <p:spPr>
              <a:xfrm>
                <a:off x="5251600" y="3211499"/>
                <a:ext cx="2889967"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974374" y="4194554"/>
                <a:ext cx="2889967"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90170" algn="just" defTabSz="457200">
                  <a:buClrTx/>
                  <a:tabLst>
                    <a:tab pos="90170" algn="l"/>
                    <a:tab pos="315278" algn="l"/>
                    <a:tab pos="1710373" algn="l"/>
                  </a:tabLst>
                </a:pPr>
                <a14:m>
                  <m:oMathPara xmlns:m="http://schemas.openxmlformats.org/officeDocument/2006/math">
                    <m:oMathParaPr>
                      <m:jc m:val="centerGroup"/>
                    </m:oMathParaPr>
                    <m:oMath xmlns:m="http://schemas.openxmlformats.org/officeDocument/2006/math">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pt-BR"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d>
                        <m:dPr>
                          <m:ctrlPr>
                            <a:rPr lang="en-US" sz="2000" i="1">
                              <a:solidFill>
                                <a:schemeClr val="bg1"/>
                              </a:solidFill>
                              <a:effectLst/>
                              <a:latin typeface="Cambria Math"/>
                              <a:ea typeface="Calibri" panose="020F0502020204030204" pitchFamily="34" charset="0"/>
                              <a:cs typeface="Times New Roman" panose="02020603050405020304" pitchFamily="18" charset="0"/>
                            </a:rPr>
                          </m:ctrlPr>
                        </m:dPr>
                        <m:e>
                          <m:r>
                            <a:rPr lang="pt-BR"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r>
                        <m:rPr>
                          <m:nor/>
                        </m:rPr>
                        <a:rPr lang="pt-BR"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20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1" name="Câu TL D"/>
              <p:cNvSpPr>
                <a:spLocks noRot="1" noChangeAspect="1" noMove="1" noResize="1" noEditPoints="1" noAdjustHandles="1" noChangeArrowheads="1" noChangeShapeType="1" noTextEdit="1"/>
              </p:cNvSpPr>
              <p:nvPr/>
            </p:nvSpPr>
            <p:spPr>
              <a:xfrm>
                <a:off x="974374" y="4194554"/>
                <a:ext cx="2889967"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5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5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ĐÚNG</a:t>
            </a:r>
          </a:p>
        </p:txBody>
      </p:sp>
      <mc:AlternateContent xmlns:mc="http://schemas.openxmlformats.org/markup-compatibility/2006" xmlns:a14="http://schemas.microsoft.com/office/drawing/2010/main">
        <mc:Choice Requires="a14">
          <p:sp>
            <p:nvSpPr>
              <p:cNvPr id="17" name="Rounded Rectangle 16"/>
              <p:cNvSpPr/>
              <p:nvPr/>
            </p:nvSpPr>
            <p:spPr>
              <a:xfrm>
                <a:off x="489466" y="51942"/>
                <a:ext cx="8148339" cy="731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spcBef>
                    <a:spcPts val="300"/>
                  </a:spcBef>
                  <a:spcAft>
                    <a:spcPts val="300"/>
                  </a:spcAft>
                </a:pPr>
                <a:r>
                  <a:rPr lang="fr-FR" sz="20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fr-FR" sz="20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Tìm khoảng nghịch biến của hàm số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bg1"/>
                            </a:solidFill>
                            <a:effectLst/>
                            <a:latin typeface="Cambria Math"/>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a:solidFill>
                              <a:schemeClr val="bg1"/>
                            </a:solidFill>
                            <a:effectLst/>
                            <a:latin typeface="Cambria Math"/>
                            <a:ea typeface="Calibri" panose="020F0502020204030204" pitchFamily="34" charset="0"/>
                            <a:cs typeface="Times New Roman" panose="02020603050405020304" pitchFamily="18" charset="0"/>
                          </a:rPr>
                        </m:ctrlPr>
                      </m:sSupPr>
                      <m:e>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489466" y="51942"/>
                <a:ext cx="8148339" cy="731969"/>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132763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877058" y="4153948"/>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kern="1200">
                    <a:solidFill>
                      <a:prstClr val="white"/>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𝑥</m:t>
                    </m:r>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=−1</m:t>
                    </m:r>
                  </m:oMath>
                </a14:m>
                <a:endParaRPr lang="en-US" sz="2000" b="1" kern="1200" dirty="0">
                  <a:solidFill>
                    <a:prstClr val="white"/>
                  </a:solidFill>
                  <a:latin typeface="Arial" panose="020B060402020202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877058" y="4153948"/>
                <a:ext cx="2959553" cy="804355"/>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877059" y="3057994"/>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kern="1200">
                    <a:solidFill>
                      <a:prstClr val="white"/>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𝑥</m:t>
                    </m:r>
                    <m:r>
                      <a:rPr lang="vi-VN" sz="2000" i="1" kern="1200">
                        <a:solidFill>
                          <a:prstClr val="white"/>
                        </a:solidFill>
                        <a:latin typeface="Cambria Math" panose="02040503050406030204" pitchFamily="18" charset="0"/>
                        <a:ea typeface="Arial" panose="020B0604020202020204" pitchFamily="34" charset="0"/>
                        <a:cs typeface="Times New Roman" panose="02020603050405020304" pitchFamily="18" charset="0"/>
                      </a:rPr>
                      <m:t>=0</m:t>
                    </m:r>
                  </m:oMath>
                </a14:m>
                <a:endParaRPr lang="en-US" sz="2000" b="1" kern="1200" dirty="0">
                  <a:solidFill>
                    <a:prstClr val="white"/>
                  </a:solidFill>
                  <a:latin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877059" y="3057994"/>
                <a:ext cx="2959553" cy="804355"/>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351491" y="3057994"/>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spcBef>
                    <a:spcPts val="300"/>
                  </a:spcBef>
                  <a:spcAft>
                    <a:spcPts val="300"/>
                  </a:spcAft>
                  <a:buClrTx/>
                </a:pPr>
                <a:r>
                  <a:rPr lang="vi-VN" sz="2000" kern="1200">
                    <a:solidFill>
                      <a:prstClr val="white"/>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2000" i="1" kern="1200">
                        <a:solidFill>
                          <a:prstClr val="white"/>
                        </a:solidFill>
                        <a:latin typeface="Cambria Math" panose="02040503050406030204" pitchFamily="18" charset="0"/>
                        <a:ea typeface="Times New Roman" panose="02020603050405020304" pitchFamily="18" charset="0"/>
                      </a:rPr>
                      <m:t>𝑥</m:t>
                    </m:r>
                    <m:r>
                      <a:rPr lang="vi-VN" sz="2000" i="1" kern="1200">
                        <a:solidFill>
                          <a:prstClr val="white"/>
                        </a:solidFill>
                        <a:latin typeface="Cambria Math" panose="02040503050406030204" pitchFamily="18" charset="0"/>
                        <a:ea typeface="Times New Roman" panose="02020603050405020304" pitchFamily="18" charset="0"/>
                      </a:rPr>
                      <m:t>=1</m:t>
                    </m:r>
                  </m:oMath>
                </a14:m>
                <a:endParaRPr lang="en-US" sz="20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351491" y="3057994"/>
                <a:ext cx="2959553" cy="804355"/>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351491" y="4153949"/>
                <a:ext cx="2959553" cy="80435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5240" algn="ctr" defTabSz="457200">
                  <a:spcBef>
                    <a:spcPts val="300"/>
                  </a:spcBef>
                  <a:spcAft>
                    <a:spcPts val="300"/>
                  </a:spcAft>
                  <a:buClrTx/>
                </a:pPr>
                <a:r>
                  <a:rPr lang="vi-VN" sz="2000" kern="1200">
                    <a:solidFill>
                      <a:prstClr val="white"/>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2000" i="1" kern="1200">
                        <a:solidFill>
                          <a:prstClr val="white"/>
                        </a:solidFill>
                        <a:latin typeface="Cambria Math" panose="02040503050406030204" pitchFamily="18" charset="0"/>
                        <a:ea typeface="Times New Roman" panose="02020603050405020304" pitchFamily="18" charset="0"/>
                      </a:rPr>
                      <m:t>𝑥</m:t>
                    </m:r>
                    <m:r>
                      <a:rPr lang="vi-VN" sz="2000" i="1" kern="1200">
                        <a:solidFill>
                          <a:prstClr val="white"/>
                        </a:solidFill>
                        <a:latin typeface="Cambria Math" panose="02040503050406030204" pitchFamily="18" charset="0"/>
                        <a:ea typeface="Times New Roman" panose="02020603050405020304" pitchFamily="18" charset="0"/>
                      </a:rPr>
                      <m:t>=±1</m:t>
                    </m:r>
                  </m:oMath>
                </a14:m>
                <a:endParaRPr lang="en-US" sz="20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351491" y="4153949"/>
                <a:ext cx="2959553" cy="804355"/>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14645" y="237700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14646" y="236512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194873" y="43114"/>
                <a:ext cx="8701790" cy="8985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50000"/>
                  </a:lnSpc>
                </a:pPr>
                <a:r>
                  <a:rPr lang="fr-FR" sz="2000" b="1">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fr-FR" sz="20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Cho hàm số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 có bảng biến thiên như sau</a:t>
                </a:r>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2000">
                    <a:solidFill>
                      <a:schemeClr val="bg1"/>
                    </a:solidFill>
                    <a:ea typeface="Calibri" panose="020F0502020204030204" pitchFamily="34" charset="0"/>
                    <a:cs typeface="Arial" panose="020B0604020202020204" pitchFamily="34" charset="0"/>
                  </a:rPr>
                  <a:t>Hàm số đã cho có giá trị cực đại tại giá trị của </a:t>
                </a:r>
                <a14:m>
                  <m:oMath xmlns:m="http://schemas.openxmlformats.org/officeDocument/2006/math">
                    <m:r>
                      <a:rPr lang="vi-VN" sz="2000" i="1" smtClean="0">
                        <a:solidFill>
                          <a:schemeClr val="bg1"/>
                        </a:solidFill>
                        <a:latin typeface="Cambria Math" panose="02040503050406030204" pitchFamily="18" charset="0"/>
                        <a:ea typeface="Calibri" panose="020F0502020204030204" pitchFamily="34" charset="0"/>
                        <a:cs typeface="Arial" panose="020B0604020202020204" pitchFamily="34" charset="0"/>
                      </a:rPr>
                      <m:t>𝑥</m:t>
                    </m:r>
                  </m:oMath>
                </a14:m>
                <a:r>
                  <a:rPr lang="vi-VN" sz="2000">
                    <a:solidFill>
                      <a:schemeClr val="bg1"/>
                    </a:solidFill>
                    <a:ea typeface="Calibri" panose="020F0502020204030204" pitchFamily="34" charset="0"/>
                    <a:cs typeface="Arial" panose="020B0604020202020204" pitchFamily="34" charset="0"/>
                  </a:rPr>
                  <a:t> bằng bao nhiêu? </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194873" y="43114"/>
                <a:ext cx="8701790" cy="898502"/>
              </a:xfrm>
              <a:prstGeom prst="roundRect">
                <a:avLst/>
              </a:prstGeom>
              <a:blipFill>
                <a:blip r:embed="rId11"/>
                <a:stretch>
                  <a:fillRect b="-10596"/>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15" name="Picture 14" descr="A math problem with numbers and arrows&#10;&#10;Description automatically generated"/>
          <p:cNvPicPr/>
          <p:nvPr/>
        </p:nvPicPr>
        <p:blipFill>
          <a:blip r:embed="rId13">
            <a:extLst>
              <a:ext uri="{28A0092B-C50C-407E-A947-70E740481C1C}">
                <a14:useLocalDpi xmlns:a14="http://schemas.microsoft.com/office/drawing/2010/main" val="0"/>
              </a:ext>
            </a:extLst>
          </a:blip>
          <a:srcRect/>
          <a:stretch>
            <a:fillRect/>
          </a:stretch>
        </p:blipFill>
        <p:spPr bwMode="auto">
          <a:xfrm>
            <a:off x="194873" y="1168347"/>
            <a:ext cx="3399117" cy="1221028"/>
          </a:xfrm>
          <a:prstGeom prst="rect">
            <a:avLst/>
          </a:prstGeom>
          <a:noFill/>
          <a:ln>
            <a:noFill/>
          </a:ln>
        </p:spPr>
      </p:pic>
    </p:spTree>
    <p:extLst>
      <p:ext uri="{BB962C8B-B14F-4D97-AF65-F5344CB8AC3E}">
        <p14:creationId xmlns:p14="http://schemas.microsoft.com/office/powerpoint/2010/main" val="128403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383" y="3829050"/>
            <a:ext cx="527539" cy="4572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1128" y="1200151"/>
            <a:ext cx="1516046" cy="1373559"/>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1181101" y="3219450"/>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bg1"/>
                              </a:solidFill>
                              <a:effectLst/>
                              <a:latin typeface="Cambria Math"/>
                              <a:ea typeface="Calibri" panose="020F0502020204030204" pitchFamily="34" charset="0"/>
                              <a:cs typeface="Times New Roman" panose="02020603050405020304" pitchFamily="18" charset="0"/>
                            </a:rPr>
                          </m:ctrlPr>
                        </m:fPr>
                        <m:num>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2000" b="1" kern="1200" dirty="0">
                  <a:solidFill>
                    <a:schemeClr val="bg1"/>
                  </a:solidFill>
                  <a:latin typeface="Arial" panose="020B060402020202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1181101" y="3219450"/>
                <a:ext cx="2575728" cy="79248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1181100" y="4174254"/>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0170" algn="ctr" defTabSz="457200">
                  <a:buClrTx/>
                  <a:tabLst>
                    <a:tab pos="90170" algn="l"/>
                    <a:tab pos="315278" algn="l"/>
                    <a:tab pos="1710373" algn="l"/>
                  </a:tabLst>
                  <a:defRPr/>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vi-VN" sz="2000" kern="0">
                          <a:solidFill>
                            <a:schemeClr val="bg1"/>
                          </a:solidFill>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2000" kern="100">
                  <a:solidFill>
                    <a:schemeClr val="bg1"/>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1181100" y="4174254"/>
                <a:ext cx="2575728" cy="79248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5458327" y="3219450"/>
                <a:ext cx="2575728"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vi-VN" sz="20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5458327" y="3219450"/>
                <a:ext cx="2575728" cy="79248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5458327" y="4174254"/>
                <a:ext cx="2565701" cy="79248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𝑚</m:t>
                    </m:r>
                    <m:r>
                      <a:rPr lang="vi-VN"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5458327" y="4174254"/>
                <a:ext cx="2565701" cy="79248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3771902" y="2583634"/>
            <a:ext cx="1615273" cy="455241"/>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SAI RỒI</a:t>
            </a:r>
          </a:p>
        </p:txBody>
      </p:sp>
      <p:sp>
        <p:nvSpPr>
          <p:cNvPr id="13" name="Đúng"/>
          <p:cNvSpPr/>
          <p:nvPr/>
        </p:nvSpPr>
        <p:spPr>
          <a:xfrm>
            <a:off x="3771902" y="2571751"/>
            <a:ext cx="1615273" cy="455241"/>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85800">
              <a:buClrTx/>
              <a:defRPr/>
            </a:pPr>
            <a:r>
              <a:rPr lang="en-US" sz="2550" b="1" kern="1200">
                <a:solidFill>
                  <a:prstClr val="white"/>
                </a:solidFill>
                <a:latin typeface="Arial" panose="020B0604020202020204" pitchFamily="34" charset="0"/>
                <a:cs typeface="Arial" panose="020B0604020202020204" pitchFamily="34" charset="0"/>
              </a:rPr>
              <a:t>ĐÚNG</a:t>
            </a:r>
          </a:p>
        </p:txBody>
      </p:sp>
      <p:sp>
        <p:nvSpPr>
          <p:cNvPr id="17" name="Rounded Rectangle 16"/>
          <p:cNvSpPr/>
          <p:nvPr/>
        </p:nvSpPr>
        <p:spPr>
          <a:xfrm>
            <a:off x="174928" y="49082"/>
            <a:ext cx="8762337" cy="9239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nSpc>
                <a:spcPct val="150000"/>
              </a:lnSpc>
              <a:spcBef>
                <a:spcPts val="300"/>
              </a:spcBef>
              <a:spcAft>
                <a:spcPts val="300"/>
              </a:spcAft>
            </a:pP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4"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1"/>
          <a:stretch>
            <a:fillRect/>
          </a:stretch>
        </p:blipFill>
        <p:spPr>
          <a:xfrm>
            <a:off x="6871893" y="1270533"/>
            <a:ext cx="1921176" cy="1232795"/>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mc:AlternateContent xmlns:mc="http://schemas.openxmlformats.org/markup-compatibility/2006" xmlns:a14="http://schemas.microsoft.com/office/drawing/2010/main">
        <mc:Choice Requires="a14">
          <p:sp>
            <p:nvSpPr>
              <p:cNvPr id="2" name="Rectangle 1"/>
              <p:cNvSpPr/>
              <p:nvPr/>
            </p:nvSpPr>
            <p:spPr>
              <a:xfrm>
                <a:off x="201656" y="4479"/>
                <a:ext cx="8878738" cy="958660"/>
              </a:xfrm>
              <a:prstGeom prst="rect">
                <a:avLst/>
              </a:prstGeom>
            </p:spPr>
            <p:txBody>
              <a:bodyPr wrap="square">
                <a:spAutoFit/>
              </a:bodyPr>
              <a:lstStyle/>
              <a:p>
                <a:pPr>
                  <a:lnSpc>
                    <a:spcPct val="150000"/>
                  </a:lnSpc>
                </a:pPr>
                <a:r>
                  <a:rPr lang="fr-FR" sz="2000" b="1">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fr-FR" sz="200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Tìm tất cả các giá trị của tham số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𝑚</m:t>
                    </m:r>
                  </m:oMath>
                </a14:m>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 để hàm số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𝑦</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solidFill>
                              <a:schemeClr val="bg1"/>
                            </a:solidFill>
                            <a:latin typeface="Cambria Math"/>
                            <a:ea typeface="Calibri" panose="020F0502020204030204" pitchFamily="34" charset="0"/>
                            <a:cs typeface="Times New Roman" panose="02020603050405020304" pitchFamily="18" charset="0"/>
                          </a:rPr>
                        </m:ctrlPr>
                      </m:sSupPr>
                      <m:e>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solidFill>
                              <a:schemeClr val="bg1"/>
                            </a:solidFill>
                            <a:latin typeface="Cambria Math"/>
                            <a:ea typeface="Calibri" panose="020F0502020204030204" pitchFamily="34" charset="0"/>
                            <a:cs typeface="Times New Roman" panose="02020603050405020304" pitchFamily="18" charset="0"/>
                          </a:rPr>
                        </m:ctrlPr>
                      </m:sSupPr>
                      <m:e>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𝑚𝑥</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đạt cực đại tại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oMath>
                </a14:m>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01656" y="4479"/>
                <a:ext cx="8878738" cy="958660"/>
              </a:xfrm>
              <a:prstGeom prst="rect">
                <a:avLst/>
              </a:prstGeom>
              <a:blipFill>
                <a:blip r:embed="rId12"/>
                <a:stretch>
                  <a:fillRect l="-686" b="-10828"/>
                </a:stretch>
              </a:blipFill>
            </p:spPr>
            <p:txBody>
              <a:bodyPr/>
              <a:lstStyle/>
              <a:p>
                <a:r>
                  <a:rPr lang="en-US">
                    <a:noFill/>
                  </a:rPr>
                  <a:t> </a:t>
                </a:r>
              </a:p>
            </p:txBody>
          </p:sp>
        </mc:Fallback>
      </mc:AlternateContent>
    </p:spTree>
    <p:extLst>
      <p:ext uri="{BB962C8B-B14F-4D97-AF65-F5344CB8AC3E}">
        <p14:creationId xmlns:p14="http://schemas.microsoft.com/office/powerpoint/2010/main" val="37257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a:solidFill>
            <a:schemeClr val="tx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109" name="Rectangle 108"/>
              <p:cNvSpPr/>
              <p:nvPr/>
            </p:nvSpPr>
            <p:spPr>
              <a:xfrm>
                <a:off x="1986998" y="1275926"/>
                <a:ext cx="6209301" cy="3491853"/>
              </a:xfrm>
              <a:prstGeom prst="rect">
                <a:avLst/>
              </a:prstGeom>
            </p:spPr>
            <p:txBody>
              <a:bodyPr wrap="square">
                <a:spAutoFit/>
              </a:bodyPr>
              <a:lstStyle/>
              <a:p>
                <a:pPr>
                  <a:lnSpc>
                    <a:spcPct val="200000"/>
                  </a:lnSpc>
                  <a:spcBef>
                    <a:spcPts val="300"/>
                  </a:spcBef>
                  <a:spcAft>
                    <a:spcPts val="300"/>
                  </a:spcAft>
                </a:pPr>
                <a:r>
                  <a:rPr lang="vi-VN" sz="2000" b="1">
                    <a:latin typeface="+mn-lt"/>
                    <a:ea typeface="Calibri" panose="020F0502020204030204" pitchFamily="34" charset="0"/>
                    <a:cs typeface="Times New Roman" panose="02020603050405020304" pitchFamily="18" charset="0"/>
                  </a:rPr>
                  <a:t>Câu 1: </a:t>
                </a:r>
                <a:r>
                  <a:rPr lang="vi-VN" sz="2000">
                    <a:latin typeface="+mn-lt"/>
                    <a:ea typeface="Calibri" panose="020F0502020204030204" pitchFamily="34" charset="0"/>
                    <a:cs typeface="Times New Roman" panose="02020603050405020304" pitchFamily="18" charset="0"/>
                  </a:rPr>
                  <a:t>Cho hàm số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𝑦</m:t>
                    </m:r>
                    <m:r>
                      <a:rPr lang="vi-VN"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latin typeface="Cambria Math" panose="02040503050406030204" pitchFamily="18" charset="0"/>
                            <a:ea typeface="Calibri" panose="020F0502020204030204" pitchFamily="34" charset="0"/>
                            <a:cs typeface="Times New Roman" panose="02020603050405020304" pitchFamily="18" charset="0"/>
                          </a:rPr>
                          <m:t>3</m:t>
                        </m:r>
                      </m:sup>
                    </m:sSup>
                    <m:r>
                      <a:rPr lang="vi-VN" sz="20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a:latin typeface="Cambria Math"/>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𝑥</m:t>
                        </m:r>
                      </m:e>
                      <m:sup>
                        <m:r>
                          <a:rPr lang="vi-VN" sz="2000" i="1">
                            <a:latin typeface="Cambria Math" panose="02040503050406030204" pitchFamily="18" charset="0"/>
                            <a:ea typeface="Calibri" panose="020F0502020204030204" pitchFamily="34" charset="0"/>
                            <a:cs typeface="Times New Roman" panose="02020603050405020304" pitchFamily="18" charset="0"/>
                          </a:rPr>
                          <m:t>2</m:t>
                        </m:r>
                      </m:sup>
                    </m:sSup>
                    <m:r>
                      <a:rPr lang="vi-VN" sz="2000" i="1">
                        <a:latin typeface="Cambria Math" panose="02040503050406030204" pitchFamily="18" charset="0"/>
                        <a:ea typeface="Calibri" panose="020F0502020204030204" pitchFamily="34" charset="0"/>
                        <a:cs typeface="Times New Roman" panose="02020603050405020304" pitchFamily="18" charset="0"/>
                      </a:rPr>
                      <m:t>−11</m:t>
                    </m:r>
                    <m:r>
                      <a:rPr lang="vi-VN" sz="2000" i="1">
                        <a:latin typeface="Cambria Math" panose="02040503050406030204" pitchFamily="18" charset="0"/>
                        <a:ea typeface="Calibri" panose="020F0502020204030204" pitchFamily="34" charset="0"/>
                        <a:cs typeface="Times New Roman" panose="02020603050405020304" pitchFamily="18" charset="0"/>
                      </a:rPr>
                      <m:t>𝑥</m:t>
                    </m:r>
                    <m:r>
                      <a:rPr lang="vi-VN" sz="2000" i="1">
                        <a:latin typeface="Cambria Math" panose="02040503050406030204" pitchFamily="18" charset="0"/>
                        <a:ea typeface="Calibri" panose="020F0502020204030204" pitchFamily="34" charset="0"/>
                        <a:cs typeface="Times New Roman" panose="02020603050405020304" pitchFamily="18" charset="0"/>
                      </a:rPr>
                      <m:t>+1</m:t>
                    </m:r>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a) Hàm số nghịch biến trên khoảng </a:t>
                </a:r>
                <a14:m>
                  <m:oMath xmlns:m="http://schemas.openxmlformats.org/officeDocument/2006/math">
                    <m:d>
                      <m:dPr>
                        <m:ctrlPr>
                          <a:rPr lang="en-US" sz="2000" i="1">
                            <a:latin typeface="Cambria Math"/>
                            <a:ea typeface="Calibri" panose="020F0502020204030204" pitchFamily="34" charset="0"/>
                            <a:cs typeface="Times New Roman" panose="02020603050405020304" pitchFamily="18" charset="0"/>
                          </a:rPr>
                        </m:ctrlPr>
                      </m:dPr>
                      <m:e>
                        <m:r>
                          <a:rPr lang="vi-VN" sz="2000" i="1">
                            <a:latin typeface="Cambria Math" panose="02040503050406030204" pitchFamily="18" charset="0"/>
                            <a:ea typeface="Calibri" panose="020F0502020204030204" pitchFamily="34" charset="0"/>
                            <a:cs typeface="Times New Roman" panose="02020603050405020304" pitchFamily="18" charset="0"/>
                          </a:rPr>
                          <m:t>0;1</m:t>
                        </m:r>
                      </m:e>
                    </m:d>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b) Hàm số đồng biến trên khoảng </a:t>
                </a:r>
                <a14:m>
                  <m:oMath xmlns:m="http://schemas.openxmlformats.org/officeDocument/2006/math">
                    <m:d>
                      <m:dPr>
                        <m:ctrlPr>
                          <a:rPr lang="en-US" sz="2000" i="1">
                            <a:latin typeface="Cambria Math"/>
                            <a:ea typeface="Calibri" panose="020F0502020204030204" pitchFamily="34" charset="0"/>
                            <a:cs typeface="Times New Roman" panose="02020603050405020304" pitchFamily="18" charset="0"/>
                          </a:rPr>
                        </m:ctrlPr>
                      </m:dPr>
                      <m:e>
                        <m:r>
                          <a:rPr lang="vi-VN" sz="2000" i="1">
                            <a:latin typeface="Cambria Math" panose="02040503050406030204" pitchFamily="18" charset="0"/>
                            <a:ea typeface="Calibri" panose="020F0502020204030204" pitchFamily="34" charset="0"/>
                            <a:cs typeface="Times New Roman" panose="02020603050405020304" pitchFamily="18" charset="0"/>
                          </a:rPr>
                          <m:t>−1;+∞</m:t>
                        </m:r>
                      </m:e>
                    </m:d>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c) Hàm số có 1 cực trị.</a:t>
                </a:r>
                <a:endParaRPr lang="en-US" sz="20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vi-VN" sz="2000">
                    <a:latin typeface="+mn-lt"/>
                    <a:ea typeface="Calibri" panose="020F0502020204030204" pitchFamily="34" charset="0"/>
                    <a:cs typeface="Times New Roman" panose="02020603050405020304" pitchFamily="18" charset="0"/>
                  </a:rPr>
                  <a:t>d) Hàm số đạt cực đại tại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𝑥</m:t>
                    </m:r>
                    <m:r>
                      <a:rPr lang="vi-VN" sz="2000" i="1">
                        <a:latin typeface="Cambria Math" panose="02040503050406030204" pitchFamily="18" charset="0"/>
                        <a:ea typeface="Calibri" panose="020F0502020204030204" pitchFamily="34" charset="0"/>
                        <a:cs typeface="Times New Roman" panose="02020603050405020304" pitchFamily="18" charset="0"/>
                      </a:rPr>
                      <m:t>=−1</m:t>
                    </m:r>
                  </m:oMath>
                </a14:m>
                <a:r>
                  <a:rPr lang="vi-VN" sz="2000">
                    <a:latin typeface="+mn-lt"/>
                    <a:ea typeface="Calibri" panose="020F0502020204030204" pitchFamily="34" charset="0"/>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09" name="Rectangle 108"/>
              <p:cNvSpPr>
                <a:spLocks noRot="1" noChangeAspect="1" noMove="1" noResize="1" noEditPoints="1" noAdjustHandles="1" noChangeArrowheads="1" noChangeShapeType="1" noTextEdit="1"/>
              </p:cNvSpPr>
              <p:nvPr/>
            </p:nvSpPr>
            <p:spPr>
              <a:xfrm>
                <a:off x="1986998" y="1275926"/>
                <a:ext cx="6209301" cy="3491853"/>
              </a:xfrm>
              <a:prstGeom prst="rect">
                <a:avLst/>
              </a:prstGeom>
              <a:blipFill>
                <a:blip r:embed="rId3"/>
                <a:stretch>
                  <a:fillRect l="-1079"/>
                </a:stretch>
              </a:blipFill>
            </p:spPr>
            <p:txBody>
              <a:bodyPr/>
              <a:lstStyle/>
              <a:p>
                <a:r>
                  <a:rPr lang="en-US">
                    <a:noFill/>
                  </a:rPr>
                  <a:t> </a:t>
                </a:r>
              </a:p>
            </p:txBody>
          </p:sp>
        </mc:Fallback>
      </mc:AlternateContent>
      <p:pic>
        <p:nvPicPr>
          <p:cNvPr id="110" name="Picture 109"/>
          <p:cNvPicPr>
            <a:picLocks noChangeAspect="1"/>
          </p:cNvPicPr>
          <p:nvPr/>
        </p:nvPicPr>
        <p:blipFill>
          <a:blip r:embed="rId4"/>
          <a:stretch>
            <a:fillRect/>
          </a:stretch>
        </p:blipFill>
        <p:spPr>
          <a:xfrm>
            <a:off x="1362683" y="2226685"/>
            <a:ext cx="406774" cy="386837"/>
          </a:xfrm>
          <a:prstGeom prst="rect">
            <a:avLst/>
          </a:prstGeom>
        </p:spPr>
      </p:pic>
      <p:pic>
        <p:nvPicPr>
          <p:cNvPr id="111" name="Picture 110"/>
          <p:cNvPicPr>
            <a:picLocks noChangeAspect="1"/>
          </p:cNvPicPr>
          <p:nvPr/>
        </p:nvPicPr>
        <p:blipFill>
          <a:blip r:embed="rId5"/>
          <a:stretch>
            <a:fillRect/>
          </a:stretch>
        </p:blipFill>
        <p:spPr>
          <a:xfrm>
            <a:off x="1355991" y="2908498"/>
            <a:ext cx="413466" cy="378361"/>
          </a:xfrm>
          <a:prstGeom prst="rect">
            <a:avLst/>
          </a:prstGeom>
        </p:spPr>
      </p:pic>
      <p:sp>
        <p:nvSpPr>
          <p:cNvPr id="112" name="Google Shape;672;p50"/>
          <p:cNvSpPr txBox="1">
            <a:spLocks/>
          </p:cNvSpPr>
          <p:nvPr/>
        </p:nvSpPr>
        <p:spPr>
          <a:xfrm>
            <a:off x="1986998" y="447592"/>
            <a:ext cx="5170004" cy="647700"/>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spcBef>
                <a:spcPts val="0"/>
              </a:spcBef>
              <a:spcAft>
                <a:spcPts val="0"/>
              </a:spcAft>
              <a:buClr>
                <a:srgbClr val="143E63"/>
              </a:buClr>
              <a:buSzPts val="3000"/>
              <a:buFont typeface="Merriweather Sans"/>
              <a:buNone/>
              <a:tabLst/>
              <a:defRPr/>
            </a:pPr>
            <a:r>
              <a:rPr kumimoji="0" lang="vi-VN" sz="24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2400" b="1" i="0" u="none" strike="noStrike" kern="0" cap="none" spc="0" normalizeH="0" baseline="0" noProof="0">
              <a:ln>
                <a:noFill/>
              </a:ln>
              <a:solidFill>
                <a:srgbClr val="34679A"/>
              </a:solidFill>
              <a:effectLst/>
              <a:uLnTx/>
              <a:uFillTx/>
              <a:latin typeface="Arial"/>
              <a:cs typeface="Merriweather Sans"/>
              <a:sym typeface="Merriweather Sans"/>
            </a:endParaRPr>
          </a:p>
        </p:txBody>
      </p:sp>
      <p:pic>
        <p:nvPicPr>
          <p:cNvPr id="113" name="Picture 112"/>
          <p:cNvPicPr>
            <a:picLocks noChangeAspect="1"/>
          </p:cNvPicPr>
          <p:nvPr/>
        </p:nvPicPr>
        <p:blipFill>
          <a:blip r:embed="rId4"/>
          <a:stretch>
            <a:fillRect/>
          </a:stretch>
        </p:blipFill>
        <p:spPr>
          <a:xfrm>
            <a:off x="1362683" y="4277599"/>
            <a:ext cx="406774" cy="386837"/>
          </a:xfrm>
          <a:prstGeom prst="rect">
            <a:avLst/>
          </a:prstGeom>
        </p:spPr>
      </p:pic>
      <p:pic>
        <p:nvPicPr>
          <p:cNvPr id="114" name="Picture 113"/>
          <p:cNvPicPr>
            <a:picLocks noChangeAspect="1"/>
          </p:cNvPicPr>
          <p:nvPr/>
        </p:nvPicPr>
        <p:blipFill>
          <a:blip r:embed="rId5"/>
          <a:stretch>
            <a:fillRect/>
          </a:stretch>
        </p:blipFill>
        <p:spPr>
          <a:xfrm>
            <a:off x="1355991" y="3591086"/>
            <a:ext cx="413466" cy="378361"/>
          </a:xfrm>
          <a:prstGeom prst="rect">
            <a:avLst/>
          </a:prstGeom>
        </p:spPr>
      </p:pic>
    </p:spTree>
    <p:extLst>
      <p:ext uri="{BB962C8B-B14F-4D97-AF65-F5344CB8AC3E}">
        <p14:creationId xmlns:p14="http://schemas.microsoft.com/office/powerpoint/2010/main" val="30267708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anim calcmode="lin" valueType="num">
                                      <p:cBhvr>
                                        <p:cTn id="13" dur="500" fill="hold"/>
                                        <p:tgtEl>
                                          <p:spTgt spid="109"/>
                                        </p:tgtEl>
                                        <p:attrNameLst>
                                          <p:attrName>ppt_x</p:attrName>
                                        </p:attrNameLst>
                                      </p:cBhvr>
                                      <p:tavLst>
                                        <p:tav tm="0">
                                          <p:val>
                                            <p:strVal val="#ppt_x"/>
                                          </p:val>
                                        </p:tav>
                                        <p:tav tm="100000">
                                          <p:val>
                                            <p:strVal val="#ppt_x"/>
                                          </p:val>
                                        </p:tav>
                                      </p:tavLst>
                                    </p:anim>
                                    <p:anim calcmode="lin" valueType="num">
                                      <p:cBhvr>
                                        <p:cTn id="14" dur="5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p:cTn id="19" dur="500" fill="hold"/>
                                        <p:tgtEl>
                                          <p:spTgt spid="110"/>
                                        </p:tgtEl>
                                        <p:attrNameLst>
                                          <p:attrName>ppt_w</p:attrName>
                                        </p:attrNameLst>
                                      </p:cBhvr>
                                      <p:tavLst>
                                        <p:tav tm="0">
                                          <p:val>
                                            <p:fltVal val="0"/>
                                          </p:val>
                                        </p:tav>
                                        <p:tav tm="100000">
                                          <p:val>
                                            <p:strVal val="#ppt_w"/>
                                          </p:val>
                                        </p:tav>
                                      </p:tavLst>
                                    </p:anim>
                                    <p:anim calcmode="lin" valueType="num">
                                      <p:cBhvr>
                                        <p:cTn id="20" dur="500" fill="hold"/>
                                        <p:tgtEl>
                                          <p:spTgt spid="110"/>
                                        </p:tgtEl>
                                        <p:attrNameLst>
                                          <p:attrName>ppt_h</p:attrName>
                                        </p:attrNameLst>
                                      </p:cBhvr>
                                      <p:tavLst>
                                        <p:tav tm="0">
                                          <p:val>
                                            <p:fltVal val="0"/>
                                          </p:val>
                                        </p:tav>
                                        <p:tav tm="100000">
                                          <p:val>
                                            <p:strVal val="#ppt_h"/>
                                          </p:val>
                                        </p:tav>
                                      </p:tavLst>
                                    </p:anim>
                                    <p:animEffect transition="in" filter="fade">
                                      <p:cBhvr>
                                        <p:cTn id="21" dur="500"/>
                                        <p:tgtEl>
                                          <p:spTgt spid="1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 calcmode="lin" valueType="num">
                                      <p:cBhvr>
                                        <p:cTn id="26" dur="500" fill="hold"/>
                                        <p:tgtEl>
                                          <p:spTgt spid="111"/>
                                        </p:tgtEl>
                                        <p:attrNameLst>
                                          <p:attrName>ppt_w</p:attrName>
                                        </p:attrNameLst>
                                      </p:cBhvr>
                                      <p:tavLst>
                                        <p:tav tm="0">
                                          <p:val>
                                            <p:fltVal val="0"/>
                                          </p:val>
                                        </p:tav>
                                        <p:tav tm="100000">
                                          <p:val>
                                            <p:strVal val="#ppt_w"/>
                                          </p:val>
                                        </p:tav>
                                      </p:tavLst>
                                    </p:anim>
                                    <p:anim calcmode="lin" valueType="num">
                                      <p:cBhvr>
                                        <p:cTn id="27" dur="500" fill="hold"/>
                                        <p:tgtEl>
                                          <p:spTgt spid="111"/>
                                        </p:tgtEl>
                                        <p:attrNameLst>
                                          <p:attrName>ppt_h</p:attrName>
                                        </p:attrNameLst>
                                      </p:cBhvr>
                                      <p:tavLst>
                                        <p:tav tm="0">
                                          <p:val>
                                            <p:fltVal val="0"/>
                                          </p:val>
                                        </p:tav>
                                        <p:tav tm="100000">
                                          <p:val>
                                            <p:strVal val="#ppt_h"/>
                                          </p:val>
                                        </p:tav>
                                      </p:tavLst>
                                    </p:anim>
                                    <p:animEffect transition="in" filter="fade">
                                      <p:cBhvr>
                                        <p:cTn id="28" dur="500"/>
                                        <p:tgtEl>
                                          <p:spTgt spid="1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4"/>
                                        </p:tgtEl>
                                        <p:attrNameLst>
                                          <p:attrName>style.visibility</p:attrName>
                                        </p:attrNameLst>
                                      </p:cBhvr>
                                      <p:to>
                                        <p:strVal val="visible"/>
                                      </p:to>
                                    </p:set>
                                    <p:anim calcmode="lin" valueType="num">
                                      <p:cBhvr>
                                        <p:cTn id="33" dur="500" fill="hold"/>
                                        <p:tgtEl>
                                          <p:spTgt spid="114"/>
                                        </p:tgtEl>
                                        <p:attrNameLst>
                                          <p:attrName>ppt_w</p:attrName>
                                        </p:attrNameLst>
                                      </p:cBhvr>
                                      <p:tavLst>
                                        <p:tav tm="0">
                                          <p:val>
                                            <p:fltVal val="0"/>
                                          </p:val>
                                        </p:tav>
                                        <p:tav tm="100000">
                                          <p:val>
                                            <p:strVal val="#ppt_w"/>
                                          </p:val>
                                        </p:tav>
                                      </p:tavLst>
                                    </p:anim>
                                    <p:anim calcmode="lin" valueType="num">
                                      <p:cBhvr>
                                        <p:cTn id="34" dur="500" fill="hold"/>
                                        <p:tgtEl>
                                          <p:spTgt spid="114"/>
                                        </p:tgtEl>
                                        <p:attrNameLst>
                                          <p:attrName>ppt_h</p:attrName>
                                        </p:attrNameLst>
                                      </p:cBhvr>
                                      <p:tavLst>
                                        <p:tav tm="0">
                                          <p:val>
                                            <p:fltVal val="0"/>
                                          </p:val>
                                        </p:tav>
                                        <p:tav tm="100000">
                                          <p:val>
                                            <p:strVal val="#ppt_h"/>
                                          </p:val>
                                        </p:tav>
                                      </p:tavLst>
                                    </p:anim>
                                    <p:animEffect transition="in" filter="fade">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 calcmode="lin" valueType="num">
                                      <p:cBhvr>
                                        <p:cTn id="40" dur="500" fill="hold"/>
                                        <p:tgtEl>
                                          <p:spTgt spid="113"/>
                                        </p:tgtEl>
                                        <p:attrNameLst>
                                          <p:attrName>ppt_w</p:attrName>
                                        </p:attrNameLst>
                                      </p:cBhvr>
                                      <p:tavLst>
                                        <p:tav tm="0">
                                          <p:val>
                                            <p:fltVal val="0"/>
                                          </p:val>
                                        </p:tav>
                                        <p:tav tm="100000">
                                          <p:val>
                                            <p:strVal val="#ppt_w"/>
                                          </p:val>
                                        </p:tav>
                                      </p:tavLst>
                                    </p:anim>
                                    <p:anim calcmode="lin" valueType="num">
                                      <p:cBhvr>
                                        <p:cTn id="41" dur="500" fill="hold"/>
                                        <p:tgtEl>
                                          <p:spTgt spid="113"/>
                                        </p:tgtEl>
                                        <p:attrNameLst>
                                          <p:attrName>ppt_h</p:attrName>
                                        </p:attrNameLst>
                                      </p:cBhvr>
                                      <p:tavLst>
                                        <p:tav tm="0">
                                          <p:val>
                                            <p:fltVal val="0"/>
                                          </p:val>
                                        </p:tav>
                                        <p:tav tm="100000">
                                          <p:val>
                                            <p:strVal val="#ppt_h"/>
                                          </p:val>
                                        </p:tav>
                                      </p:tavLst>
                                    </p:anim>
                                    <p:animEffect transition="in" filter="fade">
                                      <p:cBhvr>
                                        <p:cTn id="4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a:solidFill>
            <a:schemeClr val="tx1"/>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109" name="Rectangle 108"/>
              <p:cNvSpPr/>
              <p:nvPr/>
            </p:nvSpPr>
            <p:spPr>
              <a:xfrm>
                <a:off x="1014506" y="572643"/>
                <a:ext cx="3955060" cy="4078874"/>
              </a:xfrm>
              <a:prstGeom prst="rect">
                <a:avLst/>
              </a:prstGeom>
            </p:spPr>
            <p:txBody>
              <a:bodyPr wrap="square">
                <a:spAutoFit/>
              </a:bodyPr>
              <a:lstStyle/>
              <a:p>
                <a:pPr algn="just">
                  <a:lnSpc>
                    <a:spcPct val="150000"/>
                  </a:lnSpc>
                  <a:spcBef>
                    <a:spcPts val="600"/>
                  </a:spcBef>
                  <a:spcAft>
                    <a:spcPts val="600"/>
                  </a:spcAft>
                </a:pPr>
                <a:r>
                  <a:rPr lang="vi-VN" sz="1600" b="1">
                    <a:latin typeface="+mn-lt"/>
                    <a:ea typeface="Calibri" panose="020F0502020204030204" pitchFamily="34" charset="0"/>
                    <a:cs typeface="Times New Roman" panose="02020603050405020304" pitchFamily="18" charset="0"/>
                  </a:rPr>
                  <a:t>Câu 2: </a:t>
                </a:r>
                <a:r>
                  <a:rPr lang="vi-VN" sz="1600">
                    <a:latin typeface="+mn-lt"/>
                    <a:ea typeface="Calibri" panose="020F0502020204030204" pitchFamily="34" charset="0"/>
                    <a:cs typeface="Times New Roman" panose="02020603050405020304" pitchFamily="18" charset="0"/>
                  </a:rPr>
                  <a:t>Hàm số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𝑦</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𝑓</m:t>
                    </m:r>
                    <m:d>
                      <m:dPr>
                        <m:ctrlPr>
                          <a:rPr lang="en-US" sz="1600" i="1">
                            <a:latin typeface="Cambria Math"/>
                            <a:ea typeface="Calibri" panose="020F0502020204030204" pitchFamily="34" charset="0"/>
                            <a:cs typeface="Times New Roman" panose="02020603050405020304" pitchFamily="18" charset="0"/>
                          </a:rPr>
                        </m:ctrlPr>
                      </m:d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d>
                  </m:oMath>
                </a14:m>
                <a:r>
                  <a:rPr lang="vi-VN" sz="1600">
                    <a:latin typeface="+mn-lt"/>
                    <a:ea typeface="Calibri" panose="020F0502020204030204" pitchFamily="34" charset="0"/>
                    <a:cs typeface="Times New Roman" panose="02020603050405020304" pitchFamily="18" charset="0"/>
                  </a:rPr>
                  <a:t> có đồ thị như hình dưới đây:</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600">
                    <a:latin typeface="+mn-lt"/>
                    <a:ea typeface="Calibri" panose="020F0502020204030204" pitchFamily="34" charset="0"/>
                    <a:cs typeface="Times New Roman" panose="02020603050405020304" pitchFamily="18" charset="0"/>
                  </a:rPr>
                  <a:t>a) Hàm số luôn đồng biến trên khoảng </a:t>
                </a:r>
                <a14:m>
                  <m:oMath xmlns:m="http://schemas.openxmlformats.org/officeDocument/2006/math">
                    <m:d>
                      <m:dPr>
                        <m:ctrlPr>
                          <a:rPr lang="en-US" sz="1600" i="1">
                            <a:latin typeface="Cambria Math"/>
                            <a:ea typeface="Calibri" panose="020F0502020204030204" pitchFamily="34" charset="0"/>
                            <a:cs typeface="Times New Roman" panose="02020603050405020304" pitchFamily="18" charset="0"/>
                          </a:rPr>
                        </m:ctrlPr>
                      </m:dPr>
                      <m:e>
                        <m:r>
                          <a:rPr lang="vi-VN" sz="1600" i="1">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b) Hàm số nghịch biến trên khoảng </a:t>
                </a:r>
                <a14:m>
                  <m:oMath xmlns:m="http://schemas.openxmlformats.org/officeDocument/2006/math">
                    <m:d>
                      <m:dPr>
                        <m:ctrlPr>
                          <a:rPr lang="en-US" sz="1600" i="1">
                            <a:latin typeface="Cambria Math"/>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latin typeface="Cambria Math"/>
                                <a:ea typeface="Calibri" panose="020F0502020204030204" pitchFamily="34" charset="0"/>
                                <a:cs typeface="Times New Roman" panose="02020603050405020304" pitchFamily="18" charset="0"/>
                              </a:rPr>
                            </m:ctrlPr>
                          </m:radPr>
                          <m:deg/>
                          <m:e>
                            <m:r>
                              <a:rPr lang="en-US" sz="1600" i="1">
                                <a:latin typeface="Cambria Math" panose="02040503050406030204" pitchFamily="18" charset="0"/>
                                <a:ea typeface="Calibri" panose="020F0502020204030204" pitchFamily="34" charset="0"/>
                                <a:cs typeface="Times New Roman" panose="02020603050405020304" pitchFamily="18" charset="0"/>
                              </a:rPr>
                              <m:t>2</m:t>
                            </m:r>
                          </m:e>
                        </m:rad>
                        <m:r>
                          <a:rPr lang="en-US" sz="1600" i="1">
                            <a:latin typeface="Cambria Math" panose="02040503050406030204" pitchFamily="18" charset="0"/>
                            <a:ea typeface="Calibri" panose="020F0502020204030204" pitchFamily="34" charset="0"/>
                            <a:cs typeface="Times New Roman" panose="02020603050405020304" pitchFamily="18" charset="0"/>
                          </a:rPr>
                          <m:t>;2</m:t>
                        </m:r>
                      </m:e>
                    </m:d>
                  </m:oMath>
                </a14:m>
                <a:r>
                  <a:rPr lang="en-US"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c) Hàm số có 1 cực tiểu và 2 cực đại.</a:t>
                </a:r>
                <a:endParaRPr lang="en-US" sz="16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600">
                    <a:latin typeface="+mn-lt"/>
                    <a:ea typeface="Calibri" panose="020F0502020204030204" pitchFamily="34" charset="0"/>
                    <a:cs typeface="Times New Roman" panose="02020603050405020304" pitchFamily="18" charset="0"/>
                  </a:rPr>
                  <a:t>d) Diện tích tam giác có đỉnh là các cực trị là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4</m:t>
                    </m:r>
                    <m:rad>
                      <m:radPr>
                        <m:degHide m:val="on"/>
                        <m:ctrlPr>
                          <a:rPr lang="en-US" sz="1600" i="1">
                            <a:latin typeface="Cambria Math"/>
                            <a:ea typeface="Calibri" panose="020F0502020204030204" pitchFamily="34" charset="0"/>
                            <a:cs typeface="Times New Roman" panose="02020603050405020304" pitchFamily="18" charset="0"/>
                          </a:rPr>
                        </m:ctrlPr>
                      </m:radPr>
                      <m:deg/>
                      <m:e>
                        <m:r>
                          <a:rPr lang="en-US" sz="1600" i="1">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1600">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109" name="Rectangle 108"/>
              <p:cNvSpPr>
                <a:spLocks noRot="1" noChangeAspect="1" noMove="1" noResize="1" noEditPoints="1" noAdjustHandles="1" noChangeArrowheads="1" noChangeShapeType="1" noTextEdit="1"/>
              </p:cNvSpPr>
              <p:nvPr/>
            </p:nvSpPr>
            <p:spPr>
              <a:xfrm>
                <a:off x="1014506" y="572643"/>
                <a:ext cx="3955060" cy="4078874"/>
              </a:xfrm>
              <a:prstGeom prst="rect">
                <a:avLst/>
              </a:prstGeom>
              <a:blipFill>
                <a:blip r:embed="rId3"/>
                <a:stretch>
                  <a:fillRect l="-770" r="-924" b="-1046"/>
                </a:stretch>
              </a:blipFill>
            </p:spPr>
            <p:txBody>
              <a:bodyPr/>
              <a:lstStyle/>
              <a:p>
                <a:r>
                  <a:rPr lang="en-US">
                    <a:noFill/>
                  </a:rPr>
                  <a:t> </a:t>
                </a:r>
              </a:p>
            </p:txBody>
          </p:sp>
        </mc:Fallback>
      </mc:AlternateContent>
      <p:pic>
        <p:nvPicPr>
          <p:cNvPr id="15" name="Picture 14"/>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74410" y="1447141"/>
            <a:ext cx="3435605" cy="3204376"/>
          </a:xfrm>
          <a:prstGeom prst="rect">
            <a:avLst/>
          </a:prstGeom>
        </p:spPr>
      </p:pic>
      <p:pic>
        <p:nvPicPr>
          <p:cNvPr id="17" name="Picture 16"/>
          <p:cNvPicPr>
            <a:picLocks noChangeAspect="1"/>
          </p:cNvPicPr>
          <p:nvPr/>
        </p:nvPicPr>
        <p:blipFill>
          <a:blip r:embed="rId6"/>
          <a:stretch>
            <a:fillRect/>
          </a:stretch>
        </p:blipFill>
        <p:spPr>
          <a:xfrm>
            <a:off x="476599" y="1713983"/>
            <a:ext cx="418607" cy="398091"/>
          </a:xfrm>
          <a:prstGeom prst="rect">
            <a:avLst/>
          </a:prstGeom>
        </p:spPr>
      </p:pic>
      <p:pic>
        <p:nvPicPr>
          <p:cNvPr id="18" name="Picture 17"/>
          <p:cNvPicPr>
            <a:picLocks noChangeAspect="1"/>
          </p:cNvPicPr>
          <p:nvPr/>
        </p:nvPicPr>
        <p:blipFill>
          <a:blip r:embed="rId7"/>
          <a:stretch>
            <a:fillRect/>
          </a:stretch>
        </p:blipFill>
        <p:spPr>
          <a:xfrm>
            <a:off x="461137" y="2564296"/>
            <a:ext cx="425494" cy="389368"/>
          </a:xfrm>
          <a:prstGeom prst="rect">
            <a:avLst/>
          </a:prstGeom>
        </p:spPr>
      </p:pic>
      <p:pic>
        <p:nvPicPr>
          <p:cNvPr id="19" name="Picture 18"/>
          <p:cNvPicPr>
            <a:picLocks noChangeAspect="1"/>
          </p:cNvPicPr>
          <p:nvPr/>
        </p:nvPicPr>
        <p:blipFill>
          <a:blip r:embed="rId6"/>
          <a:stretch>
            <a:fillRect/>
          </a:stretch>
        </p:blipFill>
        <p:spPr>
          <a:xfrm>
            <a:off x="476599" y="4039742"/>
            <a:ext cx="418607" cy="398091"/>
          </a:xfrm>
          <a:prstGeom prst="rect">
            <a:avLst/>
          </a:prstGeom>
        </p:spPr>
      </p:pic>
      <p:pic>
        <p:nvPicPr>
          <p:cNvPr id="20" name="Picture 19"/>
          <p:cNvPicPr>
            <a:picLocks noChangeAspect="1"/>
          </p:cNvPicPr>
          <p:nvPr/>
        </p:nvPicPr>
        <p:blipFill>
          <a:blip r:embed="rId7"/>
          <a:stretch>
            <a:fillRect/>
          </a:stretch>
        </p:blipFill>
        <p:spPr>
          <a:xfrm>
            <a:off x="461137" y="3342160"/>
            <a:ext cx="425494" cy="389368"/>
          </a:xfrm>
          <a:prstGeom prst="rect">
            <a:avLst/>
          </a:prstGeom>
        </p:spPr>
      </p:pic>
    </p:spTree>
    <p:extLst>
      <p:ext uri="{BB962C8B-B14F-4D97-AF65-F5344CB8AC3E}">
        <p14:creationId xmlns:p14="http://schemas.microsoft.com/office/powerpoint/2010/main" val="32078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anim calcmode="lin" valueType="num">
                                      <p:cBhvr>
                                        <p:cTn id="8" dur="500" fill="hold"/>
                                        <p:tgtEl>
                                          <p:spTgt spid="109"/>
                                        </p:tgtEl>
                                        <p:attrNameLst>
                                          <p:attrName>ppt_x</p:attrName>
                                        </p:attrNameLst>
                                      </p:cBhvr>
                                      <p:tavLst>
                                        <p:tav tm="0">
                                          <p:val>
                                            <p:strVal val="#ppt_x"/>
                                          </p:val>
                                        </p:tav>
                                        <p:tav tm="100000">
                                          <p:val>
                                            <p:strVal val="#ppt_x"/>
                                          </p:val>
                                        </p:tav>
                                      </p:tavLst>
                                    </p:anim>
                                    <p:anim calcmode="lin" valueType="num">
                                      <p:cBhvr>
                                        <p:cTn id="9" dur="500" fill="hold"/>
                                        <p:tgtEl>
                                          <p:spTgt spid="10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9" name="Google Shape;672;p50"/>
          <p:cNvSpPr txBox="1">
            <a:spLocks/>
          </p:cNvSpPr>
          <p:nvPr/>
        </p:nvSpPr>
        <p:spPr>
          <a:xfrm>
            <a:off x="1791982" y="405017"/>
            <a:ext cx="5562600" cy="647700"/>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vi-VN" sz="2400" b="1" i="0" u="none" strike="noStrike" kern="0" cap="none" spc="0" normalizeH="0" baseline="0" noProof="0">
                <a:ln>
                  <a:noFill/>
                </a:ln>
                <a:solidFill>
                  <a:srgbClr val="34679A"/>
                </a:solidFill>
                <a:effectLst/>
                <a:uLnTx/>
                <a:uFillTx/>
                <a:latin typeface="Arial"/>
                <a:cs typeface="Merriweather Sans"/>
                <a:sym typeface="Merriweather Sans"/>
              </a:rPr>
              <a:t>Câu trắc nghiệm trả lời ngắn</a:t>
            </a:r>
            <a:endParaRPr kumimoji="0" lang="en-US" sz="24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xmlns:a14="http://schemas.microsoft.com/office/drawing/2010/main">
        <mc:Choice Requires="a14">
          <p:sp>
            <p:nvSpPr>
              <p:cNvPr id="21" name="Rectangle 20"/>
              <p:cNvSpPr/>
              <p:nvPr/>
            </p:nvSpPr>
            <p:spPr>
              <a:xfrm>
                <a:off x="468236" y="1043665"/>
                <a:ext cx="8334869" cy="3770904"/>
              </a:xfrm>
              <a:prstGeom prst="rect">
                <a:avLst/>
              </a:prstGeom>
            </p:spPr>
            <p:txBody>
              <a:bodyPr wrap="square">
                <a:spAutoFit/>
              </a:bodyPr>
              <a:lstStyle/>
              <a:p>
                <a:pPr>
                  <a:lnSpc>
                    <a:spcPct val="20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800" b="1" smtClean="0">
                          <a:ea typeface="Calibri" panose="020F0502020204030204" pitchFamily="34" charset="0"/>
                          <a:cs typeface="Times New Roman" panose="02020603050405020304" pitchFamily="18" charset="0"/>
                        </a:rPr>
                        <m:t>C</m:t>
                      </m:r>
                      <m:r>
                        <m:rPr>
                          <m:nor/>
                        </m:rPr>
                        <a:rPr lang="en-US" sz="1800" b="1" smtClean="0">
                          <a:ea typeface="Calibri" panose="020F0502020204030204" pitchFamily="34" charset="0"/>
                          <a:cs typeface="Times New Roman" panose="02020603050405020304" pitchFamily="18" charset="0"/>
                        </a:rPr>
                        <m:t>â</m:t>
                      </m:r>
                      <m:r>
                        <m:rPr>
                          <m:nor/>
                        </m:rPr>
                        <a:rPr lang="en-US" sz="1800" b="1" smtClean="0">
                          <a:ea typeface="Calibri" panose="020F0502020204030204" pitchFamily="34" charset="0"/>
                          <a:cs typeface="Times New Roman" panose="02020603050405020304" pitchFamily="18" charset="0"/>
                        </a:rPr>
                        <m:t>u</m:t>
                      </m:r>
                      <m:r>
                        <m:rPr>
                          <m:nor/>
                        </m:rPr>
                        <a:rPr lang="en-US" sz="1800" b="1" smtClean="0">
                          <a:ea typeface="Calibri" panose="020F0502020204030204" pitchFamily="34" charset="0"/>
                          <a:cs typeface="Times New Roman" panose="02020603050405020304" pitchFamily="18" charset="0"/>
                        </a:rPr>
                        <m:t> 1: </m:t>
                      </m:r>
                      <m:r>
                        <m:rPr>
                          <m:nor/>
                        </m:rPr>
                        <a:rPr lang="en-US" sz="1800" smtClean="0">
                          <a:ea typeface="Calibri" panose="020F0502020204030204" pitchFamily="34" charset="0"/>
                          <a:cs typeface="Times New Roman" panose="02020603050405020304" pitchFamily="18" charset="0"/>
                        </a:rPr>
                        <m:t>H</m:t>
                      </m:r>
                      <m:r>
                        <m:rPr>
                          <m:nor/>
                        </m:rPr>
                        <a:rPr lang="en-US" sz="1800" smtClean="0">
                          <a:ea typeface="Calibri" panose="020F0502020204030204" pitchFamily="34" charset="0"/>
                          <a:cs typeface="Times New Roman" panose="02020603050405020304" pitchFamily="18" charset="0"/>
                        </a:rPr>
                        <m:t>à</m:t>
                      </m:r>
                      <m:r>
                        <m:rPr>
                          <m:nor/>
                        </m:rPr>
                        <a:rPr lang="en-US" sz="1800" smtClean="0">
                          <a:ea typeface="Calibri" panose="020F0502020204030204" pitchFamily="34" charset="0"/>
                          <a:cs typeface="Times New Roman" panose="02020603050405020304" pitchFamily="18" charset="0"/>
                        </a:rPr>
                        <m:t>m</m:t>
                      </m:r>
                      <m:r>
                        <m:rPr>
                          <m:nor/>
                        </m:rPr>
                        <a:rPr lang="en-US" sz="1800" smtClean="0">
                          <a:ea typeface="Calibri" panose="020F0502020204030204" pitchFamily="34" charset="0"/>
                          <a:cs typeface="Times New Roman" panose="02020603050405020304" pitchFamily="18" charset="0"/>
                        </a:rPr>
                        <m:t> </m:t>
                      </m:r>
                      <m:r>
                        <m:rPr>
                          <m:nor/>
                        </m:rPr>
                        <a:rPr lang="en-US" sz="1800" smtClean="0">
                          <a:ea typeface="Calibri" panose="020F0502020204030204" pitchFamily="34" charset="0"/>
                          <a:cs typeface="Times New Roman" panose="02020603050405020304" pitchFamily="18" charset="0"/>
                        </a:rPr>
                        <m:t>s</m:t>
                      </m:r>
                      <m:r>
                        <m:rPr>
                          <m:nor/>
                        </m:rPr>
                        <a:rPr lang="en-US" sz="1800" smtClean="0">
                          <a:ea typeface="Calibri" panose="020F0502020204030204" pitchFamily="34" charset="0"/>
                          <a:cs typeface="Times New Roman" panose="02020603050405020304" pitchFamily="18" charset="0"/>
                        </a:rPr>
                        <m:t>ố </m:t>
                      </m:r>
                      <m:r>
                        <a:rPr lang="en-US" sz="1800" i="1">
                          <a:latin typeface="Cambria Math" panose="02040503050406030204" pitchFamily="18" charset="0"/>
                          <a:ea typeface="Calibri" panose="020F0502020204030204" pitchFamily="34" charset="0"/>
                          <a:cs typeface="Times New Roman" panose="02020603050405020304" pitchFamily="18" charset="0"/>
                        </a:rPr>
                        <m:t>𝑦</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a:ea typeface="Calibri" panose="020F0502020204030204" pitchFamily="34" charset="0"/>
                              <a:cs typeface="Times New Roman" panose="02020603050405020304" pitchFamily="18" charset="0"/>
                            </a:rPr>
                          </m:ctrlPr>
                        </m:fPr>
                        <m:num>
                          <m:sSup>
                            <m:sSupPr>
                              <m:ctrlPr>
                                <a:rPr lang="en-US" sz="1800" i="1">
                                  <a:latin typeface="Cambria Math"/>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−4</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num>
                        <m:den>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ó </m:t>
                      </m:r>
                      <m:r>
                        <m:rPr>
                          <m:nor/>
                        </m:rPr>
                        <a:rPr lang="en-US" sz="1800">
                          <a:ea typeface="Calibri" panose="020F0502020204030204" pitchFamily="34" charset="0"/>
                          <a:cs typeface="Times New Roman" panose="02020603050405020304" pitchFamily="18" charset="0"/>
                        </a:rPr>
                        <m:t>bao</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nhi</m:t>
                      </m:r>
                      <m:r>
                        <m:rPr>
                          <m:nor/>
                        </m:rPr>
                        <a:rPr lang="en-US" sz="1800">
                          <a:ea typeface="Calibri" panose="020F0502020204030204" pitchFamily="34" charset="0"/>
                          <a:cs typeface="Times New Roman" panose="02020603050405020304" pitchFamily="18" charset="0"/>
                        </a:rPr>
                        <m:t>ê</m:t>
                      </m:r>
                      <m:r>
                        <m:rPr>
                          <m:nor/>
                        </m:rPr>
                        <a:rPr lang="en-US" sz="1800">
                          <a:ea typeface="Calibri" panose="020F0502020204030204" pitchFamily="34" charset="0"/>
                          <a:cs typeface="Times New Roman" panose="02020603050405020304" pitchFamily="18" charset="0"/>
                        </a:rPr>
                        <m:t>u</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ự</m:t>
                      </m:r>
                      <m:r>
                        <m:rPr>
                          <m:nor/>
                        </m:rPr>
                        <a:rPr lang="en-US" sz="1800">
                          <a:ea typeface="Calibri" panose="020F0502020204030204" pitchFamily="34" charset="0"/>
                          <a:cs typeface="Times New Roman" panose="02020603050405020304" pitchFamily="18" charset="0"/>
                        </a:rPr>
                        <m:t>c</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tr</m:t>
                      </m:r>
                      <m:r>
                        <m:rPr>
                          <m:nor/>
                        </m:rPr>
                        <a:rPr lang="en-US" sz="1800">
                          <a:ea typeface="Calibri" panose="020F0502020204030204" pitchFamily="34" charset="0"/>
                          <a:cs typeface="Times New Roman" panose="02020603050405020304" pitchFamily="18" charset="0"/>
                        </a:rPr>
                        <m:t>ị</m:t>
                      </m:r>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a:p>
                <a:pPr algn="ctr" defTabSz="457200">
                  <a:lnSpc>
                    <a:spcPct val="200000"/>
                  </a:lnSpc>
                  <a:spcBef>
                    <a:spcPts val="600"/>
                  </a:spcBef>
                  <a:spcAft>
                    <a:spcPts val="600"/>
                  </a:spcAft>
                  <a:buClrTx/>
                  <a:defRPr/>
                </a:pPr>
                <a:r>
                  <a:rPr lang="en-US" sz="1800" kern="1200">
                    <a:latin typeface="Arial" panose="020B0604020202020204" pitchFamily="34" charset="0"/>
                    <a:ea typeface="Times New Roman" panose="02020603050405020304" pitchFamily="18" charset="0"/>
                    <a:cs typeface="Times New Roman" panose="02020603050405020304" pitchFamily="18" charset="0"/>
                  </a:rPr>
                  <a:t>..</a:t>
                </a:r>
                <a:r>
                  <a:rPr lang="vi-VN" sz="1800" kern="1200">
                    <a:latin typeface="Arial" panose="020B0604020202020204" pitchFamily="34" charset="0"/>
                    <a:ea typeface="Times New Roman" panose="02020603050405020304" pitchFamily="18" charset="0"/>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a:p>
                <a:pPr>
                  <a:lnSpc>
                    <a:spcPct val="200000"/>
                  </a:lnSpc>
                  <a:spcBef>
                    <a:spcPts val="600"/>
                  </a:spcBef>
                  <a:spcAft>
                    <a:spcPts val="600"/>
                  </a:spcAft>
                </a:pPr>
                <a:r>
                  <a:rPr lang="en-US" sz="1800" b="1">
                    <a:latin typeface="+mn-lt"/>
                    <a:ea typeface="Calibri" panose="020F0502020204030204" pitchFamily="34" charset="0"/>
                    <a:cs typeface="Times New Roman" panose="02020603050405020304" pitchFamily="18" charset="0"/>
                  </a:rPr>
                  <a:t>Câu 2: </a:t>
                </a:r>
                <a:r>
                  <a:rPr lang="en-US" sz="1800">
                    <a:latin typeface="+mn-lt"/>
                    <a:ea typeface="Calibri" panose="020F0502020204030204" pitchFamily="34" charset="0"/>
                    <a:cs typeface="Times New Roman" panose="02020603050405020304" pitchFamily="18" charset="0"/>
                  </a:rPr>
                  <a:t>Hàm số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𝑦</m:t>
                    </m:r>
                    <m:r>
                      <a:rPr lang="en-US"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3</m:t>
                        </m:r>
                      </m:sup>
                    </m:sSup>
                    <m:r>
                      <a:rPr lang="en-US" sz="1800" i="1">
                        <a:latin typeface="Cambria Math" panose="02040503050406030204" pitchFamily="18" charset="0"/>
                        <a:ea typeface="Calibri" panose="020F0502020204030204" pitchFamily="34" charset="0"/>
                        <a:cs typeface="Times New Roman" panose="02020603050405020304" pitchFamily="18" charset="0"/>
                      </a:rPr>
                      <m:t>−7</m:t>
                    </m:r>
                    <m:sSup>
                      <m:sSupPr>
                        <m:ctrlPr>
                          <a:rPr lang="en-US" sz="1800" i="1">
                            <a:latin typeface="Cambria Math"/>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+11</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−2</m:t>
                    </m:r>
                  </m:oMath>
                </a14:m>
                <a:r>
                  <a:rPr lang="en-US" sz="1800">
                    <a:latin typeface="+mn-lt"/>
                    <a:ea typeface="Calibri" panose="020F0502020204030204" pitchFamily="34" charset="0"/>
                    <a:cs typeface="Times New Roman" panose="02020603050405020304" pitchFamily="18" charset="0"/>
                  </a:rPr>
                  <a:t> nghịch biến trên khoảng nào?</a:t>
                </a:r>
              </a:p>
              <a:p>
                <a:pPr>
                  <a:lnSpc>
                    <a:spcPct val="150000"/>
                  </a:lnSpc>
                  <a:spcBef>
                    <a:spcPts val="600"/>
                  </a:spcBef>
                  <a:spcAft>
                    <a:spcPts val="600"/>
                  </a:spcAft>
                </a:pPr>
                <a:endParaRPr lang="en-US" sz="1800">
                  <a:effectLst/>
                  <a:latin typeface="+mn-lt"/>
                  <a:ea typeface="Arial" panose="020B0604020202020204" pitchFamily="34" charset="0"/>
                  <a:cs typeface="Times New Roman" panose="02020603050405020304" pitchFamily="18" charset="0"/>
                </a:endParaRPr>
              </a:p>
              <a:p>
                <a:pPr algn="ctr" defTabSz="457200">
                  <a:lnSpc>
                    <a:spcPct val="150000"/>
                  </a:lnSpc>
                  <a:spcBef>
                    <a:spcPts val="600"/>
                  </a:spcBef>
                  <a:spcAft>
                    <a:spcPts val="600"/>
                  </a:spcAft>
                  <a:buClrTx/>
                  <a:defRPr/>
                </a:pPr>
                <a:r>
                  <a:rPr lang="en-US" sz="1800" kern="1200">
                    <a:ea typeface="Times New Roman" panose="02020603050405020304" pitchFamily="18" charset="0"/>
                    <a:cs typeface="Times New Roman" panose="02020603050405020304" pitchFamily="18" charset="0"/>
                  </a:rPr>
                  <a:t>...............................................................................................................................</a:t>
                </a:r>
                <a:endParaRPr lang="en-US" sz="1800" kern="120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68236" y="1043665"/>
                <a:ext cx="8334869" cy="3770904"/>
              </a:xfrm>
              <a:prstGeom prst="rect">
                <a:avLst/>
              </a:prstGeom>
              <a:blipFill>
                <a:blip r:embed="rId3"/>
                <a:stretch>
                  <a:fillRect l="-658" r="-146" b="-3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442348" y="2330783"/>
                <a:ext cx="386644" cy="369332"/>
              </a:xfrm>
              <a:prstGeom prst="rect">
                <a:avLst/>
              </a:prstGeom>
            </p:spPr>
            <p:txBody>
              <a:bodyPr wrap="none">
                <a:spAutoFit/>
              </a:bodyPr>
              <a:lstStyle/>
              <a:p>
                <a:pPr defTabSz="457200">
                  <a:buClrTx/>
                  <a:defRPr/>
                </a:pPr>
                <a14:m>
                  <m:oMathPara xmlns:m="http://schemas.openxmlformats.org/officeDocument/2006/math">
                    <m:oMathParaPr>
                      <m:jc m:val="centerGroup"/>
                    </m:oMathParaPr>
                    <m:oMath xmlns:m="http://schemas.openxmlformats.org/officeDocument/2006/math">
                      <m:r>
                        <a:rPr lang="en-US" sz="1800" b="1" i="1" kern="1200" smtClean="0">
                          <a:solidFill>
                            <a:srgbClr val="C00000"/>
                          </a:solidFill>
                          <a:latin typeface="Cambria Math" panose="02040503050406030204" pitchFamily="18" charset="0"/>
                          <a:ea typeface="+mn-ea"/>
                          <a:cs typeface="+mn-cs"/>
                        </a:rPr>
                        <m:t>𝟎</m:t>
                      </m:r>
                    </m:oMath>
                  </m:oMathPara>
                </a14:m>
                <a:endParaRPr lang="en-US" sz="1800" b="1" kern="1200">
                  <a:solidFill>
                    <a:srgbClr val="C00000"/>
                  </a:solidFill>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4442348" y="2330783"/>
                <a:ext cx="38664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060000" y="3809528"/>
                <a:ext cx="1026563" cy="714683"/>
              </a:xfrm>
              <a:prstGeom prst="rect">
                <a:avLst/>
              </a:prstGeom>
            </p:spPr>
            <p:txBody>
              <a:bodyPr wrap="none">
                <a:spAutoFit/>
              </a:bodyPr>
              <a:lstStyle/>
              <a:p>
                <a:pPr defTabSz="457200">
                  <a:buClrTx/>
                </a:pPr>
                <a14:m>
                  <m:oMathPara xmlns:m="http://schemas.openxmlformats.org/officeDocument/2006/math">
                    <m:oMathParaPr>
                      <m:jc m:val="center"/>
                    </m:oMathParaPr>
                    <m:oMath xmlns:m="http://schemas.openxmlformats.org/officeDocument/2006/math">
                      <m:d>
                        <m:dPr>
                          <m:ctrlPr>
                            <a:rPr lang="en-US" sz="1800" b="1" i="1" smtClean="0">
                              <a:solidFill>
                                <a:srgbClr val="C00000"/>
                              </a:solidFill>
                              <a:latin typeface="Cambria Math"/>
                              <a:ea typeface="Calibri" panose="020F0502020204030204" pitchFamily="34" charset="0"/>
                              <a:cs typeface="Times New Roman" panose="02020603050405020304" pitchFamily="18" charset="0"/>
                            </a:rPr>
                          </m:ctrlPr>
                        </m:dPr>
                        <m:e>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𝟏</m:t>
                          </m:r>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b="1" i="1">
                                  <a:solidFill>
                                    <a:srgbClr val="C00000"/>
                                  </a:solidFill>
                                  <a:latin typeface="Cambria Math"/>
                                  <a:ea typeface="Calibri" panose="020F0502020204030204" pitchFamily="34" charset="0"/>
                                  <a:cs typeface="Times New Roman" panose="02020603050405020304" pitchFamily="18" charset="0"/>
                                </a:rPr>
                              </m:ctrlPr>
                            </m:fPr>
                            <m:num>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𝟏𝟏</m:t>
                              </m:r>
                            </m:num>
                            <m:den>
                              <m:r>
                                <a:rPr lang="fr-FR" sz="18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𝟑</m:t>
                              </m:r>
                            </m:den>
                          </m:f>
                        </m:e>
                      </m:d>
                    </m:oMath>
                  </m:oMathPara>
                </a14:m>
                <a:endParaRPr lang="en-US" sz="1800" b="1" kern="1200">
                  <a:solidFill>
                    <a:srgbClr val="C00000"/>
                  </a:solidFill>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060000" y="3809528"/>
                <a:ext cx="1026563" cy="71468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7001729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trips(down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8"/>
          <p:cNvSpPr/>
          <p:nvPr/>
        </p:nvSpPr>
        <p:spPr>
          <a:xfrm>
            <a:off x="305763" y="841228"/>
            <a:ext cx="8559944" cy="8771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700" b="1" i="0" u="none" strike="noStrike" kern="0" cap="none" spc="0" normalizeH="0" baseline="0" noProof="0">
                <a:ln>
                  <a:noFill/>
                </a:ln>
                <a:solidFill>
                  <a:srgbClr val="006651">
                    <a:lumMod val="75000"/>
                  </a:srgbClr>
                </a:solidFill>
                <a:effectLst/>
                <a:uLnTx/>
                <a:uFillTx/>
                <a:latin typeface="Arial"/>
                <a:ea typeface="Calibri" panose="020F0502020204030204" pitchFamily="34" charset="0"/>
                <a:cs typeface="Times New Roman" panose="02020603050405020304" pitchFamily="18" charset="0"/>
                <a:sym typeface="Arial"/>
              </a:rPr>
              <a:t>Bài 1.1 (SGK – tr.13) </a:t>
            </a:r>
            <a:r>
              <a:rPr kumimoji="0" lang="en-US" sz="1700" b="0" i="0" u="none" strike="noStrike" kern="0" cap="none" spc="0" normalizeH="0" baseline="0" noProof="0">
                <a:ln>
                  <a:noFill/>
                </a:ln>
                <a:solidFill>
                  <a:srgbClr val="000000"/>
                </a:solidFill>
                <a:effectLst/>
                <a:uLnTx/>
                <a:uFillTx/>
                <a:latin typeface="Arial"/>
                <a:sym typeface="Arial"/>
              </a:rPr>
              <a:t>Tìm các khoảng đồng biến, khoảng nghịch biến của các hàm số có đồ thị như sau</a:t>
            </a: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300438" y="1517134"/>
                <a:ext cx="4009687" cy="865430"/>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a</m:t>
                      </m:r>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Đồ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ị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à</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s</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ố</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700" b="0" i="1" u="none" strike="noStrike" kern="0" cap="none" spc="0" normalizeH="0" baseline="0" noProof="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sSup>
                        <m:sSupPr>
                          <m:ctrlPr>
                            <a:rPr kumimoji="0" lang="en-US" sz="1700" b="0" i="1" u="none" strike="noStrike" kern="0" cap="none" spc="0" normalizeH="0" baseline="0" noProof="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H</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.1.11)</m:t>
                      </m:r>
                    </m:oMath>
                  </m:oMathPara>
                </a14:m>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300438" y="1517134"/>
                <a:ext cx="4009687" cy="8654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4645834" y="1698823"/>
                <a:ext cx="4219873" cy="60606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b</m:t>
                      </m:r>
                      <m:r>
                        <m:rPr>
                          <m:nor/>
                        </m:rPr>
                        <a:rPr kumimoji="0" lang="vi-VN"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Đồ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ị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h</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à</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m</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s</m:t>
                      </m:r>
                      <m:r>
                        <m:rPr>
                          <m:nor/>
                        </m:rPr>
                        <a:rPr kumimoji="0" lang="en-US" sz="1700" b="0" i="0" u="none" strike="noStrike" kern="0" cap="none" spc="0" normalizeH="0" baseline="0" noProof="0" smtClean="0">
                          <a:ln>
                            <a:noFill/>
                          </a:ln>
                          <a:solidFill>
                            <a:srgbClr val="000000"/>
                          </a:solidFill>
                          <a:effectLst/>
                          <a:uLnTx/>
                          <a:uFillTx/>
                          <a:ea typeface="Calibri" panose="020F0502020204030204" pitchFamily="34" charset="0"/>
                          <a:cs typeface="Times New Roman" panose="02020603050405020304" pitchFamily="18" charset="0"/>
                          <a:sym typeface="Arial"/>
                        </a:rPr>
                        <m:t>ố</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ad>
                        <m:radPr>
                          <m:ctrlPr>
                            <a:rPr kumimoji="0" lang="vi-VN" sz="1700" b="0" i="1" u="none" strike="noStrike" kern="0" cap="none" spc="0" normalizeH="0" baseline="0" noProof="0" smtClean="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radPr>
                        <m:deg>
                          <m:r>
                            <m:rPr>
                              <m:brk m:alnAt="7"/>
                            </m:r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g>
                        <m:e>
                          <m:sSup>
                            <m:sSupPr>
                              <m:ctrlPr>
                                <a:rPr kumimoji="0" lang="vi-VN" sz="1700" b="0" i="1" u="none" strike="noStrike" kern="0" cap="none" spc="0" normalizeH="0" baseline="0" noProof="0" smtClean="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sSupPr>
                            <m:e>
                              <m:d>
                                <m:dPr>
                                  <m:ctrlPr>
                                    <a:rPr kumimoji="0" lang="vi-VN" sz="1700" b="0" i="1" u="none" strike="noStrike" kern="0" cap="none" spc="0" normalizeH="0" baseline="0" noProof="0" smtClean="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dPr>
                                <m:e>
                                  <m:sSup>
                                    <m:sSupPr>
                                      <m:ctrlPr>
                                        <a:rPr kumimoji="0" lang="vi-VN" sz="1700" b="0" i="1" u="none" strike="noStrike" kern="0" cap="none" spc="0" normalizeH="0" baseline="0" noProof="0" smtClean="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e>
                              </m:d>
                            </m:e>
                            <m:sup>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rad>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H</m:t>
                      </m:r>
                      <m:r>
                        <m:rPr>
                          <m:nor/>
                        </m:rPr>
                        <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m:t>.1.12)</m:t>
                      </m:r>
                    </m:oMath>
                  </m:oMathPara>
                </a14:m>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4645834" y="1698823"/>
                <a:ext cx="4219873" cy="606063"/>
              </a:xfrm>
              <a:prstGeom prst="rect">
                <a:avLst/>
              </a:prstGeom>
              <a:blipFill>
                <a:blip r:embed="rId4"/>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1790203" y="2390968"/>
            <a:ext cx="5566157" cy="2456682"/>
          </a:xfrm>
          <a:prstGeom prst="rect">
            <a:avLst/>
          </a:prstGeom>
        </p:spPr>
      </p:pic>
      <p:sp>
        <p:nvSpPr>
          <p:cNvPr id="21" name="Google Shape;672;p50"/>
          <p:cNvSpPr txBox="1">
            <a:spLocks/>
          </p:cNvSpPr>
          <p:nvPr/>
        </p:nvSpPr>
        <p:spPr>
          <a:xfrm>
            <a:off x="3575012" y="293632"/>
            <a:ext cx="1990902" cy="469465"/>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spcBef>
                <a:spcPts val="0"/>
              </a:spcBef>
              <a:spcAft>
                <a:spcPts val="0"/>
              </a:spcAft>
              <a:buClr>
                <a:srgbClr val="143E63"/>
              </a:buClr>
              <a:buSzPts val="3000"/>
              <a:buFont typeface="Merriweather Sans"/>
              <a:buNone/>
              <a:tabLst/>
              <a:defRPr/>
            </a:pPr>
            <a:r>
              <a:rPr kumimoji="0" lang="en-US" sz="2300" b="1" i="0" u="none" strike="noStrike" kern="0" cap="none" spc="0" normalizeH="0" baseline="0" noProof="0">
                <a:ln>
                  <a:noFill/>
                </a:ln>
                <a:solidFill>
                  <a:srgbClr val="34679A"/>
                </a:solidFill>
                <a:effectLst/>
                <a:uLnTx/>
                <a:uFillTx/>
                <a:latin typeface="Arial"/>
                <a:cs typeface="Merriweather Sans"/>
                <a:sym typeface="Merriweather Sans"/>
              </a:rPr>
              <a:t>Bài</a:t>
            </a:r>
            <a:r>
              <a:rPr kumimoji="0" lang="en-US" sz="2300" b="1" i="0" u="none" strike="noStrike" kern="0" cap="none" spc="0" normalizeH="0" noProof="0">
                <a:ln>
                  <a:noFill/>
                </a:ln>
                <a:solidFill>
                  <a:srgbClr val="34679A"/>
                </a:solidFill>
                <a:effectLst/>
                <a:uLnTx/>
                <a:uFillTx/>
                <a:latin typeface="Arial"/>
                <a:cs typeface="Merriweather Sans"/>
                <a:sym typeface="Merriweather Sans"/>
              </a:rPr>
              <a:t> tập</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p:spTree>
    <p:extLst>
      <p:ext uri="{BB962C8B-B14F-4D97-AF65-F5344CB8AC3E}">
        <p14:creationId xmlns:p14="http://schemas.microsoft.com/office/powerpoint/2010/main" val="411502328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9" grpId="0"/>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4560174" y="2017286"/>
                <a:ext cx="3754025" cy="1856919"/>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đồng biến trên khoảng: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 +∞</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nghịch biến trên khoảng: </a:t>
                </a:r>
                <a14:m>
                  <m:oMath xmlns:m="http://schemas.openxmlformats.org/officeDocument/2006/math">
                    <m:d>
                      <m:dPr>
                        <m:ctrlPr>
                          <a:rPr kumimoji="0" lang="en-US" sz="1800" b="0" i="1" u="none" strike="noStrike" kern="0" cap="none" spc="0" normalizeH="0" baseline="0" noProof="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d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0;1</m:t>
                        </m:r>
                      </m:e>
                    </m:d>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560174" y="2017286"/>
                <a:ext cx="3754025" cy="1856919"/>
              </a:xfrm>
              <a:prstGeom prst="rect">
                <a:avLst/>
              </a:prstGeom>
              <a:blipFill>
                <a:blip r:embed="rId3"/>
                <a:stretch>
                  <a:fillRect l="-1299" r="-1461" b="-4262"/>
                </a:stretch>
              </a:blipFill>
            </p:spPr>
            <p:txBody>
              <a:bodyPr/>
              <a:lstStyle/>
              <a:p>
                <a:r>
                  <a:rPr lang="en-US">
                    <a:noFill/>
                  </a:rPr>
                  <a:t> </a:t>
                </a:r>
              </a:p>
            </p:txBody>
          </p:sp>
        </mc:Fallback>
      </mc:AlternateContent>
      <p:sp>
        <p:nvSpPr>
          <p:cNvPr id="20" name="Rectangle 19"/>
          <p:cNvSpPr/>
          <p:nvPr/>
        </p:nvSpPr>
        <p:spPr>
          <a:xfrm>
            <a:off x="420410" y="416114"/>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6" name="Picture 5"/>
          <p:cNvPicPr>
            <a:picLocks noChangeAspect="1"/>
          </p:cNvPicPr>
          <p:nvPr/>
        </p:nvPicPr>
        <p:blipFill>
          <a:blip r:embed="rId4"/>
          <a:stretch>
            <a:fillRect/>
          </a:stretch>
        </p:blipFill>
        <p:spPr>
          <a:xfrm>
            <a:off x="1024590" y="1684392"/>
            <a:ext cx="2950876" cy="267098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87743" y="816993"/>
                <a:ext cx="3357266"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vi-VN" sz="1800">
                          <a:ea typeface="Calibri" panose="020F0502020204030204" pitchFamily="34" charset="0"/>
                          <a:cs typeface="Times New Roman" panose="02020603050405020304" pitchFamily="18" charset="0"/>
                        </a:rPr>
                        <m:t>a</m:t>
                      </m:r>
                      <m:r>
                        <m:rPr>
                          <m:nor/>
                        </m:rPr>
                        <a:rPr lang="vi-VN" sz="1800">
                          <a:ea typeface="Calibri" panose="020F0502020204030204" pitchFamily="34" charset="0"/>
                          <a:cs typeface="Times New Roman" panose="02020603050405020304" pitchFamily="18" charset="0"/>
                        </a:rPr>
                        <m:t>)</m:t>
                      </m:r>
                      <m:r>
                        <m:rPr>
                          <m:nor/>
                        </m:rPr>
                        <a:rPr lang="en-US" sz="1800">
                          <a:ea typeface="Calibri" panose="020F0502020204030204" pitchFamily="34" charset="0"/>
                          <a:cs typeface="Times New Roman" panose="02020603050405020304" pitchFamily="18" charset="0"/>
                        </a:rPr>
                        <m:t> Đồ </m:t>
                      </m:r>
                      <m:r>
                        <m:rPr>
                          <m:nor/>
                        </m:rPr>
                        <a:rPr lang="en-US" sz="1800">
                          <a:ea typeface="Calibri" panose="020F0502020204030204" pitchFamily="34" charset="0"/>
                          <a:cs typeface="Times New Roman" panose="02020603050405020304" pitchFamily="18" charset="0"/>
                        </a:rPr>
                        <m:t>th</m:t>
                      </m:r>
                      <m:r>
                        <m:rPr>
                          <m:nor/>
                        </m:rPr>
                        <a:rPr lang="en-US" sz="1800">
                          <a:ea typeface="Calibri" panose="020F0502020204030204" pitchFamily="34" charset="0"/>
                          <a:cs typeface="Times New Roman" panose="02020603050405020304" pitchFamily="18" charset="0"/>
                        </a:rPr>
                        <m:t>ị </m:t>
                      </m:r>
                      <m:r>
                        <m:rPr>
                          <m:nor/>
                        </m:rPr>
                        <a:rPr lang="en-US" sz="1800">
                          <a:ea typeface="Calibri" panose="020F0502020204030204" pitchFamily="34" charset="0"/>
                          <a:cs typeface="Times New Roman" panose="02020603050405020304" pitchFamily="18" charset="0"/>
                        </a:rPr>
                        <m:t>h</m:t>
                      </m:r>
                      <m:r>
                        <m:rPr>
                          <m:nor/>
                        </m:rPr>
                        <a:rPr lang="en-US" sz="1800">
                          <a:ea typeface="Calibri" panose="020F0502020204030204" pitchFamily="34" charset="0"/>
                          <a:cs typeface="Times New Roman" panose="02020603050405020304" pitchFamily="18" charset="0"/>
                        </a:rPr>
                        <m:t>à</m:t>
                      </m:r>
                      <m:r>
                        <m:rPr>
                          <m:nor/>
                        </m:rPr>
                        <a:rPr lang="en-US" sz="1800">
                          <a:ea typeface="Calibri" panose="020F0502020204030204" pitchFamily="34" charset="0"/>
                          <a:cs typeface="Times New Roman" panose="02020603050405020304" pitchFamily="18" charset="0"/>
                        </a:rPr>
                        <m:t>m</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s</m:t>
                      </m:r>
                      <m:r>
                        <m:rPr>
                          <m:nor/>
                        </m:rPr>
                        <a:rPr lang="en-US" sz="1800">
                          <a:ea typeface="Calibri" panose="020F0502020204030204" pitchFamily="34" charset="0"/>
                          <a:cs typeface="Times New Roman" panose="02020603050405020304" pitchFamily="18" charset="0"/>
                        </a:rPr>
                        <m:t>ố</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latin typeface="Cambria Math"/>
                              <a:ea typeface="Calibri" panose="020F0502020204030204" pitchFamily="34" charset="0"/>
                              <a:cs typeface="Times New Roman" panose="02020603050405020304" pitchFamily="18" charset="0"/>
                            </a:rPr>
                          </m:ctrlPr>
                        </m:sSupPr>
                        <m:e>
                          <m:r>
                            <a:rPr lang="vi-VN" sz="1800" i="1">
                              <a:latin typeface="Cambria Math" panose="02040503050406030204" pitchFamily="18" charset="0"/>
                              <a:ea typeface="Calibri" panose="020F0502020204030204" pitchFamily="34" charset="0"/>
                              <a:cs typeface="Times New Roman" panose="02020603050405020304" pitchFamily="18" charset="0"/>
                            </a:rPr>
                            <m:t>𝑥</m:t>
                          </m:r>
                        </m:e>
                        <m:sup>
                          <m:r>
                            <a:rPr lang="vi-VN" sz="1800" i="1">
                              <a:latin typeface="Cambria Math" panose="02040503050406030204" pitchFamily="18" charset="0"/>
                              <a:ea typeface="Calibri" panose="020F0502020204030204" pitchFamily="34" charset="0"/>
                              <a:cs typeface="Times New Roman" panose="02020603050405020304" pitchFamily="18" charset="0"/>
                            </a:rPr>
                            <m:t>3</m:t>
                          </m:r>
                        </m:sup>
                      </m:sSup>
                      <m:r>
                        <a:rPr lang="vi-VN"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a:ea typeface="Calibri" panose="020F0502020204030204" pitchFamily="34" charset="0"/>
                              <a:cs typeface="Times New Roman" panose="02020603050405020304" pitchFamily="18" charset="0"/>
                            </a:rPr>
                          </m:ctrlPr>
                        </m:fPr>
                        <m:num>
                          <m:r>
                            <a:rPr lang="vi-VN" sz="1800" i="1">
                              <a:latin typeface="Cambria Math" panose="02040503050406030204" pitchFamily="18" charset="0"/>
                              <a:ea typeface="Calibri" panose="020F0502020204030204" pitchFamily="34" charset="0"/>
                              <a:cs typeface="Times New Roman" panose="02020603050405020304" pitchFamily="18" charset="0"/>
                            </a:rPr>
                            <m:t>3</m:t>
                          </m:r>
                        </m:num>
                        <m:den>
                          <m:r>
                            <a:rPr lang="vi-VN" sz="1800" i="1">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1800" i="1">
                              <a:latin typeface="Cambria Math"/>
                              <a:ea typeface="Calibri" panose="020F0502020204030204" pitchFamily="34" charset="0"/>
                              <a:cs typeface="Times New Roman" panose="02020603050405020304" pitchFamily="18" charset="0"/>
                            </a:rPr>
                          </m:ctrlPr>
                        </m:sSupPr>
                        <m:e>
                          <m:r>
                            <a:rPr lang="vi-VN" sz="1800" i="1">
                              <a:latin typeface="Cambria Math" panose="02040503050406030204" pitchFamily="18" charset="0"/>
                              <a:ea typeface="Calibri" panose="020F0502020204030204" pitchFamily="34" charset="0"/>
                              <a:cs typeface="Times New Roman" panose="02020603050405020304" pitchFamily="18" charset="0"/>
                            </a:rPr>
                            <m:t>𝑥</m:t>
                          </m:r>
                        </m:e>
                        <m:sup>
                          <m:r>
                            <a:rPr lang="vi-VN" sz="1800" i="1">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1800"/>
              </a:p>
            </p:txBody>
          </p:sp>
        </mc:Choice>
        <mc:Fallback xmlns="">
          <p:sp>
            <p:nvSpPr>
              <p:cNvPr id="7" name="Rectangle 6"/>
              <p:cNvSpPr>
                <a:spLocks noRot="1" noChangeAspect="1" noMove="1" noResize="1" noEditPoints="1" noAdjustHandles="1" noChangeArrowheads="1" noChangeShapeType="1" noTextEdit="1"/>
              </p:cNvSpPr>
              <p:nvPr/>
            </p:nvSpPr>
            <p:spPr>
              <a:xfrm>
                <a:off x="987743" y="816993"/>
                <a:ext cx="3357266" cy="61093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387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174929"/>
            <a:ext cx="8714630"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6" name="Group 5"/>
          <p:cNvGrpSpPr/>
          <p:nvPr/>
        </p:nvGrpSpPr>
        <p:grpSpPr>
          <a:xfrm>
            <a:off x="214685" y="174929"/>
            <a:ext cx="5398936" cy="536864"/>
            <a:chOff x="304800" y="323399"/>
            <a:chExt cx="10182944" cy="554967"/>
          </a:xfrm>
        </p:grpSpPr>
        <p:sp>
          <p:nvSpPr>
            <p:cNvPr id="7" name="Round Single Corner Rectangle 6"/>
            <p:cNvSpPr/>
            <p:nvPr/>
          </p:nvSpPr>
          <p:spPr>
            <a:xfrm flipV="1">
              <a:off x="304800" y="323399"/>
              <a:ext cx="9523074" cy="554967"/>
            </a:xfrm>
            <a:prstGeom prst="round1Rect">
              <a:avLst>
                <a:gd name="adj" fmla="val 29216"/>
              </a:avLst>
            </a:prstGeom>
            <a:solidFill>
              <a:srgbClr val="FFD347"/>
            </a:solidFill>
            <a:ln>
              <a:solidFill>
                <a:srgbClr val="F393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7"/>
            <p:cNvSpPr/>
            <p:nvPr/>
          </p:nvSpPr>
          <p:spPr>
            <a:xfrm>
              <a:off x="465500" y="407231"/>
              <a:ext cx="10022244" cy="413602"/>
            </a:xfrm>
            <a:prstGeom prst="rect">
              <a:avLst/>
            </a:prstGeom>
          </p:spPr>
          <p:txBody>
            <a:bodyPr wrap="square">
              <a:spAutoFit/>
            </a:bodyPr>
            <a:lstStyle/>
            <a:p>
              <a:pPr lvl="0">
                <a:defRPr/>
              </a:pPr>
              <a:r>
                <a:rPr lang="vi-VN" sz="2000" b="1">
                  <a:solidFill>
                    <a:prstClr val="black"/>
                  </a:solidFill>
                  <a:cs typeface="Arial" panose="020B0604020202020204" pitchFamily="34" charset="0"/>
                </a:rPr>
                <a:t>a) Khái niệm tính đơn điệu của hàm số</a:t>
              </a:r>
              <a:endPar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p:sp>
        <p:nvSpPr>
          <p:cNvPr id="11" name="Rectangle 10"/>
          <p:cNvSpPr/>
          <p:nvPr/>
        </p:nvSpPr>
        <p:spPr>
          <a:xfrm>
            <a:off x="2209447" y="2702125"/>
            <a:ext cx="968535" cy="369332"/>
          </a:xfrm>
          <a:prstGeom prst="rect">
            <a:avLst/>
          </a:prstGeom>
        </p:spPr>
        <p:txBody>
          <a:bodyPr wrap="none">
            <a:spAutoFit/>
          </a:bodyPr>
          <a:lstStyle/>
          <a:p>
            <a:pPr lvl="0" algn="ctr">
              <a:buClrTx/>
              <a:defRPr/>
            </a:pPr>
            <a:r>
              <a:rPr lang="en-US" sz="1800" b="1" i="1" u="sng">
                <a:solidFill>
                  <a:schemeClr val="accent2">
                    <a:lumMod val="20000"/>
                    <a:lumOff val="80000"/>
                  </a:schemeClr>
                </a:solidFill>
                <a:ea typeface="+mn-ea"/>
              </a:rPr>
              <a:t>Trả lời:</a:t>
            </a:r>
          </a:p>
        </p:txBody>
      </p:sp>
      <p:grpSp>
        <p:nvGrpSpPr>
          <p:cNvPr id="14" name="Google Shape;3584;p72"/>
          <p:cNvGrpSpPr/>
          <p:nvPr/>
        </p:nvGrpSpPr>
        <p:grpSpPr>
          <a:xfrm rot="21029641">
            <a:off x="82618" y="4217161"/>
            <a:ext cx="760505" cy="845384"/>
            <a:chOff x="6895275" y="3637438"/>
            <a:chExt cx="1185500" cy="1357450"/>
          </a:xfrm>
        </p:grpSpPr>
        <p:sp>
          <p:nvSpPr>
            <p:cNvPr id="15" name="Google Shape;3585;p72"/>
            <p:cNvSpPr/>
            <p:nvPr/>
          </p:nvSpPr>
          <p:spPr>
            <a:xfrm>
              <a:off x="6895275" y="3637438"/>
              <a:ext cx="1185500" cy="1357450"/>
            </a:xfrm>
            <a:custGeom>
              <a:avLst/>
              <a:gdLst/>
              <a:ahLst/>
              <a:cxnLst/>
              <a:rect l="l" t="t" r="r" b="b"/>
              <a:pathLst>
                <a:path w="47420" h="54298" extrusionOk="0">
                  <a:moveTo>
                    <a:pt x="12495" y="0"/>
                  </a:moveTo>
                  <a:cubicBezTo>
                    <a:pt x="11375" y="0"/>
                    <a:pt x="10312" y="955"/>
                    <a:pt x="9975" y="2387"/>
                  </a:cubicBezTo>
                  <a:lnTo>
                    <a:pt x="251" y="42989"/>
                  </a:lnTo>
                  <a:cubicBezTo>
                    <a:pt x="0" y="44117"/>
                    <a:pt x="652" y="45295"/>
                    <a:pt x="1705" y="45646"/>
                  </a:cubicBezTo>
                  <a:lnTo>
                    <a:pt x="27444" y="54192"/>
                  </a:lnTo>
                  <a:cubicBezTo>
                    <a:pt x="27658" y="54264"/>
                    <a:pt x="27880" y="54298"/>
                    <a:pt x="28101" y="54298"/>
                  </a:cubicBezTo>
                  <a:cubicBezTo>
                    <a:pt x="28965" y="54298"/>
                    <a:pt x="29817" y="53777"/>
                    <a:pt x="30176" y="52939"/>
                  </a:cubicBezTo>
                  <a:lnTo>
                    <a:pt x="46717" y="14618"/>
                  </a:lnTo>
                  <a:cubicBezTo>
                    <a:pt x="47419" y="13014"/>
                    <a:pt x="46893" y="11335"/>
                    <a:pt x="45564" y="10884"/>
                  </a:cubicBezTo>
                  <a:lnTo>
                    <a:pt x="13133" y="107"/>
                  </a:lnTo>
                  <a:cubicBezTo>
                    <a:pt x="12921" y="35"/>
                    <a:pt x="12707" y="0"/>
                    <a:pt x="124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86;p72"/>
            <p:cNvSpPr/>
            <p:nvPr/>
          </p:nvSpPr>
          <p:spPr>
            <a:xfrm>
              <a:off x="6916575" y="3668538"/>
              <a:ext cx="718075" cy="1307250"/>
            </a:xfrm>
            <a:custGeom>
              <a:avLst/>
              <a:gdLst/>
              <a:ahLst/>
              <a:cxnLst/>
              <a:rect l="l" t="t" r="r" b="b"/>
              <a:pathLst>
                <a:path w="28723" h="52290" extrusionOk="0">
                  <a:moveTo>
                    <a:pt x="12410" y="209"/>
                  </a:moveTo>
                  <a:lnTo>
                    <a:pt x="12432" y="216"/>
                  </a:lnTo>
                  <a:cubicBezTo>
                    <a:pt x="12424" y="213"/>
                    <a:pt x="12417" y="211"/>
                    <a:pt x="12410" y="209"/>
                  </a:cubicBezTo>
                  <a:close/>
                  <a:moveTo>
                    <a:pt x="28722" y="51093"/>
                  </a:moveTo>
                  <a:lnTo>
                    <a:pt x="28699" y="51147"/>
                  </a:lnTo>
                  <a:lnTo>
                    <a:pt x="28699" y="51147"/>
                  </a:lnTo>
                  <a:cubicBezTo>
                    <a:pt x="28707" y="51130"/>
                    <a:pt x="28715" y="51112"/>
                    <a:pt x="28722" y="51093"/>
                  </a:cubicBezTo>
                  <a:close/>
                  <a:moveTo>
                    <a:pt x="11585" y="1"/>
                  </a:moveTo>
                  <a:cubicBezTo>
                    <a:pt x="10896" y="1"/>
                    <a:pt x="10257" y="584"/>
                    <a:pt x="10026" y="1469"/>
                  </a:cubicBezTo>
                  <a:lnTo>
                    <a:pt x="151" y="41996"/>
                  </a:lnTo>
                  <a:cubicBezTo>
                    <a:pt x="0" y="42697"/>
                    <a:pt x="401" y="43424"/>
                    <a:pt x="1053" y="43625"/>
                  </a:cubicBezTo>
                  <a:lnTo>
                    <a:pt x="26893" y="52221"/>
                  </a:lnTo>
                  <a:cubicBezTo>
                    <a:pt x="27027" y="52268"/>
                    <a:pt x="27165" y="52290"/>
                    <a:pt x="27303" y="52290"/>
                  </a:cubicBezTo>
                  <a:cubicBezTo>
                    <a:pt x="27834" y="52290"/>
                    <a:pt x="28353" y="51962"/>
                    <a:pt x="28572" y="51444"/>
                  </a:cubicBezTo>
                  <a:lnTo>
                    <a:pt x="28699" y="51147"/>
                  </a:lnTo>
                  <a:lnTo>
                    <a:pt x="28699" y="51147"/>
                  </a:lnTo>
                  <a:cubicBezTo>
                    <a:pt x="28486" y="51614"/>
                    <a:pt x="27990" y="51914"/>
                    <a:pt x="27480" y="51914"/>
                  </a:cubicBezTo>
                  <a:cubicBezTo>
                    <a:pt x="27342" y="51914"/>
                    <a:pt x="27203" y="51892"/>
                    <a:pt x="27068" y="51845"/>
                  </a:cubicBezTo>
                  <a:lnTo>
                    <a:pt x="1229" y="43249"/>
                  </a:lnTo>
                  <a:cubicBezTo>
                    <a:pt x="752" y="43098"/>
                    <a:pt x="452" y="42572"/>
                    <a:pt x="577" y="42071"/>
                  </a:cubicBezTo>
                  <a:lnTo>
                    <a:pt x="10527" y="1569"/>
                  </a:lnTo>
                  <a:cubicBezTo>
                    <a:pt x="10737" y="728"/>
                    <a:pt x="11372" y="151"/>
                    <a:pt x="12045" y="151"/>
                  </a:cubicBezTo>
                  <a:cubicBezTo>
                    <a:pt x="12166" y="151"/>
                    <a:pt x="12288" y="169"/>
                    <a:pt x="12410" y="209"/>
                  </a:cubicBezTo>
                  <a:lnTo>
                    <a:pt x="12410" y="209"/>
                  </a:lnTo>
                  <a:lnTo>
                    <a:pt x="11980" y="66"/>
                  </a:lnTo>
                  <a:cubicBezTo>
                    <a:pt x="11849" y="22"/>
                    <a:pt x="11716" y="1"/>
                    <a:pt x="11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87;p72"/>
            <p:cNvSpPr/>
            <p:nvPr/>
          </p:nvSpPr>
          <p:spPr>
            <a:xfrm>
              <a:off x="7103300" y="4108013"/>
              <a:ext cx="169200" cy="187275"/>
            </a:xfrm>
            <a:custGeom>
              <a:avLst/>
              <a:gdLst/>
              <a:ahLst/>
              <a:cxnLst/>
              <a:rect l="l" t="t" r="r" b="b"/>
              <a:pathLst>
                <a:path w="6768" h="7491" extrusionOk="0">
                  <a:moveTo>
                    <a:pt x="2034" y="0"/>
                  </a:moveTo>
                  <a:cubicBezTo>
                    <a:pt x="1692" y="0"/>
                    <a:pt x="1358" y="262"/>
                    <a:pt x="1253" y="682"/>
                  </a:cubicBezTo>
                  <a:lnTo>
                    <a:pt x="100" y="5118"/>
                  </a:lnTo>
                  <a:cubicBezTo>
                    <a:pt x="0" y="5595"/>
                    <a:pt x="226" y="6071"/>
                    <a:pt x="627" y="6196"/>
                  </a:cubicBezTo>
                  <a:lnTo>
                    <a:pt x="4386" y="7449"/>
                  </a:lnTo>
                  <a:cubicBezTo>
                    <a:pt x="4461" y="7477"/>
                    <a:pt x="4537" y="7490"/>
                    <a:pt x="4611" y="7490"/>
                  </a:cubicBezTo>
                  <a:cubicBezTo>
                    <a:pt x="4937" y="7490"/>
                    <a:pt x="5241" y="7240"/>
                    <a:pt x="5364" y="6873"/>
                  </a:cubicBezTo>
                  <a:lnTo>
                    <a:pt x="6617" y="2462"/>
                  </a:lnTo>
                  <a:cubicBezTo>
                    <a:pt x="6767" y="1960"/>
                    <a:pt x="6542" y="1459"/>
                    <a:pt x="6115" y="1334"/>
                  </a:cubicBezTo>
                  <a:lnTo>
                    <a:pt x="2231" y="31"/>
                  </a:lnTo>
                  <a:cubicBezTo>
                    <a:pt x="2166" y="10"/>
                    <a:pt x="2100" y="0"/>
                    <a:pt x="2034"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88;p72"/>
            <p:cNvSpPr/>
            <p:nvPr/>
          </p:nvSpPr>
          <p:spPr>
            <a:xfrm>
              <a:off x="7280600" y="4168788"/>
              <a:ext cx="174225" cy="185400"/>
            </a:xfrm>
            <a:custGeom>
              <a:avLst/>
              <a:gdLst/>
              <a:ahLst/>
              <a:cxnLst/>
              <a:rect l="l" t="t" r="r" b="b"/>
              <a:pathLst>
                <a:path w="6969" h="7416" extrusionOk="0">
                  <a:moveTo>
                    <a:pt x="2257" y="0"/>
                  </a:moveTo>
                  <a:cubicBezTo>
                    <a:pt x="1910" y="0"/>
                    <a:pt x="1559" y="259"/>
                    <a:pt x="1455" y="657"/>
                  </a:cubicBezTo>
                  <a:lnTo>
                    <a:pt x="151" y="5043"/>
                  </a:lnTo>
                  <a:cubicBezTo>
                    <a:pt x="1" y="5519"/>
                    <a:pt x="227" y="5996"/>
                    <a:pt x="628" y="6121"/>
                  </a:cubicBezTo>
                  <a:lnTo>
                    <a:pt x="4387" y="7374"/>
                  </a:lnTo>
                  <a:cubicBezTo>
                    <a:pt x="4462" y="7402"/>
                    <a:pt x="4538" y="7415"/>
                    <a:pt x="4615" y="7415"/>
                  </a:cubicBezTo>
                  <a:cubicBezTo>
                    <a:pt x="4946" y="7415"/>
                    <a:pt x="5267" y="7165"/>
                    <a:pt x="5389" y="6798"/>
                  </a:cubicBezTo>
                  <a:lnTo>
                    <a:pt x="6818" y="2462"/>
                  </a:lnTo>
                  <a:cubicBezTo>
                    <a:pt x="6968" y="1960"/>
                    <a:pt x="6768" y="1459"/>
                    <a:pt x="6342" y="1334"/>
                  </a:cubicBezTo>
                  <a:lnTo>
                    <a:pt x="2457" y="31"/>
                  </a:lnTo>
                  <a:cubicBezTo>
                    <a:pt x="2392" y="10"/>
                    <a:pt x="2324" y="0"/>
                    <a:pt x="225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89;p72"/>
            <p:cNvSpPr/>
            <p:nvPr/>
          </p:nvSpPr>
          <p:spPr>
            <a:xfrm>
              <a:off x="7458550" y="4229563"/>
              <a:ext cx="178600" cy="183575"/>
            </a:xfrm>
            <a:custGeom>
              <a:avLst/>
              <a:gdLst/>
              <a:ahLst/>
              <a:cxnLst/>
              <a:rect l="l" t="t" r="r" b="b"/>
              <a:pathLst>
                <a:path w="7144" h="7343" extrusionOk="0">
                  <a:moveTo>
                    <a:pt x="2457" y="1"/>
                  </a:moveTo>
                  <a:cubicBezTo>
                    <a:pt x="2109" y="1"/>
                    <a:pt x="1752" y="259"/>
                    <a:pt x="1605" y="657"/>
                  </a:cubicBezTo>
                  <a:lnTo>
                    <a:pt x="151" y="4993"/>
                  </a:lnTo>
                  <a:cubicBezTo>
                    <a:pt x="1" y="5444"/>
                    <a:pt x="201" y="5921"/>
                    <a:pt x="602" y="6071"/>
                  </a:cubicBezTo>
                  <a:lnTo>
                    <a:pt x="4362" y="7299"/>
                  </a:lnTo>
                  <a:cubicBezTo>
                    <a:pt x="4441" y="7329"/>
                    <a:pt x="4523" y="7343"/>
                    <a:pt x="4605" y="7343"/>
                  </a:cubicBezTo>
                  <a:cubicBezTo>
                    <a:pt x="4938" y="7343"/>
                    <a:pt x="5269" y="7110"/>
                    <a:pt x="5389" y="6748"/>
                  </a:cubicBezTo>
                  <a:lnTo>
                    <a:pt x="6968" y="2437"/>
                  </a:lnTo>
                  <a:cubicBezTo>
                    <a:pt x="7144" y="1961"/>
                    <a:pt x="6968" y="1459"/>
                    <a:pt x="6542" y="1334"/>
                  </a:cubicBezTo>
                  <a:lnTo>
                    <a:pt x="2657" y="31"/>
                  </a:lnTo>
                  <a:cubicBezTo>
                    <a:pt x="2592" y="10"/>
                    <a:pt x="2525" y="1"/>
                    <a:pt x="24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90;p72"/>
            <p:cNvSpPr/>
            <p:nvPr/>
          </p:nvSpPr>
          <p:spPr>
            <a:xfrm>
              <a:off x="7152175" y="3745763"/>
              <a:ext cx="826450" cy="475400"/>
            </a:xfrm>
            <a:custGeom>
              <a:avLst/>
              <a:gdLst/>
              <a:ahLst/>
              <a:cxnLst/>
              <a:rect l="l" t="t" r="r" b="b"/>
              <a:pathLst>
                <a:path w="33058" h="19016" extrusionOk="0">
                  <a:moveTo>
                    <a:pt x="3683" y="0"/>
                  </a:moveTo>
                  <a:cubicBezTo>
                    <a:pt x="2827" y="0"/>
                    <a:pt x="2027" y="719"/>
                    <a:pt x="1754" y="1789"/>
                  </a:cubicBezTo>
                  <a:lnTo>
                    <a:pt x="301" y="7503"/>
                  </a:lnTo>
                  <a:cubicBezTo>
                    <a:pt x="0" y="8681"/>
                    <a:pt x="551" y="9909"/>
                    <a:pt x="1529" y="10235"/>
                  </a:cubicBezTo>
                  <a:lnTo>
                    <a:pt x="27694" y="18932"/>
                  </a:lnTo>
                  <a:cubicBezTo>
                    <a:pt x="27861" y="18988"/>
                    <a:pt x="28034" y="19016"/>
                    <a:pt x="28209" y="19016"/>
                  </a:cubicBezTo>
                  <a:cubicBezTo>
                    <a:pt x="29037" y="19016"/>
                    <a:pt x="29908" y="18409"/>
                    <a:pt x="30301" y="17478"/>
                  </a:cubicBezTo>
                  <a:lnTo>
                    <a:pt x="32557" y="12039"/>
                  </a:lnTo>
                  <a:cubicBezTo>
                    <a:pt x="33058" y="10811"/>
                    <a:pt x="32657" y="9558"/>
                    <a:pt x="31629" y="9207"/>
                  </a:cubicBezTo>
                  <a:lnTo>
                    <a:pt x="4186" y="84"/>
                  </a:lnTo>
                  <a:cubicBezTo>
                    <a:pt x="4018" y="27"/>
                    <a:pt x="3849" y="0"/>
                    <a:pt x="36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91;p72"/>
            <p:cNvSpPr/>
            <p:nvPr/>
          </p:nvSpPr>
          <p:spPr>
            <a:xfrm>
              <a:off x="7178475" y="3775863"/>
              <a:ext cx="771325" cy="419050"/>
            </a:xfrm>
            <a:custGeom>
              <a:avLst/>
              <a:gdLst/>
              <a:ahLst/>
              <a:cxnLst/>
              <a:rect l="l" t="t" r="r" b="b"/>
              <a:pathLst>
                <a:path w="30853" h="16762" extrusionOk="0">
                  <a:moveTo>
                    <a:pt x="2607" y="0"/>
                  </a:moveTo>
                  <a:cubicBezTo>
                    <a:pt x="2176" y="0"/>
                    <a:pt x="1754" y="352"/>
                    <a:pt x="1605" y="885"/>
                  </a:cubicBezTo>
                  <a:lnTo>
                    <a:pt x="151" y="6600"/>
                  </a:lnTo>
                  <a:cubicBezTo>
                    <a:pt x="1" y="7201"/>
                    <a:pt x="251" y="7803"/>
                    <a:pt x="753" y="7978"/>
                  </a:cubicBezTo>
                  <a:lnTo>
                    <a:pt x="27043" y="16725"/>
                  </a:lnTo>
                  <a:cubicBezTo>
                    <a:pt x="27126" y="16750"/>
                    <a:pt x="27210" y="16762"/>
                    <a:pt x="27295" y="16762"/>
                  </a:cubicBezTo>
                  <a:cubicBezTo>
                    <a:pt x="27725" y="16762"/>
                    <a:pt x="28158" y="16455"/>
                    <a:pt x="28347" y="15973"/>
                  </a:cubicBezTo>
                  <a:lnTo>
                    <a:pt x="30602" y="10535"/>
                  </a:lnTo>
                  <a:cubicBezTo>
                    <a:pt x="30853" y="9908"/>
                    <a:pt x="30653" y="9281"/>
                    <a:pt x="30126" y="9131"/>
                  </a:cubicBezTo>
                  <a:lnTo>
                    <a:pt x="2833" y="33"/>
                  </a:lnTo>
                  <a:cubicBezTo>
                    <a:pt x="2758" y="11"/>
                    <a:pt x="2683" y="0"/>
                    <a:pt x="2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92;p72"/>
            <p:cNvSpPr/>
            <p:nvPr/>
          </p:nvSpPr>
          <p:spPr>
            <a:xfrm>
              <a:off x="7108925" y="4083363"/>
              <a:ext cx="170450" cy="188725"/>
            </a:xfrm>
            <a:custGeom>
              <a:avLst/>
              <a:gdLst/>
              <a:ahLst/>
              <a:cxnLst/>
              <a:rect l="l" t="t" r="r" b="b"/>
              <a:pathLst>
                <a:path w="6818" h="7549" extrusionOk="0">
                  <a:moveTo>
                    <a:pt x="2056" y="0"/>
                  </a:moveTo>
                  <a:cubicBezTo>
                    <a:pt x="1707" y="0"/>
                    <a:pt x="1382" y="273"/>
                    <a:pt x="1279" y="666"/>
                  </a:cubicBezTo>
                  <a:lnTo>
                    <a:pt x="126" y="5152"/>
                  </a:lnTo>
                  <a:cubicBezTo>
                    <a:pt x="1" y="5628"/>
                    <a:pt x="251" y="6129"/>
                    <a:pt x="652" y="6255"/>
                  </a:cubicBezTo>
                  <a:lnTo>
                    <a:pt x="4412" y="7508"/>
                  </a:lnTo>
                  <a:cubicBezTo>
                    <a:pt x="4491" y="7536"/>
                    <a:pt x="4570" y="7549"/>
                    <a:pt x="4647" y="7549"/>
                  </a:cubicBezTo>
                  <a:cubicBezTo>
                    <a:pt x="4987" y="7549"/>
                    <a:pt x="5292" y="7294"/>
                    <a:pt x="5414" y="6906"/>
                  </a:cubicBezTo>
                  <a:lnTo>
                    <a:pt x="6667" y="2470"/>
                  </a:lnTo>
                  <a:cubicBezTo>
                    <a:pt x="6818" y="1969"/>
                    <a:pt x="6592" y="1468"/>
                    <a:pt x="6166" y="1317"/>
                  </a:cubicBezTo>
                  <a:lnTo>
                    <a:pt x="2281" y="39"/>
                  </a:lnTo>
                  <a:cubicBezTo>
                    <a:pt x="2206" y="13"/>
                    <a:pt x="2131" y="0"/>
                    <a:pt x="20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93;p72"/>
            <p:cNvSpPr/>
            <p:nvPr/>
          </p:nvSpPr>
          <p:spPr>
            <a:xfrm>
              <a:off x="7123975" y="4130688"/>
              <a:ext cx="139750" cy="126300"/>
            </a:xfrm>
            <a:custGeom>
              <a:avLst/>
              <a:gdLst/>
              <a:ahLst/>
              <a:cxnLst/>
              <a:rect l="l" t="t" r="r" b="b"/>
              <a:pathLst>
                <a:path w="5590" h="5052" extrusionOk="0">
                  <a:moveTo>
                    <a:pt x="5314" y="1"/>
                  </a:moveTo>
                  <a:cubicBezTo>
                    <a:pt x="4712" y="2138"/>
                    <a:pt x="2994" y="3519"/>
                    <a:pt x="1197" y="3519"/>
                  </a:cubicBezTo>
                  <a:cubicBezTo>
                    <a:pt x="824" y="3519"/>
                    <a:pt x="447" y="3459"/>
                    <a:pt x="75" y="3334"/>
                  </a:cubicBezTo>
                  <a:lnTo>
                    <a:pt x="50" y="3334"/>
                  </a:lnTo>
                  <a:lnTo>
                    <a:pt x="25" y="3434"/>
                  </a:lnTo>
                  <a:cubicBezTo>
                    <a:pt x="0" y="3585"/>
                    <a:pt x="75" y="3735"/>
                    <a:pt x="201" y="3785"/>
                  </a:cubicBezTo>
                  <a:lnTo>
                    <a:pt x="3985" y="5038"/>
                  </a:lnTo>
                  <a:cubicBezTo>
                    <a:pt x="4007" y="5047"/>
                    <a:pt x="4030" y="5051"/>
                    <a:pt x="4053" y="5051"/>
                  </a:cubicBezTo>
                  <a:cubicBezTo>
                    <a:pt x="4160" y="5051"/>
                    <a:pt x="4265" y="4962"/>
                    <a:pt x="4286" y="4838"/>
                  </a:cubicBezTo>
                  <a:lnTo>
                    <a:pt x="5564" y="402"/>
                  </a:lnTo>
                  <a:cubicBezTo>
                    <a:pt x="5589" y="251"/>
                    <a:pt x="5539" y="76"/>
                    <a:pt x="5389" y="51"/>
                  </a:cubicBezTo>
                  <a:lnTo>
                    <a:pt x="53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4;p72"/>
            <p:cNvSpPr/>
            <p:nvPr/>
          </p:nvSpPr>
          <p:spPr>
            <a:xfrm>
              <a:off x="7287500" y="4144138"/>
              <a:ext cx="175475" cy="187250"/>
            </a:xfrm>
            <a:custGeom>
              <a:avLst/>
              <a:gdLst/>
              <a:ahLst/>
              <a:cxnLst/>
              <a:rect l="l" t="t" r="r" b="b"/>
              <a:pathLst>
                <a:path w="7019" h="7490" extrusionOk="0">
                  <a:moveTo>
                    <a:pt x="2256" y="0"/>
                  </a:moveTo>
                  <a:cubicBezTo>
                    <a:pt x="1906" y="0"/>
                    <a:pt x="1578" y="273"/>
                    <a:pt x="1454" y="666"/>
                  </a:cubicBezTo>
                  <a:lnTo>
                    <a:pt x="151" y="5102"/>
                  </a:lnTo>
                  <a:cubicBezTo>
                    <a:pt x="1" y="5578"/>
                    <a:pt x="226" y="6054"/>
                    <a:pt x="627" y="6205"/>
                  </a:cubicBezTo>
                  <a:lnTo>
                    <a:pt x="4412" y="7458"/>
                  </a:lnTo>
                  <a:cubicBezTo>
                    <a:pt x="4481" y="7479"/>
                    <a:pt x="4552" y="7490"/>
                    <a:pt x="4622" y="7490"/>
                  </a:cubicBezTo>
                  <a:cubicBezTo>
                    <a:pt x="4959" y="7490"/>
                    <a:pt x="5290" y="7250"/>
                    <a:pt x="5414" y="6856"/>
                  </a:cubicBezTo>
                  <a:lnTo>
                    <a:pt x="6843" y="2470"/>
                  </a:lnTo>
                  <a:cubicBezTo>
                    <a:pt x="7018" y="1994"/>
                    <a:pt x="6793" y="1468"/>
                    <a:pt x="6392" y="1342"/>
                  </a:cubicBezTo>
                  <a:lnTo>
                    <a:pt x="2482" y="39"/>
                  </a:lnTo>
                  <a:cubicBezTo>
                    <a:pt x="2407" y="13"/>
                    <a:pt x="2331" y="0"/>
                    <a:pt x="22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95;p72"/>
            <p:cNvSpPr/>
            <p:nvPr/>
          </p:nvSpPr>
          <p:spPr>
            <a:xfrm>
              <a:off x="7466075" y="4205488"/>
              <a:ext cx="180475" cy="185025"/>
            </a:xfrm>
            <a:custGeom>
              <a:avLst/>
              <a:gdLst/>
              <a:ahLst/>
              <a:cxnLst/>
              <a:rect l="l" t="t" r="r" b="b"/>
              <a:pathLst>
                <a:path w="7219" h="7401" extrusionOk="0">
                  <a:moveTo>
                    <a:pt x="2455" y="0"/>
                  </a:moveTo>
                  <a:cubicBezTo>
                    <a:pt x="2116" y="0"/>
                    <a:pt x="1773" y="259"/>
                    <a:pt x="1630" y="668"/>
                  </a:cubicBezTo>
                  <a:lnTo>
                    <a:pt x="151" y="5029"/>
                  </a:lnTo>
                  <a:cubicBezTo>
                    <a:pt x="1" y="5505"/>
                    <a:pt x="201" y="5981"/>
                    <a:pt x="602" y="6107"/>
                  </a:cubicBezTo>
                  <a:lnTo>
                    <a:pt x="4387" y="7360"/>
                  </a:lnTo>
                  <a:cubicBezTo>
                    <a:pt x="4461" y="7388"/>
                    <a:pt x="4539" y="7401"/>
                    <a:pt x="4617" y="7401"/>
                  </a:cubicBezTo>
                  <a:cubicBezTo>
                    <a:pt x="4955" y="7401"/>
                    <a:pt x="5296" y="7150"/>
                    <a:pt x="5439" y="6783"/>
                  </a:cubicBezTo>
                  <a:lnTo>
                    <a:pt x="7018" y="2447"/>
                  </a:lnTo>
                  <a:cubicBezTo>
                    <a:pt x="7219" y="1971"/>
                    <a:pt x="7018" y="1470"/>
                    <a:pt x="6592" y="1320"/>
                  </a:cubicBezTo>
                  <a:lnTo>
                    <a:pt x="2682" y="41"/>
                  </a:lnTo>
                  <a:cubicBezTo>
                    <a:pt x="2608" y="14"/>
                    <a:pt x="2532" y="0"/>
                    <a:pt x="2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96;p72"/>
            <p:cNvSpPr/>
            <p:nvPr/>
          </p:nvSpPr>
          <p:spPr>
            <a:xfrm>
              <a:off x="7047525" y="4336038"/>
              <a:ext cx="159800" cy="172750"/>
            </a:xfrm>
            <a:custGeom>
              <a:avLst/>
              <a:gdLst/>
              <a:ahLst/>
              <a:cxnLst/>
              <a:rect l="l" t="t" r="r" b="b"/>
              <a:pathLst>
                <a:path w="6392" h="6910" extrusionOk="0">
                  <a:moveTo>
                    <a:pt x="1873" y="0"/>
                  </a:moveTo>
                  <a:cubicBezTo>
                    <a:pt x="1549" y="0"/>
                    <a:pt x="1257" y="236"/>
                    <a:pt x="1153" y="609"/>
                  </a:cubicBezTo>
                  <a:lnTo>
                    <a:pt x="101" y="4669"/>
                  </a:lnTo>
                  <a:cubicBezTo>
                    <a:pt x="1" y="5095"/>
                    <a:pt x="226" y="5546"/>
                    <a:pt x="602" y="5672"/>
                  </a:cubicBezTo>
                  <a:lnTo>
                    <a:pt x="4211" y="6875"/>
                  </a:lnTo>
                  <a:cubicBezTo>
                    <a:pt x="4281" y="6898"/>
                    <a:pt x="4353" y="6909"/>
                    <a:pt x="4424" y="6909"/>
                  </a:cubicBezTo>
                  <a:cubicBezTo>
                    <a:pt x="4734" y="6909"/>
                    <a:pt x="5032" y="6695"/>
                    <a:pt x="5113" y="6348"/>
                  </a:cubicBezTo>
                  <a:lnTo>
                    <a:pt x="6266" y="2313"/>
                  </a:lnTo>
                  <a:cubicBezTo>
                    <a:pt x="6392" y="1887"/>
                    <a:pt x="6191" y="1411"/>
                    <a:pt x="5790" y="1286"/>
                  </a:cubicBezTo>
                  <a:lnTo>
                    <a:pt x="2081" y="32"/>
                  </a:lnTo>
                  <a:cubicBezTo>
                    <a:pt x="2011" y="11"/>
                    <a:pt x="1941" y="0"/>
                    <a:pt x="187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97;p72"/>
            <p:cNvSpPr/>
            <p:nvPr/>
          </p:nvSpPr>
          <p:spPr>
            <a:xfrm>
              <a:off x="7217325" y="4394313"/>
              <a:ext cx="164825" cy="170850"/>
            </a:xfrm>
            <a:custGeom>
              <a:avLst/>
              <a:gdLst/>
              <a:ahLst/>
              <a:cxnLst/>
              <a:rect l="l" t="t" r="r" b="b"/>
              <a:pathLst>
                <a:path w="6593" h="6834" extrusionOk="0">
                  <a:moveTo>
                    <a:pt x="2072" y="0"/>
                  </a:moveTo>
                  <a:cubicBezTo>
                    <a:pt x="1741" y="0"/>
                    <a:pt x="1432" y="236"/>
                    <a:pt x="1329" y="609"/>
                  </a:cubicBezTo>
                  <a:lnTo>
                    <a:pt x="126" y="4594"/>
                  </a:lnTo>
                  <a:cubicBezTo>
                    <a:pt x="1" y="5020"/>
                    <a:pt x="201" y="5471"/>
                    <a:pt x="602" y="5596"/>
                  </a:cubicBezTo>
                  <a:lnTo>
                    <a:pt x="4186" y="6799"/>
                  </a:lnTo>
                  <a:cubicBezTo>
                    <a:pt x="4261" y="6823"/>
                    <a:pt x="4336" y="6834"/>
                    <a:pt x="4410" y="6834"/>
                  </a:cubicBezTo>
                  <a:cubicBezTo>
                    <a:pt x="4735" y="6834"/>
                    <a:pt x="5036" y="6620"/>
                    <a:pt x="5138" y="6273"/>
                  </a:cubicBezTo>
                  <a:lnTo>
                    <a:pt x="6442" y="2313"/>
                  </a:lnTo>
                  <a:cubicBezTo>
                    <a:pt x="6592" y="1862"/>
                    <a:pt x="6367" y="1411"/>
                    <a:pt x="5991" y="1260"/>
                  </a:cubicBezTo>
                  <a:lnTo>
                    <a:pt x="2281" y="32"/>
                  </a:lnTo>
                  <a:cubicBezTo>
                    <a:pt x="2212" y="10"/>
                    <a:pt x="2141" y="0"/>
                    <a:pt x="207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98;p72"/>
            <p:cNvSpPr/>
            <p:nvPr/>
          </p:nvSpPr>
          <p:spPr>
            <a:xfrm>
              <a:off x="7387125" y="4452513"/>
              <a:ext cx="169200" cy="169050"/>
            </a:xfrm>
            <a:custGeom>
              <a:avLst/>
              <a:gdLst/>
              <a:ahLst/>
              <a:cxnLst/>
              <a:rect l="l" t="t" r="r" b="b"/>
              <a:pathLst>
                <a:path w="6768" h="6762" extrusionOk="0">
                  <a:moveTo>
                    <a:pt x="2257" y="1"/>
                  </a:moveTo>
                  <a:cubicBezTo>
                    <a:pt x="1924" y="1"/>
                    <a:pt x="1602" y="219"/>
                    <a:pt x="1479" y="586"/>
                  </a:cubicBezTo>
                  <a:lnTo>
                    <a:pt x="151" y="4546"/>
                  </a:lnTo>
                  <a:cubicBezTo>
                    <a:pt x="1" y="4947"/>
                    <a:pt x="201" y="5399"/>
                    <a:pt x="602" y="5524"/>
                  </a:cubicBezTo>
                  <a:lnTo>
                    <a:pt x="4186" y="6727"/>
                  </a:lnTo>
                  <a:cubicBezTo>
                    <a:pt x="4256" y="6750"/>
                    <a:pt x="4329" y="6761"/>
                    <a:pt x="4401" y="6761"/>
                  </a:cubicBezTo>
                  <a:cubicBezTo>
                    <a:pt x="4719" y="6761"/>
                    <a:pt x="5041" y="6547"/>
                    <a:pt x="5164" y="6201"/>
                  </a:cubicBezTo>
                  <a:lnTo>
                    <a:pt x="6617" y="2291"/>
                  </a:lnTo>
                  <a:cubicBezTo>
                    <a:pt x="6768" y="1865"/>
                    <a:pt x="6567" y="1388"/>
                    <a:pt x="6166" y="1263"/>
                  </a:cubicBezTo>
                  <a:lnTo>
                    <a:pt x="2482" y="35"/>
                  </a:lnTo>
                  <a:cubicBezTo>
                    <a:pt x="2408" y="12"/>
                    <a:pt x="2332" y="1"/>
                    <a:pt x="2257"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99;p72"/>
            <p:cNvSpPr/>
            <p:nvPr/>
          </p:nvSpPr>
          <p:spPr>
            <a:xfrm>
              <a:off x="7556925" y="4510563"/>
              <a:ext cx="173600" cy="167400"/>
            </a:xfrm>
            <a:custGeom>
              <a:avLst/>
              <a:gdLst/>
              <a:ahLst/>
              <a:cxnLst/>
              <a:rect l="l" t="t" r="r" b="b"/>
              <a:pathLst>
                <a:path w="6944" h="6696" extrusionOk="0">
                  <a:moveTo>
                    <a:pt x="2415" y="0"/>
                  </a:moveTo>
                  <a:cubicBezTo>
                    <a:pt x="2089" y="0"/>
                    <a:pt x="1775" y="229"/>
                    <a:pt x="1655" y="570"/>
                  </a:cubicBezTo>
                  <a:lnTo>
                    <a:pt x="151" y="4480"/>
                  </a:lnTo>
                  <a:cubicBezTo>
                    <a:pt x="1" y="4906"/>
                    <a:pt x="201" y="5332"/>
                    <a:pt x="577" y="5458"/>
                  </a:cubicBezTo>
                  <a:lnTo>
                    <a:pt x="4186" y="6661"/>
                  </a:lnTo>
                  <a:cubicBezTo>
                    <a:pt x="4257" y="6684"/>
                    <a:pt x="4330" y="6695"/>
                    <a:pt x="4403" y="6695"/>
                  </a:cubicBezTo>
                  <a:cubicBezTo>
                    <a:pt x="4721" y="6695"/>
                    <a:pt x="5046" y="6485"/>
                    <a:pt x="5189" y="6159"/>
                  </a:cubicBezTo>
                  <a:lnTo>
                    <a:pt x="6768" y="2275"/>
                  </a:lnTo>
                  <a:cubicBezTo>
                    <a:pt x="6943" y="1848"/>
                    <a:pt x="6768" y="1397"/>
                    <a:pt x="6367" y="1272"/>
                  </a:cubicBezTo>
                  <a:lnTo>
                    <a:pt x="2657" y="44"/>
                  </a:lnTo>
                  <a:cubicBezTo>
                    <a:pt x="2578" y="14"/>
                    <a:pt x="2496" y="0"/>
                    <a:pt x="2415"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00;p72"/>
            <p:cNvSpPr/>
            <p:nvPr/>
          </p:nvSpPr>
          <p:spPr>
            <a:xfrm>
              <a:off x="7053175" y="4313463"/>
              <a:ext cx="161050" cy="174000"/>
            </a:xfrm>
            <a:custGeom>
              <a:avLst/>
              <a:gdLst/>
              <a:ahLst/>
              <a:cxnLst/>
              <a:rect l="l" t="t" r="r" b="b"/>
              <a:pathLst>
                <a:path w="6442" h="6960" extrusionOk="0">
                  <a:moveTo>
                    <a:pt x="1896" y="1"/>
                  </a:moveTo>
                  <a:cubicBezTo>
                    <a:pt x="1565" y="1"/>
                    <a:pt x="1257" y="237"/>
                    <a:pt x="1153" y="610"/>
                  </a:cubicBezTo>
                  <a:lnTo>
                    <a:pt x="100" y="4720"/>
                  </a:lnTo>
                  <a:cubicBezTo>
                    <a:pt x="0" y="5146"/>
                    <a:pt x="226" y="5597"/>
                    <a:pt x="602" y="5722"/>
                  </a:cubicBezTo>
                  <a:lnTo>
                    <a:pt x="4211" y="6925"/>
                  </a:lnTo>
                  <a:cubicBezTo>
                    <a:pt x="4285" y="6949"/>
                    <a:pt x="4359" y="6960"/>
                    <a:pt x="4431" y="6960"/>
                  </a:cubicBezTo>
                  <a:cubicBezTo>
                    <a:pt x="4750" y="6960"/>
                    <a:pt x="5036" y="6742"/>
                    <a:pt x="5138" y="6374"/>
                  </a:cubicBezTo>
                  <a:lnTo>
                    <a:pt x="6316" y="2339"/>
                  </a:lnTo>
                  <a:cubicBezTo>
                    <a:pt x="6441" y="1888"/>
                    <a:pt x="6216" y="1412"/>
                    <a:pt x="5815" y="1286"/>
                  </a:cubicBezTo>
                  <a:lnTo>
                    <a:pt x="2105" y="33"/>
                  </a:lnTo>
                  <a:cubicBezTo>
                    <a:pt x="2036" y="11"/>
                    <a:pt x="1965" y="1"/>
                    <a:pt x="18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01;p72"/>
            <p:cNvSpPr/>
            <p:nvPr/>
          </p:nvSpPr>
          <p:spPr>
            <a:xfrm>
              <a:off x="7223600" y="4371738"/>
              <a:ext cx="165425" cy="172350"/>
            </a:xfrm>
            <a:custGeom>
              <a:avLst/>
              <a:gdLst/>
              <a:ahLst/>
              <a:cxnLst/>
              <a:rect l="l" t="t" r="r" b="b"/>
              <a:pathLst>
                <a:path w="6617" h="6894" extrusionOk="0">
                  <a:moveTo>
                    <a:pt x="2094" y="1"/>
                  </a:moveTo>
                  <a:cubicBezTo>
                    <a:pt x="1758" y="1"/>
                    <a:pt x="1432" y="237"/>
                    <a:pt x="1329" y="609"/>
                  </a:cubicBezTo>
                  <a:lnTo>
                    <a:pt x="126" y="4645"/>
                  </a:lnTo>
                  <a:cubicBezTo>
                    <a:pt x="0" y="5071"/>
                    <a:pt x="226" y="5522"/>
                    <a:pt x="602" y="5647"/>
                  </a:cubicBezTo>
                  <a:lnTo>
                    <a:pt x="4211" y="6850"/>
                  </a:lnTo>
                  <a:cubicBezTo>
                    <a:pt x="4290" y="6880"/>
                    <a:pt x="4371" y="6894"/>
                    <a:pt x="4450" y="6894"/>
                  </a:cubicBezTo>
                  <a:cubicBezTo>
                    <a:pt x="4769" y="6894"/>
                    <a:pt x="5063" y="6665"/>
                    <a:pt x="5163" y="6324"/>
                  </a:cubicBezTo>
                  <a:lnTo>
                    <a:pt x="6466" y="2314"/>
                  </a:lnTo>
                  <a:cubicBezTo>
                    <a:pt x="6617" y="1888"/>
                    <a:pt x="6416" y="1411"/>
                    <a:pt x="6015" y="1286"/>
                  </a:cubicBezTo>
                  <a:lnTo>
                    <a:pt x="2306" y="33"/>
                  </a:lnTo>
                  <a:cubicBezTo>
                    <a:pt x="2236" y="11"/>
                    <a:pt x="2165" y="1"/>
                    <a:pt x="2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02;p72"/>
            <p:cNvSpPr/>
            <p:nvPr/>
          </p:nvSpPr>
          <p:spPr>
            <a:xfrm>
              <a:off x="7394025" y="4430363"/>
              <a:ext cx="170450" cy="170525"/>
            </a:xfrm>
            <a:custGeom>
              <a:avLst/>
              <a:gdLst/>
              <a:ahLst/>
              <a:cxnLst/>
              <a:rect l="l" t="t" r="r" b="b"/>
              <a:pathLst>
                <a:path w="6818" h="6821" extrusionOk="0">
                  <a:moveTo>
                    <a:pt x="2266" y="0"/>
                  </a:moveTo>
                  <a:cubicBezTo>
                    <a:pt x="1939" y="0"/>
                    <a:pt x="1625" y="233"/>
                    <a:pt x="1504" y="595"/>
                  </a:cubicBezTo>
                  <a:lnTo>
                    <a:pt x="151" y="4580"/>
                  </a:lnTo>
                  <a:cubicBezTo>
                    <a:pt x="0" y="5006"/>
                    <a:pt x="201" y="5457"/>
                    <a:pt x="602" y="5583"/>
                  </a:cubicBezTo>
                  <a:lnTo>
                    <a:pt x="4211" y="6786"/>
                  </a:lnTo>
                  <a:cubicBezTo>
                    <a:pt x="4281" y="6809"/>
                    <a:pt x="4353" y="6820"/>
                    <a:pt x="4426" y="6820"/>
                  </a:cubicBezTo>
                  <a:cubicBezTo>
                    <a:pt x="4744" y="6820"/>
                    <a:pt x="5066" y="6606"/>
                    <a:pt x="5188" y="6259"/>
                  </a:cubicBezTo>
                  <a:lnTo>
                    <a:pt x="6642" y="2300"/>
                  </a:lnTo>
                  <a:cubicBezTo>
                    <a:pt x="6817" y="1873"/>
                    <a:pt x="6617" y="1397"/>
                    <a:pt x="6216" y="1272"/>
                  </a:cubicBezTo>
                  <a:lnTo>
                    <a:pt x="2507" y="44"/>
                  </a:lnTo>
                  <a:cubicBezTo>
                    <a:pt x="2428" y="14"/>
                    <a:pt x="2346" y="0"/>
                    <a:pt x="2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03;p72"/>
            <p:cNvSpPr/>
            <p:nvPr/>
          </p:nvSpPr>
          <p:spPr>
            <a:xfrm>
              <a:off x="7565075" y="4266538"/>
              <a:ext cx="264425" cy="390750"/>
            </a:xfrm>
            <a:custGeom>
              <a:avLst/>
              <a:gdLst/>
              <a:ahLst/>
              <a:cxnLst/>
              <a:rect l="l" t="t" r="r" b="b"/>
              <a:pathLst>
                <a:path w="10577" h="15630" extrusionOk="0">
                  <a:moveTo>
                    <a:pt x="5880" y="0"/>
                  </a:moveTo>
                  <a:cubicBezTo>
                    <a:pt x="5517" y="0"/>
                    <a:pt x="5156" y="258"/>
                    <a:pt x="4988" y="657"/>
                  </a:cubicBezTo>
                  <a:lnTo>
                    <a:pt x="151" y="13414"/>
                  </a:lnTo>
                  <a:cubicBezTo>
                    <a:pt x="0" y="13840"/>
                    <a:pt x="176" y="14266"/>
                    <a:pt x="577" y="14391"/>
                  </a:cubicBezTo>
                  <a:lnTo>
                    <a:pt x="4186" y="15594"/>
                  </a:lnTo>
                  <a:cubicBezTo>
                    <a:pt x="4256" y="15618"/>
                    <a:pt x="4329" y="15629"/>
                    <a:pt x="4403" y="15629"/>
                  </a:cubicBezTo>
                  <a:cubicBezTo>
                    <a:pt x="4721" y="15629"/>
                    <a:pt x="5046" y="15419"/>
                    <a:pt x="5188" y="15093"/>
                  </a:cubicBezTo>
                  <a:lnTo>
                    <a:pt x="10402" y="2436"/>
                  </a:lnTo>
                  <a:cubicBezTo>
                    <a:pt x="10577" y="1960"/>
                    <a:pt x="10402" y="1459"/>
                    <a:pt x="9975" y="1334"/>
                  </a:cubicBezTo>
                  <a:lnTo>
                    <a:pt x="6091" y="30"/>
                  </a:lnTo>
                  <a:cubicBezTo>
                    <a:pt x="6021" y="10"/>
                    <a:pt x="5951"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604;p72"/>
            <p:cNvSpPr/>
            <p:nvPr/>
          </p:nvSpPr>
          <p:spPr>
            <a:xfrm>
              <a:off x="6996775" y="4544613"/>
              <a:ext cx="151650" cy="159650"/>
            </a:xfrm>
            <a:custGeom>
              <a:avLst/>
              <a:gdLst/>
              <a:ahLst/>
              <a:cxnLst/>
              <a:rect l="l" t="t" r="r" b="b"/>
              <a:pathLst>
                <a:path w="6066" h="6386" extrusionOk="0">
                  <a:moveTo>
                    <a:pt x="1720" y="1"/>
                  </a:moveTo>
                  <a:cubicBezTo>
                    <a:pt x="1416" y="1"/>
                    <a:pt x="1135" y="215"/>
                    <a:pt x="1053" y="562"/>
                  </a:cubicBezTo>
                  <a:lnTo>
                    <a:pt x="101" y="4271"/>
                  </a:lnTo>
                  <a:cubicBezTo>
                    <a:pt x="1" y="4672"/>
                    <a:pt x="201" y="5073"/>
                    <a:pt x="577" y="5198"/>
                  </a:cubicBezTo>
                  <a:lnTo>
                    <a:pt x="4036" y="6351"/>
                  </a:lnTo>
                  <a:cubicBezTo>
                    <a:pt x="4102" y="6375"/>
                    <a:pt x="4170" y="6386"/>
                    <a:pt x="4237" y="6386"/>
                  </a:cubicBezTo>
                  <a:cubicBezTo>
                    <a:pt x="4527" y="6386"/>
                    <a:pt x="4806" y="6180"/>
                    <a:pt x="4888" y="5875"/>
                  </a:cubicBezTo>
                  <a:lnTo>
                    <a:pt x="5965" y="2191"/>
                  </a:lnTo>
                  <a:cubicBezTo>
                    <a:pt x="6066" y="1790"/>
                    <a:pt x="5865" y="1339"/>
                    <a:pt x="5464" y="1213"/>
                  </a:cubicBezTo>
                  <a:lnTo>
                    <a:pt x="1930" y="35"/>
                  </a:lnTo>
                  <a:cubicBezTo>
                    <a:pt x="1860" y="12"/>
                    <a:pt x="1790" y="1"/>
                    <a:pt x="1720"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05;p72"/>
            <p:cNvSpPr/>
            <p:nvPr/>
          </p:nvSpPr>
          <p:spPr>
            <a:xfrm>
              <a:off x="7159050" y="4600388"/>
              <a:ext cx="156050" cy="157825"/>
            </a:xfrm>
            <a:custGeom>
              <a:avLst/>
              <a:gdLst/>
              <a:ahLst/>
              <a:cxnLst/>
              <a:rect l="l" t="t" r="r" b="b"/>
              <a:pathLst>
                <a:path w="6242" h="6313" extrusionOk="0">
                  <a:moveTo>
                    <a:pt x="1917" y="0"/>
                  </a:moveTo>
                  <a:cubicBezTo>
                    <a:pt x="1606" y="0"/>
                    <a:pt x="1306" y="210"/>
                    <a:pt x="1204" y="536"/>
                  </a:cubicBezTo>
                  <a:lnTo>
                    <a:pt x="126" y="4220"/>
                  </a:lnTo>
                  <a:cubicBezTo>
                    <a:pt x="1" y="4596"/>
                    <a:pt x="226" y="4997"/>
                    <a:pt x="577" y="5123"/>
                  </a:cubicBezTo>
                  <a:lnTo>
                    <a:pt x="4036" y="6276"/>
                  </a:lnTo>
                  <a:cubicBezTo>
                    <a:pt x="4111" y="6301"/>
                    <a:pt x="4187" y="6313"/>
                    <a:pt x="4262" y="6313"/>
                  </a:cubicBezTo>
                  <a:cubicBezTo>
                    <a:pt x="4561" y="6313"/>
                    <a:pt x="4838" y="6120"/>
                    <a:pt x="4938" y="5799"/>
                  </a:cubicBezTo>
                  <a:lnTo>
                    <a:pt x="6116" y="2165"/>
                  </a:lnTo>
                  <a:cubicBezTo>
                    <a:pt x="6241" y="1764"/>
                    <a:pt x="6041" y="1338"/>
                    <a:pt x="5665" y="1213"/>
                  </a:cubicBezTo>
                  <a:lnTo>
                    <a:pt x="2131" y="35"/>
                  </a:lnTo>
                  <a:cubicBezTo>
                    <a:pt x="2061" y="11"/>
                    <a:pt x="1988" y="0"/>
                    <a:pt x="1917"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06;p72"/>
            <p:cNvSpPr/>
            <p:nvPr/>
          </p:nvSpPr>
          <p:spPr>
            <a:xfrm>
              <a:off x="7321975" y="4656088"/>
              <a:ext cx="160425" cy="156025"/>
            </a:xfrm>
            <a:custGeom>
              <a:avLst/>
              <a:gdLst/>
              <a:ahLst/>
              <a:cxnLst/>
              <a:rect l="l" t="t" r="r" b="b"/>
              <a:pathLst>
                <a:path w="6417" h="6241" extrusionOk="0">
                  <a:moveTo>
                    <a:pt x="2052" y="0"/>
                  </a:moveTo>
                  <a:cubicBezTo>
                    <a:pt x="1746" y="0"/>
                    <a:pt x="1454" y="193"/>
                    <a:pt x="1353" y="514"/>
                  </a:cubicBezTo>
                  <a:lnTo>
                    <a:pt x="125" y="4148"/>
                  </a:lnTo>
                  <a:cubicBezTo>
                    <a:pt x="0" y="4524"/>
                    <a:pt x="201" y="4950"/>
                    <a:pt x="577" y="5075"/>
                  </a:cubicBezTo>
                  <a:lnTo>
                    <a:pt x="4010" y="6203"/>
                  </a:lnTo>
                  <a:cubicBezTo>
                    <a:pt x="4086" y="6228"/>
                    <a:pt x="4163" y="6240"/>
                    <a:pt x="4238" y="6240"/>
                  </a:cubicBezTo>
                  <a:cubicBezTo>
                    <a:pt x="4538" y="6240"/>
                    <a:pt x="4817" y="6052"/>
                    <a:pt x="4937" y="5752"/>
                  </a:cubicBezTo>
                  <a:lnTo>
                    <a:pt x="6266" y="2143"/>
                  </a:lnTo>
                  <a:cubicBezTo>
                    <a:pt x="6416" y="1767"/>
                    <a:pt x="6216" y="1341"/>
                    <a:pt x="5840" y="1215"/>
                  </a:cubicBezTo>
                  <a:lnTo>
                    <a:pt x="2281" y="38"/>
                  </a:lnTo>
                  <a:cubicBezTo>
                    <a:pt x="2206" y="12"/>
                    <a:pt x="2128" y="0"/>
                    <a:pt x="205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07;p72"/>
            <p:cNvSpPr/>
            <p:nvPr/>
          </p:nvSpPr>
          <p:spPr>
            <a:xfrm>
              <a:off x="7484875" y="4711288"/>
              <a:ext cx="164175" cy="154700"/>
            </a:xfrm>
            <a:custGeom>
              <a:avLst/>
              <a:gdLst/>
              <a:ahLst/>
              <a:cxnLst/>
              <a:rect l="l" t="t" r="r" b="b"/>
              <a:pathLst>
                <a:path w="6567" h="6188" extrusionOk="0">
                  <a:moveTo>
                    <a:pt x="2242" y="0"/>
                  </a:moveTo>
                  <a:cubicBezTo>
                    <a:pt x="1931" y="0"/>
                    <a:pt x="1626" y="210"/>
                    <a:pt x="1504" y="536"/>
                  </a:cubicBezTo>
                  <a:lnTo>
                    <a:pt x="126" y="4120"/>
                  </a:lnTo>
                  <a:cubicBezTo>
                    <a:pt x="0" y="4496"/>
                    <a:pt x="176" y="4897"/>
                    <a:pt x="552" y="5023"/>
                  </a:cubicBezTo>
                  <a:lnTo>
                    <a:pt x="3985" y="6150"/>
                  </a:lnTo>
                  <a:cubicBezTo>
                    <a:pt x="4061" y="6176"/>
                    <a:pt x="4139" y="6188"/>
                    <a:pt x="4216" y="6188"/>
                  </a:cubicBezTo>
                  <a:cubicBezTo>
                    <a:pt x="4522" y="6188"/>
                    <a:pt x="4818" y="5999"/>
                    <a:pt x="4938" y="5699"/>
                  </a:cubicBezTo>
                  <a:lnTo>
                    <a:pt x="6391" y="2165"/>
                  </a:lnTo>
                  <a:cubicBezTo>
                    <a:pt x="6567" y="1764"/>
                    <a:pt x="6391" y="1338"/>
                    <a:pt x="5990" y="1213"/>
                  </a:cubicBezTo>
                  <a:lnTo>
                    <a:pt x="2457" y="35"/>
                  </a:lnTo>
                  <a:cubicBezTo>
                    <a:pt x="2386" y="12"/>
                    <a:pt x="2314" y="0"/>
                    <a:pt x="2242"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08;p72"/>
            <p:cNvSpPr/>
            <p:nvPr/>
          </p:nvSpPr>
          <p:spPr>
            <a:xfrm>
              <a:off x="7001800" y="4523938"/>
              <a:ext cx="152900" cy="160900"/>
            </a:xfrm>
            <a:custGeom>
              <a:avLst/>
              <a:gdLst/>
              <a:ahLst/>
              <a:cxnLst/>
              <a:rect l="l" t="t" r="r" b="b"/>
              <a:pathLst>
                <a:path w="6116" h="6436" extrusionOk="0">
                  <a:moveTo>
                    <a:pt x="1735" y="1"/>
                  </a:moveTo>
                  <a:cubicBezTo>
                    <a:pt x="1423" y="1"/>
                    <a:pt x="1155" y="215"/>
                    <a:pt x="1053" y="562"/>
                  </a:cubicBezTo>
                  <a:lnTo>
                    <a:pt x="100" y="4296"/>
                  </a:lnTo>
                  <a:cubicBezTo>
                    <a:pt x="0" y="4697"/>
                    <a:pt x="226" y="5123"/>
                    <a:pt x="576" y="5248"/>
                  </a:cubicBezTo>
                  <a:lnTo>
                    <a:pt x="4035" y="6401"/>
                  </a:lnTo>
                  <a:cubicBezTo>
                    <a:pt x="4106" y="6425"/>
                    <a:pt x="4177" y="6436"/>
                    <a:pt x="4247" y="6436"/>
                  </a:cubicBezTo>
                  <a:cubicBezTo>
                    <a:pt x="4551" y="6436"/>
                    <a:pt x="4831" y="6226"/>
                    <a:pt x="4912" y="5900"/>
                  </a:cubicBezTo>
                  <a:lnTo>
                    <a:pt x="5990" y="2191"/>
                  </a:lnTo>
                  <a:cubicBezTo>
                    <a:pt x="6115" y="1790"/>
                    <a:pt x="5890" y="1339"/>
                    <a:pt x="5514" y="1213"/>
                  </a:cubicBezTo>
                  <a:lnTo>
                    <a:pt x="1955" y="35"/>
                  </a:lnTo>
                  <a:cubicBezTo>
                    <a:pt x="1880" y="12"/>
                    <a:pt x="1807"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09;p72"/>
            <p:cNvSpPr/>
            <p:nvPr/>
          </p:nvSpPr>
          <p:spPr>
            <a:xfrm>
              <a:off x="7165325" y="4579713"/>
              <a:ext cx="156675" cy="159075"/>
            </a:xfrm>
            <a:custGeom>
              <a:avLst/>
              <a:gdLst/>
              <a:ahLst/>
              <a:cxnLst/>
              <a:rect l="l" t="t" r="r" b="b"/>
              <a:pathLst>
                <a:path w="6267" h="6363" extrusionOk="0">
                  <a:moveTo>
                    <a:pt x="1909" y="0"/>
                  </a:moveTo>
                  <a:cubicBezTo>
                    <a:pt x="1590" y="0"/>
                    <a:pt x="1305" y="214"/>
                    <a:pt x="1203" y="561"/>
                  </a:cubicBezTo>
                  <a:lnTo>
                    <a:pt x="101" y="4245"/>
                  </a:lnTo>
                  <a:cubicBezTo>
                    <a:pt x="0" y="4646"/>
                    <a:pt x="201" y="5047"/>
                    <a:pt x="577" y="5173"/>
                  </a:cubicBezTo>
                  <a:lnTo>
                    <a:pt x="4036" y="6326"/>
                  </a:lnTo>
                  <a:cubicBezTo>
                    <a:pt x="4111" y="6351"/>
                    <a:pt x="4187" y="6363"/>
                    <a:pt x="4262" y="6363"/>
                  </a:cubicBezTo>
                  <a:cubicBezTo>
                    <a:pt x="4561" y="6363"/>
                    <a:pt x="4838" y="6170"/>
                    <a:pt x="4938" y="5849"/>
                  </a:cubicBezTo>
                  <a:lnTo>
                    <a:pt x="6141" y="2190"/>
                  </a:lnTo>
                  <a:cubicBezTo>
                    <a:pt x="6266" y="1789"/>
                    <a:pt x="6066" y="1338"/>
                    <a:pt x="5690" y="1213"/>
                  </a:cubicBezTo>
                  <a:lnTo>
                    <a:pt x="2131" y="35"/>
                  </a:lnTo>
                  <a:cubicBezTo>
                    <a:pt x="2056" y="12"/>
                    <a:pt x="1982" y="0"/>
                    <a:pt x="1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10;p72"/>
            <p:cNvSpPr/>
            <p:nvPr/>
          </p:nvSpPr>
          <p:spPr>
            <a:xfrm>
              <a:off x="7328225" y="4635463"/>
              <a:ext cx="161050" cy="157850"/>
            </a:xfrm>
            <a:custGeom>
              <a:avLst/>
              <a:gdLst/>
              <a:ahLst/>
              <a:cxnLst/>
              <a:rect l="l" t="t" r="r" b="b"/>
              <a:pathLst>
                <a:path w="6442" h="6314" extrusionOk="0">
                  <a:moveTo>
                    <a:pt x="2106" y="1"/>
                  </a:moveTo>
                  <a:cubicBezTo>
                    <a:pt x="1781" y="1"/>
                    <a:pt x="1481" y="211"/>
                    <a:pt x="1379" y="537"/>
                  </a:cubicBezTo>
                  <a:lnTo>
                    <a:pt x="151" y="4196"/>
                  </a:lnTo>
                  <a:cubicBezTo>
                    <a:pt x="1" y="4597"/>
                    <a:pt x="201" y="4998"/>
                    <a:pt x="577" y="5123"/>
                  </a:cubicBezTo>
                  <a:lnTo>
                    <a:pt x="4036" y="6276"/>
                  </a:lnTo>
                  <a:cubicBezTo>
                    <a:pt x="4111" y="6301"/>
                    <a:pt x="4188" y="6313"/>
                    <a:pt x="4265" y="6313"/>
                  </a:cubicBezTo>
                  <a:cubicBezTo>
                    <a:pt x="4570" y="6313"/>
                    <a:pt x="4863" y="6121"/>
                    <a:pt x="4963" y="5800"/>
                  </a:cubicBezTo>
                  <a:lnTo>
                    <a:pt x="6291" y="2191"/>
                  </a:lnTo>
                  <a:cubicBezTo>
                    <a:pt x="6442" y="1790"/>
                    <a:pt x="6266" y="1364"/>
                    <a:pt x="5865" y="1213"/>
                  </a:cubicBezTo>
                  <a:lnTo>
                    <a:pt x="2332" y="35"/>
                  </a:lnTo>
                  <a:cubicBezTo>
                    <a:pt x="2256" y="12"/>
                    <a:pt x="2180" y="1"/>
                    <a:pt x="2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11;p72"/>
            <p:cNvSpPr/>
            <p:nvPr/>
          </p:nvSpPr>
          <p:spPr>
            <a:xfrm>
              <a:off x="7491775" y="4691238"/>
              <a:ext cx="165425" cy="155950"/>
            </a:xfrm>
            <a:custGeom>
              <a:avLst/>
              <a:gdLst/>
              <a:ahLst/>
              <a:cxnLst/>
              <a:rect l="l" t="t" r="r" b="b"/>
              <a:pathLst>
                <a:path w="6617" h="6238" extrusionOk="0">
                  <a:moveTo>
                    <a:pt x="2267" y="0"/>
                  </a:moveTo>
                  <a:cubicBezTo>
                    <a:pt x="1955" y="0"/>
                    <a:pt x="1651" y="210"/>
                    <a:pt x="1529" y="536"/>
                  </a:cubicBezTo>
                  <a:lnTo>
                    <a:pt x="150" y="4145"/>
                  </a:lnTo>
                  <a:cubicBezTo>
                    <a:pt x="0" y="4521"/>
                    <a:pt x="201" y="4947"/>
                    <a:pt x="551" y="5073"/>
                  </a:cubicBezTo>
                  <a:lnTo>
                    <a:pt x="4010" y="6200"/>
                  </a:lnTo>
                  <a:cubicBezTo>
                    <a:pt x="4086" y="6226"/>
                    <a:pt x="4164" y="6238"/>
                    <a:pt x="4241" y="6238"/>
                  </a:cubicBezTo>
                  <a:cubicBezTo>
                    <a:pt x="4548" y="6238"/>
                    <a:pt x="4848" y="6049"/>
                    <a:pt x="4988" y="5749"/>
                  </a:cubicBezTo>
                  <a:lnTo>
                    <a:pt x="6441" y="2165"/>
                  </a:lnTo>
                  <a:cubicBezTo>
                    <a:pt x="6617" y="1789"/>
                    <a:pt x="6441" y="1363"/>
                    <a:pt x="6040" y="1238"/>
                  </a:cubicBezTo>
                  <a:lnTo>
                    <a:pt x="2481" y="35"/>
                  </a:lnTo>
                  <a:cubicBezTo>
                    <a:pt x="2411" y="12"/>
                    <a:pt x="2339" y="0"/>
                    <a:pt x="2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12;p72"/>
            <p:cNvSpPr/>
            <p:nvPr/>
          </p:nvSpPr>
          <p:spPr>
            <a:xfrm>
              <a:off x="7244275" y="3836838"/>
              <a:ext cx="257550" cy="184850"/>
            </a:xfrm>
            <a:custGeom>
              <a:avLst/>
              <a:gdLst/>
              <a:ahLst/>
              <a:cxnLst/>
              <a:rect l="l" t="t" r="r" b="b"/>
              <a:pathLst>
                <a:path w="10302" h="7394" extrusionOk="0">
                  <a:moveTo>
                    <a:pt x="7419" y="0"/>
                  </a:moveTo>
                  <a:lnTo>
                    <a:pt x="0" y="6166"/>
                  </a:lnTo>
                  <a:lnTo>
                    <a:pt x="3760" y="7394"/>
                  </a:lnTo>
                  <a:lnTo>
                    <a:pt x="10301" y="953"/>
                  </a:lnTo>
                  <a:lnTo>
                    <a:pt x="7419"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13;p72"/>
            <p:cNvSpPr/>
            <p:nvPr/>
          </p:nvSpPr>
          <p:spPr>
            <a:xfrm>
              <a:off x="7384625" y="3876313"/>
              <a:ext cx="246900" cy="184850"/>
            </a:xfrm>
            <a:custGeom>
              <a:avLst/>
              <a:gdLst/>
              <a:ahLst/>
              <a:cxnLst/>
              <a:rect l="l" t="t" r="r" b="b"/>
              <a:pathLst>
                <a:path w="9876" h="7394" extrusionOk="0">
                  <a:moveTo>
                    <a:pt x="6542" y="0"/>
                  </a:moveTo>
                  <a:lnTo>
                    <a:pt x="0" y="6441"/>
                  </a:lnTo>
                  <a:lnTo>
                    <a:pt x="2858" y="7394"/>
                  </a:lnTo>
                  <a:lnTo>
                    <a:pt x="9875" y="1103"/>
                  </a:lnTo>
                  <a:lnTo>
                    <a:pt x="6542"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14;p72"/>
            <p:cNvSpPr/>
            <p:nvPr/>
          </p:nvSpPr>
          <p:spPr>
            <a:xfrm>
              <a:off x="7302550" y="4192088"/>
              <a:ext cx="144750" cy="124425"/>
            </a:xfrm>
            <a:custGeom>
              <a:avLst/>
              <a:gdLst/>
              <a:ahLst/>
              <a:cxnLst/>
              <a:rect l="l" t="t" r="r" b="b"/>
              <a:pathLst>
                <a:path w="5790" h="4977" extrusionOk="0">
                  <a:moveTo>
                    <a:pt x="5489" y="1"/>
                  </a:moveTo>
                  <a:cubicBezTo>
                    <a:pt x="4806" y="2091"/>
                    <a:pt x="3047" y="3446"/>
                    <a:pt x="1227" y="3446"/>
                  </a:cubicBezTo>
                  <a:cubicBezTo>
                    <a:pt x="843" y="3446"/>
                    <a:pt x="456" y="3386"/>
                    <a:pt x="75" y="3259"/>
                  </a:cubicBezTo>
                  <a:lnTo>
                    <a:pt x="50" y="3359"/>
                  </a:lnTo>
                  <a:cubicBezTo>
                    <a:pt x="0" y="3510"/>
                    <a:pt x="75" y="3660"/>
                    <a:pt x="201" y="3710"/>
                  </a:cubicBezTo>
                  <a:lnTo>
                    <a:pt x="3985" y="4963"/>
                  </a:lnTo>
                  <a:cubicBezTo>
                    <a:pt x="4007" y="4972"/>
                    <a:pt x="4030" y="4976"/>
                    <a:pt x="4053" y="4976"/>
                  </a:cubicBezTo>
                  <a:cubicBezTo>
                    <a:pt x="4161" y="4976"/>
                    <a:pt x="4270" y="4887"/>
                    <a:pt x="4311" y="4763"/>
                  </a:cubicBezTo>
                  <a:lnTo>
                    <a:pt x="5740" y="377"/>
                  </a:lnTo>
                  <a:cubicBezTo>
                    <a:pt x="5790" y="226"/>
                    <a:pt x="5714" y="76"/>
                    <a:pt x="5589" y="26"/>
                  </a:cubicBezTo>
                  <a:lnTo>
                    <a:pt x="54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15;p72"/>
            <p:cNvSpPr/>
            <p:nvPr/>
          </p:nvSpPr>
          <p:spPr>
            <a:xfrm>
              <a:off x="7481125" y="4252888"/>
              <a:ext cx="149125" cy="123150"/>
            </a:xfrm>
            <a:custGeom>
              <a:avLst/>
              <a:gdLst/>
              <a:ahLst/>
              <a:cxnLst/>
              <a:rect l="l" t="t" r="r" b="b"/>
              <a:pathLst>
                <a:path w="5965" h="4926" extrusionOk="0">
                  <a:moveTo>
                    <a:pt x="5689" y="0"/>
                  </a:moveTo>
                  <a:cubicBezTo>
                    <a:pt x="4926" y="2064"/>
                    <a:pt x="3108" y="3397"/>
                    <a:pt x="1272" y="3397"/>
                  </a:cubicBezTo>
                  <a:cubicBezTo>
                    <a:pt x="879" y="3397"/>
                    <a:pt x="485" y="3336"/>
                    <a:pt x="100" y="3208"/>
                  </a:cubicBezTo>
                  <a:lnTo>
                    <a:pt x="50" y="3308"/>
                  </a:lnTo>
                  <a:cubicBezTo>
                    <a:pt x="0" y="3459"/>
                    <a:pt x="75" y="3609"/>
                    <a:pt x="201" y="3659"/>
                  </a:cubicBezTo>
                  <a:lnTo>
                    <a:pt x="3985" y="4912"/>
                  </a:lnTo>
                  <a:cubicBezTo>
                    <a:pt x="4012" y="4921"/>
                    <a:pt x="4038" y="4925"/>
                    <a:pt x="4062" y="4925"/>
                  </a:cubicBezTo>
                  <a:cubicBezTo>
                    <a:pt x="4178" y="4925"/>
                    <a:pt x="4274" y="4836"/>
                    <a:pt x="4336" y="4712"/>
                  </a:cubicBezTo>
                  <a:lnTo>
                    <a:pt x="5915" y="376"/>
                  </a:lnTo>
                  <a:cubicBezTo>
                    <a:pt x="5965" y="226"/>
                    <a:pt x="5915" y="75"/>
                    <a:pt x="5764" y="25"/>
                  </a:cubicBezTo>
                  <a:lnTo>
                    <a:pt x="56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16;p72"/>
            <p:cNvSpPr/>
            <p:nvPr/>
          </p:nvSpPr>
          <p:spPr>
            <a:xfrm>
              <a:off x="7409050" y="4474688"/>
              <a:ext cx="140375" cy="112575"/>
            </a:xfrm>
            <a:custGeom>
              <a:avLst/>
              <a:gdLst/>
              <a:ahLst/>
              <a:cxnLst/>
              <a:rect l="l" t="t" r="r" b="b"/>
              <a:pathLst>
                <a:path w="5615" h="4503" extrusionOk="0">
                  <a:moveTo>
                    <a:pt x="5339" y="0"/>
                  </a:moveTo>
                  <a:cubicBezTo>
                    <a:pt x="4643" y="1884"/>
                    <a:pt x="2959" y="3065"/>
                    <a:pt x="1232" y="3065"/>
                  </a:cubicBezTo>
                  <a:cubicBezTo>
                    <a:pt x="845" y="3065"/>
                    <a:pt x="457" y="3006"/>
                    <a:pt x="76" y="2882"/>
                  </a:cubicBezTo>
                  <a:lnTo>
                    <a:pt x="26" y="2983"/>
                  </a:lnTo>
                  <a:cubicBezTo>
                    <a:pt x="1" y="3108"/>
                    <a:pt x="51" y="3258"/>
                    <a:pt x="176" y="3283"/>
                  </a:cubicBezTo>
                  <a:lnTo>
                    <a:pt x="3785" y="4486"/>
                  </a:lnTo>
                  <a:cubicBezTo>
                    <a:pt x="3812" y="4497"/>
                    <a:pt x="3840" y="4502"/>
                    <a:pt x="3868" y="4502"/>
                  </a:cubicBezTo>
                  <a:cubicBezTo>
                    <a:pt x="3970" y="4502"/>
                    <a:pt x="4072" y="4435"/>
                    <a:pt x="4111" y="4336"/>
                  </a:cubicBezTo>
                  <a:lnTo>
                    <a:pt x="5565" y="376"/>
                  </a:lnTo>
                  <a:cubicBezTo>
                    <a:pt x="5615" y="226"/>
                    <a:pt x="5540" y="75"/>
                    <a:pt x="5414" y="50"/>
                  </a:cubicBezTo>
                  <a:lnTo>
                    <a:pt x="53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17;p72"/>
            <p:cNvSpPr/>
            <p:nvPr/>
          </p:nvSpPr>
          <p:spPr>
            <a:xfrm>
              <a:off x="7579475" y="4316163"/>
              <a:ext cx="233125" cy="328100"/>
            </a:xfrm>
            <a:custGeom>
              <a:avLst/>
              <a:gdLst/>
              <a:ahLst/>
              <a:cxnLst/>
              <a:rect l="l" t="t" r="r" b="b"/>
              <a:pathLst>
                <a:path w="9325" h="13124" extrusionOk="0">
                  <a:moveTo>
                    <a:pt x="9049" y="0"/>
                  </a:moveTo>
                  <a:lnTo>
                    <a:pt x="5239" y="7745"/>
                  </a:lnTo>
                  <a:cubicBezTo>
                    <a:pt x="4211" y="9875"/>
                    <a:pt x="2231" y="11304"/>
                    <a:pt x="101" y="11504"/>
                  </a:cubicBezTo>
                  <a:lnTo>
                    <a:pt x="51" y="11579"/>
                  </a:lnTo>
                  <a:cubicBezTo>
                    <a:pt x="1" y="11730"/>
                    <a:pt x="76" y="11855"/>
                    <a:pt x="201" y="11905"/>
                  </a:cubicBezTo>
                  <a:lnTo>
                    <a:pt x="3810" y="13108"/>
                  </a:lnTo>
                  <a:cubicBezTo>
                    <a:pt x="3837" y="13119"/>
                    <a:pt x="3864" y="13124"/>
                    <a:pt x="3891" y="13124"/>
                  </a:cubicBezTo>
                  <a:cubicBezTo>
                    <a:pt x="3994" y="13124"/>
                    <a:pt x="4097" y="13052"/>
                    <a:pt x="4136" y="12933"/>
                  </a:cubicBezTo>
                  <a:lnTo>
                    <a:pt x="9249" y="376"/>
                  </a:lnTo>
                  <a:cubicBezTo>
                    <a:pt x="9324" y="226"/>
                    <a:pt x="9274" y="76"/>
                    <a:pt x="9124" y="25"/>
                  </a:cubicBezTo>
                  <a:lnTo>
                    <a:pt x="90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18;p72"/>
            <p:cNvSpPr/>
            <p:nvPr/>
          </p:nvSpPr>
          <p:spPr>
            <a:xfrm>
              <a:off x="7238000" y="4416413"/>
              <a:ext cx="136625" cy="114175"/>
            </a:xfrm>
            <a:custGeom>
              <a:avLst/>
              <a:gdLst/>
              <a:ahLst/>
              <a:cxnLst/>
              <a:rect l="l" t="t" r="r" b="b"/>
              <a:pathLst>
                <a:path w="5465" h="4567" extrusionOk="0">
                  <a:moveTo>
                    <a:pt x="5164" y="0"/>
                  </a:moveTo>
                  <a:cubicBezTo>
                    <a:pt x="4549" y="1904"/>
                    <a:pt x="2932" y="3123"/>
                    <a:pt x="1226" y="3123"/>
                  </a:cubicBezTo>
                  <a:cubicBezTo>
                    <a:pt x="844" y="3123"/>
                    <a:pt x="457" y="3061"/>
                    <a:pt x="76" y="2933"/>
                  </a:cubicBezTo>
                  <a:lnTo>
                    <a:pt x="26" y="3033"/>
                  </a:lnTo>
                  <a:cubicBezTo>
                    <a:pt x="1" y="3158"/>
                    <a:pt x="51" y="3309"/>
                    <a:pt x="176" y="3359"/>
                  </a:cubicBezTo>
                  <a:lnTo>
                    <a:pt x="3810" y="4562"/>
                  </a:lnTo>
                  <a:cubicBezTo>
                    <a:pt x="3826" y="4565"/>
                    <a:pt x="3843" y="4567"/>
                    <a:pt x="3859" y="4567"/>
                  </a:cubicBezTo>
                  <a:cubicBezTo>
                    <a:pt x="3967" y="4567"/>
                    <a:pt x="4067" y="4496"/>
                    <a:pt x="4111" y="4386"/>
                  </a:cubicBezTo>
                  <a:lnTo>
                    <a:pt x="5414" y="376"/>
                  </a:lnTo>
                  <a:cubicBezTo>
                    <a:pt x="5464" y="226"/>
                    <a:pt x="5389" y="76"/>
                    <a:pt x="5264" y="51"/>
                  </a:cubicBezTo>
                  <a:lnTo>
                    <a:pt x="51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19;p72"/>
            <p:cNvSpPr/>
            <p:nvPr/>
          </p:nvSpPr>
          <p:spPr>
            <a:xfrm>
              <a:off x="7066950" y="4358763"/>
              <a:ext cx="132850" cy="115025"/>
            </a:xfrm>
            <a:custGeom>
              <a:avLst/>
              <a:gdLst/>
              <a:ahLst/>
              <a:cxnLst/>
              <a:rect l="l" t="t" r="r" b="b"/>
              <a:pathLst>
                <a:path w="5314" h="4601" extrusionOk="0">
                  <a:moveTo>
                    <a:pt x="5013" y="1"/>
                  </a:moveTo>
                  <a:cubicBezTo>
                    <a:pt x="4481" y="1926"/>
                    <a:pt x="2894" y="3148"/>
                    <a:pt x="1211" y="3148"/>
                  </a:cubicBezTo>
                  <a:cubicBezTo>
                    <a:pt x="834" y="3148"/>
                    <a:pt x="452" y="3086"/>
                    <a:pt x="76" y="2958"/>
                  </a:cubicBezTo>
                  <a:lnTo>
                    <a:pt x="51" y="2958"/>
                  </a:lnTo>
                  <a:lnTo>
                    <a:pt x="26" y="3058"/>
                  </a:lnTo>
                  <a:cubicBezTo>
                    <a:pt x="1" y="3184"/>
                    <a:pt x="76" y="3334"/>
                    <a:pt x="201" y="3384"/>
                  </a:cubicBezTo>
                  <a:lnTo>
                    <a:pt x="3810" y="4587"/>
                  </a:lnTo>
                  <a:cubicBezTo>
                    <a:pt x="3833" y="4596"/>
                    <a:pt x="3855" y="4600"/>
                    <a:pt x="3877" y="4600"/>
                  </a:cubicBezTo>
                  <a:cubicBezTo>
                    <a:pt x="3978" y="4600"/>
                    <a:pt x="4070" y="4514"/>
                    <a:pt x="4111" y="4412"/>
                  </a:cubicBezTo>
                  <a:lnTo>
                    <a:pt x="5264" y="352"/>
                  </a:lnTo>
                  <a:cubicBezTo>
                    <a:pt x="5314" y="201"/>
                    <a:pt x="5239" y="51"/>
                    <a:pt x="5113" y="26"/>
                  </a:cubicBezTo>
                  <a:lnTo>
                    <a:pt x="50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20;p72"/>
            <p:cNvSpPr/>
            <p:nvPr/>
          </p:nvSpPr>
          <p:spPr>
            <a:xfrm>
              <a:off x="7014950" y="4566163"/>
              <a:ext cx="125950" cy="105675"/>
            </a:xfrm>
            <a:custGeom>
              <a:avLst/>
              <a:gdLst/>
              <a:ahLst/>
              <a:cxnLst/>
              <a:rect l="l" t="t" r="r" b="b"/>
              <a:pathLst>
                <a:path w="5038" h="4227" extrusionOk="0">
                  <a:moveTo>
                    <a:pt x="4762" y="0"/>
                  </a:moveTo>
                  <a:cubicBezTo>
                    <a:pt x="4254" y="1771"/>
                    <a:pt x="2787" y="2863"/>
                    <a:pt x="1180" y="2863"/>
                  </a:cubicBezTo>
                  <a:cubicBezTo>
                    <a:pt x="808" y="2863"/>
                    <a:pt x="428" y="2805"/>
                    <a:pt x="50" y="2682"/>
                  </a:cubicBezTo>
                  <a:lnTo>
                    <a:pt x="25" y="2782"/>
                  </a:lnTo>
                  <a:cubicBezTo>
                    <a:pt x="0" y="2908"/>
                    <a:pt x="76" y="3033"/>
                    <a:pt x="176" y="3058"/>
                  </a:cubicBezTo>
                  <a:lnTo>
                    <a:pt x="3659" y="4211"/>
                  </a:lnTo>
                  <a:cubicBezTo>
                    <a:pt x="3686" y="4222"/>
                    <a:pt x="3713" y="4227"/>
                    <a:pt x="3739" y="4227"/>
                  </a:cubicBezTo>
                  <a:cubicBezTo>
                    <a:pt x="3834" y="4227"/>
                    <a:pt x="3915" y="4159"/>
                    <a:pt x="3935" y="4061"/>
                  </a:cubicBezTo>
                  <a:lnTo>
                    <a:pt x="4988" y="351"/>
                  </a:lnTo>
                  <a:cubicBezTo>
                    <a:pt x="5038" y="226"/>
                    <a:pt x="4963" y="76"/>
                    <a:pt x="4837" y="51"/>
                  </a:cubicBezTo>
                  <a:lnTo>
                    <a:pt x="47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21;p72"/>
            <p:cNvSpPr/>
            <p:nvPr/>
          </p:nvSpPr>
          <p:spPr>
            <a:xfrm>
              <a:off x="7178475" y="4621913"/>
              <a:ext cx="129100" cy="104450"/>
            </a:xfrm>
            <a:custGeom>
              <a:avLst/>
              <a:gdLst/>
              <a:ahLst/>
              <a:cxnLst/>
              <a:rect l="l" t="t" r="r" b="b"/>
              <a:pathLst>
                <a:path w="5164" h="4178" extrusionOk="0">
                  <a:moveTo>
                    <a:pt x="4913" y="1"/>
                  </a:moveTo>
                  <a:cubicBezTo>
                    <a:pt x="4344" y="1729"/>
                    <a:pt x="2818" y="2814"/>
                    <a:pt x="1205" y="2814"/>
                  </a:cubicBezTo>
                  <a:cubicBezTo>
                    <a:pt x="829" y="2814"/>
                    <a:pt x="450" y="2756"/>
                    <a:pt x="76" y="2633"/>
                  </a:cubicBezTo>
                  <a:lnTo>
                    <a:pt x="51" y="2708"/>
                  </a:lnTo>
                  <a:cubicBezTo>
                    <a:pt x="1" y="2833"/>
                    <a:pt x="76" y="2983"/>
                    <a:pt x="201" y="3009"/>
                  </a:cubicBezTo>
                  <a:lnTo>
                    <a:pt x="3660" y="4161"/>
                  </a:lnTo>
                  <a:cubicBezTo>
                    <a:pt x="3687" y="4172"/>
                    <a:pt x="3713" y="4177"/>
                    <a:pt x="3739" y="4177"/>
                  </a:cubicBezTo>
                  <a:cubicBezTo>
                    <a:pt x="3834" y="4177"/>
                    <a:pt x="3916" y="4110"/>
                    <a:pt x="3936" y="4011"/>
                  </a:cubicBezTo>
                  <a:lnTo>
                    <a:pt x="5139" y="352"/>
                  </a:lnTo>
                  <a:cubicBezTo>
                    <a:pt x="5164" y="227"/>
                    <a:pt x="5114" y="76"/>
                    <a:pt x="4988" y="26"/>
                  </a:cubicBezTo>
                  <a:lnTo>
                    <a:pt x="49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22;p72"/>
            <p:cNvSpPr/>
            <p:nvPr/>
          </p:nvSpPr>
          <p:spPr>
            <a:xfrm>
              <a:off x="7342025" y="4677688"/>
              <a:ext cx="132850" cy="103175"/>
            </a:xfrm>
            <a:custGeom>
              <a:avLst/>
              <a:gdLst/>
              <a:ahLst/>
              <a:cxnLst/>
              <a:rect l="l" t="t" r="r" b="b"/>
              <a:pathLst>
                <a:path w="5314" h="4127" extrusionOk="0">
                  <a:moveTo>
                    <a:pt x="5063" y="1"/>
                  </a:moveTo>
                  <a:cubicBezTo>
                    <a:pt x="4435" y="1703"/>
                    <a:pt x="2872" y="2766"/>
                    <a:pt x="1237" y="2766"/>
                  </a:cubicBezTo>
                  <a:cubicBezTo>
                    <a:pt x="850" y="2766"/>
                    <a:pt x="459" y="2707"/>
                    <a:pt x="75" y="2582"/>
                  </a:cubicBezTo>
                  <a:lnTo>
                    <a:pt x="50" y="2657"/>
                  </a:lnTo>
                  <a:cubicBezTo>
                    <a:pt x="0" y="2783"/>
                    <a:pt x="75" y="2908"/>
                    <a:pt x="201" y="2958"/>
                  </a:cubicBezTo>
                  <a:lnTo>
                    <a:pt x="3659" y="4111"/>
                  </a:lnTo>
                  <a:cubicBezTo>
                    <a:pt x="3686" y="4122"/>
                    <a:pt x="3713" y="4127"/>
                    <a:pt x="3739" y="4127"/>
                  </a:cubicBezTo>
                  <a:cubicBezTo>
                    <a:pt x="3835" y="4127"/>
                    <a:pt x="3921" y="4059"/>
                    <a:pt x="3960" y="3961"/>
                  </a:cubicBezTo>
                  <a:lnTo>
                    <a:pt x="5288" y="326"/>
                  </a:lnTo>
                  <a:cubicBezTo>
                    <a:pt x="5313" y="201"/>
                    <a:pt x="5263" y="76"/>
                    <a:pt x="5138" y="26"/>
                  </a:cubicBezTo>
                  <a:lnTo>
                    <a:pt x="506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23;p72"/>
            <p:cNvSpPr/>
            <p:nvPr/>
          </p:nvSpPr>
          <p:spPr>
            <a:xfrm>
              <a:off x="7506175" y="4733463"/>
              <a:ext cx="136000" cy="101675"/>
            </a:xfrm>
            <a:custGeom>
              <a:avLst/>
              <a:gdLst/>
              <a:ahLst/>
              <a:cxnLst/>
              <a:rect l="l" t="t" r="r" b="b"/>
              <a:pathLst>
                <a:path w="5440" h="4067" extrusionOk="0">
                  <a:moveTo>
                    <a:pt x="5189" y="0"/>
                  </a:moveTo>
                  <a:cubicBezTo>
                    <a:pt x="4502" y="1677"/>
                    <a:pt x="2887" y="2718"/>
                    <a:pt x="1250" y="2718"/>
                  </a:cubicBezTo>
                  <a:cubicBezTo>
                    <a:pt x="855" y="2718"/>
                    <a:pt x="460" y="2658"/>
                    <a:pt x="76" y="2532"/>
                  </a:cubicBezTo>
                  <a:lnTo>
                    <a:pt x="26" y="2607"/>
                  </a:lnTo>
                  <a:cubicBezTo>
                    <a:pt x="1" y="2732"/>
                    <a:pt x="51" y="2857"/>
                    <a:pt x="176" y="2907"/>
                  </a:cubicBezTo>
                  <a:lnTo>
                    <a:pt x="3635" y="4060"/>
                  </a:lnTo>
                  <a:cubicBezTo>
                    <a:pt x="3656" y="4065"/>
                    <a:pt x="3676" y="4067"/>
                    <a:pt x="3697" y="4067"/>
                  </a:cubicBezTo>
                  <a:cubicBezTo>
                    <a:pt x="3800" y="4067"/>
                    <a:pt x="3894" y="4014"/>
                    <a:pt x="3935" y="3910"/>
                  </a:cubicBezTo>
                  <a:lnTo>
                    <a:pt x="5389" y="326"/>
                  </a:lnTo>
                  <a:cubicBezTo>
                    <a:pt x="5439" y="201"/>
                    <a:pt x="5389" y="75"/>
                    <a:pt x="5264" y="25"/>
                  </a:cubicBezTo>
                  <a:lnTo>
                    <a:pt x="51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55" name="Rectangle 54"/>
              <p:cNvSpPr/>
              <p:nvPr/>
            </p:nvSpPr>
            <p:spPr>
              <a:xfrm>
                <a:off x="462871" y="854498"/>
                <a:ext cx="8507203" cy="1738553"/>
              </a:xfrm>
              <a:prstGeom prst="rect">
                <a:avLst/>
              </a:prstGeom>
            </p:spPr>
            <p:txBody>
              <a:bodyPr wrap="square">
                <a:spAutoFit/>
              </a:bodyPr>
              <a:lstStyle/>
              <a:p>
                <a:pPr marL="341313" lvl="0" indent="-341313" algn="just" defTabSz="1828800">
                  <a:lnSpc>
                    <a:spcPct val="150000"/>
                  </a:lnSpc>
                  <a:buClr>
                    <a:srgbClr val="FFFF00"/>
                  </a:buClr>
                  <a:buFont typeface="Wingdings" panose="05000000000000000000" pitchFamily="2" charset="2"/>
                  <a:buChar char="q"/>
                  <a:defRPr/>
                </a:pPr>
                <a:r>
                  <a:rPr kumimoji="0" lang="en-US" sz="1800" b="1"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rPr>
                  <a:t>HĐ1</a:t>
                </a:r>
                <a:r>
                  <a:rPr kumimoji="0" lang="en-US" sz="1800" b="0" i="0" u="none" strike="noStrike" kern="0" cap="none" spc="0" normalizeH="0" baseline="0" noProof="0">
                    <a:ln>
                      <a:noFill/>
                    </a:ln>
                    <a:solidFill>
                      <a:srgbClr val="FFFF00"/>
                    </a:solidFill>
                    <a:effectLst/>
                    <a:uLnTx/>
                    <a:uFillTx/>
                    <a:ea typeface="Dotum" panose="020B0600000101010101" pitchFamily="34" charset="-127"/>
                    <a:cs typeface="Times New Roman" panose="02020603050405020304" pitchFamily="18" charset="0"/>
                  </a:rPr>
                  <a:t>: </a:t>
                </a:r>
                <a:r>
                  <a:rPr lang="vi-VN" sz="1800" b="1" i="1">
                    <a:solidFill>
                      <a:schemeClr val="tx1"/>
                    </a:solidFill>
                    <a:ea typeface="+mn-ea"/>
                  </a:rPr>
                  <a:t>Nhận biết tính đồng biến, nghịch biến của hàm số</a:t>
                </a:r>
              </a:p>
              <a:p>
                <a:pPr lvl="0" algn="just" defTabSz="1828800">
                  <a:lnSpc>
                    <a:spcPct val="150000"/>
                  </a:lnSpc>
                  <a:buClr>
                    <a:srgbClr val="FFFF00"/>
                  </a:buClr>
                  <a:defRPr/>
                </a:pPr>
                <a:r>
                  <a:rPr lang="vi-VN" sz="1800">
                    <a:solidFill>
                      <a:schemeClr val="tx1"/>
                    </a:solidFill>
                    <a:ea typeface="+mn-ea"/>
                  </a:rPr>
                  <a:t>Quan sát đồ thị của hàm số </a:t>
                </a:r>
                <a14:m>
                  <m:oMath xmlns:m="http://schemas.openxmlformats.org/officeDocument/2006/math">
                    <m:r>
                      <a:rPr lang="vi-VN" sz="1800" i="1" smtClean="0">
                        <a:solidFill>
                          <a:schemeClr val="tx1"/>
                        </a:solidFill>
                        <a:latin typeface="Cambria Math" panose="02040503050406030204" pitchFamily="18" charset="0"/>
                        <a:ea typeface="+mn-ea"/>
                      </a:rPr>
                      <m:t>𝑦</m:t>
                    </m:r>
                    <m:r>
                      <a:rPr lang="vi-VN" sz="1800" i="1" smtClean="0">
                        <a:solidFill>
                          <a:schemeClr val="tx1"/>
                        </a:solidFill>
                        <a:latin typeface="Cambria Math" panose="02040503050406030204" pitchFamily="18" charset="0"/>
                        <a:ea typeface="+mn-ea"/>
                      </a:rPr>
                      <m:t>=</m:t>
                    </m:r>
                    <m:sSup>
                      <m:sSupPr>
                        <m:ctrlPr>
                          <a:rPr lang="vi-VN" sz="1800" i="1" smtClean="0">
                            <a:solidFill>
                              <a:schemeClr val="tx1"/>
                            </a:solidFill>
                            <a:latin typeface="Cambria Math"/>
                            <a:ea typeface="+mn-ea"/>
                          </a:rPr>
                        </m:ctrlPr>
                      </m:sSupPr>
                      <m:e>
                        <m:r>
                          <a:rPr lang="en-US" sz="1800" b="0" i="1" smtClean="0">
                            <a:solidFill>
                              <a:schemeClr val="tx1"/>
                            </a:solidFill>
                            <a:latin typeface="Cambria Math" panose="02040503050406030204" pitchFamily="18" charset="0"/>
                            <a:ea typeface="+mn-ea"/>
                          </a:rPr>
                          <m:t>𝑥</m:t>
                        </m:r>
                      </m:e>
                      <m:sup>
                        <m:r>
                          <a:rPr lang="en-US" sz="1800" b="0" i="1" smtClean="0">
                            <a:solidFill>
                              <a:schemeClr val="tx1"/>
                            </a:solidFill>
                            <a:latin typeface="Cambria Math" panose="02040503050406030204" pitchFamily="18" charset="0"/>
                            <a:ea typeface="+mn-ea"/>
                          </a:rPr>
                          <m:t>2</m:t>
                        </m:r>
                      </m:sup>
                    </m:sSup>
                  </m:oMath>
                </a14:m>
                <a:r>
                  <a:rPr lang="vi-VN" sz="1800">
                    <a:solidFill>
                      <a:schemeClr val="tx1"/>
                    </a:solidFill>
                    <a:ea typeface="+mn-ea"/>
                  </a:rPr>
                  <a:t> (H.1.2).</a:t>
                </a:r>
              </a:p>
              <a:p>
                <a:pPr lvl="0" algn="just" defTabSz="1828800">
                  <a:lnSpc>
                    <a:spcPct val="150000"/>
                  </a:lnSpc>
                  <a:buClr>
                    <a:srgbClr val="FFFF00"/>
                  </a:buClr>
                  <a:defRPr/>
                </a:pPr>
                <a:r>
                  <a:rPr lang="vi-VN" sz="1800">
                    <a:solidFill>
                      <a:schemeClr val="tx1"/>
                    </a:solidFill>
                    <a:ea typeface="+mn-ea"/>
                  </a:rPr>
                  <a:t>a) Hàm số đồng biến trên khoảng nào? </a:t>
                </a:r>
                <a:endParaRPr lang="en-US" sz="1800">
                  <a:solidFill>
                    <a:schemeClr val="tx1"/>
                  </a:solidFill>
                  <a:ea typeface="+mn-ea"/>
                </a:endParaRPr>
              </a:p>
              <a:p>
                <a:pPr lvl="0" algn="just" defTabSz="1828800">
                  <a:lnSpc>
                    <a:spcPct val="150000"/>
                  </a:lnSpc>
                  <a:buClr>
                    <a:srgbClr val="FFFF00"/>
                  </a:buClr>
                  <a:defRPr/>
                </a:pPr>
                <a:r>
                  <a:rPr lang="vi-VN" sz="1800">
                    <a:solidFill>
                      <a:schemeClr val="tx1"/>
                    </a:solidFill>
                    <a:ea typeface="+mn-ea"/>
                  </a:rPr>
                  <a:t>b) Hàm số nghịch biến trên khoảng nào?</a:t>
                </a:r>
              </a:p>
            </p:txBody>
          </p:sp>
        </mc:Choice>
        <mc:Fallback xmlns="">
          <p:sp>
            <p:nvSpPr>
              <p:cNvPr id="55" name="Rectangle 54"/>
              <p:cNvSpPr>
                <a:spLocks noRot="1" noChangeAspect="1" noMove="1" noResize="1" noEditPoints="1" noAdjustHandles="1" noChangeArrowheads="1" noChangeShapeType="1" noTextEdit="1"/>
              </p:cNvSpPr>
              <p:nvPr/>
            </p:nvSpPr>
            <p:spPr>
              <a:xfrm>
                <a:off x="462871" y="854498"/>
                <a:ext cx="8507203" cy="1738553"/>
              </a:xfrm>
              <a:prstGeom prst="rect">
                <a:avLst/>
              </a:prstGeom>
              <a:blipFill>
                <a:blip r:embed="rId3"/>
                <a:stretch>
                  <a:fillRect l="-645" b="-2807"/>
                </a:stretch>
              </a:blipFill>
            </p:spPr>
            <p:txBody>
              <a:bodyPr/>
              <a:lstStyle/>
              <a:p>
                <a:r>
                  <a:rPr lang="en-US">
                    <a:noFill/>
                  </a:rPr>
                  <a:t> </a:t>
                </a:r>
              </a:p>
            </p:txBody>
          </p:sp>
        </mc:Fallback>
      </mc:AlternateContent>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294" y="1533699"/>
            <a:ext cx="2671862" cy="2536181"/>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53671" y="3196244"/>
                <a:ext cx="5435663" cy="965136"/>
              </a:xfrm>
              <a:prstGeom prst="rect">
                <a:avLst/>
              </a:prstGeom>
            </p:spPr>
            <p:txBody>
              <a:bodyPr wrap="square">
                <a:spAutoFit/>
              </a:bodyPr>
              <a:lstStyle/>
              <a:p>
                <a:pPr algn="just">
                  <a:lnSpc>
                    <a:spcPct val="150000"/>
                  </a:lnSpc>
                  <a:spcBef>
                    <a:spcPts val="300"/>
                  </a:spcBef>
                  <a:spcAft>
                    <a:spcPts val="300"/>
                  </a:spcAft>
                </a:pPr>
                <a:r>
                  <a:rPr lang="en-US" sz="1800">
                    <a:solidFill>
                      <a:schemeClr val="tx1"/>
                    </a:solidFill>
                    <a:latin typeface="+mn-lt"/>
                    <a:ea typeface="Arial" panose="020B0604020202020204" pitchFamily="34" charset="0"/>
                    <a:cs typeface="Times New Roman" panose="02020603050405020304" pitchFamily="18" charset="0"/>
                  </a:rPr>
                  <a:t>a) Hàm số </a:t>
                </a:r>
                <a14:m>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1800">
                    <a:solidFill>
                      <a:schemeClr val="tx1"/>
                    </a:solidFill>
                    <a:effectLst/>
                    <a:latin typeface="+mn-lt"/>
                    <a:ea typeface="PMingLiU"/>
                    <a:cs typeface="Times New Roman" panose="02020603050405020304" pitchFamily="18" charset="0"/>
                  </a:rPr>
                  <a:t> đồng biến trên khoảng </a:t>
                </a:r>
                <a14:m>
                  <m:oMath xmlns:m="http://schemas.openxmlformats.org/officeDocument/2006/math">
                    <m:d>
                      <m:dPr>
                        <m:ctrlPr>
                          <a:rPr lang="en-US" sz="1800" i="1">
                            <a:solidFill>
                              <a:schemeClr val="tx1"/>
                            </a:solidFill>
                            <a:effectLst/>
                            <a:latin typeface="Cambria Math"/>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0; +∞</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800">
                    <a:solidFill>
                      <a:schemeClr val="tx1"/>
                    </a:solidFill>
                    <a:effectLst/>
                    <a:latin typeface="+mn-lt"/>
                    <a:ea typeface="Arial" panose="020B0604020202020204" pitchFamily="34" charset="0"/>
                    <a:cs typeface="Times New Roman" panose="02020603050405020304" pitchFamily="18" charset="0"/>
                  </a:rPr>
                  <a:t>b) Hàm số </a:t>
                </a:r>
                <a14:m>
                  <m:oMath xmlns:m="http://schemas.openxmlformats.org/officeDocument/2006/math">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chemeClr val="tx1"/>
                            </a:solidFill>
                            <a:effectLst/>
                            <a:latin typeface="Cambria Math"/>
                            <a:ea typeface="Arial" panose="020B0604020202020204" pitchFamily="34" charset="0"/>
                            <a:cs typeface="Times New Roman" panose="02020603050405020304" pitchFamily="18" charset="0"/>
                          </a:rPr>
                        </m:ctrlPr>
                      </m:sSupPr>
                      <m:e>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1800">
                    <a:solidFill>
                      <a:schemeClr val="tx1"/>
                    </a:solidFill>
                    <a:effectLst/>
                    <a:latin typeface="+mn-lt"/>
                    <a:ea typeface="PMingLiU"/>
                    <a:cs typeface="Times New Roman" panose="02020603050405020304" pitchFamily="18" charset="0"/>
                  </a:rPr>
                  <a:t> nghịch biến trên khoảng </a:t>
                </a:r>
                <a14:m>
                  <m:oMath xmlns:m="http://schemas.openxmlformats.org/officeDocument/2006/math">
                    <m:d>
                      <m:dPr>
                        <m:ctrlPr>
                          <a:rPr lang="en-US" sz="1800" i="1">
                            <a:solidFill>
                              <a:schemeClr val="tx1"/>
                            </a:solidFill>
                            <a:effectLst/>
                            <a:latin typeface="Cambria Math"/>
                            <a:ea typeface="PMingLiU"/>
                            <a:cs typeface="Times New Roman" panose="02020603050405020304" pitchFamily="18" charset="0"/>
                          </a:rPr>
                        </m:ctrlPr>
                      </m:dPr>
                      <m:e>
                        <m:r>
                          <a:rPr lang="en-US" sz="1800" i="1">
                            <a:solidFill>
                              <a:schemeClr val="tx1"/>
                            </a:solidFill>
                            <a:effectLst/>
                            <a:latin typeface="Cambria Math" panose="02040503050406030204" pitchFamily="18" charset="0"/>
                            <a:ea typeface="PMingLiU"/>
                            <a:cs typeface="Times New Roman" panose="02020603050405020304" pitchFamily="18" charset="0"/>
                          </a:rPr>
                          <m:t>−∞;0</m:t>
                        </m:r>
                      </m:e>
                    </m:d>
                  </m:oMath>
                </a14:m>
                <a:r>
                  <a:rPr lang="en-US" sz="1800">
                    <a:solidFill>
                      <a:schemeClr val="tx1"/>
                    </a:solidFill>
                    <a:effectLst/>
                    <a:latin typeface="+mn-lt"/>
                    <a:ea typeface="PMingLiU"/>
                    <a:cs typeface="Times New Roman" panose="02020603050405020304" pitchFamily="18" charset="0"/>
                  </a:rPr>
                  <a:t>.</a:t>
                </a:r>
                <a:endParaRPr lang="en-US" sz="18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53671" y="3196244"/>
                <a:ext cx="5435663" cy="965136"/>
              </a:xfrm>
              <a:prstGeom prst="rect">
                <a:avLst/>
              </a:prstGeom>
              <a:blipFill>
                <a:blip r:embed="rId5"/>
                <a:stretch>
                  <a:fillRect l="-897" b="-8805"/>
                </a:stretch>
              </a:blipFill>
            </p:spPr>
            <p:txBody>
              <a:bodyPr/>
              <a:lstStyle/>
              <a:p>
                <a:r>
                  <a:rPr lang="en-US">
                    <a:noFill/>
                  </a:rPr>
                  <a:t> </a:t>
                </a:r>
              </a:p>
            </p:txBody>
          </p:sp>
        </mc:Fallback>
      </mc:AlternateContent>
      <p:grpSp>
        <p:nvGrpSpPr>
          <p:cNvPr id="56" name="Google Shape;3633;p72"/>
          <p:cNvGrpSpPr/>
          <p:nvPr/>
        </p:nvGrpSpPr>
        <p:grpSpPr>
          <a:xfrm rot="10527140">
            <a:off x="8045569" y="492051"/>
            <a:ext cx="1253175" cy="629525"/>
            <a:chOff x="3275225" y="3012350"/>
            <a:chExt cx="1253175" cy="629525"/>
          </a:xfrm>
        </p:grpSpPr>
        <p:sp>
          <p:nvSpPr>
            <p:cNvPr id="57"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5"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4568125" y="2033188"/>
                <a:ext cx="3754025" cy="1856919"/>
              </a:xfrm>
              <a:prstGeom prst="rect">
                <a:avLst/>
              </a:prstGeom>
            </p:spPr>
            <p:txBody>
              <a:bodyPr wrap="square">
                <a:spAutoFit/>
              </a:bodyPr>
              <a:lstStyle/>
              <a:p>
                <a:pPr lvl="0" algn="just">
                  <a:lnSpc>
                    <a:spcPct val="150000"/>
                  </a:lnSpc>
                  <a:spcBef>
                    <a:spcPts val="600"/>
                  </a:spcBef>
                  <a:spcAft>
                    <a:spcPts val="600"/>
                  </a:spcAft>
                  <a:defRPr/>
                </a:pPr>
                <a:r>
                  <a:rPr lang="vi-VN" sz="1800">
                    <a:latin typeface="Arial" panose="020B0604020202020204" pitchFamily="34" charset="0"/>
                    <a:ea typeface="Calibri" panose="020F0502020204030204" pitchFamily="34" charset="0"/>
                    <a:cs typeface="Times New Roman" panose="02020603050405020304" pitchFamily="18" charset="0"/>
                  </a:rPr>
                  <a:t>Hàm số đồng biến trên khoảng: </a:t>
                </a:r>
                <a14:m>
                  <m:oMath xmlns:m="http://schemas.openxmlformats.org/officeDocument/2006/math">
                    <m:d>
                      <m:dPr>
                        <m:ctrlPr>
                          <a:rPr lang="en-US" sz="1800" i="1">
                            <a:latin typeface="Cambria Math"/>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−2;0</m:t>
                        </m:r>
                      </m:e>
                    </m:d>
                  </m:oMath>
                </a14:m>
                <a:r>
                  <a:rPr lang="vi-VN" sz="18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d>
                      <m:dPr>
                        <m:ctrlPr>
                          <a:rPr lang="en-US" sz="1800" i="1">
                            <a:latin typeface="Cambria Math"/>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2;+∞</m:t>
                        </m:r>
                      </m:e>
                    </m:d>
                  </m:oMath>
                </a14:m>
                <a:r>
                  <a:rPr lang="vi-VN" sz="1800">
                    <a:latin typeface="Arial" panose="020B0604020202020204" pitchFamily="34" charset="0"/>
                    <a:ea typeface="Calibri" panose="020F0502020204030204" pitchFamily="34" charset="0"/>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vi-VN" sz="1800">
                    <a:latin typeface="Arial" panose="020B0604020202020204" pitchFamily="34" charset="0"/>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800" i="1">
                            <a:latin typeface="Cambria Math"/>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 −2</m:t>
                        </m:r>
                      </m:e>
                    </m:d>
                  </m:oMath>
                </a14:m>
                <a:r>
                  <a:rPr lang="vi-VN" sz="1800">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d>
                      <m:dPr>
                        <m:ctrlPr>
                          <a:rPr lang="en-US" sz="1800" i="1">
                            <a:latin typeface="Cambria Math"/>
                            <a:ea typeface="Calibri" panose="020F0502020204030204" pitchFamily="34" charset="0"/>
                            <a:cs typeface="Times New Roman" panose="02020603050405020304" pitchFamily="18" charset="0"/>
                          </a:rPr>
                        </m:ctrlPr>
                      </m:dPr>
                      <m:e>
                        <m:r>
                          <a:rPr lang="vi-VN" sz="1800" i="1">
                            <a:latin typeface="Cambria Math" panose="02040503050406030204" pitchFamily="18" charset="0"/>
                            <a:ea typeface="Calibri" panose="020F0502020204030204" pitchFamily="34" charset="0"/>
                            <a:cs typeface="Times New Roman" panose="02020603050405020304" pitchFamily="18" charset="0"/>
                          </a:rPr>
                          <m:t>0;2</m:t>
                        </m:r>
                      </m:e>
                    </m:d>
                  </m:oMath>
                </a14:m>
                <a:r>
                  <a:rPr lang="vi-VN" sz="1800">
                    <a:latin typeface="Arial" panose="020B0604020202020204" pitchFamily="34" charset="0"/>
                    <a:ea typeface="Calibri" panose="020F0502020204030204" pitchFamily="34" charset="0"/>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68125" y="2033188"/>
                <a:ext cx="3754025" cy="1856919"/>
              </a:xfrm>
              <a:prstGeom prst="rect">
                <a:avLst/>
              </a:prstGeom>
              <a:blipFill>
                <a:blip r:embed="rId3"/>
                <a:stretch>
                  <a:fillRect l="-1299" r="-1461" b="-4605"/>
                </a:stretch>
              </a:blipFill>
            </p:spPr>
            <p:txBody>
              <a:bodyPr/>
              <a:lstStyle/>
              <a:p>
                <a:r>
                  <a:rPr lang="en-US">
                    <a:noFill/>
                  </a:rPr>
                  <a:t> </a:t>
                </a:r>
              </a:p>
            </p:txBody>
          </p:sp>
        </mc:Fallback>
      </mc:AlternateContent>
      <p:sp>
        <p:nvSpPr>
          <p:cNvPr id="20" name="Rectangle 19"/>
          <p:cNvSpPr/>
          <p:nvPr/>
        </p:nvSpPr>
        <p:spPr>
          <a:xfrm>
            <a:off x="420410" y="416114"/>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7" name="Rectangle 6"/>
              <p:cNvSpPr/>
              <p:nvPr/>
            </p:nvSpPr>
            <p:spPr>
              <a:xfrm>
                <a:off x="719328" y="1010472"/>
                <a:ext cx="3570401" cy="42774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nor/>
                        </m:rPr>
                        <a:rPr lang="en-US" sz="1800">
                          <a:ea typeface="Calibri" panose="020F0502020204030204" pitchFamily="34" charset="0"/>
                          <a:cs typeface="Times New Roman" panose="02020603050405020304" pitchFamily="18" charset="0"/>
                        </a:rPr>
                        <m:t>b</m:t>
                      </m:r>
                      <m:r>
                        <m:rPr>
                          <m:nor/>
                        </m:rPr>
                        <a:rPr lang="vi-VN" sz="1800">
                          <a:ea typeface="Calibri" panose="020F0502020204030204" pitchFamily="34" charset="0"/>
                          <a:cs typeface="Times New Roman" panose="02020603050405020304" pitchFamily="18" charset="0"/>
                        </a:rPr>
                        <m:t>)</m:t>
                      </m:r>
                      <m:r>
                        <m:rPr>
                          <m:nor/>
                        </m:rPr>
                        <a:rPr lang="en-US" sz="1800">
                          <a:ea typeface="Calibri" panose="020F0502020204030204" pitchFamily="34" charset="0"/>
                          <a:cs typeface="Times New Roman" panose="02020603050405020304" pitchFamily="18" charset="0"/>
                        </a:rPr>
                        <m:t> Đồ </m:t>
                      </m:r>
                      <m:r>
                        <m:rPr>
                          <m:nor/>
                        </m:rPr>
                        <a:rPr lang="en-US" sz="1800">
                          <a:ea typeface="Calibri" panose="020F0502020204030204" pitchFamily="34" charset="0"/>
                          <a:cs typeface="Times New Roman" panose="02020603050405020304" pitchFamily="18" charset="0"/>
                        </a:rPr>
                        <m:t>th</m:t>
                      </m:r>
                      <m:r>
                        <m:rPr>
                          <m:nor/>
                        </m:rPr>
                        <a:rPr lang="en-US" sz="1800">
                          <a:ea typeface="Calibri" panose="020F0502020204030204" pitchFamily="34" charset="0"/>
                          <a:cs typeface="Times New Roman" panose="02020603050405020304" pitchFamily="18" charset="0"/>
                        </a:rPr>
                        <m:t>ị </m:t>
                      </m:r>
                      <m:r>
                        <m:rPr>
                          <m:nor/>
                        </m:rPr>
                        <a:rPr lang="en-US" sz="1800">
                          <a:ea typeface="Calibri" panose="020F0502020204030204" pitchFamily="34" charset="0"/>
                          <a:cs typeface="Times New Roman" panose="02020603050405020304" pitchFamily="18" charset="0"/>
                        </a:rPr>
                        <m:t>h</m:t>
                      </m:r>
                      <m:r>
                        <m:rPr>
                          <m:nor/>
                        </m:rPr>
                        <a:rPr lang="en-US" sz="1800">
                          <a:ea typeface="Calibri" panose="020F0502020204030204" pitchFamily="34" charset="0"/>
                          <a:cs typeface="Times New Roman" panose="02020603050405020304" pitchFamily="18" charset="0"/>
                        </a:rPr>
                        <m:t>à</m:t>
                      </m:r>
                      <m:r>
                        <m:rPr>
                          <m:nor/>
                        </m:rPr>
                        <a:rPr lang="en-US" sz="1800">
                          <a:ea typeface="Calibri" panose="020F0502020204030204" pitchFamily="34" charset="0"/>
                          <a:cs typeface="Times New Roman" panose="02020603050405020304" pitchFamily="18" charset="0"/>
                        </a:rPr>
                        <m:t>m</m:t>
                      </m:r>
                      <m:r>
                        <m:rPr>
                          <m:nor/>
                        </m:rPr>
                        <a:rPr lang="en-US" sz="1800">
                          <a:ea typeface="Calibri" panose="020F0502020204030204" pitchFamily="34" charset="0"/>
                          <a:cs typeface="Times New Roman" panose="02020603050405020304" pitchFamily="18" charset="0"/>
                        </a:rPr>
                        <m:t> </m:t>
                      </m:r>
                      <m:r>
                        <m:rPr>
                          <m:nor/>
                        </m:rPr>
                        <a:rPr lang="en-US" sz="1800">
                          <a:ea typeface="Calibri" panose="020F0502020204030204" pitchFamily="34" charset="0"/>
                          <a:cs typeface="Times New Roman" panose="02020603050405020304" pitchFamily="18" charset="0"/>
                        </a:rPr>
                        <m:t>s</m:t>
                      </m:r>
                      <m:r>
                        <m:rPr>
                          <m:nor/>
                        </m:rPr>
                        <a:rPr lang="en-US" sz="1800">
                          <a:ea typeface="Calibri" panose="020F0502020204030204" pitchFamily="34" charset="0"/>
                          <a:cs typeface="Times New Roman" panose="02020603050405020304" pitchFamily="18" charset="0"/>
                        </a:rPr>
                        <m:t>ố</m:t>
                      </m:r>
                      <m:r>
                        <a:rPr lang="en-US" sz="1800" i="1">
                          <a:latin typeface="Cambria Math" panose="02040503050406030204" pitchFamily="18" charset="0"/>
                          <a:ea typeface="Calibri" panose="020F0502020204030204" pitchFamily="34" charset="0"/>
                          <a:cs typeface="Times New Roman" panose="02020603050405020304" pitchFamily="18" charset="0"/>
                        </a:rPr>
                        <m:t> </m:t>
                      </m:r>
                      <m:r>
                        <a:rPr lang="vi-VN" sz="1800" i="1">
                          <a:latin typeface="Cambria Math" panose="02040503050406030204" pitchFamily="18" charset="0"/>
                          <a:ea typeface="Calibri" panose="020F0502020204030204" pitchFamily="34" charset="0"/>
                          <a:cs typeface="Times New Roman" panose="02020603050405020304" pitchFamily="18" charset="0"/>
                        </a:rPr>
                        <m:t>𝑦</m:t>
                      </m:r>
                      <m:r>
                        <a:rPr lang="vi-VN" sz="1800" i="1">
                          <a:latin typeface="Cambria Math" panose="02040503050406030204" pitchFamily="18" charset="0"/>
                          <a:ea typeface="Calibri" panose="020F0502020204030204" pitchFamily="34" charset="0"/>
                          <a:cs typeface="Times New Roman" panose="02020603050405020304" pitchFamily="18" charset="0"/>
                        </a:rPr>
                        <m:t>=</m:t>
                      </m:r>
                      <m:rad>
                        <m:radPr>
                          <m:ctrlPr>
                            <a:rPr lang="vi-VN" sz="1800" i="1">
                              <a:latin typeface="Cambria Math"/>
                              <a:ea typeface="Calibri" panose="020F0502020204030204" pitchFamily="34" charset="0"/>
                              <a:cs typeface="Times New Roman" panose="02020603050405020304" pitchFamily="18" charset="0"/>
                            </a:rPr>
                          </m:ctrlPr>
                        </m:radPr>
                        <m:deg>
                          <m:r>
                            <m:rPr>
                              <m:brk m:alnAt="7"/>
                            </m:rPr>
                            <a:rPr lang="en-US" sz="1800" i="1">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vi-VN" sz="1800" i="1">
                                  <a:latin typeface="Cambria Math"/>
                                  <a:ea typeface="Calibri" panose="020F0502020204030204" pitchFamily="34" charset="0"/>
                                  <a:cs typeface="Times New Roman" panose="02020603050405020304" pitchFamily="18" charset="0"/>
                                </a:rPr>
                              </m:ctrlPr>
                            </m:sSupPr>
                            <m:e>
                              <m:d>
                                <m:dPr>
                                  <m:ctrlPr>
                                    <a:rPr lang="vi-VN" sz="1800" i="1">
                                      <a:latin typeface="Cambria Math"/>
                                      <a:ea typeface="Calibri" panose="020F0502020204030204" pitchFamily="34" charset="0"/>
                                      <a:cs typeface="Times New Roman" panose="02020603050405020304" pitchFamily="18" charset="0"/>
                                    </a:rPr>
                                  </m:ctrlPr>
                                </m:dPr>
                                <m:e>
                                  <m:sSup>
                                    <m:sSupPr>
                                      <m:ctrlPr>
                                        <a:rPr lang="vi-VN" sz="1800" i="1">
                                          <a:latin typeface="Cambria Math"/>
                                          <a:ea typeface="Calibri" panose="020F0502020204030204" pitchFamily="34" charset="0"/>
                                          <a:cs typeface="Times New Roman" panose="02020603050405020304" pitchFamily="18" charset="0"/>
                                        </a:rPr>
                                      </m:ctrlPr>
                                    </m:sSupPr>
                                    <m:e>
                                      <m:r>
                                        <a:rPr lang="en-US" sz="1800" i="1">
                                          <a:latin typeface="Cambria Math" panose="02040503050406030204" pitchFamily="18" charset="0"/>
                                          <a:ea typeface="Calibri" panose="020F0502020204030204" pitchFamily="34" charset="0"/>
                                          <a:cs typeface="Times New Roman" panose="02020603050405020304" pitchFamily="18" charset="0"/>
                                        </a:rPr>
                                        <m:t>𝑥</m:t>
                                      </m:r>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r>
                                    <a:rPr lang="en-US" sz="1800" i="1">
                                      <a:latin typeface="Cambria Math" panose="02040503050406030204" pitchFamily="18" charset="0"/>
                                      <a:ea typeface="Calibri" panose="020F0502020204030204" pitchFamily="34" charset="0"/>
                                      <a:cs typeface="Times New Roman" panose="02020603050405020304" pitchFamily="18" charset="0"/>
                                    </a:rPr>
                                    <m:t>−4</m:t>
                                  </m:r>
                                </m:e>
                              </m:d>
                            </m:e>
                            <m:sup>
                              <m:r>
                                <a:rPr lang="en-US" sz="1800" i="1">
                                  <a:latin typeface="Cambria Math" panose="02040503050406030204" pitchFamily="18" charset="0"/>
                                  <a:ea typeface="Calibri" panose="020F0502020204030204" pitchFamily="34" charset="0"/>
                                  <a:cs typeface="Times New Roman" panose="02020603050405020304" pitchFamily="18" charset="0"/>
                                </a:rPr>
                                <m:t>2</m:t>
                              </m:r>
                            </m:sup>
                          </m:sSup>
                        </m:e>
                      </m:rad>
                    </m:oMath>
                  </m:oMathPara>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719328" y="1010472"/>
                <a:ext cx="3570401" cy="427746"/>
              </a:xfrm>
              <a:prstGeom prst="rect">
                <a:avLst/>
              </a:prstGeom>
              <a:blipFill>
                <a:blip r:embed="rId4"/>
                <a:stretch>
                  <a:fillRect b="-11429"/>
                </a:stretch>
              </a:blipFill>
            </p:spPr>
            <p:txBody>
              <a:bodyPr/>
              <a:lstStyle/>
              <a:p>
                <a:r>
                  <a:rPr lang="en-US">
                    <a:noFill/>
                  </a:rPr>
                  <a:t> </a:t>
                </a:r>
              </a:p>
            </p:txBody>
          </p:sp>
        </mc:Fallback>
      </mc:AlternateContent>
      <p:pic>
        <p:nvPicPr>
          <p:cNvPr id="2" name="Picture 1"/>
          <p:cNvPicPr>
            <a:picLocks noChangeAspect="1"/>
          </p:cNvPicPr>
          <p:nvPr/>
        </p:nvPicPr>
        <p:blipFill>
          <a:blip r:embed="rId5"/>
          <a:stretch>
            <a:fillRect/>
          </a:stretch>
        </p:blipFill>
        <p:spPr>
          <a:xfrm>
            <a:off x="719328" y="1743011"/>
            <a:ext cx="3450202" cy="2577456"/>
          </a:xfrm>
          <a:prstGeom prst="rect">
            <a:avLst/>
          </a:prstGeom>
        </p:spPr>
      </p:pic>
    </p:spTree>
    <p:extLst>
      <p:ext uri="{BB962C8B-B14F-4D97-AF65-F5344CB8AC3E}">
        <p14:creationId xmlns:p14="http://schemas.microsoft.com/office/powerpoint/2010/main" val="28790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510471"/>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Arial"/>
                <a:ea typeface="+mn-ea"/>
                <a:cs typeface="Arial"/>
                <a:sym typeface="Arial"/>
              </a:rPr>
              <a:t>Giải:</a:t>
            </a:r>
          </a:p>
        </p:txBody>
      </p:sp>
      <p:sp>
        <p:nvSpPr>
          <p:cNvPr id="9" name="Rectangle 8"/>
          <p:cNvSpPr/>
          <p:nvPr/>
        </p:nvSpPr>
        <p:spPr>
          <a:xfrm>
            <a:off x="662949" y="317762"/>
            <a:ext cx="8430578" cy="416011"/>
          </a:xfrm>
          <a:prstGeom prst="rect">
            <a:avLst/>
          </a:prstGeom>
        </p:spPr>
        <p:txBody>
          <a:bodyPr wrap="square">
            <a:spAutoFit/>
          </a:bodyPr>
          <a:lstStyle/>
          <a:p>
            <a:pPr lvl="0" algn="just">
              <a:lnSpc>
                <a:spcPct val="150000"/>
              </a:lnSpc>
            </a:pPr>
            <a:r>
              <a:rPr lang="fr-FR" sz="1600" b="1">
                <a:solidFill>
                  <a:srgbClr val="006651">
                    <a:lumMod val="75000"/>
                  </a:srgbClr>
                </a:solidFill>
                <a:ea typeface="Calibri" panose="020F0502020204030204" pitchFamily="34" charset="0"/>
                <a:cs typeface="Times New Roman" panose="02020603050405020304" pitchFamily="18" charset="0"/>
              </a:rPr>
              <a:t>Bài 1.2 (SGK – tr.13) </a:t>
            </a:r>
            <a:r>
              <a:rPr lang="en-US" sz="1600">
                <a:ea typeface="Calibri" panose="020F0502020204030204" pitchFamily="34" charset="0"/>
                <a:cs typeface="Times New Roman" panose="02020603050405020304" pitchFamily="18" charset="0"/>
              </a:rPr>
              <a:t>Xét sự đồng biến, nghịch biến của các hàm số sau:</a:t>
            </a:r>
            <a:endParaRPr lang="vi-VN" sz="1600">
              <a:latin typeface="+mn-lt"/>
            </a:endParaRP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3" name="Rectangle 2"/>
              <p:cNvSpPr/>
              <p:nvPr/>
            </p:nvSpPr>
            <p:spPr>
              <a:xfrm>
                <a:off x="636952" y="619830"/>
                <a:ext cx="2620910" cy="824778"/>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a</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36952" y="619830"/>
                <a:ext cx="2620910" cy="8247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33356" y="854254"/>
                <a:ext cx="2581925" cy="422167"/>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b)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−5</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16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433356" y="854254"/>
                <a:ext cx="2581925" cy="422167"/>
              </a:xfrm>
              <a:prstGeom prst="rect">
                <a:avLst/>
              </a:prstGeom>
              <a:blipFill>
                <a:blip r:embed="rId4"/>
                <a:stretch>
                  <a:fillRect l="-1179"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6952" y="1871770"/>
                <a:ext cx="7163278" cy="1229311"/>
              </a:xfrm>
              <a:prstGeom prst="rect">
                <a:avLst/>
              </a:prstGeom>
            </p:spPr>
            <p:txBody>
              <a:bodyPr wrap="square">
                <a:spAutoFit/>
              </a:bodyPr>
              <a:lstStyle/>
              <a:p>
                <a:pPr algn="just">
                  <a:lnSpc>
                    <a:spcPct val="150000"/>
                  </a:lnSpc>
                </a:pPr>
                <a:r>
                  <a:rPr lang="en-US" sz="1600">
                    <a:effectLst/>
                    <a:latin typeface="+mn-lt"/>
                    <a:ea typeface="Calibri" panose="020F0502020204030204" pitchFamily="34" charset="0"/>
                    <a:cs typeface="Times New Roman" panose="02020603050405020304" pitchFamily="18" charset="0"/>
                  </a:rPr>
                  <a:t>a)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1600">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effectLst/>
                    <a:latin typeface="+mn-lt"/>
                    <a:ea typeface="Calibri" panose="020F0502020204030204" pitchFamily="34" charset="0"/>
                    <a:cs typeface="Times New Roman" panose="02020603050405020304" pitchFamily="18" charset="0"/>
                  </a:rPr>
                  <a:t> suy ra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1600">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6952" y="1871770"/>
                <a:ext cx="7163278" cy="1229311"/>
              </a:xfrm>
              <a:prstGeom prst="rect">
                <a:avLst/>
              </a:prstGeom>
              <a:blipFill>
                <a:blip r:embed="rId5"/>
                <a:stretch>
                  <a:fillRect l="-425" b="-1980"/>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757727" y="3167930"/>
            <a:ext cx="3607201" cy="133353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594310" y="3179548"/>
                <a:ext cx="4051208" cy="1277273"/>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đồng biến trong khoảng: </a:t>
                </a:r>
                <a14:m>
                  <m:oMath xmlns:m="http://schemas.openxmlformats.org/officeDocument/2006/math">
                    <m:d>
                      <m:dPr>
                        <m:ctrlPr>
                          <a:rPr lang="en-US" sz="1600" i="1">
                            <a:effectLst/>
                            <a:latin typeface="Cambria Math"/>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vi-VN" sz="1600">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effectLst/>
                            <a:latin typeface="Cambria Math"/>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3; +∞</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600">
                    <a:effectLst/>
                    <a:latin typeface="+mn-lt"/>
                    <a:ea typeface="Calibri" panose="020F0502020204030204" pitchFamily="34" charset="0"/>
                    <a:cs typeface="Times New Roman" panose="02020603050405020304" pitchFamily="18" charset="0"/>
                  </a:rPr>
                  <a:t>Hàm số nghịch biến trong khoảng: </a:t>
                </a:r>
                <a14:m>
                  <m:oMath xmlns:m="http://schemas.openxmlformats.org/officeDocument/2006/math">
                    <m:d>
                      <m:dPr>
                        <m:ctrlPr>
                          <a:rPr lang="en-US" sz="1600" i="1">
                            <a:effectLst/>
                            <a:latin typeface="Cambria Math"/>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94310" y="3179548"/>
                <a:ext cx="4051208" cy="1277273"/>
              </a:xfrm>
              <a:prstGeom prst="rect">
                <a:avLst/>
              </a:prstGeom>
              <a:blipFill>
                <a:blip r:embed="rId8"/>
                <a:stretch>
                  <a:fillRect l="-904" r="-753" b="-2392"/>
                </a:stretch>
              </a:blipFill>
            </p:spPr>
            <p:txBody>
              <a:bodyPr/>
              <a:lstStyle/>
              <a:p>
                <a:r>
                  <a:rPr lang="en-US">
                    <a:noFill/>
                  </a:rPr>
                  <a:t> </a:t>
                </a:r>
              </a:p>
            </p:txBody>
          </p:sp>
        </mc:Fallback>
      </mc:AlternateContent>
    </p:spTree>
    <p:extLst>
      <p:ext uri="{BB962C8B-B14F-4D97-AF65-F5344CB8AC3E}">
        <p14:creationId xmlns:p14="http://schemas.microsoft.com/office/powerpoint/2010/main" val="256801410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down)">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5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9" grpId="0"/>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510471"/>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Arial"/>
                <a:ea typeface="+mn-ea"/>
                <a:cs typeface="Arial"/>
                <a:sym typeface="Arial"/>
              </a:rPr>
              <a:t>Giải:</a:t>
            </a:r>
          </a:p>
        </p:txBody>
      </p:sp>
      <p:sp>
        <p:nvSpPr>
          <p:cNvPr id="9" name="Rectangle 8"/>
          <p:cNvSpPr/>
          <p:nvPr/>
        </p:nvSpPr>
        <p:spPr>
          <a:xfrm>
            <a:off x="662949" y="317762"/>
            <a:ext cx="8430578"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006651">
                    <a:lumMod val="75000"/>
                  </a:srgbClr>
                </a:solidFill>
                <a:effectLst/>
                <a:uLnTx/>
                <a:uFillTx/>
                <a:latin typeface="Arial"/>
                <a:ea typeface="Calibri" panose="020F0502020204030204" pitchFamily="34" charset="0"/>
                <a:cs typeface="Times New Roman" panose="02020603050405020304" pitchFamily="18" charset="0"/>
                <a:sym typeface="Arial"/>
              </a:rPr>
              <a:t>Bài 1.2 (SGK – tr.13) </a:t>
            </a:r>
            <a:r>
              <a:rPr kumimoji="0" lang="en-US" sz="16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Xét sự đồng biến, nghịch biến của các hàm số sau:</a:t>
            </a:r>
            <a:endPar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636952" y="619830"/>
                <a:ext cx="2620910" cy="824778"/>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m:t>a</m:t>
                      </m:r>
                      <m:r>
                        <m:rPr>
                          <m:nor/>
                        </m:rPr>
                        <a:rPr kumimoji="0" lang="vi-VN" sz="16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fPr>
                        <m:num>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sSup>
                        <m:sSupPr>
                          <m:ctrlPr>
                            <a:rPr kumimoji="0" lang="en-US" sz="1600" b="0" i="1" u="none" strike="noStrike" kern="0" cap="none" spc="0" normalizeH="0" baseline="0" noProof="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m:oMathPara>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636952" y="619830"/>
                <a:ext cx="2620910" cy="8247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433356" y="854254"/>
                <a:ext cx="2581925" cy="422167"/>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14:m>
                  <m:oMath xmlns:m="http://schemas.openxmlformats.org/officeDocument/2006/math">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000000"/>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oMath>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4433356" y="854254"/>
                <a:ext cx="2581925" cy="422167"/>
              </a:xfrm>
              <a:prstGeom prst="rect">
                <a:avLst/>
              </a:prstGeom>
              <a:blipFill>
                <a:blip r:embed="rId4"/>
                <a:stretch>
                  <a:fillRect l="-1179" b="-188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6952" y="1871770"/>
                <a:ext cx="7163278" cy="1229311"/>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b)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vi-VN" sz="1600">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&lt;0</m:t>
                    </m:r>
                  </m:oMath>
                </a14:m>
                <a:r>
                  <a:rPr lang="vi-VN" sz="1600">
                    <a:effectLst/>
                    <a:latin typeface="+mn-lt"/>
                    <a:ea typeface="Calibri" panose="020F0502020204030204" pitchFamily="34" charset="0"/>
                    <a:cs typeface="Times New Roman" panose="02020603050405020304" pitchFamily="18" charset="0"/>
                  </a:rPr>
                  <a:t> với mọi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1600">
                    <a:effectLst/>
                    <a:latin typeface="+mn-lt"/>
                    <a:ea typeface="Calibri" panose="020F0502020204030204" pitchFamily="34" charset="0"/>
                    <a:cs typeface="Times New Roman" panose="02020603050405020304" pitchFamily="18" charset="0"/>
                  </a:rPr>
                  <a:t> </a:t>
                </a:r>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6952" y="1871770"/>
                <a:ext cx="7163278" cy="1229311"/>
              </a:xfrm>
              <a:prstGeom prst="rect">
                <a:avLst/>
              </a:prstGeom>
              <a:blipFill>
                <a:blip r:embed="rId5"/>
                <a:stretch>
                  <a:fillRect l="-425" b="-1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241641" y="3448703"/>
                <a:ext cx="3251684" cy="830997"/>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nghịch biến trên khoảng </a:t>
                </a:r>
                <a14:m>
                  <m:oMath xmlns:m="http://schemas.openxmlformats.org/officeDocument/2006/math">
                    <m:d>
                      <m:dPr>
                        <m:ctrlPr>
                          <a:rPr lang="en-US" sz="1600" i="1">
                            <a:effectLst/>
                            <a:latin typeface="Cambria Math"/>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 +∞</m:t>
                        </m:r>
                      </m:e>
                    </m:d>
                  </m:oMath>
                </a14:m>
                <a:r>
                  <a:rPr lang="vi-VN" sz="1600">
                    <a:effectLst/>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41641" y="3448703"/>
                <a:ext cx="3251684" cy="830997"/>
              </a:xfrm>
              <a:prstGeom prst="rect">
                <a:avLst/>
              </a:prstGeom>
              <a:blipFill>
                <a:blip r:embed="rId6"/>
                <a:stretch>
                  <a:fillRect l="-1126" r="-938" b="-3676"/>
                </a:stretch>
              </a:blipFill>
            </p:spPr>
            <p:txBody>
              <a:bodyPr/>
              <a:lstStyle/>
              <a:p>
                <a:r>
                  <a:rPr lang="en-US">
                    <a:noFill/>
                  </a:rPr>
                  <a:t> </a:t>
                </a:r>
              </a:p>
            </p:txBody>
          </p:sp>
        </mc:Fallback>
      </mc:AlternateContent>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983124" y="3152102"/>
            <a:ext cx="3804234" cy="1408298"/>
          </a:xfrm>
          <a:prstGeom prst="rect">
            <a:avLst/>
          </a:prstGeom>
        </p:spPr>
      </p:pic>
    </p:spTree>
    <p:extLst>
      <p:ext uri="{BB962C8B-B14F-4D97-AF65-F5344CB8AC3E}">
        <p14:creationId xmlns:p14="http://schemas.microsoft.com/office/powerpoint/2010/main" val="18976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4" y="174929"/>
            <a:ext cx="8708711"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55" name="Google Shape;3624;p72"/>
          <p:cNvGrpSpPr/>
          <p:nvPr/>
        </p:nvGrpSpPr>
        <p:grpSpPr>
          <a:xfrm>
            <a:off x="7864290" y="2082955"/>
            <a:ext cx="801948" cy="780582"/>
            <a:chOff x="1909925" y="3195575"/>
            <a:chExt cx="1542000" cy="1608425"/>
          </a:xfrm>
        </p:grpSpPr>
        <p:sp>
          <p:nvSpPr>
            <p:cNvPr id="56"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1353359" y="320595"/>
            <a:ext cx="8430578" cy="416011"/>
          </a:xfrm>
          <a:prstGeom prst="rect">
            <a:avLst/>
          </a:prstGeom>
        </p:spPr>
        <p:txBody>
          <a:bodyPr wrap="square">
            <a:spAutoFit/>
          </a:bodyPr>
          <a:lstStyle/>
          <a:p>
            <a:pPr algn="just">
              <a:lnSpc>
                <a:spcPct val="150000"/>
              </a:lnSpc>
            </a:pPr>
            <a:r>
              <a:rPr kumimoji="0" lang="fr-FR" sz="1600" b="1" i="0" u="none" strike="noStrike" kern="0" cap="none" spc="0" normalizeH="0" baseline="0" noProof="0">
                <a:ln>
                  <a:noFill/>
                </a:ln>
                <a:solidFill>
                  <a:srgbClr val="FFFF00"/>
                </a:solidFill>
                <a:effectLst/>
                <a:uLnTx/>
                <a:uFillTx/>
                <a:latin typeface="+mn-lt"/>
                <a:ea typeface="Calibri" panose="020F0502020204030204" pitchFamily="34" charset="0"/>
                <a:cs typeface="Times New Roman" panose="02020603050405020304" pitchFamily="18" charset="0"/>
                <a:sym typeface="Arial"/>
              </a:rPr>
              <a:t>Bài 1.3 (SGK – tr.13) </a:t>
            </a:r>
            <a:r>
              <a:rPr lang="en-US" sz="1600">
                <a:solidFill>
                  <a:schemeClr val="tx1"/>
                </a:solidFill>
                <a:latin typeface="+mn-lt"/>
              </a:rPr>
              <a:t>Tìm các khoảng đơn điệu của các hàm số sau:</a:t>
            </a:r>
            <a:endParaRPr lang="vi-VN" sz="1600">
              <a:solidFill>
                <a:schemeClr val="tx1"/>
              </a:solidFill>
              <a:latin typeface="+mn-lt"/>
            </a:endParaRPr>
          </a:p>
        </p:txBody>
      </p:sp>
      <p:sp>
        <p:nvSpPr>
          <p:cNvPr id="22" name="Rectangle 21"/>
          <p:cNvSpPr/>
          <p:nvPr/>
        </p:nvSpPr>
        <p:spPr>
          <a:xfrm>
            <a:off x="4345961" y="147287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341636" y="632799"/>
                <a:ext cx="1444754" cy="830933"/>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a</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a:ea typeface="Calibri" panose="020F0502020204030204" pitchFamily="34" charset="0"/>
                              <a:cs typeface="Times New Roman" panose="02020603050405020304" pitchFamily="18" charset="0"/>
                            </a:rPr>
                          </m:ctrlPr>
                        </m:fPr>
                        <m:num>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41636" y="632799"/>
                <a:ext cx="1444754" cy="83093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19042" y="607172"/>
                <a:ext cx="1788117" cy="881395"/>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b</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a:ea typeface="Calibri" panose="020F0502020204030204" pitchFamily="34" charset="0"/>
                              <a:cs typeface="Times New Roman" panose="02020603050405020304" pitchFamily="18" charset="0"/>
                            </a:rPr>
                          </m:ctrlPr>
                        </m:fPr>
                        <m:num>
                          <m:sSup>
                            <m:sSupPr>
                              <m:ctrlPr>
                                <a:rPr lang="en-US" sz="1600" i="1">
                                  <a:solidFill>
                                    <a:schemeClr val="tx1"/>
                                  </a:solidFill>
                                  <a:effectLst/>
                                  <a:latin typeface="Cambria Math"/>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819042" y="607172"/>
                <a:ext cx="1788117" cy="88139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34024" y="1773148"/>
                <a:ext cx="4572000" cy="1539011"/>
              </a:xfrm>
              <a:prstGeom prst="rect">
                <a:avLst/>
              </a:prstGeom>
            </p:spPr>
            <p:txBody>
              <a:bodyPr>
                <a:spAutoFit/>
              </a:bodyPr>
              <a:lstStyle/>
              <a:p>
                <a:pPr algn="just">
                  <a:lnSpc>
                    <a:spcPct val="150000"/>
                  </a:lnSpc>
                </a:pPr>
                <a:r>
                  <a:rPr lang="en-US" sz="1600">
                    <a:solidFill>
                      <a:schemeClr val="tx1"/>
                    </a:solidFill>
                    <a:latin typeface="+mn-lt"/>
                    <a:ea typeface="Calibri" panose="020F0502020204030204" pitchFamily="34" charset="0"/>
                    <a:cs typeface="Times New Roman" panose="02020603050405020304" pitchFamily="18" charset="0"/>
                  </a:rPr>
                  <a:t>a) </a:t>
                </a:r>
                <a:r>
                  <a:rPr lang="vi-VN" sz="1600">
                    <a:solidFill>
                      <a:schemeClr val="tx1"/>
                    </a:solidFill>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a:ea typeface="Calibri" panose="020F0502020204030204" pitchFamily="34" charset="0"/>
                              <a:cs typeface="Times New Roman" panose="02020603050405020304" pitchFamily="18" charset="0"/>
                            </a:rPr>
                          </m:ctrlPr>
                        </m:fPr>
                        <m:num>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5</m:t>
                          </m:r>
                        </m:num>
                        <m:den>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&gt;0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v</m:t>
                      </m:r>
                      <m:r>
                        <m:rPr>
                          <m:nor/>
                        </m:rPr>
                        <a:rPr lang="vi-VN" sz="1600">
                          <a:solidFill>
                            <a:schemeClr val="tx1"/>
                          </a:solidFill>
                          <a:ea typeface="Calibri" panose="020F0502020204030204" pitchFamily="34" charset="0"/>
                          <a:cs typeface="Times New Roman" panose="02020603050405020304" pitchFamily="18" charset="0"/>
                        </a:rPr>
                        <m:t>ớ</m:t>
                      </m:r>
                      <m:r>
                        <m:rPr>
                          <m:nor/>
                        </m:rPr>
                        <a:rPr lang="vi-VN" sz="1600">
                          <a:solidFill>
                            <a:schemeClr val="tx1"/>
                          </a:solidFill>
                          <a:ea typeface="Calibri" panose="020F0502020204030204" pitchFamily="34" charset="0"/>
                          <a:cs typeface="Times New Roman" panose="02020603050405020304" pitchFamily="18" charset="0"/>
                        </a:rPr>
                        <m:t>i</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m</m:t>
                      </m:r>
                      <m:r>
                        <m:rPr>
                          <m:nor/>
                        </m:rPr>
                        <a:rPr lang="vi-VN" sz="1600">
                          <a:solidFill>
                            <a:schemeClr val="tx1"/>
                          </a:solidFill>
                          <a:ea typeface="Calibri" panose="020F0502020204030204" pitchFamily="34" charset="0"/>
                          <a:cs typeface="Times New Roman" panose="02020603050405020304" pitchFamily="18" charset="0"/>
                        </a:rPr>
                        <m:t>ọ</m:t>
                      </m:r>
                      <m:r>
                        <m:rPr>
                          <m:nor/>
                        </m:rPr>
                        <a:rPr lang="vi-VN" sz="1600">
                          <a:solidFill>
                            <a:schemeClr val="tx1"/>
                          </a:solidFill>
                          <a:ea typeface="Calibri" panose="020F0502020204030204" pitchFamily="34" charset="0"/>
                          <a:cs typeface="Times New Roman" panose="02020603050405020304" pitchFamily="18" charset="0"/>
                        </a:rPr>
                        <m:t>i</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4024" y="1773148"/>
                <a:ext cx="4572000" cy="1539011"/>
              </a:xfrm>
              <a:prstGeom prst="rect">
                <a:avLst/>
              </a:prstGeom>
              <a:blipFill>
                <a:blip r:embed="rId5"/>
                <a:stretch>
                  <a:fillRect l="-667" b="-4365"/>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693597" y="3480124"/>
            <a:ext cx="3582232" cy="130626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4795201" y="3755025"/>
                <a:ext cx="3733970" cy="830997"/>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solidFill>
                              <a:schemeClr val="tx1"/>
                            </a:solidFill>
                            <a:effectLst/>
                            <a:latin typeface="Cambria Math"/>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 +∞</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95201" y="3755025"/>
                <a:ext cx="3733970" cy="830997"/>
              </a:xfrm>
              <a:prstGeom prst="rect">
                <a:avLst/>
              </a:prstGeom>
              <a:blipFill>
                <a:blip r:embed="rId8"/>
                <a:stretch>
                  <a:fillRect l="-980" r="-817" b="-3676"/>
                </a:stretch>
              </a:blipFill>
            </p:spPr>
            <p:txBody>
              <a:bodyPr/>
              <a:lstStyle/>
              <a:p>
                <a:r>
                  <a:rPr lang="en-US">
                    <a:noFill/>
                  </a:rPr>
                  <a:t> </a:t>
                </a:r>
              </a:p>
            </p:txBody>
          </p:sp>
        </mc:Fallback>
      </mc:AlternateContent>
    </p:spTree>
    <p:extLst>
      <p:ext uri="{BB962C8B-B14F-4D97-AF65-F5344CB8AC3E}">
        <p14:creationId xmlns:p14="http://schemas.microsoft.com/office/powerpoint/2010/main" val="12912198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down)">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 grpId="0"/>
      <p:bldP spid="5"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22635" y="174929"/>
            <a:ext cx="8708711" cy="47787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grpSp>
        <p:nvGrpSpPr>
          <p:cNvPr id="55" name="Google Shape;3624;p72"/>
          <p:cNvGrpSpPr/>
          <p:nvPr/>
        </p:nvGrpSpPr>
        <p:grpSpPr>
          <a:xfrm>
            <a:off x="7864290" y="2082955"/>
            <a:ext cx="801948" cy="780582"/>
            <a:chOff x="1909925" y="3195575"/>
            <a:chExt cx="1542000" cy="1608425"/>
          </a:xfrm>
        </p:grpSpPr>
        <p:sp>
          <p:nvSpPr>
            <p:cNvPr id="56"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1353359" y="320595"/>
            <a:ext cx="8430578"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FFFF00"/>
                </a:solidFill>
                <a:effectLst/>
                <a:uLnTx/>
                <a:uFillTx/>
                <a:latin typeface="Arial"/>
                <a:ea typeface="Calibri" panose="020F0502020204030204" pitchFamily="34" charset="0"/>
                <a:cs typeface="Times New Roman" panose="02020603050405020304" pitchFamily="18" charset="0"/>
                <a:sym typeface="Arial"/>
              </a:rPr>
              <a:t>Bài 1.3 (SGK – tr.13) </a:t>
            </a:r>
            <a:r>
              <a:rPr kumimoji="0" lang="en-US" sz="1600" b="0" i="0" u="none" strike="noStrike" kern="0" cap="none" spc="0" normalizeH="0" baseline="0" noProof="0">
                <a:ln>
                  <a:noFill/>
                </a:ln>
                <a:solidFill>
                  <a:srgbClr val="FFFFFF"/>
                </a:solidFill>
                <a:effectLst/>
                <a:uLnTx/>
                <a:uFillTx/>
                <a:latin typeface="Arial"/>
                <a:cs typeface="Arial"/>
                <a:sym typeface="Arial"/>
              </a:rPr>
              <a:t>Tìm các khoảng đơn điệu của các hàm số sau:</a:t>
            </a:r>
            <a:endParaRPr kumimoji="0" lang="vi-VN" sz="1600" b="0" i="0" u="none" strike="noStrike" kern="0" cap="none" spc="0" normalizeH="0" baseline="0" noProof="0">
              <a:ln>
                <a:noFill/>
              </a:ln>
              <a:solidFill>
                <a:srgbClr val="FFFFFF"/>
              </a:solidFill>
              <a:effectLst/>
              <a:uLnTx/>
              <a:uFillTx/>
              <a:latin typeface="Arial" panose="020B0604020202020204" pitchFamily="34" charset="0"/>
              <a:cs typeface="Arial"/>
              <a:sym typeface="Arial"/>
            </a:endParaRPr>
          </a:p>
        </p:txBody>
      </p:sp>
      <p:sp>
        <p:nvSpPr>
          <p:cNvPr id="22" name="Rectangle 21"/>
          <p:cNvSpPr/>
          <p:nvPr/>
        </p:nvSpPr>
        <p:spPr>
          <a:xfrm>
            <a:off x="4345961" y="1472878"/>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341636" y="632799"/>
                <a:ext cx="1444754" cy="83093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a</m:t>
                      </m:r>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fPr>
                        <m:num>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1341636" y="632799"/>
                <a:ext cx="1444754" cy="83093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19042" y="607172"/>
                <a:ext cx="1788117" cy="88139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b</m:t>
                      </m:r>
                      <m:r>
                        <m:rPr>
                          <m:nor/>
                        </m:rPr>
                        <a:rPr kumimoji="0" lang="vi-VN"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den>
                      </m:f>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5819042" y="607172"/>
                <a:ext cx="1788117" cy="88139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43139" y="1747311"/>
                <a:ext cx="5965612" cy="1578766"/>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b)</a:t>
                </a:r>
                <a:r>
                  <a:rPr lang="en-US" sz="1600">
                    <a:solidFill>
                      <a:schemeClr val="tx1"/>
                    </a:solidFill>
                    <a:latin typeface="+mn-lt"/>
                    <a:ea typeface="Calibri" panose="020F0502020204030204" pitchFamily="34" charset="0"/>
                    <a:cs typeface="Times New Roman" panose="02020603050405020304" pitchFamily="18" charset="0"/>
                  </a:rPr>
                  <a:t> </a:t>
                </a:r>
                <a:r>
                  <a:rPr lang="vi-VN" sz="1600">
                    <a:solidFill>
                      <a:schemeClr val="tx1"/>
                    </a:solidFill>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vi-VN" sz="16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a:ea typeface="Calibri" panose="020F0502020204030204" pitchFamily="34" charset="0"/>
                              <a:cs typeface="Times New Roman" panose="02020603050405020304" pitchFamily="18" charset="0"/>
                            </a:rPr>
                          </m:ctrlPr>
                        </m:fPr>
                        <m:num>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−6</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−7</m:t>
                          </m:r>
                        </m:num>
                        <m:den>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−3</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m:rPr>
                          <m:nor/>
                        </m:rPr>
                        <a:rPr lang="vi-VN" sz="1600">
                          <a:solidFill>
                            <a:schemeClr val="tx1"/>
                          </a:solidFill>
                          <a:ea typeface="Calibri" panose="020F0502020204030204" pitchFamily="34" charset="0"/>
                          <a:cs typeface="Times New Roman" panose="02020603050405020304" pitchFamily="18" charset="0"/>
                        </a:rPr>
                        <m:t> </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ho</m:t>
                      </m:r>
                      <m:r>
                        <m:rPr>
                          <m:nor/>
                        </m:rPr>
                        <a:rPr lang="vi-VN" sz="1600">
                          <a:solidFill>
                            <a:schemeClr val="tx1"/>
                          </a:solidFill>
                          <a:ea typeface="Calibri" panose="020F0502020204030204" pitchFamily="34" charset="0"/>
                          <a:cs typeface="Times New Roman" panose="02020603050405020304" pitchFamily="18" charset="0"/>
                        </a:rPr>
                        <m:t>ặ</m:t>
                      </m:r>
                      <m:r>
                        <m:rPr>
                          <m:nor/>
                        </m:rPr>
                        <a:rPr lang="vi-VN" sz="1600">
                          <a:solidFill>
                            <a:schemeClr val="tx1"/>
                          </a:solidFill>
                          <a:ea typeface="Calibri" panose="020F0502020204030204" pitchFamily="34" charset="0"/>
                          <a:cs typeface="Times New Roman" panose="02020603050405020304" pitchFamily="18" charset="0"/>
                        </a:rPr>
                        <m:t>c</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3139" y="1747311"/>
                <a:ext cx="5965612" cy="1578766"/>
              </a:xfrm>
              <a:prstGeom prst="rect">
                <a:avLst/>
              </a:prstGeom>
              <a:blipFill>
                <a:blip r:embed="rId5"/>
                <a:stretch>
                  <a:fillRect l="-613" b="-4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16009" y="3290741"/>
                <a:ext cx="4111645" cy="1569660"/>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solidFill>
                              <a:schemeClr val="tx1"/>
                            </a:solidFill>
                            <a:effectLst/>
                            <a:latin typeface="Cambria Math"/>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−1</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 +∞</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600" i="1">
                            <a:solidFill>
                              <a:schemeClr val="tx1"/>
                            </a:solidFill>
                            <a:effectLst/>
                            <a:latin typeface="Cambria Math"/>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solidFill>
                              <a:schemeClr val="tx1"/>
                            </a:solidFill>
                            <a:effectLst/>
                            <a:latin typeface="Cambria Math"/>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3;7</m:t>
                        </m:r>
                      </m:e>
                    </m: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16009" y="3290741"/>
                <a:ext cx="4111645" cy="1569660"/>
              </a:xfrm>
              <a:prstGeom prst="rect">
                <a:avLst/>
              </a:prstGeom>
              <a:blipFill>
                <a:blip r:embed="rId6"/>
                <a:stretch>
                  <a:fillRect l="-890" r="-742" b="-1556"/>
                </a:stretch>
              </a:blipFill>
            </p:spPr>
            <p:txBody>
              <a:bodyPr/>
              <a:lstStyle/>
              <a:p>
                <a:r>
                  <a:rPr lang="en-US">
                    <a:noFill/>
                  </a:rPr>
                  <a:t> </a:t>
                </a:r>
              </a:p>
            </p:txBody>
          </p:sp>
        </mc:Fallback>
      </mc:AlternateContent>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46483" y="3481329"/>
            <a:ext cx="3567708" cy="1314780"/>
          </a:xfrm>
          <a:prstGeom prst="rect">
            <a:avLst/>
          </a:prstGeom>
        </p:spPr>
      </p:pic>
    </p:spTree>
    <p:extLst>
      <p:ext uri="{BB962C8B-B14F-4D97-AF65-F5344CB8AC3E}">
        <p14:creationId xmlns:p14="http://schemas.microsoft.com/office/powerpoint/2010/main" val="98201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45307" y="133712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mn-lt"/>
                <a:ea typeface="+mn-ea"/>
                <a:cs typeface="Arial"/>
                <a:sym typeface="Arial"/>
              </a:rPr>
              <a:t>Giải:</a:t>
            </a:r>
          </a:p>
        </p:txBody>
      </p:sp>
      <p:pic>
        <p:nvPicPr>
          <p:cNvPr id="19" name="Picture 18"/>
          <p:cNvPicPr>
            <a:picLocks noChangeAspect="1"/>
          </p:cNvPicPr>
          <p:nvPr/>
        </p:nvPicPr>
        <p:blipFill>
          <a:blip r:embed="rId3"/>
          <a:stretch>
            <a:fillRect/>
          </a:stretch>
        </p:blipFill>
        <p:spPr>
          <a:xfrm>
            <a:off x="7998249" y="1898060"/>
            <a:ext cx="1050336" cy="747422"/>
          </a:xfrm>
          <a:prstGeom prst="rect">
            <a:avLst/>
          </a:prstGeom>
        </p:spPr>
      </p:pic>
      <p:grpSp>
        <p:nvGrpSpPr>
          <p:cNvPr id="6" name="Group 5"/>
          <p:cNvGrpSpPr/>
          <p:nvPr/>
        </p:nvGrpSpPr>
        <p:grpSpPr>
          <a:xfrm>
            <a:off x="1593872" y="300561"/>
            <a:ext cx="5967818" cy="1028615"/>
            <a:chOff x="369371" y="308512"/>
            <a:chExt cx="5967818" cy="1028615"/>
          </a:xfrm>
        </p:grpSpPr>
        <p:sp>
          <p:nvSpPr>
            <p:cNvPr id="9" name="Rectangle 8"/>
            <p:cNvSpPr/>
            <p:nvPr/>
          </p:nvSpPr>
          <p:spPr>
            <a:xfrm>
              <a:off x="369371" y="308512"/>
              <a:ext cx="5967818" cy="461665"/>
            </a:xfrm>
            <a:prstGeom prst="rect">
              <a:avLst/>
            </a:prstGeom>
          </p:spPr>
          <p:txBody>
            <a:bodyPr wrap="square">
              <a:spAutoFit/>
            </a:bodyPr>
            <a:lstStyle/>
            <a:p>
              <a:pPr lvl="0" algn="just">
                <a:lnSpc>
                  <a:spcPct val="150000"/>
                </a:lnSpc>
              </a:pPr>
              <a:r>
                <a:rPr kumimoji="0" lang="fr-FR" sz="16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1.4 (SGK – tr.13) </a:t>
              </a:r>
              <a:r>
                <a:rPr lang="en-US" sz="1600"/>
                <a:t>Xét chiều biến thiên của các hàm số sau:</a:t>
              </a:r>
              <a:endParaRPr kumimoji="0" lang="en-US" sz="1600" b="0" i="0" u="none" strike="noStrike" kern="0" cap="none" spc="0" normalizeH="0" baseline="0" noProof="0">
                <a:ln>
                  <a:noFill/>
                </a:ln>
                <a:solidFill>
                  <a:srgbClr val="000000"/>
                </a:solidFill>
                <a:effectLst/>
                <a:uLnTx/>
                <a:uFillTx/>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69371" y="724523"/>
                  <a:ext cx="1575431" cy="455638"/>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effectLst/>
                              <a:latin typeface="Cambria Math"/>
                              <a:ea typeface="Calibri" panose="020F0502020204030204" pitchFamily="34" charset="0"/>
                              <a:cs typeface="Times New Roman" panose="02020603050405020304" pitchFamily="18" charset="0"/>
                            </a:rPr>
                          </m:ctrlPr>
                        </m:radPr>
                        <m:deg/>
                        <m:e>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r>
                    <a:rPr lang="vi-VN" sz="1600">
                      <a:effectLst/>
                      <a:latin typeface="+mn-lt"/>
                      <a:ea typeface="Calibri" panose="020F0502020204030204" pitchFamily="34" charset="0"/>
                      <a:cs typeface="Times New Roman" panose="02020603050405020304" pitchFamily="18" charset="0"/>
                    </a:rPr>
                    <a:t> </a:t>
                  </a:r>
                  <a:endParaRPr lang="en-US" sz="16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69371" y="724523"/>
                  <a:ext cx="1575431" cy="455638"/>
                </a:xfrm>
                <a:prstGeom prst="rect">
                  <a:avLst/>
                </a:prstGeom>
                <a:blipFill>
                  <a:blip r:embed="rId4"/>
                  <a:stretch>
                    <a:fillRect l="-1931" b="-175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734012" y="567557"/>
                  <a:ext cx="1427827" cy="769570"/>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b</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734012" y="567557"/>
                  <a:ext cx="1427827" cy="769570"/>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451011" y="1697269"/>
                <a:ext cx="5029200" cy="1532664"/>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a)</a:t>
                </a:r>
                <a:r>
                  <a:rPr lang="vi-VN" sz="1600">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d>
                      <m:dPr>
                        <m:begChr m:val="["/>
                        <m:endChr m:val="]"/>
                        <m:ctrlPr>
                          <a:rPr lang="en-US" sz="1600" i="1">
                            <a:effectLst/>
                            <a:latin typeface="Cambria Math"/>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−2;2</m:t>
                        </m:r>
                      </m:e>
                    </m:d>
                  </m:oMath>
                </a14:m>
                <a:endParaRPr lang="en-US" sz="1600">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ó: </m:t>
                      </m:r>
                      <m:sSup>
                        <m:sSupPr>
                          <m:ctrlPr>
                            <a:rPr lang="en-US" sz="1600" i="1">
                              <a:latin typeface="Cambria Math"/>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𝑥</m:t>
                          </m:r>
                        </m:num>
                        <m:den>
                          <m:rad>
                            <m:radPr>
                              <m:degHide m:val="on"/>
                              <m:ctrlPr>
                                <a:rPr lang="en-US" sz="1600" i="1">
                                  <a:latin typeface="Cambria Math"/>
                                  <a:ea typeface="Calibri" panose="020F0502020204030204" pitchFamily="34" charset="0"/>
                                  <a:cs typeface="Times New Roman" panose="02020603050405020304" pitchFamily="18" charset="0"/>
                                </a:rPr>
                              </m:ctrlPr>
                            </m:radPr>
                            <m:deg/>
                            <m:e>
                              <m:r>
                                <a:rPr lang="vi-VN" sz="16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latin typeface="Cambria Math"/>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e>
                          </m:rad>
                        </m:den>
                      </m:f>
                      <m:r>
                        <m:rPr>
                          <m:nor/>
                        </m:rPr>
                        <a:rPr lang="vi-VN" sz="1600">
                          <a:ea typeface="Calibri" panose="020F0502020204030204" pitchFamily="34" charset="0"/>
                          <a:cs typeface="Times New Roman" panose="02020603050405020304" pitchFamily="18" charset="0"/>
                        </a:rPr>
                        <m:t>; </m:t>
                      </m:r>
                      <m:sSup>
                        <m:sSupPr>
                          <m:ctrlPr>
                            <a:rPr lang="en-US" sz="1600" i="1">
                              <a:latin typeface="Cambria Math"/>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suy</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ra</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=0</m:t>
                      </m:r>
                      <m:r>
                        <a:rPr lang="en-US" sz="16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51011" y="1697269"/>
                <a:ext cx="5029200" cy="1532664"/>
              </a:xfrm>
              <a:prstGeom prst="rect">
                <a:avLst/>
              </a:prstGeom>
              <a:blipFill>
                <a:blip r:embed="rId6"/>
                <a:stretch>
                  <a:fillRect l="-727" b="-1190"/>
                </a:stretch>
              </a:blipFill>
            </p:spPr>
            <p:txBody>
              <a:bodyPr/>
              <a:lstStyle/>
              <a:p>
                <a:r>
                  <a:rPr lang="en-US">
                    <a:noFill/>
                  </a:rPr>
                  <a:t> </a:t>
                </a:r>
              </a:p>
            </p:txBody>
          </p:sp>
        </mc:Fallback>
      </mc:AlternateContent>
      <p:pic>
        <p:nvPicPr>
          <p:cNvPr id="13" name="Picture 12" descr="A math equations with numbers and arrows&#10;&#10;Description automatically generated"/>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451011" y="3236883"/>
            <a:ext cx="4450245" cy="156804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258715" y="3412791"/>
                <a:ext cx="3446890" cy="1200329"/>
              </a:xfrm>
              <a:prstGeom prst="rect">
                <a:avLst/>
              </a:prstGeom>
            </p:spPr>
            <p:txBody>
              <a:bodyPr wrap="squar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effectLst/>
                            <a:latin typeface="Cambria Math"/>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−2;0</m:t>
                        </m:r>
                      </m:e>
                    </m:d>
                  </m:oMath>
                </a14:m>
                <a:r>
                  <a:rPr lang="vi-VN" sz="1600">
                    <a:effectLst/>
                    <a:latin typeface="+mn-lt"/>
                    <a:ea typeface="Calibri" panose="020F0502020204030204" pitchFamily="34" charset="0"/>
                    <a:cs typeface="Times New Roman" panose="02020603050405020304" pitchFamily="18" charset="0"/>
                  </a:rPr>
                  <a:t>; Hàm số nghịch biến trên khoảng </a:t>
                </a:r>
                <a14:m>
                  <m:oMath xmlns:m="http://schemas.openxmlformats.org/officeDocument/2006/math">
                    <m:d>
                      <m:dPr>
                        <m:ctrlPr>
                          <a:rPr lang="en-US" sz="1600" i="1">
                            <a:effectLst/>
                            <a:latin typeface="Cambria Math"/>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vi-VN" sz="1600">
                    <a:effectLst/>
                    <a:latin typeface="+mn-lt"/>
                    <a:ea typeface="Calibri" panose="020F0502020204030204" pitchFamily="34" charset="0"/>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58715" y="3412791"/>
                <a:ext cx="3446890" cy="1200329"/>
              </a:xfrm>
              <a:prstGeom prst="rect">
                <a:avLst/>
              </a:prstGeom>
              <a:blipFill>
                <a:blip r:embed="rId9"/>
                <a:stretch>
                  <a:fillRect l="-1062" r="-885" b="-2030"/>
                </a:stretch>
              </a:blipFill>
            </p:spPr>
            <p:txBody>
              <a:bodyPr/>
              <a:lstStyle/>
              <a:p>
                <a:r>
                  <a:rPr lang="en-US">
                    <a:noFill/>
                  </a:rPr>
                  <a:t> </a:t>
                </a:r>
              </a:p>
            </p:txBody>
          </p:sp>
        </mc:Fallback>
      </mc:AlternateContent>
    </p:spTree>
    <p:extLst>
      <p:ext uri="{BB962C8B-B14F-4D97-AF65-F5344CB8AC3E}">
        <p14:creationId xmlns:p14="http://schemas.microsoft.com/office/powerpoint/2010/main" val="284654207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barn(inVertic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500"/>
                                        <p:tgtEl>
                                          <p:spTgt spid="7">
                                            <p:txEl>
                                              <p:pRg st="2" end="2"/>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9" name="Picture 18"/>
          <p:cNvPicPr>
            <a:picLocks noChangeAspect="1"/>
          </p:cNvPicPr>
          <p:nvPr/>
        </p:nvPicPr>
        <p:blipFill>
          <a:blip r:embed="rId3"/>
          <a:stretch>
            <a:fillRect/>
          </a:stretch>
        </p:blipFill>
        <p:spPr>
          <a:xfrm>
            <a:off x="7998249" y="1898060"/>
            <a:ext cx="1050336" cy="747422"/>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09539" y="1609317"/>
                <a:ext cx="5663542" cy="1482778"/>
              </a:xfrm>
              <a:prstGeom prst="rect">
                <a:avLst/>
              </a:prstGeom>
            </p:spPr>
            <p:txBody>
              <a:bodyPr wrap="square">
                <a:spAutoFit/>
              </a:bodyPr>
              <a:lstStyle/>
              <a:p>
                <a:pPr>
                  <a:lnSpc>
                    <a:spcPct val="140000"/>
                  </a:lnSpc>
                </a:pPr>
                <a:r>
                  <a:rPr lang="vi-VN" sz="1600">
                    <a:latin typeface="+mn-lt"/>
                    <a:ea typeface="Calibri" panose="020F0502020204030204" pitchFamily="34" charset="0"/>
                    <a:cs typeface="Times New Roman" panose="02020603050405020304" pitchFamily="18" charset="0"/>
                  </a:rPr>
                  <a:t>b)</a:t>
                </a:r>
                <a:r>
                  <a:rPr lang="en-US" sz="1600">
                    <a:latin typeface="+mn-lt"/>
                    <a:ea typeface="Calibri" panose="020F0502020204030204" pitchFamily="34" charset="0"/>
                    <a:cs typeface="Times New Roman" panose="02020603050405020304" pitchFamily="18" charset="0"/>
                  </a:rPr>
                  <a:t> </a:t>
                </a:r>
                <a:r>
                  <a:rPr lang="vi-VN" sz="1600">
                    <a:effectLst/>
                    <a:latin typeface="+mn-lt"/>
                    <a:ea typeface="Calibri" panose="020F0502020204030204" pitchFamily="34" charset="0"/>
                    <a:cs typeface="Times New Roman" panose="02020603050405020304" pitchFamily="18" charset="0"/>
                  </a:rPr>
                  <a:t>Tập xác định: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
                      <a:rPr lang="vi-VN" sz="16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1600">
                  <a:effectLst/>
                  <a:latin typeface="+mn-lt"/>
                  <a:ea typeface="Arial" panose="020B0604020202020204" pitchFamily="34" charset="0"/>
                  <a:cs typeface="Times New Roman" panose="02020603050405020304" pitchFamily="18" charset="0"/>
                </a:endParaRPr>
              </a:p>
              <a:p>
                <a:pPr>
                  <a:lnSpc>
                    <a:spcPct val="140000"/>
                  </a:lnSpc>
                </a:pPr>
                <a14:m>
                  <m:oMathPara xmlns:m="http://schemas.openxmlformats.org/officeDocument/2006/math">
                    <m:oMathParaPr>
                      <m:jc m:val="left"/>
                    </m:oMathParaPr>
                    <m:oMath xmlns:m="http://schemas.openxmlformats.org/officeDocument/2006/math">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Ta</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c</m:t>
                      </m:r>
                      <m:r>
                        <m:rPr>
                          <m:nor/>
                        </m:rPr>
                        <a:rPr lang="vi-VN" sz="1600">
                          <a:ea typeface="Calibri" panose="020F0502020204030204" pitchFamily="34" charset="0"/>
                          <a:cs typeface="Times New Roman" panose="02020603050405020304" pitchFamily="18" charset="0"/>
                        </a:rPr>
                        <m:t>ó: </m:t>
                      </m:r>
                      <m:sSup>
                        <m:sSupPr>
                          <m:ctrlPr>
                            <a:rPr lang="en-US" sz="1600" i="1">
                              <a:latin typeface="Cambria Math"/>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latin typeface="Cambria Math"/>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600" i="1">
                                  <a:latin typeface="Cambria Math"/>
                                  <a:ea typeface="Calibri" panose="020F0502020204030204" pitchFamily="34" charset="0"/>
                                  <a:cs typeface="Times New Roman" panose="02020603050405020304" pitchFamily="18" charset="0"/>
                                </a:rPr>
                              </m:ctrlPr>
                            </m:sSupPr>
                            <m:e>
                              <m:d>
                                <m:dPr>
                                  <m:ctrlPr>
                                    <a:rPr lang="en-US" sz="1600" i="1">
                                      <a:latin typeface="Cambria Math"/>
                                      <a:ea typeface="Calibri" panose="020F0502020204030204" pitchFamily="34" charset="0"/>
                                      <a:cs typeface="Times New Roman" panose="02020603050405020304" pitchFamily="18" charset="0"/>
                                    </a:rPr>
                                  </m:ctrlPr>
                                </m:dPr>
                                <m:e>
                                  <m:sSup>
                                    <m:sSupPr>
                                      <m:ctrlPr>
                                        <a:rPr lang="en-US" sz="1600" i="1">
                                          <a:latin typeface="Cambria Math"/>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latin typeface="Cambria Math" panose="02040503050406030204" pitchFamily="18" charset="0"/>
                                      <a:ea typeface="Calibri" panose="020F0502020204030204" pitchFamily="34" charset="0"/>
                                      <a:cs typeface="Times New Roman" panose="02020603050405020304" pitchFamily="18" charset="0"/>
                                    </a:rPr>
                                    <m:t>+1</m:t>
                                  </m:r>
                                </m:e>
                              </m:d>
                            </m:e>
                            <m:sup>
                              <m:r>
                                <a:rPr lang="vi-VN" sz="1600" i="1">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ea typeface="Calibri" panose="020F0502020204030204" pitchFamily="34" charset="0"/>
                          <a:cs typeface="Times New Roman" panose="02020603050405020304" pitchFamily="18" charset="0"/>
                        </a:rPr>
                        <m:t>; </m:t>
                      </m:r>
                      <m:sSup>
                        <m:sSupPr>
                          <m:ctrlPr>
                            <a:rPr lang="en-US" sz="1600" i="1">
                              <a:latin typeface="Cambria Math"/>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latin typeface="Cambria Math" panose="02040503050406030204" pitchFamily="18" charset="0"/>
                              <a:ea typeface="Calibri" panose="020F0502020204030204" pitchFamily="34" charset="0"/>
                              <a:cs typeface="Times New Roman" panose="02020603050405020304" pitchFamily="18" charset="0"/>
                            </a:rPr>
                            <m:t>′</m:t>
                          </m:r>
                        </m:sup>
                      </m:sSup>
                      <m:r>
                        <a:rPr lang="vi-VN" sz="1600" i="1">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suy</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ra</m:t>
                      </m:r>
                      <m:r>
                        <m:rPr>
                          <m:nor/>
                        </m:rPr>
                        <a:rPr lang="vi-VN" sz="1600">
                          <a:ea typeface="Calibri" panose="020F0502020204030204" pitchFamily="34" charset="0"/>
                          <a:cs typeface="Times New Roman" panose="02020603050405020304" pitchFamily="18" charset="0"/>
                        </a:rPr>
                        <m:t> </m:t>
                      </m:r>
                      <m:r>
                        <a:rPr lang="vi-VN" sz="1600" i="1">
                          <a:latin typeface="Cambria Math" panose="02040503050406030204" pitchFamily="18" charset="0"/>
                          <a:ea typeface="Calibri" panose="020F0502020204030204" pitchFamily="34" charset="0"/>
                          <a:cs typeface="Times New Roman" panose="02020603050405020304" pitchFamily="18" charset="0"/>
                        </a:rPr>
                        <m:t>𝑥</m:t>
                      </m:r>
                      <m:r>
                        <a:rPr lang="vi-VN" sz="1600" i="1">
                          <a:latin typeface="Cambria Math" panose="02040503050406030204" pitchFamily="18" charset="0"/>
                          <a:ea typeface="Calibri" panose="020F0502020204030204" pitchFamily="34" charset="0"/>
                          <a:cs typeface="Times New Roman" panose="02020603050405020304" pitchFamily="18" charset="0"/>
                        </a:rPr>
                        <m:t>=−1</m:t>
                      </m:r>
                      <m:r>
                        <m:rPr>
                          <m:nor/>
                        </m:rPr>
                        <a:rPr lang="vi-VN" sz="1600">
                          <a:ea typeface="Calibri" panose="020F0502020204030204" pitchFamily="34" charset="0"/>
                          <a:cs typeface="Times New Roman" panose="02020603050405020304" pitchFamily="18" charset="0"/>
                        </a:rPr>
                        <m:t> </m:t>
                      </m:r>
                      <m:r>
                        <m:rPr>
                          <m:nor/>
                        </m:rPr>
                        <a:rPr lang="vi-VN" sz="1600">
                          <a:ea typeface="Calibri" panose="020F0502020204030204" pitchFamily="34" charset="0"/>
                          <a:cs typeface="Times New Roman" panose="02020603050405020304" pitchFamily="18" charset="0"/>
                        </a:rPr>
                        <m:t>ho</m:t>
                      </m:r>
                      <m:r>
                        <m:rPr>
                          <m:nor/>
                        </m:rPr>
                        <a:rPr lang="vi-VN" sz="1600">
                          <a:ea typeface="Calibri" panose="020F0502020204030204" pitchFamily="34" charset="0"/>
                          <a:cs typeface="Times New Roman" panose="02020603050405020304" pitchFamily="18" charset="0"/>
                        </a:rPr>
                        <m:t>ặ</m:t>
                      </m:r>
                      <m:r>
                        <m:rPr>
                          <m:nor/>
                        </m:rPr>
                        <a:rPr lang="vi-VN" sz="1600">
                          <a:ea typeface="Calibri" panose="020F0502020204030204" pitchFamily="34" charset="0"/>
                          <a:cs typeface="Times New Roman" panose="02020603050405020304" pitchFamily="18" charset="0"/>
                        </a:rPr>
                        <m:t>c</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effectLst/>
                  <a:latin typeface="+mn-lt"/>
                  <a:ea typeface="Arial" panose="020B0604020202020204" pitchFamily="34" charset="0"/>
                  <a:cs typeface="Times New Roman" panose="02020603050405020304" pitchFamily="18" charset="0"/>
                </a:endParaRPr>
              </a:p>
              <a:p>
                <a:pPr>
                  <a:lnSpc>
                    <a:spcPct val="140000"/>
                  </a:lnSpc>
                </a:pPr>
                <a:r>
                  <a:rPr lang="vi-VN" sz="1600">
                    <a:effectLst/>
                    <a:latin typeface="+mn-lt"/>
                    <a:ea typeface="Calibri" panose="020F0502020204030204" pitchFamily="34" charset="0"/>
                    <a:cs typeface="Times New Roman" panose="02020603050405020304" pitchFamily="18" charset="0"/>
                  </a:rPr>
                  <a:t>- Bảng biến thiên:</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09539" y="1609317"/>
                <a:ext cx="5663542" cy="1482778"/>
              </a:xfrm>
              <a:prstGeom prst="rect">
                <a:avLst/>
              </a:prstGeom>
              <a:blipFill>
                <a:blip r:embed="rId4"/>
                <a:stretch>
                  <a:fillRect l="-646" b="-45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653976" y="3172096"/>
                <a:ext cx="3687046" cy="1569660"/>
              </a:xfrm>
              <a:prstGeom prst="rect">
                <a:avLst/>
              </a:prstGeom>
            </p:spPr>
            <p:txBody>
              <a:bodyPr wrap="square">
                <a:spAutoFit/>
              </a:bodyPr>
              <a:lstStyle/>
              <a:p>
                <a:pPr algn="just">
                  <a:lnSpc>
                    <a:spcPct val="150000"/>
                  </a:lnSpc>
                </a:pPr>
                <a:r>
                  <a:rPr lang="vi-VN" sz="1600">
                    <a:latin typeface="+mn-lt"/>
                    <a:ea typeface="Calibri" panose="020F0502020204030204" pitchFamily="34" charset="0"/>
                    <a:cs typeface="Times New Roman" panose="02020603050405020304" pitchFamily="18" charset="0"/>
                  </a:rPr>
                  <a:t>Vậy hàm số đồng biến trên khoảng </a:t>
                </a:r>
                <a14:m>
                  <m:oMath xmlns:m="http://schemas.openxmlformats.org/officeDocument/2006/math">
                    <m:d>
                      <m:dPr>
                        <m:ctrlPr>
                          <a:rPr lang="en-US" sz="1600" i="1">
                            <a:effectLst/>
                            <a:latin typeface="Cambria Math"/>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−1;1</m:t>
                        </m:r>
                      </m:e>
                    </m:d>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Calibri" panose="020F0502020204030204" pitchFamily="34" charset="0"/>
                    <a:cs typeface="Times New Roman" panose="02020603050405020304" pitchFamily="18" charset="0"/>
                  </a:rPr>
                  <a:t>Hàm số nghịch biến trên khoảng </a:t>
                </a:r>
                <a14:m>
                  <m:oMath xmlns:m="http://schemas.openxmlformats.org/officeDocument/2006/math">
                    <m:d>
                      <m:dPr>
                        <m:ctrlPr>
                          <a:rPr lang="en-US" sz="1600" i="1">
                            <a:effectLst/>
                            <a:latin typeface="Cambria Math"/>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e>
                    </m:d>
                  </m:oMath>
                </a14:m>
                <a:r>
                  <a:rPr lang="vi-VN" sz="1600">
                    <a:effectLst/>
                    <a:latin typeface="+mn-lt"/>
                    <a:ea typeface="Calibri" panose="020F0502020204030204" pitchFamily="34" charset="0"/>
                    <a:cs typeface="Times New Roman" panose="02020603050405020304" pitchFamily="18" charset="0"/>
                  </a:rPr>
                  <a:t> và </a:t>
                </a:r>
                <a14:m>
                  <m:oMath xmlns:m="http://schemas.openxmlformats.org/officeDocument/2006/math">
                    <m:d>
                      <m:dPr>
                        <m:ctrlPr>
                          <a:rPr lang="en-US" sz="1600" i="1">
                            <a:effectLst/>
                            <a:latin typeface="Cambria Math"/>
                            <a:ea typeface="Calibri" panose="020F0502020204030204" pitchFamily="34" charset="0"/>
                            <a:cs typeface="Times New Roman" panose="02020603050405020304" pitchFamily="18" charset="0"/>
                          </a:rPr>
                        </m:ctrlPr>
                      </m:dPr>
                      <m:e>
                        <m:r>
                          <a:rPr lang="vi-VN" sz="1600" i="1">
                            <a:effectLst/>
                            <a:latin typeface="Cambria Math" panose="02040503050406030204" pitchFamily="18" charset="0"/>
                            <a:ea typeface="Calibri" panose="020F0502020204030204" pitchFamily="34" charset="0"/>
                            <a:cs typeface="Times New Roman" panose="02020603050405020304" pitchFamily="18" charset="0"/>
                          </a:rPr>
                          <m:t>1; +∞</m:t>
                        </m:r>
                      </m:e>
                    </m:d>
                  </m:oMath>
                </a14:m>
                <a:r>
                  <a:rPr lang="vi-VN" sz="1600">
                    <a:effectLst/>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653976" y="3172096"/>
                <a:ext cx="3687046" cy="1569660"/>
              </a:xfrm>
              <a:prstGeom prst="rect">
                <a:avLst/>
              </a:prstGeom>
              <a:blipFill>
                <a:blip r:embed="rId5"/>
                <a:stretch>
                  <a:fillRect l="-826" r="-992" b="-1163"/>
                </a:stretch>
              </a:blipFill>
            </p:spPr>
            <p:txBody>
              <a:bodyPr/>
              <a:lstStyle/>
              <a:p>
                <a:r>
                  <a:rPr lang="en-US">
                    <a:noFill/>
                  </a:rPr>
                  <a:t> </a:t>
                </a:r>
              </a:p>
            </p:txBody>
          </p:sp>
        </mc:Fallback>
      </mc:AlternateContent>
      <p:sp>
        <p:nvSpPr>
          <p:cNvPr id="14" name="Rectangle 13"/>
          <p:cNvSpPr/>
          <p:nvPr/>
        </p:nvSpPr>
        <p:spPr>
          <a:xfrm>
            <a:off x="4245307" y="133712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C00000"/>
                </a:solidFill>
                <a:effectLst/>
                <a:uLnTx/>
                <a:uFillTx/>
                <a:latin typeface="+mn-lt"/>
                <a:ea typeface="+mn-ea"/>
                <a:cs typeface="Arial"/>
                <a:sym typeface="Arial"/>
              </a:rPr>
              <a:t>Giải:</a:t>
            </a:r>
          </a:p>
        </p:txBody>
      </p:sp>
      <p:grpSp>
        <p:nvGrpSpPr>
          <p:cNvPr id="15" name="Group 14"/>
          <p:cNvGrpSpPr/>
          <p:nvPr/>
        </p:nvGrpSpPr>
        <p:grpSpPr>
          <a:xfrm>
            <a:off x="1593872" y="300561"/>
            <a:ext cx="5967818" cy="1028615"/>
            <a:chOff x="369371" y="308512"/>
            <a:chExt cx="5967818" cy="1028615"/>
          </a:xfrm>
        </p:grpSpPr>
        <p:sp>
          <p:nvSpPr>
            <p:cNvPr id="16" name="Rectangle 15"/>
            <p:cNvSpPr/>
            <p:nvPr/>
          </p:nvSpPr>
          <p:spPr>
            <a:xfrm>
              <a:off x="369371" y="308512"/>
              <a:ext cx="5967818" cy="461665"/>
            </a:xfrm>
            <a:prstGeom prst="rect">
              <a:avLst/>
            </a:prstGeom>
          </p:spPr>
          <p:txBody>
            <a:bodyPr wrap="square">
              <a:spAutoFit/>
            </a:bodyPr>
            <a:lstStyle/>
            <a:p>
              <a:pPr lvl="0" algn="just">
                <a:lnSpc>
                  <a:spcPct val="150000"/>
                </a:lnSpc>
              </a:pPr>
              <a:r>
                <a:rPr kumimoji="0" lang="fr-FR" sz="16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1.4 (SGK – tr.13) </a:t>
              </a:r>
              <a:r>
                <a:rPr lang="en-US" sz="1600"/>
                <a:t>Xét chiều biến thiên của các hàm số sau:</a:t>
              </a:r>
              <a:endParaRPr kumimoji="0" lang="en-US" sz="1600" b="0" i="0" u="none" strike="noStrike" kern="0" cap="none" spc="0" normalizeH="0" baseline="0" noProof="0">
                <a:ln>
                  <a:noFill/>
                </a:ln>
                <a:solidFill>
                  <a:srgbClr val="000000"/>
                </a:solidFill>
                <a:effectLst/>
                <a:uLnTx/>
                <a:uFillTx/>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69371" y="724523"/>
                  <a:ext cx="1575431" cy="455638"/>
                </a:xfrm>
                <a:prstGeom prst="rect">
                  <a:avLst/>
                </a:prstGeom>
              </p:spPr>
              <p:txBody>
                <a:bodyPr wrap="none">
                  <a:spAutoFit/>
                </a:bodyPr>
                <a:lstStyle/>
                <a:p>
                  <a:pPr algn="just">
                    <a:lnSpc>
                      <a:spcPct val="150000"/>
                    </a:lnSpc>
                    <a:spcBef>
                      <a:spcPts val="300"/>
                    </a:spcBef>
                    <a:spcAft>
                      <a:spcPts val="300"/>
                    </a:spcAft>
                  </a:pPr>
                  <a:r>
                    <a:rPr lang="vi-VN" sz="1600">
                      <a:latin typeface="+mn-lt"/>
                      <a:ea typeface="Calibri" panose="020F0502020204030204" pitchFamily="34" charset="0"/>
                      <a:cs typeface="Times New Roman" panose="02020603050405020304" pitchFamily="18" charset="0"/>
                    </a:rPr>
                    <a:t>a) </a:t>
                  </a:r>
                  <a14:m>
                    <m:oMath xmlns:m="http://schemas.openxmlformats.org/officeDocument/2006/math">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effectLst/>
                              <a:latin typeface="Cambria Math"/>
                              <a:ea typeface="Calibri" panose="020F0502020204030204" pitchFamily="34" charset="0"/>
                              <a:cs typeface="Times New Roman" panose="02020603050405020304" pitchFamily="18" charset="0"/>
                            </a:rPr>
                          </m:ctrlPr>
                        </m:radPr>
                        <m:deg/>
                        <m:e>
                          <m:r>
                            <a:rPr lang="vi-VN" sz="1600" i="1">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r>
                    <a:rPr lang="vi-VN" sz="1600">
                      <a:effectLst/>
                      <a:latin typeface="+mn-lt"/>
                      <a:ea typeface="Calibri" panose="020F0502020204030204" pitchFamily="34" charset="0"/>
                      <a:cs typeface="Times New Roman" panose="02020603050405020304" pitchFamily="18" charset="0"/>
                    </a:rPr>
                    <a:t> </a:t>
                  </a:r>
                  <a:endParaRPr lang="en-US" sz="1600">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69371" y="724523"/>
                  <a:ext cx="1575431" cy="455638"/>
                </a:xfrm>
                <a:prstGeom prst="rect">
                  <a:avLst/>
                </a:prstGeom>
                <a:blipFill>
                  <a:blip r:embed="rId6"/>
                  <a:stretch>
                    <a:fillRect l="-1931" b="-175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734012" y="567557"/>
                  <a:ext cx="1427827" cy="769570"/>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vi-VN" sz="1600" smtClean="0">
                            <a:ea typeface="Calibri" panose="020F0502020204030204" pitchFamily="34" charset="0"/>
                            <a:cs typeface="Times New Roman" panose="02020603050405020304" pitchFamily="18" charset="0"/>
                          </a:rPr>
                          <m:t>b</m:t>
                        </m:r>
                        <m:r>
                          <m:rPr>
                            <m:nor/>
                          </m:rPr>
                          <a:rPr lang="vi-VN" sz="1600" smtClean="0">
                            <a:ea typeface="Calibri" panose="020F0502020204030204" pitchFamily="34" charset="0"/>
                            <a:cs typeface="Times New Roman" panose="02020603050405020304" pitchFamily="18" charset="0"/>
                          </a:rPr>
                          <m:t>)</m:t>
                        </m:r>
                        <m:r>
                          <a:rPr lang="en-US" sz="1600" b="0" i="1" smtClean="0">
                            <a:latin typeface="Cambria Math" panose="02040503050406030204" pitchFamily="18" charset="0"/>
                            <a:ea typeface="Calibri" panose="020F0502020204030204" pitchFamily="34" charset="0"/>
                            <a:cs typeface="Times New Roman" panose="02020603050405020304" pitchFamily="18" charset="0"/>
                          </a:rPr>
                          <m:t> </m:t>
                        </m:r>
                        <m:r>
                          <a:rPr lang="vi-VN" sz="1600" i="1">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effectLst/>
                                <a:latin typeface="Cambria Math"/>
                                <a:ea typeface="Calibri" panose="020F0502020204030204" pitchFamily="34" charset="0"/>
                                <a:cs typeface="Times New Roman" panose="02020603050405020304" pitchFamily="18" charset="0"/>
                              </a:rPr>
                            </m:ctrlPr>
                          </m:fPr>
                          <m:num>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600" i="1">
                                    <a:effectLst/>
                                    <a:latin typeface="Cambria Math"/>
                                    <a:ea typeface="Calibri" panose="020F0502020204030204" pitchFamily="34" charset="0"/>
                                    <a:cs typeface="Times New Roman" panose="02020603050405020304" pitchFamily="18" charset="0"/>
                                  </a:rPr>
                                </m:ctrlPr>
                              </m:sSupPr>
                              <m:e>
                                <m:r>
                                  <a:rPr lang="vi-VN" sz="16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734012" y="567557"/>
                  <a:ext cx="1427827" cy="769570"/>
                </a:xfrm>
                <a:prstGeom prst="rect">
                  <a:avLst/>
                </a:prstGeom>
                <a:blipFill>
                  <a:blip r:embed="rId7"/>
                  <a:stretch>
                    <a:fillRect/>
                  </a:stretch>
                </a:blipFill>
              </p:spPr>
              <p:txBody>
                <a:bodyPr/>
                <a:lstStyle/>
                <a:p>
                  <a:r>
                    <a:rPr lang="en-US">
                      <a:noFill/>
                    </a:rPr>
                    <a:t> </a:t>
                  </a:r>
                </a:p>
              </p:txBody>
            </p:sp>
          </mc:Fallback>
        </mc:AlternateContent>
      </p:gr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934539" y="3190288"/>
            <a:ext cx="3135841" cy="1667471"/>
          </a:xfrm>
          <a:prstGeom prst="rect">
            <a:avLst/>
          </a:prstGeom>
        </p:spPr>
      </p:pic>
    </p:spTree>
    <p:extLst>
      <p:ext uri="{BB962C8B-B14F-4D97-AF65-F5344CB8AC3E}">
        <p14:creationId xmlns:p14="http://schemas.microsoft.com/office/powerpoint/2010/main" val="394636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5" dur="500"/>
                                        <p:tgtEl>
                                          <p:spTgt spid="8">
                                            <p:txEl>
                                              <p:pRg st="0" end="0"/>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70932"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mc:AlternateContent xmlns:mc="http://schemas.openxmlformats.org/markup-compatibility/2006" xmlns:a14="http://schemas.microsoft.com/office/drawing/2010/main">
        <mc:Choice Requires="a14">
          <p:sp>
            <p:nvSpPr>
              <p:cNvPr id="20" name="Rectangle 19"/>
              <p:cNvSpPr/>
              <p:nvPr/>
            </p:nvSpPr>
            <p:spPr>
              <a:xfrm>
                <a:off x="1234136" y="234630"/>
                <a:ext cx="6852343" cy="1589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600" b="1" i="0" u="none" strike="noStrike" kern="0" cap="none" spc="0" normalizeH="0" baseline="0" noProof="0">
                    <a:ln>
                      <a:noFill/>
                    </a:ln>
                    <a:solidFill>
                      <a:srgbClr val="FFFF00"/>
                    </a:solidFill>
                    <a:effectLst/>
                    <a:uLnTx/>
                    <a:uFillTx/>
                    <a:latin typeface="Arial"/>
                    <a:ea typeface="Calibri" panose="020F0502020204030204" pitchFamily="34" charset="0"/>
                    <a:cs typeface="Times New Roman" panose="02020603050405020304" pitchFamily="18" charset="0"/>
                    <a:sym typeface="Arial"/>
                  </a:rPr>
                  <a:t>Bài 1.7 (SGK – tr.14) </a:t>
                </a:r>
                <a:r>
                  <a:rPr kumimoji="0" lang="en-US" sz="1600" b="0" i="0" u="none" strike="noStrike" kern="0" cap="none" spc="0" normalizeH="0" baseline="0" noProof="0">
                    <a:ln>
                      <a:noFill/>
                    </a:ln>
                    <a:solidFill>
                      <a:srgbClr val="FFFFFF"/>
                    </a:solidFill>
                    <a:effectLst/>
                    <a:uLnTx/>
                    <a:uFillTx/>
                    <a:latin typeface="Arial"/>
                    <a:cs typeface="Arial"/>
                    <a:sym typeface="Arial"/>
                  </a:rPr>
                  <a:t>Tìm cực trị của các hàm số sau</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sSup>
                      <m:sSup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oMath>
                </a14:m>
                <a:r>
                  <a:rPr kumimoji="0" lang="en-US"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a:t>			</a:t>
                </a: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sSup>
                      <m:sSup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c</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fPr>
                        <m:num>
                          <m:sSup>
                            <m:sSup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nor/>
                        </m:rPr>
                        <a:rPr kumimoji="0" lang="en-US" sz="1600" b="0" i="0" u="none" strike="noStrike" kern="0" cap="none" spc="0" normalizeH="0" baseline="0" noProof="0" smtClean="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                                                   </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d</m:t>
                      </m:r>
                      <m:r>
                        <m:rPr>
                          <m:nor/>
                        </m:rPr>
                        <a:rPr kumimoji="0" lang="vi-VN" sz="1600" b="0" i="0" u="none" strike="noStrike" kern="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sym typeface="Arial"/>
                        </a:rPr>
                        <m:t>)</m:t>
                      </m:r>
                      <m:r>
                        <a:rPr kumimoji="0" lang="en-US" sz="1600" b="0" i="1" u="none" strike="noStrike" kern="0" cap="none" spc="0" normalizeH="0" baseline="0" noProof="0" smtClean="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ad>
                        <m:radPr>
                          <m:degHide m:val="on"/>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radPr>
                        <m:deg/>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Sup>
                            <m:sSup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e>
                      </m:rad>
                    </m:oMath>
                  </m:oMathPara>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a:off x="1234136" y="234630"/>
                <a:ext cx="6852343" cy="1589987"/>
              </a:xfrm>
              <a:prstGeom prst="rect">
                <a:avLst/>
              </a:prstGeom>
              <a:blipFill>
                <a:blip r:embed="rId3"/>
                <a:stretch>
                  <a:fillRect l="-444"/>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341414" y="405515"/>
            <a:ext cx="420428" cy="428513"/>
          </a:xfrm>
          <a:prstGeom prst="rect">
            <a:avLst/>
          </a:prstGeom>
        </p:spPr>
      </p:pic>
      <p:sp>
        <p:nvSpPr>
          <p:cNvPr id="14" name="Rectangle 13"/>
          <p:cNvSpPr/>
          <p:nvPr/>
        </p:nvSpPr>
        <p:spPr>
          <a:xfrm>
            <a:off x="4332332" y="1824617"/>
            <a:ext cx="655949" cy="34624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5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393590" y="2175731"/>
                <a:ext cx="5872038" cy="12293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 Tập xác định: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ℝ</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Ta có: </a:t>
                </a:r>
                <a14:m>
                  <m:oMath xmlns:m="http://schemas.openxmlformats.org/officeDocument/2006/math">
                    <m:sSup>
                      <m:sSup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=6</m:t>
                    </m:r>
                    <m:sSup>
                      <m:sSup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−18</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+12</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14:m>
                  <m:oMath xmlns:m="http://schemas.openxmlformats.org/officeDocument/2006/math">
                    <m:sSup>
                      <m:sSup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up>
                    </m:s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suy ra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hoặc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Bảng biến thiên:</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393590" y="2175731"/>
                <a:ext cx="5872038" cy="1229311"/>
              </a:xfrm>
              <a:prstGeom prst="rect">
                <a:avLst/>
              </a:prstGeom>
              <a:blipFill>
                <a:blip r:embed="rId5"/>
                <a:stretch>
                  <a:fillRect l="-623" b="-1980"/>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830484" y="3528504"/>
            <a:ext cx="3298222" cy="1219306"/>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450732" y="3624211"/>
                <a:ext cx="4295704" cy="907941"/>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đạt cực đại tại: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Đ</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=0</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Hàm số đạt cực tiểu tại: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và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a:ea typeface="Calibri" panose="020F0502020204030204" pitchFamily="34" charset="0"/>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𝐶𝑇</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oMath>
                </a14:m>
                <a:r>
                  <a:rPr kumimoji="0" lang="vi-VN" sz="1600" b="0" i="0" u="none" strike="noStrike" kern="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4450732" y="3624211"/>
                <a:ext cx="4295704" cy="907941"/>
              </a:xfrm>
              <a:prstGeom prst="rect">
                <a:avLst/>
              </a:prstGeom>
              <a:blipFill>
                <a:blip r:embed="rId8"/>
                <a:stretch>
                  <a:fillRect l="-709" b="-4054"/>
                </a:stretch>
              </a:blipFill>
            </p:spPr>
            <p:txBody>
              <a:bodyPr/>
              <a:lstStyle/>
              <a:p>
                <a:r>
                  <a:rPr lang="en-US">
                    <a:noFill/>
                  </a:rPr>
                  <a:t> </a:t>
                </a:r>
              </a:p>
            </p:txBody>
          </p:sp>
        </mc:Fallback>
      </mc:AlternateContent>
    </p:spTree>
    <p:extLst>
      <p:ext uri="{BB962C8B-B14F-4D97-AF65-F5344CB8AC3E}">
        <p14:creationId xmlns:p14="http://schemas.microsoft.com/office/powerpoint/2010/main" val="243935414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down)">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inVertical)">
                                      <p:cBhvr>
                                        <p:cTn id="29" dur="500"/>
                                        <p:tgtEl>
                                          <p:spTgt spid="6">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7" dur="500"/>
                                        <p:tgtEl>
                                          <p:spTgt spid="9">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70932"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44659" y="356121"/>
            <a:ext cx="655949" cy="346249"/>
          </a:xfrm>
          <a:prstGeom prst="rect">
            <a:avLst/>
          </a:prstGeom>
        </p:spPr>
        <p:txBody>
          <a:bodyPr wrap="none">
            <a:spAutoFit/>
          </a:bodyPr>
          <a:lstStyle/>
          <a:p>
            <a:pPr lvl="0" algn="ctr">
              <a:buClrTx/>
              <a:defRPr/>
            </a:pPr>
            <a:r>
              <a:rPr lang="en-US" sz="1650" b="1" i="1">
                <a:solidFill>
                  <a:srgbClr val="F39357"/>
                </a:solidFill>
                <a:ea typeface="+mn-ea"/>
              </a:rPr>
              <a:t>Giải:</a:t>
            </a:r>
          </a:p>
        </p:txBody>
      </p:sp>
      <mc:AlternateContent xmlns:mc="http://schemas.openxmlformats.org/markup-compatibility/2006" xmlns:a14="http://schemas.microsoft.com/office/drawing/2010/main">
        <mc:Choice Requires="a14">
          <p:sp>
            <p:nvSpPr>
              <p:cNvPr id="6" name="Rectangle 5"/>
              <p:cNvSpPr/>
              <p:nvPr/>
            </p:nvSpPr>
            <p:spPr>
              <a:xfrm>
                <a:off x="323494" y="654664"/>
                <a:ext cx="6980706" cy="1568506"/>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b)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solidFill>
                              <a:schemeClr val="tx1"/>
                            </a:solidFill>
                            <a:effectLst/>
                            <a:latin typeface="Cambria Math"/>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solidFill>
                              <a:schemeClr val="tx1"/>
                            </a:solidFill>
                            <a:effectLst/>
                            <a:latin typeface="Cambria Math"/>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Ta có: </a:t>
                </a:r>
                <a14:m>
                  <m:oMath xmlns:m="http://schemas.openxmlformats.org/officeDocument/2006/math">
                    <m:sSup>
                      <m:sSupPr>
                        <m:ctrlPr>
                          <a:rPr lang="en-US" sz="1600" i="1">
                            <a:solidFill>
                              <a:schemeClr val="tx1"/>
                            </a:solidFill>
                            <a:effectLst/>
                            <a:latin typeface="Cambria Math"/>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1600" i="1">
                            <a:solidFill>
                              <a:schemeClr val="tx1"/>
                            </a:solidFill>
                            <a:effectLst/>
                            <a:latin typeface="Cambria Math"/>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1600">
                    <a:solidFill>
                      <a:schemeClr val="tx1"/>
                    </a:solidFill>
                    <a:effectLst/>
                    <a:latin typeface="+mn-lt"/>
                    <a:ea typeface="Calibri" panose="020F0502020204030204" pitchFamily="34" charset="0"/>
                    <a:cs typeface="Times New Roman" panose="02020603050405020304" pitchFamily="18" charset="0"/>
                  </a:rPr>
                  <a:t>; </a:t>
                </a:r>
                <a14:m>
                  <m:oMath xmlns:m="http://schemas.openxmlformats.org/officeDocument/2006/math">
                    <m:sSup>
                      <m:sSupPr>
                        <m:ctrlPr>
                          <a:rPr lang="en-US" sz="1600" i="1">
                            <a:solidFill>
                              <a:schemeClr val="tx1"/>
                            </a:solidFill>
                            <a:effectLst/>
                            <a:latin typeface="Cambria Math"/>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suy ra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hoặc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494" y="654664"/>
                <a:ext cx="6980706" cy="1568506"/>
              </a:xfrm>
              <a:prstGeom prst="rect">
                <a:avLst/>
              </a:prstGeom>
              <a:blipFill>
                <a:blip r:embed="rId4"/>
                <a:stretch>
                  <a:fillRect l="-437" b="-3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23494" y="3885575"/>
                <a:ext cx="8498282" cy="944041"/>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16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a:solidFill>
                      <a:schemeClr val="tx1"/>
                    </a:solidFill>
                    <a:effectLst/>
                    <a:latin typeface="+mn-lt"/>
                    <a:ea typeface="Calibri" panose="020F0502020204030204" pitchFamily="34" charset="0"/>
                    <a:cs typeface="Times New Roman" panose="02020603050405020304" pitchFamily="18" charset="0"/>
                  </a:rPr>
                  <a:t> </a:t>
                </a: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23494" y="3885575"/>
                <a:ext cx="8498282" cy="944041"/>
              </a:xfrm>
              <a:prstGeom prst="rect">
                <a:avLst/>
              </a:prstGeom>
              <a:blipFill>
                <a:blip r:embed="rId5"/>
                <a:stretch>
                  <a:fillRect l="-359" b="-1935"/>
                </a:stretch>
              </a:blipFill>
            </p:spPr>
            <p:txBody>
              <a:bodyPr/>
              <a:lstStyle/>
              <a:p>
                <a:r>
                  <a:rPr lang="en-US">
                    <a:noFill/>
                  </a:rPr>
                  <a:t> </a:t>
                </a:r>
              </a:p>
            </p:txBody>
          </p:sp>
        </mc:Fallback>
      </mc:AlternateContent>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2612180" y="2309114"/>
            <a:ext cx="3999323" cy="1408298"/>
          </a:xfrm>
          <a:prstGeom prst="rect">
            <a:avLst/>
          </a:prstGeom>
        </p:spPr>
      </p:pic>
    </p:spTree>
    <p:extLst>
      <p:ext uri="{BB962C8B-B14F-4D97-AF65-F5344CB8AC3E}">
        <p14:creationId xmlns:p14="http://schemas.microsoft.com/office/powerpoint/2010/main" val="96496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62981"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34813" y="447500"/>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323494" y="654664"/>
                <a:ext cx="6980706" cy="2375009"/>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vi-VN" sz="1600" smtClean="0">
                          <a:solidFill>
                            <a:schemeClr val="tx1"/>
                          </a:solidFill>
                          <a:ea typeface="Calibri" panose="020F0502020204030204" pitchFamily="34" charset="0"/>
                          <a:cs typeface="Times New Roman" panose="02020603050405020304" pitchFamily="18" charset="0"/>
                        </a:rPr>
                        <m:t>c</m:t>
                      </m:r>
                      <m:r>
                        <m:rPr>
                          <m:nor/>
                        </m:rPr>
                        <a:rPr lang="vi-VN" sz="1600" smtClean="0">
                          <a:solidFill>
                            <a:schemeClr val="tx1"/>
                          </a:solidFill>
                          <a:ea typeface="Calibri" panose="020F0502020204030204" pitchFamily="34" charset="0"/>
                          <a:cs typeface="Times New Roman" panose="02020603050405020304" pitchFamily="18" charset="0"/>
                        </a:rPr>
                        <m:t>)</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effectLst/>
                              <a:latin typeface="Cambria Math"/>
                              <a:ea typeface="Calibri" panose="020F0502020204030204" pitchFamily="34" charset="0"/>
                              <a:cs typeface="Times New Roman" panose="02020603050405020304" pitchFamily="18" charset="0"/>
                            </a:rPr>
                          </m:ctrlPr>
                        </m:fPr>
                        <m:num>
                          <m:sSup>
                            <m:sSupPr>
                              <m:ctrlPr>
                                <a:rPr lang="en-US" sz="1600" i="1">
                                  <a:solidFill>
                                    <a:schemeClr val="tx1"/>
                                  </a:solidFill>
                                  <a:effectLst/>
                                  <a:latin typeface="Cambria Math"/>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ℝ</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1600" i="1">
                            <a:solidFill>
                              <a:schemeClr val="tx1"/>
                            </a:solidFill>
                            <a:effectLst/>
                            <a:latin typeface="Cambria Math"/>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a:ea typeface="Calibri" panose="020F0502020204030204" pitchFamily="34" charset="0"/>
                              <a:cs typeface="Times New Roman" panose="02020603050405020304" pitchFamily="18" charset="0"/>
                            </a:rPr>
                          </m:ctrlPr>
                        </m:fPr>
                        <m:num>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d>
                                <m:dPr>
                                  <m:ctrlPr>
                                    <a:rPr lang="en-US" sz="1600" i="1">
                                      <a:solidFill>
                                        <a:schemeClr val="tx1"/>
                                      </a:solidFill>
                                      <a:latin typeface="Cambria Math"/>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e>
                              </m:d>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m:rPr>
                          <m:nor/>
                        </m:rPr>
                        <a:rPr lang="vi-VN" sz="1600">
                          <a:solidFill>
                            <a:schemeClr val="tx1"/>
                          </a:solidFill>
                          <a:ea typeface="Calibri" panose="020F0502020204030204" pitchFamily="34" charset="0"/>
                          <a:cs typeface="Times New Roman" panose="02020603050405020304" pitchFamily="18" charset="0"/>
                        </a:rPr>
                        <m:t> </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latin typeface="Cambria Math"/>
                              <a:ea typeface="Calibri" panose="020F0502020204030204" pitchFamily="34" charset="0"/>
                              <a:cs typeface="Times New Roman" panose="02020603050405020304" pitchFamily="18" charset="0"/>
                            </a:rPr>
                          </m:ctrlPr>
                        </m:radPr>
                        <m:deg/>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e>
                      </m:rad>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ho</m:t>
                      </m:r>
                      <m:r>
                        <m:rPr>
                          <m:nor/>
                        </m:rPr>
                        <a:rPr lang="vi-VN" sz="1600">
                          <a:solidFill>
                            <a:schemeClr val="tx1"/>
                          </a:solidFill>
                          <a:ea typeface="Calibri" panose="020F0502020204030204" pitchFamily="34" charset="0"/>
                          <a:cs typeface="Times New Roman" panose="02020603050405020304" pitchFamily="18" charset="0"/>
                        </a:rPr>
                        <m:t>ặ</m:t>
                      </m:r>
                      <m:r>
                        <m:rPr>
                          <m:nor/>
                        </m:rPr>
                        <a:rPr lang="vi-VN" sz="1600">
                          <a:solidFill>
                            <a:schemeClr val="tx1"/>
                          </a:solidFill>
                          <a:ea typeface="Calibri" panose="020F0502020204030204" pitchFamily="34" charset="0"/>
                          <a:cs typeface="Times New Roman" panose="02020603050405020304" pitchFamily="18" charset="0"/>
                        </a:rPr>
                        <m:t>c</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494" y="654664"/>
                <a:ext cx="6980706" cy="2375009"/>
              </a:xfrm>
              <a:prstGeom prst="rect">
                <a:avLst/>
              </a:prstGeom>
              <a:blipFill>
                <a:blip r:embed="rId4"/>
                <a:stretch>
                  <a:fillRect l="-437" b="-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590210" y="3044457"/>
                <a:ext cx="3915090" cy="1659237"/>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600" i="1">
                            <a:solidFill>
                              <a:schemeClr val="tx1"/>
                            </a:solidFill>
                            <a:effectLst/>
                            <a:latin typeface="Cambria Math"/>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Hàm số đạt cực tiểu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1600" i="1">
                            <a:solidFill>
                              <a:schemeClr val="tx1"/>
                            </a:solidFill>
                            <a:effectLst/>
                            <a:latin typeface="Cambria Math"/>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𝐶𝑇</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600" i="1">
                            <a:solidFill>
                              <a:schemeClr val="tx1"/>
                            </a:solidFill>
                            <a:effectLst/>
                            <a:latin typeface="Cambria Math"/>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1600">
                    <a:solidFill>
                      <a:schemeClr val="tx1"/>
                    </a:solidFill>
                    <a:effectLst/>
                    <a:latin typeface="+mn-lt"/>
                    <a:ea typeface="Calibri" panose="020F050202020403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90210" y="3044457"/>
                <a:ext cx="3915090" cy="1659237"/>
              </a:xfrm>
              <a:prstGeom prst="rect">
                <a:avLst/>
              </a:prstGeom>
              <a:blipFill>
                <a:blip r:embed="rId5"/>
                <a:stretch>
                  <a:fillRect l="-935" r="-779" b="-3663"/>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663367" y="3164627"/>
            <a:ext cx="3729035" cy="1568223"/>
          </a:xfrm>
          <a:prstGeom prst="rect">
            <a:avLst/>
          </a:prstGeom>
        </p:spPr>
      </p:pic>
    </p:spTree>
    <p:extLst>
      <p:ext uri="{BB962C8B-B14F-4D97-AF65-F5344CB8AC3E}">
        <p14:creationId xmlns:p14="http://schemas.microsoft.com/office/powerpoint/2010/main" val="306630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0" dur="500"/>
                                        <p:tgtEl>
                                          <p:spTgt spid="9">
                                            <p:txEl>
                                              <p:pRg st="0" end="0"/>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218030"/>
            <a:ext cx="8714630" cy="47117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a:t> </a:t>
            </a:r>
            <a:endParaRPr sz="1600"/>
          </a:p>
        </p:txBody>
      </p:sp>
      <mc:AlternateContent xmlns:mc="http://schemas.openxmlformats.org/markup-compatibility/2006" xmlns:a14="http://schemas.microsoft.com/office/drawing/2010/main">
        <mc:Choice Requires="a14">
          <p:sp>
            <p:nvSpPr>
              <p:cNvPr id="53" name="Rectangle 52"/>
              <p:cNvSpPr/>
              <p:nvPr/>
            </p:nvSpPr>
            <p:spPr>
              <a:xfrm>
                <a:off x="911791" y="408703"/>
                <a:ext cx="4766548" cy="839397"/>
              </a:xfrm>
              <a:prstGeom prst="rect">
                <a:avLst/>
              </a:prstGeom>
            </p:spPr>
            <p:txBody>
              <a:bodyPr wrap="square">
                <a:spAutoFit/>
              </a:bodyPr>
              <a:lstStyle/>
              <a:p>
                <a:pPr algn="just">
                  <a:lnSpc>
                    <a:spcPct val="150000"/>
                  </a:lnSpc>
                </a:pPr>
                <a:r>
                  <a:rPr lang="en-US" sz="1600">
                    <a:solidFill>
                      <a:schemeClr val="tx1"/>
                    </a:solidFill>
                    <a:latin typeface="+mn-lt"/>
                    <a:ea typeface="Arial" panose="020B0604020202020204" pitchFamily="34" charset="0"/>
                    <a:cs typeface="Times New Roman" panose="02020603050405020304" pitchFamily="18" charset="0"/>
                  </a:rPr>
                  <a:t>Q</a:t>
                </a:r>
                <a:r>
                  <a:rPr lang="vi-VN" sz="1600">
                    <a:solidFill>
                      <a:schemeClr val="tx1"/>
                    </a:solidFill>
                    <a:latin typeface="+mn-lt"/>
                    <a:ea typeface="Arial" panose="020B0604020202020204" pitchFamily="34" charset="0"/>
                    <a:cs typeface="Times New Roman" panose="02020603050405020304" pitchFamily="18" charset="0"/>
                  </a:rPr>
                  <a:t>uan sát đồ thị H1.2, và </a:t>
                </a:r>
                <a:r>
                  <a:rPr lang="en-US" sz="1600" b="1">
                    <a:solidFill>
                      <a:schemeClr val="tx1"/>
                    </a:solidFill>
                    <a:effectLst/>
                    <a:latin typeface="+mn-lt"/>
                    <a:ea typeface="Arial" panose="020B0604020202020204" pitchFamily="34" charset="0"/>
                    <a:cs typeface="Times New Roman" panose="02020603050405020304" pitchFamily="18" charset="0"/>
                  </a:rPr>
                  <a:t>trả lời câu hỏi</a:t>
                </a:r>
                <a:r>
                  <a:rPr lang="vi-VN" sz="1600">
                    <a:solidFill>
                      <a:schemeClr val="tx1"/>
                    </a:solidFill>
                    <a:effectLst/>
                    <a:latin typeface="+mn-lt"/>
                    <a:ea typeface="Arial" panose="020B0604020202020204" pitchFamily="34" charset="0"/>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i="1">
                    <a:solidFill>
                      <a:schemeClr val="tx1"/>
                    </a:solidFill>
                    <a:effectLst/>
                    <a:latin typeface="+mn-lt"/>
                    <a:ea typeface="Arial" panose="020B0604020202020204" pitchFamily="34" charset="0"/>
                    <a:cs typeface="Times New Roman" panose="02020603050405020304" pitchFamily="18" charset="0"/>
                  </a:rPr>
                  <a:t>• Nêu tập xác định của hàm số </a:t>
                </a:r>
                <a14:m>
                  <m:oMath xmlns:m="http://schemas.openxmlformats.org/officeDocument/2006/math">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600" i="1">
                            <a:solidFill>
                              <a:schemeClr val="tx1"/>
                            </a:solidFill>
                            <a:effectLst/>
                            <a:latin typeface="Cambria Math"/>
                            <a:ea typeface="Arial" panose="020B060402020202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vi-VN" sz="1600" i="1">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53" name="Rectangle 52"/>
              <p:cNvSpPr>
                <a:spLocks noRot="1" noChangeAspect="1" noMove="1" noResize="1" noEditPoints="1" noAdjustHandles="1" noChangeArrowheads="1" noChangeShapeType="1" noTextEdit="1"/>
              </p:cNvSpPr>
              <p:nvPr/>
            </p:nvSpPr>
            <p:spPr>
              <a:xfrm>
                <a:off x="911791" y="408703"/>
                <a:ext cx="4766548" cy="839397"/>
              </a:xfrm>
              <a:prstGeom prst="rect">
                <a:avLst/>
              </a:prstGeom>
              <a:blipFill>
                <a:blip r:embed="rId3"/>
                <a:stretch>
                  <a:fillRect l="-768" b="-2899"/>
                </a:stretch>
              </a:blipFill>
            </p:spPr>
            <p:txBody>
              <a:bodyPr/>
              <a:lstStyle/>
              <a:p>
                <a:r>
                  <a:rPr lang="en-US">
                    <a:noFill/>
                  </a:rPr>
                  <a:t> </a:t>
                </a:r>
              </a:p>
            </p:txBody>
          </p:sp>
        </mc:Fallback>
      </mc:AlternateContent>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287" y="435125"/>
            <a:ext cx="2459343" cy="2334454"/>
          </a:xfrm>
          <a:prstGeom prst="rect">
            <a:avLst/>
          </a:prstGeom>
        </p:spPr>
      </p:pic>
      <p:pic>
        <p:nvPicPr>
          <p:cNvPr id="55" name="Picture 10"/>
          <p:cNvPicPr>
            <a:picLocks noChangeAspect="1"/>
          </p:cNvPicPr>
          <p:nvPr/>
        </p:nvPicPr>
        <p:blipFill>
          <a:blip r:embed="rId5"/>
          <a:srcRect/>
          <a:stretch>
            <a:fillRect/>
          </a:stretch>
        </p:blipFill>
        <p:spPr>
          <a:xfrm>
            <a:off x="516069" y="563263"/>
            <a:ext cx="320164" cy="532287"/>
          </a:xfrm>
          <a:prstGeom prst="rect">
            <a:avLst/>
          </a:prstGeom>
        </p:spPr>
      </p:pic>
      <p:sp>
        <p:nvSpPr>
          <p:cNvPr id="56" name="Rectangle 55"/>
          <p:cNvSpPr/>
          <p:nvPr/>
        </p:nvSpPr>
        <p:spPr>
          <a:xfrm>
            <a:off x="1201051" y="2955876"/>
            <a:ext cx="883575" cy="338554"/>
          </a:xfrm>
          <a:prstGeom prst="rect">
            <a:avLst/>
          </a:prstGeom>
        </p:spPr>
        <p:txBody>
          <a:bodyPr wrap="none">
            <a:spAutoFit/>
          </a:bodyPr>
          <a:lstStyle/>
          <a:p>
            <a:pPr lvl="0" algn="ctr">
              <a:buClrTx/>
              <a:defRPr/>
            </a:pPr>
            <a:r>
              <a:rPr lang="en-US" sz="1600" b="1" i="1" u="sng">
                <a:solidFill>
                  <a:schemeClr val="accent2">
                    <a:lumMod val="20000"/>
                    <a:lumOff val="80000"/>
                  </a:schemeClr>
                </a:solidFill>
                <a:ea typeface="+mn-ea"/>
              </a:rPr>
              <a:t>Trả lời:</a:t>
            </a:r>
          </a:p>
        </p:txBody>
      </p:sp>
      <mc:AlternateContent xmlns:mc="http://schemas.openxmlformats.org/markup-compatibility/2006" xmlns:a14="http://schemas.microsoft.com/office/drawing/2010/main">
        <mc:Choice Requires="a14">
          <p:sp>
            <p:nvSpPr>
              <p:cNvPr id="2" name="Rectangle 1"/>
              <p:cNvSpPr/>
              <p:nvPr/>
            </p:nvSpPr>
            <p:spPr>
              <a:xfrm>
                <a:off x="2465713" y="3294430"/>
                <a:ext cx="5121837" cy="1354217"/>
              </a:xfrm>
              <a:prstGeom prst="rect">
                <a:avLst/>
              </a:prstGeom>
            </p:spPr>
            <p:txBody>
              <a:bodyPr wrap="square">
                <a:spAutoFit/>
              </a:bodyPr>
              <a:lstStyle/>
              <a:p>
                <a:pPr algn="just">
                  <a:lnSpc>
                    <a:spcPct val="150000"/>
                  </a:lnSpc>
                  <a:spcBef>
                    <a:spcPts val="300"/>
                  </a:spcBef>
                  <a:spcAft>
                    <a:spcPts val="300"/>
                  </a:spcAft>
                </a:pPr>
                <a:r>
                  <a:rPr lang="vi-VN" sz="1600" i="1">
                    <a:solidFill>
                      <a:schemeClr val="tx1"/>
                    </a:solidFill>
                    <a:ea typeface="Arial" panose="020B0604020202020204" pitchFamily="34" charset="0"/>
                    <a:cs typeface="Times New Roman" panose="02020603050405020304" pitchFamily="18" charset="0"/>
                  </a:rPr>
                  <a:t>• </a:t>
                </a:r>
                <a:r>
                  <a:rPr lang="en-US" sz="1600">
                    <a:solidFill>
                      <a:schemeClr val="tx1"/>
                    </a:solidFill>
                    <a:latin typeface="+mn-lt"/>
                    <a:ea typeface="PMingLiU"/>
                    <a:cs typeface="Times New Roman" panose="02020603050405020304" pitchFamily="18" charset="0"/>
                  </a:rPr>
                  <a:t>Tập xác định: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600" i="1">
                    <a:solidFill>
                      <a:schemeClr val="tx1"/>
                    </a:solidFill>
                    <a:ea typeface="Arial" panose="020B0604020202020204" pitchFamily="34" charset="0"/>
                    <a:cs typeface="Times New Roman" panose="02020603050405020304" pitchFamily="18" charset="0"/>
                  </a:rPr>
                  <a:t>•</a:t>
                </a:r>
                <a:r>
                  <a:rPr lang="en-US" sz="1600">
                    <a:solidFill>
                      <a:schemeClr val="tx1"/>
                    </a:solidFill>
                    <a:effectLst/>
                    <a:latin typeface="+mn-lt"/>
                    <a:ea typeface="PMingLiU"/>
                    <a:cs typeface="Times New Roman" panose="02020603050405020304" pitchFamily="18" charset="0"/>
                  </a:rPr>
                  <a:t> Với </a:t>
                </a:r>
                <a14:m>
                  <m:oMath xmlns:m="http://schemas.openxmlformats.org/officeDocument/2006/math">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=1;</m:t>
                    </m:r>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r>
                      <a:rPr lang="en-US" sz="1600" i="1">
                        <a:solidFill>
                          <a:schemeClr val="tx1"/>
                        </a:solidFill>
                        <a:effectLst/>
                        <a:latin typeface="Cambria Math" panose="02040503050406030204" pitchFamily="18" charset="0"/>
                        <a:ea typeface="PMingLiU"/>
                        <a:cs typeface="Times New Roman" panose="02020603050405020304" pitchFamily="18" charset="0"/>
                      </a:rPr>
                      <m:t>=2</m:t>
                    </m:r>
                  </m:oMath>
                </a14:m>
                <a:r>
                  <a:rPr lang="en-US" sz="1600">
                    <a:solidFill>
                      <a:schemeClr val="tx1"/>
                    </a:solidFill>
                    <a:effectLst/>
                    <a:latin typeface="+mn-lt"/>
                    <a:ea typeface="PMingLiU"/>
                    <a:cs typeface="Times New Roman" panose="02020603050405020304" pitchFamily="18" charset="0"/>
                  </a:rPr>
                  <a:t> ta có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a:ea typeface="PMingLiU"/>
                            <a:cs typeface="Times New Roman" panose="02020603050405020304" pitchFamily="18" charset="0"/>
                          </a:rPr>
                        </m:ctrlPr>
                      </m:dPr>
                      <m:e>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=1</m:t>
                    </m:r>
                  </m:oMath>
                </a14:m>
                <a:r>
                  <a:rPr lang="en-US" sz="1600">
                    <a:solidFill>
                      <a:schemeClr val="tx1"/>
                    </a:solidFill>
                    <a:effectLst/>
                    <a:latin typeface="+mn-lt"/>
                    <a:ea typeface="PMingLiU"/>
                    <a:cs typeface="Times New Roman" panose="02020603050405020304" pitchFamily="18" charset="0"/>
                  </a:rPr>
                  <a:t> và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a:ea typeface="PMingLiU"/>
                            <a:cs typeface="Times New Roman" panose="02020603050405020304" pitchFamily="18" charset="0"/>
                          </a:rPr>
                        </m:ctrlPr>
                      </m:dPr>
                      <m:e>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=4</m:t>
                    </m:r>
                  </m:oMath>
                </a14:m>
                <a:r>
                  <a:rPr lang="en-US" sz="1600">
                    <a:solidFill>
                      <a:schemeClr val="tx1"/>
                    </a:solidFill>
                    <a:effectLst/>
                    <a:latin typeface="+mn-lt"/>
                    <a:ea typeface="PMingLiU"/>
                    <a:cs typeface="Times New Roman" panose="02020603050405020304" pitchFamily="18" charset="0"/>
                  </a:rPr>
                  <a:t> </a:t>
                </a:r>
              </a:p>
              <a:p>
                <a:pPr algn="just">
                  <a:lnSpc>
                    <a:spcPct val="150000"/>
                  </a:lnSpc>
                  <a:spcBef>
                    <a:spcPts val="300"/>
                  </a:spcBef>
                  <a:spcAft>
                    <a:spcPts val="300"/>
                  </a:spcAft>
                </a:pPr>
                <a:r>
                  <a:rPr lang="en-US" sz="1600">
                    <a:solidFill>
                      <a:schemeClr val="tx1"/>
                    </a:solidFill>
                    <a:effectLst/>
                    <a:latin typeface="+mn-lt"/>
                    <a:ea typeface="PMingLiU"/>
                    <a:cs typeface="Times New Roman" panose="02020603050405020304" pitchFamily="18" charset="0"/>
                  </a:rPr>
                  <a:t>Suy ra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a:ea typeface="PMingLiU"/>
                            <a:cs typeface="Times New Roman" panose="02020603050405020304" pitchFamily="18" charset="0"/>
                          </a:rPr>
                        </m:ctrlPr>
                      </m:dPr>
                      <m:e>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&lt;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a:ea typeface="PMingLiU"/>
                            <a:cs typeface="Times New Roman" panose="02020603050405020304" pitchFamily="18" charset="0"/>
                          </a:rPr>
                        </m:ctrlPr>
                      </m:dPr>
                      <m:e>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65713" y="3294430"/>
                <a:ext cx="5121837" cy="1354217"/>
              </a:xfrm>
              <a:prstGeom prst="rect">
                <a:avLst/>
              </a:prstGeom>
              <a:blipFill>
                <a:blip r:embed="rId6"/>
                <a:stretch>
                  <a:fillRect l="-595" b="-1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51172" y="1203246"/>
                <a:ext cx="5608830" cy="1569660"/>
              </a:xfrm>
              <a:prstGeom prst="rect">
                <a:avLst/>
              </a:prstGeom>
            </p:spPr>
            <p:txBody>
              <a:bodyPr wrap="square">
                <a:spAutoFit/>
              </a:bodyPr>
              <a:lstStyle/>
              <a:p>
                <a:pPr lvl="0" algn="just">
                  <a:lnSpc>
                    <a:spcPct val="150000"/>
                  </a:lnSpc>
                </a:pPr>
                <a:r>
                  <a:rPr lang="vi-VN" sz="1600" i="1">
                    <a:solidFill>
                      <a:srgbClr val="FFFFFF"/>
                    </a:solidFill>
                    <a:latin typeface="Arial" panose="020B0604020202020204" pitchFamily="34" charset="0"/>
                    <a:ea typeface="Arial" panose="020B0604020202020204" pitchFamily="34" charset="0"/>
                    <a:cs typeface="Times New Roman" panose="02020603050405020304" pitchFamily="18" charset="0"/>
                  </a:rPr>
                  <a:t>Lấy </a:t>
                </a:r>
                <a:r>
                  <a:rPr lang="vi-VN" sz="1600" i="1">
                    <a:solidFill>
                      <a:srgbClr val="FFFFFF"/>
                    </a:solidFill>
                    <a:latin typeface="Arial" panose="020B0604020202020204" pitchFamily="34" charset="0"/>
                    <a:ea typeface="PMingLiU"/>
                    <a:cs typeface="Times New Roman" panose="02020603050405020304" pitchFamily="18" charset="0"/>
                  </a:rPr>
                  <a:t>các điểm </a:t>
                </a:r>
                <a14:m>
                  <m:oMath xmlns:m="http://schemas.openxmlformats.org/officeDocument/2006/math">
                    <m:sSub>
                      <m:sSubPr>
                        <m:ctrlPr>
                          <a:rPr lang="en-US" sz="1600" i="1">
                            <a:solidFill>
                              <a:srgbClr val="FFFFFF"/>
                            </a:solidFill>
                            <a:latin typeface="Cambria Math"/>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r>
                      <a:rPr lang="vi-VN" sz="1600" i="1">
                        <a:solidFill>
                          <a:srgbClr val="FFFFFF"/>
                        </a:solidFill>
                        <a:latin typeface="Cambria Math" panose="02040503050406030204" pitchFamily="18" charset="0"/>
                        <a:ea typeface="PMingLiU"/>
                        <a:cs typeface="Times New Roman" panose="02020603050405020304" pitchFamily="18" charset="0"/>
                      </a:rPr>
                      <m:t>, </m:t>
                    </m:r>
                    <m:sSub>
                      <m:sSubPr>
                        <m:ctrlPr>
                          <a:rPr lang="en-US" sz="1600" i="1">
                            <a:solidFill>
                              <a:srgbClr val="FFFFFF"/>
                            </a:solidFill>
                            <a:latin typeface="Cambria Math"/>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r>
                      <a:rPr lang="vi-VN" sz="1600" i="1">
                        <a:solidFill>
                          <a:srgbClr val="FFFFFF"/>
                        </a:solidFill>
                        <a:latin typeface="Cambria Math" panose="02040503050406030204" pitchFamily="18" charset="0"/>
                        <a:ea typeface="PMingLiU"/>
                        <a:cs typeface="Times New Roman" panose="02020603050405020304" pitchFamily="18" charset="0"/>
                      </a:rPr>
                      <m:t>∈</m:t>
                    </m:r>
                    <m:r>
                      <a:rPr lang="vi-VN" sz="1600" i="1">
                        <a:solidFill>
                          <a:srgbClr val="FFFFFF"/>
                        </a:solidFill>
                        <a:latin typeface="Cambria Math" panose="02040503050406030204" pitchFamily="18" charset="0"/>
                        <a:ea typeface="PMingLiU"/>
                        <a:cs typeface="Times New Roman" panose="02020603050405020304" pitchFamily="18" charset="0"/>
                      </a:rPr>
                      <m:t>ℝ</m:t>
                    </m:r>
                  </m:oMath>
                </a14:m>
                <a:r>
                  <a:rPr lang="vi-VN" sz="1600" i="1">
                    <a:solidFill>
                      <a:srgbClr val="FFFFFF"/>
                    </a:solidFill>
                    <a:latin typeface="Arial" panose="020B0604020202020204" pitchFamily="34" charset="0"/>
                    <a:ea typeface="PMingLiU"/>
                    <a:cs typeface="Times New Roman" panose="02020603050405020304" pitchFamily="18" charset="0"/>
                  </a:rPr>
                  <a:t> sao cho </a:t>
                </a:r>
                <a14:m>
                  <m:oMath xmlns:m="http://schemas.openxmlformats.org/officeDocument/2006/math">
                    <m:sSub>
                      <m:sSubPr>
                        <m:ctrlPr>
                          <a:rPr lang="en-US" sz="1600" i="1">
                            <a:solidFill>
                              <a:srgbClr val="FFFFFF"/>
                            </a:solidFill>
                            <a:latin typeface="Cambria Math"/>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r>
                      <a:rPr lang="vi-VN" sz="1600" i="1">
                        <a:solidFill>
                          <a:srgbClr val="FFFFFF"/>
                        </a:solidFill>
                        <a:latin typeface="Cambria Math" panose="02040503050406030204" pitchFamily="18" charset="0"/>
                        <a:ea typeface="PMingLiU"/>
                        <a:cs typeface="Times New Roman" panose="02020603050405020304" pitchFamily="18" charset="0"/>
                      </a:rPr>
                      <m:t>&lt;</m:t>
                    </m:r>
                    <m:sSub>
                      <m:sSubPr>
                        <m:ctrlPr>
                          <a:rPr lang="en-US" sz="1600" i="1">
                            <a:solidFill>
                              <a:srgbClr val="FFFFFF"/>
                            </a:solidFill>
                            <a:latin typeface="Cambria Math"/>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oMath>
                </a14:m>
                <a:r>
                  <a:rPr lang="en-US" sz="1600" i="1">
                    <a:solidFill>
                      <a:srgbClr val="FFFFFF"/>
                    </a:solidFill>
                    <a:ea typeface="PMingLiU"/>
                    <a:cs typeface="Times New Roman" panose="02020603050405020304" pitchFamily="18" charset="0"/>
                  </a:rPr>
                  <a:t> </a:t>
                </a:r>
                <a:r>
                  <a:rPr lang="vi-VN" sz="1600" i="1">
                    <a:solidFill>
                      <a:srgbClr val="FFFFFF"/>
                    </a:solidFill>
                    <a:latin typeface="Arial" panose="020B0604020202020204" pitchFamily="34" charset="0"/>
                    <a:ea typeface="PMingLiU"/>
                    <a:cs typeface="Times New Roman" panose="02020603050405020304" pitchFamily="18" charset="0"/>
                  </a:rPr>
                  <a:t>và so sánh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a:ea typeface="PMingLiU"/>
                            <a:cs typeface="Times New Roman" panose="02020603050405020304" pitchFamily="18" charset="0"/>
                          </a:rPr>
                        </m:ctrlPr>
                      </m:dPr>
                      <m:e>
                        <m:sSub>
                          <m:sSubPr>
                            <m:ctrlPr>
                              <a:rPr lang="en-US" sz="1600" i="1">
                                <a:solidFill>
                                  <a:srgbClr val="FFFFFF"/>
                                </a:solidFill>
                                <a:latin typeface="Cambria Math"/>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e>
                    </m:d>
                  </m:oMath>
                </a14:m>
                <a:r>
                  <a:rPr lang="vi-VN" sz="1600" i="1">
                    <a:solidFill>
                      <a:srgbClr val="FFFFFF"/>
                    </a:solidFill>
                    <a:latin typeface="Arial" panose="020B0604020202020204" pitchFamily="34" charset="0"/>
                    <a:ea typeface="PMingLiU"/>
                    <a:cs typeface="Times New Roman" panose="02020603050405020304" pitchFamily="18" charset="0"/>
                  </a:rPr>
                  <a:t> và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a:ea typeface="PMingLiU"/>
                            <a:cs typeface="Times New Roman" panose="02020603050405020304" pitchFamily="18" charset="0"/>
                          </a:rPr>
                        </m:ctrlPr>
                      </m:dPr>
                      <m:e>
                        <m:sSub>
                          <m:sSubPr>
                            <m:ctrlPr>
                              <a:rPr lang="en-US" sz="1600" i="1">
                                <a:solidFill>
                                  <a:srgbClr val="FFFFFF"/>
                                </a:solidFill>
                                <a:latin typeface="Cambria Math"/>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e>
                    </m:d>
                  </m:oMath>
                </a14:m>
                <a:r>
                  <a:rPr lang="vi-VN" sz="1600" i="1">
                    <a:solidFill>
                      <a:srgbClr val="FFFFFF"/>
                    </a:solidFill>
                    <a:latin typeface="Arial" panose="020B0604020202020204" pitchFamily="34" charset="0"/>
                    <a:ea typeface="PMingLiU"/>
                    <a:cs typeface="Times New Roman" panose="02020603050405020304" pitchFamily="18" charset="0"/>
                  </a:rPr>
                  <a:t>? </a:t>
                </a:r>
                <a:endParaRPr lang="en-US" sz="1600">
                  <a:solidFill>
                    <a:srgbClr val="FFFFFF"/>
                  </a:solidFill>
                  <a:ea typeface="Arial" panose="020B0604020202020204" pitchFamily="34" charset="0"/>
                  <a:cs typeface="Times New Roman" panose="02020603050405020304" pitchFamily="18" charset="0"/>
                </a:endParaRPr>
              </a:p>
              <a:p>
                <a:pPr lvl="0" algn="just">
                  <a:lnSpc>
                    <a:spcPct val="150000"/>
                  </a:lnSpc>
                </a:pPr>
                <a:r>
                  <a:rPr lang="vi-VN" sz="1600" i="1">
                    <a:solidFill>
                      <a:srgbClr val="FFFFFF"/>
                    </a:solidFill>
                    <a:latin typeface="Arial" panose="020B0604020202020204" pitchFamily="34" charset="0"/>
                    <a:ea typeface="Arial" panose="020B0604020202020204" pitchFamily="34" charset="0"/>
                    <a:cs typeface="Times New Roman" panose="02020603050405020304" pitchFamily="18" charset="0"/>
                  </a:rPr>
                  <a:t>•</a:t>
                </a:r>
                <a:r>
                  <a:rPr lang="vi-VN" sz="1600" i="1">
                    <a:solidFill>
                      <a:srgbClr val="FFFFFF"/>
                    </a:solidFill>
                    <a:latin typeface="Arial" panose="020B0604020202020204" pitchFamily="34" charset="0"/>
                    <a:ea typeface="PMingLiU"/>
                    <a:cs typeface="Times New Roman" panose="02020603050405020304" pitchFamily="18" charset="0"/>
                  </a:rPr>
                  <a:t> Có thể kết luận rằng: “Với mọi </a:t>
                </a:r>
                <a14:m>
                  <m:oMath xmlns:m="http://schemas.openxmlformats.org/officeDocument/2006/math">
                    <m:sSub>
                      <m:sSubPr>
                        <m:ctrlPr>
                          <a:rPr lang="en-US" sz="1600" i="1">
                            <a:solidFill>
                              <a:srgbClr val="FFFFFF"/>
                            </a:solidFill>
                            <a:latin typeface="Cambria Math"/>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r>
                      <a:rPr lang="vi-VN" sz="1600" i="1">
                        <a:solidFill>
                          <a:srgbClr val="FFFFFF"/>
                        </a:solidFill>
                        <a:latin typeface="Cambria Math" panose="02040503050406030204" pitchFamily="18" charset="0"/>
                        <a:ea typeface="PMingLiU"/>
                        <a:cs typeface="Times New Roman" panose="02020603050405020304" pitchFamily="18" charset="0"/>
                      </a:rPr>
                      <m:t>, </m:t>
                    </m:r>
                    <m:sSub>
                      <m:sSubPr>
                        <m:ctrlPr>
                          <a:rPr lang="en-US" sz="1600" i="1">
                            <a:solidFill>
                              <a:srgbClr val="FFFFFF"/>
                            </a:solidFill>
                            <a:latin typeface="Cambria Math"/>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r>
                      <a:rPr lang="vi-VN" sz="1600" i="1">
                        <a:solidFill>
                          <a:srgbClr val="FFFFFF"/>
                        </a:solidFill>
                        <a:latin typeface="Cambria Math" panose="02040503050406030204" pitchFamily="18" charset="0"/>
                        <a:ea typeface="PMingLiU"/>
                        <a:cs typeface="Times New Roman" panose="02020603050405020304" pitchFamily="18" charset="0"/>
                      </a:rPr>
                      <m:t>∈</m:t>
                    </m:r>
                    <m:r>
                      <a:rPr lang="vi-VN" sz="1600" i="1">
                        <a:solidFill>
                          <a:srgbClr val="FFFFFF"/>
                        </a:solidFill>
                        <a:latin typeface="Cambria Math" panose="02040503050406030204" pitchFamily="18" charset="0"/>
                        <a:ea typeface="PMingLiU"/>
                        <a:cs typeface="Times New Roman" panose="02020603050405020304" pitchFamily="18" charset="0"/>
                      </a:rPr>
                      <m:t>ℝ</m:t>
                    </m:r>
                  </m:oMath>
                </a14:m>
                <a:r>
                  <a:rPr lang="en-US" sz="1600" i="1">
                    <a:solidFill>
                      <a:srgbClr val="FFFFFF"/>
                    </a:solidFill>
                    <a:ea typeface="PMingLiU"/>
                    <a:cs typeface="Times New Roman" panose="02020603050405020304" pitchFamily="18" charset="0"/>
                  </a:rPr>
                  <a:t> </a:t>
                </a:r>
                <a14:m>
                  <m:oMath xmlns:m="http://schemas.openxmlformats.org/officeDocument/2006/math">
                    <m:r>
                      <a:rPr lang="en-US" sz="1600" i="1">
                        <a:solidFill>
                          <a:srgbClr val="FFFFFF"/>
                        </a:solidFill>
                        <a:latin typeface="Cambria Math" panose="02040503050406030204" pitchFamily="18" charset="0"/>
                        <a:ea typeface="PMingLiU"/>
                        <a:cs typeface="Times New Roman" panose="02020603050405020304" pitchFamily="18" charset="0"/>
                      </a:rPr>
                      <m:t>⇒</m:t>
                    </m:r>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a:ea typeface="PMingLiU"/>
                            <a:cs typeface="Times New Roman" panose="02020603050405020304" pitchFamily="18" charset="0"/>
                          </a:rPr>
                        </m:ctrlPr>
                      </m:dPr>
                      <m:e>
                        <m:sSub>
                          <m:sSubPr>
                            <m:ctrlPr>
                              <a:rPr lang="en-US" sz="1600" i="1">
                                <a:solidFill>
                                  <a:srgbClr val="FFFFFF"/>
                                </a:solidFill>
                                <a:latin typeface="Cambria Math"/>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1</m:t>
                            </m:r>
                          </m:sub>
                        </m:sSub>
                      </m:e>
                    </m:d>
                    <m:r>
                      <a:rPr lang="vi-VN" sz="1600" i="1">
                        <a:solidFill>
                          <a:srgbClr val="FFFFFF"/>
                        </a:solidFill>
                        <a:latin typeface="Cambria Math" panose="02040503050406030204" pitchFamily="18" charset="0"/>
                        <a:ea typeface="PMingLiU"/>
                        <a:cs typeface="Times New Roman" panose="02020603050405020304" pitchFamily="18" charset="0"/>
                      </a:rPr>
                      <m:t>&lt;</m:t>
                    </m:r>
                    <m:r>
                      <a:rPr lang="vi-VN" sz="1600" i="1">
                        <a:solidFill>
                          <a:srgbClr val="FFFFFF"/>
                        </a:solidFill>
                        <a:latin typeface="Cambria Math" panose="02040503050406030204" pitchFamily="18" charset="0"/>
                        <a:ea typeface="PMingLiU"/>
                        <a:cs typeface="Times New Roman" panose="02020603050405020304" pitchFamily="18" charset="0"/>
                      </a:rPr>
                      <m:t>𝑦</m:t>
                    </m:r>
                    <m:d>
                      <m:dPr>
                        <m:ctrlPr>
                          <a:rPr lang="en-US" sz="1600" i="1">
                            <a:solidFill>
                              <a:srgbClr val="FFFFFF"/>
                            </a:solidFill>
                            <a:latin typeface="Cambria Math"/>
                            <a:ea typeface="PMingLiU"/>
                            <a:cs typeface="Times New Roman" panose="02020603050405020304" pitchFamily="18" charset="0"/>
                          </a:rPr>
                        </m:ctrlPr>
                      </m:dPr>
                      <m:e>
                        <m:sSub>
                          <m:sSubPr>
                            <m:ctrlPr>
                              <a:rPr lang="en-US" sz="1600" i="1">
                                <a:solidFill>
                                  <a:srgbClr val="FFFFFF"/>
                                </a:solidFill>
                                <a:latin typeface="Cambria Math"/>
                                <a:ea typeface="PMingLiU"/>
                                <a:cs typeface="Times New Roman" panose="02020603050405020304" pitchFamily="18" charset="0"/>
                              </a:rPr>
                            </m:ctrlPr>
                          </m:sSubPr>
                          <m:e>
                            <m:r>
                              <a:rPr lang="vi-VN" sz="1600" i="1">
                                <a:solidFill>
                                  <a:srgbClr val="FFFFFF"/>
                                </a:solidFill>
                                <a:latin typeface="Cambria Math" panose="02040503050406030204" pitchFamily="18" charset="0"/>
                                <a:ea typeface="PMingLiU"/>
                                <a:cs typeface="Times New Roman" panose="02020603050405020304" pitchFamily="18" charset="0"/>
                              </a:rPr>
                              <m:t>𝑥</m:t>
                            </m:r>
                          </m:e>
                          <m:sub>
                            <m:r>
                              <a:rPr lang="vi-VN" sz="1600" i="1">
                                <a:solidFill>
                                  <a:srgbClr val="FFFFFF"/>
                                </a:solidFill>
                                <a:latin typeface="Cambria Math" panose="02040503050406030204" pitchFamily="18" charset="0"/>
                                <a:ea typeface="PMingLiU"/>
                                <a:cs typeface="Times New Roman" panose="02020603050405020304" pitchFamily="18" charset="0"/>
                              </a:rPr>
                              <m:t>2</m:t>
                            </m:r>
                          </m:sub>
                        </m:sSub>
                      </m:e>
                    </m:d>
                  </m:oMath>
                </a14:m>
                <a:r>
                  <a:rPr lang="en-US" sz="1600" i="1">
                    <a:solidFill>
                      <a:srgbClr val="FFFFFF"/>
                    </a:solidFill>
                    <a:latin typeface="Arial" panose="020B0604020202020204" pitchFamily="34" charset="0"/>
                    <a:ea typeface="PMingLiU"/>
                    <a:cs typeface="Times New Roman" panose="02020603050405020304" pitchFamily="18" charset="0"/>
                  </a:rPr>
                  <a:t> </a:t>
                </a:r>
                <a:r>
                  <a:rPr lang="vi-VN" sz="1600" i="1">
                    <a:solidFill>
                      <a:srgbClr val="FFFFFF"/>
                    </a:solidFill>
                    <a:latin typeface="Arial" panose="020B0604020202020204" pitchFamily="34" charset="0"/>
                    <a:ea typeface="PMingLiU"/>
                    <a:cs typeface="Times New Roman" panose="02020603050405020304" pitchFamily="18" charset="0"/>
                  </a:rPr>
                  <a:t>thì hàm số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𝑦</m:t>
                    </m:r>
                    <m:r>
                      <a:rPr lang="vi-VN" sz="1600" i="1">
                        <a:solidFill>
                          <a:srgbClr val="FFFFFF"/>
                        </a:solidFill>
                        <a:latin typeface="Cambria Math" panose="02040503050406030204" pitchFamily="18" charset="0"/>
                        <a:ea typeface="PMingLiU"/>
                        <a:cs typeface="Times New Roman" panose="02020603050405020304" pitchFamily="18" charset="0"/>
                      </a:rPr>
                      <m:t>=</m:t>
                    </m:r>
                    <m:sSup>
                      <m:sSupPr>
                        <m:ctrlPr>
                          <a:rPr lang="en-US" sz="1600" i="1">
                            <a:solidFill>
                              <a:srgbClr val="FFFFFF"/>
                            </a:solidFill>
                            <a:latin typeface="Cambria Math"/>
                            <a:ea typeface="PMingLiU"/>
                            <a:cs typeface="Times New Roman" panose="02020603050405020304" pitchFamily="18" charset="0"/>
                          </a:rPr>
                        </m:ctrlPr>
                      </m:sSupPr>
                      <m:e>
                        <m:r>
                          <a:rPr lang="vi-VN" sz="1600" i="1">
                            <a:solidFill>
                              <a:srgbClr val="FFFFFF"/>
                            </a:solidFill>
                            <a:latin typeface="Cambria Math" panose="02040503050406030204" pitchFamily="18" charset="0"/>
                            <a:ea typeface="PMingLiU"/>
                            <a:cs typeface="Times New Roman" panose="02020603050405020304" pitchFamily="18" charset="0"/>
                          </a:rPr>
                          <m:t>𝑥</m:t>
                        </m:r>
                      </m:e>
                      <m:sup>
                        <m:r>
                          <a:rPr lang="vi-VN" sz="1600" i="1">
                            <a:solidFill>
                              <a:srgbClr val="FFFFFF"/>
                            </a:solidFill>
                            <a:latin typeface="Cambria Math" panose="02040503050406030204" pitchFamily="18" charset="0"/>
                            <a:ea typeface="PMingLiU"/>
                            <a:cs typeface="Times New Roman" panose="02020603050405020304" pitchFamily="18" charset="0"/>
                          </a:rPr>
                          <m:t>2</m:t>
                        </m:r>
                      </m:sup>
                    </m:sSup>
                  </m:oMath>
                </a14:m>
                <a:r>
                  <a:rPr lang="vi-VN" sz="1600" i="1">
                    <a:solidFill>
                      <a:srgbClr val="FFFFFF"/>
                    </a:solidFill>
                    <a:latin typeface="Arial" panose="020B0604020202020204" pitchFamily="34" charset="0"/>
                    <a:ea typeface="PMingLiU"/>
                    <a:cs typeface="Times New Roman" panose="02020603050405020304" pitchFamily="18" charset="0"/>
                  </a:rPr>
                  <a:t> đồng biến trên </a:t>
                </a:r>
                <a14:m>
                  <m:oMath xmlns:m="http://schemas.openxmlformats.org/officeDocument/2006/math">
                    <m:r>
                      <a:rPr lang="vi-VN" sz="1600" i="1">
                        <a:solidFill>
                          <a:srgbClr val="FFFFFF"/>
                        </a:solidFill>
                        <a:latin typeface="Cambria Math" panose="02040503050406030204" pitchFamily="18" charset="0"/>
                        <a:ea typeface="PMingLiU"/>
                        <a:cs typeface="Times New Roman" panose="02020603050405020304" pitchFamily="18" charset="0"/>
                      </a:rPr>
                      <m:t>ℝ</m:t>
                    </m:r>
                  </m:oMath>
                </a14:m>
                <a:r>
                  <a:rPr lang="vi-VN" sz="1600" i="1">
                    <a:solidFill>
                      <a:srgbClr val="FFFFFF"/>
                    </a:solidFill>
                    <a:latin typeface="Arial" panose="020B0604020202020204" pitchFamily="34" charset="0"/>
                    <a:ea typeface="PMingLiU"/>
                    <a:cs typeface="Times New Roman" panose="02020603050405020304" pitchFamily="18" charset="0"/>
                  </a:rPr>
                  <a:t>” hay không?</a:t>
                </a:r>
                <a:endParaRPr lang="en-US" sz="1600">
                  <a:solidFill>
                    <a:srgbClr val="FFFFFF"/>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1172" y="1203246"/>
                <a:ext cx="5608830" cy="1569660"/>
              </a:xfrm>
              <a:prstGeom prst="rect">
                <a:avLst/>
              </a:prstGeom>
              <a:blipFill>
                <a:blip r:embed="rId7"/>
                <a:stretch>
                  <a:fillRect l="-543" b="-1163"/>
                </a:stretch>
              </a:blipFill>
            </p:spPr>
            <p:txBody>
              <a:bodyPr/>
              <a:lstStyle/>
              <a:p>
                <a:r>
                  <a:rPr lang="en-US">
                    <a:noFill/>
                  </a:rPr>
                  <a:t> </a:t>
                </a:r>
              </a:p>
            </p:txBody>
          </p:sp>
        </mc:Fallback>
      </mc:AlternateContent>
      <p:pic>
        <p:nvPicPr>
          <p:cNvPr id="57" name="Picture 56"/>
          <p:cNvPicPr>
            <a:picLocks noChangeAspect="1"/>
          </p:cNvPicPr>
          <p:nvPr/>
        </p:nvPicPr>
        <p:blipFill>
          <a:blip r:embed="rId8"/>
          <a:stretch>
            <a:fillRect/>
          </a:stretch>
        </p:blipFill>
        <p:spPr>
          <a:xfrm>
            <a:off x="139035" y="4184558"/>
            <a:ext cx="1212688" cy="745252"/>
          </a:xfrm>
          <a:prstGeom prst="rect">
            <a:avLst/>
          </a:prstGeom>
        </p:spPr>
      </p:pic>
    </p:spTree>
    <p:extLst>
      <p:ext uri="{BB962C8B-B14F-4D97-AF65-F5344CB8AC3E}">
        <p14:creationId xmlns:p14="http://schemas.microsoft.com/office/powerpoint/2010/main" val="185970034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anim calcmode="lin" valueType="num">
                                      <p:cBhvr>
                                        <p:cTn id="8" dur="500" fill="hold"/>
                                        <p:tgtEl>
                                          <p:spTgt spid="53"/>
                                        </p:tgtEl>
                                        <p:attrNameLst>
                                          <p:attrName>ppt_x</p:attrName>
                                        </p:attrNameLst>
                                      </p:cBhvr>
                                      <p:tavLst>
                                        <p:tav tm="0">
                                          <p:val>
                                            <p:strVal val="#ppt_x"/>
                                          </p:val>
                                        </p:tav>
                                        <p:tav tm="100000">
                                          <p:val>
                                            <p:strVal val="#ppt_x"/>
                                          </p:val>
                                        </p:tav>
                                      </p:tavLst>
                                    </p:anim>
                                    <p:anim calcmode="lin" valueType="num">
                                      <p:cBhvr>
                                        <p:cTn id="9" dur="5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anim calcmode="lin" valueType="num">
                                      <p:cBhvr>
                                        <p:cTn id="18" dur="500" fill="hold"/>
                                        <p:tgtEl>
                                          <p:spTgt spid="54"/>
                                        </p:tgtEl>
                                        <p:attrNameLst>
                                          <p:attrName>ppt_x</p:attrName>
                                        </p:attrNameLst>
                                      </p:cBhvr>
                                      <p:tavLst>
                                        <p:tav tm="0">
                                          <p:val>
                                            <p:strVal val="#ppt_x"/>
                                          </p:val>
                                        </p:tav>
                                        <p:tav tm="100000">
                                          <p:val>
                                            <p:strVal val="#ppt_x"/>
                                          </p:val>
                                        </p:tav>
                                      </p:tavLst>
                                    </p:anim>
                                    <p:anim calcmode="lin" valueType="num">
                                      <p:cBhvr>
                                        <p:cTn id="19" dur="500" fill="hold"/>
                                        <p:tgtEl>
                                          <p:spTgt spid="5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barn(inVertical)">
                                      <p:cBhvr>
                                        <p:cTn id="29" dur="500"/>
                                        <p:tgtEl>
                                          <p:spTgt spid="5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fade">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wipe(down)">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wipe(left)">
                                      <p:cBhvr>
                                        <p:cTn id="4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162981" y="135171"/>
            <a:ext cx="8814041" cy="48821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5" name="Picture 4"/>
          <p:cNvPicPr>
            <a:picLocks noChangeAspect="1"/>
          </p:cNvPicPr>
          <p:nvPr/>
        </p:nvPicPr>
        <p:blipFill>
          <a:blip r:embed="rId3"/>
          <a:stretch>
            <a:fillRect/>
          </a:stretch>
        </p:blipFill>
        <p:spPr>
          <a:xfrm>
            <a:off x="8097650" y="521294"/>
            <a:ext cx="595852" cy="607310"/>
          </a:xfrm>
          <a:prstGeom prst="rect">
            <a:avLst/>
          </a:prstGeom>
        </p:spPr>
      </p:pic>
      <p:sp>
        <p:nvSpPr>
          <p:cNvPr id="14" name="Rectangle 13"/>
          <p:cNvSpPr/>
          <p:nvPr/>
        </p:nvSpPr>
        <p:spPr>
          <a:xfrm>
            <a:off x="4234813" y="447500"/>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39357"/>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639963" y="922822"/>
                <a:ext cx="6980706" cy="1993623"/>
              </a:xfrm>
              <a:prstGeom prst="rect">
                <a:avLst/>
              </a:prstGeom>
            </p:spPr>
            <p:txBody>
              <a:bodyPr wrap="square">
                <a:spAutoFit/>
              </a:bodyPr>
              <a:lstStyle/>
              <a:p>
                <a:pPr algn="just">
                  <a:lnSpc>
                    <a:spcPct val="150000"/>
                  </a:lnSpc>
                </a:pPr>
                <a:r>
                  <a:rPr lang="vi-VN" sz="1600">
                    <a:solidFill>
                      <a:schemeClr val="tx1"/>
                    </a:solidFill>
                    <a:latin typeface="+mn-lt"/>
                    <a:ea typeface="Calibri" panose="020F0502020204030204" pitchFamily="34" charset="0"/>
                    <a:cs typeface="Times New Roman" panose="02020603050405020304" pitchFamily="18" charset="0"/>
                  </a:rPr>
                  <a:t>d)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4</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solidFill>
                                  <a:schemeClr val="tx1"/>
                                </a:solidFill>
                                <a:effectLst/>
                                <a:latin typeface="Cambria Math"/>
                                <a:ea typeface="Calibri" panose="020F0502020204030204" pitchFamily="34" charset="0"/>
                                <a:cs typeface="Times New Roman" panose="02020603050405020304" pitchFamily="18" charset="0"/>
                              </a:rPr>
                            </m:ctrlPr>
                          </m:sSup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Tập xác định: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600" i="1">
                            <a:solidFill>
                              <a:schemeClr val="tx1"/>
                            </a:solidFill>
                            <a:effectLst/>
                            <a:latin typeface="Cambria Math"/>
                            <a:ea typeface="Calibri" panose="020F0502020204030204" pitchFamily="34" charset="0"/>
                            <a:cs typeface="Times New Roman" panose="02020603050405020304" pitchFamily="18" charset="0"/>
                          </a:rPr>
                        </m:ctrlPr>
                      </m:d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0;2</m:t>
                        </m:r>
                      </m:e>
                    </m:d>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Ta</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c</m:t>
                      </m:r>
                      <m:r>
                        <m:rPr>
                          <m:nor/>
                        </m:rPr>
                        <a:rPr lang="vi-VN" sz="1600">
                          <a:solidFill>
                            <a:schemeClr val="tx1"/>
                          </a:solidFill>
                          <a:ea typeface="Calibri" panose="020F0502020204030204" pitchFamily="34" charset="0"/>
                          <a:cs typeface="Times New Roman" panose="02020603050405020304" pitchFamily="18" charset="0"/>
                        </a:rPr>
                        <m:t>ó </m:t>
                      </m:r>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solidFill>
                                <a:schemeClr val="tx1"/>
                              </a:solidFill>
                              <a:latin typeface="Cambria Math"/>
                              <a:ea typeface="Calibri" panose="020F0502020204030204" pitchFamily="34" charset="0"/>
                              <a:cs typeface="Times New Roman" panose="02020603050405020304" pitchFamily="18" charset="0"/>
                            </a:rPr>
                          </m:ctrlPr>
                        </m:fPr>
                        <m:num>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d>
                            <m:dPr>
                              <m:ctrlPr>
                                <a:rPr lang="en-US" sz="1600" i="1">
                                  <a:solidFill>
                                    <a:schemeClr val="tx1"/>
                                  </a:solidFill>
                                  <a:latin typeface="Cambria Math"/>
                                  <a:ea typeface="Calibri" panose="020F0502020204030204" pitchFamily="34" charset="0"/>
                                  <a:cs typeface="Times New Roman" panose="02020603050405020304" pitchFamily="18" charset="0"/>
                                </a:rPr>
                              </m:ctrlPr>
                            </m:d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d>
                        </m:num>
                        <m:den>
                          <m:rad>
                            <m:radPr>
                              <m:degHide m:val="on"/>
                              <m:ctrlPr>
                                <a:rPr lang="en-US" sz="1600" i="1">
                                  <a:solidFill>
                                    <a:schemeClr val="tx1"/>
                                  </a:solidFill>
                                  <a:latin typeface="Cambria Math"/>
                                  <a:ea typeface="Calibri" panose="020F0502020204030204" pitchFamily="34" charset="0"/>
                                  <a:cs typeface="Times New Roman" panose="02020603050405020304" pitchFamily="18" charset="0"/>
                                </a:rPr>
                              </m:ctrlPr>
                            </m:radPr>
                            <m:deg/>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up>
                              </m:sSup>
                            </m:e>
                          </m:rad>
                        </m:den>
                      </m:f>
                      <m:r>
                        <m:rPr>
                          <m:nor/>
                        </m:rPr>
                        <a:rPr lang="vi-VN" sz="1600">
                          <a:solidFill>
                            <a:schemeClr val="tx1"/>
                          </a:solidFill>
                          <a:ea typeface="Calibri" panose="020F0502020204030204" pitchFamily="34" charset="0"/>
                          <a:cs typeface="Times New Roman" panose="02020603050405020304" pitchFamily="18" charset="0"/>
                        </a:rPr>
                        <m:t>; </m:t>
                      </m:r>
                      <m:sSup>
                        <m:sSupPr>
                          <m:ctrlPr>
                            <a:rPr lang="en-US" sz="1600" i="1">
                              <a:solidFill>
                                <a:schemeClr val="tx1"/>
                              </a:solidFill>
                              <a:latin typeface="Cambria Math"/>
                              <a:ea typeface="Calibri" panose="020F0502020204030204" pitchFamily="34" charset="0"/>
                              <a:cs typeface="Times New Roman" panose="02020603050405020304" pitchFamily="18" charset="0"/>
                            </a:rPr>
                          </m:ctrlPr>
                        </m:sSupPr>
                        <m:e>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𝑦</m:t>
                          </m:r>
                        </m:e>
                        <m: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up>
                      </m:sSup>
                      <m:r>
                        <a:rPr lang="vi-VN" sz="1600" i="1">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suy</m:t>
                      </m:r>
                      <m:r>
                        <m:rPr>
                          <m:nor/>
                        </m:rPr>
                        <a:rPr lang="vi-VN" sz="1600">
                          <a:solidFill>
                            <a:schemeClr val="tx1"/>
                          </a:solidFill>
                          <a:ea typeface="Calibri" panose="020F0502020204030204" pitchFamily="34" charset="0"/>
                          <a:cs typeface="Times New Roman" panose="02020603050405020304" pitchFamily="18" charset="0"/>
                        </a:rPr>
                        <m:t> </m:t>
                      </m:r>
                      <m:r>
                        <m:rPr>
                          <m:nor/>
                        </m:rPr>
                        <a:rPr lang="vi-VN" sz="1600">
                          <a:solidFill>
                            <a:schemeClr val="tx1"/>
                          </a:solidFill>
                          <a:ea typeface="Calibri" panose="020F0502020204030204" pitchFamily="34" charset="0"/>
                          <a:cs typeface="Times New Roman" panose="02020603050405020304" pitchFamily="18" charset="0"/>
                        </a:rPr>
                        <m:t>ra</m:t>
                      </m:r>
                      <m:r>
                        <a:rPr lang="en-US" sz="1600"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pPr>
                <a:r>
                  <a:rPr lang="vi-VN" sz="1600">
                    <a:solidFill>
                      <a:schemeClr val="tx1"/>
                    </a:solidFill>
                    <a:effectLst/>
                    <a:latin typeface="+mn-lt"/>
                    <a:ea typeface="Calibri" panose="020F0502020204030204" pitchFamily="34" charset="0"/>
                    <a:cs typeface="Times New Roman" panose="02020603050405020304" pitchFamily="18" charset="0"/>
                  </a:rPr>
                  <a:t>- Bảng biến thiên:</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39963" y="922822"/>
                <a:ext cx="6980706" cy="1993623"/>
              </a:xfrm>
              <a:prstGeom prst="rect">
                <a:avLst/>
              </a:prstGeom>
              <a:blipFill>
                <a:blip r:embed="rId4"/>
                <a:stretch>
                  <a:fillRect l="-524" b="-3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060275" y="3242598"/>
                <a:ext cx="3582003" cy="867097"/>
              </a:xfrm>
              <a:prstGeom prst="rect">
                <a:avLst/>
              </a:prstGeom>
            </p:spPr>
            <p:txBody>
              <a:bodyPr wrap="square">
                <a:spAutoFit/>
              </a:bodyPr>
              <a:lstStyle/>
              <a:p>
                <a:pPr algn="just">
                  <a:lnSpc>
                    <a:spcPct val="150000"/>
                  </a:lnSpc>
                  <a:spcBef>
                    <a:spcPts val="300"/>
                  </a:spcBef>
                  <a:spcAft>
                    <a:spcPts val="300"/>
                  </a:spcAft>
                </a:pPr>
                <a:r>
                  <a:rPr lang="vi-VN" sz="1600">
                    <a:solidFill>
                      <a:schemeClr val="tx1"/>
                    </a:solidFill>
                    <a:latin typeface="+mn-lt"/>
                    <a:ea typeface="Calibri" panose="020F0502020204030204" pitchFamily="34" charset="0"/>
                    <a:cs typeface="Times New Roman" panose="02020603050405020304" pitchFamily="18" charset="0"/>
                  </a:rPr>
                  <a:t>Vậy hàm số đạt cực đại tại </a:t>
                </a:r>
                <a14:m>
                  <m:oMath xmlns:m="http://schemas.openxmlformats.org/officeDocument/2006/math">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1600">
                    <a:solidFill>
                      <a:schemeClr val="tx1"/>
                    </a:solidFill>
                    <a:effectLst/>
                    <a:latin typeface="+mn-lt"/>
                    <a:ea typeface="Calibri" panose="020F0502020204030204" pitchFamily="34" charset="0"/>
                    <a:cs typeface="Times New Roman" panose="02020603050405020304" pitchFamily="18" charset="0"/>
                  </a:rPr>
                  <a:t> và </a:t>
                </a:r>
                <a14:m>
                  <m:oMath xmlns:m="http://schemas.openxmlformats.org/officeDocument/2006/math">
                    <m:sSub>
                      <m:sSubPr>
                        <m:ctrlPr>
                          <a:rPr lang="en-US" sz="1600" i="1">
                            <a:solidFill>
                              <a:schemeClr val="tx1"/>
                            </a:solidFill>
                            <a:effectLst/>
                            <a:latin typeface="Cambria Math"/>
                            <a:ea typeface="Calibri" panose="020F0502020204030204" pitchFamily="34" charset="0"/>
                            <a:cs typeface="Times New Roman" panose="02020603050405020304" pitchFamily="18" charset="0"/>
                          </a:rPr>
                        </m:ctrlPr>
                      </m:sSubPr>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Đ</m:t>
                        </m:r>
                      </m:sub>
                    </m:sSub>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600" i="1">
                            <a:solidFill>
                              <a:schemeClr val="tx1"/>
                            </a:solidFill>
                            <a:effectLst/>
                            <a:latin typeface="Cambria Math"/>
                            <a:ea typeface="Calibri" panose="020F0502020204030204" pitchFamily="34" charset="0"/>
                            <a:cs typeface="Times New Roman" panose="02020603050405020304" pitchFamily="18" charset="0"/>
                          </a:rPr>
                        </m:ctrlPr>
                      </m:radPr>
                      <m:deg/>
                      <m:e>
                        <m:r>
                          <a:rPr lang="vi-VN" sz="16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en-US" sz="1600">
                    <a:solidFill>
                      <a:schemeClr val="tx1"/>
                    </a:solidFill>
                    <a:effectLst/>
                    <a:latin typeface="+mn-lt"/>
                    <a:ea typeface="Arial" panose="020B0604020202020204" pitchFamily="34" charset="0"/>
                    <a:cs typeface="Times New Roman" panose="02020603050405020304" pitchFamily="18"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5060275" y="3242598"/>
                <a:ext cx="3582003" cy="867097"/>
              </a:xfrm>
              <a:prstGeom prst="rect">
                <a:avLst/>
              </a:prstGeom>
              <a:blipFill>
                <a:blip r:embed="rId5"/>
                <a:stretch>
                  <a:fillRect l="-850" r="-1020" b="-2113"/>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729533" y="3172859"/>
            <a:ext cx="3995998" cy="1451981"/>
          </a:xfrm>
          <a:prstGeom prst="rect">
            <a:avLst/>
          </a:prstGeom>
        </p:spPr>
      </p:pic>
    </p:spTree>
    <p:extLst>
      <p:ext uri="{BB962C8B-B14F-4D97-AF65-F5344CB8AC3E}">
        <p14:creationId xmlns:p14="http://schemas.microsoft.com/office/powerpoint/2010/main" val="349500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20"/>
        <p:cNvGrpSpPr/>
        <p:nvPr/>
      </p:nvGrpSpPr>
      <p:grpSpPr>
        <a:xfrm>
          <a:off x="0" y="0"/>
          <a:ext cx="0" cy="0"/>
          <a:chOff x="0" y="0"/>
          <a:chExt cx="0" cy="0"/>
        </a:xfrm>
      </p:grpSpPr>
      <p:sp>
        <p:nvSpPr>
          <p:cNvPr id="8" name="Google Shape;2772;p40"/>
          <p:cNvSpPr txBox="1">
            <a:spLocks/>
          </p:cNvSpPr>
          <p:nvPr/>
        </p:nvSpPr>
        <p:spPr>
          <a:xfrm>
            <a:off x="385416" y="3217745"/>
            <a:ext cx="5067600"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xo"/>
              <a:buNone/>
              <a:defRPr sz="6000" b="1" i="0" u="none" strike="noStrike" cap="none">
                <a:solidFill>
                  <a:schemeClr val="dk1"/>
                </a:solidFill>
                <a:latin typeface="Exo"/>
                <a:ea typeface="Exo"/>
                <a:cs typeface="Exo"/>
                <a:sym typeface="Exo"/>
              </a:defRPr>
            </a:lvl1pPr>
            <a:lvl2pPr marR="0" lvl="1"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2pPr>
            <a:lvl3pPr marR="0" lvl="2"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3pPr>
            <a:lvl4pPr marR="0" lvl="3"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4pPr>
            <a:lvl5pPr marR="0" lvl="4"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5pPr>
            <a:lvl6pPr marR="0" lvl="5"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6pPr>
            <a:lvl7pPr marR="0" lvl="6"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7pPr>
            <a:lvl8pPr marR="0" lvl="7"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8pPr>
            <a:lvl9pPr marR="0" lvl="8" algn="l" rtl="0">
              <a:lnSpc>
                <a:spcPct val="100000"/>
              </a:lnSpc>
              <a:spcBef>
                <a:spcPts val="0"/>
              </a:spcBef>
              <a:spcAft>
                <a:spcPts val="0"/>
              </a:spcAft>
              <a:buClr>
                <a:schemeClr val="dk1"/>
              </a:buClr>
              <a:buSzPts val="4800"/>
              <a:buFont typeface="Exo"/>
              <a:buNone/>
              <a:defRPr sz="4800" b="1" i="0" u="none" strike="noStrike" cap="none">
                <a:solidFill>
                  <a:schemeClr val="dk1"/>
                </a:solidFill>
                <a:latin typeface="Exo"/>
                <a:ea typeface="Exo"/>
                <a:cs typeface="Exo"/>
                <a:sym typeface="Exo"/>
              </a:defRPr>
            </a:lvl9pPr>
          </a:lstStyle>
          <a:p>
            <a:pPr marL="0" marR="0" lvl="0" indent="0" algn="ctr" defTabSz="914400" rtl="0" eaLnBrk="1" fontAlgn="auto" latinLnBrk="0" hangingPunct="1">
              <a:lnSpc>
                <a:spcPct val="150000"/>
              </a:lnSpc>
              <a:spcBef>
                <a:spcPts val="0"/>
              </a:spcBef>
              <a:spcAft>
                <a:spcPts val="0"/>
              </a:spcAft>
              <a:buClr>
                <a:srgbClr val="FFFFFF"/>
              </a:buClr>
              <a:buSzPts val="4800"/>
              <a:buFont typeface="Exo"/>
              <a:buNone/>
              <a:tabLst/>
              <a:defRPr/>
            </a:pPr>
            <a:r>
              <a:rPr kumimoji="0" lang="en-US" sz="7500" b="1" i="0" u="none" strike="noStrike" kern="0" cap="none" spc="0" normalizeH="0" baseline="0" noProof="0">
                <a:ln>
                  <a:noFill/>
                </a:ln>
                <a:solidFill>
                  <a:srgbClr val="FFFF00"/>
                </a:solidFill>
                <a:effectLst/>
                <a:uLnTx/>
                <a:uFillTx/>
                <a:latin typeface="Arial"/>
                <a:sym typeface="Exo"/>
              </a:rPr>
              <a:t>VẬN</a:t>
            </a:r>
            <a:r>
              <a:rPr kumimoji="0" lang="en-US" sz="7500" b="1" i="0" u="none" strike="noStrike" kern="0" cap="none" spc="0" normalizeH="0" noProof="0">
                <a:ln>
                  <a:noFill/>
                </a:ln>
                <a:solidFill>
                  <a:srgbClr val="FFFF00"/>
                </a:solidFill>
                <a:effectLst/>
                <a:uLnTx/>
                <a:uFillTx/>
                <a:latin typeface="Arial"/>
                <a:sym typeface="Exo"/>
              </a:rPr>
              <a:t> DỤNG</a:t>
            </a:r>
            <a:endParaRPr kumimoji="0" lang="en-US" sz="7500" b="1" i="0" u="none" strike="noStrike" kern="0" cap="none" spc="0" normalizeH="0" baseline="0" noProof="0">
              <a:ln>
                <a:noFill/>
              </a:ln>
              <a:solidFill>
                <a:srgbClr val="FFFF00"/>
              </a:solidFill>
              <a:effectLst/>
              <a:uLnTx/>
              <a:uFillTx/>
              <a:latin typeface="Exo"/>
              <a:sym typeface="Exo"/>
            </a:endParaRPr>
          </a:p>
        </p:txBody>
      </p:sp>
      <p:pic>
        <p:nvPicPr>
          <p:cNvPr id="117" name="Picture 116"/>
          <p:cNvPicPr>
            <a:picLocks noChangeAspect="1"/>
          </p:cNvPicPr>
          <p:nvPr/>
        </p:nvPicPr>
        <p:blipFill>
          <a:blip r:embed="rId3"/>
          <a:stretch>
            <a:fillRect/>
          </a:stretch>
        </p:blipFill>
        <p:spPr>
          <a:xfrm>
            <a:off x="5222456" y="1217535"/>
            <a:ext cx="2634333" cy="2486315"/>
          </a:xfrm>
          <a:prstGeom prst="rect">
            <a:avLst/>
          </a:prstGeom>
        </p:spPr>
      </p:pic>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24590" y="412647"/>
                <a:ext cx="8297548" cy="3778663"/>
              </a:xfrm>
              <a:prstGeom prst="rect">
                <a:avLst/>
              </a:prstGeom>
            </p:spPr>
            <p:txBody>
              <a:bodyPr wrap="square">
                <a:spAutoFit/>
              </a:bodyPr>
              <a:lstStyle/>
              <a:p>
                <a:pPr lvl="0" algn="just">
                  <a:lnSpc>
                    <a:spcPct val="150000"/>
                  </a:lnSpc>
                  <a:spcBef>
                    <a:spcPts val="300"/>
                  </a:spcBef>
                  <a:spcAft>
                    <a:spcPts val="300"/>
                  </a:spcAft>
                </a:pPr>
                <a:r>
                  <a:rPr kumimoji="0" lang="fr-FR" sz="18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1.5 (SGK – tr.13) </a:t>
                </a:r>
                <a:r>
                  <a:rPr lang="vi-VN" sz="1800"/>
                  <a:t>Giả sử số dân của một thị trấn sau </a:t>
                </a:r>
                <a14:m>
                  <m:oMath xmlns:m="http://schemas.openxmlformats.org/officeDocument/2006/math">
                    <m:r>
                      <a:rPr lang="vi-VN" sz="1800" i="1" smtClean="0">
                        <a:latin typeface="Cambria Math" panose="02040503050406030204" pitchFamily="18" charset="0"/>
                      </a:rPr>
                      <m:t>𝑡</m:t>
                    </m:r>
                  </m:oMath>
                </a14:m>
                <a:r>
                  <a:rPr lang="vi-VN" sz="1800"/>
                  <a:t> năm kể từ năm 2000 được mô tả bởi hàm số</a:t>
                </a: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25</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+10</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+5</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vi-VN" sz="1800"/>
                  <a:t>trong đó </a:t>
                </a:r>
                <a14:m>
                  <m:oMath xmlns:m="http://schemas.openxmlformats.org/officeDocument/2006/math">
                    <m:r>
                      <a:rPr lang="vi-VN" sz="1800" i="1" smtClean="0">
                        <a:latin typeface="Cambria Math" panose="02040503050406030204" pitchFamily="18" charset="0"/>
                      </a:rPr>
                      <m:t>𝑁</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m:t>
                    </m:r>
                  </m:oMath>
                </a14:m>
                <a:r>
                  <a:rPr lang="vi-VN" sz="1800"/>
                  <a:t> được tính bằng nghìn người.</a:t>
                </a:r>
              </a:p>
              <a:p>
                <a:pPr lvl="0" algn="just">
                  <a:lnSpc>
                    <a:spcPct val="150000"/>
                  </a:lnSpc>
                  <a:spcBef>
                    <a:spcPts val="300"/>
                  </a:spcBef>
                  <a:spcAft>
                    <a:spcPts val="300"/>
                  </a:spcAft>
                </a:pPr>
                <a:r>
                  <a:rPr lang="vi-VN" sz="1800"/>
                  <a:t>a) Tính số dân của thị trấn đó vào các năm 2000 và 2015.</a:t>
                </a:r>
              </a:p>
              <a:p>
                <a:pPr lvl="0" algn="just">
                  <a:lnSpc>
                    <a:spcPct val="150000"/>
                  </a:lnSpc>
                  <a:spcBef>
                    <a:spcPts val="300"/>
                  </a:spcBef>
                  <a:spcAft>
                    <a:spcPts val="300"/>
                  </a:spcAft>
                  <a:tabLst>
                    <a:tab pos="4397375" algn="l"/>
                  </a:tabLst>
                </a:pPr>
                <a:r>
                  <a:rPr lang="vi-VN" sz="1800"/>
                  <a:t>b) Tính đạo hàm </a:t>
                </a:r>
                <a14:m>
                  <m:oMath xmlns:m="http://schemas.openxmlformats.org/officeDocument/2006/math">
                    <m:r>
                      <a:rPr lang="vi-VN" sz="1800" i="1" smtClean="0">
                        <a:latin typeface="Cambria Math" panose="02040503050406030204" pitchFamily="18" charset="0"/>
                      </a:rPr>
                      <m:t>𝑁</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 </m:t>
                    </m:r>
                  </m:oMath>
                </a14:m>
                <a:r>
                  <a:rPr lang="vi-VN" sz="1800"/>
                  <a:t>và </a:t>
                </a:r>
                <a14:m>
                  <m:oMath xmlns:m="http://schemas.openxmlformats.org/officeDocument/2006/math">
                    <m:func>
                      <m:funcPr>
                        <m:ctrlPr>
                          <a:rPr lang="en-US" sz="1800" i="1">
                            <a:latin typeface="Cambria Math"/>
                            <a:ea typeface="PMingLiU"/>
                            <a:cs typeface="Times New Roman" panose="02020603050405020304" pitchFamily="18" charset="0"/>
                          </a:rPr>
                        </m:ctrlPr>
                      </m:funcPr>
                      <m:fName>
                        <m:limLow>
                          <m:limLowPr>
                            <m:ctrlPr>
                              <a:rPr lang="en-US" sz="1800" i="1">
                                <a:effectLst/>
                                <a:latin typeface="Cambria Math"/>
                                <a:ea typeface="PMingLiU"/>
                                <a:cs typeface="Times New Roman" panose="02020603050405020304" pitchFamily="18" charset="0"/>
                              </a:rPr>
                            </m:ctrlPr>
                          </m:limLowPr>
                          <m:e>
                            <m:r>
                              <a:rPr lang="vi-VN" sz="1800" i="1" kern="0">
                                <a:effectLst/>
                                <a:latin typeface="Cambria Math" panose="02040503050406030204" pitchFamily="18" charset="0"/>
                                <a:ea typeface="PMingLiU"/>
                                <a:cs typeface="Times New Roman" panose="02020603050405020304" pitchFamily="18" charset="0"/>
                              </a:rPr>
                              <m:t>𝑙𝑖𝑚</m:t>
                            </m:r>
                          </m:e>
                          <m:lim>
                            <m:r>
                              <a:rPr lang="vi-VN" sz="1800" i="1" kern="0">
                                <a:effectLst/>
                                <a:latin typeface="Cambria Math" panose="02040503050406030204" pitchFamily="18" charset="0"/>
                                <a:ea typeface="PMingLiU"/>
                                <a:cs typeface="Times New Roman" panose="02020603050405020304" pitchFamily="18" charset="0"/>
                              </a:rPr>
                              <m:t>𝑡</m:t>
                            </m:r>
                            <m:r>
                              <a:rPr lang="vi-VN" sz="1800" i="1" kern="0">
                                <a:effectLst/>
                                <a:latin typeface="Cambria Math" panose="02040503050406030204" pitchFamily="18" charset="0"/>
                                <a:ea typeface="PMingLiU"/>
                                <a:cs typeface="Times New Roman" panose="02020603050405020304" pitchFamily="18" charset="0"/>
                              </a:rPr>
                              <m:t>→+∞</m:t>
                            </m:r>
                          </m:lim>
                        </m:limLow>
                      </m:fName>
                      <m:e>
                        <m:r>
                          <a:rPr lang="vi-VN" sz="1800" i="1">
                            <a:latin typeface="Cambria Math" panose="02040503050406030204" pitchFamily="18" charset="0"/>
                          </a:rPr>
                          <m:t>𝑁</m:t>
                        </m:r>
                        <m:r>
                          <a:rPr lang="vi-VN" sz="1800" i="1">
                            <a:latin typeface="Cambria Math" panose="02040503050406030204" pitchFamily="18" charset="0"/>
                          </a:rPr>
                          <m:t>(</m:t>
                        </m:r>
                        <m:r>
                          <a:rPr lang="vi-VN" sz="1800" i="1">
                            <a:latin typeface="Cambria Math" panose="02040503050406030204" pitchFamily="18" charset="0"/>
                          </a:rPr>
                          <m:t>𝑡</m:t>
                        </m:r>
                        <m:r>
                          <a:rPr lang="vi-VN" sz="1800" i="1">
                            <a:latin typeface="Cambria Math" panose="02040503050406030204" pitchFamily="18" charset="0"/>
                          </a:rPr>
                          <m:t>)</m:t>
                        </m:r>
                      </m:e>
                    </m:func>
                    <m:r>
                      <a:rPr lang="en-US" sz="1800" b="0" i="1" kern="0" smtClean="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t> </a:t>
                </a:r>
                <a:r>
                  <a:rPr lang="vi-VN" sz="1800"/>
                  <a:t>Từ đó, giải thích tại sao số dân của thị trấn đó luôn t</a:t>
                </a:r>
                <a:r>
                  <a:rPr lang="en-US" sz="1800"/>
                  <a:t>ă</a:t>
                </a:r>
                <a:r>
                  <a:rPr lang="vi-VN" sz="1800"/>
                  <a:t>ng</a:t>
                </a:r>
                <a:r>
                  <a:rPr lang="en-US" sz="1800"/>
                  <a:t> </a:t>
                </a:r>
                <a:r>
                  <a:rPr lang="vi-VN" sz="1800"/>
                  <a:t>nhưng sẽ không vượt quá một ngưỡng nào đó.</a:t>
                </a:r>
              </a:p>
            </p:txBody>
          </p:sp>
        </mc:Choice>
        <mc:Fallback xmlns="">
          <p:sp>
            <p:nvSpPr>
              <p:cNvPr id="9" name="Rectangle 8"/>
              <p:cNvSpPr>
                <a:spLocks noRot="1" noChangeAspect="1" noMove="1" noResize="1" noEditPoints="1" noAdjustHandles="1" noChangeArrowheads="1" noChangeShapeType="1" noTextEdit="1"/>
              </p:cNvSpPr>
              <p:nvPr/>
            </p:nvSpPr>
            <p:spPr>
              <a:xfrm>
                <a:off x="424590" y="412647"/>
                <a:ext cx="8297548" cy="3778663"/>
              </a:xfrm>
              <a:prstGeom prst="rect">
                <a:avLst/>
              </a:prstGeom>
              <a:blipFill>
                <a:blip r:embed="rId3"/>
                <a:stretch>
                  <a:fillRect l="-661" r="-588" b="-323"/>
                </a:stretch>
              </a:blipFill>
            </p:spPr>
            <p:txBody>
              <a:bodyPr/>
              <a:lstStyle/>
              <a:p>
                <a:r>
                  <a:rPr lang="en-US">
                    <a:noFill/>
                  </a:rPr>
                  <a:t> </a:t>
                </a:r>
              </a:p>
            </p:txBody>
          </p:sp>
        </mc:Fallback>
      </mc:AlternateContent>
      <p:grpSp>
        <p:nvGrpSpPr>
          <p:cNvPr id="13" name="Google Shape;3633;p72"/>
          <p:cNvGrpSpPr/>
          <p:nvPr/>
        </p:nvGrpSpPr>
        <p:grpSpPr>
          <a:xfrm rot="20712719">
            <a:off x="-309644" y="4307543"/>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 name="Picture 19"/>
          <p:cNvPicPr>
            <a:picLocks noChangeAspect="1"/>
          </p:cNvPicPr>
          <p:nvPr/>
        </p:nvPicPr>
        <p:blipFill>
          <a:blip r:embed="rId4"/>
          <a:stretch>
            <a:fillRect/>
          </a:stretch>
        </p:blipFill>
        <p:spPr>
          <a:xfrm>
            <a:off x="8087411" y="4330708"/>
            <a:ext cx="841904" cy="599101"/>
          </a:xfrm>
          <a:prstGeom prst="rect">
            <a:avLst/>
          </a:prstGeom>
        </p:spPr>
      </p:pic>
    </p:spTree>
    <p:extLst>
      <p:ext uri="{BB962C8B-B14F-4D97-AF65-F5344CB8AC3E}">
        <p14:creationId xmlns:p14="http://schemas.microsoft.com/office/powerpoint/2010/main" val="16218814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1" name="Picture 20"/>
          <p:cNvPicPr>
            <a:picLocks noChangeAspect="1"/>
          </p:cNvPicPr>
          <p:nvPr/>
        </p:nvPicPr>
        <p:blipFill>
          <a:blip r:embed="rId3"/>
          <a:stretch>
            <a:fillRect/>
          </a:stretch>
        </p:blipFill>
        <p:spPr>
          <a:xfrm>
            <a:off x="8178511" y="217892"/>
            <a:ext cx="841904" cy="59910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75074" y="1090700"/>
                <a:ext cx="7100476" cy="3322704"/>
              </a:xfrm>
              <a:prstGeom prst="rect">
                <a:avLst/>
              </a:prstGeom>
            </p:spPr>
            <p:txBody>
              <a:bodyPr wrap="square">
                <a:spAutoFit/>
              </a:bodyPr>
              <a:lstStyle/>
              <a:p>
                <a:pPr algn="ctr">
                  <a:lnSpc>
                    <a:spcPct val="200000"/>
                  </a:lnSpc>
                </a:pPr>
                <a:r>
                  <a:rPr lang="vi-VN" sz="1800">
                    <a:latin typeface="+mn-lt"/>
                    <a:ea typeface="Arial" panose="020B0604020202020204" pitchFamily="34" charset="0"/>
                    <a:cs typeface="Times New Roman" panose="02020603050405020304" pitchFamily="18" charset="0"/>
                  </a:rPr>
                  <a:t>a) Số dân của thị trấn vào năm 2000, ta thay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1800">
                    <a:effectLst/>
                    <a:latin typeface="+mn-lt"/>
                    <a:ea typeface="PMingLiU"/>
                    <a:cs typeface="Times New Roman" panose="02020603050405020304" pitchFamily="18" charset="0"/>
                  </a:rPr>
                  <a:t> vào hàm số:</a:t>
                </a:r>
                <a:endParaRPr lang="en-US" sz="1800">
                  <a:latin typeface="+mn-lt"/>
                  <a:ea typeface="Arial" panose="020B0604020202020204" pitchFamily="34" charset="0"/>
                  <a:cs typeface="Times New Roman" panose="02020603050405020304" pitchFamily="18" charset="0"/>
                </a:endParaRPr>
              </a:p>
              <a:p>
                <a:pPr algn="ctr">
                  <a:lnSpc>
                    <a:spcPct val="20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0</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25.0+10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0+5</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m:rPr>
                          <m:nor/>
                        </m:rPr>
                        <a:rPr lang="vi-VN" sz="1800">
                          <a:ea typeface="PMingLiU"/>
                          <a:cs typeface="Times New Roman" panose="02020603050405020304" pitchFamily="18" charset="0"/>
                        </a:rPr>
                        <m:t>(</m:t>
                      </m:r>
                      <m:r>
                        <m:rPr>
                          <m:nor/>
                        </m:rPr>
                        <a:rPr lang="vi-VN" sz="1800">
                          <a:ea typeface="PMingLiU"/>
                          <a:cs typeface="Times New Roman" panose="02020603050405020304" pitchFamily="18" charset="0"/>
                        </a:rPr>
                        <m:t>ngh</m:t>
                      </m:r>
                      <m:r>
                        <m:rPr>
                          <m:nor/>
                        </m:rPr>
                        <a:rPr lang="vi-VN" sz="1800">
                          <a:ea typeface="PMingLiU"/>
                          <a:cs typeface="Times New Roman" panose="02020603050405020304" pitchFamily="18" charset="0"/>
                        </a:rPr>
                        <m:t>ì</m:t>
                      </m:r>
                      <m:r>
                        <m:rPr>
                          <m:nor/>
                        </m:rPr>
                        <a:rPr lang="vi-VN" sz="1800">
                          <a:ea typeface="PMingLiU"/>
                          <a:cs typeface="Times New Roman" panose="02020603050405020304" pitchFamily="18" charset="0"/>
                        </a:rPr>
                        <m:t>n</m:t>
                      </m:r>
                      <m:r>
                        <m:rPr>
                          <m:nor/>
                        </m:rPr>
                        <a:rPr lang="vi-VN" sz="1800">
                          <a:ea typeface="PMingLiU"/>
                          <a:cs typeface="Times New Roman" panose="02020603050405020304" pitchFamily="18" charset="0"/>
                        </a:rPr>
                        <m:t> </m:t>
                      </m:r>
                      <m:r>
                        <m:rPr>
                          <m:nor/>
                        </m:rPr>
                        <a:rPr lang="vi-VN" sz="1800">
                          <a:ea typeface="PMingLiU"/>
                          <a:cs typeface="Times New Roman" panose="02020603050405020304" pitchFamily="18" charset="0"/>
                        </a:rPr>
                        <m:t>ng</m:t>
                      </m:r>
                      <m:r>
                        <m:rPr>
                          <m:nor/>
                        </m:rPr>
                        <a:rPr lang="vi-VN" sz="1800">
                          <a:ea typeface="PMingLiU"/>
                          <a:cs typeface="Times New Roman" panose="02020603050405020304" pitchFamily="18" charset="0"/>
                        </a:rPr>
                        <m:t>ườ</m:t>
                      </m:r>
                      <m:r>
                        <m:rPr>
                          <m:nor/>
                        </m:rPr>
                        <a:rPr lang="vi-VN" sz="1800">
                          <a:ea typeface="PMingLiU"/>
                          <a:cs typeface="Times New Roman" panose="02020603050405020304" pitchFamily="18" charset="0"/>
                        </a:rPr>
                        <m:t>i</m:t>
                      </m:r>
                      <m:r>
                        <m:rPr>
                          <m:nor/>
                        </m:rPr>
                        <a:rPr lang="vi-VN" sz="1800">
                          <a:ea typeface="PMingLiU"/>
                          <a:cs typeface="Times New Roman" panose="02020603050405020304" pitchFamily="18" charset="0"/>
                        </a:rPr>
                        <m:t>)</m:t>
                      </m:r>
                    </m:oMath>
                  </m:oMathPara>
                </a14:m>
                <a:endParaRPr lang="en-US" sz="1800">
                  <a:effectLst/>
                  <a:latin typeface="+mn-lt"/>
                  <a:ea typeface="PMingLiU"/>
                  <a:cs typeface="Times New Roman" panose="02020603050405020304" pitchFamily="18" charset="0"/>
                </a:endParaRPr>
              </a:p>
              <a:p>
                <a:pPr algn="ctr">
                  <a:lnSpc>
                    <a:spcPct val="200000"/>
                  </a:lnSpc>
                </a:pPr>
                <a:r>
                  <a:rPr lang="vi-VN" sz="1800">
                    <a:effectLst/>
                    <a:latin typeface="+mn-lt"/>
                    <a:ea typeface="Arial" panose="020B0604020202020204" pitchFamily="34" charset="0"/>
                    <a:cs typeface="Times New Roman" panose="02020603050405020304" pitchFamily="18" charset="0"/>
                  </a:rPr>
                  <a:t>Số dân của thị trấn vào năm 2015, ta thay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=15</m:t>
                    </m:r>
                  </m:oMath>
                </a14:m>
                <a:r>
                  <a:rPr lang="vi-VN" sz="1800">
                    <a:effectLst/>
                    <a:latin typeface="+mn-lt"/>
                    <a:ea typeface="PMingLiU"/>
                    <a:cs typeface="Times New Roman" panose="02020603050405020304" pitchFamily="18" charset="0"/>
                  </a:rPr>
                  <a:t> vào hàm số:</a:t>
                </a:r>
                <a:endParaRPr lang="en-US" sz="1800">
                  <a:latin typeface="+mn-lt"/>
                  <a:ea typeface="Arial" panose="020B0604020202020204" pitchFamily="34" charset="0"/>
                  <a:cs typeface="Times New Roman" panose="02020603050405020304" pitchFamily="18" charset="0"/>
                </a:endParaRPr>
              </a:p>
              <a:p>
                <a:pPr algn="ctr">
                  <a:lnSpc>
                    <a:spcPct val="20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d>
                        <m:dPr>
                          <m:ctrlPr>
                            <a:rPr lang="en-US" sz="1800" i="1">
                              <a:effectLst/>
                              <a:latin typeface="Cambria Math"/>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15</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25.15+10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15+5</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=19,25</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m:rPr>
                          <m:nor/>
                        </m:rPr>
                        <a:rPr lang="vi-VN" sz="1800">
                          <a:ea typeface="PMingLiU"/>
                          <a:cs typeface="Times New Roman" panose="02020603050405020304" pitchFamily="18" charset="0"/>
                        </a:rPr>
                        <m:t>(</m:t>
                      </m:r>
                      <m:r>
                        <m:rPr>
                          <m:nor/>
                        </m:rPr>
                        <a:rPr lang="vi-VN" sz="1800">
                          <a:ea typeface="PMingLiU"/>
                          <a:cs typeface="Times New Roman" panose="02020603050405020304" pitchFamily="18" charset="0"/>
                        </a:rPr>
                        <m:t>ngh</m:t>
                      </m:r>
                      <m:r>
                        <m:rPr>
                          <m:nor/>
                        </m:rPr>
                        <a:rPr lang="vi-VN" sz="1800">
                          <a:ea typeface="PMingLiU"/>
                          <a:cs typeface="Times New Roman" panose="02020603050405020304" pitchFamily="18" charset="0"/>
                        </a:rPr>
                        <m:t>ì</m:t>
                      </m:r>
                      <m:r>
                        <m:rPr>
                          <m:nor/>
                        </m:rPr>
                        <a:rPr lang="vi-VN" sz="1800">
                          <a:ea typeface="PMingLiU"/>
                          <a:cs typeface="Times New Roman" panose="02020603050405020304" pitchFamily="18" charset="0"/>
                        </a:rPr>
                        <m:t>n</m:t>
                      </m:r>
                      <m:r>
                        <m:rPr>
                          <m:nor/>
                        </m:rPr>
                        <a:rPr lang="vi-VN" sz="1800">
                          <a:ea typeface="PMingLiU"/>
                          <a:cs typeface="Times New Roman" panose="02020603050405020304" pitchFamily="18" charset="0"/>
                        </a:rPr>
                        <m:t> </m:t>
                      </m:r>
                      <m:r>
                        <m:rPr>
                          <m:nor/>
                        </m:rPr>
                        <a:rPr lang="vi-VN" sz="1800">
                          <a:ea typeface="PMingLiU"/>
                          <a:cs typeface="Times New Roman" panose="02020603050405020304" pitchFamily="18" charset="0"/>
                        </a:rPr>
                        <m:t>ng</m:t>
                      </m:r>
                      <m:r>
                        <m:rPr>
                          <m:nor/>
                        </m:rPr>
                        <a:rPr lang="vi-VN" sz="1800">
                          <a:ea typeface="PMingLiU"/>
                          <a:cs typeface="Times New Roman" panose="02020603050405020304" pitchFamily="18" charset="0"/>
                        </a:rPr>
                        <m:t>ườ</m:t>
                      </m:r>
                      <m:r>
                        <m:rPr>
                          <m:nor/>
                        </m:rPr>
                        <a:rPr lang="vi-VN" sz="1800">
                          <a:ea typeface="PMingLiU"/>
                          <a:cs typeface="Times New Roman" panose="02020603050405020304" pitchFamily="18" charset="0"/>
                        </a:rPr>
                        <m:t>i</m:t>
                      </m:r>
                      <m:r>
                        <m:rPr>
                          <m:nor/>
                        </m:rPr>
                        <a:rPr lang="vi-VN" sz="1800">
                          <a:ea typeface="PMingLiU"/>
                          <a:cs typeface="Times New Roman" panose="02020603050405020304" pitchFamily="18" charset="0"/>
                        </a:rPr>
                        <m:t>)</m:t>
                      </m:r>
                    </m:oMath>
                  </m:oMathPara>
                </a14:m>
                <a:endParaRPr lang="en-US" sz="18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75074" y="1090700"/>
                <a:ext cx="7100476" cy="3322704"/>
              </a:xfrm>
              <a:prstGeom prst="rect">
                <a:avLst/>
              </a:prstGeom>
              <a:blipFill>
                <a:blip r:embed="rId4"/>
                <a:stretch>
                  <a:fillRect/>
                </a:stretch>
              </a:blipFill>
            </p:spPr>
            <p:txBody>
              <a:bodyPr/>
              <a:lstStyle/>
              <a:p>
                <a:r>
                  <a:rPr lang="en-US">
                    <a:noFill/>
                  </a:rPr>
                  <a:t> </a:t>
                </a:r>
              </a:p>
            </p:txBody>
          </p:sp>
        </mc:Fallback>
      </mc:AlternateContent>
      <p:sp>
        <p:nvSpPr>
          <p:cNvPr id="19" name="Rectangle 18"/>
          <p:cNvSpPr/>
          <p:nvPr/>
        </p:nvSpPr>
        <p:spPr>
          <a:xfrm>
            <a:off x="580094" y="544810"/>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08309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anim calcmode="lin" valueType="num">
                                      <p:cBhvr>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oogle Shape;3633;p72"/>
          <p:cNvGrpSpPr/>
          <p:nvPr/>
        </p:nvGrpSpPr>
        <p:grpSpPr>
          <a:xfrm rot="3820852">
            <a:off x="8111868" y="3849512"/>
            <a:ext cx="1253175" cy="629525"/>
            <a:chOff x="3275225" y="3012350"/>
            <a:chExt cx="1253175" cy="629525"/>
          </a:xfrm>
        </p:grpSpPr>
        <p:sp>
          <p:nvSpPr>
            <p:cNvPr id="14"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ctangle 19"/>
          <p:cNvSpPr/>
          <p:nvPr/>
        </p:nvSpPr>
        <p:spPr>
          <a:xfrm>
            <a:off x="580094" y="544810"/>
            <a:ext cx="710451" cy="3770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50" b="1" i="1" u="none" strike="noStrike" kern="0" cap="none" spc="0" normalizeH="0" baseline="0" noProof="0">
                <a:ln>
                  <a:noFill/>
                </a:ln>
                <a:solidFill>
                  <a:srgbClr val="C00000"/>
                </a:solidFill>
                <a:effectLst/>
                <a:uLnTx/>
                <a:uFillTx/>
                <a:latin typeface="Arial"/>
                <a:ea typeface="+mn-ea"/>
                <a:cs typeface="Arial"/>
                <a:sym typeface="Arial"/>
              </a:rPr>
              <a:t>Giải:</a:t>
            </a:r>
          </a:p>
        </p:txBody>
      </p:sp>
      <p:pic>
        <p:nvPicPr>
          <p:cNvPr id="21" name="Picture 20"/>
          <p:cNvPicPr>
            <a:picLocks noChangeAspect="1"/>
          </p:cNvPicPr>
          <p:nvPr/>
        </p:nvPicPr>
        <p:blipFill>
          <a:blip r:embed="rId3"/>
          <a:stretch>
            <a:fillRect/>
          </a:stretch>
        </p:blipFill>
        <p:spPr>
          <a:xfrm>
            <a:off x="8178511" y="217892"/>
            <a:ext cx="841904" cy="59910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15048" y="1050166"/>
                <a:ext cx="7852860" cy="3115533"/>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vi-VN" sz="1800" smtClean="0">
                          <a:ea typeface="PMingLiU"/>
                          <a:cs typeface="Times New Roman" panose="02020603050405020304" pitchFamily="18" charset="0"/>
                        </a:rPr>
                        <m:t>b</m:t>
                      </m:r>
                      <m:r>
                        <m:rPr>
                          <m:nor/>
                        </m:rPr>
                        <a:rPr lang="vi-VN" sz="1800" smtClean="0">
                          <a:ea typeface="PMingLiU"/>
                          <a:cs typeface="Times New Roman" panose="02020603050405020304" pitchFamily="18" charset="0"/>
                        </a:rPr>
                        <m:t>) ∗ Đạ</m:t>
                      </m:r>
                      <m:r>
                        <m:rPr>
                          <m:nor/>
                        </m:rPr>
                        <a:rPr lang="vi-VN" sz="1800" smtClean="0">
                          <a:ea typeface="PMingLiU"/>
                          <a:cs typeface="Times New Roman" panose="02020603050405020304" pitchFamily="18" charset="0"/>
                        </a:rPr>
                        <m:t>o</m:t>
                      </m:r>
                      <m:r>
                        <m:rPr>
                          <m:nor/>
                        </m:rPr>
                        <a:rPr lang="vi-VN" sz="1800" smtClean="0">
                          <a:ea typeface="PMingLiU"/>
                          <a:cs typeface="Times New Roman" panose="02020603050405020304" pitchFamily="18" charset="0"/>
                        </a:rPr>
                        <m:t> </m:t>
                      </m:r>
                      <m:r>
                        <m:rPr>
                          <m:nor/>
                        </m:rPr>
                        <a:rPr lang="vi-VN" sz="1800" smtClean="0">
                          <a:ea typeface="PMingLiU"/>
                          <a:cs typeface="Times New Roman" panose="02020603050405020304" pitchFamily="18" charset="0"/>
                        </a:rPr>
                        <m:t>h</m:t>
                      </m:r>
                      <m:r>
                        <m:rPr>
                          <m:nor/>
                        </m:rPr>
                        <a:rPr lang="vi-VN" sz="1800" smtClean="0">
                          <a:ea typeface="PMingLiU"/>
                          <a:cs typeface="Times New Roman" panose="02020603050405020304" pitchFamily="18" charset="0"/>
                        </a:rPr>
                        <m:t>à</m:t>
                      </m:r>
                      <m:r>
                        <m:rPr>
                          <m:nor/>
                        </m:rPr>
                        <a:rPr lang="vi-VN" sz="1800" smtClean="0">
                          <a:ea typeface="PMingLiU"/>
                          <a:cs typeface="Times New Roman" panose="02020603050405020304" pitchFamily="18" charset="0"/>
                        </a:rPr>
                        <m:t>m</m:t>
                      </m:r>
                      <m:r>
                        <m:rPr>
                          <m:nor/>
                        </m:rPr>
                        <a:rPr lang="vi-VN" sz="1800" smtClean="0">
                          <a:ea typeface="PMingLiU"/>
                          <a:cs typeface="Times New Roman" panose="02020603050405020304" pitchFamily="18" charset="0"/>
                        </a:rPr>
                        <m:t>:</m:t>
                      </m:r>
                      <m:r>
                        <a:rPr lang="en-US" sz="1800" b="0" i="1" smtClean="0">
                          <a:latin typeface="Cambria Math" panose="02040503050406030204" pitchFamily="18" charset="0"/>
                          <a:ea typeface="PMingLiU"/>
                          <a:cs typeface="Times New Roman" panose="02020603050405020304" pitchFamily="18" charset="0"/>
                        </a:rPr>
                        <m:t> </m:t>
                      </m:r>
                      <m:sSup>
                        <m:sSupPr>
                          <m:ctrlPr>
                            <a:rPr lang="en-US" sz="1800" i="1">
                              <a:effectLst/>
                              <a:latin typeface="Cambria Math"/>
                              <a:ea typeface="PMingLiU"/>
                              <a:cs typeface="Times New Roman" panose="02020603050405020304" pitchFamily="18" charset="0"/>
                            </a:rPr>
                          </m:ctrlPr>
                        </m:sSupPr>
                        <m:e>
                          <m:r>
                            <a:rPr lang="vi-VN" sz="1800" i="1">
                              <a:effectLst/>
                              <a:latin typeface="Cambria Math" panose="02040503050406030204" pitchFamily="18" charset="0"/>
                              <a:ea typeface="PMingLiU"/>
                              <a:cs typeface="Times New Roman" panose="02020603050405020304" pitchFamily="18" charset="0"/>
                            </a:rPr>
                            <m:t>𝑁</m:t>
                          </m:r>
                        </m:e>
                        <m:sup>
                          <m:r>
                            <a:rPr lang="vi-VN" sz="1800" i="1">
                              <a:effectLst/>
                              <a:latin typeface="Cambria Math" panose="02040503050406030204" pitchFamily="18" charset="0"/>
                              <a:ea typeface="PMingLiU"/>
                              <a:cs typeface="Times New Roman" panose="02020603050405020304" pitchFamily="18" charset="0"/>
                            </a:rPr>
                            <m:t>′</m:t>
                          </m:r>
                        </m:sup>
                      </m:sSup>
                      <m:d>
                        <m:dPr>
                          <m:ctrlPr>
                            <a:rPr lang="en-US" sz="1800" i="1">
                              <a:effectLst/>
                              <a:latin typeface="Cambria Math"/>
                              <a:ea typeface="PMingLiU"/>
                              <a:cs typeface="Times New Roman" panose="02020603050405020304" pitchFamily="18" charset="0"/>
                            </a:rPr>
                          </m:ctrlPr>
                        </m:dPr>
                        <m:e>
                          <m:r>
                            <a:rPr lang="vi-VN" sz="1800" i="1">
                              <a:effectLst/>
                              <a:latin typeface="Cambria Math" panose="02040503050406030204" pitchFamily="18" charset="0"/>
                              <a:ea typeface="PMingLiU"/>
                              <a:cs typeface="Times New Roman" panose="02020603050405020304" pitchFamily="18" charset="0"/>
                            </a:rPr>
                            <m:t>𝑡</m:t>
                          </m:r>
                        </m:e>
                      </m:d>
                      <m:r>
                        <a:rPr lang="vi-VN" sz="1800" i="1">
                          <a:effectLst/>
                          <a:latin typeface="Cambria Math" panose="02040503050406030204" pitchFamily="18" charset="0"/>
                          <a:ea typeface="PMingLiU"/>
                          <a:cs typeface="Times New Roman" panose="02020603050405020304" pitchFamily="18" charset="0"/>
                        </a:rPr>
                        <m:t>=</m:t>
                      </m:r>
                      <m:f>
                        <m:fPr>
                          <m:ctrlPr>
                            <a:rPr lang="en-US" sz="1800" i="1">
                              <a:effectLst/>
                              <a:latin typeface="Cambria Math"/>
                              <a:ea typeface="PMingLiU"/>
                              <a:cs typeface="Times New Roman" panose="02020603050405020304" pitchFamily="18" charset="0"/>
                            </a:rPr>
                          </m:ctrlPr>
                        </m:fPr>
                        <m:num>
                          <m:r>
                            <a:rPr lang="vi-VN" sz="1800" i="1">
                              <a:effectLst/>
                              <a:latin typeface="Cambria Math" panose="02040503050406030204" pitchFamily="18" charset="0"/>
                              <a:ea typeface="PMingLiU"/>
                              <a:cs typeface="Times New Roman" panose="02020603050405020304" pitchFamily="18" charset="0"/>
                            </a:rPr>
                            <m:t>115</m:t>
                          </m:r>
                        </m:num>
                        <m:den>
                          <m:sSup>
                            <m:sSupPr>
                              <m:ctrlPr>
                                <a:rPr lang="en-US" sz="1800" i="1">
                                  <a:effectLst/>
                                  <a:latin typeface="Cambria Math"/>
                                  <a:ea typeface="PMingLiU"/>
                                  <a:cs typeface="Times New Roman" panose="02020603050405020304" pitchFamily="18" charset="0"/>
                                </a:rPr>
                              </m:ctrlPr>
                            </m:sSupPr>
                            <m:e>
                              <m:d>
                                <m:dPr>
                                  <m:ctrlPr>
                                    <a:rPr lang="en-US" sz="1800" i="1">
                                      <a:effectLst/>
                                      <a:latin typeface="Cambria Math"/>
                                      <a:ea typeface="PMingLiU"/>
                                      <a:cs typeface="Times New Roman" panose="02020603050405020304" pitchFamily="18" charset="0"/>
                                    </a:rPr>
                                  </m:ctrlPr>
                                </m:dPr>
                                <m:e>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+5</m:t>
                                  </m:r>
                                </m:e>
                              </m:d>
                            </m:e>
                            <m:sup>
                              <m:r>
                                <a:rPr lang="vi-VN" sz="1800" i="1">
                                  <a:effectLst/>
                                  <a:latin typeface="Cambria Math" panose="02040503050406030204" pitchFamily="18" charset="0"/>
                                  <a:ea typeface="PMingLiU"/>
                                  <a:cs typeface="Times New Roman" panose="02020603050405020304" pitchFamily="18" charset="0"/>
                                </a:rPr>
                                <m:t>2</m:t>
                              </m:r>
                            </m:sup>
                          </m:sSup>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PMingLiU"/>
                          <a:cs typeface="Times New Roman" panose="02020603050405020304" pitchFamily="18" charset="0"/>
                        </a:rPr>
                        <m:t>                           </m:t>
                      </m:r>
                      <m:func>
                        <m:funcPr>
                          <m:ctrlPr>
                            <a:rPr lang="en-US" sz="1800" i="1">
                              <a:effectLst/>
                              <a:latin typeface="Cambria Math"/>
                              <a:ea typeface="PMingLiU"/>
                              <a:cs typeface="Times New Roman" panose="02020603050405020304" pitchFamily="18" charset="0"/>
                            </a:rPr>
                          </m:ctrlPr>
                        </m:funcPr>
                        <m:fName>
                          <m:limLow>
                            <m:limLowPr>
                              <m:ctrlPr>
                                <a:rPr lang="en-US" sz="1800" i="1">
                                  <a:effectLst/>
                                  <a:latin typeface="Cambria Math"/>
                                  <a:ea typeface="PMingLiU"/>
                                  <a:cs typeface="Times New Roman" panose="02020603050405020304" pitchFamily="18" charset="0"/>
                                </a:rPr>
                              </m:ctrlPr>
                            </m:limLowPr>
                            <m:e>
                              <m:r>
                                <a:rPr lang="vi-VN" sz="1800" i="1">
                                  <a:effectLst/>
                                  <a:latin typeface="Cambria Math" panose="02040503050406030204" pitchFamily="18" charset="0"/>
                                  <a:ea typeface="PMingLiU"/>
                                  <a:cs typeface="Times New Roman" panose="02020603050405020304" pitchFamily="18" charset="0"/>
                                </a:rPr>
                                <m:t>𝑙𝑖𝑚</m:t>
                              </m:r>
                            </m:e>
                            <m:lim>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m:t>
                              </m:r>
                            </m:lim>
                          </m:limLow>
                        </m:fName>
                        <m:e>
                          <m:f>
                            <m:fPr>
                              <m:ctrlPr>
                                <a:rPr lang="en-US" sz="1800" i="1">
                                  <a:effectLst/>
                                  <a:latin typeface="Cambria Math"/>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25</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+5</m:t>
                              </m:r>
                            </m:den>
                          </m:f>
                        </m:e>
                      </m:func>
                      <m:r>
                        <a:rPr lang="vi-VN" sz="1800" i="1">
                          <a:effectLst/>
                          <a:latin typeface="Cambria Math" panose="02040503050406030204" pitchFamily="18" charset="0"/>
                          <a:ea typeface="PMingLiU"/>
                          <a:cs typeface="Times New Roman" panose="02020603050405020304" pitchFamily="18" charset="0"/>
                        </a:rPr>
                        <m:t>=25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Arial" panose="020B0604020202020204" pitchFamily="34" charset="0"/>
                    <a:cs typeface="Times New Roman" panose="02020603050405020304" pitchFamily="18" charset="0"/>
                  </a:rPr>
                  <a:t>Đạo hàm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 &gt; 0</m:t>
                    </m:r>
                  </m:oMath>
                </a14:m>
                <a:r>
                  <a:rPr lang="vi-VN" sz="1800">
                    <a:effectLst/>
                    <a:latin typeface="+mn-lt"/>
                    <a:ea typeface="Arial" panose="020B0604020202020204" pitchFamily="34" charset="0"/>
                    <a:cs typeface="Times New Roman" panose="02020603050405020304" pitchFamily="18" charset="0"/>
                  </a:rPr>
                  <a:t> với mọi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 &gt; 0</m:t>
                    </m:r>
                  </m:oMath>
                </a14:m>
                <a:r>
                  <a:rPr lang="vi-VN" sz="1800">
                    <a:effectLst/>
                    <a:latin typeface="+mn-lt"/>
                    <a:ea typeface="Arial" panose="020B0604020202020204" pitchFamily="34" charset="0"/>
                    <a:cs typeface="Times New Roman" panose="02020603050405020304" pitchFamily="18" charset="0"/>
                  </a:rPr>
                  <a:t>, nghĩa là số dân của thị trấn luôn tăng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Arial" panose="020B0604020202020204" pitchFamily="34" charset="0"/>
                    <a:cs typeface="Times New Roman" panose="02020603050405020304" pitchFamily="18" charset="0"/>
                  </a:rPr>
                  <a:t>Giới hạn </a:t>
                </a:r>
                <a14:m>
                  <m:oMath xmlns:m="http://schemas.openxmlformats.org/officeDocument/2006/math">
                    <m:func>
                      <m:funcPr>
                        <m:ctrlPr>
                          <a:rPr lang="en-US" sz="1800" i="1">
                            <a:effectLst/>
                            <a:latin typeface="Cambria Math"/>
                            <a:ea typeface="PMingLiU"/>
                            <a:cs typeface="Times New Roman" panose="02020603050405020304" pitchFamily="18" charset="0"/>
                          </a:rPr>
                        </m:ctrlPr>
                      </m:funcPr>
                      <m:fName>
                        <m:limLow>
                          <m:limLowPr>
                            <m:ctrlPr>
                              <a:rPr lang="en-US" sz="1800" i="1">
                                <a:effectLst/>
                                <a:latin typeface="Cambria Math"/>
                                <a:ea typeface="PMingLiU"/>
                                <a:cs typeface="Times New Roman" panose="02020603050405020304" pitchFamily="18" charset="0"/>
                              </a:rPr>
                            </m:ctrlPr>
                          </m:limLowPr>
                          <m:e>
                            <m:r>
                              <a:rPr lang="vi-VN" sz="1800" i="1">
                                <a:effectLst/>
                                <a:latin typeface="Cambria Math" panose="02040503050406030204" pitchFamily="18" charset="0"/>
                                <a:ea typeface="PMingLiU"/>
                                <a:cs typeface="Times New Roman" panose="02020603050405020304" pitchFamily="18" charset="0"/>
                              </a:rPr>
                              <m:t>𝑙𝑖𝑚</m:t>
                            </m:r>
                          </m:e>
                          <m:lim>
                            <m:r>
                              <a:rPr lang="vi-VN" sz="1800" i="1">
                                <a:effectLst/>
                                <a:latin typeface="Cambria Math" panose="02040503050406030204" pitchFamily="18" charset="0"/>
                                <a:ea typeface="PMingLiU"/>
                                <a:cs typeface="Times New Roman" panose="02020603050405020304" pitchFamily="18" charset="0"/>
                              </a:rPr>
                              <m:t>𝑡</m:t>
                            </m:r>
                            <m:r>
                              <a:rPr lang="vi-VN" sz="1800" i="1">
                                <a:effectLst/>
                                <a:latin typeface="Cambria Math" panose="02040503050406030204" pitchFamily="18" charset="0"/>
                                <a:ea typeface="PMingLiU"/>
                                <a:cs typeface="Times New Roman" panose="02020603050405020304" pitchFamily="18" charset="0"/>
                              </a:rPr>
                              <m:t>→+∞</m:t>
                            </m:r>
                          </m:lim>
                        </m:limLow>
                      </m:fName>
                      <m:e>
                        <m:r>
                          <a:rPr lang="vi-VN" sz="1800" i="1">
                            <a:effectLst/>
                            <a:latin typeface="Cambria Math" panose="02040503050406030204" pitchFamily="18" charset="0"/>
                            <a:ea typeface="Arial" panose="020B0604020202020204" pitchFamily="34" charset="0"/>
                            <a:cs typeface="Times New Roman" panose="02020603050405020304" pitchFamily="18" charset="0"/>
                          </a:rPr>
                          <m:t>𝑁</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𝑡</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e>
                    </m:func>
                    <m:r>
                      <a:rPr lang="vi-VN" sz="1800" i="1">
                        <a:effectLst/>
                        <a:latin typeface="Cambria Math" panose="02040503050406030204" pitchFamily="18" charset="0"/>
                        <a:ea typeface="PMingLiU"/>
                        <a:cs typeface="Times New Roman" panose="02020603050405020304" pitchFamily="18" charset="0"/>
                      </a:rPr>
                      <m:t>=25</m:t>
                    </m:r>
                  </m:oMath>
                </a14:m>
                <a:r>
                  <a:rPr lang="vi-VN" sz="1800">
                    <a:effectLst/>
                    <a:latin typeface="+mn-lt"/>
                    <a:ea typeface="Arial" panose="020B0604020202020204" pitchFamily="34" charset="0"/>
                    <a:cs typeface="Times New Roman" panose="02020603050405020304" pitchFamily="18" charset="0"/>
                  </a:rPr>
                  <a:t>, nghĩa là số dân của thị trấn sẽ không vượt quá 25 nghìn người.</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5048" y="1050166"/>
                <a:ext cx="7852860" cy="3115533"/>
              </a:xfrm>
              <a:prstGeom prst="rect">
                <a:avLst/>
              </a:prstGeom>
              <a:blipFill>
                <a:blip r:embed="rId4"/>
                <a:stretch>
                  <a:fillRect l="-699" r="-621" b="-587"/>
                </a:stretch>
              </a:blipFill>
            </p:spPr>
            <p:txBody>
              <a:bodyPr/>
              <a:lstStyle/>
              <a:p>
                <a:r>
                  <a:rPr lang="en-US">
                    <a:noFill/>
                  </a:rPr>
                  <a:t> </a:t>
                </a:r>
              </a:p>
            </p:txBody>
          </p:sp>
        </mc:Fallback>
      </mc:AlternateContent>
    </p:spTree>
    <p:extLst>
      <p:ext uri="{BB962C8B-B14F-4D97-AF65-F5344CB8AC3E}">
        <p14:creationId xmlns:p14="http://schemas.microsoft.com/office/powerpoint/2010/main" val="63345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9" name="Rectangle 8"/>
              <p:cNvSpPr/>
              <p:nvPr/>
            </p:nvSpPr>
            <p:spPr>
              <a:xfrm>
                <a:off x="353197" y="267233"/>
                <a:ext cx="8430578" cy="1754326"/>
              </a:xfrm>
              <a:prstGeom prst="rect">
                <a:avLst/>
              </a:prstGeom>
            </p:spPr>
            <p:txBody>
              <a:bodyPr wrap="square">
                <a:spAutoFit/>
              </a:bodyPr>
              <a:lstStyle/>
              <a:p>
                <a:pPr lvl="0" algn="just">
                  <a:lnSpc>
                    <a:spcPct val="150000"/>
                  </a:lnSpc>
                </a:pPr>
                <a:r>
                  <a:rPr kumimoji="0" lang="fr-FR" sz="1800" b="1" i="0" u="none" strike="noStrike" kern="0" cap="none" spc="0" normalizeH="0" baseline="0" noProof="0">
                    <a:ln>
                      <a:noFill/>
                    </a:ln>
                    <a:solidFill>
                      <a:srgbClr val="006651">
                        <a:lumMod val="75000"/>
                      </a:srgbClr>
                    </a:solidFill>
                    <a:effectLst/>
                    <a:uLnTx/>
                    <a:uFillTx/>
                    <a:ea typeface="Calibri" panose="020F0502020204030204" pitchFamily="34" charset="0"/>
                    <a:cs typeface="Times New Roman" panose="02020603050405020304" pitchFamily="18" charset="0"/>
                    <a:sym typeface="Arial"/>
                  </a:rPr>
                  <a:t>Bài 1.6 (SGK – tr.14) </a:t>
                </a:r>
                <a:r>
                  <a:rPr lang="vi-VN" sz="1800">
                    <a:ea typeface="Calibri" panose="020F0502020204030204" pitchFamily="34" charset="0"/>
                    <a:cs typeface="Times New Roman" panose="02020603050405020304" pitchFamily="18" charset="0"/>
                  </a:rPr>
                  <a:t>Đồ thị của đạo hàm bậc nhất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𝑦</m:t>
                    </m:r>
                    <m:r>
                      <a:rPr lang="vi-VN" sz="1800" i="1" smtClean="0">
                        <a:latin typeface="Cambria Math" panose="02040503050406030204" pitchFamily="18" charset="0"/>
                        <a:ea typeface="Calibri" panose="020F0502020204030204" pitchFamily="34" charset="0"/>
                        <a:cs typeface="Times New Roman" panose="02020603050405020304" pitchFamily="18" charset="0"/>
                      </a:rPr>
                      <m:t> = </m:t>
                    </m:r>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800">
                    <a:ea typeface="Calibri" panose="020F0502020204030204" pitchFamily="34" charset="0"/>
                    <a:cs typeface="Times New Roman" panose="02020603050405020304" pitchFamily="18" charset="0"/>
                  </a:rPr>
                  <a:t>của hàm số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được cho trong Hình 1.13.</a:t>
                </a:r>
              </a:p>
              <a:p>
                <a:pPr lvl="0" algn="just">
                  <a:lnSpc>
                    <a:spcPct val="150000"/>
                  </a:lnSpc>
                </a:pPr>
                <a:r>
                  <a:rPr lang="vi-VN" sz="1800">
                    <a:ea typeface="Calibri" panose="020F0502020204030204" pitchFamily="34" charset="0"/>
                    <a:cs typeface="Times New Roman" panose="02020603050405020304" pitchFamily="18" charset="0"/>
                  </a:rPr>
                  <a:t>a) Hàm số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đồng biến trên những khoảng nào? Giải thích.</a:t>
                </a:r>
              </a:p>
              <a:p>
                <a:pPr lvl="0" algn="just">
                  <a:lnSpc>
                    <a:spcPct val="150000"/>
                  </a:lnSpc>
                </a:pPr>
                <a:r>
                  <a:rPr lang="vi-VN" sz="1800">
                    <a:ea typeface="Calibri" panose="020F0502020204030204" pitchFamily="34" charset="0"/>
                    <a:cs typeface="Times New Roman" panose="02020603050405020304" pitchFamily="18" charset="0"/>
                  </a:rPr>
                  <a:t>b) Tại giá trị nào của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oMath>
                </a14:m>
                <a:r>
                  <a:rPr lang="vi-VN" sz="1800">
                    <a:ea typeface="Calibri" panose="020F0502020204030204" pitchFamily="34" charset="0"/>
                    <a:cs typeface="Times New Roman" panose="02020603050405020304" pitchFamily="18" charset="0"/>
                  </a:rPr>
                  <a:t> thì </a:t>
                </a:r>
                <a14:m>
                  <m:oMath xmlns:m="http://schemas.openxmlformats.org/officeDocument/2006/math">
                    <m:r>
                      <a:rPr lang="vi-VN" sz="1800" i="1" smtClean="0">
                        <a:latin typeface="Cambria Math" panose="02040503050406030204" pitchFamily="18" charset="0"/>
                        <a:ea typeface="Calibri" panose="020F0502020204030204" pitchFamily="34" charset="0"/>
                        <a:cs typeface="Times New Roman" panose="02020603050405020304" pitchFamily="18" charset="0"/>
                      </a:rPr>
                      <m:t>𝑓</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r>
                      <a:rPr lang="vi-VN" sz="1800" i="1" smtClean="0">
                        <a:latin typeface="Cambria Math" panose="02040503050406030204" pitchFamily="18" charset="0"/>
                        <a:ea typeface="Calibri" panose="020F0502020204030204" pitchFamily="34" charset="0"/>
                        <a:cs typeface="Times New Roman" panose="02020603050405020304" pitchFamily="18" charset="0"/>
                      </a:rPr>
                      <m:t>𝑥</m:t>
                    </m:r>
                    <m:r>
                      <a:rPr lang="vi-VN" sz="1800" i="1" smtClean="0">
                        <a:latin typeface="Cambria Math" panose="02040503050406030204" pitchFamily="18" charset="0"/>
                        <a:ea typeface="Calibri" panose="020F0502020204030204" pitchFamily="34" charset="0"/>
                        <a:cs typeface="Times New Roman" panose="02020603050405020304" pitchFamily="18" charset="0"/>
                      </a:rPr>
                      <m:t>)</m:t>
                    </m:r>
                  </m:oMath>
                </a14:m>
                <a:r>
                  <a:rPr lang="vi-VN" sz="1800">
                    <a:ea typeface="Calibri" panose="020F0502020204030204" pitchFamily="34" charset="0"/>
                    <a:cs typeface="Times New Roman" panose="02020603050405020304" pitchFamily="18" charset="0"/>
                  </a:rPr>
                  <a:t> có cực đại hoặc cực tiểu? Giải thích.</a:t>
                </a:r>
              </a:p>
            </p:txBody>
          </p:sp>
        </mc:Choice>
        <mc:Fallback xmlns="">
          <p:sp>
            <p:nvSpPr>
              <p:cNvPr id="9" name="Rectangle 8"/>
              <p:cNvSpPr>
                <a:spLocks noRot="1" noChangeAspect="1" noMove="1" noResize="1" noEditPoints="1" noAdjustHandles="1" noChangeArrowheads="1" noChangeShapeType="1" noTextEdit="1"/>
              </p:cNvSpPr>
              <p:nvPr/>
            </p:nvSpPr>
            <p:spPr>
              <a:xfrm>
                <a:off x="353197" y="267233"/>
                <a:ext cx="8430578" cy="1754326"/>
              </a:xfrm>
              <a:prstGeom prst="rect">
                <a:avLst/>
              </a:prstGeom>
              <a:blipFill>
                <a:blip r:embed="rId3"/>
                <a:stretch>
                  <a:fillRect l="-651" r="-217" b="-1736"/>
                </a:stretch>
              </a:blipFill>
            </p:spPr>
            <p:txBody>
              <a:bodyPr/>
              <a:lstStyle/>
              <a:p>
                <a:r>
                  <a:rPr lang="en-US">
                    <a:noFill/>
                  </a:rPr>
                  <a:t> </a:t>
                </a:r>
              </a:p>
            </p:txBody>
          </p:sp>
        </mc:Fallback>
      </mc:AlternateContent>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20000"/>
                    </a14:imgEffect>
                  </a14:imgLayer>
                </a14:imgProps>
              </a:ext>
            </a:extLst>
          </a:blip>
          <a:stretch>
            <a:fillRect/>
          </a:stretch>
        </p:blipFill>
        <p:spPr>
          <a:xfrm>
            <a:off x="1921838" y="2137559"/>
            <a:ext cx="5283472" cy="2730640"/>
          </a:xfrm>
          <a:prstGeom prst="rect">
            <a:avLst/>
          </a:prstGeom>
        </p:spPr>
      </p:pic>
    </p:spTree>
    <p:extLst>
      <p:ext uri="{BB962C8B-B14F-4D97-AF65-F5344CB8AC3E}">
        <p14:creationId xmlns:p14="http://schemas.microsoft.com/office/powerpoint/2010/main" val="37097123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09298"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3" name="Rectangle 52"/>
          <p:cNvSpPr/>
          <p:nvPr/>
        </p:nvSpPr>
        <p:spPr>
          <a:xfrm>
            <a:off x="4253418" y="361021"/>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C00000"/>
                </a:solidFill>
                <a:effectLst/>
                <a:uLnTx/>
                <a:uFillTx/>
                <a:latin typeface="Arial"/>
                <a:ea typeface="+mn-ea"/>
                <a:cs typeface="Arial"/>
                <a:sym typeface="Arial"/>
              </a:rPr>
              <a:t>Giải:</a:t>
            </a:r>
          </a:p>
        </p:txBody>
      </p:sp>
      <p:grpSp>
        <p:nvGrpSpPr>
          <p:cNvPr id="63" name="Google Shape;3521;p72"/>
          <p:cNvGrpSpPr/>
          <p:nvPr/>
        </p:nvGrpSpPr>
        <p:grpSpPr>
          <a:xfrm>
            <a:off x="217249" y="4289026"/>
            <a:ext cx="927525" cy="696000"/>
            <a:chOff x="3614000" y="3673425"/>
            <a:chExt cx="927525" cy="696000"/>
          </a:xfrm>
        </p:grpSpPr>
        <p:sp>
          <p:nvSpPr>
            <p:cNvPr id="64"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5" name="Rectangle 4"/>
              <p:cNvSpPr/>
              <p:nvPr/>
            </p:nvSpPr>
            <p:spPr>
              <a:xfrm>
                <a:off x="425665" y="766562"/>
                <a:ext cx="8309981" cy="1656607"/>
              </a:xfrm>
              <a:prstGeom prst="rect">
                <a:avLst/>
              </a:prstGeom>
            </p:spPr>
            <p:txBody>
              <a:bodyPr wrap="square">
                <a:spAutoFit/>
              </a:bodyPr>
              <a:lstStyle/>
              <a:p>
                <a:pPr algn="just">
                  <a:lnSpc>
                    <a:spcPct val="150000"/>
                  </a:lnSpc>
                </a:pPr>
                <a:r>
                  <a:rPr lang="vi-VN" sz="1600">
                    <a:latin typeface="+mn-lt"/>
                    <a:ea typeface="Arial" panose="020B0604020202020204" pitchFamily="34" charset="0"/>
                    <a:cs typeface="Times New Roman" panose="02020603050405020304" pitchFamily="18" charset="0"/>
                  </a:rPr>
                  <a:t>Do Hình 1.13 là đồ thị của hàm số </a:t>
                </a:r>
                <a14:m>
                  <m:oMath xmlns:m="http://schemas.openxmlformats.org/officeDocument/2006/math">
                    <m:r>
                      <a:rPr lang="vi-VN" sz="1600" i="1">
                        <a:effectLst/>
                        <a:latin typeface="Cambria Math" panose="02040503050406030204" pitchFamily="18" charset="0"/>
                        <a:ea typeface="Arial" panose="020B0604020202020204" pitchFamily="34" charset="0"/>
                        <a:cs typeface="Times New Roman" panose="02020603050405020304" pitchFamily="18" charset="0"/>
                      </a:rPr>
                      <m:t>𝑦</m:t>
                    </m:r>
                    <m:r>
                      <a:rPr lang="vi-VN" sz="1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600" i="1">
                            <a:effectLst/>
                            <a:latin typeface="Cambria Math"/>
                            <a:ea typeface="Arial" panose="020B0604020202020204" pitchFamily="34" charset="0"/>
                            <a:cs typeface="Times New Roman" panose="02020603050405020304" pitchFamily="18" charset="0"/>
                          </a:rPr>
                        </m:ctrlPr>
                      </m:sSupPr>
                      <m:e>
                        <m:r>
                          <a:rPr lang="vi-VN" sz="16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Arial" panose="020B0604020202020204" pitchFamily="34" charset="0"/>
                    <a:cs typeface="Times New Roman" panose="02020603050405020304" pitchFamily="18" charset="0"/>
                  </a:rPr>
                  <a:t>Suy ra </a:t>
                </a:r>
                <a14:m>
                  <m:oMath xmlns:m="http://schemas.openxmlformats.org/officeDocument/2006/math">
                    <m:sSup>
                      <m:sSupPr>
                        <m:ctrlPr>
                          <a:rPr lang="en-US" sz="1600" i="1">
                            <a:effectLst/>
                            <a:latin typeface="Cambria Math"/>
                            <a:ea typeface="Arial" panose="020B0604020202020204" pitchFamily="34" charset="0"/>
                            <a:cs typeface="Times New Roman" panose="02020603050405020304" pitchFamily="18" charset="0"/>
                          </a:rPr>
                        </m:ctrlPr>
                      </m:sSupPr>
                      <m:e>
                        <m:r>
                          <a:rPr lang="vi-VN" sz="1600" i="1">
                            <a:effectLst/>
                            <a:latin typeface="Cambria Math" panose="02040503050406030204" pitchFamily="18" charset="0"/>
                            <a:ea typeface="Arial" panose="020B0604020202020204" pitchFamily="34" charset="0"/>
                            <a:cs typeface="Times New Roman" panose="02020603050405020304" pitchFamily="18" charset="0"/>
                          </a:rPr>
                          <m:t>𝑓</m:t>
                        </m:r>
                      </m:e>
                      <m:sup>
                        <m:r>
                          <a:rPr lang="vi-VN"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𝑥</m:t>
                        </m:r>
                      </m:e>
                    </m:d>
                    <m:r>
                      <a:rPr lang="vi-VN" sz="16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1600">
                    <a:effectLst/>
                    <a:latin typeface="+mn-lt"/>
                    <a:ea typeface="PMingLiU"/>
                    <a:cs typeface="Times New Roman" panose="02020603050405020304" pitchFamily="18" charset="0"/>
                  </a:rPr>
                  <a:t>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=0</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=2</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=4</m:t>
                    </m:r>
                  </m:oMath>
                </a14:m>
                <a:r>
                  <a:rPr lang="vi-VN" sz="1600">
                    <a:effectLst/>
                    <a:latin typeface="+mn-lt"/>
                    <a:ea typeface="PMingLiU"/>
                    <a:cs typeface="Times New Roman" panose="02020603050405020304" pitchFamily="18" charset="0"/>
                  </a:rPr>
                  <a:t> hoặc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=6</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vi-VN" sz="1600">
                    <a:effectLst/>
                    <a:latin typeface="+mn-lt"/>
                    <a:ea typeface="Arial" panose="020B0604020202020204" pitchFamily="34" charset="0"/>
                    <a:cs typeface="Times New Roman" panose="02020603050405020304" pitchFamily="18" charset="0"/>
                  </a:rPr>
                  <a:t>a) Hàm số đồng biến trên các khoảng </a:t>
                </a:r>
                <a14:m>
                  <m:oMath xmlns:m="http://schemas.openxmlformats.org/officeDocument/2006/math">
                    <m:d>
                      <m:dPr>
                        <m:ctrlPr>
                          <a:rPr lang="en-US" sz="1600" i="1">
                            <a:effectLst/>
                            <a:latin typeface="Cambria Math"/>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2;4</m:t>
                        </m:r>
                      </m:e>
                    </m:d>
                  </m:oMath>
                </a14:m>
                <a:r>
                  <a:rPr lang="vi-VN" sz="1600">
                    <a:effectLst/>
                    <a:latin typeface="+mn-lt"/>
                    <a:ea typeface="PMingLiU"/>
                    <a:cs typeface="Times New Roman" panose="02020603050405020304" pitchFamily="18" charset="0"/>
                  </a:rPr>
                  <a:t> và </a:t>
                </a:r>
                <a14:m>
                  <m:oMath xmlns:m="http://schemas.openxmlformats.org/officeDocument/2006/math">
                    <m:d>
                      <m:dPr>
                        <m:ctrlPr>
                          <a:rPr lang="en-US" sz="1600" i="1">
                            <a:effectLst/>
                            <a:latin typeface="Cambria Math"/>
                            <a:ea typeface="Arial" panose="020B0604020202020204" pitchFamily="34" charset="0"/>
                            <a:cs typeface="Times New Roman" panose="02020603050405020304" pitchFamily="18" charset="0"/>
                          </a:rPr>
                        </m:ctrlPr>
                      </m:dPr>
                      <m:e>
                        <m:r>
                          <a:rPr lang="vi-VN" sz="1600" i="1">
                            <a:effectLst/>
                            <a:latin typeface="Cambria Math" panose="02040503050406030204" pitchFamily="18" charset="0"/>
                            <a:ea typeface="Arial" panose="020B0604020202020204" pitchFamily="34" charset="0"/>
                            <a:cs typeface="Times New Roman" panose="02020603050405020304" pitchFamily="18" charset="0"/>
                          </a:rPr>
                          <m:t>6;+∞</m:t>
                        </m:r>
                      </m:e>
                    </m:d>
                  </m:oMath>
                </a14:m>
                <a:r>
                  <a:rPr lang="vi-VN" sz="1600">
                    <a:effectLst/>
                    <a:latin typeface="+mn-lt"/>
                    <a:ea typeface="PMingLiU"/>
                    <a:cs typeface="Times New Roman" panose="02020603050405020304" pitchFamily="18" charset="0"/>
                  </a:rPr>
                  <a:t> vì ở các khoảng này thì </a:t>
                </a:r>
                <a14:m>
                  <m:oMath xmlns:m="http://schemas.openxmlformats.org/officeDocument/2006/math">
                    <m:sSup>
                      <m:sSupPr>
                        <m:ctrlPr>
                          <a:rPr lang="en-US" sz="1600" i="1">
                            <a:effectLst/>
                            <a:latin typeface="Cambria Math"/>
                            <a:ea typeface="PMingLiU"/>
                            <a:cs typeface="Times New Roman" panose="02020603050405020304" pitchFamily="18" charset="0"/>
                          </a:rPr>
                        </m:ctrlPr>
                      </m:sSupPr>
                      <m:e>
                        <m:r>
                          <a:rPr lang="vi-VN" sz="1600" i="1">
                            <a:effectLst/>
                            <a:latin typeface="Cambria Math" panose="02040503050406030204" pitchFamily="18" charset="0"/>
                            <a:ea typeface="PMingLiU"/>
                            <a:cs typeface="Times New Roman" panose="02020603050405020304" pitchFamily="18" charset="0"/>
                          </a:rPr>
                          <m:t>𝑓</m:t>
                        </m:r>
                      </m:e>
                      <m:sup>
                        <m:r>
                          <a:rPr lang="vi-VN" sz="1600" i="1">
                            <a:effectLst/>
                            <a:latin typeface="Cambria Math" panose="02040503050406030204" pitchFamily="18" charset="0"/>
                            <a:ea typeface="PMingLiU"/>
                            <a:cs typeface="Times New Roman" panose="02020603050405020304" pitchFamily="18" charset="0"/>
                          </a:rPr>
                          <m:t>′</m:t>
                        </m:r>
                      </m:sup>
                    </m:sSup>
                    <m:d>
                      <m:dPr>
                        <m:ctrlPr>
                          <a:rPr lang="en-US" sz="1600" i="1">
                            <a:effectLst/>
                            <a:latin typeface="Cambria Math"/>
                            <a:ea typeface="PMingLiU"/>
                            <a:cs typeface="Times New Roman" panose="02020603050405020304" pitchFamily="18" charset="0"/>
                          </a:rPr>
                        </m:ctrlPr>
                      </m:dPr>
                      <m:e>
                        <m:r>
                          <a:rPr lang="vi-VN" sz="1600" i="1">
                            <a:effectLst/>
                            <a:latin typeface="Cambria Math" panose="02040503050406030204" pitchFamily="18" charset="0"/>
                            <a:ea typeface="PMingLiU"/>
                            <a:cs typeface="Times New Roman" panose="02020603050405020304" pitchFamily="18" charset="0"/>
                          </a:rPr>
                          <m:t>𝑥</m:t>
                        </m:r>
                      </m:e>
                    </m:d>
                    <m:r>
                      <a:rPr lang="vi-VN" sz="1600" i="1">
                        <a:effectLst/>
                        <a:latin typeface="Cambria Math" panose="02040503050406030204" pitchFamily="18" charset="0"/>
                        <a:ea typeface="PMingLiU"/>
                        <a:cs typeface="Times New Roman" panose="02020603050405020304" pitchFamily="18" charset="0"/>
                      </a:rPr>
                      <m:t>&gt;0</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en-US" sz="1600">
                    <a:effectLst/>
                    <a:latin typeface="+mn-lt"/>
                    <a:ea typeface="PMingLiU"/>
                    <a:cs typeface="Times New Roman" panose="02020603050405020304" pitchFamily="18" charset="0"/>
                  </a:rPr>
                  <a:t>b) </a:t>
                </a:r>
                <a:r>
                  <a:rPr lang="vi-VN" sz="1600">
                    <a:effectLst/>
                    <a:latin typeface="+mn-lt"/>
                    <a:ea typeface="PMingLiU"/>
                    <a:cs typeface="Times New Roman" panose="02020603050405020304" pitchFamily="18" charset="0"/>
                  </a:rPr>
                  <a:t>Bảng biến thiên:</a:t>
                </a:r>
                <a:endParaRPr lang="en-US" sz="16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25665" y="766562"/>
                <a:ext cx="8309981" cy="1656607"/>
              </a:xfrm>
              <a:prstGeom prst="rect">
                <a:avLst/>
              </a:prstGeom>
              <a:blipFill>
                <a:blip r:embed="rId3"/>
                <a:stretch>
                  <a:fillRect l="-440" b="-1103"/>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494999" y="2550971"/>
            <a:ext cx="4835278" cy="1686362"/>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5721226" y="2834209"/>
                <a:ext cx="2990351" cy="1277273"/>
              </a:xfrm>
              <a:prstGeom prst="rect">
                <a:avLst/>
              </a:prstGeom>
            </p:spPr>
            <p:txBody>
              <a:bodyPr wrap="square">
                <a:spAutoFit/>
              </a:bodyPr>
              <a:lstStyle/>
              <a:p>
                <a:pPr>
                  <a:lnSpc>
                    <a:spcPct val="150000"/>
                  </a:lnSpc>
                  <a:spcBef>
                    <a:spcPts val="300"/>
                  </a:spcBef>
                  <a:spcAft>
                    <a:spcPts val="300"/>
                  </a:spcAft>
                </a:pPr>
                <a:r>
                  <a:rPr lang="vi-VN" sz="1600">
                    <a:latin typeface="+mn-lt"/>
                    <a:ea typeface="PMingLiU"/>
                    <a:cs typeface="Times New Roman" panose="02020603050405020304" pitchFamily="18" charset="0"/>
                  </a:rPr>
                  <a:t>Hàm số đạt cực đại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=4</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vi-VN" sz="1600">
                    <a:effectLst/>
                    <a:latin typeface="+mn-lt"/>
                    <a:ea typeface="PMingLiU"/>
                    <a:cs typeface="Times New Roman" panose="02020603050405020304" pitchFamily="18" charset="0"/>
                  </a:rPr>
                  <a:t>Hàm số đạt cực tiểu tại: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=2</m:t>
                    </m:r>
                  </m:oMath>
                </a14:m>
                <a:r>
                  <a:rPr lang="vi-VN" sz="1600">
                    <a:effectLst/>
                    <a:latin typeface="+mn-lt"/>
                    <a:ea typeface="PMingLiU"/>
                    <a:cs typeface="Times New Roman" panose="02020603050405020304" pitchFamily="18" charset="0"/>
                  </a:rPr>
                  <a:t> và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𝑥</m:t>
                    </m:r>
                    <m:r>
                      <a:rPr lang="vi-VN" sz="1600" i="1">
                        <a:effectLst/>
                        <a:latin typeface="Cambria Math" panose="02040503050406030204" pitchFamily="18" charset="0"/>
                        <a:ea typeface="PMingLiU"/>
                        <a:cs typeface="Times New Roman" panose="02020603050405020304" pitchFamily="18" charset="0"/>
                      </a:rPr>
                      <m:t>=6</m:t>
                    </m:r>
                  </m:oMath>
                </a14:m>
                <a:r>
                  <a:rPr lang="vi-VN"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21226" y="2834209"/>
                <a:ext cx="2990351" cy="1277273"/>
              </a:xfrm>
              <a:prstGeom prst="rect">
                <a:avLst/>
              </a:prstGeom>
              <a:blipFill>
                <a:blip r:embed="rId6"/>
                <a:stretch>
                  <a:fillRect l="-1224" b="-2392"/>
                </a:stretch>
              </a:blipFill>
            </p:spPr>
            <p:txBody>
              <a:bodyPr/>
              <a:lstStyle/>
              <a:p>
                <a:r>
                  <a:rPr lang="en-US">
                    <a:noFill/>
                  </a:rPr>
                  <a:t> </a:t>
                </a:r>
              </a:p>
            </p:txBody>
          </p:sp>
        </mc:Fallback>
      </mc:AlternateContent>
    </p:spTree>
    <p:extLst>
      <p:ext uri="{BB962C8B-B14F-4D97-AF65-F5344CB8AC3E}">
        <p14:creationId xmlns:p14="http://schemas.microsoft.com/office/powerpoint/2010/main" val="216626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5" dur="500"/>
                                        <p:tgtEl>
                                          <p:spTgt spid="10">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3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p:cNvSpPr/>
              <p:nvPr/>
            </p:nvSpPr>
            <p:spPr>
              <a:xfrm>
                <a:off x="900134" y="711307"/>
                <a:ext cx="7345368" cy="1946430"/>
              </a:xfrm>
              <a:prstGeom prst="rect">
                <a:avLst/>
              </a:prstGeom>
            </p:spPr>
            <p:txBody>
              <a:bodyPr wrap="square">
                <a:spAutoFit/>
              </a:bodyPr>
              <a:lstStyle/>
              <a:p>
                <a:pPr lvl="0" algn="just">
                  <a:lnSpc>
                    <a:spcPct val="150000"/>
                  </a:lnSpc>
                  <a:spcBef>
                    <a:spcPts val="600"/>
                  </a:spcBef>
                  <a:spcAft>
                    <a:spcPts val="600"/>
                  </a:spcAft>
                </a:pPr>
                <a:r>
                  <a:rPr kumimoji="0" lang="fr-FR" sz="1700" b="1" i="0" u="none" strike="noStrike" kern="0" cap="none" spc="0" normalizeH="0" baseline="0" noProof="0">
                    <a:ln>
                      <a:noFill/>
                    </a:ln>
                    <a:solidFill>
                      <a:srgbClr val="FFFF00"/>
                    </a:solidFill>
                    <a:effectLst/>
                    <a:uLnTx/>
                    <a:uFillTx/>
                    <a:ea typeface="Calibri" panose="020F0502020204030204" pitchFamily="34" charset="0"/>
                    <a:cs typeface="Times New Roman" panose="02020603050405020304" pitchFamily="18" charset="0"/>
                    <a:sym typeface="Arial"/>
                  </a:rPr>
                  <a:t>Bài 1.8 (SGK – tr.14) </a:t>
                </a:r>
                <a:r>
                  <a:rPr lang="en-US" sz="1700">
                    <a:solidFill>
                      <a:schemeClr val="tx1"/>
                    </a:solidFill>
                    <a:latin typeface="+mn-lt"/>
                  </a:rPr>
                  <a:t>Cho hàm số </a:t>
                </a:r>
                <a14:m>
                  <m:oMath xmlns:m="http://schemas.openxmlformats.org/officeDocument/2006/math">
                    <m:r>
                      <a:rPr lang="en-US" sz="1700" i="1" smtClean="0">
                        <a:solidFill>
                          <a:schemeClr val="tx1"/>
                        </a:solidFill>
                        <a:latin typeface="Cambria Math" panose="02040503050406030204" pitchFamily="18" charset="0"/>
                      </a:rPr>
                      <m:t>𝑦</m:t>
                    </m:r>
                    <m:r>
                      <a:rPr lang="en-US" sz="1700" i="1" smtClean="0">
                        <a:solidFill>
                          <a:schemeClr val="tx1"/>
                        </a:solidFill>
                        <a:latin typeface="Cambria Math" panose="02040503050406030204" pitchFamily="18" charset="0"/>
                      </a:rPr>
                      <m:t> = </m:t>
                    </m:r>
                    <m:r>
                      <a:rPr lang="en-US" sz="1700" i="1" smtClean="0">
                        <a:solidFill>
                          <a:schemeClr val="tx1"/>
                        </a:solidFill>
                        <a:latin typeface="Cambria Math" panose="02040503050406030204" pitchFamily="18" charset="0"/>
                      </a:rPr>
                      <m:t>𝑓</m:t>
                    </m:r>
                    <m:r>
                      <a:rPr lang="en-US" sz="1700" i="1" smtClean="0">
                        <a:solidFill>
                          <a:schemeClr val="tx1"/>
                        </a:solidFill>
                        <a:latin typeface="Cambria Math" panose="02040503050406030204" pitchFamily="18" charset="0"/>
                      </a:rPr>
                      <m:t>(</m:t>
                    </m:r>
                    <m:r>
                      <a:rPr lang="en-US" sz="1700" i="1" smtClean="0">
                        <a:solidFill>
                          <a:schemeClr val="tx1"/>
                        </a:solidFill>
                        <a:latin typeface="Cambria Math" panose="02040503050406030204" pitchFamily="18" charset="0"/>
                      </a:rPr>
                      <m:t>𝑥</m:t>
                    </m:r>
                    <m:r>
                      <a:rPr lang="en-US" sz="1700" i="1" smtClean="0">
                        <a:solidFill>
                          <a:schemeClr val="tx1"/>
                        </a:solidFill>
                        <a:latin typeface="Cambria Math" panose="02040503050406030204" pitchFamily="18" charset="0"/>
                      </a:rPr>
                      <m:t>) = |</m:t>
                    </m:r>
                    <m:r>
                      <a:rPr lang="en-US" sz="1700" i="1" smtClean="0">
                        <a:solidFill>
                          <a:schemeClr val="tx1"/>
                        </a:solidFill>
                        <a:latin typeface="Cambria Math" panose="02040503050406030204" pitchFamily="18" charset="0"/>
                      </a:rPr>
                      <m:t>𝑥</m:t>
                    </m:r>
                    <m:r>
                      <a:rPr lang="en-US" sz="1700" i="1" smtClean="0">
                        <a:solidFill>
                          <a:schemeClr val="tx1"/>
                        </a:solidFill>
                        <a:latin typeface="Cambria Math" panose="02040503050406030204" pitchFamily="18" charset="0"/>
                      </a:rPr>
                      <m:t>|.</m:t>
                    </m:r>
                  </m:oMath>
                </a14:m>
                <a:endParaRPr lang="en-US" sz="1700">
                  <a:solidFill>
                    <a:schemeClr val="tx1"/>
                  </a:solidFill>
                  <a:latin typeface="+mn-lt"/>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1700">
                          <a:solidFill>
                            <a:schemeClr val="tx1"/>
                          </a:solidFill>
                        </a:rPr>
                        <m:t>a</m:t>
                      </m:r>
                      <m:r>
                        <m:rPr>
                          <m:nor/>
                        </m:rPr>
                        <a:rPr lang="en-US" sz="1700">
                          <a:solidFill>
                            <a:schemeClr val="tx1"/>
                          </a:solidFill>
                        </a:rPr>
                        <m:t>) </m:t>
                      </m:r>
                      <m:r>
                        <m:rPr>
                          <m:nor/>
                        </m:rPr>
                        <a:rPr lang="en-US" sz="1700">
                          <a:solidFill>
                            <a:schemeClr val="tx1"/>
                          </a:solidFill>
                        </a:rPr>
                        <m:t>T</m:t>
                      </m:r>
                      <m:r>
                        <m:rPr>
                          <m:nor/>
                        </m:rPr>
                        <a:rPr lang="en-US" sz="1700">
                          <a:solidFill>
                            <a:schemeClr val="tx1"/>
                          </a:solidFill>
                        </a:rPr>
                        <m:t>í</m:t>
                      </m:r>
                      <m:r>
                        <m:rPr>
                          <m:nor/>
                        </m:rPr>
                        <a:rPr lang="en-US" sz="1700">
                          <a:solidFill>
                            <a:schemeClr val="tx1"/>
                          </a:solidFill>
                        </a:rPr>
                        <m:t>nh</m:t>
                      </m:r>
                      <m:r>
                        <m:rPr>
                          <m:nor/>
                        </m:rPr>
                        <a:rPr lang="en-US" sz="1700">
                          <a:solidFill>
                            <a:schemeClr val="tx1"/>
                          </a:solidFill>
                        </a:rPr>
                        <m:t> </m:t>
                      </m:r>
                      <m:r>
                        <m:rPr>
                          <m:nor/>
                        </m:rPr>
                        <a:rPr lang="en-US" sz="1700">
                          <a:solidFill>
                            <a:schemeClr val="tx1"/>
                          </a:solidFill>
                        </a:rPr>
                        <m:t>c</m:t>
                      </m:r>
                      <m:r>
                        <m:rPr>
                          <m:nor/>
                        </m:rPr>
                        <a:rPr lang="en-US" sz="1700">
                          <a:solidFill>
                            <a:schemeClr val="tx1"/>
                          </a:solidFill>
                        </a:rPr>
                        <m:t>á</m:t>
                      </m:r>
                      <m:r>
                        <m:rPr>
                          <m:nor/>
                        </m:rPr>
                        <a:rPr lang="en-US" sz="1700">
                          <a:solidFill>
                            <a:schemeClr val="tx1"/>
                          </a:solidFill>
                        </a:rPr>
                        <m:t>c</m:t>
                      </m:r>
                      <m:r>
                        <m:rPr>
                          <m:nor/>
                        </m:rPr>
                        <a:rPr lang="en-US" sz="1700">
                          <a:solidFill>
                            <a:schemeClr val="tx1"/>
                          </a:solidFill>
                        </a:rPr>
                        <m:t> </m:t>
                      </m:r>
                      <m:r>
                        <m:rPr>
                          <m:nor/>
                        </m:rPr>
                        <a:rPr lang="en-US" sz="1700">
                          <a:solidFill>
                            <a:schemeClr val="tx1"/>
                          </a:solidFill>
                        </a:rPr>
                        <m:t>gi</m:t>
                      </m:r>
                      <m:r>
                        <m:rPr>
                          <m:nor/>
                        </m:rPr>
                        <a:rPr lang="en-US" sz="1700">
                          <a:solidFill>
                            <a:schemeClr val="tx1"/>
                          </a:solidFill>
                        </a:rPr>
                        <m:t>ớ</m:t>
                      </m:r>
                      <m:r>
                        <m:rPr>
                          <m:nor/>
                        </m:rPr>
                        <a:rPr lang="en-US" sz="1700">
                          <a:solidFill>
                            <a:schemeClr val="tx1"/>
                          </a:solidFill>
                        </a:rPr>
                        <m:t>i</m:t>
                      </m:r>
                      <m:r>
                        <m:rPr>
                          <m:nor/>
                        </m:rPr>
                        <a:rPr lang="en-US" sz="1700">
                          <a:solidFill>
                            <a:schemeClr val="tx1"/>
                          </a:solidFill>
                        </a:rPr>
                        <m:t> </m:t>
                      </m:r>
                      <m:r>
                        <m:rPr>
                          <m:nor/>
                        </m:rPr>
                        <a:rPr lang="en-US" sz="1700">
                          <a:solidFill>
                            <a:schemeClr val="tx1"/>
                          </a:solidFill>
                        </a:rPr>
                        <m:t>h</m:t>
                      </m:r>
                      <m:r>
                        <m:rPr>
                          <m:nor/>
                        </m:rPr>
                        <a:rPr lang="en-US" sz="1700">
                          <a:solidFill>
                            <a:schemeClr val="tx1"/>
                          </a:solidFill>
                        </a:rPr>
                        <m:t>ạ</m:t>
                      </m:r>
                      <m:r>
                        <m:rPr>
                          <m:nor/>
                        </m:rPr>
                        <a:rPr lang="en-US" sz="1700">
                          <a:solidFill>
                            <a:schemeClr val="tx1"/>
                          </a:solidFill>
                        </a:rPr>
                        <m:t>n</m:t>
                      </m:r>
                      <m:r>
                        <m:rPr>
                          <m:nor/>
                        </m:rPr>
                        <a:rPr lang="en-US" sz="1700">
                          <a:solidFill>
                            <a:schemeClr val="tx1"/>
                          </a:solidFill>
                        </a:rPr>
                        <m:t> </m:t>
                      </m:r>
                      <m:func>
                        <m:funcPr>
                          <m:ctrlPr>
                            <a:rPr lang="en-US" sz="1700" i="1">
                              <a:solidFill>
                                <a:schemeClr val="tx1"/>
                              </a:solidFill>
                              <a:latin typeface="Cambria Math"/>
                              <a:ea typeface="PMingLiU"/>
                              <a:cs typeface="Times New Roman" panose="02020603050405020304" pitchFamily="18" charset="0"/>
                            </a:rPr>
                          </m:ctrlPr>
                        </m:funcPr>
                        <m:fName>
                          <m:limLow>
                            <m:limLowPr>
                              <m:ctrlPr>
                                <a:rPr lang="en-US" sz="1700" i="1">
                                  <a:solidFill>
                                    <a:schemeClr val="tx1"/>
                                  </a:solidFill>
                                  <a:latin typeface="Cambria Math"/>
                                  <a:ea typeface="PMingLiU"/>
                                  <a:cs typeface="Times New Roman" panose="02020603050405020304" pitchFamily="18" charset="0"/>
                                </a:rPr>
                              </m:ctrlPr>
                            </m:limLowPr>
                            <m:e>
                              <m:r>
                                <a:rPr lang="en-US" sz="1700" i="1">
                                  <a:solidFill>
                                    <a:schemeClr val="tx1"/>
                                  </a:solidFill>
                                  <a:latin typeface="Cambria Math" panose="02040503050406030204" pitchFamily="18" charset="0"/>
                                  <a:ea typeface="PMingLiU"/>
                                  <a:cs typeface="Times New Roman" panose="02020603050405020304" pitchFamily="18" charset="0"/>
                                </a:rPr>
                                <m:t>𝑙𝑖𝑚</m:t>
                              </m:r>
                            </m:e>
                            <m:lim>
                              <m:r>
                                <a:rPr lang="en-US" sz="1700" i="1">
                                  <a:solidFill>
                                    <a:schemeClr val="tx1"/>
                                  </a:solidFill>
                                  <a:latin typeface="Cambria Math" panose="02040503050406030204" pitchFamily="18" charset="0"/>
                                  <a:ea typeface="PMingLiU"/>
                                  <a:cs typeface="Times New Roman" panose="02020603050405020304" pitchFamily="18" charset="0"/>
                                </a:rPr>
                                <m:t>𝑥</m:t>
                              </m:r>
                              <m:r>
                                <a:rPr lang="en-US" sz="1700" i="1">
                                  <a:solidFill>
                                    <a:schemeClr val="tx1"/>
                                  </a:solidFill>
                                  <a:latin typeface="Cambria Math" panose="02040503050406030204" pitchFamily="18" charset="0"/>
                                  <a:ea typeface="PMingLiU"/>
                                  <a:cs typeface="Times New Roman" panose="02020603050405020304" pitchFamily="18" charset="0"/>
                                </a:rPr>
                                <m:t>→</m:t>
                              </m:r>
                              <m:sSup>
                                <m:sSupPr>
                                  <m:ctrlPr>
                                    <a:rPr lang="en-US" sz="1700" i="1">
                                      <a:solidFill>
                                        <a:schemeClr val="tx1"/>
                                      </a:solidFill>
                                      <a:latin typeface="Cambria Math"/>
                                      <a:ea typeface="PMingLiU"/>
                                      <a:cs typeface="Times New Roman" panose="02020603050405020304" pitchFamily="18" charset="0"/>
                                    </a:rPr>
                                  </m:ctrlPr>
                                </m:sSupPr>
                                <m:e>
                                  <m:r>
                                    <a:rPr lang="en-US" sz="1700" i="1">
                                      <a:solidFill>
                                        <a:schemeClr val="tx1"/>
                                      </a:solidFill>
                                      <a:latin typeface="Cambria Math" panose="02040503050406030204" pitchFamily="18" charset="0"/>
                                      <a:ea typeface="PMingLiU"/>
                                      <a:cs typeface="Times New Roman" panose="02020603050405020304" pitchFamily="18" charset="0"/>
                                    </a:rPr>
                                    <m:t>0</m:t>
                                  </m:r>
                                </m:e>
                                <m:sup>
                                  <m:r>
                                    <a:rPr lang="en-US" sz="1700" i="1">
                                      <a:solidFill>
                                        <a:schemeClr val="tx1"/>
                                      </a:solidFill>
                                      <a:latin typeface="Cambria Math" panose="02040503050406030204" pitchFamily="18" charset="0"/>
                                      <a:ea typeface="PMingLiU"/>
                                      <a:cs typeface="Times New Roman" panose="02020603050405020304" pitchFamily="18" charset="0"/>
                                    </a:rPr>
                                    <m:t>+</m:t>
                                  </m:r>
                                </m:sup>
                              </m:sSup>
                            </m:lim>
                          </m:limLow>
                        </m:fName>
                        <m:e>
                          <m:f>
                            <m:fPr>
                              <m:ctrlPr>
                                <a:rPr lang="en-US" sz="1700" i="1">
                                  <a:solidFill>
                                    <a:schemeClr val="tx1"/>
                                  </a:solidFill>
                                  <a:latin typeface="Cambria Math"/>
                                  <a:ea typeface="Arial" panose="020B0604020202020204" pitchFamily="34" charset="0"/>
                                  <a:cs typeface="Times New Roman" panose="02020603050405020304" pitchFamily="18" charset="0"/>
                                </a:rPr>
                              </m:ctrlPr>
                            </m:fPr>
                            <m:num>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latin typeface="Cambria Math"/>
                                      <a:ea typeface="Arial" panose="020B0604020202020204" pitchFamily="34" charset="0"/>
                                      <a:cs typeface="Times New Roman" panose="02020603050405020304" pitchFamily="18" charset="0"/>
                                    </a:rPr>
                                  </m:ctrlPr>
                                </m:dPr>
                                <m:e>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e>
                              </m:d>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latin typeface="Cambria Math"/>
                                      <a:ea typeface="Arial" panose="020B0604020202020204" pitchFamily="34" charset="0"/>
                                      <a:cs typeface="Times New Roman" panose="02020603050405020304" pitchFamily="18" charset="0"/>
                                    </a:rPr>
                                  </m:ctrlPr>
                                </m:dPr>
                                <m:e>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0</m:t>
                                  </m:r>
                                </m:e>
                              </m:d>
                            </m:num>
                            <m:den>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latin typeface="Cambria Math" panose="02040503050406030204" pitchFamily="18" charset="0"/>
                                  <a:ea typeface="Arial" panose="020B0604020202020204" pitchFamily="34" charset="0"/>
                                  <a:cs typeface="Times New Roman" panose="02020603050405020304" pitchFamily="18" charset="0"/>
                                </a:rPr>
                                <m:t>−0</m:t>
                              </m:r>
                            </m:den>
                          </m:f>
                        </m:e>
                      </m:func>
                      <m:r>
                        <m:rPr>
                          <m:nor/>
                        </m:rPr>
                        <a:rPr lang="en-US" sz="1700">
                          <a:solidFill>
                            <a:schemeClr val="tx1"/>
                          </a:solidFill>
                          <a:ea typeface="PMingLiU"/>
                          <a:cs typeface="Times New Roman" panose="02020603050405020304" pitchFamily="18" charset="0"/>
                        </a:rPr>
                        <m:t> </m:t>
                      </m:r>
                      <m:r>
                        <m:rPr>
                          <m:nor/>
                        </m:rPr>
                        <a:rPr lang="en-US" sz="1700">
                          <a:solidFill>
                            <a:schemeClr val="tx1"/>
                          </a:solidFill>
                          <a:ea typeface="PMingLiU"/>
                          <a:cs typeface="Times New Roman" panose="02020603050405020304" pitchFamily="18" charset="0"/>
                        </a:rPr>
                        <m:t>v</m:t>
                      </m:r>
                      <m:r>
                        <m:rPr>
                          <m:nor/>
                        </m:rPr>
                        <a:rPr lang="en-US" sz="1700">
                          <a:solidFill>
                            <a:schemeClr val="tx1"/>
                          </a:solidFill>
                          <a:ea typeface="PMingLiU"/>
                          <a:cs typeface="Times New Roman" panose="02020603050405020304" pitchFamily="18" charset="0"/>
                        </a:rPr>
                        <m:t>à</m:t>
                      </m:r>
                      <m:r>
                        <a:rPr lang="en-US" sz="17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700" i="1">
                              <a:solidFill>
                                <a:schemeClr val="tx1"/>
                              </a:solidFill>
                              <a:effectLst/>
                              <a:latin typeface="Cambria Math"/>
                              <a:ea typeface="PMingLiU"/>
                              <a:cs typeface="Times New Roman" panose="02020603050405020304" pitchFamily="18" charset="0"/>
                            </a:rPr>
                          </m:ctrlPr>
                        </m:funcPr>
                        <m:fName>
                          <m:limLow>
                            <m:limLowPr>
                              <m:ctrlPr>
                                <a:rPr lang="en-US" sz="1700" i="1">
                                  <a:solidFill>
                                    <a:schemeClr val="tx1"/>
                                  </a:solidFill>
                                  <a:effectLst/>
                                  <a:latin typeface="Cambria Math"/>
                                  <a:ea typeface="PMingLiU"/>
                                  <a:cs typeface="Times New Roman" panose="02020603050405020304" pitchFamily="18" charset="0"/>
                                </a:rPr>
                              </m:ctrlPr>
                            </m:limLowPr>
                            <m:e>
                              <m:r>
                                <a:rPr lang="en-US" sz="17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700" i="1">
                                  <a:solidFill>
                                    <a:schemeClr val="tx1"/>
                                  </a:solidFill>
                                  <a:effectLst/>
                                  <a:latin typeface="Cambria Math" panose="02040503050406030204" pitchFamily="18" charset="0"/>
                                  <a:ea typeface="PMingLiU"/>
                                  <a:cs typeface="Times New Roman" panose="02020603050405020304" pitchFamily="18" charset="0"/>
                                </a:rPr>
                                <m:t>𝑥</m:t>
                              </m:r>
                              <m:r>
                                <a:rPr lang="en-US" sz="17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700" i="1">
                                      <a:solidFill>
                                        <a:schemeClr val="tx1"/>
                                      </a:solidFill>
                                      <a:effectLst/>
                                      <a:latin typeface="Cambria Math"/>
                                      <a:ea typeface="PMingLiU"/>
                                      <a:cs typeface="Times New Roman" panose="02020603050405020304" pitchFamily="18" charset="0"/>
                                    </a:rPr>
                                  </m:ctrlPr>
                                </m:sSupPr>
                                <m:e>
                                  <m:r>
                                    <a:rPr lang="en-US" sz="1700" i="1">
                                      <a:solidFill>
                                        <a:schemeClr val="tx1"/>
                                      </a:solidFill>
                                      <a:effectLst/>
                                      <a:latin typeface="Cambria Math" panose="02040503050406030204" pitchFamily="18" charset="0"/>
                                      <a:ea typeface="PMingLiU"/>
                                      <a:cs typeface="Times New Roman" panose="02020603050405020304" pitchFamily="18" charset="0"/>
                                    </a:rPr>
                                    <m:t>0</m:t>
                                  </m:r>
                                </m:e>
                                <m:sup>
                                  <m:r>
                                    <a:rPr lang="en-US" sz="17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700" i="1">
                                  <a:solidFill>
                                    <a:schemeClr val="tx1"/>
                                  </a:solidFill>
                                  <a:effectLst/>
                                  <a:latin typeface="Cambria Math"/>
                                  <a:ea typeface="Arial" panose="020B0604020202020204" pitchFamily="34" charset="0"/>
                                  <a:cs typeface="Times New Roman" panose="02020603050405020304" pitchFamily="18" charset="0"/>
                                </a:rPr>
                              </m:ctrlPr>
                            </m:fPr>
                            <m:num>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effectLst/>
                                      <a:latin typeface="Cambria Math"/>
                                      <a:ea typeface="Arial" panose="020B0604020202020204" pitchFamily="34" charset="0"/>
                                      <a:cs typeface="Times New Roman" panose="02020603050405020304" pitchFamily="18" charset="0"/>
                                    </a:rPr>
                                  </m:ctrlPr>
                                </m:d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700" i="1">
                                      <a:solidFill>
                                        <a:schemeClr val="tx1"/>
                                      </a:solidFill>
                                      <a:effectLst/>
                                      <a:latin typeface="Cambria Math"/>
                                      <a:ea typeface="Arial" panose="020B0604020202020204" pitchFamily="34" charset="0"/>
                                      <a:cs typeface="Times New Roman" panose="02020603050405020304" pitchFamily="18" charset="0"/>
                                    </a:rPr>
                                  </m:ctrlPr>
                                </m:dPr>
                                <m:e>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700" b="0" i="1" smtClean="0">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700">
                  <a:solidFill>
                    <a:schemeClr val="tx1"/>
                  </a:solidFill>
                  <a:effectLst/>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en-US" sz="1700">
                    <a:solidFill>
                      <a:srgbClr val="FFFFFF"/>
                    </a:solidFill>
                  </a:rPr>
                  <a:t>Từ đó suy ra hàm số không có đạo hàm tại </a:t>
                </a:r>
                <a14:m>
                  <m:oMath xmlns:m="http://schemas.openxmlformats.org/officeDocument/2006/math">
                    <m:r>
                      <a:rPr lang="en-US" sz="1700" i="1" smtClean="0">
                        <a:solidFill>
                          <a:srgbClr val="FFFFFF"/>
                        </a:solidFill>
                        <a:latin typeface="Cambria Math" panose="02040503050406030204" pitchFamily="18" charset="0"/>
                      </a:rPr>
                      <m:t>𝑥</m:t>
                    </m:r>
                    <m:r>
                      <a:rPr lang="en-US" sz="1700" i="1" smtClean="0">
                        <a:solidFill>
                          <a:srgbClr val="FFFFFF"/>
                        </a:solidFill>
                        <a:latin typeface="Cambria Math" panose="02040503050406030204" pitchFamily="18" charset="0"/>
                      </a:rPr>
                      <m:t> = 0.</m:t>
                    </m:r>
                  </m:oMath>
                </a14:m>
                <a:endParaRPr lang="en-US" sz="1700">
                  <a:solidFill>
                    <a:srgbClr val="FFFFFF"/>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900134" y="711307"/>
                <a:ext cx="7345368" cy="1946430"/>
              </a:xfrm>
              <a:prstGeom prst="rect">
                <a:avLst/>
              </a:prstGeom>
              <a:blipFill>
                <a:blip r:embed="rId3"/>
                <a:stretch>
                  <a:fillRect l="-581"/>
                </a:stretch>
              </a:blipFill>
            </p:spPr>
            <p:txBody>
              <a:bodyPr/>
              <a:lstStyle/>
              <a:p>
                <a:r>
                  <a:rPr lang="en-US">
                    <a:noFill/>
                  </a:rPr>
                  <a:t> </a:t>
                </a:r>
              </a:p>
            </p:txBody>
          </p:sp>
        </mc:Fallback>
      </mc:AlternateContent>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5796624" y="2791847"/>
            <a:ext cx="2296181" cy="164513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00134" y="2665688"/>
                <a:ext cx="4572000" cy="877163"/>
              </a:xfrm>
              <a:prstGeom prst="rect">
                <a:avLst/>
              </a:prstGeom>
            </p:spPr>
            <p:txBody>
              <a:bodyPr>
                <a:spAutoFit/>
              </a:bodyPr>
              <a:lstStyle/>
              <a:p>
                <a:pPr lvl="0" algn="just">
                  <a:lnSpc>
                    <a:spcPct val="150000"/>
                  </a:lnSpc>
                  <a:spcBef>
                    <a:spcPts val="600"/>
                  </a:spcBef>
                  <a:spcAft>
                    <a:spcPts val="600"/>
                  </a:spcAft>
                </a:pPr>
                <a:r>
                  <a:rPr lang="en-US" sz="1700">
                    <a:solidFill>
                      <a:srgbClr val="FFFFFF"/>
                    </a:solidFill>
                  </a:rPr>
                  <a:t>b) Sử dụng định nghĩa, chứng minh hàm số có cực tiểu tại </a:t>
                </a:r>
                <a14:m>
                  <m:oMath xmlns:m="http://schemas.openxmlformats.org/officeDocument/2006/math">
                    <m:r>
                      <a:rPr lang="en-US" sz="1700" i="1">
                        <a:solidFill>
                          <a:srgbClr val="FFFFFF"/>
                        </a:solidFill>
                        <a:latin typeface="Cambria Math" panose="02040503050406030204" pitchFamily="18" charset="0"/>
                      </a:rPr>
                      <m:t>𝑥</m:t>
                    </m:r>
                    <m:r>
                      <a:rPr lang="en-US" sz="1700" i="1">
                        <a:solidFill>
                          <a:srgbClr val="FFFFFF"/>
                        </a:solidFill>
                        <a:latin typeface="Cambria Math" panose="02040503050406030204" pitchFamily="18" charset="0"/>
                      </a:rPr>
                      <m:t> = 0</m:t>
                    </m:r>
                  </m:oMath>
                </a14:m>
                <a:r>
                  <a:rPr lang="en-US" sz="1700">
                    <a:solidFill>
                      <a:srgbClr val="FFFFFF"/>
                    </a:solidFill>
                  </a:rPr>
                  <a:t> (xem Hình 1.4).</a:t>
                </a:r>
              </a:p>
            </p:txBody>
          </p:sp>
        </mc:Choice>
        <mc:Fallback xmlns="">
          <p:sp>
            <p:nvSpPr>
              <p:cNvPr id="3" name="Rectangle 2"/>
              <p:cNvSpPr>
                <a:spLocks noRot="1" noChangeAspect="1" noMove="1" noResize="1" noEditPoints="1" noAdjustHandles="1" noChangeArrowheads="1" noChangeShapeType="1" noTextEdit="1"/>
              </p:cNvSpPr>
              <p:nvPr/>
            </p:nvSpPr>
            <p:spPr>
              <a:xfrm>
                <a:off x="900134" y="2665688"/>
                <a:ext cx="4572000" cy="877163"/>
              </a:xfrm>
              <a:prstGeom prst="rect">
                <a:avLst/>
              </a:prstGeom>
              <a:blipFill>
                <a:blip r:embed="rId6"/>
                <a:stretch>
                  <a:fillRect l="-933" r="-800" b="-3472"/>
                </a:stretch>
              </a:blipFill>
            </p:spPr>
            <p:txBody>
              <a:bodyPr/>
              <a:lstStyle/>
              <a:p>
                <a:r>
                  <a:rPr lang="en-US">
                    <a:noFill/>
                  </a:rPr>
                  <a:t> </a:t>
                </a:r>
              </a:p>
            </p:txBody>
          </p:sp>
        </mc:Fallback>
      </mc:AlternateContent>
      <p:grpSp>
        <p:nvGrpSpPr>
          <p:cNvPr id="16" name="Google Shape;3624;p72"/>
          <p:cNvGrpSpPr/>
          <p:nvPr/>
        </p:nvGrpSpPr>
        <p:grpSpPr>
          <a:xfrm>
            <a:off x="7578043" y="703356"/>
            <a:ext cx="801948" cy="780582"/>
            <a:chOff x="1909925" y="3195575"/>
            <a:chExt cx="1542000" cy="1608425"/>
          </a:xfrm>
        </p:grpSpPr>
        <p:sp>
          <p:nvSpPr>
            <p:cNvPr id="17"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207415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grpSp>
        <p:nvGrpSpPr>
          <p:cNvPr id="16" name="Google Shape;3624;p72"/>
          <p:cNvGrpSpPr/>
          <p:nvPr/>
        </p:nvGrpSpPr>
        <p:grpSpPr>
          <a:xfrm>
            <a:off x="7538286" y="808419"/>
            <a:ext cx="801948" cy="780582"/>
            <a:chOff x="1909925" y="3195575"/>
            <a:chExt cx="1542000" cy="1608425"/>
          </a:xfrm>
        </p:grpSpPr>
        <p:sp>
          <p:nvSpPr>
            <p:cNvPr id="17" name="Google Shape;3625;p72"/>
            <p:cNvSpPr/>
            <p:nvPr/>
          </p:nvSpPr>
          <p:spPr>
            <a:xfrm>
              <a:off x="1909925" y="3195575"/>
              <a:ext cx="1542000" cy="1608425"/>
            </a:xfrm>
            <a:custGeom>
              <a:avLst/>
              <a:gdLst/>
              <a:ahLst/>
              <a:cxnLst/>
              <a:rect l="l" t="t" r="r" b="b"/>
              <a:pathLst>
                <a:path w="61680" h="64337" extrusionOk="0">
                  <a:moveTo>
                    <a:pt x="42883" y="0"/>
                  </a:moveTo>
                  <a:lnTo>
                    <a:pt x="6441" y="11053"/>
                  </a:lnTo>
                  <a:cubicBezTo>
                    <a:pt x="2005" y="12406"/>
                    <a:pt x="0" y="16893"/>
                    <a:pt x="1955" y="21028"/>
                  </a:cubicBezTo>
                  <a:lnTo>
                    <a:pt x="20476" y="60276"/>
                  </a:lnTo>
                  <a:cubicBezTo>
                    <a:pt x="21666" y="62826"/>
                    <a:pt x="24450" y="64336"/>
                    <a:pt x="27380" y="64336"/>
                  </a:cubicBezTo>
                  <a:cubicBezTo>
                    <a:pt x="28338" y="64336"/>
                    <a:pt x="29312" y="64175"/>
                    <a:pt x="30251" y="63835"/>
                  </a:cubicBezTo>
                  <a:lnTo>
                    <a:pt x="60903" y="52782"/>
                  </a:lnTo>
                  <a:cubicBezTo>
                    <a:pt x="61404" y="52607"/>
                    <a:pt x="61680" y="52056"/>
                    <a:pt x="61504" y="51579"/>
                  </a:cubicBezTo>
                  <a:cubicBezTo>
                    <a:pt x="61370" y="51236"/>
                    <a:pt x="61018" y="51008"/>
                    <a:pt x="60637" y="51008"/>
                  </a:cubicBezTo>
                  <a:cubicBezTo>
                    <a:pt x="60517" y="51008"/>
                    <a:pt x="60395" y="51030"/>
                    <a:pt x="60276" y="51078"/>
                  </a:cubicBezTo>
                  <a:lnTo>
                    <a:pt x="59324" y="51404"/>
                  </a:lnTo>
                  <a:lnTo>
                    <a:pt x="29474" y="62131"/>
                  </a:lnTo>
                  <a:cubicBezTo>
                    <a:pt x="28808" y="62369"/>
                    <a:pt x="28119" y="62482"/>
                    <a:pt x="27443" y="62482"/>
                  </a:cubicBezTo>
                  <a:cubicBezTo>
                    <a:pt x="25344" y="62482"/>
                    <a:pt x="23359" y="61394"/>
                    <a:pt x="22506" y="59574"/>
                  </a:cubicBezTo>
                  <a:cubicBezTo>
                    <a:pt x="21379" y="57118"/>
                    <a:pt x="22732" y="54336"/>
                    <a:pt x="25514" y="53359"/>
                  </a:cubicBezTo>
                  <a:lnTo>
                    <a:pt x="56141" y="42657"/>
                  </a:lnTo>
                  <a:lnTo>
                    <a:pt x="57193" y="42281"/>
                  </a:lnTo>
                  <a:cubicBezTo>
                    <a:pt x="57670" y="42131"/>
                    <a:pt x="57920" y="41630"/>
                    <a:pt x="57745" y="41203"/>
                  </a:cubicBezTo>
                  <a:lnTo>
                    <a:pt x="57394" y="40176"/>
                  </a:lnTo>
                  <a:lnTo>
                    <a:pt x="51228" y="23108"/>
                  </a:lnTo>
                  <a:lnTo>
                    <a:pt x="4288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6;p72"/>
            <p:cNvSpPr/>
            <p:nvPr/>
          </p:nvSpPr>
          <p:spPr>
            <a:xfrm>
              <a:off x="1916800" y="3489425"/>
              <a:ext cx="1535125" cy="1314575"/>
            </a:xfrm>
            <a:custGeom>
              <a:avLst/>
              <a:gdLst/>
              <a:ahLst/>
              <a:cxnLst/>
              <a:rect l="l" t="t" r="r" b="b"/>
              <a:pathLst>
                <a:path w="61405" h="52583" extrusionOk="0">
                  <a:moveTo>
                    <a:pt x="4512" y="1"/>
                  </a:moveTo>
                  <a:cubicBezTo>
                    <a:pt x="1279" y="1855"/>
                    <a:pt x="1" y="5715"/>
                    <a:pt x="1680" y="9274"/>
                  </a:cubicBezTo>
                  <a:lnTo>
                    <a:pt x="20201" y="48522"/>
                  </a:lnTo>
                  <a:cubicBezTo>
                    <a:pt x="21391" y="51072"/>
                    <a:pt x="24175" y="52582"/>
                    <a:pt x="27105" y="52582"/>
                  </a:cubicBezTo>
                  <a:cubicBezTo>
                    <a:pt x="28063" y="52582"/>
                    <a:pt x="29037" y="52421"/>
                    <a:pt x="29976" y="52081"/>
                  </a:cubicBezTo>
                  <a:lnTo>
                    <a:pt x="60628" y="41028"/>
                  </a:lnTo>
                  <a:cubicBezTo>
                    <a:pt x="61129" y="40853"/>
                    <a:pt x="61405" y="40302"/>
                    <a:pt x="61229" y="39825"/>
                  </a:cubicBezTo>
                  <a:cubicBezTo>
                    <a:pt x="61095" y="39482"/>
                    <a:pt x="60743" y="39254"/>
                    <a:pt x="60362" y="39254"/>
                  </a:cubicBezTo>
                  <a:cubicBezTo>
                    <a:pt x="60242" y="39254"/>
                    <a:pt x="60120" y="39276"/>
                    <a:pt x="60001" y="39324"/>
                  </a:cubicBezTo>
                  <a:lnTo>
                    <a:pt x="29199" y="50377"/>
                  </a:lnTo>
                  <a:cubicBezTo>
                    <a:pt x="28533" y="50615"/>
                    <a:pt x="27844" y="50728"/>
                    <a:pt x="27168" y="50728"/>
                  </a:cubicBezTo>
                  <a:cubicBezTo>
                    <a:pt x="25069" y="50728"/>
                    <a:pt x="23084" y="49640"/>
                    <a:pt x="22231" y="47820"/>
                  </a:cubicBezTo>
                  <a:cubicBezTo>
                    <a:pt x="21304" y="45841"/>
                    <a:pt x="22006" y="43635"/>
                    <a:pt x="23810" y="42357"/>
                  </a:cubicBezTo>
                  <a:lnTo>
                    <a:pt x="451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7;p72"/>
            <p:cNvSpPr/>
            <p:nvPr/>
          </p:nvSpPr>
          <p:spPr>
            <a:xfrm>
              <a:off x="2444375" y="4262000"/>
              <a:ext cx="948650" cy="495650"/>
            </a:xfrm>
            <a:custGeom>
              <a:avLst/>
              <a:gdLst/>
              <a:ahLst/>
              <a:cxnLst/>
              <a:rect l="l" t="t" r="r" b="b"/>
              <a:pathLst>
                <a:path w="37946" h="19826" extrusionOk="0">
                  <a:moveTo>
                    <a:pt x="34763" y="0"/>
                  </a:moveTo>
                  <a:lnTo>
                    <a:pt x="4136" y="10702"/>
                  </a:lnTo>
                  <a:cubicBezTo>
                    <a:pt x="1354" y="11679"/>
                    <a:pt x="1" y="14461"/>
                    <a:pt x="1128" y="16917"/>
                  </a:cubicBezTo>
                  <a:cubicBezTo>
                    <a:pt x="1981" y="18737"/>
                    <a:pt x="3966" y="19825"/>
                    <a:pt x="6065" y="19825"/>
                  </a:cubicBezTo>
                  <a:cubicBezTo>
                    <a:pt x="6741" y="19825"/>
                    <a:pt x="7430" y="19712"/>
                    <a:pt x="8096" y="19474"/>
                  </a:cubicBezTo>
                  <a:lnTo>
                    <a:pt x="37946" y="8747"/>
                  </a:lnTo>
                  <a:lnTo>
                    <a:pt x="347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628;p72"/>
            <p:cNvSpPr/>
            <p:nvPr/>
          </p:nvSpPr>
          <p:spPr>
            <a:xfrm>
              <a:off x="2546500" y="3253200"/>
              <a:ext cx="744400" cy="1221850"/>
            </a:xfrm>
            <a:custGeom>
              <a:avLst/>
              <a:gdLst/>
              <a:ahLst/>
              <a:cxnLst/>
              <a:rect l="l" t="t" r="r" b="b"/>
              <a:pathLst>
                <a:path w="29776" h="48874" extrusionOk="0">
                  <a:moveTo>
                    <a:pt x="15891" y="1"/>
                  </a:moveTo>
                  <a:lnTo>
                    <a:pt x="25089" y="28522"/>
                  </a:lnTo>
                  <a:cubicBezTo>
                    <a:pt x="27495" y="35239"/>
                    <a:pt x="26066" y="38748"/>
                    <a:pt x="18723" y="41405"/>
                  </a:cubicBezTo>
                  <a:lnTo>
                    <a:pt x="1" y="48873"/>
                  </a:lnTo>
                  <a:lnTo>
                    <a:pt x="28748" y="38898"/>
                  </a:lnTo>
                  <a:cubicBezTo>
                    <a:pt x="29425" y="38648"/>
                    <a:pt x="29775" y="37946"/>
                    <a:pt x="29550" y="37294"/>
                  </a:cubicBezTo>
                  <a:lnTo>
                    <a:pt x="158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9;p72"/>
            <p:cNvSpPr/>
            <p:nvPr/>
          </p:nvSpPr>
          <p:spPr>
            <a:xfrm>
              <a:off x="2300900" y="3430425"/>
              <a:ext cx="648525" cy="370650"/>
            </a:xfrm>
            <a:custGeom>
              <a:avLst/>
              <a:gdLst/>
              <a:ahLst/>
              <a:cxnLst/>
              <a:rect l="l" t="t" r="r" b="b"/>
              <a:pathLst>
                <a:path w="25941" h="14826" extrusionOk="0">
                  <a:moveTo>
                    <a:pt x="22231" y="1"/>
                  </a:moveTo>
                  <a:cubicBezTo>
                    <a:pt x="22113" y="1"/>
                    <a:pt x="21995" y="18"/>
                    <a:pt x="21880" y="55"/>
                  </a:cubicBezTo>
                  <a:lnTo>
                    <a:pt x="1003" y="6546"/>
                  </a:lnTo>
                  <a:cubicBezTo>
                    <a:pt x="326" y="6747"/>
                    <a:pt x="0" y="7448"/>
                    <a:pt x="276" y="8100"/>
                  </a:cubicBezTo>
                  <a:lnTo>
                    <a:pt x="2882" y="14015"/>
                  </a:lnTo>
                  <a:cubicBezTo>
                    <a:pt x="3083" y="14517"/>
                    <a:pt x="3606" y="14826"/>
                    <a:pt x="4153" y="14826"/>
                  </a:cubicBezTo>
                  <a:cubicBezTo>
                    <a:pt x="4289" y="14826"/>
                    <a:pt x="4427" y="14807"/>
                    <a:pt x="4562" y="14767"/>
                  </a:cubicBezTo>
                  <a:lnTo>
                    <a:pt x="24988" y="8225"/>
                  </a:lnTo>
                  <a:cubicBezTo>
                    <a:pt x="25614" y="8025"/>
                    <a:pt x="25940" y="7373"/>
                    <a:pt x="25715" y="6747"/>
                  </a:cubicBezTo>
                  <a:lnTo>
                    <a:pt x="23484" y="857"/>
                  </a:lnTo>
                  <a:cubicBezTo>
                    <a:pt x="23279" y="345"/>
                    <a:pt x="22757" y="1"/>
                    <a:pt x="222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30;p72"/>
            <p:cNvSpPr/>
            <p:nvPr/>
          </p:nvSpPr>
          <p:spPr>
            <a:xfrm>
              <a:off x="2495189" y="4363674"/>
              <a:ext cx="868450" cy="303275"/>
            </a:xfrm>
            <a:custGeom>
              <a:avLst/>
              <a:gdLst/>
              <a:ahLst/>
              <a:cxnLst/>
              <a:rect l="l" t="t" r="r" b="b"/>
              <a:pathLst>
                <a:path w="34738" h="12131" extrusionOk="0">
                  <a:moveTo>
                    <a:pt x="34286" y="0"/>
                  </a:moveTo>
                  <a:lnTo>
                    <a:pt x="0" y="12131"/>
                  </a:lnTo>
                  <a:lnTo>
                    <a:pt x="34737" y="1278"/>
                  </a:lnTo>
                  <a:lnTo>
                    <a:pt x="342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31;p72"/>
            <p:cNvSpPr/>
            <p:nvPr/>
          </p:nvSpPr>
          <p:spPr>
            <a:xfrm>
              <a:off x="2493939" y="4305399"/>
              <a:ext cx="845875" cy="332725"/>
            </a:xfrm>
            <a:custGeom>
              <a:avLst/>
              <a:gdLst/>
              <a:ahLst/>
              <a:cxnLst/>
              <a:rect l="l" t="t" r="r" b="b"/>
              <a:pathLst>
                <a:path w="33835" h="13309" extrusionOk="0">
                  <a:moveTo>
                    <a:pt x="33484" y="0"/>
                  </a:moveTo>
                  <a:lnTo>
                    <a:pt x="0" y="13309"/>
                  </a:lnTo>
                  <a:lnTo>
                    <a:pt x="33835" y="978"/>
                  </a:lnTo>
                  <a:lnTo>
                    <a:pt x="3348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32;p72"/>
            <p:cNvSpPr/>
            <p:nvPr/>
          </p:nvSpPr>
          <p:spPr>
            <a:xfrm>
              <a:off x="2535289" y="4419424"/>
              <a:ext cx="845275" cy="282000"/>
            </a:xfrm>
            <a:custGeom>
              <a:avLst/>
              <a:gdLst/>
              <a:ahLst/>
              <a:cxnLst/>
              <a:rect l="l" t="t" r="r" b="b"/>
              <a:pathLst>
                <a:path w="33811" h="11280" extrusionOk="0">
                  <a:moveTo>
                    <a:pt x="33484" y="1"/>
                  </a:moveTo>
                  <a:lnTo>
                    <a:pt x="0" y="11279"/>
                  </a:lnTo>
                  <a:lnTo>
                    <a:pt x="0" y="11279"/>
                  </a:lnTo>
                  <a:lnTo>
                    <a:pt x="33810" y="903"/>
                  </a:lnTo>
                  <a:lnTo>
                    <a:pt x="334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1289237" y="980530"/>
                <a:ext cx="6467434" cy="3614644"/>
              </a:xfrm>
              <a:prstGeom prst="rect">
                <a:avLst/>
              </a:prstGeom>
            </p:spPr>
            <p:txBody>
              <a:bodyPr wrap="square">
                <a:spAutoFit/>
              </a:bodyPr>
              <a:lstStyle/>
              <a:p>
                <a:pPr algn="just">
                  <a:lnSpc>
                    <a:spcPct val="160000"/>
                  </a:lnSpc>
                </a:pPr>
                <a14:m>
                  <m:oMathPara xmlns:m="http://schemas.openxmlformats.org/officeDocument/2006/math">
                    <m:oMathParaPr>
                      <m:jc m:val="left"/>
                    </m:oMathParaPr>
                    <m:oMath xmlns:m="http://schemas.openxmlformats.org/officeDocument/2006/math">
                      <m:r>
                        <m:rPr>
                          <m:nor/>
                        </m:rPr>
                        <a:rPr lang="en-US" sz="1600" smtClean="0">
                          <a:solidFill>
                            <a:schemeClr val="tx1"/>
                          </a:solidFill>
                          <a:ea typeface="PMingLiU"/>
                          <a:cs typeface="Times New Roman" panose="02020603050405020304" pitchFamily="18" charset="0"/>
                        </a:rPr>
                        <m:t>a</m:t>
                      </m:r>
                      <m:r>
                        <m:rPr>
                          <m:nor/>
                        </m:rPr>
                        <a:rPr lang="en-US" sz="1600" smtClean="0">
                          <a:solidFill>
                            <a:schemeClr val="tx1"/>
                          </a:solidFill>
                          <a:ea typeface="PMingLiU"/>
                          <a:cs typeface="Times New Roman" panose="02020603050405020304" pitchFamily="18" charset="0"/>
                        </a:rPr>
                        <m:t>)</m:t>
                      </m:r>
                      <m:r>
                        <a:rPr lang="en-US" sz="16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600" i="1">
                              <a:solidFill>
                                <a:schemeClr val="tx1"/>
                              </a:solidFill>
                              <a:effectLst/>
                              <a:latin typeface="Cambria Math"/>
                              <a:ea typeface="PMingLiU"/>
                              <a:cs typeface="Times New Roman" panose="02020603050405020304" pitchFamily="18" charset="0"/>
                            </a:rPr>
                          </m:ctrlPr>
                        </m:funcPr>
                        <m:fName>
                          <m:limLow>
                            <m:limLowPr>
                              <m:ctrlPr>
                                <a:rPr lang="en-US" sz="1600" i="1">
                                  <a:solidFill>
                                    <a:schemeClr val="tx1"/>
                                  </a:solidFill>
                                  <a:effectLst/>
                                  <a:latin typeface="Cambria Math"/>
                                  <a:ea typeface="PMingLiU"/>
                                  <a:cs typeface="Times New Roman" panose="02020603050405020304" pitchFamily="18" charset="0"/>
                                </a:rPr>
                              </m:ctrlPr>
                            </m:limLowPr>
                            <m:e>
                              <m:r>
                                <a:rPr lang="en-US" sz="16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0</m:t>
                                  </m:r>
                                </m:e>
                                <m:sup>
                                  <m:r>
                                    <a:rPr lang="en-US" sz="16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600" i="1">
                                  <a:solidFill>
                                    <a:schemeClr val="tx1"/>
                                  </a:solidFill>
                                  <a:effectLst/>
                                  <a:latin typeface="Cambria Math"/>
                                  <a:ea typeface="Arial" panose="020B0604020202020204" pitchFamily="34" charset="0"/>
                                  <a:cs typeface="Times New Roman" panose="02020603050405020304" pitchFamily="18" charset="0"/>
                                </a:rPr>
                              </m:ctrlPr>
                            </m:fPr>
                            <m:num>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600" i="1">
                          <a:solidFill>
                            <a:schemeClr val="tx1"/>
                          </a:solidFill>
                          <a:effectLst/>
                          <a:latin typeface="Cambria Math" panose="02040503050406030204" pitchFamily="18" charset="0"/>
                          <a:ea typeface="PMingLiU"/>
                          <a:cs typeface="Times New Roman" panose="02020603050405020304" pitchFamily="18" charset="0"/>
                        </a:rPr>
                        <m:t>=1</m:t>
                      </m:r>
                      <m:r>
                        <a:rPr lang="en-US" sz="1600" b="0" i="1" smtClean="0">
                          <a:solidFill>
                            <a:schemeClr val="tx1"/>
                          </a:solidFill>
                          <a:effectLst/>
                          <a:latin typeface="Cambria Math" panose="02040503050406030204" pitchFamily="18" charset="0"/>
                          <a:ea typeface="PMingLiU"/>
                          <a:cs typeface="Times New Roman" panose="02020603050405020304" pitchFamily="18" charset="0"/>
                        </a:rPr>
                        <m:t> </m:t>
                      </m:r>
                      <m:r>
                        <m:rPr>
                          <m:nor/>
                        </m:rPr>
                        <a:rPr lang="en-US" sz="1600">
                          <a:solidFill>
                            <a:schemeClr val="tx1"/>
                          </a:solidFill>
                          <a:ea typeface="PMingLiU"/>
                          <a:cs typeface="Times New Roman" panose="02020603050405020304" pitchFamily="18" charset="0"/>
                        </a:rPr>
                        <m:t>v</m:t>
                      </m:r>
                      <m:r>
                        <m:rPr>
                          <m:nor/>
                        </m:rPr>
                        <a:rPr lang="en-US" sz="1600">
                          <a:solidFill>
                            <a:schemeClr val="tx1"/>
                          </a:solidFill>
                          <a:ea typeface="PMingLiU"/>
                          <a:cs typeface="Times New Roman" panose="02020603050405020304" pitchFamily="18" charset="0"/>
                        </a:rPr>
                        <m:t>à</m:t>
                      </m:r>
                      <m:r>
                        <a:rPr lang="en-US" sz="1600" b="0" i="1" smtClean="0">
                          <a:solidFill>
                            <a:schemeClr val="tx1"/>
                          </a:solidFill>
                          <a:latin typeface="Cambria Math" panose="02040503050406030204" pitchFamily="18" charset="0"/>
                          <a:ea typeface="PMingLiU"/>
                          <a:cs typeface="Times New Roman" panose="02020603050405020304" pitchFamily="18" charset="0"/>
                        </a:rPr>
                        <m:t> </m:t>
                      </m:r>
                      <m:func>
                        <m:funcPr>
                          <m:ctrlPr>
                            <a:rPr lang="en-US" sz="1600" i="1">
                              <a:solidFill>
                                <a:schemeClr val="tx1"/>
                              </a:solidFill>
                              <a:effectLst/>
                              <a:latin typeface="Cambria Math"/>
                              <a:ea typeface="PMingLiU"/>
                              <a:cs typeface="Times New Roman" panose="02020603050405020304" pitchFamily="18" charset="0"/>
                            </a:rPr>
                          </m:ctrlPr>
                        </m:funcPr>
                        <m:fName>
                          <m:limLow>
                            <m:limLowPr>
                              <m:ctrlPr>
                                <a:rPr lang="en-US" sz="1600" i="1">
                                  <a:solidFill>
                                    <a:schemeClr val="tx1"/>
                                  </a:solidFill>
                                  <a:effectLst/>
                                  <a:latin typeface="Cambria Math"/>
                                  <a:ea typeface="PMingLiU"/>
                                  <a:cs typeface="Times New Roman" panose="02020603050405020304" pitchFamily="18" charset="0"/>
                                </a:rPr>
                              </m:ctrlPr>
                            </m:limLowPr>
                            <m:e>
                              <m:r>
                                <a:rPr lang="en-US" sz="1600" i="1">
                                  <a:solidFill>
                                    <a:schemeClr val="tx1"/>
                                  </a:solidFill>
                                  <a:effectLst/>
                                  <a:latin typeface="Cambria Math" panose="02040503050406030204" pitchFamily="18" charset="0"/>
                                  <a:ea typeface="PMingLiU"/>
                                  <a:cs typeface="Times New Roman" panose="02020603050405020304" pitchFamily="18" charset="0"/>
                                </a:rPr>
                                <m:t>𝑙𝑖𝑚</m:t>
                              </m:r>
                            </m:e>
                            <m:lim>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0</m:t>
                                  </m:r>
                                </m:e>
                                <m:sup>
                                  <m:r>
                                    <a:rPr lang="en-US" sz="1600" i="1">
                                      <a:solidFill>
                                        <a:schemeClr val="tx1"/>
                                      </a:solidFill>
                                      <a:effectLst/>
                                      <a:latin typeface="Cambria Math" panose="02040503050406030204" pitchFamily="18" charset="0"/>
                                      <a:ea typeface="PMingLiU"/>
                                      <a:cs typeface="Times New Roman" panose="02020603050405020304" pitchFamily="18" charset="0"/>
                                    </a:rPr>
                                    <m:t>−</m:t>
                                  </m:r>
                                </m:sup>
                              </m:sSup>
                            </m:lim>
                          </m:limLow>
                        </m:fName>
                        <m:e>
                          <m:f>
                            <m:fPr>
                              <m:ctrlPr>
                                <a:rPr lang="en-US" sz="1600" i="1">
                                  <a:solidFill>
                                    <a:schemeClr val="tx1"/>
                                  </a:solidFill>
                                  <a:effectLst/>
                                  <a:latin typeface="Cambria Math"/>
                                  <a:ea typeface="Arial" panose="020B0604020202020204" pitchFamily="34" charset="0"/>
                                  <a:cs typeface="Times New Roman" panose="02020603050405020304" pitchFamily="18" charset="0"/>
                                </a:rPr>
                              </m:ctrlPr>
                            </m:fPr>
                            <m:num>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e>
                              </m:d>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1600" i="1">
                                      <a:solidFill>
                                        <a:schemeClr val="tx1"/>
                                      </a:solidFill>
                                      <a:effectLst/>
                                      <a:latin typeface="Cambria Math"/>
                                      <a:ea typeface="Arial" panose="020B0604020202020204" pitchFamily="34" charset="0"/>
                                      <a:cs typeface="Times New Roman" panose="02020603050405020304" pitchFamily="18" charset="0"/>
                                    </a:rPr>
                                  </m:ctrlPr>
                                </m:dPr>
                                <m:e>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e>
                              </m:d>
                            </m:num>
                            <m:den>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−0</m:t>
                              </m:r>
                            </m:den>
                          </m:f>
                        </m:e>
                      </m:func>
                      <m:r>
                        <a:rPr lang="en-US" sz="1600" i="1">
                          <a:solidFill>
                            <a:schemeClr val="tx1"/>
                          </a:solidFill>
                          <a:effectLst/>
                          <a:latin typeface="Cambria Math" panose="02040503050406030204" pitchFamily="18" charset="0"/>
                          <a:ea typeface="PMingLiU"/>
                          <a:cs typeface="Times New Roman" panose="02020603050405020304" pitchFamily="18" charset="0"/>
                        </a:rPr>
                        <m:t>=−1</m:t>
                      </m:r>
                    </m:oMath>
                  </m:oMathPara>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Ta thấy hai giới hạn này không bằng nhau</a:t>
                </a:r>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Vậy hàm số không có đạo hàm tại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Arial" panose="020B0604020202020204" pitchFamily="34" charset="0"/>
                    <a:cs typeface="Times New Roman" panose="02020603050405020304" pitchFamily="18" charset="0"/>
                  </a:rPr>
                  <a:t>b) </a:t>
                </a:r>
                <a:r>
                  <a:rPr lang="en-US" sz="1600">
                    <a:solidFill>
                      <a:schemeClr val="tx1"/>
                    </a:solidFill>
                    <a:latin typeface="+mn-lt"/>
                    <a:ea typeface="Arial" panose="020B0604020202020204" pitchFamily="34" charset="0"/>
                    <a:cs typeface="Times New Roman" panose="02020603050405020304" pitchFamily="18" charset="0"/>
                  </a:rPr>
                  <a:t> </a:t>
                </a:r>
                <a:r>
                  <a:rPr lang="en-US" sz="1600">
                    <a:solidFill>
                      <a:schemeClr val="tx1"/>
                    </a:solidFill>
                    <a:effectLst/>
                    <a:latin typeface="+mn-lt"/>
                    <a:ea typeface="Arial" panose="020B0604020202020204" pitchFamily="34" charset="0"/>
                    <a:cs typeface="Times New Roman" panose="02020603050405020304" pitchFamily="18" charset="0"/>
                  </a:rPr>
                  <a:t>Tập xác định: </a:t>
                </a:r>
                <a14:m>
                  <m:oMath xmlns:m="http://schemas.openxmlformats.org/officeDocument/2006/math">
                    <m:r>
                      <a:rPr lang="en-US" sz="1600" i="1">
                        <a:solidFill>
                          <a:schemeClr val="tx1"/>
                        </a:solidFill>
                        <a:effectLst/>
                        <a:latin typeface="Cambria Math" panose="02040503050406030204" pitchFamily="18" charset="0"/>
                        <a:ea typeface="Arial" panose="020B0604020202020204" pitchFamily="34" charset="0"/>
                        <a:cs typeface="Times New Roman" panose="02020603050405020304" pitchFamily="18" charset="0"/>
                      </a:rPr>
                      <m:t>ℝ</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 Ta thấy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0</m:t>
                        </m:r>
                      </m:e>
                    </m:d>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 tức là giá trị nhỏ nhất của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m:t>
                    </m:r>
                    <m:d>
                      <m:dPr>
                        <m:begChr m:val="|"/>
                        <m:endChr m:val="|"/>
                        <m:ctrlPr>
                          <a:rPr lang="en-US" sz="1600" i="1">
                            <a:solidFill>
                              <a:schemeClr val="tx1"/>
                            </a:solidFill>
                            <a:effectLst/>
                            <a:latin typeface="Cambria Math"/>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oMath>
                </a14:m>
                <a:r>
                  <a:rPr lang="en-US" sz="1600">
                    <a:solidFill>
                      <a:schemeClr val="tx1"/>
                    </a:solidFill>
                    <a:effectLst/>
                    <a:latin typeface="+mn-lt"/>
                    <a:ea typeface="PMingLiU"/>
                    <a:cs typeface="Times New Roman" panose="02020603050405020304" pitchFamily="18" charset="0"/>
                  </a:rPr>
                  <a:t> xảy ra khi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 Ta thấy mọi điểm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h</m:t>
                    </m:r>
                    <m:r>
                      <a:rPr lang="en-US" sz="1600" i="1">
                        <a:solidFill>
                          <a:schemeClr val="tx1"/>
                        </a:solidFill>
                        <a:effectLst/>
                        <a:latin typeface="Cambria Math" panose="02040503050406030204" pitchFamily="18" charset="0"/>
                        <a:ea typeface="PMingLiU"/>
                        <a:cs typeface="Times New Roman" panose="02020603050405020304" pitchFamily="18" charset="0"/>
                      </a:rPr>
                      <m:t>&gt;0</m:t>
                    </m:r>
                  </m:oMath>
                </a14:m>
                <a:r>
                  <a:rPr lang="en-US" sz="1600">
                    <a:solidFill>
                      <a:schemeClr val="tx1"/>
                    </a:solidFill>
                    <a:effectLst/>
                    <a:latin typeface="+mn-lt"/>
                    <a:ea typeface="PMingLiU"/>
                    <a:cs typeface="Times New Roman" panose="02020603050405020304" pitchFamily="18" charset="0"/>
                  </a:rPr>
                  <a:t> thì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&gt;0</m:t>
                    </m:r>
                  </m:oMath>
                </a14:m>
                <a:r>
                  <a:rPr lang="en-US" sz="1600">
                    <a:solidFill>
                      <a:schemeClr val="tx1"/>
                    </a:solidFill>
                    <a:effectLst/>
                    <a:latin typeface="+mn-lt"/>
                    <a:ea typeface="PMingLiU"/>
                    <a:cs typeface="Times New Roman" panose="02020603050405020304" pitchFamily="18" charset="0"/>
                  </a:rPr>
                  <a:t> với mọi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d>
                      <m:dPr>
                        <m:ctrlPr>
                          <a:rPr lang="en-US" sz="1600" i="1">
                            <a:solidFill>
                              <a:schemeClr val="tx1"/>
                            </a:solidFill>
                            <a:effectLst/>
                            <a:latin typeface="Cambria Math"/>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0−</m:t>
                        </m:r>
                        <m:r>
                          <a:rPr lang="en-US" sz="1600" i="1">
                            <a:solidFill>
                              <a:schemeClr val="tx1"/>
                            </a:solidFill>
                            <a:effectLst/>
                            <a:latin typeface="Cambria Math" panose="02040503050406030204" pitchFamily="18" charset="0"/>
                            <a:ea typeface="PMingLiU"/>
                            <a:cs typeface="Times New Roman" panose="02020603050405020304" pitchFamily="18" charset="0"/>
                          </a:rPr>
                          <m:t>h</m:t>
                        </m:r>
                        <m:r>
                          <a:rPr lang="en-US" sz="1600" i="1">
                            <a:solidFill>
                              <a:schemeClr val="tx1"/>
                            </a:solidFill>
                            <a:effectLst/>
                            <a:latin typeface="Cambria Math" panose="02040503050406030204" pitchFamily="18" charset="0"/>
                            <a:ea typeface="PMingLiU"/>
                            <a:cs typeface="Times New Roman" panose="02020603050405020304" pitchFamily="18" charset="0"/>
                          </a:rPr>
                          <m:t>;0+</m:t>
                        </m:r>
                        <m:r>
                          <a:rPr lang="en-US" sz="1600" i="1">
                            <a:solidFill>
                              <a:schemeClr val="tx1"/>
                            </a:solidFill>
                            <a:effectLst/>
                            <a:latin typeface="Cambria Math" panose="02040503050406030204" pitchFamily="18" charset="0"/>
                            <a:ea typeface="PMingLiU"/>
                            <a:cs typeface="Times New Roman" panose="02020603050405020304" pitchFamily="18" charset="0"/>
                          </a:rPr>
                          <m:t>h</m:t>
                        </m:r>
                      </m:e>
                    </m:d>
                  </m:oMath>
                </a14:m>
                <a:endParaRPr lang="en-US" sz="1600">
                  <a:solidFill>
                    <a:schemeClr val="tx1"/>
                  </a:solidFill>
                  <a:latin typeface="+mn-lt"/>
                  <a:ea typeface="Arial" panose="020B0604020202020204" pitchFamily="34" charset="0"/>
                  <a:cs typeface="Times New Roman" panose="02020603050405020304" pitchFamily="18" charset="0"/>
                </a:endParaRPr>
              </a:p>
              <a:p>
                <a:pPr algn="just">
                  <a:lnSpc>
                    <a:spcPct val="160000"/>
                  </a:lnSpc>
                </a:pPr>
                <a:r>
                  <a:rPr lang="en-US" sz="1600">
                    <a:solidFill>
                      <a:schemeClr val="tx1"/>
                    </a:solidFill>
                    <a:effectLst/>
                    <a:latin typeface="+mn-lt"/>
                    <a:ea typeface="PMingLiU"/>
                    <a:cs typeface="Times New Roman" panose="02020603050405020304" pitchFamily="18" charset="0"/>
                  </a:rPr>
                  <a:t>Vậy,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𝑓</m:t>
                    </m:r>
                    <m:d>
                      <m:dPr>
                        <m:ctrlPr>
                          <a:rPr lang="en-US" sz="1600" i="1">
                            <a:solidFill>
                              <a:schemeClr val="tx1"/>
                            </a:solidFill>
                            <a:effectLst/>
                            <a:latin typeface="Cambria Math"/>
                            <a:ea typeface="PMingLiU"/>
                            <a:cs typeface="Times New Roman" panose="02020603050405020304" pitchFamily="18" charset="0"/>
                          </a:rPr>
                        </m:ctrlPr>
                      </m:d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d>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m:t>
                    </m:r>
                  </m:oMath>
                </a14:m>
                <a:r>
                  <a:rPr lang="en-US" sz="1600">
                    <a:solidFill>
                      <a:schemeClr val="tx1"/>
                    </a:solidFill>
                    <a:effectLst/>
                    <a:latin typeface="+mn-lt"/>
                    <a:ea typeface="PMingLiU"/>
                    <a:cs typeface="Times New Roman" panose="02020603050405020304" pitchFamily="18" charset="0"/>
                  </a:rPr>
                  <a:t> có cực tiểu tại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𝑥</m:t>
                    </m:r>
                    <m:r>
                      <a:rPr lang="en-US" sz="1600" i="1">
                        <a:solidFill>
                          <a:schemeClr val="tx1"/>
                        </a:solidFill>
                        <a:effectLst/>
                        <a:latin typeface="Cambria Math" panose="02040503050406030204" pitchFamily="18" charset="0"/>
                        <a:ea typeface="PMingLiU"/>
                        <a:cs typeface="Times New Roman" panose="02020603050405020304" pitchFamily="18" charset="0"/>
                      </a:rPr>
                      <m:t>=0</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89237" y="980530"/>
                <a:ext cx="6467434" cy="3614644"/>
              </a:xfrm>
              <a:prstGeom prst="rect">
                <a:avLst/>
              </a:prstGeom>
              <a:blipFill>
                <a:blip r:embed="rId3"/>
                <a:stretch>
                  <a:fillRect l="-471"/>
                </a:stretch>
              </a:blipFill>
            </p:spPr>
            <p:txBody>
              <a:bodyPr/>
              <a:lstStyle/>
              <a:p>
                <a:r>
                  <a:rPr lang="en-US">
                    <a:noFill/>
                  </a:rPr>
                  <a:t> </a:t>
                </a:r>
              </a:p>
            </p:txBody>
          </p:sp>
        </mc:Fallback>
      </mc:AlternateContent>
      <p:sp>
        <p:nvSpPr>
          <p:cNvPr id="19" name="Rectangle 18"/>
          <p:cNvSpPr/>
          <p:nvPr/>
        </p:nvSpPr>
        <p:spPr>
          <a:xfrm>
            <a:off x="921421" y="649429"/>
            <a:ext cx="670376"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none" strike="noStrike" kern="0" cap="none" spc="0" normalizeH="0" baseline="0" noProof="0">
                <a:ln>
                  <a:noFill/>
                </a:ln>
                <a:solidFill>
                  <a:srgbClr val="FFFF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2078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423240" y="451763"/>
                <a:ext cx="8284181" cy="3580211"/>
              </a:xfrm>
              <a:prstGeom prst="rect">
                <a:avLst/>
              </a:prstGeom>
            </p:spPr>
            <p:txBody>
              <a:bodyPr wrap="square">
                <a:spAutoFit/>
              </a:bodyPr>
              <a:lstStyle/>
              <a:p>
                <a:pPr lvl="0" algn="just">
                  <a:lnSpc>
                    <a:spcPct val="150000"/>
                  </a:lnSpc>
                  <a:spcBef>
                    <a:spcPts val="600"/>
                  </a:spcBef>
                  <a:spcAft>
                    <a:spcPts val="600"/>
                  </a:spcAft>
                </a:pPr>
                <a:r>
                  <a:rPr kumimoji="0" lang="fr-FR" sz="1800" b="1" i="0" u="none" strike="noStrike" kern="0" cap="none" spc="0" normalizeH="0" baseline="0" noProof="0">
                    <a:ln>
                      <a:noFill/>
                    </a:ln>
                    <a:solidFill>
                      <a:srgbClr val="006651">
                        <a:lumMod val="75000"/>
                      </a:srgbClr>
                    </a:solidFill>
                    <a:effectLst/>
                    <a:uLnTx/>
                    <a:uFillTx/>
                    <a:latin typeface="+mn-lt"/>
                    <a:ea typeface="Calibri" panose="020F0502020204030204" pitchFamily="34" charset="0"/>
                    <a:cs typeface="Times New Roman" panose="02020603050405020304" pitchFamily="18" charset="0"/>
                    <a:sym typeface="Arial"/>
                  </a:rPr>
                  <a:t>Bài 1.9 (SGK – tr.14) </a:t>
                </a:r>
                <a:r>
                  <a:rPr lang="vi-VN" sz="1800">
                    <a:latin typeface="+mn-lt"/>
                  </a:rPr>
                  <a:t>Giả sử doanh số (tính bằng số sản phẩm) của một </a:t>
                </a:r>
                <a:r>
                  <a:rPr lang="en-US" sz="1800">
                    <a:latin typeface="+mn-lt"/>
                  </a:rPr>
                  <a:t>       </a:t>
                </a:r>
                <a:r>
                  <a:rPr lang="vi-VN" sz="1800">
                    <a:latin typeface="+mn-lt"/>
                  </a:rPr>
                  <a:t>sản phẩm mới (trong vòng một số năm nhất định) tuân theo quy luật logistic được mô hình hoá bằng hàm số</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𝑓</m:t>
                      </m:r>
                      <m:d>
                        <m:dPr>
                          <m:ctrlPr>
                            <a:rPr lang="en-US" sz="1800" i="1">
                              <a:effectLst/>
                              <a:latin typeface="Cambria Math"/>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5000</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1+5</m:t>
                          </m:r>
                          <m:sSup>
                            <m:sSupPr>
                              <m:ctrlPr>
                                <a:rPr lang="en-US" sz="1800" i="1">
                                  <a:effectLst/>
                                  <a:latin typeface="Cambria Math"/>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𝑒</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sup>
                          </m:sSup>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𝑡</m:t>
                      </m:r>
                      <m:r>
                        <a:rPr lang="en-US" sz="1800" i="1">
                          <a:effectLst/>
                          <a:latin typeface="Cambria Math" panose="02040503050406030204" pitchFamily="18" charset="0"/>
                          <a:ea typeface="Arial" panose="020B0604020202020204" pitchFamily="34" charset="0"/>
                          <a:cs typeface="Times New Roman" panose="02020603050405020304" pitchFamily="18" charset="0"/>
                        </a:rPr>
                        <m:t>≥0,</m:t>
                      </m:r>
                    </m:oMath>
                  </m:oMathPara>
                </a14:m>
                <a:endParaRPr lang="en-US" sz="1800">
                  <a:effectLst/>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1800">
                    <a:latin typeface="+mn-lt"/>
                  </a:rPr>
                  <a:t>trong đó thời gian </a:t>
                </a:r>
                <a14:m>
                  <m:oMath xmlns:m="http://schemas.openxmlformats.org/officeDocument/2006/math">
                    <m:r>
                      <a:rPr lang="vi-VN" sz="1800" i="1" smtClean="0">
                        <a:latin typeface="Cambria Math" panose="02040503050406030204" pitchFamily="18" charset="0"/>
                      </a:rPr>
                      <m:t>𝑡</m:t>
                    </m:r>
                  </m:oMath>
                </a14:m>
                <a:r>
                  <a:rPr lang="vi-VN" sz="1800">
                    <a:latin typeface="+mn-lt"/>
                  </a:rPr>
                  <a:t> được tính bằng năm, kể từ khi phát hành sản phẩm mới. Khi đó, đạo hàm </a:t>
                </a:r>
                <a14:m>
                  <m:oMath xmlns:m="http://schemas.openxmlformats.org/officeDocument/2006/math">
                    <m:r>
                      <a:rPr lang="vi-VN" sz="1800" i="1" smtClean="0">
                        <a:latin typeface="Cambria Math" panose="02040503050406030204" pitchFamily="18" charset="0"/>
                      </a:rPr>
                      <m:t>𝑓</m:t>
                    </m:r>
                    <m:r>
                      <a:rPr lang="vi-VN" sz="1800" i="1" smtClean="0">
                        <a:latin typeface="Cambria Math" panose="02040503050406030204" pitchFamily="18" charset="0"/>
                      </a:rPr>
                      <m:t>′(</m:t>
                    </m:r>
                    <m:r>
                      <a:rPr lang="vi-VN" sz="1800" i="1" smtClean="0">
                        <a:latin typeface="Cambria Math" panose="02040503050406030204" pitchFamily="18" charset="0"/>
                      </a:rPr>
                      <m:t>𝑡</m:t>
                    </m:r>
                    <m:r>
                      <a:rPr lang="vi-VN" sz="1800" i="1" smtClean="0">
                        <a:latin typeface="Cambria Math" panose="02040503050406030204" pitchFamily="18" charset="0"/>
                      </a:rPr>
                      <m:t>) </m:t>
                    </m:r>
                  </m:oMath>
                </a14:m>
                <a:r>
                  <a:rPr lang="vi-VN" sz="1800">
                    <a:latin typeface="+mn-lt"/>
                  </a:rPr>
                  <a:t>sẽ biểu thị tốc độ bán hàng. Hỏi sau khi phát hành bao nhiêu năm thì tốc độ bán hàng là lớn nhất?</a:t>
                </a:r>
              </a:p>
            </p:txBody>
          </p:sp>
        </mc:Choice>
        <mc:Fallback xmlns="">
          <p:sp>
            <p:nvSpPr>
              <p:cNvPr id="16" name="Rectangle 15"/>
              <p:cNvSpPr>
                <a:spLocks noRot="1" noChangeAspect="1" noMove="1" noResize="1" noEditPoints="1" noAdjustHandles="1" noChangeArrowheads="1" noChangeShapeType="1" noTextEdit="1"/>
              </p:cNvSpPr>
              <p:nvPr/>
            </p:nvSpPr>
            <p:spPr>
              <a:xfrm>
                <a:off x="423240" y="451763"/>
                <a:ext cx="8284181" cy="3580211"/>
              </a:xfrm>
              <a:prstGeom prst="rect">
                <a:avLst/>
              </a:prstGeom>
              <a:blipFill>
                <a:blip r:embed="rId3"/>
                <a:stretch>
                  <a:fillRect l="-589" r="-662" b="-1363"/>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a:off x="7959256" y="4239514"/>
            <a:ext cx="970059" cy="690296"/>
          </a:xfrm>
          <a:prstGeom prst="rect">
            <a:avLst/>
          </a:prstGeom>
        </p:spPr>
      </p:pic>
    </p:spTree>
    <p:extLst>
      <p:ext uri="{BB962C8B-B14F-4D97-AF65-F5344CB8AC3E}">
        <p14:creationId xmlns:p14="http://schemas.microsoft.com/office/powerpoint/2010/main" val="243620887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1" name="Google Shape;2941;p50"/>
          <p:cNvSpPr txBox="1">
            <a:spLocks noGrp="1"/>
          </p:cNvSpPr>
          <p:nvPr>
            <p:ph type="title"/>
          </p:nvPr>
        </p:nvSpPr>
        <p:spPr>
          <a:xfrm>
            <a:off x="214685" y="218030"/>
            <a:ext cx="8714630" cy="47117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a:t> </a:t>
            </a:r>
            <a:endParaRPr sz="1600"/>
          </a:p>
        </p:txBody>
      </p:sp>
      <mc:AlternateContent xmlns:mc="http://schemas.openxmlformats.org/markup-compatibility/2006" xmlns:a14="http://schemas.microsoft.com/office/drawing/2010/main">
        <mc:Choice Requires="a14">
          <p:sp>
            <p:nvSpPr>
              <p:cNvPr id="53" name="Rectangle 52"/>
              <p:cNvSpPr/>
              <p:nvPr/>
            </p:nvSpPr>
            <p:spPr>
              <a:xfrm>
                <a:off x="911791" y="408703"/>
                <a:ext cx="4766548" cy="8393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rPr>
                  <a:t>Q</a:t>
                </a: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uan sát đồ thị H1.2, và </a:t>
                </a:r>
                <a:r>
                  <a:rPr kumimoji="0" lang="en-US" sz="1600" b="1"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rPr>
                  <a:t>trả lời câu hỏi</a:t>
                </a:r>
                <a:r>
                  <a:rPr kumimoji="0" lang="vi-VN" sz="1600" b="0" i="0"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 Nêu tập xác định của hàm số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a:ea typeface="Arial" panose="020B0604020202020204" pitchFamily="34" charset="0"/>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sup>
                    </m:sSup>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3" name="Rectangle 52"/>
              <p:cNvSpPr>
                <a:spLocks noRot="1" noChangeAspect="1" noMove="1" noResize="1" noEditPoints="1" noAdjustHandles="1" noChangeArrowheads="1" noChangeShapeType="1" noTextEdit="1"/>
              </p:cNvSpPr>
              <p:nvPr/>
            </p:nvSpPr>
            <p:spPr>
              <a:xfrm>
                <a:off x="911791" y="408703"/>
                <a:ext cx="4766548" cy="839397"/>
              </a:xfrm>
              <a:prstGeom prst="rect">
                <a:avLst/>
              </a:prstGeom>
              <a:blipFill>
                <a:blip r:embed="rId3"/>
                <a:stretch>
                  <a:fillRect l="-768" b="-2899"/>
                </a:stretch>
              </a:blipFill>
            </p:spPr>
            <p:txBody>
              <a:bodyPr/>
              <a:lstStyle/>
              <a:p>
                <a:r>
                  <a:rPr lang="en-US">
                    <a:noFill/>
                  </a:rPr>
                  <a:t> </a:t>
                </a:r>
              </a:p>
            </p:txBody>
          </p:sp>
        </mc:Fallback>
      </mc:AlternateContent>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287" y="435125"/>
            <a:ext cx="2459343" cy="2334454"/>
          </a:xfrm>
          <a:prstGeom prst="rect">
            <a:avLst/>
          </a:prstGeom>
        </p:spPr>
      </p:pic>
      <p:pic>
        <p:nvPicPr>
          <p:cNvPr id="55" name="Picture 10"/>
          <p:cNvPicPr>
            <a:picLocks noChangeAspect="1"/>
          </p:cNvPicPr>
          <p:nvPr/>
        </p:nvPicPr>
        <p:blipFill>
          <a:blip r:embed="rId5"/>
          <a:srcRect/>
          <a:stretch>
            <a:fillRect/>
          </a:stretch>
        </p:blipFill>
        <p:spPr>
          <a:xfrm>
            <a:off x="516069" y="563263"/>
            <a:ext cx="320164" cy="532287"/>
          </a:xfrm>
          <a:prstGeom prst="rect">
            <a:avLst/>
          </a:prstGeom>
        </p:spPr>
      </p:pic>
      <p:sp>
        <p:nvSpPr>
          <p:cNvPr id="56" name="Rectangle 55"/>
          <p:cNvSpPr/>
          <p:nvPr/>
        </p:nvSpPr>
        <p:spPr>
          <a:xfrm>
            <a:off x="1201051" y="2955876"/>
            <a:ext cx="88357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1" u="sng" strike="noStrike" kern="0" cap="none" spc="0" normalizeH="0" baseline="0" noProof="0">
                <a:ln>
                  <a:noFill/>
                </a:ln>
                <a:solidFill>
                  <a:srgbClr val="F39357">
                    <a:lumMod val="20000"/>
                    <a:lumOff val="80000"/>
                  </a:srgbClr>
                </a:solidFill>
                <a:effectLst/>
                <a:uLnTx/>
                <a:uFillTx/>
                <a:latin typeface="Arial"/>
                <a:ea typeface="+mn-ea"/>
                <a:cs typeface="Arial"/>
                <a:sym typeface="Arial"/>
              </a:rPr>
              <a:t>Trả lời:</a:t>
            </a:r>
          </a:p>
        </p:txBody>
      </p:sp>
      <mc:AlternateContent xmlns:mc="http://schemas.openxmlformats.org/markup-compatibility/2006" xmlns:a14="http://schemas.microsoft.com/office/drawing/2010/main">
        <mc:Choice Requires="a14">
          <p:sp>
            <p:nvSpPr>
              <p:cNvPr id="3" name="Rectangle 2"/>
              <p:cNvSpPr/>
              <p:nvPr/>
            </p:nvSpPr>
            <p:spPr>
              <a:xfrm>
                <a:off x="451172" y="1203246"/>
                <a:ext cx="5608830" cy="15696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Lấy </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các điểm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 </m:t>
                    </m:r>
                    <m:sSub>
                      <m:sSub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ℝ</m:t>
                    </m:r>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sao cho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&lt;</m:t>
                    </m:r>
                    <m:sSub>
                      <m:sSub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oMath>
                </a14:m>
                <a:r>
                  <a:rPr kumimoji="0" lang="en-US" sz="1600" b="0" i="1"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và so sánh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e>
                    </m:d>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và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e>
                    </m:d>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Times New Roman" panose="02020603050405020304" pitchFamily="18" charset="0"/>
                    <a:sym typeface="Arial"/>
                  </a:rPr>
                  <a:t>•</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Có thể kết luận rằng: “Với mọi </a:t>
                </a:r>
                <a14:m>
                  <m:oMath xmlns:m="http://schemas.openxmlformats.org/officeDocument/2006/math">
                    <m:sSub>
                      <m:sSub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 </m:t>
                    </m:r>
                    <m:sSub>
                      <m:sSub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ℝ</m:t>
                    </m:r>
                  </m:oMath>
                </a14:m>
                <a:r>
                  <a:rPr kumimoji="0" lang="en-US" sz="1600" b="0" i="1" u="none" strike="noStrike" kern="0" cap="none" spc="0" normalizeH="0" baseline="0" noProof="0">
                    <a:ln>
                      <a:noFill/>
                    </a:ln>
                    <a:solidFill>
                      <a:srgbClr val="FFFFFF"/>
                    </a:solidFill>
                    <a:effectLst/>
                    <a:uLnTx/>
                    <a:uFillTx/>
                    <a:latin typeface="Arial"/>
                    <a:ea typeface="PMingLiU"/>
                    <a:cs typeface="Times New Roman" panose="02020603050405020304" pitchFamily="18" charset="0"/>
                    <a:sym typeface="Arial"/>
                  </a:rPr>
                  <a:t> </a:t>
                </a:r>
                <a14:m>
                  <m:oMath xmlns:m="http://schemas.openxmlformats.org/officeDocument/2006/math">
                    <m:r>
                      <a:rPr kumimoji="0" lang="en-US"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1</m:t>
                            </m:r>
                          </m:sub>
                        </m:sSub>
                      </m:e>
                    </m:d>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&lt;</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d>
                      <m:d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dPr>
                      <m:e>
                        <m:sSub>
                          <m:sSub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b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b>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b>
                        </m:sSub>
                      </m:e>
                    </m:d>
                  </m:oMath>
                </a14:m>
                <a:r>
                  <a:rPr kumimoji="0" lang="en-US"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a:t>
                </a:r>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thì hàm số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𝑦</m:t>
                    </m:r>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m:t>
                    </m:r>
                    <m:sSup>
                      <m:sSupPr>
                        <m:ctrlPr>
                          <a:rPr kumimoji="0" lang="en-US" sz="1600" b="0" i="1" u="none" strike="noStrike" kern="0" cap="none" spc="0" normalizeH="0" baseline="0" noProof="0">
                            <a:ln>
                              <a:noFill/>
                            </a:ln>
                            <a:solidFill>
                              <a:srgbClr val="FFFFFF"/>
                            </a:solidFill>
                            <a:effectLst/>
                            <a:uLnTx/>
                            <a:uFillTx/>
                            <a:latin typeface="Cambria Math"/>
                            <a:ea typeface="PMingLiU"/>
                            <a:cs typeface="Times New Roman" panose="02020603050405020304" pitchFamily="18" charset="0"/>
                            <a:sym typeface="Arial"/>
                          </a:rPr>
                        </m:ctrlPr>
                      </m:sSupPr>
                      <m:e>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𝑥</m:t>
                        </m:r>
                      </m:e>
                      <m:sup>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2</m:t>
                        </m:r>
                      </m:sup>
                    </m:sSup>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đồng biến trên </a:t>
                </a:r>
                <a14:m>
                  <m:oMath xmlns:m="http://schemas.openxmlformats.org/officeDocument/2006/math">
                    <m:r>
                      <a:rPr kumimoji="0" lang="vi-VN" sz="1600" b="0" i="1" u="none" strike="noStrike" kern="0" cap="none" spc="0" normalizeH="0" baseline="0" noProof="0">
                        <a:ln>
                          <a:noFill/>
                        </a:ln>
                        <a:solidFill>
                          <a:srgbClr val="FFFFFF"/>
                        </a:solidFill>
                        <a:effectLst/>
                        <a:uLnTx/>
                        <a:uFillTx/>
                        <a:latin typeface="Cambria Math" panose="02040503050406030204" pitchFamily="18" charset="0"/>
                        <a:ea typeface="PMingLiU"/>
                        <a:cs typeface="Times New Roman" panose="02020603050405020304" pitchFamily="18" charset="0"/>
                        <a:sym typeface="Arial"/>
                      </a:rPr>
                      <m:t>ℝ</m:t>
                    </m:r>
                  </m:oMath>
                </a14:m>
                <a:r>
                  <a:rPr kumimoji="0" lang="vi-VN" sz="1600" b="0" i="1" u="none" strike="noStrike" kern="0" cap="none" spc="0" normalizeH="0" baseline="0" noProof="0">
                    <a:ln>
                      <a:noFill/>
                    </a:ln>
                    <a:solidFill>
                      <a:srgbClr val="FFFFFF"/>
                    </a:solidFill>
                    <a:effectLst/>
                    <a:uLnTx/>
                    <a:uFillTx/>
                    <a:latin typeface="Arial" panose="020B0604020202020204" pitchFamily="34" charset="0"/>
                    <a:ea typeface="PMingLiU"/>
                    <a:cs typeface="Times New Roman" panose="02020603050405020304" pitchFamily="18" charset="0"/>
                    <a:sym typeface="Arial"/>
                  </a:rPr>
                  <a:t>” hay không?</a:t>
                </a:r>
                <a:endParaRPr kumimoji="0" lang="en-US" sz="1600" b="0" i="0" u="none" strike="noStrike" kern="0" cap="none" spc="0" normalizeH="0" baseline="0" noProof="0">
                  <a:ln>
                    <a:noFill/>
                  </a:ln>
                  <a:solidFill>
                    <a:srgbClr val="FFFFFF"/>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51172" y="1203246"/>
                <a:ext cx="5608830" cy="1569660"/>
              </a:xfrm>
              <a:prstGeom prst="rect">
                <a:avLst/>
              </a:prstGeom>
              <a:blipFill>
                <a:blip r:embed="rId6"/>
                <a:stretch>
                  <a:fillRect l="-543" b="-1163"/>
                </a:stretch>
              </a:blipFill>
            </p:spPr>
            <p:txBody>
              <a:bodyPr/>
              <a:lstStyle/>
              <a:p>
                <a:r>
                  <a:rPr lang="en-US">
                    <a:noFill/>
                  </a:rPr>
                  <a:t> </a:t>
                </a:r>
              </a:p>
            </p:txBody>
          </p:sp>
        </mc:Fallback>
      </mc:AlternateContent>
      <p:pic>
        <p:nvPicPr>
          <p:cNvPr id="57" name="Picture 56"/>
          <p:cNvPicPr>
            <a:picLocks noChangeAspect="1"/>
          </p:cNvPicPr>
          <p:nvPr/>
        </p:nvPicPr>
        <p:blipFill>
          <a:blip r:embed="rId7"/>
          <a:stretch>
            <a:fillRect/>
          </a:stretch>
        </p:blipFill>
        <p:spPr>
          <a:xfrm>
            <a:off x="8225429" y="4521701"/>
            <a:ext cx="741711" cy="45581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57023" y="3461693"/>
                <a:ext cx="8647942" cy="876843"/>
              </a:xfrm>
              <a:prstGeom prst="rect">
                <a:avLst/>
              </a:prstGeom>
            </p:spPr>
            <p:txBody>
              <a:bodyPr wrap="square">
                <a:spAutoFit/>
              </a:bodyPr>
              <a:lstStyle/>
              <a:p>
                <a:pPr algn="just">
                  <a:lnSpc>
                    <a:spcPct val="150000"/>
                  </a:lnSpc>
                  <a:spcBef>
                    <a:spcPts val="300"/>
                  </a:spcBef>
                  <a:spcAft>
                    <a:spcPts val="300"/>
                  </a:spcAft>
                </a:pPr>
                <a:r>
                  <a:rPr lang="en-US" sz="1600">
                    <a:solidFill>
                      <a:schemeClr val="tx1"/>
                    </a:solidFill>
                    <a:latin typeface="+mn-lt"/>
                    <a:ea typeface="PMingLiU"/>
                    <a:cs typeface="Times New Roman" panose="02020603050405020304" pitchFamily="18" charset="0"/>
                  </a:rPr>
                  <a:t>Tương tự, với mọi </a:t>
                </a:r>
                <a14:m>
                  <m:oMath xmlns:m="http://schemas.openxmlformats.org/officeDocument/2006/math">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r>
                      <a:rPr lang="en-US" sz="1600" i="1">
                        <a:solidFill>
                          <a:schemeClr val="tx1"/>
                        </a:solidFill>
                        <a:effectLst/>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&lt;</m:t>
                    </m:r>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oMath>
                </a14:m>
                <a:r>
                  <a:rPr lang="en-US" sz="1600">
                    <a:solidFill>
                      <a:schemeClr val="tx1"/>
                    </a:solidFill>
                    <a:effectLst/>
                    <a:latin typeface="+mn-lt"/>
                    <a:ea typeface="PMingLiU"/>
                    <a:cs typeface="Times New Roman" panose="02020603050405020304" pitchFamily="18" charset="0"/>
                  </a:rPr>
                  <a:t> </a:t>
                </a:r>
                <a14:m>
                  <m:oMath xmlns:m="http://schemas.openxmlformats.org/officeDocument/2006/math">
                    <m:r>
                      <a:rPr lang="en-US" sz="1600" b="0" i="0" smtClean="0">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a:ea typeface="PMingLiU"/>
                            <a:cs typeface="Times New Roman" panose="02020603050405020304" pitchFamily="18" charset="0"/>
                          </a:rPr>
                        </m:ctrlPr>
                      </m:dPr>
                      <m:e>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&lt;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a:ea typeface="PMingLiU"/>
                            <a:cs typeface="Times New Roman" panose="02020603050405020304" pitchFamily="18" charset="0"/>
                          </a:rPr>
                        </m:ctrlPr>
                      </m:dPr>
                      <m:e>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oMath>
                </a14:m>
                <a:r>
                  <a:rPr lang="en-US" sz="1600">
                    <a:solidFill>
                      <a:schemeClr val="tx1"/>
                    </a:solidFill>
                    <a:effectLst/>
                    <a:latin typeface="+mn-lt"/>
                    <a:ea typeface="PMingLiU"/>
                    <a:cs typeface="Times New Roman" panose="02020603050405020304" pitchFamily="18" charset="0"/>
                  </a:rPr>
                  <a:t> thì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p>
                        <m:r>
                          <a:rPr lang="en-US" sz="1600" i="1">
                            <a:solidFill>
                              <a:schemeClr val="tx1"/>
                            </a:solidFill>
                            <a:effectLst/>
                            <a:latin typeface="Cambria Math" panose="02040503050406030204" pitchFamily="18" charset="0"/>
                            <a:ea typeface="PMingLiU"/>
                            <a:cs typeface="Times New Roman" panose="02020603050405020304" pitchFamily="18" charset="0"/>
                          </a:rPr>
                          <m:t>2</m:t>
                        </m:r>
                      </m:sup>
                    </m:sSup>
                  </m:oMath>
                </a14:m>
                <a:r>
                  <a:rPr lang="en-US" sz="1600">
                    <a:solidFill>
                      <a:schemeClr val="tx1"/>
                    </a:solidFill>
                    <a:effectLst/>
                    <a:latin typeface="+mn-lt"/>
                    <a:ea typeface="PMingLiU"/>
                    <a:cs typeface="Times New Roman" panose="02020603050405020304" pitchFamily="18" charset="0"/>
                  </a:rPr>
                  <a:t> đồng biến trên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600">
                    <a:solidFill>
                      <a:schemeClr val="tx1"/>
                    </a:solidFill>
                    <a:effectLst/>
                    <a:latin typeface="+mn-lt"/>
                    <a:ea typeface="PMingLiU"/>
                    <a:cs typeface="Times New Roman" panose="02020603050405020304" pitchFamily="18" charset="0"/>
                  </a:rPr>
                  <a:t>Ngược lại, với mọi </a:t>
                </a:r>
                <a14:m>
                  <m:oMath xmlns:m="http://schemas.openxmlformats.org/officeDocument/2006/math">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r>
                      <a:rPr lang="en-US" sz="1600" i="1">
                        <a:solidFill>
                          <a:schemeClr val="tx1"/>
                        </a:solidFill>
                        <a:effectLst/>
                        <a:latin typeface="Cambria Math" panose="02040503050406030204" pitchFamily="18" charset="0"/>
                        <a:ea typeface="PMingLiU"/>
                        <a:cs typeface="Times New Roman" panose="02020603050405020304" pitchFamily="18" charset="0"/>
                      </a:rPr>
                      <m:t>∈</m:t>
                    </m:r>
                    <m:r>
                      <a:rPr lang="en-US" sz="1600" i="1">
                        <a:solidFill>
                          <a:schemeClr val="tx1"/>
                        </a:solidFill>
                        <a:effectLst/>
                        <a:latin typeface="Cambria Math" panose="02040503050406030204" pitchFamily="18" charset="0"/>
                        <a:ea typeface="PMingLiU"/>
                        <a:cs typeface="Times New Roman" panose="02020603050405020304" pitchFamily="18" charset="0"/>
                      </a:rPr>
                      <m:t>ℝ</m:t>
                    </m:r>
                    <m:r>
                      <a:rPr lang="en-US" sz="1600" i="1">
                        <a:solidFill>
                          <a:schemeClr val="tx1"/>
                        </a:solidFill>
                        <a:effectLst/>
                        <a:latin typeface="Cambria Math" panose="02040503050406030204" pitchFamily="18" charset="0"/>
                        <a:ea typeface="PMingLiU"/>
                        <a:cs typeface="Times New Roman" panose="02020603050405020304" pitchFamily="18" charset="0"/>
                      </a:rPr>
                      <m:t>; </m:t>
                    </m:r>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r>
                      <a:rPr lang="en-US" sz="1600" i="1">
                        <a:solidFill>
                          <a:schemeClr val="tx1"/>
                        </a:solidFill>
                        <a:effectLst/>
                        <a:latin typeface="Cambria Math" panose="02040503050406030204" pitchFamily="18" charset="0"/>
                        <a:ea typeface="PMingLiU"/>
                        <a:cs typeface="Times New Roman" panose="02020603050405020304" pitchFamily="18" charset="0"/>
                      </a:rPr>
                      <m:t>&lt;</m:t>
                    </m:r>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oMath>
                </a14:m>
                <a:r>
                  <a:rPr lang="en-US" sz="1600">
                    <a:solidFill>
                      <a:schemeClr val="tx1"/>
                    </a:solidFill>
                    <a:effectLst/>
                    <a:latin typeface="+mn-lt"/>
                    <a:ea typeface="PMingLiU"/>
                    <a:cs typeface="Times New Roman" panose="02020603050405020304" pitchFamily="18" charset="0"/>
                  </a:rPr>
                  <a:t> </a:t>
                </a:r>
                <a14:m>
                  <m:oMath xmlns:m="http://schemas.openxmlformats.org/officeDocument/2006/math">
                    <m:r>
                      <a:rPr lang="en-US" sz="1600">
                        <a:solidFill>
                          <a:schemeClr val="tx1"/>
                        </a:solidFill>
                        <a:latin typeface="Cambria Math" panose="02040503050406030204" pitchFamily="18" charset="0"/>
                        <a:ea typeface="PMingLiU"/>
                        <a:cs typeface="Times New Roman" panose="02020603050405020304" pitchFamily="18" charset="0"/>
                      </a:rPr>
                      <m:t>⇒</m:t>
                    </m:r>
                  </m:oMath>
                </a14:m>
                <a:r>
                  <a:rPr lang="en-US" sz="1600">
                    <a:solidFill>
                      <a:schemeClr val="tx1"/>
                    </a:solidFill>
                    <a:effectLst/>
                    <a:latin typeface="+mn-lt"/>
                    <a:ea typeface="PMingLiU"/>
                    <a:cs typeface="Times New Roman" panose="02020603050405020304" pitchFamily="18" charset="0"/>
                  </a:rPr>
                  <a:t>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a:ea typeface="PMingLiU"/>
                            <a:cs typeface="Times New Roman" panose="02020603050405020304" pitchFamily="18" charset="0"/>
                          </a:rPr>
                        </m:ctrlPr>
                      </m:dPr>
                      <m:e>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1</m:t>
                            </m:r>
                          </m:sub>
                        </m:sSub>
                      </m:e>
                    </m:d>
                    <m:r>
                      <a:rPr lang="en-US" sz="1600" i="1">
                        <a:solidFill>
                          <a:schemeClr val="tx1"/>
                        </a:solidFill>
                        <a:effectLst/>
                        <a:latin typeface="Cambria Math" panose="02040503050406030204" pitchFamily="18" charset="0"/>
                        <a:ea typeface="PMingLiU"/>
                        <a:cs typeface="Times New Roman" panose="02020603050405020304" pitchFamily="18" charset="0"/>
                      </a:rPr>
                      <m:t>&gt;</m:t>
                    </m:r>
                    <m:r>
                      <a:rPr lang="en-US" sz="1600" i="1">
                        <a:solidFill>
                          <a:schemeClr val="tx1"/>
                        </a:solidFill>
                        <a:effectLst/>
                        <a:latin typeface="Cambria Math" panose="02040503050406030204" pitchFamily="18" charset="0"/>
                        <a:ea typeface="PMingLiU"/>
                        <a:cs typeface="Times New Roman" panose="02020603050405020304" pitchFamily="18" charset="0"/>
                      </a:rPr>
                      <m:t>𝑦</m:t>
                    </m:r>
                    <m:d>
                      <m:dPr>
                        <m:ctrlPr>
                          <a:rPr lang="en-US" sz="1600" i="1">
                            <a:solidFill>
                              <a:schemeClr val="tx1"/>
                            </a:solidFill>
                            <a:effectLst/>
                            <a:latin typeface="Cambria Math"/>
                            <a:ea typeface="PMingLiU"/>
                            <a:cs typeface="Times New Roman" panose="02020603050405020304" pitchFamily="18" charset="0"/>
                          </a:rPr>
                        </m:ctrlPr>
                      </m:dPr>
                      <m:e>
                        <m:sSub>
                          <m:sSubPr>
                            <m:ctrlPr>
                              <a:rPr lang="en-US" sz="1600" i="1">
                                <a:solidFill>
                                  <a:schemeClr val="tx1"/>
                                </a:solidFill>
                                <a:effectLst/>
                                <a:latin typeface="Cambria Math"/>
                                <a:ea typeface="PMingLiU"/>
                                <a:cs typeface="Times New Roman" panose="02020603050405020304" pitchFamily="18" charset="0"/>
                              </a:rPr>
                            </m:ctrlPr>
                          </m:sSub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b>
                            <m:r>
                              <a:rPr lang="en-US" sz="1600" i="1">
                                <a:solidFill>
                                  <a:schemeClr val="tx1"/>
                                </a:solidFill>
                                <a:effectLst/>
                                <a:latin typeface="Cambria Math" panose="02040503050406030204" pitchFamily="18" charset="0"/>
                                <a:ea typeface="PMingLiU"/>
                                <a:cs typeface="Times New Roman" panose="02020603050405020304" pitchFamily="18" charset="0"/>
                              </a:rPr>
                              <m:t>2</m:t>
                            </m:r>
                          </m:sub>
                        </m:sSub>
                      </m:e>
                    </m:d>
                  </m:oMath>
                </a14:m>
                <a:r>
                  <a:rPr lang="en-US" sz="1600">
                    <a:solidFill>
                      <a:schemeClr val="tx1"/>
                    </a:solidFill>
                    <a:effectLst/>
                    <a:latin typeface="+mn-lt"/>
                    <a:ea typeface="PMingLiU"/>
                    <a:cs typeface="Times New Roman" panose="02020603050405020304" pitchFamily="18" charset="0"/>
                  </a:rPr>
                  <a:t> thì hàm số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𝑦</m:t>
                    </m:r>
                    <m:r>
                      <a:rPr lang="en-US" sz="1600" i="1">
                        <a:solidFill>
                          <a:schemeClr val="tx1"/>
                        </a:solidFill>
                        <a:effectLst/>
                        <a:latin typeface="Cambria Math" panose="02040503050406030204" pitchFamily="18" charset="0"/>
                        <a:ea typeface="PMingLiU"/>
                        <a:cs typeface="Times New Roman" panose="02020603050405020304" pitchFamily="18" charset="0"/>
                      </a:rPr>
                      <m:t>=</m:t>
                    </m:r>
                    <m:sSup>
                      <m:sSupPr>
                        <m:ctrlPr>
                          <a:rPr lang="en-US" sz="1600" i="1">
                            <a:solidFill>
                              <a:schemeClr val="tx1"/>
                            </a:solidFill>
                            <a:effectLst/>
                            <a:latin typeface="Cambria Math"/>
                            <a:ea typeface="PMingLiU"/>
                            <a:cs typeface="Times New Roman" panose="02020603050405020304" pitchFamily="18" charset="0"/>
                          </a:rPr>
                        </m:ctrlPr>
                      </m:sSupPr>
                      <m:e>
                        <m:r>
                          <a:rPr lang="en-US" sz="1600" i="1">
                            <a:solidFill>
                              <a:schemeClr val="tx1"/>
                            </a:solidFill>
                            <a:effectLst/>
                            <a:latin typeface="Cambria Math" panose="02040503050406030204" pitchFamily="18" charset="0"/>
                            <a:ea typeface="PMingLiU"/>
                            <a:cs typeface="Times New Roman" panose="02020603050405020304" pitchFamily="18" charset="0"/>
                          </a:rPr>
                          <m:t>𝑥</m:t>
                        </m:r>
                      </m:e>
                      <m:sup>
                        <m:r>
                          <a:rPr lang="en-US" sz="1600" i="1">
                            <a:solidFill>
                              <a:schemeClr val="tx1"/>
                            </a:solidFill>
                            <a:effectLst/>
                            <a:latin typeface="Cambria Math" panose="02040503050406030204" pitchFamily="18" charset="0"/>
                            <a:ea typeface="PMingLiU"/>
                            <a:cs typeface="Times New Roman" panose="02020603050405020304" pitchFamily="18" charset="0"/>
                          </a:rPr>
                          <m:t>2</m:t>
                        </m:r>
                      </m:sup>
                    </m:sSup>
                  </m:oMath>
                </a14:m>
                <a:r>
                  <a:rPr lang="en-US" sz="1600">
                    <a:solidFill>
                      <a:schemeClr val="tx1"/>
                    </a:solidFill>
                    <a:effectLst/>
                    <a:latin typeface="+mn-lt"/>
                    <a:ea typeface="PMingLiU"/>
                    <a:cs typeface="Times New Roman" panose="02020603050405020304" pitchFamily="18" charset="0"/>
                  </a:rPr>
                  <a:t> nghịch biến trên </a:t>
                </a:r>
                <a14:m>
                  <m:oMath xmlns:m="http://schemas.openxmlformats.org/officeDocument/2006/math">
                    <m:r>
                      <a:rPr lang="en-US" sz="1600" i="1">
                        <a:solidFill>
                          <a:schemeClr val="tx1"/>
                        </a:solidFill>
                        <a:effectLst/>
                        <a:latin typeface="Cambria Math" panose="02040503050406030204" pitchFamily="18" charset="0"/>
                        <a:ea typeface="PMingLiU"/>
                        <a:cs typeface="Times New Roman" panose="02020603050405020304" pitchFamily="18" charset="0"/>
                      </a:rPr>
                      <m:t>ℝ</m:t>
                    </m:r>
                  </m:oMath>
                </a14:m>
                <a:r>
                  <a:rPr lang="en-US" sz="1600">
                    <a:solidFill>
                      <a:schemeClr val="tx1"/>
                    </a:solidFill>
                    <a:effectLst/>
                    <a:latin typeface="+mn-lt"/>
                    <a:ea typeface="PMingLiU"/>
                    <a:cs typeface="Times New Roman" panose="02020603050405020304" pitchFamily="18" charset="0"/>
                  </a:rPr>
                  <a:t>.</a:t>
                </a:r>
                <a:endParaRPr lang="en-US" sz="1600">
                  <a:solidFill>
                    <a:schemeClr val="tx1"/>
                  </a:solidFill>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57023" y="3461693"/>
                <a:ext cx="8647942" cy="876843"/>
              </a:xfrm>
              <a:prstGeom prst="rect">
                <a:avLst/>
              </a:prstGeom>
              <a:blipFill>
                <a:blip r:embed="rId8"/>
                <a:stretch>
                  <a:fillRect l="-423" b="-8333"/>
                </a:stretch>
              </a:blipFill>
            </p:spPr>
            <p:txBody>
              <a:bodyPr/>
              <a:lstStyle/>
              <a:p>
                <a:r>
                  <a:rPr lang="en-US">
                    <a:noFill/>
                  </a:rPr>
                  <a:t> </a:t>
                </a:r>
              </a:p>
            </p:txBody>
          </p:sp>
        </mc:Fallback>
      </mc:AlternateContent>
    </p:spTree>
    <p:extLst>
      <p:ext uri="{BB962C8B-B14F-4D97-AF65-F5344CB8AC3E}">
        <p14:creationId xmlns:p14="http://schemas.microsoft.com/office/powerpoint/2010/main" val="180008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785"/>
        <p:cNvGrpSpPr/>
        <p:nvPr/>
      </p:nvGrpSpPr>
      <p:grpSpPr>
        <a:xfrm>
          <a:off x="0" y="0"/>
          <a:ext cx="0" cy="0"/>
          <a:chOff x="0" y="0"/>
          <a:chExt cx="0" cy="0"/>
        </a:xfrm>
      </p:grpSpPr>
      <p:sp>
        <p:nvSpPr>
          <p:cNvPr id="12" name="Rectangle 11"/>
          <p:cNvSpPr/>
          <p:nvPr/>
        </p:nvSpPr>
        <p:spPr>
          <a:xfrm>
            <a:off x="217249" y="174929"/>
            <a:ext cx="8712066" cy="4754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689980" y="837956"/>
                <a:ext cx="7766604" cy="3893053"/>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en-US" sz="1750" i="1" smtClean="0">
                          <a:latin typeface="Cambria Math" panose="02040503050406030204" pitchFamily="18" charset="0"/>
                          <a:ea typeface="Arial" panose="020B0604020202020204" pitchFamily="34" charset="0"/>
                          <a:cs typeface="Times New Roman" panose="02020603050405020304" pitchFamily="18" charset="0"/>
                        </a:rPr>
                        <m:t>𝑓</m:t>
                      </m:r>
                      <m:d>
                        <m:dPr>
                          <m:ctrlPr>
                            <a:rPr lang="en-US" sz="1750" i="1">
                              <a:latin typeface="Cambria Math"/>
                              <a:ea typeface="Arial" panose="020B0604020202020204" pitchFamily="34" charset="0"/>
                              <a:cs typeface="Times New Roman" panose="02020603050405020304" pitchFamily="18" charset="0"/>
                            </a:rPr>
                          </m:ctrlPr>
                        </m:dPr>
                        <m:e>
                          <m:r>
                            <a:rPr lang="en-US" sz="1750" i="1">
                              <a:latin typeface="Cambria Math" panose="02040503050406030204" pitchFamily="18" charset="0"/>
                              <a:ea typeface="Arial" panose="020B0604020202020204" pitchFamily="34" charset="0"/>
                              <a:cs typeface="Times New Roman" panose="02020603050405020304" pitchFamily="18" charset="0"/>
                            </a:rPr>
                            <m:t>𝑡</m:t>
                          </m:r>
                        </m:e>
                      </m:d>
                      <m:r>
                        <a:rPr lang="en-US" sz="1750" i="1">
                          <a:latin typeface="Cambria Math" panose="02040503050406030204" pitchFamily="18" charset="0"/>
                          <a:ea typeface="Arial" panose="020B0604020202020204" pitchFamily="34" charset="0"/>
                          <a:cs typeface="Times New Roman" panose="02020603050405020304" pitchFamily="18" charset="0"/>
                        </a:rPr>
                        <m:t>=</m:t>
                      </m:r>
                      <m:f>
                        <m:fPr>
                          <m:ctrlPr>
                            <a:rPr lang="en-US" sz="1750" i="1">
                              <a:latin typeface="Cambria Math"/>
                              <a:ea typeface="Arial" panose="020B0604020202020204" pitchFamily="34" charset="0"/>
                              <a:cs typeface="Times New Roman" panose="02020603050405020304" pitchFamily="18" charset="0"/>
                            </a:rPr>
                          </m:ctrlPr>
                        </m:fPr>
                        <m:num>
                          <m:r>
                            <a:rPr lang="en-US" sz="1750" i="1">
                              <a:latin typeface="Cambria Math" panose="02040503050406030204" pitchFamily="18" charset="0"/>
                              <a:ea typeface="Arial" panose="020B0604020202020204" pitchFamily="34" charset="0"/>
                              <a:cs typeface="Times New Roman" panose="02020603050405020304" pitchFamily="18" charset="0"/>
                            </a:rPr>
                            <m:t>5000</m:t>
                          </m:r>
                        </m:num>
                        <m:den>
                          <m:r>
                            <a:rPr lang="en-US" sz="1750" i="1">
                              <a:latin typeface="Cambria Math" panose="02040503050406030204" pitchFamily="18" charset="0"/>
                              <a:ea typeface="Arial" panose="020B0604020202020204" pitchFamily="34" charset="0"/>
                              <a:cs typeface="Times New Roman" panose="02020603050405020304" pitchFamily="18" charset="0"/>
                            </a:rPr>
                            <m:t>1+5</m:t>
                          </m:r>
                          <m:sSup>
                            <m:sSupPr>
                              <m:ctrlPr>
                                <a:rPr lang="en-US" sz="1750" i="1">
                                  <a:latin typeface="Cambria Math"/>
                                  <a:ea typeface="Arial" panose="020B0604020202020204" pitchFamily="34" charset="0"/>
                                  <a:cs typeface="Times New Roman" panose="02020603050405020304" pitchFamily="18" charset="0"/>
                                </a:rPr>
                              </m:ctrlPr>
                            </m:sSupPr>
                            <m:e>
                              <m:r>
                                <a:rPr lang="en-US" sz="1750" i="1">
                                  <a:latin typeface="Cambria Math" panose="02040503050406030204" pitchFamily="18" charset="0"/>
                                  <a:ea typeface="Arial" panose="020B0604020202020204" pitchFamily="34" charset="0"/>
                                  <a:cs typeface="Times New Roman" panose="02020603050405020304" pitchFamily="18" charset="0"/>
                                </a:rPr>
                                <m:t>𝑒</m:t>
                              </m:r>
                            </m:e>
                            <m:sup>
                              <m:r>
                                <a:rPr lang="en-US" sz="1750" i="1">
                                  <a:latin typeface="Cambria Math" panose="02040503050406030204" pitchFamily="18" charset="0"/>
                                  <a:ea typeface="Arial" panose="020B0604020202020204" pitchFamily="34" charset="0"/>
                                  <a:cs typeface="Times New Roman" panose="02020603050405020304" pitchFamily="18" charset="0"/>
                                </a:rPr>
                                <m:t>−</m:t>
                              </m:r>
                              <m:r>
                                <a:rPr lang="en-US" sz="1750" i="1">
                                  <a:latin typeface="Cambria Math" panose="02040503050406030204" pitchFamily="18" charset="0"/>
                                  <a:ea typeface="Arial" panose="020B0604020202020204" pitchFamily="34" charset="0"/>
                                  <a:cs typeface="Times New Roman" panose="02020603050405020304" pitchFamily="18" charset="0"/>
                                </a:rPr>
                                <m:t>𝑡</m:t>
                              </m:r>
                            </m:sup>
                          </m:sSup>
                        </m:den>
                      </m:f>
                      <m:r>
                        <a:rPr lang="en-US" sz="1750" i="1">
                          <a:latin typeface="Cambria Math" panose="02040503050406030204" pitchFamily="18" charset="0"/>
                          <a:ea typeface="Arial" panose="020B0604020202020204" pitchFamily="34" charset="0"/>
                          <a:cs typeface="Times New Roman" panose="02020603050405020304" pitchFamily="18" charset="0"/>
                        </a:rPr>
                        <m:t>, </m:t>
                      </m:r>
                      <m:r>
                        <a:rPr lang="en-US" sz="1750" i="1">
                          <a:latin typeface="Cambria Math" panose="02040503050406030204" pitchFamily="18" charset="0"/>
                          <a:ea typeface="Arial" panose="020B0604020202020204" pitchFamily="34" charset="0"/>
                          <a:cs typeface="Times New Roman" panose="02020603050405020304" pitchFamily="18" charset="0"/>
                        </a:rPr>
                        <m:t>𝑡</m:t>
                      </m:r>
                      <m:r>
                        <a:rPr lang="en-US" sz="1750" i="1">
                          <a:latin typeface="Cambria Math" panose="02040503050406030204" pitchFamily="18" charset="0"/>
                          <a:ea typeface="Arial" panose="020B0604020202020204" pitchFamily="34" charset="0"/>
                          <a:cs typeface="Times New Roman" panose="02020603050405020304" pitchFamily="18" charset="0"/>
                        </a:rPr>
                        <m:t>≥0</m:t>
                      </m:r>
                      <m:r>
                        <m:rPr>
                          <m:nor/>
                        </m:rPr>
                        <a:rPr lang="en-US" sz="1750">
                          <a:ea typeface="PMingLiU"/>
                          <a:cs typeface="Times New Roman" panose="02020603050405020304" pitchFamily="18" charset="0"/>
                        </a:rPr>
                        <m:t> </m:t>
                      </m:r>
                      <m:r>
                        <m:rPr>
                          <m:nor/>
                        </m:rPr>
                        <a:rPr lang="en-US" sz="1750">
                          <a:ea typeface="PMingLiU"/>
                          <a:cs typeface="Times New Roman" panose="02020603050405020304" pitchFamily="18" charset="0"/>
                        </a:rPr>
                        <m:t>suy</m:t>
                      </m:r>
                      <m:r>
                        <m:rPr>
                          <m:nor/>
                        </m:rPr>
                        <a:rPr lang="en-US" sz="1750">
                          <a:ea typeface="PMingLiU"/>
                          <a:cs typeface="Times New Roman" panose="02020603050405020304" pitchFamily="18" charset="0"/>
                        </a:rPr>
                        <m:t> </m:t>
                      </m:r>
                      <m:r>
                        <m:rPr>
                          <m:nor/>
                        </m:rPr>
                        <a:rPr lang="en-US" sz="1750">
                          <a:ea typeface="PMingLiU"/>
                          <a:cs typeface="Times New Roman" panose="02020603050405020304" pitchFamily="18" charset="0"/>
                        </a:rPr>
                        <m:t>ra</m:t>
                      </m:r>
                      <m:r>
                        <a:rPr lang="en-US" sz="1750" b="0" i="1" smtClean="0">
                          <a:latin typeface="Cambria Math" panose="02040503050406030204" pitchFamily="18" charset="0"/>
                          <a:ea typeface="PMingLiU"/>
                          <a:cs typeface="Times New Roman" panose="02020603050405020304" pitchFamily="18" charset="0"/>
                        </a:rPr>
                        <m:t> </m:t>
                      </m:r>
                      <m:sSup>
                        <m:sSupPr>
                          <m:ctrlPr>
                            <a:rPr lang="en-US" sz="1750" i="1">
                              <a:effectLst/>
                              <a:latin typeface="Cambria Math"/>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𝑓</m:t>
                          </m:r>
                        </m:e>
                        <m:sup>
                          <m:r>
                            <a:rPr lang="en-US" sz="1750" i="1">
                              <a:effectLst/>
                              <a:latin typeface="Cambria Math" panose="02040503050406030204" pitchFamily="18" charset="0"/>
                              <a:ea typeface="PMingLiU"/>
                              <a:cs typeface="Times New Roman" panose="02020603050405020304" pitchFamily="18" charset="0"/>
                            </a:rPr>
                            <m:t>′</m:t>
                          </m:r>
                        </m:sup>
                      </m:sSup>
                      <m:d>
                        <m:dPr>
                          <m:ctrlPr>
                            <a:rPr lang="en-US" sz="1750" i="1">
                              <a:effectLst/>
                              <a:latin typeface="Cambria Math"/>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𝑡</m:t>
                          </m:r>
                        </m:e>
                      </m:d>
                      <m:r>
                        <a:rPr lang="en-US" sz="1750" i="1">
                          <a:effectLst/>
                          <a:latin typeface="Cambria Math" panose="02040503050406030204" pitchFamily="18" charset="0"/>
                          <a:ea typeface="PMingLiU"/>
                          <a:cs typeface="Times New Roman" panose="02020603050405020304" pitchFamily="18" charset="0"/>
                        </a:rPr>
                        <m:t>=</m:t>
                      </m:r>
                      <m:f>
                        <m:fPr>
                          <m:ctrlPr>
                            <a:rPr lang="en-US" sz="1750" i="1">
                              <a:effectLst/>
                              <a:latin typeface="Cambria Math"/>
                              <a:ea typeface="PMingLiU"/>
                              <a:cs typeface="Times New Roman" panose="02020603050405020304" pitchFamily="18" charset="0"/>
                            </a:rPr>
                          </m:ctrlPr>
                        </m:fPr>
                        <m:num>
                          <m:r>
                            <a:rPr lang="en-US" sz="1750" i="1">
                              <a:effectLst/>
                              <a:latin typeface="Cambria Math" panose="02040503050406030204" pitchFamily="18" charset="0"/>
                              <a:ea typeface="PMingLiU"/>
                              <a:cs typeface="Times New Roman" panose="02020603050405020304" pitchFamily="18" charset="0"/>
                            </a:rPr>
                            <m:t>25000</m:t>
                          </m:r>
                          <m:sSup>
                            <m:sSupPr>
                              <m:ctrlPr>
                                <a:rPr lang="en-US" sz="1750" i="1">
                                  <a:effectLst/>
                                  <a:latin typeface="Cambria Math"/>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𝑒</m:t>
                              </m:r>
                            </m:e>
                            <m:sup>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PMingLiU"/>
                                  <a:cs typeface="Times New Roman" panose="02020603050405020304" pitchFamily="18" charset="0"/>
                                </a:rPr>
                                <m:t>𝑡</m:t>
                              </m:r>
                            </m:sup>
                          </m:sSup>
                        </m:num>
                        <m:den>
                          <m:sSup>
                            <m:sSupPr>
                              <m:ctrlPr>
                                <a:rPr lang="en-US" sz="1750" i="1">
                                  <a:effectLst/>
                                  <a:latin typeface="Cambria Math"/>
                                  <a:ea typeface="PMingLiU"/>
                                  <a:cs typeface="Times New Roman" panose="02020603050405020304" pitchFamily="18" charset="0"/>
                                </a:rPr>
                              </m:ctrlPr>
                            </m:sSupPr>
                            <m:e>
                              <m:d>
                                <m:dPr>
                                  <m:ctrlPr>
                                    <a:rPr lang="en-US" sz="1750" i="1">
                                      <a:effectLst/>
                                      <a:latin typeface="Cambria Math"/>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𝑒</m:t>
                                      </m:r>
                                    </m:e>
                                    <m:sup>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PMingLiU"/>
                                          <a:cs typeface="Times New Roman" panose="02020603050405020304" pitchFamily="18" charset="0"/>
                                        </a:rPr>
                                        <m:t>𝑡</m:t>
                                      </m:r>
                                    </m:sup>
                                  </m:sSup>
                                </m:e>
                              </m:d>
                            </m:e>
                            <m:sup>
                              <m:r>
                                <a:rPr lang="en-US" sz="1750" i="1">
                                  <a:effectLst/>
                                  <a:latin typeface="Cambria Math" panose="02040503050406030204" pitchFamily="18" charset="0"/>
                                  <a:ea typeface="PMingLiU"/>
                                  <a:cs typeface="Times New Roman" panose="02020603050405020304" pitchFamily="18" charset="0"/>
                                </a:rPr>
                                <m:t>2</m:t>
                              </m:r>
                            </m:sup>
                          </m:sSup>
                        </m:den>
                      </m:f>
                    </m:oMath>
                  </m:oMathPara>
                </a14:m>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sSup>
                      <m:sSupPr>
                        <m:ctrlPr>
                          <a:rPr lang="en-US" sz="1750" i="1">
                            <a:effectLst/>
                            <a:latin typeface="Cambria Math"/>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𝑓</m:t>
                        </m:r>
                      </m:e>
                      <m:sup>
                        <m:r>
                          <a:rPr lang="en-US" sz="1750" i="1">
                            <a:effectLst/>
                            <a:latin typeface="Cambria Math" panose="02040503050406030204" pitchFamily="18" charset="0"/>
                            <a:ea typeface="PMingLiU"/>
                            <a:cs typeface="Times New Roman" panose="02020603050405020304" pitchFamily="18" charset="0"/>
                          </a:rPr>
                          <m:t>′</m:t>
                        </m:r>
                      </m:sup>
                    </m:sSup>
                    <m:d>
                      <m:dPr>
                        <m:ctrlPr>
                          <a:rPr lang="en-US" sz="1750" i="1">
                            <a:effectLst/>
                            <a:latin typeface="Cambria Math"/>
                            <a:ea typeface="PMingLiU"/>
                            <a:cs typeface="Times New Roman" panose="02020603050405020304" pitchFamily="18" charset="0"/>
                          </a:rPr>
                        </m:ctrlPr>
                      </m:dPr>
                      <m:e>
                        <m:r>
                          <a:rPr lang="en-US" sz="1750" i="1">
                            <a:effectLst/>
                            <a:latin typeface="Cambria Math" panose="02040503050406030204" pitchFamily="18" charset="0"/>
                            <a:ea typeface="PMingLiU"/>
                            <a:cs typeface="Times New Roman" panose="02020603050405020304" pitchFamily="18" charset="0"/>
                          </a:rPr>
                          <m:t>𝑡</m:t>
                        </m:r>
                      </m:e>
                    </m:d>
                    <m:r>
                      <a:rPr lang="en-US" sz="1750" i="1">
                        <a:effectLst/>
                        <a:latin typeface="Cambria Math" panose="02040503050406030204" pitchFamily="18" charset="0"/>
                        <a:ea typeface="PMingLiU"/>
                        <a:cs typeface="Times New Roman" panose="02020603050405020304" pitchFamily="18" charset="0"/>
                      </a:rPr>
                      <m:t>=0</m:t>
                    </m:r>
                  </m:oMath>
                </a14:m>
                <a:r>
                  <a:rPr lang="vi-VN" sz="1750">
                    <a:effectLst/>
                    <a:latin typeface="+mn-lt"/>
                    <a:ea typeface="PMingLiU"/>
                    <a:cs typeface="Times New Roman" panose="02020603050405020304" pitchFamily="18" charset="0"/>
                  </a:rPr>
                  <a:t> điều này không xảy ra, do </a:t>
                </a:r>
                <a14:m>
                  <m:oMath xmlns:m="http://schemas.openxmlformats.org/officeDocument/2006/math">
                    <m:sSup>
                      <m:sSupPr>
                        <m:ctrlPr>
                          <a:rPr lang="en-US" sz="1750" i="1">
                            <a:effectLst/>
                            <a:latin typeface="Cambria Math"/>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r>
                      <a:rPr lang="vi-VN" sz="1750" i="1">
                        <a:effectLst/>
                        <a:latin typeface="Cambria Math" panose="02040503050406030204" pitchFamily="18" charset="0"/>
                        <a:ea typeface="PMingLiU"/>
                        <a:cs typeface="Times New Roman" panose="02020603050405020304" pitchFamily="18" charset="0"/>
                      </a:rPr>
                      <m:t>&gt;0</m:t>
                    </m:r>
                  </m:oMath>
                </a14:m>
                <a:r>
                  <a:rPr lang="vi-VN" sz="1750">
                    <a:effectLst/>
                    <a:latin typeface="+mn-lt"/>
                    <a:ea typeface="PMingLiU"/>
                    <a:cs typeface="Times New Roman" panose="02020603050405020304" pitchFamily="18" charset="0"/>
                  </a:rPr>
                  <a: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Để tìm tốc độ bán hàng lớn nhất sau </a:t>
                </a:r>
                <a14:m>
                  <m:oMath xmlns:m="http://schemas.openxmlformats.org/officeDocument/2006/math">
                    <m:r>
                      <a:rPr lang="vi-VN" sz="1750" i="1">
                        <a:effectLst/>
                        <a:latin typeface="Cambria Math" panose="02040503050406030204" pitchFamily="18" charset="0"/>
                        <a:ea typeface="PMingLiU"/>
                        <a:cs typeface="Times New Roman" panose="02020603050405020304" pitchFamily="18" charset="0"/>
                      </a:rPr>
                      <m:t>𝑡</m:t>
                    </m:r>
                  </m:oMath>
                </a14:m>
                <a:r>
                  <a:rPr lang="vi-VN" sz="1750">
                    <a:effectLst/>
                    <a:latin typeface="+mn-lt"/>
                    <a:ea typeface="PMingLiU"/>
                    <a:cs typeface="Times New Roman" panose="02020603050405020304" pitchFamily="18" charset="0"/>
                  </a:rPr>
                  <a:t> năm, ta cần tìm giá trị nhỏ nhất của mẫu số.</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Vì </a:t>
                </a:r>
                <a14:m>
                  <m:oMath xmlns:m="http://schemas.openxmlformats.org/officeDocument/2006/math">
                    <m:sSup>
                      <m:sSupPr>
                        <m:ctrlPr>
                          <a:rPr lang="en-US" sz="1750" i="1">
                            <a:effectLst/>
                            <a:latin typeface="Cambria Math"/>
                            <a:ea typeface="PMingLiU"/>
                            <a:cs typeface="Times New Roman" panose="02020603050405020304" pitchFamily="18" charset="0"/>
                          </a:rPr>
                        </m:ctrlPr>
                      </m:sSupPr>
                      <m:e>
                        <m:d>
                          <m:dPr>
                            <m:ctrlPr>
                              <a:rPr lang="en-US" sz="1750" i="1">
                                <a:effectLst/>
                                <a:latin typeface="Cambria Math"/>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e>
                      <m:sup>
                        <m:r>
                          <a:rPr lang="vi-VN" sz="1750" i="1">
                            <a:effectLst/>
                            <a:latin typeface="Cambria Math" panose="02040503050406030204" pitchFamily="18" charset="0"/>
                            <a:ea typeface="PMingLiU"/>
                            <a:cs typeface="Times New Roman" panose="02020603050405020304" pitchFamily="18" charset="0"/>
                          </a:rPr>
                          <m:t>2</m:t>
                        </m:r>
                      </m:sup>
                    </m:sSup>
                    <m:r>
                      <a:rPr lang="vi-VN" sz="1750" i="1">
                        <a:effectLst/>
                        <a:latin typeface="Cambria Math" panose="02040503050406030204" pitchFamily="18" charset="0"/>
                        <a:ea typeface="PMingLiU"/>
                        <a:cs typeface="Times New Roman" panose="02020603050405020304" pitchFamily="18" charset="0"/>
                      </a:rPr>
                      <m:t>&gt;0</m:t>
                    </m:r>
                  </m:oMath>
                </a14:m>
                <a:r>
                  <a:rPr lang="vi-VN" sz="1750">
                    <a:effectLst/>
                    <a:latin typeface="+mn-lt"/>
                    <a:ea typeface="PMingLiU"/>
                    <a:cs typeface="Times New Roman" panose="02020603050405020304" pitchFamily="18" charset="0"/>
                  </a:rPr>
                  <a:t> nên để mẫu nhỏ nhất thì </a:t>
                </a:r>
                <a14:m>
                  <m:oMath xmlns:m="http://schemas.openxmlformats.org/officeDocument/2006/math">
                    <m:d>
                      <m:dPr>
                        <m:ctrlPr>
                          <a:rPr lang="en-US" sz="1750" i="1">
                            <a:effectLst/>
                            <a:latin typeface="Cambria Math"/>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oMath>
                </a14:m>
                <a:r>
                  <a:rPr lang="vi-VN" sz="1750">
                    <a:effectLst/>
                    <a:latin typeface="+mn-lt"/>
                    <a:ea typeface="PMingLiU"/>
                    <a:cs typeface="Times New Roman" panose="02020603050405020304" pitchFamily="18" charset="0"/>
                  </a:rPr>
                  <a:t> nhỏ nhất.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Vậy </a:t>
                </a:r>
                <a14:m>
                  <m:oMath xmlns:m="http://schemas.openxmlformats.org/officeDocument/2006/math">
                    <m:d>
                      <m:dPr>
                        <m:ctrlPr>
                          <a:rPr lang="en-US" sz="1750" i="1">
                            <a:effectLst/>
                            <a:latin typeface="Cambria Math"/>
                            <a:ea typeface="PMingLiU"/>
                            <a:cs typeface="Times New Roman" panose="02020603050405020304" pitchFamily="18" charset="0"/>
                          </a:rPr>
                        </m:ctrlPr>
                      </m:dPr>
                      <m:e>
                        <m:r>
                          <a:rPr lang="vi-VN" sz="1750" i="1">
                            <a:effectLst/>
                            <a:latin typeface="Cambria Math" panose="02040503050406030204" pitchFamily="18" charset="0"/>
                            <a:ea typeface="PMingLiU"/>
                            <a:cs typeface="Times New Roman" panose="02020603050405020304" pitchFamily="18" charset="0"/>
                          </a:rPr>
                          <m:t>1+5</m:t>
                        </m:r>
                        <m:sSup>
                          <m:sSupPr>
                            <m:ctrlPr>
                              <a:rPr lang="en-US" sz="1750" i="1">
                                <a:effectLst/>
                                <a:latin typeface="Cambria Math"/>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e>
                    </m:d>
                  </m:oMath>
                </a14:m>
                <a:r>
                  <a:rPr lang="vi-VN" sz="1750">
                    <a:effectLst/>
                    <a:latin typeface="+mn-lt"/>
                    <a:ea typeface="PMingLiU"/>
                    <a:cs typeface="Times New Roman" panose="02020603050405020304" pitchFamily="18" charset="0"/>
                  </a:rPr>
                  <a:t> nhỏ nhất khi </a:t>
                </a:r>
                <a14:m>
                  <m:oMath xmlns:m="http://schemas.openxmlformats.org/officeDocument/2006/math">
                    <m:sSup>
                      <m:sSupPr>
                        <m:ctrlPr>
                          <a:rPr lang="en-US" sz="1750" i="1">
                            <a:effectLst/>
                            <a:latin typeface="Cambria Math"/>
                            <a:ea typeface="PMingLiU"/>
                            <a:cs typeface="Times New Roman" panose="02020603050405020304" pitchFamily="18" charset="0"/>
                          </a:rPr>
                        </m:ctrlPr>
                      </m:sSupPr>
                      <m:e>
                        <m:r>
                          <a:rPr lang="vi-VN" sz="1750" i="1">
                            <a:effectLst/>
                            <a:latin typeface="Cambria Math" panose="02040503050406030204" pitchFamily="18" charset="0"/>
                            <a:ea typeface="PMingLiU"/>
                            <a:cs typeface="Times New Roman" panose="02020603050405020304" pitchFamily="18" charset="0"/>
                          </a:rPr>
                          <m:t>𝑒</m:t>
                        </m:r>
                      </m:e>
                      <m:sup>
                        <m:r>
                          <a:rPr lang="vi-VN" sz="1750" i="1">
                            <a:effectLst/>
                            <a:latin typeface="Cambria Math" panose="02040503050406030204" pitchFamily="18" charset="0"/>
                            <a:ea typeface="PMingLiU"/>
                            <a:cs typeface="Times New Roman" panose="02020603050405020304" pitchFamily="18" charset="0"/>
                          </a:rPr>
                          <m:t>−</m:t>
                        </m:r>
                        <m:r>
                          <a:rPr lang="vi-VN" sz="1750" i="1">
                            <a:effectLst/>
                            <a:latin typeface="Cambria Math" panose="02040503050406030204" pitchFamily="18" charset="0"/>
                            <a:ea typeface="PMingLiU"/>
                            <a:cs typeface="Times New Roman" panose="02020603050405020304" pitchFamily="18" charset="0"/>
                          </a:rPr>
                          <m:t>𝑡</m:t>
                        </m:r>
                      </m:sup>
                    </m:sSup>
                    <m:r>
                      <a:rPr lang="vi-VN" sz="1750" i="1">
                        <a:effectLst/>
                        <a:latin typeface="Cambria Math" panose="02040503050406030204" pitchFamily="18" charset="0"/>
                        <a:ea typeface="PMingLiU"/>
                        <a:cs typeface="Times New Roman" panose="02020603050405020304" pitchFamily="18" charset="0"/>
                      </a:rPr>
                      <m:t>=1</m:t>
                    </m:r>
                  </m:oMath>
                </a14:m>
                <a:r>
                  <a:rPr lang="vi-VN" sz="1750">
                    <a:effectLst/>
                    <a:latin typeface="+mn-lt"/>
                    <a:ea typeface="PMingLiU"/>
                    <a:cs typeface="Times New Roman" panose="02020603050405020304" pitchFamily="18" charset="0"/>
                  </a:rPr>
                  <a:t> hay </a:t>
                </a:r>
                <a14:m>
                  <m:oMath xmlns:m="http://schemas.openxmlformats.org/officeDocument/2006/math">
                    <m:r>
                      <a:rPr lang="vi-VN" sz="1750" i="1">
                        <a:effectLst/>
                        <a:latin typeface="Cambria Math" panose="02040503050406030204" pitchFamily="18" charset="0"/>
                        <a:ea typeface="PMingLiU"/>
                        <a:cs typeface="Times New Roman" panose="02020603050405020304" pitchFamily="18" charset="0"/>
                      </a:rPr>
                      <m:t>𝑡</m:t>
                    </m:r>
                    <m:r>
                      <a:rPr lang="vi-VN" sz="1750" i="1">
                        <a:effectLst/>
                        <a:latin typeface="Cambria Math" panose="02040503050406030204" pitchFamily="18" charset="0"/>
                        <a:ea typeface="PMingLiU"/>
                        <a:cs typeface="Times New Roman" panose="02020603050405020304" pitchFamily="18" charset="0"/>
                      </a:rPr>
                      <m:t>=0</m:t>
                    </m:r>
                  </m:oMath>
                </a14:m>
                <a:r>
                  <a:rPr lang="vi-VN" sz="1750">
                    <a:effectLst/>
                    <a:latin typeface="+mn-lt"/>
                    <a:ea typeface="PMingLiU"/>
                    <a:cs typeface="Times New Roman" panose="02020603050405020304" pitchFamily="18" charset="0"/>
                  </a:rPr>
                  <a:t>.</a:t>
                </a:r>
                <a:endParaRPr lang="en-US" sz="175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750">
                    <a:effectLst/>
                    <a:latin typeface="+mn-lt"/>
                    <a:ea typeface="PMingLiU"/>
                    <a:cs typeface="Times New Roman" panose="02020603050405020304" pitchFamily="18" charset="0"/>
                  </a:rPr>
                  <a:t>Vậy, năm phát hành đầu tiên là năm có tốc độ bán hàng lớn nhất.</a:t>
                </a:r>
                <a:endParaRPr lang="en-US" sz="175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89980" y="837956"/>
                <a:ext cx="7766604" cy="3893053"/>
              </a:xfrm>
              <a:prstGeom prst="rect">
                <a:avLst/>
              </a:prstGeom>
              <a:blipFill>
                <a:blip r:embed="rId3"/>
                <a:stretch>
                  <a:fillRect l="-549" r="-549"/>
                </a:stretch>
              </a:blipFill>
            </p:spPr>
            <p:txBody>
              <a:bodyPr/>
              <a:lstStyle/>
              <a:p>
                <a:r>
                  <a:rPr lang="en-US">
                    <a:noFill/>
                  </a:rPr>
                  <a:t> </a:t>
                </a:r>
              </a:p>
            </p:txBody>
          </p:sp>
        </mc:Fallback>
      </mc:AlternateContent>
      <p:pic>
        <p:nvPicPr>
          <p:cNvPr id="20" name="Picture 19"/>
          <p:cNvPicPr>
            <a:picLocks noChangeAspect="1"/>
          </p:cNvPicPr>
          <p:nvPr/>
        </p:nvPicPr>
        <p:blipFill>
          <a:blip r:embed="rId4"/>
          <a:stretch>
            <a:fillRect/>
          </a:stretch>
        </p:blipFill>
        <p:spPr>
          <a:xfrm>
            <a:off x="7959256" y="4239514"/>
            <a:ext cx="970059" cy="690296"/>
          </a:xfrm>
          <a:prstGeom prst="rect">
            <a:avLst/>
          </a:prstGeom>
        </p:spPr>
      </p:pic>
      <p:sp>
        <p:nvSpPr>
          <p:cNvPr id="5" name="Rectangle 4"/>
          <p:cNvSpPr/>
          <p:nvPr/>
        </p:nvSpPr>
        <p:spPr>
          <a:xfrm>
            <a:off x="505924" y="42091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mn-ea"/>
                <a:cs typeface="Arial"/>
                <a:sym typeface="Arial"/>
              </a:rPr>
              <a:t>Giải:</a:t>
            </a:r>
          </a:p>
        </p:txBody>
      </p:sp>
    </p:spTree>
    <p:extLst>
      <p:ext uri="{BB962C8B-B14F-4D97-AF65-F5344CB8AC3E}">
        <p14:creationId xmlns:p14="http://schemas.microsoft.com/office/powerpoint/2010/main" val="318087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left)">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wipe(down)">
                                      <p:cBhvr>
                                        <p:cTn id="32" dur="500"/>
                                        <p:tgtEl>
                                          <p:spTgt spid="1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animEffect transition="in" filter="wipe(left)">
                                      <p:cBhvr>
                                        <p:cTn id="37"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sp>
        <p:nvSpPr>
          <p:cNvPr id="37" name="Rectangle 36"/>
          <p:cNvSpPr/>
          <p:nvPr/>
        </p:nvSpPr>
        <p:spPr>
          <a:xfrm>
            <a:off x="1779447" y="760939"/>
            <a:ext cx="5670656" cy="900246"/>
          </a:xfrm>
          <a:prstGeom prst="rect">
            <a:avLst/>
          </a:prstGeom>
        </p:spPr>
        <p:txBody>
          <a:bodyPr wrap="square">
            <a:spAutoFit/>
          </a:bodyPr>
          <a:lstStyle/>
          <a:p>
            <a:pPr lvl="0" algn="ctr">
              <a:lnSpc>
                <a:spcPct val="150000"/>
              </a:lnSpc>
            </a:pPr>
            <a:r>
              <a:rPr lang="vi-VN" sz="3500" b="1">
                <a:solidFill>
                  <a:srgbClr val="FFFF00"/>
                </a:solidFill>
                <a:sym typeface="Exo"/>
              </a:rPr>
              <a:t>HƯỚNG DẪN VỀ NHÀ</a:t>
            </a:r>
          </a:p>
        </p:txBody>
      </p:sp>
      <p:sp>
        <p:nvSpPr>
          <p:cNvPr id="44" name="Rectangle 43"/>
          <p:cNvSpPr/>
          <p:nvPr/>
        </p:nvSpPr>
        <p:spPr>
          <a:xfrm>
            <a:off x="1412169" y="1824186"/>
            <a:ext cx="4412887" cy="496996"/>
          </a:xfrm>
          <a:prstGeom prst="rect">
            <a:avLst/>
          </a:prstGeom>
        </p:spPr>
        <p:txBody>
          <a:bodyPr wrap="square">
            <a:spAutoFit/>
          </a:bodyPr>
          <a:lstStyle/>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000" b="0" i="0" u="none" strike="noStrike" kern="0" cap="none" spc="0" normalizeH="0" baseline="0" noProof="0" dirty="0" err="1">
                <a:ln>
                  <a:noFill/>
                </a:ln>
                <a:solidFill>
                  <a:schemeClr val="tx1"/>
                </a:solidFill>
                <a:effectLst/>
                <a:uLnTx/>
                <a:uFillTx/>
                <a:latin typeface="+mn-lt"/>
                <a:ea typeface="+mn-ea"/>
              </a:rPr>
              <a:t>Ôn</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tập</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kiến</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dirty="0" err="1">
                <a:ln>
                  <a:noFill/>
                </a:ln>
                <a:solidFill>
                  <a:schemeClr val="tx1"/>
                </a:solidFill>
                <a:effectLst/>
                <a:uLnTx/>
                <a:uFillTx/>
                <a:latin typeface="+mn-lt"/>
                <a:ea typeface="+mn-ea"/>
              </a:rPr>
              <a:t>thức</a:t>
            </a:r>
            <a:r>
              <a:rPr kumimoji="0" lang="en-US" sz="2000" b="0" i="0" u="none" strike="noStrike" kern="0" cap="none" spc="0" normalizeH="0" baseline="0" noProof="0" dirty="0">
                <a:ln>
                  <a:noFill/>
                </a:ln>
                <a:solidFill>
                  <a:schemeClr val="tx1"/>
                </a:solidFill>
                <a:effectLst/>
                <a:uLnTx/>
                <a:uFillTx/>
                <a:latin typeface="+mn-lt"/>
                <a:ea typeface="+mn-ea"/>
              </a:rPr>
              <a:t> </a:t>
            </a:r>
            <a:r>
              <a:rPr kumimoji="0" lang="en-US" sz="2000" b="0" i="0" u="none" strike="noStrike" kern="0" cap="none" spc="0" normalizeH="0" baseline="0" noProof="0" err="1">
                <a:ln>
                  <a:noFill/>
                </a:ln>
                <a:solidFill>
                  <a:schemeClr val="tx1"/>
                </a:solidFill>
                <a:effectLst/>
                <a:uLnTx/>
                <a:uFillTx/>
                <a:latin typeface="+mn-lt"/>
                <a:ea typeface="+mn-ea"/>
              </a:rPr>
              <a:t>đã</a:t>
            </a:r>
            <a:r>
              <a:rPr kumimoji="0" lang="en-US" sz="2000" b="0" i="0" u="none" strike="noStrike" kern="0" cap="none" spc="0" normalizeH="0" baseline="0" noProof="0">
                <a:ln>
                  <a:noFill/>
                </a:ln>
                <a:solidFill>
                  <a:schemeClr val="tx1"/>
                </a:solidFill>
                <a:effectLst/>
                <a:uLnTx/>
                <a:uFillTx/>
                <a:latin typeface="+mn-lt"/>
                <a:ea typeface="+mn-ea"/>
              </a:rPr>
              <a:t> học.</a:t>
            </a:r>
            <a:endParaRPr kumimoji="0" lang="en-US" sz="2000" b="0" i="0" u="none" strike="noStrike" kern="0" cap="none" spc="0" normalizeH="0" baseline="0" noProof="0" dirty="0">
              <a:ln>
                <a:noFill/>
              </a:ln>
              <a:solidFill>
                <a:schemeClr val="tx1"/>
              </a:solidFill>
              <a:effectLst/>
              <a:uLnTx/>
              <a:uFillTx/>
              <a:latin typeface="+mn-lt"/>
              <a:ea typeface="+mn-ea"/>
            </a:endParaRPr>
          </a:p>
        </p:txBody>
      </p:sp>
      <p:sp>
        <p:nvSpPr>
          <p:cNvPr id="45" name="Rectangle 44"/>
          <p:cNvSpPr/>
          <p:nvPr/>
        </p:nvSpPr>
        <p:spPr>
          <a:xfrm>
            <a:off x="1412169" y="2579699"/>
            <a:ext cx="4331827" cy="496996"/>
          </a:xfrm>
          <a:prstGeom prst="rect">
            <a:avLst/>
          </a:prstGeom>
        </p:spPr>
        <p:txBody>
          <a:bodyPr wrap="square">
            <a:spAutoFit/>
          </a:bodyPr>
          <a:lstStyle/>
          <a:p>
            <a:pPr marL="342900" indent="-342900">
              <a:lnSpc>
                <a:spcPct val="150000"/>
              </a:lnSpc>
              <a:spcAft>
                <a:spcPts val="800"/>
              </a:spcAft>
              <a:buClr>
                <a:schemeClr val="tx1"/>
              </a:buClr>
              <a:buFont typeface="Wingdings" panose="05000000000000000000" pitchFamily="2" charset="2"/>
              <a:buChar char="q"/>
              <a:defRPr/>
            </a:pPr>
            <a:r>
              <a:rPr lang="vi-VN" sz="2000">
                <a:solidFill>
                  <a:schemeClr val="tx1"/>
                </a:solidFill>
                <a:latin typeface="+mn-lt"/>
                <a:ea typeface="Times New Roman" panose="02020603050405020304" pitchFamily="18" charset="0"/>
                <a:cs typeface="Times New Roman" panose="02020603050405020304" pitchFamily="18" charset="0"/>
              </a:rPr>
              <a:t>Hoàn thành bài tập trong SBT</a:t>
            </a:r>
            <a:r>
              <a:rPr lang="en-US" sz="2000">
                <a:solidFill>
                  <a:schemeClr val="tx1"/>
                </a:solidFill>
                <a:latin typeface="+mn-lt"/>
                <a:ea typeface="Times New Roman" panose="02020603050405020304" pitchFamily="18" charset="0"/>
                <a:cs typeface="Times New Roman" panose="02020603050405020304" pitchFamily="18" charset="0"/>
              </a:rPr>
              <a:t>.</a:t>
            </a:r>
            <a:endParaRPr lang="en-US" sz="2000" b="1" i="1" dirty="0">
              <a:solidFill>
                <a:schemeClr val="tx1"/>
              </a:solidFill>
              <a:latin typeface="+mn-lt"/>
              <a:ea typeface="DengXian"/>
              <a:cs typeface="Times New Roman" panose="02020603050405020304" pitchFamily="18" charset="0"/>
            </a:endParaRPr>
          </a:p>
        </p:txBody>
      </p:sp>
      <p:sp>
        <p:nvSpPr>
          <p:cNvPr id="46" name="Rectangle 45"/>
          <p:cNvSpPr/>
          <p:nvPr/>
        </p:nvSpPr>
        <p:spPr>
          <a:xfrm>
            <a:off x="1412169" y="3311830"/>
            <a:ext cx="6666356" cy="958660"/>
          </a:xfrm>
          <a:prstGeom prst="rect">
            <a:avLst/>
          </a:prstGeom>
        </p:spPr>
        <p:txBody>
          <a:bodyPr wrap="square">
            <a:spAutoFit/>
          </a:bodyPr>
          <a:lstStyle/>
          <a:p>
            <a:pPr marL="342900" indent="-342900">
              <a:lnSpc>
                <a:spcPct val="150000"/>
              </a:lnSpc>
              <a:buClrTx/>
              <a:buFont typeface="Wingdings" panose="05000000000000000000" pitchFamily="2" charset="2"/>
              <a:buChar char="q"/>
              <a:defRPr/>
            </a:pPr>
            <a:r>
              <a:rPr lang="en-US" sz="2000" kern="1200" dirty="0" err="1">
                <a:solidFill>
                  <a:schemeClr val="tx1"/>
                </a:solidFill>
                <a:latin typeface="+mn-lt"/>
                <a:ea typeface="Times New Roman" panose="02020603050405020304" pitchFamily="18" charset="0"/>
                <a:cs typeface="Arial" panose="020B0604020202020204" pitchFamily="34" charset="0"/>
              </a:rPr>
              <a:t>Đọc</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và</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chuẩn</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dirty="0" err="1">
                <a:solidFill>
                  <a:schemeClr val="tx1"/>
                </a:solidFill>
                <a:latin typeface="+mn-lt"/>
                <a:ea typeface="Times New Roman" panose="02020603050405020304" pitchFamily="18" charset="0"/>
                <a:cs typeface="Arial" panose="020B0604020202020204" pitchFamily="34" charset="0"/>
              </a:rPr>
              <a:t>bị</a:t>
            </a:r>
            <a:r>
              <a:rPr lang="en-US" sz="2000" kern="1200" dirty="0">
                <a:solidFill>
                  <a:schemeClr val="tx1"/>
                </a:solidFill>
                <a:latin typeface="+mn-lt"/>
                <a:ea typeface="Times New Roman" panose="02020603050405020304" pitchFamily="18" charset="0"/>
                <a:cs typeface="Arial" panose="020B0604020202020204" pitchFamily="34" charset="0"/>
              </a:rPr>
              <a:t> </a:t>
            </a:r>
            <a:r>
              <a:rPr lang="en-US" sz="2000" kern="1200" err="1">
                <a:solidFill>
                  <a:schemeClr val="tx1"/>
                </a:solidFill>
                <a:latin typeface="+mn-lt"/>
                <a:ea typeface="Times New Roman" panose="02020603050405020304" pitchFamily="18" charset="0"/>
                <a:cs typeface="Arial" panose="020B0604020202020204" pitchFamily="34" charset="0"/>
              </a:rPr>
              <a:t>trước</a:t>
            </a:r>
            <a:r>
              <a:rPr lang="en-US" sz="2000" kern="1200">
                <a:solidFill>
                  <a:schemeClr val="tx1"/>
                </a:solidFill>
                <a:latin typeface="+mn-lt"/>
                <a:ea typeface="Times New Roman" panose="02020603050405020304" pitchFamily="18" charset="0"/>
                <a:cs typeface="Arial" panose="020B0604020202020204" pitchFamily="34" charset="0"/>
              </a:rPr>
              <a:t> </a:t>
            </a:r>
            <a:r>
              <a:rPr lang="vi-VN" sz="2000" b="1" i="1" kern="1200">
                <a:solidFill>
                  <a:schemeClr val="tx1"/>
                </a:solidFill>
                <a:latin typeface="+mn-lt"/>
                <a:ea typeface="Times New Roman" panose="02020603050405020304" pitchFamily="18" charset="0"/>
                <a:cs typeface="Arial" panose="020B0604020202020204" pitchFamily="34" charset="0"/>
              </a:rPr>
              <a:t>Bài </a:t>
            </a:r>
            <a:r>
              <a:rPr lang="en-US" sz="2000" b="1" i="1" kern="1200">
                <a:solidFill>
                  <a:schemeClr val="tx1"/>
                </a:solidFill>
                <a:latin typeface="+mn-lt"/>
                <a:ea typeface="Times New Roman" panose="02020603050405020304" pitchFamily="18" charset="0"/>
                <a:cs typeface="Arial" panose="020B0604020202020204" pitchFamily="34" charset="0"/>
              </a:rPr>
              <a:t>2</a:t>
            </a:r>
            <a:r>
              <a:rPr lang="vi-VN" sz="2000" b="1" i="1" kern="1200">
                <a:solidFill>
                  <a:schemeClr val="tx1"/>
                </a:solidFill>
                <a:latin typeface="+mn-lt"/>
                <a:ea typeface="Times New Roman" panose="02020603050405020304" pitchFamily="18" charset="0"/>
                <a:cs typeface="Arial" panose="020B0604020202020204" pitchFamily="34" charset="0"/>
              </a:rPr>
              <a:t>. Giá trị lớn nhất và giá trị nhỏ nhất của hàm số</a:t>
            </a:r>
            <a:r>
              <a:rPr lang="en-US" sz="2000" b="1" i="1" kern="1200">
                <a:solidFill>
                  <a:schemeClr val="tx1"/>
                </a:solidFill>
                <a:latin typeface="+mn-lt"/>
                <a:ea typeface="Times New Roman" panose="02020603050405020304" pitchFamily="18" charset="0"/>
                <a:cs typeface="Arial" panose="020B0604020202020204" pitchFamily="34" charset="0"/>
              </a:rPr>
              <a:t>.</a:t>
            </a:r>
            <a:endParaRPr lang="en-US" sz="2000" b="1" kern="1200" dirty="0">
              <a:solidFill>
                <a:schemeClr val="tx1"/>
              </a:solidFill>
              <a:latin typeface="+mn-lt"/>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5" grpId="0"/>
      <p:bldP spid="4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8" name="TextBox 10"/>
          <p:cNvSpPr txBox="1"/>
          <p:nvPr/>
        </p:nvSpPr>
        <p:spPr>
          <a:xfrm>
            <a:off x="948780" y="1112919"/>
            <a:ext cx="7227874" cy="1862498"/>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43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CẢM ƠN CÁC EM </a:t>
            </a:r>
          </a:p>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43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Arial"/>
              </a:rPr>
              <a:t>ĐÃ THAM GIA TIẾT HỌC!</a:t>
            </a:r>
          </a:p>
        </p:txBody>
      </p:sp>
      <p:sp>
        <p:nvSpPr>
          <p:cNvPr id="9" name="Google Shape;2729;p36"/>
          <p:cNvSpPr/>
          <p:nvPr/>
        </p:nvSpPr>
        <p:spPr>
          <a:xfrm>
            <a:off x="6728974" y="3871407"/>
            <a:ext cx="1264800" cy="285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chemeClr val="dk1"/>
              </a:solidFill>
              <a:latin typeface="Exo"/>
              <a:ea typeface="Exo"/>
              <a:cs typeface="Exo"/>
              <a:sym typeface="Exo"/>
            </a:endParaRPr>
          </a:p>
        </p:txBody>
      </p:sp>
      <p:grpSp>
        <p:nvGrpSpPr>
          <p:cNvPr id="10" name="Google Shape;3521;p72"/>
          <p:cNvGrpSpPr/>
          <p:nvPr/>
        </p:nvGrpSpPr>
        <p:grpSpPr>
          <a:xfrm rot="5837163">
            <a:off x="333171" y="501087"/>
            <a:ext cx="1231217" cy="991506"/>
            <a:chOff x="3614000" y="3673425"/>
            <a:chExt cx="927525" cy="696000"/>
          </a:xfrm>
        </p:grpSpPr>
        <p:sp>
          <p:nvSpPr>
            <p:cNvPr id="11" name="Google Shape;3522;p72"/>
            <p:cNvSpPr/>
            <p:nvPr/>
          </p:nvSpPr>
          <p:spPr>
            <a:xfrm>
              <a:off x="3614000" y="3673425"/>
              <a:ext cx="927525" cy="696000"/>
            </a:xfrm>
            <a:custGeom>
              <a:avLst/>
              <a:gdLst/>
              <a:ahLst/>
              <a:cxnLst/>
              <a:rect l="l" t="t" r="r" b="b"/>
              <a:pathLst>
                <a:path w="37101" h="27840" extrusionOk="0">
                  <a:moveTo>
                    <a:pt x="9818" y="10153"/>
                  </a:moveTo>
                  <a:cubicBezTo>
                    <a:pt x="9929" y="10153"/>
                    <a:pt x="10044" y="10178"/>
                    <a:pt x="10158" y="10233"/>
                  </a:cubicBezTo>
                  <a:lnTo>
                    <a:pt x="22990" y="16574"/>
                  </a:lnTo>
                  <a:cubicBezTo>
                    <a:pt x="23592" y="16875"/>
                    <a:pt x="23542" y="17752"/>
                    <a:pt x="22890" y="17977"/>
                  </a:cubicBezTo>
                  <a:lnTo>
                    <a:pt x="13316" y="21235"/>
                  </a:lnTo>
                  <a:cubicBezTo>
                    <a:pt x="13236" y="21261"/>
                    <a:pt x="13155" y="21273"/>
                    <a:pt x="13075" y="21273"/>
                  </a:cubicBezTo>
                  <a:cubicBezTo>
                    <a:pt x="12756" y="21273"/>
                    <a:pt x="12459" y="21080"/>
                    <a:pt x="12339" y="20759"/>
                  </a:cubicBezTo>
                  <a:lnTo>
                    <a:pt x="9081" y="11185"/>
                  </a:lnTo>
                  <a:cubicBezTo>
                    <a:pt x="8917" y="10653"/>
                    <a:pt x="9322" y="10153"/>
                    <a:pt x="9818" y="10153"/>
                  </a:cubicBezTo>
                  <a:close/>
                  <a:moveTo>
                    <a:pt x="887" y="1"/>
                  </a:moveTo>
                  <a:cubicBezTo>
                    <a:pt x="396" y="1"/>
                    <a:pt x="0" y="480"/>
                    <a:pt x="183" y="1010"/>
                  </a:cubicBezTo>
                  <a:lnTo>
                    <a:pt x="9106" y="27326"/>
                  </a:lnTo>
                  <a:cubicBezTo>
                    <a:pt x="9206" y="27647"/>
                    <a:pt x="9515" y="27839"/>
                    <a:pt x="9840" y="27839"/>
                  </a:cubicBezTo>
                  <a:cubicBezTo>
                    <a:pt x="9921" y="27839"/>
                    <a:pt x="10003" y="27827"/>
                    <a:pt x="10083" y="27802"/>
                  </a:cubicBezTo>
                  <a:lnTo>
                    <a:pt x="36399" y="18855"/>
                  </a:lnTo>
                  <a:cubicBezTo>
                    <a:pt x="37026" y="18654"/>
                    <a:pt x="37101" y="17752"/>
                    <a:pt x="36474" y="17451"/>
                  </a:cubicBezTo>
                  <a:lnTo>
                    <a:pt x="1236" y="82"/>
                  </a:lnTo>
                  <a:cubicBezTo>
                    <a:pt x="1118" y="26"/>
                    <a:pt x="1000" y="1"/>
                    <a:pt x="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23;p72"/>
            <p:cNvSpPr/>
            <p:nvPr/>
          </p:nvSpPr>
          <p:spPr>
            <a:xfrm>
              <a:off x="4138000" y="3918575"/>
              <a:ext cx="141000" cy="332125"/>
            </a:xfrm>
            <a:custGeom>
              <a:avLst/>
              <a:gdLst/>
              <a:ahLst/>
              <a:cxnLst/>
              <a:rect l="l" t="t" r="r" b="b"/>
              <a:pathLst>
                <a:path w="5640" h="13285" extrusionOk="0">
                  <a:moveTo>
                    <a:pt x="0" y="1"/>
                  </a:moveTo>
                  <a:lnTo>
                    <a:pt x="1479" y="6492"/>
                  </a:lnTo>
                  <a:lnTo>
                    <a:pt x="2030" y="6768"/>
                  </a:lnTo>
                  <a:cubicBezTo>
                    <a:pt x="2632" y="7069"/>
                    <a:pt x="2582" y="7946"/>
                    <a:pt x="1930" y="8171"/>
                  </a:cubicBezTo>
                  <a:lnTo>
                    <a:pt x="1855" y="8196"/>
                  </a:lnTo>
                  <a:lnTo>
                    <a:pt x="2983" y="13284"/>
                  </a:lnTo>
                  <a:lnTo>
                    <a:pt x="5640" y="12382"/>
                  </a:lnTo>
                  <a:lnTo>
                    <a:pt x="4286" y="2106"/>
                  </a:lnTo>
                  <a:lnTo>
                    <a:pt x="0"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24;p72"/>
            <p:cNvSpPr/>
            <p:nvPr/>
          </p:nvSpPr>
          <p:spPr>
            <a:xfrm>
              <a:off x="4037125" y="4145400"/>
              <a:ext cx="105275" cy="149150"/>
            </a:xfrm>
            <a:custGeom>
              <a:avLst/>
              <a:gdLst/>
              <a:ahLst/>
              <a:cxnLst/>
              <a:rect l="l" t="t" r="r" b="b"/>
              <a:pathLst>
                <a:path w="4211" h="5966" extrusionOk="0">
                  <a:moveTo>
                    <a:pt x="3309" y="1"/>
                  </a:moveTo>
                  <a:lnTo>
                    <a:pt x="0" y="1128"/>
                  </a:lnTo>
                  <a:lnTo>
                    <a:pt x="1855" y="5966"/>
                  </a:lnTo>
                  <a:lnTo>
                    <a:pt x="2707" y="5665"/>
                  </a:lnTo>
                  <a:lnTo>
                    <a:pt x="4211" y="5164"/>
                  </a:lnTo>
                  <a:lnTo>
                    <a:pt x="330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25;p72"/>
            <p:cNvSpPr/>
            <p:nvPr/>
          </p:nvSpPr>
          <p:spPr>
            <a:xfrm>
              <a:off x="3891750" y="3797025"/>
              <a:ext cx="211175" cy="248150"/>
            </a:xfrm>
            <a:custGeom>
              <a:avLst/>
              <a:gdLst/>
              <a:ahLst/>
              <a:cxnLst/>
              <a:rect l="l" t="t" r="r" b="b"/>
              <a:pathLst>
                <a:path w="8447" h="9926" extrusionOk="0">
                  <a:moveTo>
                    <a:pt x="1" y="1"/>
                  </a:moveTo>
                  <a:lnTo>
                    <a:pt x="2733" y="7118"/>
                  </a:lnTo>
                  <a:lnTo>
                    <a:pt x="8447" y="9926"/>
                  </a:lnTo>
                  <a:lnTo>
                    <a:pt x="7344" y="3635"/>
                  </a:lnTo>
                  <a:lnTo>
                    <a:pt x="1"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26;p72"/>
            <p:cNvSpPr/>
            <p:nvPr/>
          </p:nvSpPr>
          <p:spPr>
            <a:xfrm>
              <a:off x="4450025" y="4080250"/>
              <a:ext cx="25725" cy="38225"/>
            </a:xfrm>
            <a:custGeom>
              <a:avLst/>
              <a:gdLst/>
              <a:ahLst/>
              <a:cxnLst/>
              <a:rect l="l" t="t" r="r" b="b"/>
              <a:pathLst>
                <a:path w="1029" h="1529" extrusionOk="0">
                  <a:moveTo>
                    <a:pt x="652" y="0"/>
                  </a:moveTo>
                  <a:lnTo>
                    <a:pt x="1" y="1328"/>
                  </a:lnTo>
                  <a:lnTo>
                    <a:pt x="377" y="1529"/>
                  </a:lnTo>
                  <a:lnTo>
                    <a:pt x="1028" y="201"/>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27;p72"/>
            <p:cNvSpPr/>
            <p:nvPr/>
          </p:nvSpPr>
          <p:spPr>
            <a:xfrm>
              <a:off x="4388625" y="4050175"/>
              <a:ext cx="25725" cy="38225"/>
            </a:xfrm>
            <a:custGeom>
              <a:avLst/>
              <a:gdLst/>
              <a:ahLst/>
              <a:cxnLst/>
              <a:rect l="l" t="t" r="r" b="b"/>
              <a:pathLst>
                <a:path w="1029" h="1529" extrusionOk="0">
                  <a:moveTo>
                    <a:pt x="652" y="0"/>
                  </a:moveTo>
                  <a:lnTo>
                    <a:pt x="0" y="1328"/>
                  </a:lnTo>
                  <a:lnTo>
                    <a:pt x="376" y="1529"/>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28;p72"/>
            <p:cNvSpPr/>
            <p:nvPr/>
          </p:nvSpPr>
          <p:spPr>
            <a:xfrm>
              <a:off x="4331600" y="4021975"/>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29;p72"/>
            <p:cNvSpPr/>
            <p:nvPr/>
          </p:nvSpPr>
          <p:spPr>
            <a:xfrm>
              <a:off x="4270200" y="3991900"/>
              <a:ext cx="25725" cy="38250"/>
            </a:xfrm>
            <a:custGeom>
              <a:avLst/>
              <a:gdLst/>
              <a:ahLst/>
              <a:cxnLst/>
              <a:rect l="l" t="t" r="r" b="b"/>
              <a:pathLst>
                <a:path w="1029" h="1530" extrusionOk="0">
                  <a:moveTo>
                    <a:pt x="652" y="0"/>
                  </a:moveTo>
                  <a:lnTo>
                    <a:pt x="1" y="1329"/>
                  </a:lnTo>
                  <a:lnTo>
                    <a:pt x="377" y="1529"/>
                  </a:lnTo>
                  <a:lnTo>
                    <a:pt x="1028" y="176"/>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30;p72"/>
            <p:cNvSpPr/>
            <p:nvPr/>
          </p:nvSpPr>
          <p:spPr>
            <a:xfrm>
              <a:off x="4213175" y="3963700"/>
              <a:ext cx="25725" cy="38250"/>
            </a:xfrm>
            <a:custGeom>
              <a:avLst/>
              <a:gdLst/>
              <a:ahLst/>
              <a:cxnLst/>
              <a:rect l="l" t="t" r="r" b="b"/>
              <a:pathLst>
                <a:path w="1029" h="1530" extrusionOk="0">
                  <a:moveTo>
                    <a:pt x="653" y="0"/>
                  </a:moveTo>
                  <a:lnTo>
                    <a:pt x="1" y="1329"/>
                  </a:lnTo>
                  <a:lnTo>
                    <a:pt x="377" y="1529"/>
                  </a:lnTo>
                  <a:lnTo>
                    <a:pt x="1028" y="176"/>
                  </a:lnTo>
                  <a:lnTo>
                    <a:pt x="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31;p72"/>
            <p:cNvSpPr/>
            <p:nvPr/>
          </p:nvSpPr>
          <p:spPr>
            <a:xfrm>
              <a:off x="4151775" y="3933625"/>
              <a:ext cx="26350" cy="38250"/>
            </a:xfrm>
            <a:custGeom>
              <a:avLst/>
              <a:gdLst/>
              <a:ahLst/>
              <a:cxnLst/>
              <a:rect l="l" t="t" r="r" b="b"/>
              <a:pathLst>
                <a:path w="1054" h="1530" extrusionOk="0">
                  <a:moveTo>
                    <a:pt x="677" y="0"/>
                  </a:moveTo>
                  <a:lnTo>
                    <a:pt x="1" y="1329"/>
                  </a:lnTo>
                  <a:lnTo>
                    <a:pt x="377" y="1529"/>
                  </a:lnTo>
                  <a:lnTo>
                    <a:pt x="1053" y="176"/>
                  </a:lnTo>
                  <a:lnTo>
                    <a:pt x="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32;p72"/>
            <p:cNvSpPr/>
            <p:nvPr/>
          </p:nvSpPr>
          <p:spPr>
            <a:xfrm>
              <a:off x="4094775" y="3905425"/>
              <a:ext cx="25700" cy="38250"/>
            </a:xfrm>
            <a:custGeom>
              <a:avLst/>
              <a:gdLst/>
              <a:ahLst/>
              <a:cxnLst/>
              <a:rect l="l" t="t" r="r" b="b"/>
              <a:pathLst>
                <a:path w="1028" h="1530" extrusionOk="0">
                  <a:moveTo>
                    <a:pt x="652" y="1"/>
                  </a:moveTo>
                  <a:lnTo>
                    <a:pt x="0" y="1329"/>
                  </a:lnTo>
                  <a:lnTo>
                    <a:pt x="376" y="1529"/>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33;p72"/>
            <p:cNvSpPr/>
            <p:nvPr/>
          </p:nvSpPr>
          <p:spPr>
            <a:xfrm>
              <a:off x="4033975" y="3875350"/>
              <a:ext cx="25725" cy="37625"/>
            </a:xfrm>
            <a:custGeom>
              <a:avLst/>
              <a:gdLst/>
              <a:ahLst/>
              <a:cxnLst/>
              <a:rect l="l" t="t" r="r" b="b"/>
              <a:pathLst>
                <a:path w="1029" h="1505" extrusionOk="0">
                  <a:moveTo>
                    <a:pt x="653" y="1"/>
                  </a:moveTo>
                  <a:lnTo>
                    <a:pt x="1" y="1329"/>
                  </a:lnTo>
                  <a:lnTo>
                    <a:pt x="352" y="1504"/>
                  </a:lnTo>
                  <a:lnTo>
                    <a:pt x="1029" y="176"/>
                  </a:lnTo>
                  <a:lnTo>
                    <a:pt x="6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34;p72"/>
            <p:cNvSpPr/>
            <p:nvPr/>
          </p:nvSpPr>
          <p:spPr>
            <a:xfrm>
              <a:off x="3976350" y="3847150"/>
              <a:ext cx="25700" cy="37625"/>
            </a:xfrm>
            <a:custGeom>
              <a:avLst/>
              <a:gdLst/>
              <a:ahLst/>
              <a:cxnLst/>
              <a:rect l="l" t="t" r="r" b="b"/>
              <a:pathLst>
                <a:path w="1028" h="1505" extrusionOk="0">
                  <a:moveTo>
                    <a:pt x="677" y="1"/>
                  </a:moveTo>
                  <a:lnTo>
                    <a:pt x="0" y="1329"/>
                  </a:lnTo>
                  <a:lnTo>
                    <a:pt x="376" y="1504"/>
                  </a:lnTo>
                  <a:lnTo>
                    <a:pt x="1028"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35;p72"/>
            <p:cNvSpPr/>
            <p:nvPr/>
          </p:nvSpPr>
          <p:spPr>
            <a:xfrm>
              <a:off x="3915575" y="3817075"/>
              <a:ext cx="25700" cy="37625"/>
            </a:xfrm>
            <a:custGeom>
              <a:avLst/>
              <a:gdLst/>
              <a:ahLst/>
              <a:cxnLst/>
              <a:rect l="l" t="t" r="r" b="b"/>
              <a:pathLst>
                <a:path w="1028" h="1505" extrusionOk="0">
                  <a:moveTo>
                    <a:pt x="652" y="1"/>
                  </a:moveTo>
                  <a:lnTo>
                    <a:pt x="0" y="1329"/>
                  </a:lnTo>
                  <a:lnTo>
                    <a:pt x="376" y="1504"/>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36;p72"/>
            <p:cNvSpPr/>
            <p:nvPr/>
          </p:nvSpPr>
          <p:spPr>
            <a:xfrm>
              <a:off x="3857925" y="3788875"/>
              <a:ext cx="26325" cy="37625"/>
            </a:xfrm>
            <a:custGeom>
              <a:avLst/>
              <a:gdLst/>
              <a:ahLst/>
              <a:cxnLst/>
              <a:rect l="l" t="t" r="r" b="b"/>
              <a:pathLst>
                <a:path w="1053" h="1505" extrusionOk="0">
                  <a:moveTo>
                    <a:pt x="677" y="1"/>
                  </a:moveTo>
                  <a:lnTo>
                    <a:pt x="0" y="1329"/>
                  </a:lnTo>
                  <a:lnTo>
                    <a:pt x="376" y="1505"/>
                  </a:lnTo>
                  <a:lnTo>
                    <a:pt x="1053" y="176"/>
                  </a:lnTo>
                  <a:lnTo>
                    <a:pt x="67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37;p72"/>
            <p:cNvSpPr/>
            <p:nvPr/>
          </p:nvSpPr>
          <p:spPr>
            <a:xfrm>
              <a:off x="3797150" y="3758800"/>
              <a:ext cx="25700" cy="37625"/>
            </a:xfrm>
            <a:custGeom>
              <a:avLst/>
              <a:gdLst/>
              <a:ahLst/>
              <a:cxnLst/>
              <a:rect l="l" t="t" r="r" b="b"/>
              <a:pathLst>
                <a:path w="1028" h="1505" extrusionOk="0">
                  <a:moveTo>
                    <a:pt x="652" y="1"/>
                  </a:moveTo>
                  <a:lnTo>
                    <a:pt x="0" y="1329"/>
                  </a:lnTo>
                  <a:lnTo>
                    <a:pt x="376" y="1505"/>
                  </a:lnTo>
                  <a:lnTo>
                    <a:pt x="1028" y="176"/>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38;p72"/>
            <p:cNvSpPr/>
            <p:nvPr/>
          </p:nvSpPr>
          <p:spPr>
            <a:xfrm>
              <a:off x="3740125" y="3730625"/>
              <a:ext cx="25725" cy="37600"/>
            </a:xfrm>
            <a:custGeom>
              <a:avLst/>
              <a:gdLst/>
              <a:ahLst/>
              <a:cxnLst/>
              <a:rect l="l" t="t" r="r" b="b"/>
              <a:pathLst>
                <a:path w="1029" h="1504" extrusionOk="0">
                  <a:moveTo>
                    <a:pt x="652" y="0"/>
                  </a:moveTo>
                  <a:lnTo>
                    <a:pt x="1" y="1328"/>
                  </a:lnTo>
                  <a:lnTo>
                    <a:pt x="376" y="1504"/>
                  </a:lnTo>
                  <a:lnTo>
                    <a:pt x="1028" y="175"/>
                  </a:lnTo>
                  <a:lnTo>
                    <a:pt x="6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39;p72"/>
            <p:cNvSpPr/>
            <p:nvPr/>
          </p:nvSpPr>
          <p:spPr>
            <a:xfrm>
              <a:off x="3678725" y="3699900"/>
              <a:ext cx="25700" cy="38250"/>
            </a:xfrm>
            <a:custGeom>
              <a:avLst/>
              <a:gdLst/>
              <a:ahLst/>
              <a:cxnLst/>
              <a:rect l="l" t="t" r="r" b="b"/>
              <a:pathLst>
                <a:path w="1028" h="1530" extrusionOk="0">
                  <a:moveTo>
                    <a:pt x="652" y="1"/>
                  </a:moveTo>
                  <a:lnTo>
                    <a:pt x="0" y="1354"/>
                  </a:lnTo>
                  <a:lnTo>
                    <a:pt x="376" y="1530"/>
                  </a:lnTo>
                  <a:lnTo>
                    <a:pt x="1028" y="201"/>
                  </a:lnTo>
                  <a:lnTo>
                    <a:pt x="6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40;p72"/>
            <p:cNvSpPr/>
            <p:nvPr/>
          </p:nvSpPr>
          <p:spPr>
            <a:xfrm>
              <a:off x="3807750" y="3903100"/>
              <a:ext cx="117875" cy="287450"/>
            </a:xfrm>
            <a:custGeom>
              <a:avLst/>
              <a:gdLst/>
              <a:ahLst/>
              <a:cxnLst/>
              <a:rect l="l" t="t" r="r" b="b"/>
              <a:pathLst>
                <a:path w="4715" h="11498" extrusionOk="0">
                  <a:moveTo>
                    <a:pt x="1367" y="1"/>
                  </a:moveTo>
                  <a:cubicBezTo>
                    <a:pt x="637" y="1"/>
                    <a:pt x="1" y="742"/>
                    <a:pt x="303" y="1547"/>
                  </a:cubicBezTo>
                  <a:lnTo>
                    <a:pt x="3937" y="11497"/>
                  </a:lnTo>
                  <a:lnTo>
                    <a:pt x="679" y="1297"/>
                  </a:lnTo>
                  <a:cubicBezTo>
                    <a:pt x="494" y="743"/>
                    <a:pt x="914" y="240"/>
                    <a:pt x="1429" y="240"/>
                  </a:cubicBezTo>
                  <a:cubicBezTo>
                    <a:pt x="1544" y="240"/>
                    <a:pt x="1663" y="264"/>
                    <a:pt x="1782" y="319"/>
                  </a:cubicBezTo>
                  <a:lnTo>
                    <a:pt x="4714" y="1672"/>
                  </a:lnTo>
                  <a:lnTo>
                    <a:pt x="1907" y="144"/>
                  </a:lnTo>
                  <a:cubicBezTo>
                    <a:pt x="1730" y="45"/>
                    <a:pt x="1546" y="1"/>
                    <a:pt x="1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83408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grpSp>
        <p:nvGrpSpPr>
          <p:cNvPr id="41" name="Google Shape;2996;p56"/>
          <p:cNvGrpSpPr/>
          <p:nvPr/>
        </p:nvGrpSpPr>
        <p:grpSpPr>
          <a:xfrm>
            <a:off x="279555" y="250715"/>
            <a:ext cx="8586093" cy="5474223"/>
            <a:chOff x="4361075" y="1507050"/>
            <a:chExt cx="3520500" cy="2375700"/>
          </a:xfrm>
        </p:grpSpPr>
        <p:sp>
          <p:nvSpPr>
            <p:cNvPr id="42" name="Google Shape;2997;p56"/>
            <p:cNvSpPr/>
            <p:nvPr/>
          </p:nvSpPr>
          <p:spPr>
            <a:xfrm>
              <a:off x="5935025" y="3366478"/>
              <a:ext cx="372600" cy="406500"/>
            </a:xfrm>
            <a:prstGeom prst="frame">
              <a:avLst>
                <a:gd name="adj1" fmla="val 35142"/>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98;p56"/>
            <p:cNvSpPr/>
            <p:nvPr/>
          </p:nvSpPr>
          <p:spPr>
            <a:xfrm>
              <a:off x="4361075" y="1507050"/>
              <a:ext cx="3520500" cy="2020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99;p56"/>
            <p:cNvSpPr/>
            <p:nvPr/>
          </p:nvSpPr>
          <p:spPr>
            <a:xfrm>
              <a:off x="5570850" y="3758550"/>
              <a:ext cx="1122300" cy="124200"/>
            </a:xfrm>
            <a:prstGeom prst="trapezoid">
              <a:avLst>
                <a:gd name="adj" fmla="val 135165"/>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9" name="Picture 78"/>
          <p:cNvPicPr>
            <a:picLocks noChangeAspect="1"/>
          </p:cNvPicPr>
          <p:nvPr/>
        </p:nvPicPr>
        <p:blipFill>
          <a:blip r:embed="rId3"/>
          <a:stretch>
            <a:fillRect/>
          </a:stretch>
        </p:blipFill>
        <p:spPr>
          <a:xfrm>
            <a:off x="357809" y="316964"/>
            <a:ext cx="8422757" cy="4517429"/>
          </a:xfrm>
          <a:prstGeom prst="rect">
            <a:avLst/>
          </a:prstGeom>
        </p:spPr>
      </p:pic>
      <mc:AlternateContent xmlns:mc="http://schemas.openxmlformats.org/markup-compatibility/2006" xmlns:a14="http://schemas.microsoft.com/office/drawing/2010/main">
        <mc:Choice Requires="a14">
          <p:sp>
            <p:nvSpPr>
              <p:cNvPr id="114" name="Rectangle 1"/>
              <p:cNvSpPr>
                <a:spLocks noChangeArrowheads="1"/>
              </p:cNvSpPr>
              <p:nvPr/>
            </p:nvSpPr>
            <p:spPr bwMode="auto">
              <a:xfrm>
                <a:off x="444078" y="1374734"/>
                <a:ext cx="8206721" cy="30162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300"/>
                  </a:spcBef>
                  <a:spcAft>
                    <a:spcPts val="300"/>
                  </a:spcAft>
                </a:pPr>
                <a:r>
                  <a:rPr lang="en-US" sz="2000">
                    <a:latin typeface="+mn-lt"/>
                    <a:ea typeface="Arial" panose="020B0604020202020204" pitchFamily="34" charset="0"/>
                    <a:cs typeface="Times New Roman" panose="02020603050405020304" pitchFamily="18" charset="0"/>
                  </a:rPr>
                  <a:t>Giả sử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𝐾</m:t>
                    </m:r>
                  </m:oMath>
                </a14:m>
                <a:r>
                  <a:rPr lang="en-US" sz="2000">
                    <a:effectLst/>
                    <a:latin typeface="+mn-lt"/>
                    <a:ea typeface="PMingLiU"/>
                    <a:cs typeface="Times New Roman" panose="02020603050405020304" pitchFamily="18" charset="0"/>
                  </a:rPr>
                  <a:t> là một khoảng, một đoạn hoặc một nửa khoảng và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𝑦</m:t>
                    </m:r>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𝑓</m:t>
                    </m:r>
                    <m:d>
                      <m:dPr>
                        <m:ctrlPr>
                          <a:rPr lang="en-US" sz="2000" i="1">
                            <a:effectLst/>
                            <a:latin typeface="Cambria Math"/>
                            <a:ea typeface="PMingLiU"/>
                            <a:cs typeface="Times New Roman" panose="02020603050405020304" pitchFamily="18" charset="0"/>
                          </a:rPr>
                        </m:ctrlPr>
                      </m:dPr>
                      <m:e>
                        <m:r>
                          <a:rPr lang="en-US" sz="2000" i="1">
                            <a:effectLst/>
                            <a:latin typeface="Cambria Math" panose="02040503050406030204" pitchFamily="18" charset="0"/>
                            <a:ea typeface="PMingLiU"/>
                            <a:cs typeface="Times New Roman" panose="02020603050405020304" pitchFamily="18" charset="0"/>
                          </a:rPr>
                          <m:t>𝑥</m:t>
                        </m:r>
                      </m:e>
                    </m:d>
                  </m:oMath>
                </a14:m>
                <a:r>
                  <a:rPr lang="en-US" sz="2000">
                    <a:effectLst/>
                    <a:latin typeface="+mn-lt"/>
                    <a:ea typeface="PMingLiU"/>
                    <a:cs typeface="Times New Roman" panose="02020603050405020304" pitchFamily="18" charset="0"/>
                  </a:rPr>
                  <a:t> là hàm số xác định trên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PMingLiU"/>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marL="457200" indent="-457200" algn="just">
                  <a:lnSpc>
                    <a:spcPct val="150000"/>
                  </a:lnSpc>
                  <a:spcBef>
                    <a:spcPts val="300"/>
                  </a:spcBef>
                  <a:spcAft>
                    <a:spcPts val="300"/>
                  </a:spcAft>
                  <a:buClr>
                    <a:schemeClr val="tx1"/>
                  </a:buClr>
                  <a:buFont typeface="Arial" panose="020B0604020202020204" pitchFamily="34" charset="0"/>
                  <a:buChar char="•"/>
                </a:pPr>
                <a:r>
                  <a:rPr lang="en-US" sz="2000">
                    <a:effectLst/>
                    <a:latin typeface="+mn-lt"/>
                    <a:ea typeface="Arial" panose="020B0604020202020204" pitchFamily="34" charset="0"/>
                    <a:cs typeface="Times New Roman" panose="02020603050405020304" pitchFamily="18" charset="0"/>
                  </a:rPr>
                  <a:t>Hàm số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2000">
                    <a:effectLst/>
                    <a:latin typeface="+mn-lt"/>
                    <a:ea typeface="PMingLiU"/>
                    <a:cs typeface="Times New Roman" panose="02020603050405020304" pitchFamily="18" charset="0"/>
                  </a:rPr>
                  <a:t> được gọi là đồng biến trên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PMingLiU"/>
                    <a:cs typeface="Times New Roman" panose="02020603050405020304" pitchFamily="18" charset="0"/>
                  </a:rPr>
                  <a:t> nếu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m:t>
                    </m:r>
                    <m:sSub>
                      <m:sSubPr>
                        <m:ctrlPr>
                          <a:rPr lang="en-US" sz="2000" i="1">
                            <a:effectLst/>
                            <a:latin typeface="Cambria Math"/>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1</m:t>
                        </m:r>
                      </m:sub>
                    </m:sSub>
                    <m:r>
                      <a:rPr lang="en-US" sz="2000" i="1">
                        <a:effectLst/>
                        <a:latin typeface="Cambria Math" panose="02040503050406030204" pitchFamily="18" charset="0"/>
                        <a:ea typeface="PMingLiU"/>
                        <a:cs typeface="Times New Roman" panose="02020603050405020304" pitchFamily="18" charset="0"/>
                      </a:rPr>
                      <m:t>, </m:t>
                    </m:r>
                    <m:sSub>
                      <m:sSubPr>
                        <m:ctrlPr>
                          <a:rPr lang="en-US" sz="2000" i="1">
                            <a:effectLst/>
                            <a:latin typeface="Cambria Math"/>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2</m:t>
                        </m:r>
                      </m:sub>
                    </m:sSub>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sSub>
                      <m:sSubPr>
                        <m:ctrlPr>
                          <a:rPr lang="en-US" sz="2000" i="1">
                            <a:latin typeface="Cambria Math"/>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r>
                      <a:rPr lang="en-US" sz="2000" i="1">
                        <a:latin typeface="Cambria Math" panose="02040503050406030204" pitchFamily="18" charset="0"/>
                        <a:ea typeface="PMingLiU"/>
                        <a:cs typeface="Times New Roman" panose="02020603050405020304" pitchFamily="18" charset="0"/>
                      </a:rPr>
                      <m:t>&lt;</m:t>
                    </m:r>
                    <m:sSub>
                      <m:sSubPr>
                        <m:ctrlPr>
                          <a:rPr lang="en-US" sz="2000" i="1">
                            <a:latin typeface="Cambria Math"/>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r>
                      <a:rPr lang="en-US" sz="2000" b="0" i="0" smtClean="0">
                        <a:latin typeface="Cambria Math" panose="02040503050406030204" pitchFamily="18" charset="0"/>
                        <a:ea typeface="PMingLiU"/>
                        <a:cs typeface="Times New Roman" panose="02020603050405020304" pitchFamily="18" charset="0"/>
                      </a:rPr>
                      <m: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a:ea typeface="PMingLiU"/>
                            <a:cs typeface="Times New Roman" panose="02020603050405020304" pitchFamily="18" charset="0"/>
                          </a:rPr>
                        </m:ctrlPr>
                      </m:dPr>
                      <m:e>
                        <m:sSub>
                          <m:sSubPr>
                            <m:ctrlPr>
                              <a:rPr lang="en-US" sz="2000" i="1">
                                <a:latin typeface="Cambria Math"/>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e>
                    </m:d>
                    <m:r>
                      <a:rPr lang="en-US" sz="2000" i="1">
                        <a:latin typeface="Cambria Math" panose="02040503050406030204" pitchFamily="18" charset="0"/>
                        <a:ea typeface="PMingLiU"/>
                        <a:cs typeface="Times New Roman" panose="02020603050405020304" pitchFamily="18" charset="0"/>
                      </a:rPr>
                      <m:t>&lt;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a:ea typeface="PMingLiU"/>
                            <a:cs typeface="Times New Roman" panose="02020603050405020304" pitchFamily="18" charset="0"/>
                          </a:rPr>
                        </m:ctrlPr>
                      </m:dPr>
                      <m:e>
                        <m:sSub>
                          <m:sSubPr>
                            <m:ctrlPr>
                              <a:rPr lang="en-US" sz="2000" i="1">
                                <a:latin typeface="Cambria Math"/>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e>
                    </m:d>
                    <m:r>
                      <a:rPr lang="en-US" sz="2000" b="0" i="1" smtClean="0">
                        <a:latin typeface="Cambria Math" panose="02040503050406030204" pitchFamily="18" charset="0"/>
                        <a:ea typeface="PMingLiU"/>
                        <a:cs typeface="Times New Roman" panose="02020603050405020304" pitchFamily="18" charset="0"/>
                      </a:rPr>
                      <m:t>.</m:t>
                    </m:r>
                  </m:oMath>
                </a14:m>
                <a:endParaRPr lang="en-US" sz="2000" b="0">
                  <a:latin typeface="+mn-lt"/>
                  <a:ea typeface="PMingLiU"/>
                  <a:cs typeface="Times New Roman" panose="02020603050405020304" pitchFamily="18" charset="0"/>
                </a:endParaRPr>
              </a:p>
              <a:p>
                <a:pPr marL="457200" indent="-457200" algn="just">
                  <a:lnSpc>
                    <a:spcPct val="150000"/>
                  </a:lnSpc>
                  <a:spcBef>
                    <a:spcPts val="300"/>
                  </a:spcBef>
                  <a:spcAft>
                    <a:spcPts val="300"/>
                  </a:spcAft>
                  <a:buClr>
                    <a:schemeClr val="tx1"/>
                  </a:buClr>
                  <a:buFont typeface="Arial" panose="020B0604020202020204" pitchFamily="34" charset="0"/>
                  <a:buChar char="•"/>
                </a:pPr>
                <a:r>
                  <a:rPr lang="en-US" sz="2000">
                    <a:effectLst/>
                    <a:latin typeface="+mn-lt"/>
                    <a:ea typeface="Arial" panose="020B0604020202020204" pitchFamily="34" charset="0"/>
                    <a:cs typeface="Times New Roman" panose="02020603050405020304" pitchFamily="18" charset="0"/>
                  </a:rPr>
                  <a:t>Hàm số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𝑓</m:t>
                    </m:r>
                    <m:d>
                      <m:dPr>
                        <m:ctrlPr>
                          <a:rPr lang="en-US" sz="2000" i="1">
                            <a:effectLst/>
                            <a:latin typeface="Cambria Math"/>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2000">
                    <a:effectLst/>
                    <a:latin typeface="+mn-lt"/>
                    <a:ea typeface="PMingLiU"/>
                    <a:cs typeface="Times New Roman" panose="02020603050405020304" pitchFamily="18" charset="0"/>
                  </a:rPr>
                  <a:t> được gọi là nghịch biến trên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PMingLiU"/>
                    <a:cs typeface="Times New Roman" panose="02020603050405020304" pitchFamily="18" charset="0"/>
                  </a:rPr>
                  <a:t> nếu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m:t>
                    </m:r>
                    <m:sSub>
                      <m:sSubPr>
                        <m:ctrlPr>
                          <a:rPr lang="en-US" sz="2000" i="1">
                            <a:effectLst/>
                            <a:latin typeface="Cambria Math"/>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1</m:t>
                        </m:r>
                      </m:sub>
                    </m:sSub>
                    <m:r>
                      <a:rPr lang="en-US" sz="2000" i="1">
                        <a:effectLst/>
                        <a:latin typeface="Cambria Math" panose="02040503050406030204" pitchFamily="18" charset="0"/>
                        <a:ea typeface="PMingLiU"/>
                        <a:cs typeface="Times New Roman" panose="02020603050405020304" pitchFamily="18" charset="0"/>
                      </a:rPr>
                      <m:t>, </m:t>
                    </m:r>
                    <m:sSub>
                      <m:sSubPr>
                        <m:ctrlPr>
                          <a:rPr lang="en-US" sz="2000" i="1">
                            <a:effectLst/>
                            <a:latin typeface="Cambria Math"/>
                            <a:ea typeface="PMingLiU"/>
                            <a:cs typeface="Times New Roman" panose="02020603050405020304" pitchFamily="18" charset="0"/>
                          </a:rPr>
                        </m:ctrlPr>
                      </m:sSubPr>
                      <m:e>
                        <m:r>
                          <a:rPr lang="en-US" sz="2000" i="1">
                            <a:effectLst/>
                            <a:latin typeface="Cambria Math" panose="02040503050406030204" pitchFamily="18" charset="0"/>
                            <a:ea typeface="PMingLiU"/>
                            <a:cs typeface="Times New Roman" panose="02020603050405020304" pitchFamily="18" charset="0"/>
                          </a:rPr>
                          <m:t>𝑥</m:t>
                        </m:r>
                      </m:e>
                      <m:sub>
                        <m:r>
                          <a:rPr lang="en-US" sz="2000" i="1">
                            <a:effectLst/>
                            <a:latin typeface="Cambria Math" panose="02040503050406030204" pitchFamily="18" charset="0"/>
                            <a:ea typeface="PMingLiU"/>
                            <a:cs typeface="Times New Roman" panose="02020603050405020304" pitchFamily="18" charset="0"/>
                          </a:rPr>
                          <m:t>2</m:t>
                        </m:r>
                      </m:sub>
                    </m:sSub>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𝐾</m:t>
                    </m:r>
                  </m:oMath>
                </a14:m>
                <a:r>
                  <a:rPr lang="en-US" sz="2000">
                    <a:effectLst/>
                    <a:latin typeface="+mn-lt"/>
                    <a:ea typeface="Arial" panose="020B0604020202020204" pitchFamily="34" charset="0"/>
                    <a:cs typeface="Times New Roman" panose="02020603050405020304" pitchFamily="18" charset="0"/>
                  </a:rPr>
                  <a:t>, </a:t>
                </a:r>
                <a14:m>
                  <m:oMath xmlns:m="http://schemas.openxmlformats.org/officeDocument/2006/math">
                    <m:sSub>
                      <m:sSubPr>
                        <m:ctrlPr>
                          <a:rPr lang="en-US" sz="2000" i="1">
                            <a:latin typeface="Cambria Math"/>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r>
                      <a:rPr lang="en-US" sz="2000" i="1">
                        <a:latin typeface="Cambria Math" panose="02040503050406030204" pitchFamily="18" charset="0"/>
                        <a:ea typeface="PMingLiU"/>
                        <a:cs typeface="Times New Roman" panose="02020603050405020304" pitchFamily="18" charset="0"/>
                      </a:rPr>
                      <m:t>&lt;</m:t>
                    </m:r>
                    <m:sSub>
                      <m:sSubPr>
                        <m:ctrlPr>
                          <a:rPr lang="en-US" sz="2000" i="1">
                            <a:latin typeface="Cambria Math"/>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oMath>
                </a14:m>
                <a:r>
                  <a:rPr lang="en-US" sz="2000">
                    <a:ea typeface="PMingLiU"/>
                    <a:cs typeface="Times New Roman" panose="02020603050405020304" pitchFamily="18" charset="0"/>
                  </a:rPr>
                  <a:t> </a:t>
                </a:r>
                <a14:m>
                  <m:oMath xmlns:m="http://schemas.openxmlformats.org/officeDocument/2006/math">
                    <m:r>
                      <a:rPr lang="en-US" sz="2000">
                        <a:latin typeface="Cambria Math" panose="02040503050406030204" pitchFamily="18" charset="0"/>
                        <a:ea typeface="PMingLiU"/>
                        <a:cs typeface="Times New Roman" panose="02020603050405020304" pitchFamily="18" charset="0"/>
                      </a:rPr>
                      <m:t>⇒</m:t>
                    </m:r>
                  </m:oMath>
                </a14:m>
                <a:r>
                  <a:rPr lang="en-US" sz="2000">
                    <a:ea typeface="PMingLiU"/>
                    <a:cs typeface="Times New Roman" panose="02020603050405020304" pitchFamily="18" charset="0"/>
                  </a:rPr>
                  <a:t> </a:t>
                </a:r>
                <a14:m>
                  <m:oMath xmlns:m="http://schemas.openxmlformats.org/officeDocument/2006/math">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a:ea typeface="PMingLiU"/>
                            <a:cs typeface="Times New Roman" panose="02020603050405020304" pitchFamily="18" charset="0"/>
                          </a:rPr>
                        </m:ctrlPr>
                      </m:dPr>
                      <m:e>
                        <m:sSub>
                          <m:sSubPr>
                            <m:ctrlPr>
                              <a:rPr lang="en-US" sz="2000" i="1">
                                <a:latin typeface="Cambria Math"/>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1</m:t>
                            </m:r>
                          </m:sub>
                        </m:sSub>
                      </m:e>
                    </m:d>
                    <m:r>
                      <a:rPr lang="en-US" sz="2000" i="1">
                        <a:latin typeface="Cambria Math" panose="02040503050406030204" pitchFamily="18" charset="0"/>
                        <a:ea typeface="PMingLiU"/>
                        <a:cs typeface="Times New Roman" panose="02020603050405020304" pitchFamily="18" charset="0"/>
                      </a:rPr>
                      <m:t>&gt;</m:t>
                    </m:r>
                    <m:r>
                      <a:rPr lang="en-US" sz="2000" i="1">
                        <a:latin typeface="Cambria Math" panose="02040503050406030204" pitchFamily="18" charset="0"/>
                        <a:ea typeface="PMingLiU"/>
                        <a:cs typeface="Times New Roman" panose="02020603050405020304" pitchFamily="18" charset="0"/>
                      </a:rPr>
                      <m:t>𝑓</m:t>
                    </m:r>
                    <m:d>
                      <m:dPr>
                        <m:ctrlPr>
                          <a:rPr lang="en-US" sz="2000" i="1">
                            <a:latin typeface="Cambria Math"/>
                            <a:ea typeface="PMingLiU"/>
                            <a:cs typeface="Times New Roman" panose="02020603050405020304" pitchFamily="18" charset="0"/>
                          </a:rPr>
                        </m:ctrlPr>
                      </m:dPr>
                      <m:e>
                        <m:sSub>
                          <m:sSubPr>
                            <m:ctrlPr>
                              <a:rPr lang="en-US" sz="2000" i="1">
                                <a:latin typeface="Cambria Math"/>
                                <a:ea typeface="PMingLiU"/>
                                <a:cs typeface="Times New Roman" panose="02020603050405020304" pitchFamily="18" charset="0"/>
                              </a:rPr>
                            </m:ctrlPr>
                          </m:sSubPr>
                          <m:e>
                            <m:r>
                              <a:rPr lang="en-US" sz="2000" i="1">
                                <a:latin typeface="Cambria Math" panose="02040503050406030204" pitchFamily="18" charset="0"/>
                                <a:ea typeface="PMingLiU"/>
                                <a:cs typeface="Times New Roman" panose="02020603050405020304" pitchFamily="18" charset="0"/>
                              </a:rPr>
                              <m:t>𝑥</m:t>
                            </m:r>
                          </m:e>
                          <m:sub>
                            <m:r>
                              <a:rPr lang="en-US" sz="2000" i="1">
                                <a:latin typeface="Cambria Math" panose="02040503050406030204" pitchFamily="18" charset="0"/>
                                <a:ea typeface="PMingLiU"/>
                                <a:cs typeface="Times New Roman" panose="02020603050405020304" pitchFamily="18" charset="0"/>
                              </a:rPr>
                              <m:t>2</m:t>
                            </m:r>
                          </m:sub>
                        </m:sSub>
                      </m:e>
                    </m:d>
                  </m:oMath>
                </a14:m>
                <a:r>
                  <a:rPr lang="en-US" sz="2000">
                    <a:ea typeface="PMingLiU"/>
                    <a:cs typeface="Times New Roman" panose="02020603050405020304" pitchFamily="18" charset="0"/>
                  </a:rPr>
                  <a:t>.</a:t>
                </a:r>
                <a:endParaRPr lang="en-US" sz="2000">
                  <a:ea typeface="Arial" panose="020B0604020202020204" pitchFamily="34" charset="0"/>
                  <a:cs typeface="Times New Roman" panose="02020603050405020304" pitchFamily="18" charset="0"/>
                </a:endParaRPr>
              </a:p>
            </p:txBody>
          </p:sp>
        </mc:Choice>
        <mc:Fallback xmlns="">
          <p:sp>
            <p:nvSpPr>
              <p:cNvPr id="114" name="Rectangle 1"/>
              <p:cNvSpPr>
                <a:spLocks noRot="1" noChangeAspect="1" noMove="1" noResize="1" noEditPoints="1" noAdjustHandles="1" noChangeArrowheads="1" noChangeShapeType="1" noTextEdit="1"/>
              </p:cNvSpPr>
              <p:nvPr/>
            </p:nvSpPr>
            <p:spPr bwMode="auto">
              <a:xfrm>
                <a:off x="444078" y="1374734"/>
                <a:ext cx="8206721" cy="3016210"/>
              </a:xfrm>
              <a:prstGeom prst="rect">
                <a:avLst/>
              </a:prstGeom>
              <a:blipFill>
                <a:blip r:embed="rId4"/>
                <a:stretch>
                  <a:fillRect l="-817" r="-743" b="-14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5" name="Rectangle 114"/>
          <p:cNvSpPr/>
          <p:nvPr/>
        </p:nvSpPr>
        <p:spPr>
          <a:xfrm>
            <a:off x="3584674" y="629202"/>
            <a:ext cx="1925527" cy="630942"/>
          </a:xfrm>
          <a:prstGeom prst="rect">
            <a:avLst/>
          </a:prstGeom>
        </p:spPr>
        <p:txBody>
          <a:bodyPr wrap="none">
            <a:spAutoFit/>
          </a:bodyPr>
          <a:lstStyle/>
          <a:p>
            <a:pPr lvl="0" algn="ctr" defTabSz="457200">
              <a:buClrTx/>
              <a:defRPr/>
            </a:pPr>
            <a:r>
              <a:rPr lang="en-US" sz="3500" b="1" kern="1200">
                <a:solidFill>
                  <a:srgbClr val="FFFF00"/>
                </a:solidFill>
                <a:ea typeface="+mn-ea"/>
                <a:cs typeface="Arial" panose="020B0604020202020204" pitchFamily="34" charset="0"/>
              </a:rPr>
              <a:t>Ghi nhớ</a:t>
            </a:r>
            <a:endParaRPr kumimoji="0" lang="en-US" sz="35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sym typeface="Arial"/>
            </a:endParaRPr>
          </a:p>
        </p:txBody>
      </p:sp>
      <p:grpSp>
        <p:nvGrpSpPr>
          <p:cNvPr id="119" name="Google Shape;3633;p72"/>
          <p:cNvGrpSpPr/>
          <p:nvPr/>
        </p:nvGrpSpPr>
        <p:grpSpPr>
          <a:xfrm rot="18679193">
            <a:off x="-56491" y="570596"/>
            <a:ext cx="1253175" cy="629525"/>
            <a:chOff x="3275225" y="3012350"/>
            <a:chExt cx="1253175" cy="629525"/>
          </a:xfrm>
        </p:grpSpPr>
        <p:sp>
          <p:nvSpPr>
            <p:cNvPr id="120" name="Google Shape;3634;p72"/>
            <p:cNvSpPr/>
            <p:nvPr/>
          </p:nvSpPr>
          <p:spPr>
            <a:xfrm>
              <a:off x="3275225" y="3012350"/>
              <a:ext cx="1253175" cy="629525"/>
            </a:xfrm>
            <a:custGeom>
              <a:avLst/>
              <a:gdLst/>
              <a:ahLst/>
              <a:cxnLst/>
              <a:rect l="l" t="t" r="r" b="b"/>
              <a:pathLst>
                <a:path w="50127" h="25181" extrusionOk="0">
                  <a:moveTo>
                    <a:pt x="2788" y="0"/>
                  </a:moveTo>
                  <a:cubicBezTo>
                    <a:pt x="1940" y="0"/>
                    <a:pt x="1125" y="420"/>
                    <a:pt x="678" y="1195"/>
                  </a:cubicBezTo>
                  <a:cubicBezTo>
                    <a:pt x="627" y="1245"/>
                    <a:pt x="602" y="1321"/>
                    <a:pt x="577" y="1396"/>
                  </a:cubicBezTo>
                  <a:cubicBezTo>
                    <a:pt x="527" y="1446"/>
                    <a:pt x="502" y="1521"/>
                    <a:pt x="477" y="1596"/>
                  </a:cubicBezTo>
                  <a:cubicBezTo>
                    <a:pt x="1" y="2799"/>
                    <a:pt x="627" y="4178"/>
                    <a:pt x="1780" y="4729"/>
                  </a:cubicBezTo>
                  <a:lnTo>
                    <a:pt x="44362" y="25155"/>
                  </a:lnTo>
                  <a:lnTo>
                    <a:pt x="50126" y="25180"/>
                  </a:lnTo>
                  <a:lnTo>
                    <a:pt x="46492" y="20694"/>
                  </a:lnTo>
                  <a:lnTo>
                    <a:pt x="3936" y="268"/>
                  </a:lnTo>
                  <a:cubicBezTo>
                    <a:pt x="3567" y="87"/>
                    <a:pt x="3174" y="0"/>
                    <a:pt x="27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635;p72"/>
            <p:cNvSpPr/>
            <p:nvPr/>
          </p:nvSpPr>
          <p:spPr>
            <a:xfrm>
              <a:off x="3297175" y="3021550"/>
              <a:ext cx="1127850" cy="550775"/>
            </a:xfrm>
            <a:custGeom>
              <a:avLst/>
              <a:gdLst/>
              <a:ahLst/>
              <a:cxnLst/>
              <a:rect l="l" t="t" r="r" b="b"/>
              <a:pathLst>
                <a:path w="45114" h="22031" extrusionOk="0">
                  <a:moveTo>
                    <a:pt x="602" y="0"/>
                  </a:moveTo>
                  <a:cubicBezTo>
                    <a:pt x="376" y="151"/>
                    <a:pt x="175" y="301"/>
                    <a:pt x="0" y="526"/>
                  </a:cubicBezTo>
                  <a:lnTo>
                    <a:pt x="44812" y="22030"/>
                  </a:lnTo>
                  <a:lnTo>
                    <a:pt x="45113" y="21379"/>
                  </a:lnTo>
                  <a:lnTo>
                    <a:pt x="6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636;p72"/>
            <p:cNvSpPr/>
            <p:nvPr/>
          </p:nvSpPr>
          <p:spPr>
            <a:xfrm>
              <a:off x="3282750" y="3061025"/>
              <a:ext cx="1121575" cy="553900"/>
            </a:xfrm>
            <a:custGeom>
              <a:avLst/>
              <a:gdLst/>
              <a:ahLst/>
              <a:cxnLst/>
              <a:rect l="l" t="t" r="r" b="b"/>
              <a:pathLst>
                <a:path w="44863" h="22156" extrusionOk="0">
                  <a:moveTo>
                    <a:pt x="76" y="0"/>
                  </a:moveTo>
                  <a:cubicBezTo>
                    <a:pt x="26" y="276"/>
                    <a:pt x="1" y="526"/>
                    <a:pt x="51" y="802"/>
                  </a:cubicBezTo>
                  <a:lnTo>
                    <a:pt x="44562" y="22156"/>
                  </a:lnTo>
                  <a:lnTo>
                    <a:pt x="44863" y="21504"/>
                  </a:lnTo>
                  <a:lnTo>
                    <a:pt x="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637;p72"/>
            <p:cNvSpPr/>
            <p:nvPr/>
          </p:nvSpPr>
          <p:spPr>
            <a:xfrm>
              <a:off x="4366725" y="3529700"/>
              <a:ext cx="161675" cy="112175"/>
            </a:xfrm>
            <a:custGeom>
              <a:avLst/>
              <a:gdLst/>
              <a:ahLst/>
              <a:cxnLst/>
              <a:rect l="l" t="t" r="r" b="b"/>
              <a:pathLst>
                <a:path w="6467" h="4487" extrusionOk="0">
                  <a:moveTo>
                    <a:pt x="2832" y="0"/>
                  </a:moveTo>
                  <a:cubicBezTo>
                    <a:pt x="2832" y="0"/>
                    <a:pt x="1303" y="351"/>
                    <a:pt x="652" y="1704"/>
                  </a:cubicBezTo>
                  <a:cubicBezTo>
                    <a:pt x="0" y="3058"/>
                    <a:pt x="702" y="4461"/>
                    <a:pt x="702" y="4461"/>
                  </a:cubicBezTo>
                  <a:lnTo>
                    <a:pt x="6466" y="4486"/>
                  </a:lnTo>
                  <a:lnTo>
                    <a:pt x="28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638;p72"/>
            <p:cNvSpPr/>
            <p:nvPr/>
          </p:nvSpPr>
          <p:spPr>
            <a:xfrm>
              <a:off x="4447550" y="3586075"/>
              <a:ext cx="80850" cy="55800"/>
            </a:xfrm>
            <a:custGeom>
              <a:avLst/>
              <a:gdLst/>
              <a:ahLst/>
              <a:cxnLst/>
              <a:rect l="l" t="t" r="r" b="b"/>
              <a:pathLst>
                <a:path w="3234" h="2232" extrusionOk="0">
                  <a:moveTo>
                    <a:pt x="1429" y="1"/>
                  </a:moveTo>
                  <a:cubicBezTo>
                    <a:pt x="1429" y="1"/>
                    <a:pt x="652" y="151"/>
                    <a:pt x="326" y="853"/>
                  </a:cubicBezTo>
                  <a:cubicBezTo>
                    <a:pt x="0" y="1530"/>
                    <a:pt x="351" y="2231"/>
                    <a:pt x="351" y="2231"/>
                  </a:cubicBezTo>
                  <a:lnTo>
                    <a:pt x="3233" y="2231"/>
                  </a:lnTo>
                  <a:lnTo>
                    <a:pt x="14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6293512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inVertical)">
                                      <p:cBhvr>
                                        <p:cTn id="7" dur="500"/>
                                        <p:tgtEl>
                                          <p:spTgt spid="1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barn(inVertical)">
                                      <p:cBhvr>
                                        <p:cTn id="10"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Lst>
  </p:timing>
</p:sld>
</file>

<file path=ppt/theme/theme1.xml><?xml version="1.0" encoding="utf-8"?>
<a:theme xmlns:a="http://schemas.openxmlformats.org/drawingml/2006/main" name="Algebraic Expressions and Equations - Mathematics - 6th Grade by Slidesgo">
  <a:themeElements>
    <a:clrScheme name="Simple Light">
      <a:dk1>
        <a:srgbClr val="FFFFFF"/>
      </a:dk1>
      <a:lt1>
        <a:srgbClr val="013440"/>
      </a:lt1>
      <a:dk2>
        <a:srgbClr val="006651"/>
      </a:dk2>
      <a:lt2>
        <a:srgbClr val="00BB9C"/>
      </a:lt2>
      <a:accent1>
        <a:srgbClr val="005545"/>
      </a:accent1>
      <a:accent2>
        <a:srgbClr val="F39357"/>
      </a:accent2>
      <a:accent3>
        <a:srgbClr val="B36537"/>
      </a:accent3>
      <a:accent4>
        <a:srgbClr val="F21365"/>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4164</TotalTime>
  <Words>7925</Words>
  <Application>Microsoft Office PowerPoint</Application>
  <PresentationFormat>On-screen Show (16:9)</PresentationFormat>
  <Paragraphs>492</Paragraphs>
  <Slides>82</Slides>
  <Notes>82</Notes>
  <HiddenSlides>0</HiddenSlides>
  <MMClips>5</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82</vt:i4>
      </vt:variant>
    </vt:vector>
  </HeadingPairs>
  <TitlesOfParts>
    <vt:vector size="98" baseType="lpstr">
      <vt:lpstr>Arial</vt:lpstr>
      <vt:lpstr>Exo</vt:lpstr>
      <vt:lpstr>Merriweather Sans</vt:lpstr>
      <vt:lpstr>Nunito Light</vt:lpstr>
      <vt:lpstr>Fira Sans</vt:lpstr>
      <vt:lpstr>Wingdings</vt:lpstr>
      <vt:lpstr>Anaheim</vt:lpstr>
      <vt:lpstr>DM Sans</vt:lpstr>
      <vt:lpstr>PMingLiU</vt:lpstr>
      <vt:lpstr>DengXian</vt:lpstr>
      <vt:lpstr>Cambria Math</vt:lpstr>
      <vt:lpstr>Times New Roman</vt:lpstr>
      <vt:lpstr>Calibri</vt:lpstr>
      <vt:lpstr>Dotum</vt:lpstr>
      <vt:lpstr>Algebraic Expressions and Equations - Mathematics - 6th Grade by Slidesgo</vt:lpstr>
      <vt:lpstr>2_Office Theme</vt:lpstr>
      <vt:lpstr>CHÀO MỪNG CÁC EM  ĐẾN VỚI TIẾT HỌC  MÔN TOÁN!</vt:lpstr>
      <vt:lpstr>PowerPoint Presentation</vt:lpstr>
      <vt:lpstr>PowerPoint Presentation</vt:lpstr>
      <vt:lpstr>TÍNH ĐƠN ĐIỆU CỦA HÀM SỐ</vt:lpstr>
      <vt:lpstr>TÍNH ĐƠN ĐIỆU  CỦA HÀM SỐ</vt:lpstr>
      <vt:lpstr> </vt:lpstr>
      <vt:lpstr> </vt:lpstr>
      <vt:lpstr> </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CỰC TRỊ CỦA HÀM SỐ</vt:lpstr>
      <vt:lpstr> </vt:lpstr>
      <vt:lpstr> </vt:lpstr>
      <vt:lpstr>PowerPoint Presentation</vt:lpstr>
      <vt:lpstr> </vt:lpstr>
      <vt:lpstr>PowerPoint Presentation</vt:lpstr>
      <vt:lpstr>PowerPoint Presentation</vt:lpstr>
      <vt:lpstr> </vt:lpstr>
      <vt:lpstr>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Algebraic Expressions and Equations - Mathematics</dc:title>
  <dc:creator>DELL</dc:creator>
  <cp:lastModifiedBy>FPT</cp:lastModifiedBy>
  <cp:revision>100</cp:revision>
  <dcterms:modified xsi:type="dcterms:W3CDTF">2024-12-27T07:31:45Z</dcterms:modified>
</cp:coreProperties>
</file>