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ontserrat"/>
      <p:regular r:id="rId17"/>
    </p:embeddedFont>
    <p:embeddedFont>
      <p:font typeface="Montserrat"/>
      <p:regular r:id="rId18"/>
    </p:embeddedFont>
    <p:embeddedFont>
      <p:font typeface="Montserrat"/>
      <p:regular r:id="rId19"/>
    </p:embeddedFont>
    <p:embeddedFont>
      <p:font typeface="Montserrat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png"/><Relationship Id="rId7" Type="http://schemas.openxmlformats.org/officeDocument/2006/relationships/slideLayout" Target="../slideLayouts/slideLayout11.xml"/><Relationship Id="rId8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slideLayout" Target="../slideLayouts/slideLayout9.xml"/><Relationship Id="rId8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57080"/>
            <a:ext cx="6521291" cy="847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650"/>
              </a:lnSpc>
              <a:buNone/>
            </a:pPr>
            <a:r>
              <a:rPr lang="en-US" sz="5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Tiếng Việt lớp 4:</a:t>
            </a:r>
            <a:endParaRPr lang="en-US" sz="5100" dirty="0"/>
          </a:p>
        </p:txBody>
      </p:sp>
      <p:sp>
        <p:nvSpPr>
          <p:cNvPr id="4" name="Text 1"/>
          <p:cNvSpPr/>
          <p:nvPr/>
        </p:nvSpPr>
        <p:spPr>
          <a:xfrm>
            <a:off x="793790" y="3544967"/>
            <a:ext cx="6974205" cy="847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650"/>
              </a:lnSpc>
              <a:buNone/>
            </a:pPr>
            <a:r>
              <a:rPr lang="en-US" sz="5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Những Hạt Thóc Giống</a:t>
            </a:r>
            <a:endParaRPr lang="en-US" sz="5100" dirty="0"/>
          </a:p>
        </p:txBody>
      </p:sp>
      <p:sp>
        <p:nvSpPr>
          <p:cNvPr id="5" name="Text 2"/>
          <p:cNvSpPr/>
          <p:nvPr/>
        </p:nvSpPr>
        <p:spPr>
          <a:xfrm>
            <a:off x="793790" y="4732853"/>
            <a:ext cx="75564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Giáo viên: Trương Thị Thu Hiền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282803"/>
            <a:ext cx="755642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Chào mừng quý thầy cô và các em học sinh đến với bài giảng Tập đọc thú vị này!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91433"/>
            <a:ext cx="5216962" cy="678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Tổng Kết &amp; Dặn Dò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93790" y="2123242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Cô cảm ơn tất cả các em đã tham gia buổi học hôm nay một cách tích cực và sôi nổi!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318379" y="4380905"/>
            <a:ext cx="3260646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Nhận xét tiết học</a:t>
            </a:r>
            <a:endParaRPr lang="en-US" sz="2550" dirty="0"/>
          </a:p>
        </p:txBody>
      </p:sp>
      <p:sp>
        <p:nvSpPr>
          <p:cNvPr id="5" name="Text 3"/>
          <p:cNvSpPr/>
          <p:nvPr/>
        </p:nvSpPr>
        <p:spPr>
          <a:xfrm>
            <a:off x="793790" y="4940856"/>
            <a:ext cx="3785235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Cô đánh giá cao tinh thần học tập và sự sáng tạo của các em.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673191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717" y="4734997"/>
            <a:ext cx="339328" cy="44112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37790" y="3007162"/>
            <a:ext cx="3260646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Dặn dò</a:t>
            </a:r>
            <a:endParaRPr lang="en-US" sz="2550" dirty="0"/>
          </a:p>
        </p:txBody>
      </p:sp>
      <p:sp>
        <p:nvSpPr>
          <p:cNvPr id="9" name="Text 5"/>
          <p:cNvSpPr/>
          <p:nvPr/>
        </p:nvSpPr>
        <p:spPr>
          <a:xfrm>
            <a:off x="9937790" y="3567113"/>
            <a:ext cx="3898821" cy="1179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Về nhà luyện </a:t>
            </a:r>
            <a:pPr algn="l" indent="0" marL="0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kể lại câu chuyện "Những Hạt Thóc Giống"</a:t>
            </a:r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bằng lời của em cho gia đình và bạn bè nghe nhé!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673191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326" y="3351371"/>
            <a:ext cx="339328" cy="44112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937790" y="5754529"/>
            <a:ext cx="3260646" cy="423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5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Bài học cuộc sống</a:t>
            </a:r>
            <a:endParaRPr lang="en-US" sz="2550" dirty="0"/>
          </a:p>
        </p:txBody>
      </p:sp>
      <p:sp>
        <p:nvSpPr>
          <p:cNvPr id="13" name="Text 7"/>
          <p:cNvSpPr/>
          <p:nvPr/>
        </p:nvSpPr>
        <p:spPr>
          <a:xfrm>
            <a:off x="9937790" y="6314480"/>
            <a:ext cx="389882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Hãy luôn nhớ rằng: </a:t>
            </a:r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Trung thực là nền tảng của mọi sự thành công!</a:t>
            </a:r>
            <a:endParaRPr lang="en-US" sz="17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673191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326" y="6118622"/>
            <a:ext cx="339328" cy="4411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5778" y="397431"/>
            <a:ext cx="5760244" cy="432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Thông Tin Chung &amp; Mục Tiêu Bài Học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05778" y="1136452"/>
            <a:ext cx="2077641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Thông Tin Chung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05778" y="1550908"/>
            <a:ext cx="6633210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Môn học:</a:t>
            </a:r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Tiếng Việt 4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505778" y="1789271"/>
            <a:ext cx="6633210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Bài học:</a:t>
            </a:r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Tập đọc – Những Hạt Thóc Giống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505778" y="2027634"/>
            <a:ext cx="6633210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Chủ đề:</a:t>
            </a:r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Cộng đồng – Yêu thương con người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505778" y="2265997"/>
            <a:ext cx="6633210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Thể loại:</a:t>
            </a:r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Truyện kể dân gian (Trung Quốc)</a:t>
            </a:r>
            <a:endParaRPr lang="en-US" sz="110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778" y="2616398"/>
            <a:ext cx="6633210" cy="663321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499033" y="1136452"/>
            <a:ext cx="2077641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Mục Tiêu Bài Học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499033" y="1569006"/>
            <a:ext cx="6633210" cy="1687473"/>
          </a:xfrm>
          <a:prstGeom prst="roundRect">
            <a:avLst>
              <a:gd name="adj" fmla="val 3597"/>
            </a:avLst>
          </a:prstGeom>
          <a:solidFill>
            <a:srgbClr val="FFFFF4"/>
          </a:solidFill>
          <a:ln w="15240">
            <a:solidFill>
              <a:srgbClr val="FFE0CC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658695" y="1728668"/>
            <a:ext cx="433507" cy="433507"/>
          </a:xfrm>
          <a:prstGeom prst="roundRect">
            <a:avLst>
              <a:gd name="adj" fmla="val 21090976"/>
            </a:avLst>
          </a:prstGeom>
          <a:solidFill>
            <a:srgbClr val="FF954F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877" y="1818561"/>
            <a:ext cx="195024" cy="253603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58695" y="2306598"/>
            <a:ext cx="2077641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Kiến Thức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7658695" y="2721054"/>
            <a:ext cx="6313884" cy="375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Đọc đúng, rõ ràng; Hiểu từ ngữ, nội dung truyện (ca ngợi sự trung thực, phê phán gian dối).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7499033" y="3400901"/>
            <a:ext cx="6633210" cy="1499592"/>
          </a:xfrm>
          <a:prstGeom prst="roundRect">
            <a:avLst>
              <a:gd name="adj" fmla="val 4048"/>
            </a:avLst>
          </a:prstGeom>
          <a:solidFill>
            <a:srgbClr val="FFFFF4"/>
          </a:solidFill>
          <a:ln w="15240">
            <a:solidFill>
              <a:srgbClr val="FFE0CC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7658695" y="3560564"/>
            <a:ext cx="433507" cy="433507"/>
          </a:xfrm>
          <a:prstGeom prst="roundRect">
            <a:avLst>
              <a:gd name="adj" fmla="val 21090976"/>
            </a:avLst>
          </a:prstGeom>
          <a:solidFill>
            <a:srgbClr val="FF954F"/>
          </a:solidFill>
          <a:ln/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877" y="3650456"/>
            <a:ext cx="195024" cy="253603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7658695" y="4138493"/>
            <a:ext cx="2077641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Kỹ Năng</a:t>
            </a:r>
            <a:endParaRPr lang="en-US" sz="1600" dirty="0"/>
          </a:p>
        </p:txBody>
      </p:sp>
      <p:sp>
        <p:nvSpPr>
          <p:cNvPr id="19" name="Text 14"/>
          <p:cNvSpPr/>
          <p:nvPr/>
        </p:nvSpPr>
        <p:spPr>
          <a:xfrm>
            <a:off x="7658695" y="4552950"/>
            <a:ext cx="6313884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Đọc diễn cảm; Kể lại được truyện; Trả lời câu hỏi về nội dung, ý nghĩa.</a:t>
            </a:r>
            <a:endParaRPr lang="en-US" sz="1100" dirty="0"/>
          </a:p>
        </p:txBody>
      </p:sp>
      <p:sp>
        <p:nvSpPr>
          <p:cNvPr id="20" name="Shape 15"/>
          <p:cNvSpPr/>
          <p:nvPr/>
        </p:nvSpPr>
        <p:spPr>
          <a:xfrm>
            <a:off x="7499033" y="5044916"/>
            <a:ext cx="6633210" cy="1499592"/>
          </a:xfrm>
          <a:prstGeom prst="roundRect">
            <a:avLst>
              <a:gd name="adj" fmla="val 4048"/>
            </a:avLst>
          </a:prstGeom>
          <a:solidFill>
            <a:srgbClr val="FFFFF4"/>
          </a:solidFill>
          <a:ln w="15240">
            <a:solidFill>
              <a:srgbClr val="FFE0CC"/>
            </a:solidFill>
            <a:prstDash val="solid"/>
          </a:ln>
        </p:spPr>
      </p:sp>
      <p:sp>
        <p:nvSpPr>
          <p:cNvPr id="21" name="Shape 16"/>
          <p:cNvSpPr/>
          <p:nvPr/>
        </p:nvSpPr>
        <p:spPr>
          <a:xfrm>
            <a:off x="7658695" y="5204579"/>
            <a:ext cx="433507" cy="433507"/>
          </a:xfrm>
          <a:prstGeom prst="roundRect">
            <a:avLst>
              <a:gd name="adj" fmla="val 21090976"/>
            </a:avLst>
          </a:prstGeom>
          <a:solidFill>
            <a:srgbClr val="FF954F"/>
          </a:solidFill>
          <a:ln/>
        </p:spPr>
      </p:sp>
      <p:pic>
        <p:nvPicPr>
          <p:cNvPr id="2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877" y="5294471"/>
            <a:ext cx="195024" cy="253603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7658695" y="5782508"/>
            <a:ext cx="2077641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Thái Độ</a:t>
            </a:r>
            <a:endParaRPr lang="en-US" sz="1600" dirty="0"/>
          </a:p>
        </p:txBody>
      </p:sp>
      <p:sp>
        <p:nvSpPr>
          <p:cNvPr id="24" name="Text 18"/>
          <p:cNvSpPr/>
          <p:nvPr/>
        </p:nvSpPr>
        <p:spPr>
          <a:xfrm>
            <a:off x="7658695" y="6196965"/>
            <a:ext cx="6313884" cy="187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Bồi dưỡng đức tính trung thực, ngay thẳng.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2102" y="488752"/>
            <a:ext cx="8946237" cy="531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Khởi Động: Trò Chơi "Em Chọn Hạt Giống Nào?"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622102" y="1375767"/>
            <a:ext cx="13386197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Để bắt đầu bài học hôm nay, chúng ta cùng tham gia một trò chơi nhỏ nhé!</a:t>
            </a:r>
            <a:endParaRPr lang="en-US" sz="13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102" y="2006560"/>
            <a:ext cx="6476286" cy="647628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39633" y="1984415"/>
            <a:ext cx="2555319" cy="332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Luật Chơi: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539633" y="2494240"/>
            <a:ext cx="6476286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Cô giáo sẽ đưa ra các hình ảnh hạt giống.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539633" y="2787372"/>
            <a:ext cx="6476286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Các em hãy chọn một hạt giống mà mình yêu thích.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539633" y="3080504"/>
            <a:ext cx="6476286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Giải thích vì sao em lại chọn hạt giống đó.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539633" y="3471386"/>
            <a:ext cx="6476286" cy="461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Trò chơi này sẽ giúp các em khởi động tư duy và sẵn sàng khám phá câu chuyện về </a:t>
            </a:r>
            <a:pPr algn="l" indent="0" marL="0">
              <a:lnSpc>
                <a:spcPts val="1800"/>
              </a:lnSpc>
              <a:buNone/>
            </a:pPr>
            <a:r>
              <a:rPr lang="en-US" sz="1350" b="1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những hạt thóc giống</a:t>
            </a:r>
            <a:pPr algn="l" indent="0" marL="0">
              <a:lnSpc>
                <a:spcPts val="1800"/>
              </a:lnSpc>
              <a:buNone/>
            </a:pPr>
            <a:r>
              <a:rPr lang="en-US" sz="13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đặc biệt.</a:t>
            </a:r>
            <a:endParaRPr lang="en-US" sz="13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9218" y="321588"/>
            <a:ext cx="3651766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Dẫn Dắt Vào Bài &amp; Luyện Đọc</a:t>
            </a:r>
            <a:endParaRPr lang="en-US" sz="2100" dirty="0"/>
          </a:p>
        </p:txBody>
      </p:sp>
      <p:sp>
        <p:nvSpPr>
          <p:cNvPr id="3" name="Text 1"/>
          <p:cNvSpPr/>
          <p:nvPr/>
        </p:nvSpPr>
        <p:spPr>
          <a:xfrm>
            <a:off x="584597" y="934045"/>
            <a:ext cx="7997666" cy="303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Ngày xưa, có một ông vua muốn chọn người kế vị tài đức. Ông đã đưa ra một thử thách đặc biệt bằng cách... </a:t>
            </a:r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phát cho mỗi người dân một ít hạt thóc giống!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584597" y="1343025"/>
            <a:ext cx="7997666" cy="151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Chuyện gì đã xảy ra sau đó? Chúng ta hãy cùng tìm hiểu qua bài tập đọc </a:t>
            </a:r>
            <a:pPr algn="l" indent="0" marL="0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"Những Hạt Thóc Giống"</a:t>
            </a:r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hôm nay nhé.</a:t>
            </a:r>
            <a:endParaRPr lang="en-US" sz="900" dirty="0"/>
          </a:p>
        </p:txBody>
      </p:sp>
      <p:sp>
        <p:nvSpPr>
          <p:cNvPr id="5" name="Shape 3"/>
          <p:cNvSpPr/>
          <p:nvPr/>
        </p:nvSpPr>
        <p:spPr>
          <a:xfrm>
            <a:off x="409218" y="934045"/>
            <a:ext cx="15240" cy="560903"/>
          </a:xfrm>
          <a:prstGeom prst="rect">
            <a:avLst/>
          </a:prstGeom>
          <a:solidFill>
            <a:srgbClr val="FF954F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5157" y="934045"/>
            <a:ext cx="5353526" cy="5353526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409218" y="6608867"/>
            <a:ext cx="13811964" cy="22146"/>
          </a:xfrm>
          <a:prstGeom prst="rect">
            <a:avLst/>
          </a:prstGeom>
          <a:solidFill>
            <a:srgbClr val="67534F">
              <a:alpha val="50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409218" y="6806327"/>
            <a:ext cx="2017157" cy="262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Luyện Đọc Bài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409218" y="7419261"/>
            <a:ext cx="6847523" cy="864989"/>
          </a:xfrm>
          <a:prstGeom prst="roundRect">
            <a:avLst>
              <a:gd name="adj" fmla="val 8457"/>
            </a:avLst>
          </a:prstGeom>
          <a:solidFill>
            <a:srgbClr val="FFFFF4">
              <a:alpha val="95000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409218" y="7404021"/>
            <a:ext cx="6847523" cy="60960"/>
          </a:xfrm>
          <a:prstGeom prst="roundRect">
            <a:avLst>
              <a:gd name="adj" fmla="val 80570"/>
            </a:avLst>
          </a:prstGeom>
          <a:solidFill>
            <a:srgbClr val="FF954F"/>
          </a:solidFill>
          <a:ln/>
        </p:spPr>
      </p:sp>
      <p:sp>
        <p:nvSpPr>
          <p:cNvPr id="11" name="Shape 8"/>
          <p:cNvSpPr/>
          <p:nvPr/>
        </p:nvSpPr>
        <p:spPr>
          <a:xfrm>
            <a:off x="3657600" y="7243882"/>
            <a:ext cx="350758" cy="350758"/>
          </a:xfrm>
          <a:prstGeom prst="roundRect">
            <a:avLst>
              <a:gd name="adj" fmla="val 260693"/>
            </a:avLst>
          </a:prstGeom>
          <a:solidFill>
            <a:srgbClr val="FF954F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851" y="7328059"/>
            <a:ext cx="140256" cy="18240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1377" y="7711559"/>
            <a:ext cx="1680924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Cô giáo đọc mẫu</a:t>
            </a:r>
            <a:endParaRPr lang="en-US" sz="1300" dirty="0"/>
          </a:p>
        </p:txBody>
      </p:sp>
      <p:sp>
        <p:nvSpPr>
          <p:cNvPr id="14" name="Text 10"/>
          <p:cNvSpPr/>
          <p:nvPr/>
        </p:nvSpPr>
        <p:spPr>
          <a:xfrm>
            <a:off x="541377" y="8000167"/>
            <a:ext cx="6583204" cy="151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Chú ý lắng nghe giọng đọc, cách ngắt nghỉ hơi của cô.</a:t>
            </a:r>
            <a:endParaRPr lang="en-US" sz="900" dirty="0"/>
          </a:p>
        </p:txBody>
      </p:sp>
      <p:sp>
        <p:nvSpPr>
          <p:cNvPr id="15" name="Shape 11"/>
          <p:cNvSpPr/>
          <p:nvPr/>
        </p:nvSpPr>
        <p:spPr>
          <a:xfrm>
            <a:off x="7373660" y="7419261"/>
            <a:ext cx="6847523" cy="864989"/>
          </a:xfrm>
          <a:prstGeom prst="roundRect">
            <a:avLst>
              <a:gd name="adj" fmla="val 8457"/>
            </a:avLst>
          </a:prstGeom>
          <a:solidFill>
            <a:srgbClr val="FFFFF4">
              <a:alpha val="95000"/>
            </a:srgbClr>
          </a:solidFill>
          <a:ln/>
        </p:spPr>
      </p:sp>
      <p:sp>
        <p:nvSpPr>
          <p:cNvPr id="16" name="Shape 12"/>
          <p:cNvSpPr/>
          <p:nvPr/>
        </p:nvSpPr>
        <p:spPr>
          <a:xfrm>
            <a:off x="7373660" y="7404021"/>
            <a:ext cx="6847523" cy="60960"/>
          </a:xfrm>
          <a:prstGeom prst="roundRect">
            <a:avLst>
              <a:gd name="adj" fmla="val 80570"/>
            </a:avLst>
          </a:prstGeom>
          <a:solidFill>
            <a:srgbClr val="FF954F"/>
          </a:solidFill>
          <a:ln/>
        </p:spPr>
      </p:sp>
      <p:sp>
        <p:nvSpPr>
          <p:cNvPr id="17" name="Shape 13"/>
          <p:cNvSpPr/>
          <p:nvPr/>
        </p:nvSpPr>
        <p:spPr>
          <a:xfrm>
            <a:off x="10622042" y="7243882"/>
            <a:ext cx="350758" cy="350758"/>
          </a:xfrm>
          <a:prstGeom prst="roundRect">
            <a:avLst>
              <a:gd name="adj" fmla="val 260693"/>
            </a:avLst>
          </a:prstGeom>
          <a:solidFill>
            <a:srgbClr val="FF954F"/>
          </a:solidFill>
          <a:ln/>
        </p:spPr>
      </p:sp>
      <p:pic>
        <p:nvPicPr>
          <p:cNvPr id="1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293" y="7328059"/>
            <a:ext cx="140256" cy="182404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7505819" y="7711559"/>
            <a:ext cx="1680924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HS đọc nối tiếp</a:t>
            </a:r>
            <a:endParaRPr lang="en-US" sz="1300" dirty="0"/>
          </a:p>
        </p:txBody>
      </p:sp>
      <p:sp>
        <p:nvSpPr>
          <p:cNvPr id="20" name="Text 15"/>
          <p:cNvSpPr/>
          <p:nvPr/>
        </p:nvSpPr>
        <p:spPr>
          <a:xfrm>
            <a:off x="7505819" y="8000167"/>
            <a:ext cx="6583204" cy="151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Mỗi bạn đọc một đoạn (truyện có 3 đoạn).</a:t>
            </a:r>
            <a:endParaRPr lang="en-US" sz="900" dirty="0"/>
          </a:p>
        </p:txBody>
      </p:sp>
      <p:sp>
        <p:nvSpPr>
          <p:cNvPr id="21" name="Shape 16"/>
          <p:cNvSpPr/>
          <p:nvPr/>
        </p:nvSpPr>
        <p:spPr>
          <a:xfrm>
            <a:off x="409218" y="8576548"/>
            <a:ext cx="6847523" cy="864989"/>
          </a:xfrm>
          <a:prstGeom prst="roundRect">
            <a:avLst>
              <a:gd name="adj" fmla="val 8457"/>
            </a:avLst>
          </a:prstGeom>
          <a:solidFill>
            <a:srgbClr val="FFFFF4">
              <a:alpha val="95000"/>
            </a:srgbClr>
          </a:solidFill>
          <a:ln/>
        </p:spPr>
      </p:sp>
      <p:sp>
        <p:nvSpPr>
          <p:cNvPr id="22" name="Shape 17"/>
          <p:cNvSpPr/>
          <p:nvPr/>
        </p:nvSpPr>
        <p:spPr>
          <a:xfrm>
            <a:off x="409218" y="8561308"/>
            <a:ext cx="6847523" cy="60960"/>
          </a:xfrm>
          <a:prstGeom prst="roundRect">
            <a:avLst>
              <a:gd name="adj" fmla="val 80570"/>
            </a:avLst>
          </a:prstGeom>
          <a:solidFill>
            <a:srgbClr val="FF954F"/>
          </a:solidFill>
          <a:ln/>
        </p:spPr>
      </p:sp>
      <p:sp>
        <p:nvSpPr>
          <p:cNvPr id="23" name="Shape 18"/>
          <p:cNvSpPr/>
          <p:nvPr/>
        </p:nvSpPr>
        <p:spPr>
          <a:xfrm>
            <a:off x="3657600" y="8401169"/>
            <a:ext cx="350758" cy="350758"/>
          </a:xfrm>
          <a:prstGeom prst="roundRect">
            <a:avLst>
              <a:gd name="adj" fmla="val 260693"/>
            </a:avLst>
          </a:prstGeom>
          <a:solidFill>
            <a:srgbClr val="FF954F"/>
          </a:solidFill>
          <a:ln/>
        </p:spPr>
      </p:sp>
      <p:pic>
        <p:nvPicPr>
          <p:cNvPr id="2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851" y="8485346"/>
            <a:ext cx="140256" cy="182404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541377" y="8868847"/>
            <a:ext cx="1680924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Giải nghĩa từ khó</a:t>
            </a:r>
            <a:endParaRPr lang="en-US" sz="1300" dirty="0"/>
          </a:p>
        </p:txBody>
      </p:sp>
      <p:sp>
        <p:nvSpPr>
          <p:cNvPr id="26" name="Text 20"/>
          <p:cNvSpPr/>
          <p:nvPr/>
        </p:nvSpPr>
        <p:spPr>
          <a:xfrm>
            <a:off x="541377" y="9157454"/>
            <a:ext cx="6583204" cy="151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Cùng nhau tìm hiểu nghĩa các từ: </a:t>
            </a:r>
            <a:pPr algn="l" indent="0" marL="0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thóc giống, ngai vàng, trung thực, gian dối</a:t>
            </a:r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,... qua tranh và ví dụ.</a:t>
            </a:r>
            <a:endParaRPr lang="en-US" sz="900" dirty="0"/>
          </a:p>
        </p:txBody>
      </p:sp>
      <p:sp>
        <p:nvSpPr>
          <p:cNvPr id="27" name="Shape 21"/>
          <p:cNvSpPr/>
          <p:nvPr/>
        </p:nvSpPr>
        <p:spPr>
          <a:xfrm>
            <a:off x="7373660" y="8576548"/>
            <a:ext cx="6847523" cy="864989"/>
          </a:xfrm>
          <a:prstGeom prst="roundRect">
            <a:avLst>
              <a:gd name="adj" fmla="val 8457"/>
            </a:avLst>
          </a:prstGeom>
          <a:solidFill>
            <a:srgbClr val="FFFFF4">
              <a:alpha val="95000"/>
            </a:srgbClr>
          </a:solidFill>
          <a:ln/>
        </p:spPr>
      </p:sp>
      <p:sp>
        <p:nvSpPr>
          <p:cNvPr id="28" name="Shape 22"/>
          <p:cNvSpPr/>
          <p:nvPr/>
        </p:nvSpPr>
        <p:spPr>
          <a:xfrm>
            <a:off x="7373660" y="8561308"/>
            <a:ext cx="6847523" cy="60960"/>
          </a:xfrm>
          <a:prstGeom prst="roundRect">
            <a:avLst>
              <a:gd name="adj" fmla="val 80570"/>
            </a:avLst>
          </a:prstGeom>
          <a:solidFill>
            <a:srgbClr val="FF954F"/>
          </a:solidFill>
          <a:ln/>
        </p:spPr>
      </p:sp>
      <p:sp>
        <p:nvSpPr>
          <p:cNvPr id="29" name="Shape 23"/>
          <p:cNvSpPr/>
          <p:nvPr/>
        </p:nvSpPr>
        <p:spPr>
          <a:xfrm>
            <a:off x="10622042" y="8401169"/>
            <a:ext cx="350758" cy="350758"/>
          </a:xfrm>
          <a:prstGeom prst="roundRect">
            <a:avLst>
              <a:gd name="adj" fmla="val 260693"/>
            </a:avLst>
          </a:prstGeom>
          <a:solidFill>
            <a:srgbClr val="FF954F"/>
          </a:solidFill>
          <a:ln/>
        </p:spPr>
      </p:sp>
      <p:pic>
        <p:nvPicPr>
          <p:cNvPr id="30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7293" y="8485346"/>
            <a:ext cx="140256" cy="182404"/>
          </a:xfrm>
          <a:prstGeom prst="rect">
            <a:avLst/>
          </a:prstGeom>
        </p:spPr>
      </p:pic>
      <p:sp>
        <p:nvSpPr>
          <p:cNvPr id="31" name="Text 24"/>
          <p:cNvSpPr/>
          <p:nvPr/>
        </p:nvSpPr>
        <p:spPr>
          <a:xfrm>
            <a:off x="7505819" y="8868847"/>
            <a:ext cx="1680924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Luyện đọc câu dài</a:t>
            </a:r>
            <a:endParaRPr lang="en-US" sz="1300" dirty="0"/>
          </a:p>
        </p:txBody>
      </p:sp>
      <p:sp>
        <p:nvSpPr>
          <p:cNvPr id="32" name="Text 25"/>
          <p:cNvSpPr/>
          <p:nvPr/>
        </p:nvSpPr>
        <p:spPr>
          <a:xfrm>
            <a:off x="7505819" y="9157454"/>
            <a:ext cx="6583204" cy="151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Thực hành đọc đúng các câu dài, từ khó phát âm.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8396" y="391597"/>
            <a:ext cx="3275648" cy="425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5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Tìm Hiểu Bài: Đoạn 1</a:t>
            </a:r>
            <a:endParaRPr lang="en-US" sz="2550" dirty="0"/>
          </a:p>
        </p:txBody>
      </p:sp>
      <p:sp>
        <p:nvSpPr>
          <p:cNvPr id="3" name="Text 1"/>
          <p:cNvSpPr/>
          <p:nvPr/>
        </p:nvSpPr>
        <p:spPr>
          <a:xfrm>
            <a:off x="498396" y="1119902"/>
            <a:ext cx="2047280" cy="266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Thảo luận nhóm: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498396" y="1528524"/>
            <a:ext cx="6643092" cy="185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Vì sao nhà vua lại giao hạt thóc cho mỗi người dân?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498396" y="1841659"/>
            <a:ext cx="6643092" cy="185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Gợi ý:</a:t>
            </a:r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Mục đích của nhà vua là gì khi đưa ra thử thách này?</a:t>
            </a:r>
            <a:endParaRPr lang="en-US" sz="11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6532" y="1137642"/>
            <a:ext cx="6643092" cy="664309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96532" y="7940873"/>
            <a:ext cx="6643092" cy="185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Một vị vua thông thái và thử thách bất ngờ.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711994" y="8627745"/>
            <a:ext cx="2456736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Ý nghĩa Đoạn 1: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711994" y="9160550"/>
            <a:ext cx="13420011" cy="185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Nhà vua giao hạt thóc để thử lòng dân, tìm kiếm người </a:t>
            </a:r>
            <a:pPr algn="l" indent="0" marL="0">
              <a:lnSpc>
                <a:spcPts val="1450"/>
              </a:lnSpc>
              <a:buNone/>
            </a:pP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trung thực</a:t>
            </a:r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và </a:t>
            </a:r>
            <a:pPr algn="l" indent="0" marL="0">
              <a:lnSpc>
                <a:spcPts val="1450"/>
              </a:lnSpc>
              <a:buNone/>
            </a:pP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xứng đáng</a:t>
            </a:r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kế vị.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498396" y="8414147"/>
            <a:ext cx="15240" cy="1091565"/>
          </a:xfrm>
          <a:prstGeom prst="rect">
            <a:avLst/>
          </a:prstGeom>
          <a:solidFill>
            <a:srgbClr val="FF954F"/>
          </a:solidFill>
          <a:ln/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812" y="613529"/>
            <a:ext cx="5131475" cy="667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0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Tìm Hiểu Bài: Đoạn 2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812" y="1782604"/>
            <a:ext cx="4900851" cy="490085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80812" y="6934438"/>
            <a:ext cx="4900851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Dân chúng mang những hạt thóc đã nảy mầm đến.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33636" y="1754624"/>
            <a:ext cx="3207187" cy="416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5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Thảo luận nhóm: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6233636" y="2394585"/>
            <a:ext cx="7623453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Sau một năm, dân chúng mang gì đến cho nhà vua?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33636" y="2762607"/>
            <a:ext cx="7623453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Những hạt thóc đó có gì đặc biệt?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33636" y="3253383"/>
            <a:ext cx="7623453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7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Gợi ý:</a:t>
            </a:r>
            <a:pPr algn="l" indent="0" marL="0">
              <a:lnSpc>
                <a:spcPts val="225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Em hãy tưởng tượng cảnh người dân mang thóc đến triều đình.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568202" y="4084439"/>
            <a:ext cx="3848576" cy="500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0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Ý nghĩa Đoạn 2:</a:t>
            </a:r>
            <a:endParaRPr lang="en-US" sz="3000" dirty="0"/>
          </a:p>
        </p:txBody>
      </p:sp>
      <p:sp>
        <p:nvSpPr>
          <p:cNvPr id="10" name="Text 7"/>
          <p:cNvSpPr/>
          <p:nvPr/>
        </p:nvSpPr>
        <p:spPr>
          <a:xfrm>
            <a:off x="6568202" y="4807625"/>
            <a:ext cx="7288887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Hầu hết mọi người dân đều mang những hạt thóc đã </a:t>
            </a:r>
            <a:pPr algn="l" indent="0" marL="0">
              <a:lnSpc>
                <a:spcPts val="2250"/>
              </a:lnSpc>
              <a:buNone/>
            </a:pPr>
            <a:r>
              <a:rPr lang="en-US" sz="17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nảy mầm xanh tốt</a:t>
            </a:r>
            <a:pPr algn="l" indent="0" marL="0">
              <a:lnSpc>
                <a:spcPts val="225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đến, cho thấy họ đã gieo trồng và chăm sóc cẩn thận.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33636" y="4084439"/>
            <a:ext cx="30480" cy="1303258"/>
          </a:xfrm>
          <a:prstGeom prst="rect">
            <a:avLst/>
          </a:prstGeom>
          <a:solidFill>
            <a:srgbClr val="FF954F"/>
          </a:solidFill>
          <a:ln/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6128" y="358378"/>
            <a:ext cx="2998113" cy="389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3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Tìm Hiểu Bài: Đoạn 3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456128" y="1008698"/>
            <a:ext cx="13718143" cy="169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Trong số rất nhiều người mang thóc đến, có một cậu bé đặc biệt...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456128" y="1454944"/>
            <a:ext cx="1873806" cy="243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Thảo luận nhóm: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456128" y="1828800"/>
            <a:ext cx="6700123" cy="169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Vì sao chỉ có cậu bé trung thực là xứng đáng làm vua?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56128" y="2043827"/>
            <a:ext cx="6700123" cy="169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Cậu bé đã làm gì khác biệt so với những người khác?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456128" y="2258854"/>
            <a:ext cx="6700123" cy="169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300"/>
              </a:lnSpc>
              <a:buSzPct val="100000"/>
              <a:buChar char="•"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 học được điều gì từ câu chuyện này?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456128" y="2545556"/>
            <a:ext cx="6700123" cy="169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100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Gợi ý:</a:t>
            </a:r>
            <a:pPr algn="l" indent="0" marL="0">
              <a:lnSpc>
                <a:spcPts val="13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Suy nghĩ về giá trị của sự trung thực trong cuộc sống.</a:t>
            </a:r>
            <a:endParaRPr lang="en-US" sz="100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1768" y="1471255"/>
            <a:ext cx="6700123" cy="6700123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7481768" y="8317944"/>
            <a:ext cx="6700123" cy="169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Cậu bé chỉ mang chiếc nồi không đến.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651629" y="8946713"/>
            <a:ext cx="2248495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Ý nghĩa Đoạn 3: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51629" y="9434513"/>
            <a:ext cx="13522643" cy="169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Nhà vua đã chọn cậu bé trung thực làm người kế vị, khẳng định rằng </a:t>
            </a:r>
            <a:pPr algn="l" indent="0" marL="0">
              <a:lnSpc>
                <a:spcPts val="1300"/>
              </a:lnSpc>
              <a:buNone/>
            </a:pPr>
            <a:r>
              <a:rPr lang="en-US" sz="10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sự trung thực</a:t>
            </a:r>
            <a:pPr algn="l" indent="0" marL="0">
              <a:lnSpc>
                <a:spcPts val="13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là đức tính quý giá nhất của một người lãnh đạo.</a:t>
            </a:r>
            <a:endParaRPr lang="en-US" sz="1000" dirty="0"/>
          </a:p>
        </p:txBody>
      </p:sp>
      <p:sp>
        <p:nvSpPr>
          <p:cNvPr id="13" name="Shape 10"/>
          <p:cNvSpPr/>
          <p:nvPr/>
        </p:nvSpPr>
        <p:spPr>
          <a:xfrm>
            <a:off x="456128" y="8751213"/>
            <a:ext cx="15240" cy="999292"/>
          </a:xfrm>
          <a:prstGeom prst="rect">
            <a:avLst/>
          </a:prstGeom>
          <a:solidFill>
            <a:srgbClr val="FF954F"/>
          </a:solidFill>
          <a:ln/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6161" y="562689"/>
            <a:ext cx="7127438" cy="611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Nội Dung Chính Của Câu Chuyện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16161" y="1583650"/>
            <a:ext cx="13198078" cy="265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Câu chuyện "Những Hạt Thóc Giống" mang đến cho chúng ta một bài học sâu sắc về đạo đức và nhân cách.</a:t>
            </a:r>
            <a:endParaRPr lang="en-US" sz="16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161" y="2079784"/>
            <a:ext cx="4399359" cy="81843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20710" y="3102769"/>
            <a:ext cx="3134201" cy="382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3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Ca Ngợi Sự Trung Thực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920710" y="3607951"/>
            <a:ext cx="3990261" cy="7979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Người trung thực, dù ban đầu có vẻ thất bại, cuối cùng sẽ nhận được sự tin yêu và thành công xứng đáng.</a:t>
            </a:r>
            <a:endParaRPr lang="en-US" sz="16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10" y="4636056"/>
            <a:ext cx="3990261" cy="2730103"/>
          </a:xfrm>
          <a:prstGeom prst="rect">
            <a:avLst/>
          </a:prstGeom>
        </p:spPr>
      </p:pic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520" y="2079784"/>
            <a:ext cx="4399359" cy="81843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320070" y="3102769"/>
            <a:ext cx="3113127" cy="382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3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Phê Phán Tính Gian Dối</a:t>
            </a:r>
            <a:endParaRPr lang="en-US" sz="2300" dirty="0"/>
          </a:p>
        </p:txBody>
      </p:sp>
      <p:sp>
        <p:nvSpPr>
          <p:cNvPr id="10" name="Text 5"/>
          <p:cNvSpPr/>
          <p:nvPr/>
        </p:nvSpPr>
        <p:spPr>
          <a:xfrm>
            <a:off x="5320070" y="3607951"/>
            <a:ext cx="3990261" cy="7979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Những hành vi gian dối, dù có thể mang lại lợi ích tạm thời, sẽ bị phát hiện và không được chấp nhận.</a:t>
            </a:r>
            <a:endParaRPr lang="en-US" sz="16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070" y="4636056"/>
            <a:ext cx="3990261" cy="2730103"/>
          </a:xfrm>
          <a:prstGeom prst="rect">
            <a:avLst/>
          </a:prstGeom>
        </p:spPr>
      </p:pic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880" y="2079784"/>
            <a:ext cx="4399359" cy="818436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9719429" y="3102769"/>
            <a:ext cx="3123843" cy="382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3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Bài Học Về Lòng Người</a:t>
            </a:r>
            <a:endParaRPr lang="en-US" sz="2300" dirty="0"/>
          </a:p>
        </p:txBody>
      </p:sp>
      <p:sp>
        <p:nvSpPr>
          <p:cNvPr id="14" name="Text 7"/>
          <p:cNvSpPr/>
          <p:nvPr/>
        </p:nvSpPr>
        <p:spPr>
          <a:xfrm>
            <a:off x="9719429" y="3607951"/>
            <a:ext cx="3990261" cy="7979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Sự trung thực là nền tảng của mọi mối quan hệ, là yếu tố quan trọng để xây dựng lòng tin và sự tôn trọng.</a:t>
            </a:r>
            <a:endParaRPr lang="en-US" sz="1600" dirty="0"/>
          </a:p>
        </p:txBody>
      </p:sp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429" y="4636056"/>
            <a:ext cx="3990261" cy="27301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3146" y="316825"/>
            <a:ext cx="4959191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0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Luyện Đọc Diễn Cảm &amp; Củng Cố Bài Học</a:t>
            </a:r>
            <a:endParaRPr lang="en-US" sz="2050" dirty="0"/>
          </a:p>
        </p:txBody>
      </p:sp>
      <p:sp>
        <p:nvSpPr>
          <p:cNvPr id="3" name="Text 1"/>
          <p:cNvSpPr/>
          <p:nvPr/>
        </p:nvSpPr>
        <p:spPr>
          <a:xfrm>
            <a:off x="403146" y="891659"/>
            <a:ext cx="13824109" cy="149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Để cảm nhận sâu sắc hơn câu chuyện, chúng ta hãy cùng luyện đọc diễn cảm đoạn 3.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403146" y="1286113"/>
            <a:ext cx="2373392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Hướng dẫn đọc diễn cảm: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403146" y="1659493"/>
            <a:ext cx="8181975" cy="149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Đoạn 3: Từ </a:t>
            </a:r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"Đến ngày hẹn..."</a:t>
            </a:r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đến hết.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403146" y="1849517"/>
            <a:ext cx="8181975" cy="149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Giọng đọc </a:t>
            </a:r>
            <a:pPr algn="l" indent="0" marL="0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nhẹ nhàng, chậm rãi</a:t>
            </a:r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thể hiện sự xúc động, ngưỡng mộ đối với cậu bé.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403146" y="2039541"/>
            <a:ext cx="8181975" cy="149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150"/>
              </a:lnSpc>
              <a:buSzPct val="100000"/>
              <a:buChar char="•"/>
            </a:pPr>
            <a:r>
              <a:rPr lang="en-US" sz="9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Nhấn giọng</a:t>
            </a:r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ở các từ ngữ biểu cảm như: </a:t>
            </a:r>
            <a:pPr algn="l" indent="0" marL="0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"trung thực", "thật thà", "xứng đáng", "tin yêu"</a:t>
            </a:r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90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146" y="2318861"/>
            <a:ext cx="7373660" cy="737366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873728" y="1286113"/>
            <a:ext cx="1987391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Thi đọc trước lớp: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8873728" y="1659493"/>
            <a:ext cx="5361027" cy="149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Các nhóm, cá nhân xung phong đọc diễn cảm đoạn 3.</a:t>
            </a:r>
            <a:endParaRPr lang="en-US" sz="900" dirty="0"/>
          </a:p>
        </p:txBody>
      </p:sp>
      <p:sp>
        <p:nvSpPr>
          <p:cNvPr id="11" name="Text 8"/>
          <p:cNvSpPr/>
          <p:nvPr/>
        </p:nvSpPr>
        <p:spPr>
          <a:xfrm>
            <a:off x="8873728" y="1912858"/>
            <a:ext cx="5361027" cy="149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Cô giáo và các bạn cùng nhận xét, bình chọn bạn đọc hay nhất!</a:t>
            </a:r>
            <a:endParaRPr lang="en-US" sz="900" dirty="0"/>
          </a:p>
        </p:txBody>
      </p:sp>
      <p:sp>
        <p:nvSpPr>
          <p:cNvPr id="12" name="Text 9"/>
          <p:cNvSpPr/>
          <p:nvPr/>
        </p:nvSpPr>
        <p:spPr>
          <a:xfrm>
            <a:off x="8873728" y="2177772"/>
            <a:ext cx="1987391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Củng cố: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8873728" y="2551152"/>
            <a:ext cx="5361027" cy="149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Bài văn khuyên chúng ta điều gì?</a:t>
            </a:r>
            <a:endParaRPr lang="en-US" sz="900" dirty="0"/>
          </a:p>
        </p:txBody>
      </p:sp>
      <p:sp>
        <p:nvSpPr>
          <p:cNvPr id="14" name="Text 11"/>
          <p:cNvSpPr/>
          <p:nvPr/>
        </p:nvSpPr>
        <p:spPr>
          <a:xfrm>
            <a:off x="8873728" y="2741176"/>
            <a:ext cx="5361027" cy="149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150"/>
              </a:lnSpc>
              <a:buSzPct val="100000"/>
              <a:buChar char="•"/>
            </a:pPr>
            <a:r>
              <a:rPr lang="en-US" sz="9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 sẽ làm gì để trở thành người trung thực?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2025-09-20T10:40:17Z</dcterms:created>
  <dcterms:modified xsi:type="dcterms:W3CDTF">2025-09-20T10:40:17Z</dcterms:modified>
</cp:coreProperties>
</file>