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7" r:id="rId2"/>
  </p:sldMasterIdLst>
  <p:notesMasterIdLst>
    <p:notesMasterId r:id="rId15"/>
  </p:notesMasterIdLst>
  <p:sldIdLst>
    <p:sldId id="332" r:id="rId3"/>
    <p:sldId id="415" r:id="rId4"/>
    <p:sldId id="403" r:id="rId5"/>
    <p:sldId id="406" r:id="rId6"/>
    <p:sldId id="407" r:id="rId7"/>
    <p:sldId id="414" r:id="rId8"/>
    <p:sldId id="408" r:id="rId9"/>
    <p:sldId id="409" r:id="rId10"/>
    <p:sldId id="411" r:id="rId11"/>
    <p:sldId id="412" r:id="rId12"/>
    <p:sldId id="413" r:id="rId13"/>
    <p:sldId id="400" r:id="rId14"/>
  </p:sldIdLst>
  <p:sldSz cx="9144000" cy="6858000" type="screen4x3"/>
  <p:notesSz cx="6858000" cy="9144000"/>
  <p:defaultTextStyle>
    <a:defPPr>
      <a:defRPr lang="en-US"/>
    </a:defPPr>
    <a:lvl1pPr algn="l" rtl="0" eaLnBrk="0" fontAlgn="base" hangingPunct="0">
      <a:spcBef>
        <a:spcPct val="0"/>
      </a:spcBef>
      <a:spcAft>
        <a:spcPct val="0"/>
      </a:spcAft>
      <a:defRPr kumimoji="1"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4000" kern="1200">
        <a:solidFill>
          <a:schemeClr val="tx1"/>
        </a:solidFill>
        <a:latin typeface="Times New Roman" pitchFamily="18" charset="0"/>
        <a:ea typeface="+mn-ea"/>
        <a:cs typeface="+mn-cs"/>
      </a:defRPr>
    </a:lvl5pPr>
    <a:lvl6pPr marL="2286000" algn="l" defTabSz="914400" rtl="0" eaLnBrk="1" latinLnBrk="0" hangingPunct="1">
      <a:defRPr kumimoji="1" sz="4000" kern="1200">
        <a:solidFill>
          <a:schemeClr val="tx1"/>
        </a:solidFill>
        <a:latin typeface="Times New Roman" pitchFamily="18" charset="0"/>
        <a:ea typeface="+mn-ea"/>
        <a:cs typeface="+mn-cs"/>
      </a:defRPr>
    </a:lvl6pPr>
    <a:lvl7pPr marL="2743200" algn="l" defTabSz="914400" rtl="0" eaLnBrk="1" latinLnBrk="0" hangingPunct="1">
      <a:defRPr kumimoji="1" sz="4000" kern="1200">
        <a:solidFill>
          <a:schemeClr val="tx1"/>
        </a:solidFill>
        <a:latin typeface="Times New Roman" pitchFamily="18" charset="0"/>
        <a:ea typeface="+mn-ea"/>
        <a:cs typeface="+mn-cs"/>
      </a:defRPr>
    </a:lvl7pPr>
    <a:lvl8pPr marL="3200400" algn="l" defTabSz="914400" rtl="0" eaLnBrk="1" latinLnBrk="0" hangingPunct="1">
      <a:defRPr kumimoji="1" sz="4000" kern="1200">
        <a:solidFill>
          <a:schemeClr val="tx1"/>
        </a:solidFill>
        <a:latin typeface="Times New Roman" pitchFamily="18" charset="0"/>
        <a:ea typeface="+mn-ea"/>
        <a:cs typeface="+mn-cs"/>
      </a:defRPr>
    </a:lvl8pPr>
    <a:lvl9pPr marL="3657600" algn="l" defTabSz="914400" rtl="0" eaLnBrk="1" latinLnBrk="0" hangingPunct="1">
      <a:defRPr kumimoji="1" sz="4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a:srgbClr val="CC0000"/>
    <a:srgbClr val="0033CC"/>
    <a:srgbClr val="FF3399"/>
    <a:srgbClr val="800000"/>
    <a:srgbClr val="0000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00" autoAdjust="0"/>
  </p:normalViewPr>
  <p:slideViewPr>
    <p:cSldViewPr>
      <p:cViewPr varScale="1">
        <p:scale>
          <a:sx n="73" d="100"/>
          <a:sy n="73" d="100"/>
        </p:scale>
        <p:origin x="9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65B04-4D20-4CF7-8328-CFDCAB686559}" type="datetimeFigureOut">
              <a:rPr lang="en-US" smtClean="0"/>
              <a:t>10/2/2023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858FA-7447-48B7-ABED-BDF6F30A561D}" type="slidenum">
              <a:rPr lang="en-US" smtClean="0"/>
              <a:t>‹#›</a:t>
            </a:fld>
            <a:endParaRPr lang="en-US"/>
          </a:p>
        </p:txBody>
      </p:sp>
    </p:spTree>
    <p:extLst>
      <p:ext uri="{BB962C8B-B14F-4D97-AF65-F5344CB8AC3E}">
        <p14:creationId xmlns:p14="http://schemas.microsoft.com/office/powerpoint/2010/main" val="345317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EDA161-1E27-4852-AD00-A82F41F27103}" type="slidenum">
              <a:rPr lang="en-US" altLang="en-US"/>
              <a:pPr/>
              <a:t>2</a:t>
            </a:fld>
            <a:endParaRPr lang="en-US" altLang="en-US"/>
          </a:p>
        </p:txBody>
      </p:sp>
    </p:spTree>
    <p:extLst>
      <p:ext uri="{BB962C8B-B14F-4D97-AF65-F5344CB8AC3E}">
        <p14:creationId xmlns:p14="http://schemas.microsoft.com/office/powerpoint/2010/main" val="204877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p:spPr>
        <p:txBody>
          <a:bodyPr/>
          <a:lstStyle/>
          <a:p>
            <a:pPr>
              <a:defRPr/>
            </a:pPr>
            <a:endParaRPr lang="en-US"/>
          </a:p>
        </p:txBody>
      </p:sp>
      <p:sp>
        <p:nvSpPr>
          <p:cNvPr id="5" name="Arc 3"/>
          <p:cNvSpPr>
            <a:spLocks/>
          </p:cNvSpPr>
          <p:nvPr/>
        </p:nvSpPr>
        <p:spPr bwMode="auto">
          <a:xfrm>
            <a:off x="0" y="842963"/>
            <a:ext cx="2895600" cy="6018212"/>
          </a:xfrm>
          <a:custGeom>
            <a:avLst/>
            <a:gdLst>
              <a:gd name="T0" fmla="*/ 0 w 21600"/>
              <a:gd name="T1" fmla="*/ 0 h 21600"/>
              <a:gd name="T2" fmla="*/ 2895600 w 21600"/>
              <a:gd name="T3" fmla="*/ 6018212 h 21600"/>
              <a:gd name="T4" fmla="*/ 0 w 21600"/>
              <a:gd name="T5" fmla="*/ 60182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w="9525">
            <a:noFill/>
            <a:round/>
            <a:headEnd type="none" w="sm" len="sm"/>
            <a:tailEnd type="none" w="sm" len="sm"/>
          </a:ln>
        </p:spPr>
        <p:txBody>
          <a:bodyPr/>
          <a:lstStyle/>
          <a:p>
            <a:pPr>
              <a:defRPr/>
            </a:pPr>
            <a:endParaRPr lang="en-US"/>
          </a:p>
        </p:txBody>
      </p:sp>
      <p:sp>
        <p:nvSpPr>
          <p:cNvPr id="144388" name="Rectangle 4"/>
          <p:cNvSpPr>
            <a:spLocks noGrp="1" noChangeArrowheads="1"/>
          </p:cNvSpPr>
          <p:nvPr>
            <p:ph type="ctrTitle" sz="quarter"/>
          </p:nvPr>
        </p:nvSpPr>
        <p:spPr>
          <a:xfrm>
            <a:off x="2743200" y="427038"/>
            <a:ext cx="6399213" cy="1524000"/>
          </a:xfrm>
        </p:spPr>
        <p:txBody>
          <a:bodyPr anchor="b"/>
          <a:lstStyle>
            <a:lvl1pPr>
              <a:lnSpc>
                <a:spcPct val="80000"/>
              </a:lnSpc>
              <a:defRPr sz="3600"/>
            </a:lvl1pPr>
          </a:lstStyle>
          <a:p>
            <a:r>
              <a:rPr lang="en-US"/>
              <a:t>Click to edit Master title style</a:t>
            </a:r>
          </a:p>
        </p:txBody>
      </p:sp>
      <p:sp>
        <p:nvSpPr>
          <p:cNvPr id="144389"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p>
        </p:txBody>
      </p:sp>
      <p:sp>
        <p:nvSpPr>
          <p:cNvPr id="7" name="Rectangle 7"/>
          <p:cNvSpPr>
            <a:spLocks noGrp="1" noChangeArrowheads="1"/>
          </p:cNvSpPr>
          <p:nvPr>
            <p:ph type="ftr" sz="quarter" idx="11"/>
          </p:nvPr>
        </p:nvSpPr>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366181D7-2F79-480F-AB00-428CC2F4588E}" type="slidenum">
              <a:rPr lang="en-US"/>
              <a:pPr>
                <a:defRPr/>
              </a:pPr>
              <a:t>‹#›</a:t>
            </a:fld>
            <a:endParaRPr lang="en-US"/>
          </a:p>
        </p:txBody>
      </p:sp>
    </p:spTree>
  </p:cSld>
  <p:clrMapOvr>
    <a:masterClrMapping/>
  </p:clrMapOvr>
  <p:transition>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D4E28C8-9187-446D-80C4-C41B8A315374}" type="slidenum">
              <a:rPr lang="en-US"/>
              <a:pPr>
                <a:defRPr/>
              </a:pPr>
              <a:t>‹#›</a:t>
            </a:fld>
            <a:endParaRPr lang="en-US"/>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3431BF-C249-454A-AC6F-FD585430F0F4}" type="slidenum">
              <a:rPr lang="en-US"/>
              <a:pPr>
                <a:defRPr/>
              </a:pPr>
              <a:t>‹#›</a:t>
            </a:fld>
            <a:endParaRPr lang="en-US"/>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p:spPr>
          <p:txBody>
            <a:bodyPr wrap="none" anchor="ctr"/>
            <a:lstStyle/>
            <a:p>
              <a:pPr algn="ctr" eaLnBrk="1" hangingPunct="1">
                <a:defRPr/>
              </a:pPr>
              <a:endParaRPr lang="en-US" sz="2400"/>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p:spPr>
          <p:txBody>
            <a:bodyPr wrap="none" anchor="ctr"/>
            <a:lstStyle/>
            <a:p>
              <a:pPr algn="ctr" eaLnBrk="1" hangingPunct="1">
                <a:defRPr/>
              </a:pPr>
              <a:endParaRPr lang="en-US" sz="2400"/>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p:spPr>
          <p:txBody>
            <a:bodyPr wrap="none" anchor="ctr"/>
            <a:lstStyle/>
            <a:p>
              <a:pPr>
                <a:defRPr/>
              </a:pPr>
              <a:endParaRPr lang="en-US"/>
            </a:p>
          </p:txBody>
        </p:sp>
      </p:grpSp>
      <p:sp>
        <p:nvSpPr>
          <p:cNvPr id="24167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2416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9A13E64D-6D95-4E59-BF9E-B5C3373238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B3E24D6-ABF2-4D32-B50E-159A1AD61B0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20E4063-D87C-40A6-94DA-DDACFEFCAE5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C15C257-8000-4C59-BD47-479B993C201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C8C5C70B-7407-4D0A-9225-9BE685C00E3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AC47DAA-E2A0-46BA-AB4A-613BA5B35BB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10990701-2E16-4FB2-A039-D57851EEFF4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35880E7-FDA2-4A48-9E7F-86F7238738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246F75F-4FEA-45AC-A3F0-A72C3E81EF75}" type="slidenum">
              <a:rPr lang="en-US"/>
              <a:pPr>
                <a:defRPr/>
              </a:pPr>
              <a:t>‹#›</a:t>
            </a:fld>
            <a:endParaRPr lang="en-US"/>
          </a:p>
        </p:txBody>
      </p:sp>
    </p:spTree>
  </p:cSld>
  <p:clrMapOvr>
    <a:masterClrMapping/>
  </p:clrMapOvr>
  <p:transition>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FAA8F76-9E72-412A-ABA9-EAE58D9843D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C56242C-024A-4ECC-9F00-A3B5FA99A6C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9A5784E-F9BE-4D59-A79F-11B1E58D4F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143405C-6F7A-42BF-B2ED-279A8385B543}" type="slidenum">
              <a:rPr lang="en-US"/>
              <a:pPr>
                <a:defRPr/>
              </a:pPr>
              <a:t>‹#›</a:t>
            </a:fld>
            <a:endParaRPr lang="en-US"/>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07F0AD-AF6D-4851-A895-05121CB2D93C}" type="slidenum">
              <a:rPr lang="en-US"/>
              <a:pPr>
                <a:defRPr/>
              </a:pPr>
              <a:t>‹#›</a:t>
            </a:fld>
            <a:endParaRPr lang="en-US"/>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6F96FE9-3FBB-4A6D-9D1E-309FFC7EB75F}" type="slidenum">
              <a:rPr lang="en-US"/>
              <a:pPr>
                <a:defRPr/>
              </a:pPr>
              <a:t>‹#›</a:t>
            </a:fld>
            <a:endParaRPr lang="en-US"/>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16139C5-B50B-4C89-BD28-04ACF03CB298}" type="slidenum">
              <a:rPr lang="en-US"/>
              <a:pPr>
                <a:defRPr/>
              </a:pPr>
              <a:t>‹#›</a:t>
            </a:fld>
            <a:endParaRPr lang="en-US"/>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234CF78-EBB4-46D2-A014-898AE0DCEA19}" type="slidenum">
              <a:rPr lang="en-US"/>
              <a:pPr>
                <a:defRPr/>
              </a:pPr>
              <a:t>‹#›</a:t>
            </a:fld>
            <a:endParaRPr lang="en-US"/>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9EA94F6-41B8-48D8-8CCD-7DAB055DC2C7}" type="slidenum">
              <a:rPr lang="en-US"/>
              <a:pPr>
                <a:defRPr/>
              </a:pPr>
              <a:t>‹#›</a:t>
            </a:fld>
            <a:endParaRPr lang="en-US"/>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685B1D-7856-498D-9DFA-3CECEEEA3544}" type="slidenum">
              <a:rPr lang="en-US"/>
              <a:pPr>
                <a:defRPr/>
              </a:pPr>
              <a:t>‹#›</a:t>
            </a:fld>
            <a:endParaRPr lang="en-US"/>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T0" fmla="*/ 0 w 21600"/>
              <a:gd name="T1" fmla="*/ 0 h 21600"/>
              <a:gd name="T2" fmla="*/ 2895600 w 21600"/>
              <a:gd name="T3" fmla="*/ 6018212 h 21600"/>
              <a:gd name="T4" fmla="*/ 0 w 21600"/>
              <a:gd name="T5" fmla="*/ 60182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w="9525">
            <a:noFill/>
            <a:round/>
            <a:headEnd type="none" w="sm" len="sm"/>
            <a:tailEnd type="none" w="sm" len="sm"/>
          </a:ln>
        </p:spPr>
        <p:txBody>
          <a:bodyPr/>
          <a:lstStyle/>
          <a:p>
            <a:pPr>
              <a:defRPr/>
            </a:pPr>
            <a:endParaRPr lang="en-US"/>
          </a:p>
        </p:txBody>
      </p:sp>
      <p:sp>
        <p:nvSpPr>
          <p:cNvPr id="143363" name="Rectangle 3"/>
          <p:cNvSpPr>
            <a:spLocks noGrp="1" noChangeArrowheads="1"/>
          </p:cNvSpPr>
          <p:nvPr>
            <p:ph type="title"/>
          </p:nvPr>
        </p:nvSpPr>
        <p:spPr bwMode="auto">
          <a:xfrm>
            <a:off x="1143000" y="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endParaRPr lang="en-US" smtClean="0"/>
          </a:p>
        </p:txBody>
      </p:sp>
      <p:sp>
        <p:nvSpPr>
          <p:cNvPr id="14336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6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a:defRPr/>
            </a:pPr>
            <a:endParaRPr lang="en-US"/>
          </a:p>
        </p:txBody>
      </p:sp>
      <p:sp>
        <p:nvSpPr>
          <p:cNvPr id="14336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a:defRPr/>
            </a:pPr>
            <a:endParaRPr lang="en-US"/>
          </a:p>
        </p:txBody>
      </p:sp>
      <p:sp>
        <p:nvSpPr>
          <p:cNvPr id="14336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a:defRPr/>
            </a:pPr>
            <a:fld id="{235B6542-A593-4647-902F-68A865D05E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nodePh="1">
                                  <p:stCondLst>
                                    <p:cond delay="0"/>
                                  </p:stCondLst>
                                  <p:endCondLst>
                                    <p:cond evt="begin" delay="0">
                                      <p:tn val="5"/>
                                    </p:cond>
                                  </p:end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43363"/>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3364">
                                            <p:txEl>
                                              <p:pRg st="0" end="0"/>
                                            </p:txEl>
                                          </p:spTgt>
                                        </p:tgtEl>
                                        <p:attrNameLst>
                                          <p:attrName>style.visibility</p:attrName>
                                        </p:attrNameLst>
                                      </p:cBhvr>
                                      <p:to>
                                        <p:strVal val="visible"/>
                                      </p:to>
                                    </p:set>
                                    <p:animEffect transition="in" filter="fade">
                                      <p:cBhvr>
                                        <p:cTn id="11" dur="1000">
                                          <p:stCondLst>
                                            <p:cond delay="0"/>
                                          </p:stCondLst>
                                        </p:cTn>
                                        <p:tgtEl>
                                          <p:spTgt spid="14336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3364">
                                            <p:txEl>
                                              <p:pRg st="1" end="1"/>
                                            </p:txEl>
                                          </p:spTgt>
                                        </p:tgtEl>
                                        <p:attrNameLst>
                                          <p:attrName>style.visibility</p:attrName>
                                        </p:attrNameLst>
                                      </p:cBhvr>
                                      <p:to>
                                        <p:strVal val="visible"/>
                                      </p:to>
                                    </p:set>
                                    <p:animEffect transition="in" filter="fade">
                                      <p:cBhvr>
                                        <p:cTn id="14" dur="1000">
                                          <p:stCondLst>
                                            <p:cond delay="0"/>
                                          </p:stCondLst>
                                        </p:cTn>
                                        <p:tgtEl>
                                          <p:spTgt spid="14336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3364">
                                            <p:txEl>
                                              <p:pRg st="2" end="2"/>
                                            </p:txEl>
                                          </p:spTgt>
                                        </p:tgtEl>
                                        <p:attrNameLst>
                                          <p:attrName>style.visibility</p:attrName>
                                        </p:attrNameLst>
                                      </p:cBhvr>
                                      <p:to>
                                        <p:strVal val="visible"/>
                                      </p:to>
                                    </p:set>
                                    <p:animEffect transition="in" filter="fade">
                                      <p:cBhvr>
                                        <p:cTn id="17" dur="1000">
                                          <p:stCondLst>
                                            <p:cond delay="0"/>
                                          </p:stCondLst>
                                        </p:cTn>
                                        <p:tgtEl>
                                          <p:spTgt spid="14336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3364">
                                            <p:txEl>
                                              <p:pRg st="3" end="3"/>
                                            </p:txEl>
                                          </p:spTgt>
                                        </p:tgtEl>
                                        <p:attrNameLst>
                                          <p:attrName>style.visibility</p:attrName>
                                        </p:attrNameLst>
                                      </p:cBhvr>
                                      <p:to>
                                        <p:strVal val="visible"/>
                                      </p:to>
                                    </p:set>
                                    <p:animEffect transition="in" filter="fade">
                                      <p:cBhvr>
                                        <p:cTn id="20" dur="1000">
                                          <p:stCondLst>
                                            <p:cond delay="0"/>
                                          </p:stCondLst>
                                        </p:cTn>
                                        <p:tgtEl>
                                          <p:spTgt spid="14336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3364">
                                            <p:txEl>
                                              <p:pRg st="4" end="4"/>
                                            </p:txEl>
                                          </p:spTgt>
                                        </p:tgtEl>
                                        <p:attrNameLst>
                                          <p:attrName>style.visibility</p:attrName>
                                        </p:attrNameLst>
                                      </p:cBhvr>
                                      <p:to>
                                        <p:strVal val="visible"/>
                                      </p:to>
                                    </p:set>
                                    <p:animEffect transition="in" filter="fade">
                                      <p:cBhvr>
                                        <p:cTn id="23" dur="1000">
                                          <p:stCondLst>
                                            <p:cond delay="0"/>
                                          </p:stCondLst>
                                        </p:cTn>
                                        <p:tgtEl>
                                          <p:spTgt spid="1433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P spid="143364" grpId="0" build="p">
        <p:tmplLst>
          <p:tmpl lvl="1">
            <p:tnLst>
              <p:par>
                <p:cTn presetID="10" presetClass="entr" presetSubtype="0" fill="hold" nodeType="clickEffect">
                  <p:stCondLst>
                    <p:cond delay="0"/>
                  </p:stCondLst>
                  <p:childTnLst>
                    <p:set>
                      <p:cBhvr>
                        <p:cTn dur="1" fill="hold">
                          <p:stCondLst>
                            <p:cond delay="0"/>
                          </p:stCondLst>
                        </p:cTn>
                        <p:tgtEl>
                          <p:spTgt spid="143364"/>
                        </p:tgtEl>
                        <p:attrNameLst>
                          <p:attrName>style.visibility</p:attrName>
                        </p:attrNameLst>
                      </p:cBhvr>
                      <p:to>
                        <p:strVal val="visible"/>
                      </p:to>
                    </p:set>
                    <p:animEffect transition="in" filter="fade">
                      <p:cBhvr>
                        <p:cTn dur="1000">
                          <p:stCondLst>
                            <p:cond delay="0"/>
                          </p:stCondLst>
                        </p:cTn>
                        <p:tgtEl>
                          <p:spTgt spid="14336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3364"/>
                        </p:tgtEl>
                        <p:attrNameLst>
                          <p:attrName>style.visibility</p:attrName>
                        </p:attrNameLst>
                      </p:cBhvr>
                      <p:to>
                        <p:strVal val="visible"/>
                      </p:to>
                    </p:set>
                    <p:animEffect transition="in" filter="fade">
                      <p:cBhvr>
                        <p:cTn dur="1000">
                          <p:stCondLst>
                            <p:cond delay="0"/>
                          </p:stCondLst>
                        </p:cTn>
                        <p:tgtEl>
                          <p:spTgt spid="14336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3364"/>
                        </p:tgtEl>
                        <p:attrNameLst>
                          <p:attrName>style.visibility</p:attrName>
                        </p:attrNameLst>
                      </p:cBhvr>
                      <p:to>
                        <p:strVal val="visible"/>
                      </p:to>
                    </p:set>
                    <p:animEffect transition="in" filter="fade">
                      <p:cBhvr>
                        <p:cTn dur="1000">
                          <p:stCondLst>
                            <p:cond delay="0"/>
                          </p:stCondLst>
                        </p:cTn>
                        <p:tgtEl>
                          <p:spTgt spid="14336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3364"/>
                        </p:tgtEl>
                        <p:attrNameLst>
                          <p:attrName>style.visibility</p:attrName>
                        </p:attrNameLst>
                      </p:cBhvr>
                      <p:to>
                        <p:strVal val="visible"/>
                      </p:to>
                    </p:set>
                    <p:animEffect transition="in" filter="fade">
                      <p:cBhvr>
                        <p:cTn dur="1000">
                          <p:stCondLst>
                            <p:cond delay="0"/>
                          </p:stCondLst>
                        </p:cTn>
                        <p:tgtEl>
                          <p:spTgt spid="14336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3364"/>
                        </p:tgtEl>
                        <p:attrNameLst>
                          <p:attrName>style.visibility</p:attrName>
                        </p:attrNameLst>
                      </p:cBhvr>
                      <p:to>
                        <p:strVal val="visible"/>
                      </p:to>
                    </p:set>
                    <p:animEffect transition="in" filter="fade">
                      <p:cBhvr>
                        <p:cTn dur="1000">
                          <p:stCondLst>
                            <p:cond delay="0"/>
                          </p:stCondLst>
                        </p:cTn>
                        <p:tgtEl>
                          <p:spTgt spid="143364"/>
                        </p:tgtEl>
                      </p:cBhvr>
                    </p:animEffect>
                  </p:childTnLst>
                </p:cTn>
              </p:par>
            </p:tnLst>
          </p:tmpl>
        </p:tmplLst>
      </p:bldP>
    </p:bldLst>
  </p:timing>
  <p:txStyles>
    <p:titleStyle>
      <a:lvl1pPr algn="l" rtl="0" eaLnBrk="0" fontAlgn="base" hangingPunct="0">
        <a:lnSpc>
          <a:spcPct val="70000"/>
        </a:lnSpc>
        <a:spcBef>
          <a:spcPct val="0"/>
        </a:spcBef>
        <a:spcAft>
          <a:spcPct val="0"/>
        </a:spcAft>
        <a:defRPr kumimoji="1" sz="24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2400" b="1">
          <a:solidFill>
            <a:schemeClr val="tx2"/>
          </a:solidFill>
          <a:latin typeface="Times New Roman" pitchFamily="18" charset="0"/>
        </a:defRPr>
      </a:lvl2pPr>
      <a:lvl3pPr algn="l" rtl="0" eaLnBrk="0" fontAlgn="base" hangingPunct="0">
        <a:lnSpc>
          <a:spcPct val="70000"/>
        </a:lnSpc>
        <a:spcBef>
          <a:spcPct val="0"/>
        </a:spcBef>
        <a:spcAft>
          <a:spcPct val="0"/>
        </a:spcAft>
        <a:defRPr kumimoji="1" sz="2400" b="1">
          <a:solidFill>
            <a:schemeClr val="tx2"/>
          </a:solidFill>
          <a:latin typeface="Times New Roman" pitchFamily="18" charset="0"/>
        </a:defRPr>
      </a:lvl3pPr>
      <a:lvl4pPr algn="l" rtl="0" eaLnBrk="0" fontAlgn="base" hangingPunct="0">
        <a:lnSpc>
          <a:spcPct val="70000"/>
        </a:lnSpc>
        <a:spcBef>
          <a:spcPct val="0"/>
        </a:spcBef>
        <a:spcAft>
          <a:spcPct val="0"/>
        </a:spcAft>
        <a:defRPr kumimoji="1" sz="2400" b="1">
          <a:solidFill>
            <a:schemeClr val="tx2"/>
          </a:solidFill>
          <a:latin typeface="Times New Roman" pitchFamily="18" charset="0"/>
        </a:defRPr>
      </a:lvl4pPr>
      <a:lvl5pPr algn="l" rtl="0" eaLnBrk="0" fontAlgn="base" hangingPunct="0">
        <a:lnSpc>
          <a:spcPct val="70000"/>
        </a:lnSpc>
        <a:spcBef>
          <a:spcPct val="0"/>
        </a:spcBef>
        <a:spcAft>
          <a:spcPct val="0"/>
        </a:spcAft>
        <a:defRPr kumimoji="1" sz="2400" b="1">
          <a:solidFill>
            <a:schemeClr val="tx2"/>
          </a:solidFill>
          <a:latin typeface="Times New Roman" pitchFamily="18" charset="0"/>
        </a:defRPr>
      </a:lvl5pPr>
      <a:lvl6pPr marL="457200" algn="l" rtl="0" eaLnBrk="0" fontAlgn="base" hangingPunct="0">
        <a:lnSpc>
          <a:spcPct val="70000"/>
        </a:lnSpc>
        <a:spcBef>
          <a:spcPct val="0"/>
        </a:spcBef>
        <a:spcAft>
          <a:spcPct val="0"/>
        </a:spcAft>
        <a:defRPr kumimoji="1" sz="2400" b="1">
          <a:solidFill>
            <a:schemeClr val="tx2"/>
          </a:solidFill>
          <a:latin typeface="Times New Roman" pitchFamily="18" charset="0"/>
        </a:defRPr>
      </a:lvl6pPr>
      <a:lvl7pPr marL="914400" algn="l" rtl="0" eaLnBrk="0" fontAlgn="base" hangingPunct="0">
        <a:lnSpc>
          <a:spcPct val="70000"/>
        </a:lnSpc>
        <a:spcBef>
          <a:spcPct val="0"/>
        </a:spcBef>
        <a:spcAft>
          <a:spcPct val="0"/>
        </a:spcAft>
        <a:defRPr kumimoji="1" sz="2400" b="1">
          <a:solidFill>
            <a:schemeClr val="tx2"/>
          </a:solidFill>
          <a:latin typeface="Times New Roman" pitchFamily="18" charset="0"/>
        </a:defRPr>
      </a:lvl7pPr>
      <a:lvl8pPr marL="1371600" algn="l" rtl="0" eaLnBrk="0" fontAlgn="base" hangingPunct="0">
        <a:lnSpc>
          <a:spcPct val="70000"/>
        </a:lnSpc>
        <a:spcBef>
          <a:spcPct val="0"/>
        </a:spcBef>
        <a:spcAft>
          <a:spcPct val="0"/>
        </a:spcAft>
        <a:defRPr kumimoji="1" sz="2400" b="1">
          <a:solidFill>
            <a:schemeClr val="tx2"/>
          </a:solidFill>
          <a:latin typeface="Times New Roman" pitchFamily="18" charset="0"/>
        </a:defRPr>
      </a:lvl8pPr>
      <a:lvl9pPr marL="1828800" algn="l" rtl="0" eaLnBrk="0" fontAlgn="base" hangingPunct="0">
        <a:lnSpc>
          <a:spcPct val="70000"/>
        </a:lnSpc>
        <a:spcBef>
          <a:spcPct val="0"/>
        </a:spcBef>
        <a:spcAft>
          <a:spcPct val="0"/>
        </a:spcAft>
        <a:defRPr kumimoji="1" sz="2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620000" cy="6858000"/>
            <a:chOff x="0" y="0"/>
            <a:chExt cx="4800" cy="4320"/>
          </a:xfrm>
        </p:grpSpPr>
        <p:grpSp>
          <p:nvGrpSpPr>
            <p:cNvPr id="2056" name="Group 3"/>
            <p:cNvGrpSpPr>
              <a:grpSpLocks/>
            </p:cNvGrpSpPr>
            <p:nvPr userDrawn="1"/>
          </p:nvGrpSpPr>
          <p:grpSpPr bwMode="auto">
            <a:xfrm>
              <a:off x="0" y="0"/>
              <a:ext cx="2016" cy="4320"/>
              <a:chOff x="0" y="0"/>
              <a:chExt cx="2016" cy="4320"/>
            </a:xfrm>
          </p:grpSpPr>
          <p:sp>
            <p:nvSpPr>
              <p:cNvPr id="206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p:spPr>
            <p:txBody>
              <a:bodyPr wrap="none" anchor="ctr"/>
              <a:lstStyle/>
              <a:p>
                <a:pPr>
                  <a:defRPr/>
                </a:pPr>
                <a:endParaRPr lang="en-US"/>
              </a:p>
            </p:txBody>
          </p:sp>
          <p:sp>
            <p:nvSpPr>
              <p:cNvPr id="206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pPr>
                  <a:defRPr/>
                </a:pPr>
                <a:endParaRPr lang="en-US"/>
              </a:p>
            </p:txBody>
          </p:sp>
        </p:grpSp>
        <p:grpSp>
          <p:nvGrpSpPr>
            <p:cNvPr id="2057" name="Group 6"/>
            <p:cNvGrpSpPr>
              <a:grpSpLocks/>
            </p:cNvGrpSpPr>
            <p:nvPr/>
          </p:nvGrpSpPr>
          <p:grpSpPr bwMode="auto">
            <a:xfrm>
              <a:off x="144" y="1248"/>
              <a:ext cx="4656" cy="201"/>
              <a:chOff x="144" y="1248"/>
              <a:chExt cx="4656" cy="201"/>
            </a:xfrm>
          </p:grpSpPr>
          <p:sp>
            <p:nvSpPr>
              <p:cNvPr id="2058"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p:spPr>
            <p:txBody>
              <a:bodyPr wrap="none" anchor="ctr"/>
              <a:lstStyle/>
              <a:p>
                <a:pPr>
                  <a:defRPr/>
                </a:pPr>
                <a:endParaRPr lang="en-US"/>
              </a:p>
            </p:txBody>
          </p:sp>
          <p:sp>
            <p:nvSpPr>
              <p:cNvPr id="2059"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p:spPr>
            <p:txBody>
              <a:bodyPr wrap="none" anchor="ctr"/>
              <a:lstStyle/>
              <a:p>
                <a:pPr>
                  <a:defRPr/>
                </a:pPr>
                <a:endParaRPr lang="en-US"/>
              </a:p>
            </p:txBody>
          </p:sp>
        </p:grpSp>
      </p:grpSp>
      <p:sp>
        <p:nvSpPr>
          <p:cNvPr id="2051"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065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latin typeface="+mn-lt"/>
              </a:defRPr>
            </a:lvl1pPr>
          </a:lstStyle>
          <a:p>
            <a:pPr>
              <a:defRPr/>
            </a:pPr>
            <a:endParaRPr lang="en-US"/>
          </a:p>
        </p:txBody>
      </p:sp>
      <p:sp>
        <p:nvSpPr>
          <p:cNvPr id="24065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mn-lt"/>
              </a:defRPr>
            </a:lvl1pPr>
          </a:lstStyle>
          <a:p>
            <a:pPr>
              <a:defRPr/>
            </a:pPr>
            <a:endParaRPr lang="en-US"/>
          </a:p>
        </p:txBody>
      </p:sp>
      <p:sp>
        <p:nvSpPr>
          <p:cNvPr id="24065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kumimoji="0" sz="2600" b="1">
                <a:solidFill>
                  <a:schemeClr val="bg1"/>
                </a:solidFill>
                <a:latin typeface="+mn-lt"/>
              </a:defRPr>
            </a:lvl1pPr>
          </a:lstStyle>
          <a:p>
            <a:pPr>
              <a:defRPr/>
            </a:pPr>
            <a:fld id="{EA6503F9-79D7-46A8-9EE4-ABD0177AB7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slideLayout" Target="../slideLayouts/slideLayout2.xml"/><Relationship Id="rId1" Type="http://schemas.openxmlformats.org/officeDocument/2006/relationships/audio" Target="file:///E:\me%20cuc\bai%20giang\khoa%20hoc%205\Woman%20in%20love%20(Saxophone).wma" TargetMode="Externa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subTitle" idx="1"/>
          </p:nvPr>
        </p:nvSpPr>
        <p:spPr bwMode="gray">
          <a:xfrm>
            <a:off x="2286000" y="1219200"/>
            <a:ext cx="5562600" cy="1447800"/>
          </a:xfrm>
        </p:spPr>
        <p:txBody>
          <a:bodyPr/>
          <a:lstStyle/>
          <a:p>
            <a:pPr algn="ctr" eaLnBrk="1" hangingPunct="1"/>
            <a:r>
              <a:rPr lang="en-US" sz="4800" b="1" smtClean="0">
                <a:latin typeface="Times New Roman" pitchFamily="18" charset="0"/>
                <a:cs typeface="Times New Roman" pitchFamily="18" charset="0"/>
              </a:rPr>
              <a:t>Môn Khoa học</a:t>
            </a:r>
          </a:p>
          <a:p>
            <a:pPr algn="ctr" eaLnBrk="1" hangingPunct="1"/>
            <a:r>
              <a:rPr lang="en-US" sz="4800" b="1" smtClean="0">
                <a:latin typeface="Times New Roman" pitchFamily="18" charset="0"/>
                <a:cs typeface="Times New Roman" pitchFamily="18" charset="0"/>
              </a:rPr>
              <a:t>Lớp 5</a:t>
            </a:r>
          </a:p>
        </p:txBody>
      </p:sp>
      <p:sp>
        <p:nvSpPr>
          <p:cNvPr id="243727" name="AutoShape 15"/>
          <p:cNvSpPr>
            <a:spLocks noChangeArrowheads="1"/>
          </p:cNvSpPr>
          <p:nvPr/>
        </p:nvSpPr>
        <p:spPr bwMode="auto">
          <a:xfrm rot="-1402022">
            <a:off x="228600" y="1066800"/>
            <a:ext cx="1036638" cy="957263"/>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a:defRPr/>
            </a:pPr>
            <a:endParaRPr lang="en-US">
              <a:latin typeface="Arial"/>
            </a:endParaRPr>
          </a:p>
        </p:txBody>
      </p:sp>
      <p:pic>
        <p:nvPicPr>
          <p:cNvPr id="243728" name="Picture 16" descr="DECOR004"/>
          <p:cNvPicPr>
            <a:picLocks noChangeAspect="1" noChangeArrowheads="1"/>
          </p:cNvPicPr>
          <p:nvPr/>
        </p:nvPicPr>
        <p:blipFill>
          <a:blip r:embed="rId3"/>
          <a:srcRect/>
          <a:stretch>
            <a:fillRect/>
          </a:stretch>
        </p:blipFill>
        <p:spPr bwMode="auto">
          <a:xfrm>
            <a:off x="0" y="0"/>
            <a:ext cx="1004888" cy="1211263"/>
          </a:xfrm>
          <a:prstGeom prst="rect">
            <a:avLst/>
          </a:prstGeom>
          <a:noFill/>
          <a:ln w="9525">
            <a:noFill/>
            <a:miter lim="800000"/>
            <a:headEnd/>
            <a:tailEnd/>
          </a:ln>
        </p:spPr>
      </p:pic>
      <p:pic>
        <p:nvPicPr>
          <p:cNvPr id="7173" name="Picture 17" descr="FIREWRK5"/>
          <p:cNvPicPr>
            <a:picLocks noChangeAspect="1" noChangeArrowheads="1"/>
          </p:cNvPicPr>
          <p:nvPr/>
        </p:nvPicPr>
        <p:blipFill>
          <a:blip r:embed="rId4"/>
          <a:srcRect/>
          <a:stretch>
            <a:fillRect/>
          </a:stretch>
        </p:blipFill>
        <p:spPr bwMode="auto">
          <a:xfrm>
            <a:off x="838200" y="2362200"/>
            <a:ext cx="3698875" cy="2378075"/>
          </a:xfrm>
          <a:prstGeom prst="rect">
            <a:avLst/>
          </a:prstGeom>
          <a:noFill/>
          <a:ln w="9525">
            <a:noFill/>
            <a:miter lim="800000"/>
            <a:headEnd/>
            <a:tailEnd/>
          </a:ln>
        </p:spPr>
      </p:pic>
      <p:pic>
        <p:nvPicPr>
          <p:cNvPr id="7174" name="Picture 18" descr="cay hoa"/>
          <p:cNvPicPr>
            <a:picLocks noChangeAspect="1" noChangeArrowheads="1"/>
          </p:cNvPicPr>
          <p:nvPr/>
        </p:nvPicPr>
        <p:blipFill>
          <a:blip r:embed="rId5"/>
          <a:srcRect/>
          <a:stretch>
            <a:fillRect/>
          </a:stretch>
        </p:blipFill>
        <p:spPr bwMode="auto">
          <a:xfrm>
            <a:off x="6629400" y="1219200"/>
            <a:ext cx="2865438" cy="3606800"/>
          </a:xfrm>
          <a:prstGeom prst="rect">
            <a:avLst/>
          </a:prstGeom>
          <a:noFill/>
          <a:ln w="9525">
            <a:noFill/>
            <a:miter lim="800000"/>
            <a:headEnd/>
            <a:tailEnd/>
          </a:ln>
        </p:spPr>
      </p:pic>
      <p:pic>
        <p:nvPicPr>
          <p:cNvPr id="7175" name="Picture 19" descr="cay truc"/>
          <p:cNvPicPr>
            <a:picLocks noChangeAspect="1" noChangeArrowheads="1"/>
          </p:cNvPicPr>
          <p:nvPr/>
        </p:nvPicPr>
        <p:blipFill>
          <a:blip r:embed="rId6"/>
          <a:srcRect/>
          <a:stretch>
            <a:fillRect/>
          </a:stretch>
        </p:blipFill>
        <p:spPr bwMode="auto">
          <a:xfrm>
            <a:off x="7989888" y="0"/>
            <a:ext cx="1154112" cy="3276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 calcmode="lin" valueType="num">
                                      <p:cBhvr>
                                        <p:cTn id="7" dur="3000" fill="hold"/>
                                        <p:tgtEl>
                                          <p:spTgt spid="24371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24371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24371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 calcmode="lin" valueType="num">
                                      <p:cBhvr>
                                        <p:cTn id="12" dur="3000" fill="hold"/>
                                        <p:tgtEl>
                                          <p:spTgt spid="243715">
                                            <p:txEl>
                                              <p:pRg st="1" end="1"/>
                                            </p:txEl>
                                          </p:spTgt>
                                        </p:tgtEl>
                                        <p:attrNameLst>
                                          <p:attrName>ppt_w</p:attrName>
                                        </p:attrNameLst>
                                      </p:cBhvr>
                                      <p:tavLst>
                                        <p:tav tm="0">
                                          <p:val>
                                            <p:fltVal val="0"/>
                                          </p:val>
                                        </p:tav>
                                        <p:tav tm="100000">
                                          <p:val>
                                            <p:strVal val="#ppt_w"/>
                                          </p:val>
                                        </p:tav>
                                      </p:tavLst>
                                    </p:anim>
                                    <p:anim calcmode="lin" valueType="num">
                                      <p:cBhvr>
                                        <p:cTn id="13" dur="3000" fill="hold"/>
                                        <p:tgtEl>
                                          <p:spTgt spid="243715">
                                            <p:txEl>
                                              <p:pRg st="1" end="1"/>
                                            </p:txEl>
                                          </p:spTgt>
                                        </p:tgtEl>
                                        <p:attrNameLst>
                                          <p:attrName>ppt_h</p:attrName>
                                        </p:attrNameLst>
                                      </p:cBhvr>
                                      <p:tavLst>
                                        <p:tav tm="0">
                                          <p:val>
                                            <p:fltVal val="0"/>
                                          </p:val>
                                        </p:tav>
                                        <p:tav tm="100000">
                                          <p:val>
                                            <p:strVal val="#ppt_h"/>
                                          </p:val>
                                        </p:tav>
                                      </p:tavLst>
                                    </p:anim>
                                    <p:animEffect transition="in" filter="fade">
                                      <p:cBhvr>
                                        <p:cTn id="14" dur="3000"/>
                                        <p:tgtEl>
                                          <p:spTgt spid="243715">
                                            <p:txEl>
                                              <p:pRg st="1" end="1"/>
                                            </p:txEl>
                                          </p:spTgt>
                                        </p:tgtEl>
                                      </p:cBhvr>
                                    </p:animEffect>
                                  </p:childTnLst>
                                </p:cTn>
                              </p:par>
                              <p:par>
                                <p:cTn id="15" presetID="15" presetClass="entr" presetSubtype="0" repeatCount="indefinite" fill="hold" nodeType="withEffect">
                                  <p:stCondLst>
                                    <p:cond delay="0"/>
                                  </p:stCondLst>
                                  <p:childTnLst>
                                    <p:set>
                                      <p:cBhvr>
                                        <p:cTn id="16" dur="1" fill="hold">
                                          <p:stCondLst>
                                            <p:cond delay="0"/>
                                          </p:stCondLst>
                                        </p:cTn>
                                        <p:tgtEl>
                                          <p:spTgt spid="243727"/>
                                        </p:tgtEl>
                                        <p:attrNameLst>
                                          <p:attrName>style.visibility</p:attrName>
                                        </p:attrNameLst>
                                      </p:cBhvr>
                                      <p:to>
                                        <p:strVal val="visible"/>
                                      </p:to>
                                    </p:set>
                                    <p:anim calcmode="lin" valueType="num">
                                      <p:cBhvr>
                                        <p:cTn id="17" dur="2000" fill="hold"/>
                                        <p:tgtEl>
                                          <p:spTgt spid="243727"/>
                                        </p:tgtEl>
                                        <p:attrNameLst>
                                          <p:attrName>ppt_w</p:attrName>
                                        </p:attrNameLst>
                                      </p:cBhvr>
                                      <p:tavLst>
                                        <p:tav tm="0">
                                          <p:val>
                                            <p:fltVal val="0"/>
                                          </p:val>
                                        </p:tav>
                                        <p:tav tm="100000">
                                          <p:val>
                                            <p:strVal val="#ppt_w"/>
                                          </p:val>
                                        </p:tav>
                                      </p:tavLst>
                                    </p:anim>
                                    <p:anim calcmode="lin" valueType="num">
                                      <p:cBhvr>
                                        <p:cTn id="18" dur="2000" fill="hold"/>
                                        <p:tgtEl>
                                          <p:spTgt spid="243727"/>
                                        </p:tgtEl>
                                        <p:attrNameLst>
                                          <p:attrName>ppt_h</p:attrName>
                                        </p:attrNameLst>
                                      </p:cBhvr>
                                      <p:tavLst>
                                        <p:tav tm="0">
                                          <p:val>
                                            <p:fltVal val="0"/>
                                          </p:val>
                                        </p:tav>
                                        <p:tav tm="100000">
                                          <p:val>
                                            <p:strVal val="#ppt_h"/>
                                          </p:val>
                                        </p:tav>
                                      </p:tavLst>
                                    </p:anim>
                                    <p:anim calcmode="lin" valueType="num">
                                      <p:cBhvr>
                                        <p:cTn id="19" dur="2000" fill="hold"/>
                                        <p:tgtEl>
                                          <p:spTgt spid="243727"/>
                                        </p:tgtEl>
                                        <p:attrNameLst>
                                          <p:attrName>ppt_x</p:attrName>
                                        </p:attrNameLst>
                                      </p:cBhvr>
                                      <p:tavLst>
                                        <p:tav tm="0" fmla="#ppt_x+(cos(-2*pi*(1-$))*-#ppt_x-sin(-2*pi*(1-$))*(1-#ppt_y))*(1-$)">
                                          <p:val>
                                            <p:fltVal val="0"/>
                                          </p:val>
                                        </p:tav>
                                        <p:tav tm="100000">
                                          <p:val>
                                            <p:fltVal val="1"/>
                                          </p:val>
                                        </p:tav>
                                      </p:tavLst>
                                    </p:anim>
                                    <p:anim calcmode="lin" valueType="num">
                                      <p:cBhvr>
                                        <p:cTn id="20" dur="2000" fill="hold"/>
                                        <p:tgtEl>
                                          <p:spTgt spid="243727"/>
                                        </p:tgtEl>
                                        <p:attrNameLst>
                                          <p:attrName>ppt_y</p:attrName>
                                        </p:attrNameLst>
                                      </p:cBhvr>
                                      <p:tavLst>
                                        <p:tav tm="0" fmla="#ppt_y+(sin(-2*pi*(1-$))*-#ppt_x+cos(-2*pi*(1-$))*(1-#ppt_y))*(1-$)">
                                          <p:val>
                                            <p:fltVal val="0"/>
                                          </p:val>
                                        </p:tav>
                                        <p:tav tm="100000">
                                          <p:val>
                                            <p:fltVal val="1"/>
                                          </p:val>
                                        </p:tav>
                                      </p:tavLst>
                                    </p:anim>
                                  </p:childTnLst>
                                </p:cTn>
                              </p:par>
                              <p:par>
                                <p:cTn id="21" presetID="23" presetClass="exit" presetSubtype="32" repeatCount="indefinite" fill="hold" nodeType="withEffect">
                                  <p:stCondLst>
                                    <p:cond delay="0"/>
                                  </p:stCondLst>
                                  <p:childTnLst>
                                    <p:anim calcmode="lin" valueType="num">
                                      <p:cBhvr>
                                        <p:cTn id="22" dur="2000"/>
                                        <p:tgtEl>
                                          <p:spTgt spid="243727"/>
                                        </p:tgtEl>
                                        <p:attrNameLst>
                                          <p:attrName>ppt_w</p:attrName>
                                        </p:attrNameLst>
                                      </p:cBhvr>
                                      <p:tavLst>
                                        <p:tav tm="0">
                                          <p:val>
                                            <p:strVal val="ppt_w"/>
                                          </p:val>
                                        </p:tav>
                                        <p:tav tm="100000">
                                          <p:val>
                                            <p:fltVal val="0"/>
                                          </p:val>
                                        </p:tav>
                                      </p:tavLst>
                                    </p:anim>
                                    <p:anim calcmode="lin" valueType="num">
                                      <p:cBhvr>
                                        <p:cTn id="23" dur="2000"/>
                                        <p:tgtEl>
                                          <p:spTgt spid="243727"/>
                                        </p:tgtEl>
                                        <p:attrNameLst>
                                          <p:attrName>ppt_h</p:attrName>
                                        </p:attrNameLst>
                                      </p:cBhvr>
                                      <p:tavLst>
                                        <p:tav tm="0">
                                          <p:val>
                                            <p:strVal val="ppt_h"/>
                                          </p:val>
                                        </p:tav>
                                        <p:tav tm="100000">
                                          <p:val>
                                            <p:fltVal val="0"/>
                                          </p:val>
                                        </p:tav>
                                      </p:tavLst>
                                    </p:anim>
                                    <p:set>
                                      <p:cBhvr>
                                        <p:cTn id="24" dur="1" fill="hold">
                                          <p:stCondLst>
                                            <p:cond delay="1999"/>
                                          </p:stCondLst>
                                        </p:cTn>
                                        <p:tgtEl>
                                          <p:spTgt spid="243727"/>
                                        </p:tgtEl>
                                        <p:attrNameLst>
                                          <p:attrName>style.visibility</p:attrName>
                                        </p:attrNameLst>
                                      </p:cBhvr>
                                      <p:to>
                                        <p:strVal val="hidden"/>
                                      </p:to>
                                    </p:set>
                                  </p:childTnLst>
                                </p:cTn>
                              </p:par>
                              <p:par>
                                <p:cTn id="25" presetID="8" presetClass="emph" presetSubtype="0" repeatCount="indefinite" fill="hold" nodeType="withEffect">
                                  <p:stCondLst>
                                    <p:cond delay="0"/>
                                  </p:stCondLst>
                                  <p:childTnLst>
                                    <p:animRot by="43200000">
                                      <p:cBhvr>
                                        <p:cTn id="26" dur="2000" fill="hold"/>
                                        <p:tgtEl>
                                          <p:spTgt spid="243727"/>
                                        </p:tgtEl>
                                        <p:attrNameLst>
                                          <p:attrName>r</p:attrName>
                                        </p:attrNameLst>
                                      </p:cBhvr>
                                    </p:animRot>
                                  </p:childTnLst>
                                </p:cTn>
                              </p:par>
                              <p:par>
                                <p:cTn id="27" presetID="23" presetClass="entr" presetSubtype="16" repeatCount="indefinite" fill="hold" nodeType="withEffect">
                                  <p:stCondLst>
                                    <p:cond delay="0"/>
                                  </p:stCondLst>
                                  <p:childTnLst>
                                    <p:set>
                                      <p:cBhvr>
                                        <p:cTn id="28" dur="1" fill="hold">
                                          <p:stCondLst>
                                            <p:cond delay="0"/>
                                          </p:stCondLst>
                                        </p:cTn>
                                        <p:tgtEl>
                                          <p:spTgt spid="243728"/>
                                        </p:tgtEl>
                                        <p:attrNameLst>
                                          <p:attrName>style.visibility</p:attrName>
                                        </p:attrNameLst>
                                      </p:cBhvr>
                                      <p:to>
                                        <p:strVal val="visible"/>
                                      </p:to>
                                    </p:set>
                                    <p:anim calcmode="lin" valueType="num">
                                      <p:cBhvr>
                                        <p:cTn id="29" dur="500" fill="hold"/>
                                        <p:tgtEl>
                                          <p:spTgt spid="243728"/>
                                        </p:tgtEl>
                                        <p:attrNameLst>
                                          <p:attrName>ppt_w</p:attrName>
                                        </p:attrNameLst>
                                      </p:cBhvr>
                                      <p:tavLst>
                                        <p:tav tm="0">
                                          <p:val>
                                            <p:fltVal val="0"/>
                                          </p:val>
                                        </p:tav>
                                        <p:tav tm="100000">
                                          <p:val>
                                            <p:strVal val="#ppt_w"/>
                                          </p:val>
                                        </p:tav>
                                      </p:tavLst>
                                    </p:anim>
                                    <p:anim calcmode="lin" valueType="num">
                                      <p:cBhvr>
                                        <p:cTn id="30" dur="500" fill="hold"/>
                                        <p:tgtEl>
                                          <p:spTgt spid="2437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830997"/>
          </a:xfrm>
          <a:prstGeom prst="rect">
            <a:avLst/>
          </a:prstGeom>
        </p:spPr>
        <p:txBody>
          <a:bodyPr wrap="square">
            <a:spAutoFit/>
          </a:bodyPr>
          <a:lstStyle/>
          <a:p>
            <a:pPr lvl="0" algn="just"/>
            <a:r>
              <a:rPr lang="vi-VN" sz="2400" b="1">
                <a:solidFill>
                  <a:srgbClr val="0000FF"/>
                </a:solidFill>
                <a:latin typeface="Times New Roman"/>
              </a:rPr>
              <a:t>Tình huống 2 </a:t>
            </a:r>
            <a:r>
              <a:rPr lang="vi-VN" sz="2400">
                <a:solidFill>
                  <a:srgbClr val="CC0000"/>
                </a:solidFill>
                <a:latin typeface="Times New Roman"/>
              </a:rPr>
              <a:t>- Em được mời, nài ép phải uống rượu (hoặc bia) trong một buổi tiệc. Em sẽ ứng xử như thế nào?</a:t>
            </a:r>
          </a:p>
        </p:txBody>
      </p:sp>
      <p:sp>
        <p:nvSpPr>
          <p:cNvPr id="3" name="Rectangle 2"/>
          <p:cNvSpPr/>
          <p:nvPr/>
        </p:nvSpPr>
        <p:spPr>
          <a:xfrm>
            <a:off x="381000" y="1072297"/>
            <a:ext cx="8458200" cy="1938992"/>
          </a:xfrm>
          <a:prstGeom prst="rect">
            <a:avLst/>
          </a:prstGeom>
        </p:spPr>
        <p:txBody>
          <a:bodyPr wrap="square">
            <a:spAutoFit/>
          </a:bodyPr>
          <a:lstStyle/>
          <a:p>
            <a:r>
              <a:rPr lang="vi-VN" sz="2400">
                <a:latin typeface="+mj-lt"/>
              </a:rPr>
              <a:t>Khi có người mời, nài ép phải uống rượu (bia) trong một buổi tiệc em sẽ khéo léo từ chối và xin phép họ mình uống nước lọc hoặc nước ngọt. Bởi vì mình chưa được phép sử dụng các đồ uống có cồn và đó là thức uống gây hại cho sức khỏe nên mình xin phép không uống.</a:t>
            </a:r>
            <a:endParaRPr lang="en-US" sz="2400">
              <a:latin typeface="+mj-lt"/>
            </a:endParaRPr>
          </a:p>
        </p:txBody>
      </p:sp>
      <p:sp>
        <p:nvSpPr>
          <p:cNvPr id="4" name="Rectangle 3"/>
          <p:cNvSpPr/>
          <p:nvPr/>
        </p:nvSpPr>
        <p:spPr>
          <a:xfrm>
            <a:off x="419100" y="3011289"/>
            <a:ext cx="8458200" cy="830997"/>
          </a:xfrm>
          <a:prstGeom prst="rect">
            <a:avLst/>
          </a:prstGeom>
        </p:spPr>
        <p:txBody>
          <a:bodyPr wrap="square">
            <a:spAutoFit/>
          </a:bodyPr>
          <a:lstStyle/>
          <a:p>
            <a:pPr lvl="0" algn="just"/>
            <a:r>
              <a:rPr lang="vi-VN" sz="2400" b="1">
                <a:solidFill>
                  <a:srgbClr val="0000FF"/>
                </a:solidFill>
                <a:latin typeface="Times New Roman"/>
              </a:rPr>
              <a:t>Tình huống 3 </a:t>
            </a:r>
            <a:r>
              <a:rPr lang="vi-VN" sz="2400">
                <a:solidFill>
                  <a:srgbClr val="CC0000"/>
                </a:solidFill>
                <a:latin typeface="Times New Roman"/>
              </a:rPr>
              <a:t>- Em bị một nhóm thanh niên xấu dụ dỗ, em dùng thử ma túy. Em sẽ ứng xử như thế nào?</a:t>
            </a:r>
          </a:p>
        </p:txBody>
      </p:sp>
      <p:sp>
        <p:nvSpPr>
          <p:cNvPr id="5" name="Rectangle 4"/>
          <p:cNvSpPr/>
          <p:nvPr/>
        </p:nvSpPr>
        <p:spPr>
          <a:xfrm>
            <a:off x="533400" y="3842286"/>
            <a:ext cx="8458200" cy="2308324"/>
          </a:xfrm>
          <a:prstGeom prst="rect">
            <a:avLst/>
          </a:prstGeom>
        </p:spPr>
        <p:txBody>
          <a:bodyPr wrap="square">
            <a:spAutoFit/>
          </a:bodyPr>
          <a:lstStyle/>
          <a:p>
            <a:r>
              <a:rPr lang="vi-VN" sz="2400">
                <a:latin typeface="+mj-lt"/>
              </a:rPr>
              <a:t>Khi có đám thanh niên dụ dỗ, sử dụng ma túy, em sẽ thẳng chắn từ chối với họ là: "Cảm ơn, nhưng tôi không sử dụng". Nếu họ vẫn tiếp tục dụ dỗ và thậm chí ép buộc thì em sẽ tìm cách tránh xa đám thanh niên đó, kể rõ câu chuyện của mình cho người lớn (thầy cô, bố mẹ) và nhờ sự giúp đỡ của người lớn để đảm bảo an toàn cho những ngày tiếp theo.</a:t>
            </a:r>
            <a:endParaRPr lang="en-US" sz="2400">
              <a:latin typeface="+mj-lt"/>
            </a:endParaRPr>
          </a:p>
        </p:txBody>
      </p:sp>
    </p:spTree>
    <p:extLst>
      <p:ext uri="{BB962C8B-B14F-4D97-AF65-F5344CB8AC3E}">
        <p14:creationId xmlns:p14="http://schemas.microsoft.com/office/powerpoint/2010/main" val="415446716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839200" cy="523220"/>
          </a:xfrm>
          <a:prstGeom prst="rect">
            <a:avLst/>
          </a:prstGeom>
        </p:spPr>
        <p:txBody>
          <a:bodyPr wrap="square">
            <a:spAutoFit/>
          </a:bodyPr>
          <a:lstStyle/>
          <a:p>
            <a:pPr algn="just"/>
            <a:r>
              <a:rPr lang="vi-VN" sz="2800" b="1">
                <a:solidFill>
                  <a:srgbClr val="0000FF"/>
                </a:solidFill>
                <a:latin typeface="Times New Roman"/>
              </a:rPr>
              <a:t>B. Hoạt động </a:t>
            </a:r>
            <a:r>
              <a:rPr lang="en-US" sz="2800" b="1" smtClean="0">
                <a:solidFill>
                  <a:srgbClr val="0000FF"/>
                </a:solidFill>
                <a:latin typeface="Times New Roman"/>
              </a:rPr>
              <a:t>ứng dụng</a:t>
            </a:r>
            <a:endParaRPr lang="vi-VN" sz="2800" b="1">
              <a:solidFill>
                <a:srgbClr val="0000FF"/>
              </a:solidFill>
              <a:latin typeface="Times New Roman"/>
            </a:endParaRPr>
          </a:p>
        </p:txBody>
      </p:sp>
      <p:sp>
        <p:nvSpPr>
          <p:cNvPr id="4" name="Rectangle 3"/>
          <p:cNvSpPr/>
          <p:nvPr/>
        </p:nvSpPr>
        <p:spPr>
          <a:xfrm>
            <a:off x="254000" y="800100"/>
            <a:ext cx="8839200" cy="1012585"/>
          </a:xfrm>
          <a:prstGeom prst="rect">
            <a:avLst/>
          </a:prstGeom>
        </p:spPr>
        <p:txBody>
          <a:bodyPr wrap="square">
            <a:spAutoFit/>
          </a:bodyPr>
          <a:lstStyle/>
          <a:p>
            <a:pPr>
              <a:lnSpc>
                <a:spcPct val="115000"/>
              </a:lnSpc>
              <a:spcAft>
                <a:spcPts val="1000"/>
              </a:spcAft>
            </a:pPr>
            <a:r>
              <a:rPr lang="vi-VN" sz="2600">
                <a:solidFill>
                  <a:srgbClr val="7030A0"/>
                </a:solidFill>
                <a:latin typeface="+mj-lt"/>
              </a:rPr>
              <a:t>Hãy thực hiện những việc em có thể làm để giúp em và mọi người không sử dụng thuốc lá, rượu bia và ma túy</a:t>
            </a:r>
            <a:endParaRPr lang="en-US" sz="2600">
              <a:solidFill>
                <a:srgbClr val="7030A0"/>
              </a:solidFill>
              <a:latin typeface="+mj-lt"/>
            </a:endParaRPr>
          </a:p>
        </p:txBody>
      </p:sp>
      <p:sp>
        <p:nvSpPr>
          <p:cNvPr id="2" name="Rectangle 1"/>
          <p:cNvSpPr/>
          <p:nvPr/>
        </p:nvSpPr>
        <p:spPr>
          <a:xfrm>
            <a:off x="152400" y="1905000"/>
            <a:ext cx="8458200" cy="4093428"/>
          </a:xfrm>
          <a:prstGeom prst="rect">
            <a:avLst/>
          </a:prstGeom>
        </p:spPr>
        <p:txBody>
          <a:bodyPr wrap="square">
            <a:spAutoFit/>
          </a:bodyPr>
          <a:lstStyle/>
          <a:p>
            <a:pPr algn="just"/>
            <a:r>
              <a:rPr lang="vi-VN" sz="2600">
                <a:solidFill>
                  <a:srgbClr val="FF0000"/>
                </a:solidFill>
                <a:latin typeface="+mj-lt"/>
              </a:rPr>
              <a:t>Những việc làm giúp em và mọi người không sử dụng thuốc lá, rượu bia và ma túy là:</a:t>
            </a:r>
          </a:p>
          <a:p>
            <a:pPr algn="just">
              <a:buFont typeface="Arial"/>
              <a:buChar char="•"/>
            </a:pPr>
            <a:r>
              <a:rPr lang="vi-VN" sz="2600">
                <a:solidFill>
                  <a:srgbClr val="7030A0"/>
                </a:solidFill>
                <a:latin typeface="+mj-lt"/>
              </a:rPr>
              <a:t>Sống và suy nghĩ tích cực, tham gia nhiều hoạt động bổ ích, có lợi cho sức khỏe (tập thể dục, đi bơi, chơi nhạc cụ...)</a:t>
            </a:r>
          </a:p>
          <a:p>
            <a:pPr algn="just">
              <a:buFont typeface="Arial"/>
              <a:buChar char="•"/>
            </a:pPr>
            <a:r>
              <a:rPr lang="vi-VN" sz="2600">
                <a:solidFill>
                  <a:srgbClr val="7030A0"/>
                </a:solidFill>
                <a:latin typeface="+mj-lt"/>
              </a:rPr>
              <a:t>Tìm hiểu và đọc thêm nhiều kiến thức về các chất gây nghiện để nâng cao sự hiểu biết của bản thân và tránh xa chúng.</a:t>
            </a:r>
          </a:p>
          <a:p>
            <a:pPr algn="just">
              <a:buFont typeface="Arial"/>
              <a:buChar char="•"/>
            </a:pPr>
            <a:r>
              <a:rPr lang="vi-VN" sz="2600">
                <a:solidFill>
                  <a:srgbClr val="7030A0"/>
                </a:solidFill>
                <a:latin typeface="+mj-lt"/>
              </a:rPr>
              <a:t>Khéo léo nhắc nhở và động viên những người thân không nên sử dụng bia rượu, thuốc lá và ma túy.</a:t>
            </a:r>
          </a:p>
          <a:p>
            <a:pPr algn="just">
              <a:buFont typeface="Arial"/>
              <a:buChar char="•"/>
            </a:pPr>
            <a:r>
              <a:rPr lang="vi-VN" sz="2600">
                <a:solidFill>
                  <a:srgbClr val="7030A0"/>
                </a:solidFill>
                <a:latin typeface="+mj-lt"/>
              </a:rPr>
              <a:t>Luôn từ chối thẳng thắn khi người khác mời sử dụng rượu bia, thuốc lá và ma túy....</a:t>
            </a:r>
            <a:endParaRPr lang="vi-VN" sz="2600" b="0" i="0">
              <a:solidFill>
                <a:srgbClr val="7030A0"/>
              </a:solidFill>
              <a:effectLst/>
              <a:latin typeface="+mj-lt"/>
            </a:endParaRPr>
          </a:p>
        </p:txBody>
      </p:sp>
    </p:spTree>
    <p:extLst>
      <p:ext uri="{BB962C8B-B14F-4D97-AF65-F5344CB8AC3E}">
        <p14:creationId xmlns:p14="http://schemas.microsoft.com/office/powerpoint/2010/main" val="375429125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28600" y="3200400"/>
            <a:ext cx="8915400" cy="990600"/>
          </a:xfrm>
        </p:spPr>
        <p:txBody>
          <a:bodyPr/>
          <a:lstStyle/>
          <a:p>
            <a:pPr algn="ctr">
              <a:spcBef>
                <a:spcPct val="50000"/>
              </a:spcBef>
              <a:buClrTx/>
              <a:buFontTx/>
              <a:buNone/>
            </a:pPr>
            <a:r>
              <a:rPr lang="en-US" sz="3200" smtClean="0">
                <a:solidFill>
                  <a:srgbClr val="FF00FF"/>
                </a:solidFill>
                <a:latin typeface="+mj-lt"/>
              </a:rPr>
              <a:t>Chúc các em học sinh ch</a:t>
            </a:r>
            <a:r>
              <a:rPr lang="vi-VN" sz="3200" smtClean="0">
                <a:solidFill>
                  <a:srgbClr val="FF00FF"/>
                </a:solidFill>
                <a:latin typeface="+mj-lt"/>
              </a:rPr>
              <a:t>ă</a:t>
            </a:r>
            <a:r>
              <a:rPr lang="en-US" sz="3200" smtClean="0">
                <a:solidFill>
                  <a:srgbClr val="FF00FF"/>
                </a:solidFill>
                <a:latin typeface="+mj-lt"/>
              </a:rPr>
              <a:t>m ngoan, học giỏi</a:t>
            </a:r>
          </a:p>
          <a:p>
            <a:endParaRPr lang="en-US" sz="3200" smtClean="0">
              <a:solidFill>
                <a:srgbClr val="FF00FF"/>
              </a:solidFill>
            </a:endParaRPr>
          </a:p>
        </p:txBody>
      </p:sp>
      <p:pic>
        <p:nvPicPr>
          <p:cNvPr id="14339" name="Picture 4" descr="!dk8_1la"/>
          <p:cNvPicPr>
            <a:picLocks noChangeAspect="1" noChangeArrowheads="1" noCrop="1"/>
          </p:cNvPicPr>
          <p:nvPr/>
        </p:nvPicPr>
        <p:blipFill>
          <a:blip r:embed="rId3"/>
          <a:srcRect/>
          <a:stretch>
            <a:fillRect/>
          </a:stretch>
        </p:blipFill>
        <p:spPr bwMode="auto">
          <a:xfrm>
            <a:off x="228600" y="4876800"/>
            <a:ext cx="1712913" cy="1725613"/>
          </a:xfrm>
          <a:prstGeom prst="rect">
            <a:avLst/>
          </a:prstGeom>
          <a:noFill/>
          <a:ln w="9525">
            <a:noFill/>
            <a:miter lim="800000"/>
            <a:headEnd/>
            <a:tailEnd/>
          </a:ln>
        </p:spPr>
      </p:pic>
      <p:pic>
        <p:nvPicPr>
          <p:cNvPr id="14340" name="Picture 5" descr="!dk8_1la"/>
          <p:cNvPicPr>
            <a:picLocks noChangeAspect="1" noChangeArrowheads="1" noCrop="1"/>
          </p:cNvPicPr>
          <p:nvPr/>
        </p:nvPicPr>
        <p:blipFill>
          <a:blip r:embed="rId3"/>
          <a:srcRect/>
          <a:stretch>
            <a:fillRect/>
          </a:stretch>
        </p:blipFill>
        <p:spPr bwMode="auto">
          <a:xfrm>
            <a:off x="1524000" y="5132388"/>
            <a:ext cx="1712913" cy="1725612"/>
          </a:xfrm>
          <a:prstGeom prst="rect">
            <a:avLst/>
          </a:prstGeom>
          <a:noFill/>
          <a:ln w="9525">
            <a:noFill/>
            <a:miter lim="800000"/>
            <a:headEnd/>
            <a:tailEnd/>
          </a:ln>
        </p:spPr>
      </p:pic>
      <p:pic>
        <p:nvPicPr>
          <p:cNvPr id="14341" name="Picture 6" descr="!dk8_1la"/>
          <p:cNvPicPr>
            <a:picLocks noChangeAspect="1" noChangeArrowheads="1" noCrop="1"/>
          </p:cNvPicPr>
          <p:nvPr/>
        </p:nvPicPr>
        <p:blipFill>
          <a:blip r:embed="rId3"/>
          <a:srcRect/>
          <a:stretch>
            <a:fillRect/>
          </a:stretch>
        </p:blipFill>
        <p:spPr bwMode="auto">
          <a:xfrm>
            <a:off x="2895600" y="4876800"/>
            <a:ext cx="1712913" cy="1725613"/>
          </a:xfrm>
          <a:prstGeom prst="rect">
            <a:avLst/>
          </a:prstGeom>
          <a:noFill/>
          <a:ln w="9525">
            <a:noFill/>
            <a:miter lim="800000"/>
            <a:headEnd/>
            <a:tailEnd/>
          </a:ln>
        </p:spPr>
      </p:pic>
      <p:pic>
        <p:nvPicPr>
          <p:cNvPr id="14342" name="Picture 7" descr="!dk8_1la"/>
          <p:cNvPicPr>
            <a:picLocks noChangeAspect="1" noChangeArrowheads="1" noCrop="1"/>
          </p:cNvPicPr>
          <p:nvPr/>
        </p:nvPicPr>
        <p:blipFill>
          <a:blip r:embed="rId3"/>
          <a:srcRect/>
          <a:stretch>
            <a:fillRect/>
          </a:stretch>
        </p:blipFill>
        <p:spPr bwMode="auto">
          <a:xfrm>
            <a:off x="6934200" y="4876800"/>
            <a:ext cx="1712913" cy="1725613"/>
          </a:xfrm>
          <a:prstGeom prst="rect">
            <a:avLst/>
          </a:prstGeom>
          <a:noFill/>
          <a:ln w="9525">
            <a:noFill/>
            <a:miter lim="800000"/>
            <a:headEnd/>
            <a:tailEnd/>
          </a:ln>
        </p:spPr>
      </p:pic>
      <p:pic>
        <p:nvPicPr>
          <p:cNvPr id="14343" name="Picture 8" descr="!dk8_1la"/>
          <p:cNvPicPr>
            <a:picLocks noChangeAspect="1" noChangeArrowheads="1" noCrop="1"/>
          </p:cNvPicPr>
          <p:nvPr/>
        </p:nvPicPr>
        <p:blipFill>
          <a:blip r:embed="rId3"/>
          <a:srcRect/>
          <a:stretch>
            <a:fillRect/>
          </a:stretch>
        </p:blipFill>
        <p:spPr bwMode="auto">
          <a:xfrm>
            <a:off x="5486400" y="5132388"/>
            <a:ext cx="1712913" cy="1725612"/>
          </a:xfrm>
          <a:prstGeom prst="rect">
            <a:avLst/>
          </a:prstGeom>
          <a:noFill/>
          <a:ln w="9525">
            <a:noFill/>
            <a:miter lim="800000"/>
            <a:headEnd/>
            <a:tailEnd/>
          </a:ln>
        </p:spPr>
      </p:pic>
      <p:pic>
        <p:nvPicPr>
          <p:cNvPr id="393225" name="Picture 9" descr="3d butterfly"/>
          <p:cNvPicPr>
            <a:picLocks noChangeAspect="1" noChangeArrowheads="1" noCrop="1"/>
          </p:cNvPicPr>
          <p:nvPr/>
        </p:nvPicPr>
        <p:blipFill>
          <a:blip r:embed="rId4"/>
          <a:srcRect/>
          <a:stretch>
            <a:fillRect/>
          </a:stretch>
        </p:blipFill>
        <p:spPr bwMode="auto">
          <a:xfrm>
            <a:off x="7848600" y="2209800"/>
            <a:ext cx="946150" cy="568325"/>
          </a:xfrm>
          <a:prstGeom prst="rect">
            <a:avLst/>
          </a:prstGeom>
          <a:noFill/>
          <a:ln w="9525">
            <a:noFill/>
            <a:miter lim="800000"/>
            <a:headEnd/>
            <a:tailEnd/>
          </a:ln>
        </p:spPr>
      </p:pic>
      <p:pic>
        <p:nvPicPr>
          <p:cNvPr id="393226" name="Picture 10" descr="3d butterfly"/>
          <p:cNvPicPr>
            <a:picLocks noChangeAspect="1" noChangeArrowheads="1" noCrop="1"/>
          </p:cNvPicPr>
          <p:nvPr/>
        </p:nvPicPr>
        <p:blipFill>
          <a:blip r:embed="rId4"/>
          <a:srcRect/>
          <a:stretch>
            <a:fillRect/>
          </a:stretch>
        </p:blipFill>
        <p:spPr bwMode="auto">
          <a:xfrm>
            <a:off x="7086600" y="2971800"/>
            <a:ext cx="946150" cy="568325"/>
          </a:xfrm>
          <a:prstGeom prst="rect">
            <a:avLst/>
          </a:prstGeom>
          <a:noFill/>
          <a:ln w="9525">
            <a:noFill/>
            <a:miter lim="800000"/>
            <a:headEnd/>
            <a:tailEnd/>
          </a:ln>
        </p:spPr>
      </p:pic>
      <p:pic>
        <p:nvPicPr>
          <p:cNvPr id="393227" name="Picture 11" descr="3d butterfly"/>
          <p:cNvPicPr>
            <a:picLocks noChangeAspect="1" noChangeArrowheads="1" noCrop="1"/>
          </p:cNvPicPr>
          <p:nvPr/>
        </p:nvPicPr>
        <p:blipFill>
          <a:blip r:embed="rId4"/>
          <a:srcRect/>
          <a:stretch>
            <a:fillRect/>
          </a:stretch>
        </p:blipFill>
        <p:spPr bwMode="auto">
          <a:xfrm>
            <a:off x="5334000" y="3733800"/>
            <a:ext cx="946150" cy="568325"/>
          </a:xfrm>
          <a:prstGeom prst="rect">
            <a:avLst/>
          </a:prstGeom>
          <a:noFill/>
          <a:ln w="9525">
            <a:noFill/>
            <a:miter lim="800000"/>
            <a:headEnd/>
            <a:tailEnd/>
          </a:ln>
        </p:spPr>
      </p:pic>
      <p:pic>
        <p:nvPicPr>
          <p:cNvPr id="14347" name="Picture 13" descr="globe22[1]"/>
          <p:cNvPicPr>
            <a:picLocks noChangeAspect="1" noChangeArrowheads="1" noCrop="1"/>
          </p:cNvPicPr>
          <p:nvPr/>
        </p:nvPicPr>
        <p:blipFill>
          <a:blip r:embed="rId5"/>
          <a:srcRect/>
          <a:stretch>
            <a:fillRect/>
          </a:stretch>
        </p:blipFill>
        <p:spPr bwMode="auto">
          <a:xfrm>
            <a:off x="457200" y="228600"/>
            <a:ext cx="1066800" cy="1066800"/>
          </a:xfrm>
          <a:prstGeom prst="rect">
            <a:avLst/>
          </a:prstGeom>
          <a:noFill/>
          <a:ln w="9525">
            <a:noFill/>
            <a:miter lim="800000"/>
            <a:headEnd/>
            <a:tailEnd/>
          </a:ln>
        </p:spPr>
      </p:pic>
      <p:pic>
        <p:nvPicPr>
          <p:cNvPr id="393230" name="Woman in love (Saxophone).wma">
            <a:hlinkClick r:id="" action="ppaction://media"/>
          </p:cNvPr>
          <p:cNvPicPr>
            <a:picLocks noRot="1" noChangeAspect="1" noChangeArrowheads="1"/>
          </p:cNvPicPr>
          <p:nvPr>
            <a:audioFile r:link="rId1"/>
          </p:nvPr>
        </p:nvPicPr>
        <p:blipFill>
          <a:blip r:embed="rId6"/>
          <a:srcRect/>
          <a:stretch>
            <a:fillRect/>
          </a:stretch>
        </p:blipFill>
        <p:spPr bwMode="auto">
          <a:xfrm>
            <a:off x="8839200" y="6553200"/>
            <a:ext cx="304800" cy="304800"/>
          </a:xfrm>
          <a:prstGeom prst="rect">
            <a:avLst/>
          </a:prstGeom>
          <a:noFill/>
          <a:ln w="9525">
            <a:noFill/>
            <a:miter lim="800000"/>
            <a:headEnd/>
            <a:tailEnd/>
          </a:ln>
        </p:spPr>
      </p:pic>
      <p:pic>
        <p:nvPicPr>
          <p:cNvPr id="14349" name="Picture 11" descr="ag00373_"/>
          <p:cNvPicPr>
            <a:picLocks noChangeAspect="1" noChangeArrowheads="1" noCrop="1"/>
          </p:cNvPicPr>
          <p:nvPr/>
        </p:nvPicPr>
        <p:blipFill>
          <a:blip r:embed="rId7"/>
          <a:srcRect/>
          <a:stretch>
            <a:fillRect/>
          </a:stretch>
        </p:blipFill>
        <p:spPr bwMode="auto">
          <a:xfrm>
            <a:off x="4572000" y="4038600"/>
            <a:ext cx="1143000" cy="962025"/>
          </a:xfrm>
          <a:prstGeom prst="rect">
            <a:avLst/>
          </a:prstGeom>
          <a:noFill/>
          <a:ln w="9525">
            <a:noFill/>
            <a:miter lim="800000"/>
            <a:headEnd/>
            <a:tailEnd/>
          </a:ln>
        </p:spPr>
      </p:pic>
      <p:pic>
        <p:nvPicPr>
          <p:cNvPr id="14350" name="Picture 11" descr="ag00373_"/>
          <p:cNvPicPr>
            <a:picLocks noChangeAspect="1" noChangeArrowheads="1" noCrop="1"/>
          </p:cNvPicPr>
          <p:nvPr/>
        </p:nvPicPr>
        <p:blipFill>
          <a:blip r:embed="rId7"/>
          <a:srcRect/>
          <a:stretch>
            <a:fillRect/>
          </a:stretch>
        </p:blipFill>
        <p:spPr bwMode="auto">
          <a:xfrm flipH="1">
            <a:off x="3067050" y="4090988"/>
            <a:ext cx="1295400" cy="962025"/>
          </a:xfrm>
          <a:prstGeom prst="rect">
            <a:avLst/>
          </a:prstGeom>
          <a:noFill/>
          <a:ln w="9525">
            <a:noFill/>
            <a:miter lim="800000"/>
            <a:headEnd/>
            <a:tailEnd/>
          </a:ln>
        </p:spPr>
      </p:pic>
      <p:pic>
        <p:nvPicPr>
          <p:cNvPr id="14351" name="Picture 17" descr="FIREWRK5"/>
          <p:cNvPicPr>
            <a:picLocks noChangeAspect="1" noChangeArrowheads="1"/>
          </p:cNvPicPr>
          <p:nvPr/>
        </p:nvPicPr>
        <p:blipFill>
          <a:blip r:embed="rId8"/>
          <a:srcRect/>
          <a:stretch>
            <a:fillRect/>
          </a:stretch>
        </p:blipFill>
        <p:spPr bwMode="auto">
          <a:xfrm>
            <a:off x="3124200" y="1066800"/>
            <a:ext cx="3698875" cy="23780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nodeType="afterEffect">
                                  <p:stCondLst>
                                    <p:cond delay="0"/>
                                  </p:stCondLst>
                                  <p:childTnLst>
                                    <p:animMotion origin="layout" path="M -0.1434 0.18079 L 5.55556E-7 3.7037E-7 " pathEditMode="relative" rAng="0" ptsTypes="AA">
                                      <p:cBhvr>
                                        <p:cTn id="6" dur="2000" spd="-100000" fill="hold"/>
                                        <p:tgtEl>
                                          <p:spTgt spid="393227"/>
                                        </p:tgtEl>
                                        <p:attrNameLst>
                                          <p:attrName>ppt_x</p:attrName>
                                          <p:attrName>ppt_y</p:attrName>
                                        </p:attrNameLst>
                                      </p:cBhvr>
                                      <p:rCtr x="7200" y="-9100"/>
                                    </p:animMotion>
                                  </p:childTnLst>
                                </p:cTn>
                              </p:par>
                              <p:par>
                                <p:cTn id="7" presetID="35" presetClass="path" presetSubtype="0" accel="50000" decel="50000" fill="hold" nodeType="withEffect">
                                  <p:stCondLst>
                                    <p:cond delay="0"/>
                                  </p:stCondLst>
                                  <p:childTnLst>
                                    <p:animMotion origin="layout" path="M 3.88889E-6 -3.23625E-8 L -0.74341 -0.00809 " pathEditMode="relative" rAng="0" ptsTypes="AA">
                                      <p:cBhvr>
                                        <p:cTn id="8" dur="5000" fill="hold"/>
                                        <p:tgtEl>
                                          <p:spTgt spid="393226"/>
                                        </p:tgtEl>
                                        <p:attrNameLst>
                                          <p:attrName>ppt_x</p:attrName>
                                          <p:attrName>ppt_y</p:attrName>
                                        </p:attrNameLst>
                                      </p:cBhvr>
                                      <p:rCtr x="-37200" y="-400"/>
                                    </p:animMotion>
                                  </p:childTnLst>
                                </p:cTn>
                              </p:par>
                              <p:par>
                                <p:cTn id="9" presetID="49" presetClass="path" presetSubtype="0" accel="50000" decel="50000" fill="hold" nodeType="withEffect">
                                  <p:stCondLst>
                                    <p:cond delay="0"/>
                                  </p:stCondLst>
                                  <p:childTnLst>
                                    <p:animMotion origin="layout" path="M -0.31007 -0.31877 L -0.06007 0.0141 " pathEditMode="relative" rAng="0" ptsTypes="AA">
                                      <p:cBhvr>
                                        <p:cTn id="10" dur="5000" spd="-100000" fill="hold"/>
                                        <p:tgtEl>
                                          <p:spTgt spid="393225"/>
                                        </p:tgtEl>
                                        <p:attrNameLst>
                                          <p:attrName>ppt_x</p:attrName>
                                          <p:attrName>ppt_y</p:attrName>
                                        </p:attrNameLst>
                                      </p:cBhvr>
                                      <p:rCtr x="12500" y="16600"/>
                                    </p:animMotion>
                                  </p:childTnLst>
                                </p:cTn>
                              </p:par>
                              <p:par>
                                <p:cTn id="11" presetID="1" presetClass="mediacall" presetSubtype="0" fill="hold" nodeType="withEffect">
                                  <p:stCondLst>
                                    <p:cond delay="0"/>
                                  </p:stCondLst>
                                  <p:childTnLst>
                                    <p:cmd type="call" cmd="playFrom(0.0)">
                                      <p:cBhvr>
                                        <p:cTn id="12" dur="234009" fill="hold"/>
                                        <p:tgtEl>
                                          <p:spTgt spid="3932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9323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465261" y="791308"/>
            <a:ext cx="8222028" cy="925635"/>
            <a:chOff x="635794" y="549433"/>
            <a:chExt cx="8222456" cy="1203167"/>
          </a:xfrm>
        </p:grpSpPr>
        <p:sp>
          <p:nvSpPr>
            <p:cNvPr id="11286" name="Rounded Rectangle 1"/>
            <p:cNvSpPr>
              <a:spLocks noChangeArrowheads="1"/>
            </p:cNvSpPr>
            <p:nvPr/>
          </p:nvSpPr>
          <p:spPr bwMode="auto">
            <a:xfrm>
              <a:off x="635794" y="990600"/>
              <a:ext cx="8222456" cy="762000"/>
            </a:xfrm>
            <a:prstGeom prst="roundRect">
              <a:avLst>
                <a:gd name="adj" fmla="val 16667"/>
              </a:avLst>
            </a:prstGeom>
            <a:solidFill>
              <a:srgbClr val="D9EDEF"/>
            </a:solidFill>
            <a:ln w="9525" algn="ctr">
              <a:solidFill>
                <a:srgbClr val="FFC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77"/>
            </a:p>
          </p:txBody>
        </p:sp>
        <p:sp>
          <p:nvSpPr>
            <p:cNvPr id="73" name="Text Box 8"/>
            <p:cNvSpPr txBox="1">
              <a:spLocks noChangeArrowheads="1"/>
            </p:cNvSpPr>
            <p:nvPr/>
          </p:nvSpPr>
          <p:spPr bwMode="auto">
            <a:xfrm>
              <a:off x="3828056" y="1168476"/>
              <a:ext cx="2686678" cy="43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defRPr/>
              </a:pPr>
              <a:r>
                <a:rPr lang="en-US" sz="2154" b="1">
                  <a:solidFill>
                    <a:srgbClr val="C00000"/>
                  </a:solidFill>
                  <a:latin typeface="+mn-lt"/>
                </a:rPr>
                <a:t>KHỞI ĐỘNG</a:t>
              </a:r>
              <a:endParaRPr lang="en-US" sz="2154" b="1" dirty="0">
                <a:solidFill>
                  <a:srgbClr val="C00000"/>
                </a:solidFill>
                <a:latin typeface="+mn-lt"/>
              </a:endParaRPr>
            </a:p>
          </p:txBody>
        </p:sp>
        <p:pic>
          <p:nvPicPr>
            <p:cNvPr id="11288" name="Picture 2" descr="C:\Users\Administrator\Application Data\Zamaan's Software\psc\screenshot.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795" y="549433"/>
              <a:ext cx="1574006" cy="120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22"/>
          <p:cNvSpPr>
            <a:spLocks noChangeArrowheads="1"/>
          </p:cNvSpPr>
          <p:nvPr/>
        </p:nvSpPr>
        <p:spPr bwMode="auto">
          <a:xfrm>
            <a:off x="1339607" y="2703635"/>
            <a:ext cx="5365750" cy="666750"/>
          </a:xfrm>
          <a:prstGeom prst="rect">
            <a:avLst/>
          </a:prstGeom>
          <a:solidFill>
            <a:schemeClr val="accent2">
              <a:lumMod val="20000"/>
              <a:lumOff val="80000"/>
            </a:schemeClr>
          </a:solidFill>
          <a:ln w="9525">
            <a:solidFill>
              <a:srgbClr val="002060"/>
            </a:solidFill>
            <a:miter lim="800000"/>
            <a:headEnd/>
            <a:tailEnd/>
          </a:ln>
          <a:effectLst/>
        </p:spPr>
        <p:txBody>
          <a:bodyPr wrap="none" anchor="ctr"/>
          <a:lstStyle/>
          <a:p>
            <a:pPr>
              <a:defRPr/>
            </a:pPr>
            <a:r>
              <a:rPr lang="en-US" sz="2154" b="1">
                <a:latin typeface="+mn-lt"/>
              </a:rPr>
              <a:t>H  Nữ: 10-17 tuổi, Nam : 13-15 tuổi.</a:t>
            </a:r>
            <a:endParaRPr lang="vi-VN" sz="2154" b="1" i="1">
              <a:solidFill>
                <a:srgbClr val="C00000"/>
              </a:solidFill>
              <a:latin typeface="+mn-lt"/>
            </a:endParaRPr>
          </a:p>
        </p:txBody>
      </p:sp>
      <p:sp>
        <p:nvSpPr>
          <p:cNvPr id="42" name="Rounded Rectangle 32"/>
          <p:cNvSpPr>
            <a:spLocks noChangeArrowheads="1"/>
          </p:cNvSpPr>
          <p:nvPr/>
        </p:nvSpPr>
        <p:spPr bwMode="auto">
          <a:xfrm>
            <a:off x="438394" y="1787770"/>
            <a:ext cx="8171962" cy="402981"/>
          </a:xfrm>
          <a:prstGeom prst="roundRect">
            <a:avLst>
              <a:gd name="adj" fmla="val 16667"/>
            </a:avLst>
          </a:prstGeom>
          <a:solidFill>
            <a:srgbClr val="92D050"/>
          </a:solidFill>
          <a:ln w="9525" algn="ctr">
            <a:solidFill>
              <a:srgbClr val="FFC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77"/>
          </a:p>
        </p:txBody>
      </p:sp>
      <p:sp>
        <p:nvSpPr>
          <p:cNvPr id="43" name="TextBox 42"/>
          <p:cNvSpPr txBox="1"/>
          <p:nvPr/>
        </p:nvSpPr>
        <p:spPr>
          <a:xfrm>
            <a:off x="456712" y="1835395"/>
            <a:ext cx="8182952" cy="376385"/>
          </a:xfrm>
          <a:prstGeom prst="rect">
            <a:avLst/>
          </a:prstGeom>
          <a:solidFill>
            <a:srgbClr val="92D050"/>
          </a:solidFill>
          <a:ln>
            <a:noFill/>
          </a:ln>
        </p:spPr>
        <p:txBody>
          <a:bodyPr>
            <a:spAutoFit/>
          </a:bodyPr>
          <a:lstStyle/>
          <a:p>
            <a:pPr algn="just">
              <a:defRPr/>
            </a:pPr>
            <a:r>
              <a:rPr lang="en-US" sz="1846" b="1" dirty="0">
                <a:latin typeface="+mn-lt"/>
              </a:rPr>
              <a:t>1</a:t>
            </a:r>
            <a:r>
              <a:rPr lang="en-US" sz="1846" b="1">
                <a:latin typeface="+mn-lt"/>
              </a:rPr>
              <a:t>. Giai đoạn “ dậy thì” thường thuộc nhóm tuổi nào dưới đây:</a:t>
            </a:r>
            <a:endParaRPr lang="en-US" sz="1846" b="1" dirty="0">
              <a:latin typeface="+mn-lt"/>
            </a:endParaRPr>
          </a:p>
        </p:txBody>
      </p:sp>
      <p:sp>
        <p:nvSpPr>
          <p:cNvPr id="44" name="Oval 18"/>
          <p:cNvSpPr>
            <a:spLocks noChangeArrowheads="1"/>
          </p:cNvSpPr>
          <p:nvPr/>
        </p:nvSpPr>
        <p:spPr bwMode="auto">
          <a:xfrm>
            <a:off x="762000" y="2703635"/>
            <a:ext cx="914645" cy="666750"/>
          </a:xfrm>
          <a:prstGeom prst="ellipse">
            <a:avLst/>
          </a:prstGeom>
          <a:solidFill>
            <a:srgbClr val="9966FF"/>
          </a:solidFill>
          <a:ln w="9525">
            <a:solidFill>
              <a:schemeClr val="tx1"/>
            </a:solidFill>
            <a:round/>
            <a:headEnd/>
            <a:tailEnd/>
          </a:ln>
          <a:effectLst/>
          <a:extLst/>
        </p:spPr>
        <p:txBody>
          <a:bodyPr wrap="none" anchor="ctr"/>
          <a:lstStyle/>
          <a:p>
            <a:pPr>
              <a:defRPr/>
            </a:pPr>
            <a:r>
              <a:rPr lang="en-US" sz="3077" b="1">
                <a:solidFill>
                  <a:srgbClr val="FFFF00"/>
                </a:solidFill>
                <a:latin typeface="+mn-lt"/>
              </a:rPr>
              <a:t>A</a:t>
            </a:r>
            <a:endParaRPr lang="vi-VN" sz="3077" b="1">
              <a:solidFill>
                <a:srgbClr val="FFFF00"/>
              </a:solidFill>
              <a:latin typeface="+mn-lt"/>
            </a:endParaRPr>
          </a:p>
        </p:txBody>
      </p:sp>
      <p:sp>
        <p:nvSpPr>
          <p:cNvPr id="45" name="Rectangle 22"/>
          <p:cNvSpPr>
            <a:spLocks noChangeArrowheads="1"/>
          </p:cNvSpPr>
          <p:nvPr/>
        </p:nvSpPr>
        <p:spPr bwMode="auto">
          <a:xfrm>
            <a:off x="1339607" y="3487616"/>
            <a:ext cx="5365750" cy="666750"/>
          </a:xfrm>
          <a:prstGeom prst="rect">
            <a:avLst/>
          </a:prstGeom>
          <a:solidFill>
            <a:schemeClr val="accent2">
              <a:lumMod val="20000"/>
              <a:lumOff val="80000"/>
            </a:schemeClr>
          </a:solidFill>
          <a:ln w="9525">
            <a:solidFill>
              <a:srgbClr val="002060"/>
            </a:solidFill>
            <a:miter lim="800000"/>
            <a:headEnd/>
            <a:tailEnd/>
          </a:ln>
          <a:effectLst/>
        </p:spPr>
        <p:txBody>
          <a:bodyPr wrap="none" anchor="ctr"/>
          <a:lstStyle/>
          <a:p>
            <a:pPr>
              <a:defRPr/>
            </a:pPr>
            <a:r>
              <a:rPr lang="en-US" sz="2154" b="1">
                <a:latin typeface="+mn-lt"/>
              </a:rPr>
              <a:t>     Nữ: 10-15 tuổi, Nam: 13-17 tuổi.</a:t>
            </a:r>
            <a:endParaRPr lang="vi-VN" sz="2154" b="1" i="1">
              <a:solidFill>
                <a:srgbClr val="C00000"/>
              </a:solidFill>
              <a:latin typeface="+mn-lt"/>
            </a:endParaRPr>
          </a:p>
        </p:txBody>
      </p:sp>
      <p:sp>
        <p:nvSpPr>
          <p:cNvPr id="46" name="Oval 18"/>
          <p:cNvSpPr>
            <a:spLocks noChangeArrowheads="1"/>
          </p:cNvSpPr>
          <p:nvPr/>
        </p:nvSpPr>
        <p:spPr bwMode="auto">
          <a:xfrm>
            <a:off x="762000" y="3487616"/>
            <a:ext cx="914645" cy="666750"/>
          </a:xfrm>
          <a:prstGeom prst="ellipse">
            <a:avLst/>
          </a:prstGeom>
          <a:solidFill>
            <a:srgbClr val="9966FF"/>
          </a:solidFill>
          <a:ln w="9525">
            <a:solidFill>
              <a:schemeClr val="tx1"/>
            </a:solidFill>
            <a:round/>
            <a:headEnd/>
            <a:tailEnd/>
          </a:ln>
          <a:effectLst/>
          <a:extLst/>
        </p:spPr>
        <p:txBody>
          <a:bodyPr wrap="none" anchor="ctr"/>
          <a:lstStyle/>
          <a:p>
            <a:pPr>
              <a:defRPr/>
            </a:pPr>
            <a:r>
              <a:rPr lang="en-US" sz="3077" b="1">
                <a:solidFill>
                  <a:srgbClr val="FFFF00"/>
                </a:solidFill>
                <a:latin typeface="+mn-lt"/>
              </a:rPr>
              <a:t>B</a:t>
            </a:r>
            <a:endParaRPr lang="vi-VN" sz="3077" b="1">
              <a:solidFill>
                <a:srgbClr val="FFFF00"/>
              </a:solidFill>
              <a:latin typeface="+mn-lt"/>
            </a:endParaRPr>
          </a:p>
        </p:txBody>
      </p:sp>
      <p:sp>
        <p:nvSpPr>
          <p:cNvPr id="47" name="Rectangle 22"/>
          <p:cNvSpPr>
            <a:spLocks noChangeArrowheads="1"/>
          </p:cNvSpPr>
          <p:nvPr/>
        </p:nvSpPr>
        <p:spPr bwMode="auto">
          <a:xfrm>
            <a:off x="1339607" y="4275260"/>
            <a:ext cx="5365750" cy="666750"/>
          </a:xfrm>
          <a:prstGeom prst="rect">
            <a:avLst/>
          </a:prstGeom>
          <a:solidFill>
            <a:schemeClr val="accent2">
              <a:lumMod val="20000"/>
              <a:lumOff val="80000"/>
            </a:schemeClr>
          </a:solidFill>
          <a:ln w="9525">
            <a:solidFill>
              <a:srgbClr val="002060"/>
            </a:solidFill>
            <a:miter lim="800000"/>
            <a:headEnd/>
            <a:tailEnd/>
          </a:ln>
          <a:effectLst/>
        </p:spPr>
        <p:txBody>
          <a:bodyPr wrap="none" anchor="ctr"/>
          <a:lstStyle/>
          <a:p>
            <a:pPr>
              <a:defRPr/>
            </a:pPr>
            <a:r>
              <a:rPr lang="en-US" sz="2154" b="1">
                <a:latin typeface="+mn-lt"/>
              </a:rPr>
              <a:t>     Nữ : 10-15 tuổi., Nam : 10-17 tuổi.</a:t>
            </a:r>
            <a:endParaRPr lang="vi-VN" sz="2154" b="1" i="1">
              <a:solidFill>
                <a:srgbClr val="C00000"/>
              </a:solidFill>
              <a:latin typeface="+mn-lt"/>
            </a:endParaRPr>
          </a:p>
        </p:txBody>
      </p:sp>
      <p:sp>
        <p:nvSpPr>
          <p:cNvPr id="48" name="Oval 18"/>
          <p:cNvSpPr>
            <a:spLocks noChangeArrowheads="1"/>
          </p:cNvSpPr>
          <p:nvPr/>
        </p:nvSpPr>
        <p:spPr bwMode="auto">
          <a:xfrm>
            <a:off x="762000" y="4275260"/>
            <a:ext cx="914645" cy="666750"/>
          </a:xfrm>
          <a:prstGeom prst="ellipse">
            <a:avLst/>
          </a:prstGeom>
          <a:solidFill>
            <a:srgbClr val="9966FF"/>
          </a:solidFill>
          <a:ln w="9525">
            <a:solidFill>
              <a:schemeClr val="tx1"/>
            </a:solidFill>
            <a:round/>
            <a:headEnd/>
            <a:tailEnd/>
          </a:ln>
          <a:effectLst/>
          <a:extLst/>
        </p:spPr>
        <p:txBody>
          <a:bodyPr wrap="none" anchor="ctr"/>
          <a:lstStyle/>
          <a:p>
            <a:pPr>
              <a:defRPr/>
            </a:pPr>
            <a:r>
              <a:rPr lang="en-US" sz="3077" b="1">
                <a:solidFill>
                  <a:srgbClr val="FFFF00"/>
                </a:solidFill>
                <a:latin typeface="+mn-lt"/>
              </a:rPr>
              <a:t>C</a:t>
            </a:r>
            <a:endParaRPr lang="vi-VN" sz="3077" b="1">
              <a:solidFill>
                <a:srgbClr val="FFFF00"/>
              </a:solidFill>
              <a:latin typeface="+mn-lt"/>
            </a:endParaRPr>
          </a:p>
        </p:txBody>
      </p:sp>
      <p:sp>
        <p:nvSpPr>
          <p:cNvPr id="49" name="Rectangle 22"/>
          <p:cNvSpPr>
            <a:spLocks noChangeArrowheads="1"/>
          </p:cNvSpPr>
          <p:nvPr/>
        </p:nvSpPr>
        <p:spPr bwMode="auto">
          <a:xfrm>
            <a:off x="1302971" y="5048250"/>
            <a:ext cx="5402385" cy="666750"/>
          </a:xfrm>
          <a:prstGeom prst="rect">
            <a:avLst/>
          </a:prstGeom>
          <a:solidFill>
            <a:schemeClr val="accent2">
              <a:lumMod val="20000"/>
              <a:lumOff val="80000"/>
            </a:schemeClr>
          </a:solidFill>
          <a:ln w="9525">
            <a:solidFill>
              <a:srgbClr val="002060"/>
            </a:solidFill>
            <a:miter lim="800000"/>
            <a:headEnd/>
            <a:tailEnd/>
          </a:ln>
          <a:effectLst/>
        </p:spPr>
        <p:txBody>
          <a:bodyPr wrap="none" anchor="ctr"/>
          <a:lstStyle/>
          <a:p>
            <a:pPr>
              <a:defRPr/>
            </a:pPr>
            <a:r>
              <a:rPr lang="en-US" sz="2154" b="1">
                <a:latin typeface="+mn-lt"/>
              </a:rPr>
              <a:t>     Nữ: 13-17 tuổi, Nam : 10- 15 tuổi. </a:t>
            </a:r>
            <a:endParaRPr lang="vi-VN" sz="2154" b="1" i="1">
              <a:solidFill>
                <a:srgbClr val="C00000"/>
              </a:solidFill>
              <a:latin typeface="+mn-lt"/>
            </a:endParaRPr>
          </a:p>
        </p:txBody>
      </p:sp>
      <p:sp>
        <p:nvSpPr>
          <p:cNvPr id="50" name="Oval 18"/>
          <p:cNvSpPr>
            <a:spLocks noChangeArrowheads="1"/>
          </p:cNvSpPr>
          <p:nvPr/>
        </p:nvSpPr>
        <p:spPr bwMode="auto">
          <a:xfrm>
            <a:off x="725365" y="5048250"/>
            <a:ext cx="914645" cy="666750"/>
          </a:xfrm>
          <a:prstGeom prst="ellipse">
            <a:avLst/>
          </a:prstGeom>
          <a:solidFill>
            <a:srgbClr val="9966FF"/>
          </a:solidFill>
          <a:ln w="9525">
            <a:solidFill>
              <a:schemeClr val="tx1"/>
            </a:solidFill>
            <a:round/>
            <a:headEnd/>
            <a:tailEnd/>
          </a:ln>
          <a:effectLst/>
          <a:extLst/>
        </p:spPr>
        <p:txBody>
          <a:bodyPr wrap="none" anchor="ctr"/>
          <a:lstStyle/>
          <a:p>
            <a:pPr>
              <a:defRPr/>
            </a:pPr>
            <a:r>
              <a:rPr lang="en-US" sz="3077" b="1">
                <a:solidFill>
                  <a:srgbClr val="FFFF00"/>
                </a:solidFill>
                <a:latin typeface="+mn-lt"/>
              </a:rPr>
              <a:t>D</a:t>
            </a:r>
            <a:endParaRPr lang="vi-VN" sz="3077" b="1">
              <a:solidFill>
                <a:srgbClr val="FFFF00"/>
              </a:solidFill>
              <a:latin typeface="+mn-lt"/>
            </a:endParaRPr>
          </a:p>
        </p:txBody>
      </p:sp>
      <p:sp>
        <p:nvSpPr>
          <p:cNvPr id="52" name="Oval 18"/>
          <p:cNvSpPr>
            <a:spLocks noChangeArrowheads="1"/>
          </p:cNvSpPr>
          <p:nvPr/>
        </p:nvSpPr>
        <p:spPr bwMode="auto">
          <a:xfrm>
            <a:off x="763222" y="3487616"/>
            <a:ext cx="952500" cy="693615"/>
          </a:xfrm>
          <a:prstGeom prst="ellipse">
            <a:avLst/>
          </a:prstGeom>
          <a:solidFill>
            <a:srgbClr val="FFFF00"/>
          </a:solidFill>
          <a:ln w="9525">
            <a:solidFill>
              <a:schemeClr val="tx1"/>
            </a:solidFill>
            <a:round/>
            <a:headEnd/>
            <a:tailEnd/>
          </a:ln>
          <a:effectLst/>
        </p:spPr>
        <p:txBody>
          <a:bodyPr wrap="none" anchor="ctr"/>
          <a:lstStyle/>
          <a:p>
            <a:pPr>
              <a:defRPr/>
            </a:pPr>
            <a:r>
              <a:rPr lang="en-US" sz="3077" b="1">
                <a:solidFill>
                  <a:srgbClr val="C00000"/>
                </a:solidFill>
                <a:latin typeface="+mn-lt"/>
              </a:rPr>
              <a:t>B</a:t>
            </a:r>
            <a:endParaRPr lang="vi-VN" sz="3077" b="1">
              <a:solidFill>
                <a:srgbClr val="C00000"/>
              </a:solidFill>
              <a:latin typeface="+mn-lt"/>
            </a:endParaRPr>
          </a:p>
        </p:txBody>
      </p:sp>
      <p:pic>
        <p:nvPicPr>
          <p:cNvPr id="53" name="Picture 55" descr="Vortec spa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6596" y="2897799"/>
            <a:ext cx="1143000" cy="65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WordArt 56"/>
          <p:cNvSpPr>
            <a:spLocks noChangeArrowheads="1" noChangeShapeType="1" noTextEdit="1"/>
          </p:cNvSpPr>
          <p:nvPr/>
        </p:nvSpPr>
        <p:spPr bwMode="auto">
          <a:xfrm>
            <a:off x="8123116" y="2958856"/>
            <a:ext cx="305288" cy="498231"/>
          </a:xfrm>
          <a:prstGeom prst="rect">
            <a:avLst/>
          </a:prstGeom>
        </p:spPr>
        <p:txBody>
          <a:bodyPr wrap="none" fromWordArt="1">
            <a:prstTxWarp prst="textPlain">
              <a:avLst>
                <a:gd name="adj" fmla="val 50000"/>
              </a:avLst>
            </a:prstTxWarp>
          </a:bodyPr>
          <a:lstStyle/>
          <a:p>
            <a:r>
              <a:rPr lang="en-US" sz="2769" b="1" kern="10">
                <a:ln w="9525">
                  <a:solidFill>
                    <a:srgbClr val="000000"/>
                  </a:solidFill>
                  <a:round/>
                  <a:headEnd/>
                  <a:tailEnd/>
                </a:ln>
                <a:solidFill>
                  <a:srgbClr val="FFFFFF"/>
                </a:solidFill>
                <a:latin typeface="Arial Black" panose="020B0A04020102020204" pitchFamily="34" charset="0"/>
              </a:rPr>
              <a:t>3</a:t>
            </a:r>
          </a:p>
        </p:txBody>
      </p:sp>
      <p:sp>
        <p:nvSpPr>
          <p:cNvPr id="55" name="WordArt 57"/>
          <p:cNvSpPr>
            <a:spLocks noChangeArrowheads="1" noChangeShapeType="1" noTextEdit="1"/>
          </p:cNvSpPr>
          <p:nvPr/>
        </p:nvSpPr>
        <p:spPr bwMode="auto">
          <a:xfrm>
            <a:off x="8118231" y="2978395"/>
            <a:ext cx="305288" cy="498231"/>
          </a:xfrm>
          <a:prstGeom prst="rect">
            <a:avLst/>
          </a:prstGeom>
        </p:spPr>
        <p:txBody>
          <a:bodyPr wrap="none" fromWordArt="1">
            <a:prstTxWarp prst="textPlain">
              <a:avLst>
                <a:gd name="adj" fmla="val 50000"/>
              </a:avLst>
            </a:prstTxWarp>
          </a:bodyPr>
          <a:lstStyle/>
          <a:p>
            <a:r>
              <a:rPr lang="en-US" sz="2769" b="1" kern="10">
                <a:ln w="9525">
                  <a:solidFill>
                    <a:srgbClr val="000000"/>
                  </a:solidFill>
                  <a:round/>
                  <a:headEnd/>
                  <a:tailEnd/>
                </a:ln>
                <a:solidFill>
                  <a:srgbClr val="FFFFFF"/>
                </a:solidFill>
                <a:latin typeface="Arial Black" panose="020B0A04020102020204" pitchFamily="34" charset="0"/>
              </a:rPr>
              <a:t>4</a:t>
            </a:r>
          </a:p>
        </p:txBody>
      </p:sp>
      <p:sp>
        <p:nvSpPr>
          <p:cNvPr id="56" name="WordArt 58"/>
          <p:cNvSpPr>
            <a:spLocks noChangeArrowheads="1" noChangeShapeType="1" noTextEdit="1"/>
          </p:cNvSpPr>
          <p:nvPr/>
        </p:nvSpPr>
        <p:spPr bwMode="auto">
          <a:xfrm>
            <a:off x="8052288" y="2989385"/>
            <a:ext cx="304068" cy="498231"/>
          </a:xfrm>
          <a:prstGeom prst="rect">
            <a:avLst/>
          </a:prstGeom>
        </p:spPr>
        <p:txBody>
          <a:bodyPr wrap="none" fromWordArt="1">
            <a:prstTxWarp prst="textPlain">
              <a:avLst>
                <a:gd name="adj" fmla="val 50000"/>
              </a:avLst>
            </a:prstTxWarp>
          </a:bodyPr>
          <a:lstStyle/>
          <a:p>
            <a:r>
              <a:rPr lang="en-US" sz="2769" b="1" kern="10">
                <a:ln w="9525">
                  <a:solidFill>
                    <a:srgbClr val="000000"/>
                  </a:solidFill>
                  <a:round/>
                  <a:headEnd/>
                  <a:tailEnd/>
                </a:ln>
                <a:solidFill>
                  <a:srgbClr val="FFFFFF"/>
                </a:solidFill>
                <a:latin typeface="Arial Black" panose="020B0A04020102020204" pitchFamily="34" charset="0"/>
              </a:rPr>
              <a:t>5</a:t>
            </a:r>
          </a:p>
        </p:txBody>
      </p:sp>
      <p:sp>
        <p:nvSpPr>
          <p:cNvPr id="57" name="WordArt 59"/>
          <p:cNvSpPr>
            <a:spLocks noChangeArrowheads="1" noChangeShapeType="1" noTextEdit="1"/>
          </p:cNvSpPr>
          <p:nvPr/>
        </p:nvSpPr>
        <p:spPr bwMode="auto">
          <a:xfrm>
            <a:off x="8060837" y="2928327"/>
            <a:ext cx="362682" cy="498231"/>
          </a:xfrm>
          <a:prstGeom prst="rect">
            <a:avLst/>
          </a:prstGeom>
        </p:spPr>
        <p:txBody>
          <a:bodyPr wrap="none" fromWordArt="1">
            <a:prstTxWarp prst="textPlain">
              <a:avLst>
                <a:gd name="adj" fmla="val 50000"/>
              </a:avLst>
            </a:prstTxWarp>
          </a:bodyPr>
          <a:lstStyle/>
          <a:p>
            <a:r>
              <a:rPr lang="en-US" sz="2769" b="1" kern="10">
                <a:ln w="9525">
                  <a:solidFill>
                    <a:srgbClr val="000000"/>
                  </a:solidFill>
                  <a:round/>
                  <a:headEnd/>
                  <a:tailEnd/>
                </a:ln>
                <a:solidFill>
                  <a:srgbClr val="FFFFFF"/>
                </a:solidFill>
                <a:latin typeface="Arial Black" panose="020B0A04020102020204" pitchFamily="34" charset="0"/>
              </a:rPr>
              <a:t>0</a:t>
            </a:r>
          </a:p>
        </p:txBody>
      </p:sp>
      <p:sp>
        <p:nvSpPr>
          <p:cNvPr id="58" name="WordArt 60"/>
          <p:cNvSpPr>
            <a:spLocks noChangeArrowheads="1" noChangeShapeType="1" noTextEdit="1"/>
          </p:cNvSpPr>
          <p:nvPr/>
        </p:nvSpPr>
        <p:spPr bwMode="auto">
          <a:xfrm>
            <a:off x="8128000" y="2978395"/>
            <a:ext cx="228356" cy="498231"/>
          </a:xfrm>
          <a:prstGeom prst="rect">
            <a:avLst/>
          </a:prstGeom>
        </p:spPr>
        <p:txBody>
          <a:bodyPr wrap="none" fromWordArt="1">
            <a:prstTxWarp prst="textPlain">
              <a:avLst>
                <a:gd name="adj" fmla="val 50000"/>
              </a:avLst>
            </a:prstTxWarp>
          </a:bodyPr>
          <a:lstStyle/>
          <a:p>
            <a:r>
              <a:rPr lang="en-US" sz="2769" b="1" kern="10">
                <a:ln w="9525">
                  <a:solidFill>
                    <a:srgbClr val="000000"/>
                  </a:solidFill>
                  <a:round/>
                  <a:headEnd/>
                  <a:tailEnd/>
                </a:ln>
                <a:solidFill>
                  <a:srgbClr val="FFFFFF"/>
                </a:solidFill>
                <a:latin typeface="Arial Black" panose="020B0A04020102020204" pitchFamily="34" charset="0"/>
              </a:rPr>
              <a:t>1</a:t>
            </a:r>
          </a:p>
        </p:txBody>
      </p:sp>
      <p:sp>
        <p:nvSpPr>
          <p:cNvPr id="59" name="WordArt 61"/>
          <p:cNvSpPr>
            <a:spLocks noChangeArrowheads="1" noChangeShapeType="1" noTextEdit="1"/>
          </p:cNvSpPr>
          <p:nvPr/>
        </p:nvSpPr>
        <p:spPr bwMode="auto">
          <a:xfrm>
            <a:off x="8032751" y="2989385"/>
            <a:ext cx="305288" cy="498231"/>
          </a:xfrm>
          <a:prstGeom prst="rect">
            <a:avLst/>
          </a:prstGeom>
        </p:spPr>
        <p:txBody>
          <a:bodyPr wrap="none" fromWordArt="1">
            <a:prstTxWarp prst="textPlain">
              <a:avLst>
                <a:gd name="adj" fmla="val 50000"/>
              </a:avLst>
            </a:prstTxWarp>
          </a:bodyPr>
          <a:lstStyle/>
          <a:p>
            <a:r>
              <a:rPr lang="en-US" sz="2769" b="1" kern="10">
                <a:ln w="9525">
                  <a:solidFill>
                    <a:srgbClr val="000000"/>
                  </a:solidFill>
                  <a:round/>
                  <a:headEnd/>
                  <a:tailEnd/>
                </a:ln>
                <a:solidFill>
                  <a:srgbClr val="FFFFFF"/>
                </a:solidFill>
                <a:latin typeface="Arial Black" panose="020B0A04020102020204" pitchFamily="34" charset="0"/>
              </a:rPr>
              <a:t>2</a:t>
            </a:r>
          </a:p>
        </p:txBody>
      </p:sp>
      <p:sp>
        <p:nvSpPr>
          <p:cNvPr id="60" name="WordArt 62"/>
          <p:cNvSpPr>
            <a:spLocks noChangeArrowheads="1" noChangeShapeType="1" noTextEdit="1"/>
          </p:cNvSpPr>
          <p:nvPr/>
        </p:nvSpPr>
        <p:spPr bwMode="auto">
          <a:xfrm>
            <a:off x="7528414" y="2989385"/>
            <a:ext cx="361462" cy="498231"/>
          </a:xfrm>
          <a:prstGeom prst="rect">
            <a:avLst/>
          </a:prstGeom>
        </p:spPr>
        <p:txBody>
          <a:bodyPr wrap="none" fromWordArt="1">
            <a:prstTxWarp prst="textPlain">
              <a:avLst>
                <a:gd name="adj" fmla="val 50000"/>
              </a:avLst>
            </a:prstTxWarp>
          </a:bodyPr>
          <a:lstStyle/>
          <a:p>
            <a:r>
              <a:rPr lang="en-US" sz="2769" b="1" kern="10">
                <a:ln w="9525">
                  <a:solidFill>
                    <a:srgbClr val="000000"/>
                  </a:solidFill>
                  <a:round/>
                  <a:headEnd/>
                  <a:tailEnd/>
                </a:ln>
                <a:solidFill>
                  <a:srgbClr val="FFFFFF"/>
                </a:solidFill>
                <a:latin typeface="Arial Black" panose="020B0A04020102020204" pitchFamily="34" charset="0"/>
              </a:rPr>
              <a:t>0</a:t>
            </a:r>
          </a:p>
        </p:txBody>
      </p:sp>
    </p:spTree>
    <p:extLst>
      <p:ext uri="{BB962C8B-B14F-4D97-AF65-F5344CB8AC3E}">
        <p14:creationId xmlns:p14="http://schemas.microsoft.com/office/powerpoint/2010/main" val="2738964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600"/>
                                        <p:tgtEl>
                                          <p:spTgt spid="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circle(out)">
                                      <p:cBhvr>
                                        <p:cTn id="20" dur="750"/>
                                        <p:tgtEl>
                                          <p:spTgt spid="44"/>
                                        </p:tgtEl>
                                      </p:cBhvr>
                                    </p:animEffect>
                                  </p:childTnLst>
                                </p:cTn>
                              </p:par>
                            </p:childTnLst>
                          </p:cTn>
                        </p:par>
                        <p:par>
                          <p:cTn id="21" fill="hold" nodeType="afterGroup">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circle(out)">
                                      <p:cBhvr>
                                        <p:cTn id="29" dur="750"/>
                                        <p:tgtEl>
                                          <p:spTgt spid="46"/>
                                        </p:tgtEl>
                                      </p:cBhvr>
                                    </p:animEffect>
                                  </p:childTnLst>
                                </p:cTn>
                              </p:par>
                            </p:childTnLst>
                          </p:cTn>
                        </p:par>
                        <p:par>
                          <p:cTn id="30" fill="hold" nodeType="afterGroup">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circle(out)">
                                      <p:cBhvr>
                                        <p:cTn id="38" dur="750"/>
                                        <p:tgtEl>
                                          <p:spTgt spid="48"/>
                                        </p:tgtEl>
                                      </p:cBhvr>
                                    </p:animEffect>
                                  </p:childTnLst>
                                </p:cTn>
                              </p:par>
                            </p:childTnLst>
                          </p:cTn>
                        </p:par>
                        <p:par>
                          <p:cTn id="39" fill="hold" nodeType="afterGroup">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circle(out)">
                                      <p:cBhvr>
                                        <p:cTn id="47" dur="750"/>
                                        <p:tgtEl>
                                          <p:spTgt spid="50"/>
                                        </p:tgtEl>
                                      </p:cBhvr>
                                    </p:animEffect>
                                  </p:childTnLst>
                                </p:cTn>
                              </p:par>
                            </p:childTnLst>
                          </p:cTn>
                        </p:par>
                        <p:par>
                          <p:cTn id="48" fill="hold" nodeType="afterGroup">
                            <p:stCondLst>
                              <p:cond delay="75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nodeType="afterGroup">
                            <p:stCondLst>
                              <p:cond delay="1250"/>
                            </p:stCondLst>
                            <p:childTnLst>
                              <p:par>
                                <p:cTn id="53" presetID="10" presetClass="entr" presetSubtype="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par>
                          <p:cTn id="64" fill="hold" nodeType="afterGroup">
                            <p:stCondLst>
                              <p:cond delay="1000"/>
                            </p:stCondLst>
                            <p:childTnLst>
                              <p:par>
                                <p:cTn id="65" presetID="10"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1000"/>
                                        <p:tgtEl>
                                          <p:spTgt spid="55"/>
                                        </p:tgtEl>
                                      </p:cBhvr>
                                    </p:animEffect>
                                  </p:childTnLst>
                                  <p:subTnLst>
                                    <p:audio>
                                      <p:cMediaNode>
                                        <p:cTn display="0" masterRel="sameClick">
                                          <p:stCondLst>
                                            <p:cond evt="begin" delay="0">
                                              <p:tn val="65"/>
                                            </p:cond>
                                          </p:stCondLst>
                                          <p:endCondLst>
                                            <p:cond evt="onStopAudio" delay="0">
                                              <p:tgtEl>
                                                <p:sldTgt/>
                                              </p:tgtEl>
                                            </p:cond>
                                          </p:endCondLst>
                                        </p:cTn>
                                        <p:tgtEl>
                                          <p:sndTgt r:embed="rId3" name="Chuong 2.wav"/>
                                        </p:tgtEl>
                                      </p:cMediaNode>
                                    </p:audio>
                                  </p:subTnLst>
                                </p:cTn>
                              </p:par>
                              <p:par>
                                <p:cTn id="68" presetID="10" presetClass="exit" presetSubtype="0" fill="hold" nodeType="withEffect">
                                  <p:stCondLst>
                                    <p:cond delay="0"/>
                                  </p:stCondLst>
                                  <p:childTnLst>
                                    <p:animEffect transition="out" filter="fade">
                                      <p:cBhvr>
                                        <p:cTn id="69" dur="500"/>
                                        <p:tgtEl>
                                          <p:spTgt spid="56"/>
                                        </p:tgtEl>
                                      </p:cBhvr>
                                    </p:animEffect>
                                    <p:set>
                                      <p:cBhvr>
                                        <p:cTn id="70" dur="1" fill="hold">
                                          <p:stCondLst>
                                            <p:cond delay="499"/>
                                          </p:stCondLst>
                                        </p:cTn>
                                        <p:tgtEl>
                                          <p:spTgt spid="56"/>
                                        </p:tgtEl>
                                        <p:attrNameLst>
                                          <p:attrName>style.visibility</p:attrName>
                                        </p:attrNameLst>
                                      </p:cBhvr>
                                      <p:to>
                                        <p:strVal val="hidden"/>
                                      </p:to>
                                    </p:set>
                                  </p:childTnLst>
                                </p:cTn>
                              </p:par>
                            </p:childTnLst>
                          </p:cTn>
                        </p:par>
                        <p:par>
                          <p:cTn id="71" fill="hold" nodeType="afterGroup">
                            <p:stCondLst>
                              <p:cond delay="2000"/>
                            </p:stCondLst>
                            <p:childTnLst>
                              <p:par>
                                <p:cTn id="72" presetID="10" presetClass="entr" presetSubtype="0"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1000"/>
                                        <p:tgtEl>
                                          <p:spTgt spid="54"/>
                                        </p:tgtEl>
                                      </p:cBhvr>
                                    </p:animEffect>
                                  </p:childTnLst>
                                  <p:subTnLst>
                                    <p:audio>
                                      <p:cMediaNode>
                                        <p:cTn display="0" masterRel="sameClick">
                                          <p:stCondLst>
                                            <p:cond evt="begin" delay="0">
                                              <p:tn val="72"/>
                                            </p:cond>
                                          </p:stCondLst>
                                          <p:endCondLst>
                                            <p:cond evt="onStopAudio" delay="0">
                                              <p:tgtEl>
                                                <p:sldTgt/>
                                              </p:tgtEl>
                                            </p:cond>
                                          </p:endCondLst>
                                        </p:cTn>
                                        <p:tgtEl>
                                          <p:sndTgt r:embed="rId3" name="Chuong 2.wav"/>
                                        </p:tgtEl>
                                      </p:cMediaNode>
                                    </p:audio>
                                  </p:subTnLst>
                                </p:cTn>
                              </p:par>
                              <p:par>
                                <p:cTn id="75" presetID="10" presetClass="exit" presetSubtype="0" fill="hold" nodeType="withEffect">
                                  <p:stCondLst>
                                    <p:cond delay="0"/>
                                  </p:stCondLst>
                                  <p:childTnLst>
                                    <p:animEffect transition="out" filter="fade">
                                      <p:cBhvr>
                                        <p:cTn id="76" dur="500"/>
                                        <p:tgtEl>
                                          <p:spTgt spid="55"/>
                                        </p:tgtEl>
                                      </p:cBhvr>
                                    </p:animEffect>
                                    <p:set>
                                      <p:cBhvr>
                                        <p:cTn id="77" dur="1" fill="hold">
                                          <p:stCondLst>
                                            <p:cond delay="499"/>
                                          </p:stCondLst>
                                        </p:cTn>
                                        <p:tgtEl>
                                          <p:spTgt spid="55"/>
                                        </p:tgtEl>
                                        <p:attrNameLst>
                                          <p:attrName>style.visibility</p:attrName>
                                        </p:attrNameLst>
                                      </p:cBhvr>
                                      <p:to>
                                        <p:strVal val="hidden"/>
                                      </p:to>
                                    </p:set>
                                  </p:childTnLst>
                                </p:cTn>
                              </p:par>
                            </p:childTnLst>
                          </p:cTn>
                        </p:par>
                        <p:par>
                          <p:cTn id="78" fill="hold" nodeType="afterGroup">
                            <p:stCondLst>
                              <p:cond delay="3000"/>
                            </p:stCondLst>
                            <p:childTnLst>
                              <p:par>
                                <p:cTn id="79" presetID="10" presetClass="entr" presetSubtype="0"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1000"/>
                                        <p:tgtEl>
                                          <p:spTgt spid="59"/>
                                        </p:tgtEl>
                                      </p:cBhvr>
                                    </p:animEffect>
                                  </p:childTnLst>
                                  <p:subTnLst>
                                    <p:audio>
                                      <p:cMediaNode>
                                        <p:cTn display="0" masterRel="sameClick">
                                          <p:stCondLst>
                                            <p:cond evt="begin" delay="0">
                                              <p:tn val="79"/>
                                            </p:cond>
                                          </p:stCondLst>
                                          <p:endCondLst>
                                            <p:cond evt="onStopAudio" delay="0">
                                              <p:tgtEl>
                                                <p:sldTgt/>
                                              </p:tgtEl>
                                            </p:cond>
                                          </p:endCondLst>
                                        </p:cTn>
                                        <p:tgtEl>
                                          <p:sndTgt r:embed="rId3" name="Chuong 2.wav"/>
                                        </p:tgtEl>
                                      </p:cMediaNode>
                                    </p:audio>
                                  </p:subTnLst>
                                </p:cTn>
                              </p:par>
                              <p:par>
                                <p:cTn id="82" presetID="10" presetClass="exit" presetSubtype="0" fill="hold" nodeType="withEffect">
                                  <p:stCondLst>
                                    <p:cond delay="0"/>
                                  </p:stCondLst>
                                  <p:childTnLst>
                                    <p:animEffect transition="out" filter="fade">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par>
                          <p:cTn id="85" fill="hold" nodeType="afterGroup">
                            <p:stCondLst>
                              <p:cond delay="4000"/>
                            </p:stCondLst>
                            <p:childTnLst>
                              <p:par>
                                <p:cTn id="86" presetID="10" presetClass="entr" presetSubtype="0" fill="hold"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childTnLst>
                                  <p:subTnLst>
                                    <p:audio>
                                      <p:cMediaNode>
                                        <p:cTn display="0" masterRel="sameClick">
                                          <p:stCondLst>
                                            <p:cond evt="begin" delay="0">
                                              <p:tn val="86"/>
                                            </p:cond>
                                          </p:stCondLst>
                                          <p:endCondLst>
                                            <p:cond evt="onStopAudio" delay="0">
                                              <p:tgtEl>
                                                <p:sldTgt/>
                                              </p:tgtEl>
                                            </p:cond>
                                          </p:endCondLst>
                                        </p:cTn>
                                        <p:tgtEl>
                                          <p:sndTgt r:embed="rId3" name="Chuong 2.wav"/>
                                        </p:tgtEl>
                                      </p:cMediaNode>
                                    </p:audio>
                                  </p:subTnLst>
                                </p:cTn>
                              </p:par>
                              <p:par>
                                <p:cTn id="89" presetID="10" presetClass="exit" presetSubtype="0" fill="hold" nodeType="withEffect">
                                  <p:stCondLst>
                                    <p:cond delay="0"/>
                                  </p:stCondLst>
                                  <p:childTnLst>
                                    <p:animEffect transition="out" filter="fade">
                                      <p:cBhvr>
                                        <p:cTn id="90" dur="500"/>
                                        <p:tgtEl>
                                          <p:spTgt spid="59"/>
                                        </p:tgtEl>
                                      </p:cBhvr>
                                    </p:animEffect>
                                    <p:set>
                                      <p:cBhvr>
                                        <p:cTn id="91" dur="1" fill="hold">
                                          <p:stCondLst>
                                            <p:cond delay="499"/>
                                          </p:stCondLst>
                                        </p:cTn>
                                        <p:tgtEl>
                                          <p:spTgt spid="59"/>
                                        </p:tgtEl>
                                        <p:attrNameLst>
                                          <p:attrName>style.visibility</p:attrName>
                                        </p:attrNameLst>
                                      </p:cBhvr>
                                      <p:to>
                                        <p:strVal val="hidden"/>
                                      </p:to>
                                    </p:set>
                                  </p:childTnLst>
                                </p:cTn>
                              </p:par>
                            </p:childTnLst>
                          </p:cTn>
                        </p:par>
                        <p:par>
                          <p:cTn id="92" fill="hold" nodeType="afterGroup">
                            <p:stCondLst>
                              <p:cond delay="5000"/>
                            </p:stCondLst>
                            <p:childTnLst>
                              <p:par>
                                <p:cTn id="93" presetID="10" presetClass="entr" presetSubtype="0"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1000"/>
                                        <p:tgtEl>
                                          <p:spTgt spid="57"/>
                                        </p:tgtEl>
                                      </p:cBhvr>
                                    </p:animEffect>
                                  </p:childTnLst>
                                  <p:subTnLst>
                                    <p:audio>
                                      <p:cMediaNode>
                                        <p:cTn display="0" masterRel="sameClick">
                                          <p:stCondLst>
                                            <p:cond evt="begin" delay="0">
                                              <p:tn val="93"/>
                                            </p:cond>
                                          </p:stCondLst>
                                          <p:endCondLst>
                                            <p:cond evt="onStopAudio" delay="0">
                                              <p:tgtEl>
                                                <p:sldTgt/>
                                              </p:tgtEl>
                                            </p:cond>
                                          </p:endCondLst>
                                        </p:cTn>
                                        <p:tgtEl>
                                          <p:sndTgt r:embed="rId4" name="Chuong 3.wav"/>
                                        </p:tgtEl>
                                      </p:cMediaNode>
                                    </p:audio>
                                  </p:subTnLst>
                                </p:cTn>
                              </p:par>
                              <p:par>
                                <p:cTn id="96" presetID="10" presetClass="exit" presetSubtype="0" fill="hold" nodeType="withEffect">
                                  <p:stCondLst>
                                    <p:cond delay="0"/>
                                  </p:stCondLst>
                                  <p:childTnLst>
                                    <p:animEffect transition="out" filter="fade">
                                      <p:cBhvr>
                                        <p:cTn id="97" dur="500"/>
                                        <p:tgtEl>
                                          <p:spTgt spid="58"/>
                                        </p:tgtEl>
                                      </p:cBhvr>
                                    </p:animEffect>
                                    <p:set>
                                      <p:cBhvr>
                                        <p:cTn id="98" dur="1" fill="hold">
                                          <p:stCondLst>
                                            <p:cond delay="499"/>
                                          </p:stCondLst>
                                        </p:cTn>
                                        <p:tgtEl>
                                          <p:spTgt spid="58"/>
                                        </p:tgtEl>
                                        <p:attrNameLst>
                                          <p:attrName>style.visibility</p:attrName>
                                        </p:attrNameLst>
                                      </p:cBhvr>
                                      <p:to>
                                        <p:strVal val="hidden"/>
                                      </p:to>
                                    </p:set>
                                  </p:childTnLst>
                                </p:cTn>
                              </p:par>
                            </p:childTnLst>
                          </p:cTn>
                        </p:par>
                        <p:par>
                          <p:cTn id="99" fill="hold" nodeType="afterGroup">
                            <p:stCondLst>
                              <p:cond delay="6000"/>
                            </p:stCondLst>
                            <p:childTnLst>
                              <p:par>
                                <p:cTn id="100" presetID="10" presetClass="exit" presetSubtype="0" fill="hold" nodeType="afterEffect">
                                  <p:stCondLst>
                                    <p:cond delay="0"/>
                                  </p:stCondLst>
                                  <p:childTnLst>
                                    <p:animEffect transition="out" filter="fade">
                                      <p:cBhvr>
                                        <p:cTn id="101" dur="500"/>
                                        <p:tgtEl>
                                          <p:spTgt spid="53"/>
                                        </p:tgtEl>
                                      </p:cBhvr>
                                    </p:animEffect>
                                    <p:set>
                                      <p:cBhvr>
                                        <p:cTn id="102" dur="1" fill="hold">
                                          <p:stCondLst>
                                            <p:cond delay="499"/>
                                          </p:stCondLst>
                                        </p:cTn>
                                        <p:tgtEl>
                                          <p:spTgt spid="5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57"/>
                                        </p:tgtEl>
                                      </p:cBhvr>
                                    </p:animEffect>
                                    <p:set>
                                      <p:cBhvr>
                                        <p:cTn id="105" dur="1" fill="hold">
                                          <p:stCondLst>
                                            <p:cond delay="499"/>
                                          </p:stCondLst>
                                        </p:cTn>
                                        <p:tgtEl>
                                          <p:spTgt spid="57"/>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60"/>
                                        </p:tgtEl>
                                      </p:cBhvr>
                                    </p:animEffect>
                                    <p:set>
                                      <p:cBhvr>
                                        <p:cTn id="108" dur="1" fill="hold">
                                          <p:stCondLst>
                                            <p:cond delay="499"/>
                                          </p:stCondLst>
                                        </p:cTn>
                                        <p:tgtEl>
                                          <p:spTgt spid="60"/>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6" presetClass="entr" presetSubtype="32" fill="hold" grpId="0" nodeType="click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circle(out)">
                                      <p:cBhvr>
                                        <p:cTn id="113" dur="12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304800" y="152400"/>
            <a:ext cx="8534400" cy="1676400"/>
          </a:xfrm>
          <a:prstGeom prst="rect">
            <a:avLst/>
          </a:prstGeom>
          <a:noFill/>
          <a:ln w="9525">
            <a:noFill/>
            <a:miter lim="800000"/>
            <a:headEnd/>
            <a:tailEnd/>
          </a:ln>
        </p:spPr>
        <p:txBody>
          <a:bodyPr lIns="92075" tIns="46038" rIns="92075" bIns="46038" anchor="ctr"/>
          <a:lstStyle/>
          <a:p>
            <a:pPr algn="ctr"/>
            <a:r>
              <a:rPr lang="en-US" sz="2800" b="1" dirty="0" err="1" smtClean="0">
                <a:solidFill>
                  <a:srgbClr val="CC0000"/>
                </a:solidFill>
                <a:latin typeface="+mj-lt"/>
                <a:cs typeface="Times New Roman" pitchFamily="18" charset="0"/>
              </a:rPr>
              <a:t>Khoa</a:t>
            </a:r>
            <a:r>
              <a:rPr lang="en-US" sz="2800" b="1" dirty="0" smtClean="0">
                <a:solidFill>
                  <a:srgbClr val="CC0000"/>
                </a:solidFill>
                <a:latin typeface="+mj-lt"/>
                <a:cs typeface="Times New Roman" pitchFamily="18" charset="0"/>
              </a:rPr>
              <a:t> </a:t>
            </a:r>
            <a:r>
              <a:rPr lang="en-US" sz="2800" b="1" dirty="0" err="1" smtClean="0">
                <a:solidFill>
                  <a:srgbClr val="CC0000"/>
                </a:solidFill>
                <a:latin typeface="+mj-lt"/>
                <a:cs typeface="Times New Roman" pitchFamily="18" charset="0"/>
              </a:rPr>
              <a:t>học</a:t>
            </a:r>
            <a:r>
              <a:rPr lang="en-US" sz="1800" b="1" dirty="0">
                <a:solidFill>
                  <a:srgbClr val="CC0000"/>
                </a:solidFill>
                <a:latin typeface="Arial" charset="0"/>
                <a:cs typeface="Times New Roman" pitchFamily="18" charset="0"/>
              </a:rPr>
              <a:t/>
            </a:r>
            <a:br>
              <a:rPr lang="en-US" sz="1800" b="1" dirty="0">
                <a:solidFill>
                  <a:srgbClr val="CC0000"/>
                </a:solidFill>
                <a:latin typeface="Arial" charset="0"/>
                <a:cs typeface="Times New Roman" pitchFamily="18" charset="0"/>
              </a:rPr>
            </a:br>
            <a:r>
              <a:rPr lang="en-US" sz="2000" b="1" dirty="0" err="1" smtClean="0">
                <a:solidFill>
                  <a:srgbClr val="CC0000"/>
                </a:solidFill>
                <a:latin typeface="Arial" charset="0"/>
                <a:cs typeface="Times New Roman" pitchFamily="18" charset="0"/>
              </a:rPr>
              <a:t>Bài</a:t>
            </a:r>
            <a:r>
              <a:rPr lang="en-US" sz="2000" b="1" dirty="0" smtClean="0">
                <a:solidFill>
                  <a:srgbClr val="CC0000"/>
                </a:solidFill>
                <a:latin typeface="Arial" charset="0"/>
                <a:cs typeface="Times New Roman" pitchFamily="18" charset="0"/>
              </a:rPr>
              <a:t> 5 : </a:t>
            </a:r>
            <a:r>
              <a:rPr lang="en-US" sz="2000" b="1" dirty="0" smtClean="0">
                <a:solidFill>
                  <a:srgbClr val="CC0000"/>
                </a:solidFill>
                <a:latin typeface="+mj-lt"/>
                <a:cs typeface="Times New Roman" pitchFamily="18" charset="0"/>
              </a:rPr>
              <a:t>THỰC </a:t>
            </a:r>
            <a:r>
              <a:rPr lang="en-US" sz="2000" b="1" dirty="0" smtClean="0">
                <a:solidFill>
                  <a:srgbClr val="CC0000"/>
                </a:solidFill>
                <a:latin typeface="+mj-lt"/>
                <a:cs typeface="Times New Roman" pitchFamily="18" charset="0"/>
              </a:rPr>
              <a:t>HÀNH: NÓI KHÔNG VỚI CHẤT GÂY NGHIỆN</a:t>
            </a:r>
            <a:r>
              <a:rPr lang="en-US" sz="2600" b="1" i="1" dirty="0">
                <a:solidFill>
                  <a:srgbClr val="800000"/>
                </a:solidFill>
                <a:latin typeface="+mj-lt"/>
                <a:cs typeface="Times New Roman" pitchFamily="18" charset="0"/>
              </a:rPr>
              <a:t/>
            </a:r>
            <a:br>
              <a:rPr lang="en-US" sz="2600" b="1" i="1" dirty="0">
                <a:solidFill>
                  <a:srgbClr val="800000"/>
                </a:solidFill>
                <a:latin typeface="+mj-lt"/>
                <a:cs typeface="Times New Roman" pitchFamily="18" charset="0"/>
              </a:rPr>
            </a:br>
            <a:r>
              <a:rPr lang="en-US" sz="2600" b="1" i="1" dirty="0" smtClean="0">
                <a:solidFill>
                  <a:srgbClr val="800000"/>
                </a:solidFill>
                <a:latin typeface="+mj-lt"/>
                <a:cs typeface="Times New Roman" pitchFamily="18" charset="0"/>
              </a:rPr>
              <a:t>(</a:t>
            </a:r>
            <a:r>
              <a:rPr lang="en-US" sz="2600" b="1" i="1" dirty="0" err="1" smtClean="0">
                <a:solidFill>
                  <a:srgbClr val="800000"/>
                </a:solidFill>
                <a:latin typeface="+mj-lt"/>
                <a:cs typeface="Times New Roman" pitchFamily="18" charset="0"/>
              </a:rPr>
              <a:t>Tiết</a:t>
            </a:r>
            <a:r>
              <a:rPr lang="en-US" sz="2600" b="1" i="1" dirty="0" smtClean="0">
                <a:solidFill>
                  <a:srgbClr val="800000"/>
                </a:solidFill>
                <a:latin typeface="+mj-lt"/>
                <a:cs typeface="Times New Roman" pitchFamily="18" charset="0"/>
              </a:rPr>
              <a:t> 1)</a:t>
            </a:r>
            <a:endParaRPr lang="en-US" sz="2600" b="1" i="1" dirty="0">
              <a:solidFill>
                <a:srgbClr val="800000"/>
              </a:solidFill>
              <a:latin typeface="+mj-lt"/>
              <a:cs typeface="Times New Roman" pitchFamily="18" charset="0"/>
            </a:endParaRPr>
          </a:p>
        </p:txBody>
      </p:sp>
      <p:sp>
        <p:nvSpPr>
          <p:cNvPr id="4" name="Rectangle 3"/>
          <p:cNvSpPr/>
          <p:nvPr/>
        </p:nvSpPr>
        <p:spPr>
          <a:xfrm>
            <a:off x="0" y="2082800"/>
            <a:ext cx="8915400" cy="1384995"/>
          </a:xfrm>
          <a:prstGeom prst="rect">
            <a:avLst/>
          </a:prstGeom>
        </p:spPr>
        <p:txBody>
          <a:bodyPr wrap="square">
            <a:spAutoFit/>
          </a:bodyPr>
          <a:lstStyle/>
          <a:p>
            <a:pPr algn="just"/>
            <a:r>
              <a:rPr lang="vi-VN" sz="2800" b="1">
                <a:latin typeface="+mj-lt"/>
              </a:rPr>
              <a:t>1. Quan sát, đọc thông tin và trả lời:</a:t>
            </a:r>
            <a:endParaRPr lang="vi-VN" sz="2800">
              <a:latin typeface="+mj-lt"/>
            </a:endParaRPr>
          </a:p>
          <a:p>
            <a:pPr algn="just"/>
            <a:r>
              <a:rPr lang="vi-VN" sz="2800">
                <a:latin typeface="+mj-lt"/>
              </a:rPr>
              <a:t>a. Quan sát và đọc thông tin các hình 1, 2, 3:</a:t>
            </a:r>
          </a:p>
          <a:p>
            <a:pPr>
              <a:spcAft>
                <a:spcPts val="1000"/>
              </a:spcAft>
            </a:pPr>
            <a:endParaRPr lang="en-US" sz="2800">
              <a:effectLst/>
              <a:latin typeface="+mj-lt"/>
              <a:ea typeface="Calibri"/>
              <a:cs typeface="Times New Roman"/>
            </a:endParaRPr>
          </a:p>
        </p:txBody>
      </p:sp>
      <p:sp>
        <p:nvSpPr>
          <p:cNvPr id="6" name="Rectangle 5"/>
          <p:cNvSpPr/>
          <p:nvPr/>
        </p:nvSpPr>
        <p:spPr>
          <a:xfrm>
            <a:off x="203200" y="1527994"/>
            <a:ext cx="3796232" cy="584775"/>
          </a:xfrm>
          <a:prstGeom prst="rect">
            <a:avLst/>
          </a:prstGeom>
        </p:spPr>
        <p:txBody>
          <a:bodyPr wrap="none">
            <a:spAutoFit/>
          </a:bodyPr>
          <a:lstStyle/>
          <a:p>
            <a:r>
              <a:rPr lang="en-US" sz="3200" b="1" smtClean="0">
                <a:solidFill>
                  <a:srgbClr val="0000FF"/>
                </a:solidFill>
                <a:latin typeface="+mj-lt"/>
                <a:ea typeface="Times New Roman"/>
              </a:rPr>
              <a:t>A. Hoạt </a:t>
            </a:r>
            <a:r>
              <a:rPr lang="en-US" sz="3200" b="1">
                <a:solidFill>
                  <a:srgbClr val="0000FF"/>
                </a:solidFill>
                <a:latin typeface="+mj-lt"/>
                <a:ea typeface="Times New Roman"/>
              </a:rPr>
              <a:t>động cơ bản</a:t>
            </a:r>
            <a:endParaRPr lang="en-US" sz="3200">
              <a:solidFill>
                <a:srgbClr val="0000FF"/>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924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52400" y="20583"/>
            <a:ext cx="8839200" cy="1454757"/>
          </a:xfrm>
          <a:prstGeom prst="rect">
            <a:avLst/>
          </a:prstGeom>
        </p:spPr>
        <p:txBody>
          <a:bodyPr wrap="square">
            <a:spAutoFit/>
          </a:bodyPr>
          <a:lstStyle/>
          <a:p>
            <a:pPr>
              <a:lnSpc>
                <a:spcPct val="115000"/>
              </a:lnSpc>
              <a:spcAft>
                <a:spcPts val="1000"/>
              </a:spcAft>
            </a:pPr>
            <a:r>
              <a:rPr lang="en-US" sz="2800" b="1" dirty="0">
                <a:solidFill>
                  <a:srgbClr val="000000"/>
                </a:solidFill>
                <a:latin typeface="+mj-lt"/>
                <a:ea typeface="Times New Roman"/>
                <a:cs typeface="Times New Roman"/>
              </a:rPr>
              <a:t>2. </a:t>
            </a:r>
            <a:r>
              <a:rPr lang="en-US" sz="2800" b="1" dirty="0" smtClean="0">
                <a:solidFill>
                  <a:srgbClr val="000000"/>
                </a:solidFill>
                <a:latin typeface="+mj-lt"/>
                <a:ea typeface="Times New Roman"/>
                <a:cs typeface="Times New Roman"/>
              </a:rPr>
              <a:t> </a:t>
            </a:r>
            <a:r>
              <a:rPr lang="en-US" sz="2800" b="1" dirty="0" err="1">
                <a:solidFill>
                  <a:srgbClr val="000000"/>
                </a:solidFill>
                <a:latin typeface="+mj-lt"/>
                <a:ea typeface="Times New Roman"/>
                <a:cs typeface="Times New Roman"/>
              </a:rPr>
              <a:t>T</a:t>
            </a:r>
            <a:r>
              <a:rPr lang="en-US" sz="2800" b="1" dirty="0" err="1" smtClean="0">
                <a:solidFill>
                  <a:srgbClr val="000000"/>
                </a:solidFill>
                <a:latin typeface="+mj-lt"/>
                <a:ea typeface="Times New Roman"/>
                <a:cs typeface="Times New Roman"/>
              </a:rPr>
              <a:t>rả</a:t>
            </a:r>
            <a:r>
              <a:rPr lang="en-US" sz="2800" b="1" dirty="0" smtClean="0">
                <a:solidFill>
                  <a:srgbClr val="000000"/>
                </a:solidFill>
                <a:latin typeface="+mj-lt"/>
                <a:ea typeface="Times New Roman"/>
                <a:cs typeface="Times New Roman"/>
              </a:rPr>
              <a:t> </a:t>
            </a:r>
            <a:r>
              <a:rPr lang="en-US" sz="2800" b="1" dirty="0" err="1" smtClean="0">
                <a:solidFill>
                  <a:srgbClr val="000000"/>
                </a:solidFill>
                <a:latin typeface="+mj-lt"/>
                <a:ea typeface="Times New Roman"/>
                <a:cs typeface="Times New Roman"/>
              </a:rPr>
              <a:t>lời</a:t>
            </a:r>
            <a:r>
              <a:rPr lang="en-US" sz="2800" b="1" dirty="0" smtClean="0">
                <a:solidFill>
                  <a:srgbClr val="000000"/>
                </a:solidFill>
                <a:latin typeface="+mj-lt"/>
                <a:ea typeface="Times New Roman"/>
                <a:cs typeface="Times New Roman"/>
              </a:rPr>
              <a:t> </a:t>
            </a:r>
            <a:r>
              <a:rPr lang="en-US" sz="2800" b="1" dirty="0" err="1" smtClean="0">
                <a:solidFill>
                  <a:srgbClr val="000000"/>
                </a:solidFill>
                <a:latin typeface="+mj-lt"/>
                <a:ea typeface="Times New Roman"/>
                <a:cs typeface="Times New Roman"/>
              </a:rPr>
              <a:t>câu</a:t>
            </a:r>
            <a:r>
              <a:rPr lang="en-US" sz="2800" b="1" dirty="0" smtClean="0">
                <a:solidFill>
                  <a:srgbClr val="000000"/>
                </a:solidFill>
                <a:latin typeface="+mj-lt"/>
                <a:ea typeface="Times New Roman"/>
                <a:cs typeface="Times New Roman"/>
              </a:rPr>
              <a:t> </a:t>
            </a:r>
            <a:r>
              <a:rPr lang="en-US" sz="2800" b="1" dirty="0" err="1" smtClean="0">
                <a:solidFill>
                  <a:srgbClr val="000000"/>
                </a:solidFill>
                <a:latin typeface="+mj-lt"/>
                <a:ea typeface="Times New Roman"/>
                <a:cs typeface="Times New Roman"/>
              </a:rPr>
              <a:t>hỏi</a:t>
            </a:r>
            <a:r>
              <a:rPr lang="en-US" sz="2800" b="1" dirty="0" smtClean="0">
                <a:solidFill>
                  <a:srgbClr val="000000"/>
                </a:solidFill>
                <a:latin typeface="+mj-lt"/>
                <a:ea typeface="Times New Roman"/>
                <a:cs typeface="Times New Roman"/>
              </a:rPr>
              <a:t>:</a:t>
            </a:r>
            <a:endParaRPr lang="en-US" sz="2800" dirty="0">
              <a:latin typeface="+mj-lt"/>
              <a:ea typeface="Calibri"/>
              <a:cs typeface="Times New Roman"/>
            </a:endParaRPr>
          </a:p>
          <a:p>
            <a:pPr algn="just">
              <a:buFont typeface="Arial"/>
              <a:buChar char="•"/>
            </a:pPr>
            <a:r>
              <a:rPr lang="vi-VN" sz="2400" dirty="0">
                <a:solidFill>
                  <a:schemeClr val="bg2"/>
                </a:solidFill>
                <a:latin typeface="+mj-lt"/>
              </a:rPr>
              <a:t>Người </a:t>
            </a:r>
            <a:r>
              <a:rPr lang="en-US" sz="2400" dirty="0" err="1" smtClean="0">
                <a:solidFill>
                  <a:schemeClr val="bg2"/>
                </a:solidFill>
                <a:latin typeface="+mj-lt"/>
              </a:rPr>
              <a:t>lớn</a:t>
            </a:r>
            <a:r>
              <a:rPr lang="en-US" sz="2400" dirty="0" smtClean="0">
                <a:solidFill>
                  <a:schemeClr val="bg2"/>
                </a:solidFill>
                <a:latin typeface="+mj-lt"/>
              </a:rPr>
              <a:t> </a:t>
            </a:r>
            <a:r>
              <a:rPr lang="vi-VN" sz="2400" dirty="0" smtClean="0">
                <a:solidFill>
                  <a:schemeClr val="bg2"/>
                </a:solidFill>
                <a:latin typeface="+mj-lt"/>
              </a:rPr>
              <a:t>trong </a:t>
            </a:r>
            <a:r>
              <a:rPr lang="vi-VN" sz="2400" dirty="0">
                <a:solidFill>
                  <a:schemeClr val="bg2"/>
                </a:solidFill>
                <a:latin typeface="+mj-lt"/>
              </a:rPr>
              <a:t>từng hình đang làm gì, nói gì với bạn trai? Bạn trai đã làm gì? Nói gì</a:t>
            </a:r>
            <a:r>
              <a:rPr lang="vi-VN" sz="2400" dirty="0" smtClean="0">
                <a:solidFill>
                  <a:schemeClr val="bg2"/>
                </a:solidFill>
                <a:latin typeface="+mj-lt"/>
              </a:rPr>
              <a:t>?</a:t>
            </a:r>
            <a:endParaRPr lang="en-US" sz="2400" dirty="0" smtClean="0">
              <a:solidFill>
                <a:schemeClr val="bg2"/>
              </a:solidFill>
              <a:latin typeface="+mj-lt"/>
            </a:endParaRPr>
          </a:p>
        </p:txBody>
      </p:sp>
      <p:sp>
        <p:nvSpPr>
          <p:cNvPr id="3" name="Rectangle 2"/>
          <p:cNvSpPr/>
          <p:nvPr/>
        </p:nvSpPr>
        <p:spPr>
          <a:xfrm>
            <a:off x="215900" y="1448191"/>
            <a:ext cx="8534400" cy="3416320"/>
          </a:xfrm>
          <a:prstGeom prst="rect">
            <a:avLst/>
          </a:prstGeom>
        </p:spPr>
        <p:txBody>
          <a:bodyPr wrap="square">
            <a:spAutoFit/>
          </a:bodyPr>
          <a:lstStyle/>
          <a:p>
            <a:pPr algn="just"/>
            <a:r>
              <a:rPr lang="vi-VN" sz="2400" dirty="0" smtClean="0">
                <a:solidFill>
                  <a:srgbClr val="0000FF"/>
                </a:solidFill>
                <a:latin typeface="+mj-lt"/>
              </a:rPr>
              <a:t>Hình </a:t>
            </a:r>
            <a:r>
              <a:rPr lang="vi-VN" sz="2400" dirty="0">
                <a:solidFill>
                  <a:srgbClr val="0000FF"/>
                </a:solidFill>
                <a:latin typeface="+mj-lt"/>
              </a:rPr>
              <a:t>1: Hai người đàn ông đang uống rượu và rủ bạn trai uống rượu. Bạn trai đã từ chối và nói rằng rượu bia là chất gây nghiện, uống vào sẽ có hại cho sức khỏe.</a:t>
            </a:r>
          </a:p>
          <a:p>
            <a:pPr algn="just"/>
            <a:r>
              <a:rPr lang="vi-VN" sz="2400" dirty="0" smtClean="0">
                <a:solidFill>
                  <a:srgbClr val="0000FF"/>
                </a:solidFill>
                <a:latin typeface="+mj-lt"/>
              </a:rPr>
              <a:t>Hình </a:t>
            </a:r>
            <a:r>
              <a:rPr lang="vi-VN" sz="2400" dirty="0">
                <a:solidFill>
                  <a:srgbClr val="0000FF"/>
                </a:solidFill>
                <a:latin typeface="+mj-lt"/>
              </a:rPr>
              <a:t>2: Người đàn ông mời bạn trai hút thuốc. Bạn trai từ chối và nói rằng khói thuốc chứa nhiều chất độc, có thể gây ra nhiều bệnh cho con người.</a:t>
            </a:r>
          </a:p>
          <a:p>
            <a:pPr algn="just"/>
            <a:r>
              <a:rPr lang="vi-VN" sz="2400" dirty="0" smtClean="0">
                <a:solidFill>
                  <a:srgbClr val="0000FF"/>
                </a:solidFill>
                <a:latin typeface="+mj-lt"/>
              </a:rPr>
              <a:t>Hình </a:t>
            </a:r>
            <a:r>
              <a:rPr lang="vi-VN" sz="2400" dirty="0">
                <a:solidFill>
                  <a:srgbClr val="0000FF"/>
                </a:solidFill>
                <a:latin typeface="+mj-lt"/>
              </a:rPr>
              <a:t>3: Người đàn ông đang hút ma túy và mời bạn trai thử. Bạn trai từ chối và nói rằng ma túy gây hại cho hệ thần kinh, hủy hoại con người, không nên sử dụng ma túy.</a:t>
            </a:r>
            <a:endParaRPr lang="vi-VN" sz="2400" b="0" i="0" dirty="0">
              <a:solidFill>
                <a:srgbClr val="0000FF"/>
              </a:solidFill>
              <a:effectLst/>
              <a:latin typeface="+mj-lt"/>
            </a:endParaRPr>
          </a:p>
        </p:txBody>
      </p:sp>
      <p:sp>
        <p:nvSpPr>
          <p:cNvPr id="4" name="Rectangle 3"/>
          <p:cNvSpPr/>
          <p:nvPr/>
        </p:nvSpPr>
        <p:spPr>
          <a:xfrm>
            <a:off x="266700" y="4898130"/>
            <a:ext cx="8661400" cy="461665"/>
          </a:xfrm>
          <a:prstGeom prst="rect">
            <a:avLst/>
          </a:prstGeom>
        </p:spPr>
        <p:txBody>
          <a:bodyPr wrap="square">
            <a:spAutoFit/>
          </a:bodyPr>
          <a:lstStyle/>
          <a:p>
            <a:pPr algn="just">
              <a:buFont typeface="Arial"/>
              <a:buChar char="•"/>
            </a:pPr>
            <a:r>
              <a:rPr lang="vi-VN" sz="2400" dirty="0">
                <a:solidFill>
                  <a:srgbClr val="0000FF"/>
                </a:solidFill>
                <a:latin typeface="+mj-lt"/>
              </a:rPr>
              <a:t>Nếu là em, em có ứng xử như bạn trai không? Vì sao?</a:t>
            </a:r>
            <a:endParaRPr lang="vi-VN" sz="2400" b="0" i="0" dirty="0">
              <a:solidFill>
                <a:srgbClr val="0000FF"/>
              </a:solidFill>
              <a:effectLst/>
              <a:latin typeface="+mj-lt"/>
            </a:endParaRPr>
          </a:p>
        </p:txBody>
      </p:sp>
      <p:sp>
        <p:nvSpPr>
          <p:cNvPr id="5" name="Rectangle 4"/>
          <p:cNvSpPr/>
          <p:nvPr/>
        </p:nvSpPr>
        <p:spPr>
          <a:xfrm>
            <a:off x="266700" y="5403502"/>
            <a:ext cx="8839200" cy="830997"/>
          </a:xfrm>
          <a:prstGeom prst="rect">
            <a:avLst/>
          </a:prstGeom>
        </p:spPr>
        <p:txBody>
          <a:bodyPr wrap="square">
            <a:spAutoFit/>
          </a:bodyPr>
          <a:lstStyle/>
          <a:p>
            <a:r>
              <a:rPr lang="vi-VN" sz="2400" dirty="0">
                <a:solidFill>
                  <a:srgbClr val="CC3300"/>
                </a:solidFill>
                <a:latin typeface="+mj-lt"/>
              </a:rPr>
              <a:t>Nếu là em, em cũng sẽ cư xử như bạn trai vì đó là những chất gây nghiện không tốt cho sức khỏe của bản thân và làm hại cho xã hội</a:t>
            </a:r>
            <a:r>
              <a:rPr lang="vi-VN" sz="2400" dirty="0">
                <a:solidFill>
                  <a:srgbClr val="0033CC"/>
                </a:solidFill>
                <a:latin typeface="+mj-lt"/>
              </a:rPr>
              <a:t>.</a:t>
            </a:r>
            <a:endParaRPr lang="en-US" sz="2400" dirty="0">
              <a:solidFill>
                <a:srgbClr val="0033CC"/>
              </a:solidFill>
              <a:latin typeface="+mj-lt"/>
            </a:endParaRPr>
          </a:p>
        </p:txBody>
      </p:sp>
    </p:spTree>
    <p:extLst>
      <p:ext uri="{BB962C8B-B14F-4D97-AF65-F5344CB8AC3E}">
        <p14:creationId xmlns:p14="http://schemas.microsoft.com/office/powerpoint/2010/main" val="285028411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1299" y="107959"/>
            <a:ext cx="87630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vi-VN" sz="2400" b="1" dirty="0">
                <a:solidFill>
                  <a:srgbClr val="0000FF"/>
                </a:solidFill>
                <a:latin typeface="+mj-lt"/>
              </a:rPr>
              <a:t>2. Hoàn thành </a:t>
            </a:r>
            <a:r>
              <a:rPr lang="en-US" sz="2400" b="1" dirty="0" err="1" smtClean="0">
                <a:solidFill>
                  <a:srgbClr val="0000FF"/>
                </a:solidFill>
                <a:latin typeface="+mj-lt"/>
              </a:rPr>
              <a:t>phiếu</a:t>
            </a:r>
            <a:r>
              <a:rPr lang="en-US" sz="2400" b="1" dirty="0" smtClean="0">
                <a:solidFill>
                  <a:srgbClr val="0000FF"/>
                </a:solidFill>
                <a:latin typeface="+mj-lt"/>
              </a:rPr>
              <a:t> </a:t>
            </a:r>
            <a:r>
              <a:rPr lang="en-US" sz="2400" b="1" dirty="0" err="1" smtClean="0">
                <a:solidFill>
                  <a:srgbClr val="0000FF"/>
                </a:solidFill>
                <a:latin typeface="+mj-lt"/>
              </a:rPr>
              <a:t>học</a:t>
            </a:r>
            <a:r>
              <a:rPr lang="en-US" sz="2400" b="1" dirty="0" smtClean="0">
                <a:solidFill>
                  <a:srgbClr val="0000FF"/>
                </a:solidFill>
                <a:latin typeface="+mj-lt"/>
              </a:rPr>
              <a:t> </a:t>
            </a:r>
            <a:r>
              <a:rPr lang="en-US" sz="2400" b="1" dirty="0" err="1" smtClean="0">
                <a:solidFill>
                  <a:srgbClr val="0000FF"/>
                </a:solidFill>
                <a:latin typeface="+mj-lt"/>
              </a:rPr>
              <a:t>tập</a:t>
            </a:r>
            <a:r>
              <a:rPr lang="en-US" sz="2400" b="1" dirty="0" smtClean="0">
                <a:solidFill>
                  <a:srgbClr val="0000FF"/>
                </a:solidFill>
                <a:latin typeface="+mj-lt"/>
              </a:rPr>
              <a:t> </a:t>
            </a:r>
            <a:r>
              <a:rPr lang="en-US" sz="2400" b="1" dirty="0" err="1" smtClean="0">
                <a:solidFill>
                  <a:srgbClr val="0000FF"/>
                </a:solidFill>
                <a:latin typeface="+mj-lt"/>
              </a:rPr>
              <a:t>sau</a:t>
            </a:r>
            <a:endParaRPr lang="vi-VN" sz="2400" dirty="0">
              <a:solidFill>
                <a:srgbClr val="0000FF"/>
              </a:solidFill>
              <a:latin typeface="+mj-lt"/>
            </a:endParaRPr>
          </a:p>
          <a:p>
            <a:pPr algn="just"/>
            <a:r>
              <a:rPr lang="vi-VN" sz="2400" dirty="0" smtClean="0">
                <a:solidFill>
                  <a:srgbClr val="0000FF"/>
                </a:solidFill>
                <a:latin typeface="+mj-lt"/>
              </a:rPr>
              <a:t> Đọc </a:t>
            </a:r>
            <a:r>
              <a:rPr lang="vi-VN" sz="2400" dirty="0">
                <a:solidFill>
                  <a:srgbClr val="0000FF"/>
                </a:solidFill>
                <a:latin typeface="+mj-lt"/>
              </a:rPr>
              <a:t>kĩ </a:t>
            </a:r>
            <a:r>
              <a:rPr lang="en-US" sz="2400" dirty="0" err="1" smtClean="0">
                <a:solidFill>
                  <a:srgbClr val="0000FF"/>
                </a:solidFill>
                <a:latin typeface="+mj-lt"/>
              </a:rPr>
              <a:t>phiếu</a:t>
            </a:r>
            <a:r>
              <a:rPr lang="vi-VN" sz="2400" dirty="0" smtClean="0">
                <a:solidFill>
                  <a:srgbClr val="0000FF"/>
                </a:solidFill>
                <a:latin typeface="+mj-lt"/>
              </a:rPr>
              <a:t> </a:t>
            </a:r>
            <a:r>
              <a:rPr lang="vi-VN" sz="2400" dirty="0">
                <a:solidFill>
                  <a:srgbClr val="0000FF"/>
                </a:solidFill>
                <a:latin typeface="+mj-lt"/>
              </a:rPr>
              <a:t>học tập </a:t>
            </a:r>
            <a:r>
              <a:rPr lang="vi-VN" sz="2400" dirty="0" smtClean="0">
                <a:solidFill>
                  <a:srgbClr val="0000FF"/>
                </a:solidFill>
                <a:latin typeface="+mj-lt"/>
              </a:rPr>
              <a:t>và</a:t>
            </a:r>
            <a:r>
              <a:rPr lang="en-US" sz="2400" dirty="0" smtClean="0">
                <a:solidFill>
                  <a:srgbClr val="0000FF"/>
                </a:solidFill>
                <a:latin typeface="+mj-lt"/>
              </a:rPr>
              <a:t> </a:t>
            </a:r>
            <a:r>
              <a:rPr lang="en-US" sz="2400" dirty="0" err="1" smtClean="0">
                <a:solidFill>
                  <a:srgbClr val="0000FF"/>
                </a:solidFill>
                <a:latin typeface="+mj-lt"/>
              </a:rPr>
              <a:t>xếp</a:t>
            </a:r>
            <a:r>
              <a:rPr lang="en-US" sz="2400" dirty="0" smtClean="0">
                <a:solidFill>
                  <a:srgbClr val="0000FF"/>
                </a:solidFill>
                <a:latin typeface="+mj-lt"/>
              </a:rPr>
              <a:t> </a:t>
            </a:r>
            <a:r>
              <a:rPr lang="en-US" sz="2400" dirty="0" err="1" smtClean="0">
                <a:solidFill>
                  <a:srgbClr val="0000FF"/>
                </a:solidFill>
                <a:latin typeface="+mj-lt"/>
              </a:rPr>
              <a:t>các</a:t>
            </a:r>
            <a:r>
              <a:rPr lang="en-US" sz="2400" dirty="0" smtClean="0">
                <a:solidFill>
                  <a:srgbClr val="0000FF"/>
                </a:solidFill>
                <a:latin typeface="+mj-lt"/>
              </a:rPr>
              <a:t> </a:t>
            </a:r>
            <a:r>
              <a:rPr lang="en-US" sz="2400" dirty="0" err="1" smtClean="0">
                <a:solidFill>
                  <a:srgbClr val="0000FF"/>
                </a:solidFill>
                <a:latin typeface="+mj-lt"/>
              </a:rPr>
              <a:t>nội</a:t>
            </a:r>
            <a:r>
              <a:rPr lang="en-US" sz="2400" dirty="0" smtClean="0">
                <a:solidFill>
                  <a:srgbClr val="0000FF"/>
                </a:solidFill>
                <a:latin typeface="+mj-lt"/>
              </a:rPr>
              <a:t> dung </a:t>
            </a:r>
            <a:r>
              <a:rPr lang="en-US" sz="2400" dirty="0" err="1" smtClean="0">
                <a:solidFill>
                  <a:srgbClr val="0000FF"/>
                </a:solidFill>
                <a:latin typeface="+mj-lt"/>
              </a:rPr>
              <a:t>bên</a:t>
            </a:r>
            <a:r>
              <a:rPr lang="en-US" sz="2400" dirty="0" smtClean="0">
                <a:solidFill>
                  <a:srgbClr val="0000FF"/>
                </a:solidFill>
                <a:latin typeface="+mj-lt"/>
              </a:rPr>
              <a:t> </a:t>
            </a:r>
            <a:r>
              <a:rPr lang="en-US" sz="2400" dirty="0" err="1" smtClean="0">
                <a:solidFill>
                  <a:srgbClr val="0000FF"/>
                </a:solidFill>
                <a:latin typeface="+mj-lt"/>
              </a:rPr>
              <a:t>dưới</a:t>
            </a:r>
            <a:r>
              <a:rPr lang="en-US" sz="2400" dirty="0" smtClean="0">
                <a:solidFill>
                  <a:srgbClr val="0000FF"/>
                </a:solidFill>
                <a:latin typeface="+mj-lt"/>
              </a:rPr>
              <a:t> </a:t>
            </a:r>
            <a:r>
              <a:rPr lang="en-US" sz="2400" dirty="0" err="1" smtClean="0">
                <a:solidFill>
                  <a:srgbClr val="0000FF"/>
                </a:solidFill>
                <a:latin typeface="+mj-lt"/>
              </a:rPr>
              <a:t>phiếu</a:t>
            </a:r>
            <a:r>
              <a:rPr lang="en-US" sz="2400" dirty="0" smtClean="0">
                <a:solidFill>
                  <a:srgbClr val="0000FF"/>
                </a:solidFill>
                <a:latin typeface="+mj-lt"/>
              </a:rPr>
              <a:t> </a:t>
            </a:r>
            <a:r>
              <a:rPr lang="en-US" sz="2400" dirty="0" err="1" smtClean="0">
                <a:solidFill>
                  <a:srgbClr val="0000FF"/>
                </a:solidFill>
                <a:latin typeface="+mj-lt"/>
              </a:rPr>
              <a:t>học</a:t>
            </a:r>
            <a:r>
              <a:rPr lang="en-US" sz="2400" dirty="0" smtClean="0">
                <a:solidFill>
                  <a:srgbClr val="0000FF"/>
                </a:solidFill>
                <a:latin typeface="+mj-lt"/>
              </a:rPr>
              <a:t> </a:t>
            </a:r>
            <a:r>
              <a:rPr lang="en-US" sz="2400" dirty="0" err="1" smtClean="0">
                <a:solidFill>
                  <a:srgbClr val="0000FF"/>
                </a:solidFill>
                <a:latin typeface="+mj-lt"/>
              </a:rPr>
              <a:t>tập</a:t>
            </a:r>
            <a:r>
              <a:rPr lang="en-US" sz="2400" dirty="0" smtClean="0">
                <a:solidFill>
                  <a:srgbClr val="0000FF"/>
                </a:solidFill>
                <a:latin typeface="+mj-lt"/>
              </a:rPr>
              <a:t> </a:t>
            </a:r>
            <a:r>
              <a:rPr lang="en-US" sz="2400" dirty="0" err="1" smtClean="0">
                <a:solidFill>
                  <a:srgbClr val="0000FF"/>
                </a:solidFill>
                <a:latin typeface="+mj-lt"/>
              </a:rPr>
              <a:t>vào</a:t>
            </a:r>
            <a:r>
              <a:rPr lang="en-US" sz="2400" dirty="0" smtClean="0">
                <a:solidFill>
                  <a:srgbClr val="0000FF"/>
                </a:solidFill>
                <a:latin typeface="+mj-lt"/>
              </a:rPr>
              <a:t> </a:t>
            </a:r>
            <a:r>
              <a:rPr lang="en-US" sz="2400" dirty="0" err="1" smtClean="0">
                <a:solidFill>
                  <a:srgbClr val="0000FF"/>
                </a:solidFill>
                <a:latin typeface="+mj-lt"/>
              </a:rPr>
              <a:t>phiếu</a:t>
            </a:r>
            <a:r>
              <a:rPr lang="en-US" sz="2400" dirty="0" smtClean="0">
                <a:solidFill>
                  <a:srgbClr val="0000FF"/>
                </a:solidFill>
                <a:latin typeface="+mj-lt"/>
              </a:rPr>
              <a:t> </a:t>
            </a:r>
            <a:r>
              <a:rPr lang="en-US" sz="2400" dirty="0" err="1" smtClean="0">
                <a:solidFill>
                  <a:srgbClr val="0000FF"/>
                </a:solidFill>
                <a:latin typeface="+mj-lt"/>
              </a:rPr>
              <a:t>học</a:t>
            </a:r>
            <a:r>
              <a:rPr lang="en-US" sz="2400" dirty="0" smtClean="0">
                <a:solidFill>
                  <a:srgbClr val="0000FF"/>
                </a:solidFill>
                <a:latin typeface="+mj-lt"/>
              </a:rPr>
              <a:t> </a:t>
            </a:r>
            <a:r>
              <a:rPr lang="en-US" sz="2400" dirty="0" err="1" smtClean="0">
                <a:solidFill>
                  <a:srgbClr val="0000FF"/>
                </a:solidFill>
                <a:latin typeface="+mj-lt"/>
              </a:rPr>
              <a:t>tập</a:t>
            </a:r>
            <a:r>
              <a:rPr lang="en-US" sz="2400" dirty="0" smtClean="0">
                <a:solidFill>
                  <a:srgbClr val="0000FF"/>
                </a:solidFill>
                <a:latin typeface="+mj-lt"/>
              </a:rPr>
              <a:t> </a:t>
            </a:r>
            <a:r>
              <a:rPr lang="en-US" sz="2400" dirty="0" err="1" smtClean="0">
                <a:solidFill>
                  <a:srgbClr val="0000FF"/>
                </a:solidFill>
                <a:latin typeface="+mj-lt"/>
              </a:rPr>
              <a:t>sao</a:t>
            </a:r>
            <a:r>
              <a:rPr lang="en-US" sz="2400" dirty="0" smtClean="0">
                <a:solidFill>
                  <a:srgbClr val="0000FF"/>
                </a:solidFill>
                <a:latin typeface="+mj-lt"/>
              </a:rPr>
              <a:t> </a:t>
            </a:r>
            <a:r>
              <a:rPr lang="en-US" sz="2400" dirty="0" err="1" smtClean="0">
                <a:solidFill>
                  <a:srgbClr val="0000FF"/>
                </a:solidFill>
                <a:latin typeface="+mj-lt"/>
              </a:rPr>
              <a:t>cho</a:t>
            </a:r>
            <a:r>
              <a:rPr lang="en-US" sz="2400" dirty="0" smtClean="0">
                <a:solidFill>
                  <a:srgbClr val="0000FF"/>
                </a:solidFill>
                <a:latin typeface="+mj-lt"/>
              </a:rPr>
              <a:t> </a:t>
            </a:r>
            <a:r>
              <a:rPr lang="en-US" sz="2400" dirty="0" err="1" smtClean="0">
                <a:solidFill>
                  <a:srgbClr val="0000FF"/>
                </a:solidFill>
                <a:latin typeface="+mj-lt"/>
              </a:rPr>
              <a:t>phù</a:t>
            </a:r>
            <a:r>
              <a:rPr lang="en-US" sz="2400" dirty="0" smtClean="0">
                <a:solidFill>
                  <a:srgbClr val="0000FF"/>
                </a:solidFill>
                <a:latin typeface="+mj-lt"/>
              </a:rPr>
              <a:t> </a:t>
            </a:r>
            <a:r>
              <a:rPr lang="en-US" sz="2400" dirty="0" err="1" smtClean="0">
                <a:solidFill>
                  <a:srgbClr val="0000FF"/>
                </a:solidFill>
                <a:latin typeface="+mj-lt"/>
              </a:rPr>
              <a:t>hợp</a:t>
            </a:r>
            <a:r>
              <a:rPr lang="en-US" sz="2400" dirty="0" smtClean="0">
                <a:solidFill>
                  <a:srgbClr val="0000FF"/>
                </a:solidFill>
                <a:latin typeface="+mj-lt"/>
              </a:rPr>
              <a:t>  </a:t>
            </a:r>
            <a:endParaRPr lang="vi-VN" sz="2400" dirty="0">
              <a:solidFill>
                <a:srgbClr val="0000FF"/>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328685484"/>
              </p:ext>
            </p:extLst>
          </p:nvPr>
        </p:nvGraphicFramePr>
        <p:xfrm>
          <a:off x="381000" y="1600200"/>
          <a:ext cx="8382000" cy="5035960"/>
        </p:xfrm>
        <a:graphic>
          <a:graphicData uri="http://schemas.openxmlformats.org/drawingml/2006/table">
            <a:tbl>
              <a:tblPr/>
              <a:tblGrid>
                <a:gridCol w="2095500">
                  <a:extLst>
                    <a:ext uri="{9D8B030D-6E8A-4147-A177-3AD203B41FA5}">
                      <a16:colId xmlns:a16="http://schemas.microsoft.com/office/drawing/2014/main" val="20000"/>
                    </a:ext>
                  </a:extLst>
                </a:gridCol>
                <a:gridCol w="3223846">
                  <a:extLst>
                    <a:ext uri="{9D8B030D-6E8A-4147-A177-3AD203B41FA5}">
                      <a16:colId xmlns:a16="http://schemas.microsoft.com/office/drawing/2014/main" val="20001"/>
                    </a:ext>
                  </a:extLst>
                </a:gridCol>
                <a:gridCol w="3062654">
                  <a:extLst>
                    <a:ext uri="{9D8B030D-6E8A-4147-A177-3AD203B41FA5}">
                      <a16:colId xmlns:a16="http://schemas.microsoft.com/office/drawing/2014/main" val="20002"/>
                    </a:ext>
                  </a:extLst>
                </a:gridCol>
              </a:tblGrid>
              <a:tr h="576221">
                <a:tc>
                  <a:txBody>
                    <a:bodyPr/>
                    <a:lstStyle/>
                    <a:p>
                      <a:pPr algn="ctr"/>
                      <a:r>
                        <a:rPr lang="en-US" sz="2400" b="1" dirty="0" err="1">
                          <a:solidFill>
                            <a:srgbClr val="FF0000"/>
                          </a:solidFill>
                          <a:effectLst/>
                          <a:latin typeface="+mj-lt"/>
                        </a:rPr>
                        <a:t>Lí</a:t>
                      </a:r>
                      <a:r>
                        <a:rPr lang="en-US" sz="2400" b="1" dirty="0">
                          <a:solidFill>
                            <a:srgbClr val="FF0000"/>
                          </a:solidFill>
                          <a:effectLst/>
                          <a:latin typeface="+mj-lt"/>
                        </a:rPr>
                        <a:t> do</a:t>
                      </a:r>
                      <a:endParaRPr lang="en-US" sz="2400" dirty="0">
                        <a:solidFill>
                          <a:srgbClr val="FF0000"/>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2400" b="1" dirty="0">
                          <a:solidFill>
                            <a:srgbClr val="FF0000"/>
                          </a:solidFill>
                          <a:effectLst/>
                          <a:latin typeface="+mj-lt"/>
                        </a:rPr>
                        <a:t>Có hại đôi với người sử dụng</a:t>
                      </a:r>
                      <a:endParaRPr lang="vi-VN" sz="2400" dirty="0">
                        <a:solidFill>
                          <a:srgbClr val="FF0000"/>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2400" b="1">
                          <a:solidFill>
                            <a:srgbClr val="FF0000"/>
                          </a:solidFill>
                          <a:effectLst/>
                          <a:latin typeface="+mj-lt"/>
                        </a:rPr>
                        <a:t>Có hại đối với người xung quanh</a:t>
                      </a:r>
                      <a:endParaRPr lang="vi-VN" sz="2400">
                        <a:solidFill>
                          <a:srgbClr val="FF0000"/>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29197">
                <a:tc>
                  <a:txBody>
                    <a:bodyPr/>
                    <a:lstStyle/>
                    <a:p>
                      <a:pPr algn="ctr"/>
                      <a:r>
                        <a:rPr lang="vi-VN" sz="2400" b="1" dirty="0">
                          <a:solidFill>
                            <a:srgbClr val="CC3300"/>
                          </a:solidFill>
                          <a:effectLst/>
                          <a:latin typeface="+mj-lt"/>
                        </a:rPr>
                        <a:t>Không uống rượu, bia vì:</a:t>
                      </a: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400" dirty="0" smtClean="0">
                        <a:solidFill>
                          <a:srgbClr val="0033CC"/>
                        </a:solidFill>
                        <a:effectLst/>
                        <a:latin typeface="+mj-lt"/>
                      </a:endParaRPr>
                    </a:p>
                    <a:p>
                      <a:endParaRPr lang="en-US" sz="2400" dirty="0" smtClean="0">
                        <a:solidFill>
                          <a:srgbClr val="0033CC"/>
                        </a:solidFill>
                        <a:effectLst/>
                        <a:latin typeface="+mj-lt"/>
                      </a:endParaRPr>
                    </a:p>
                    <a:p>
                      <a:endParaRPr lang="en-US" sz="2400" dirty="0" smtClean="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400" dirty="0" smtClean="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9197">
                <a:tc>
                  <a:txBody>
                    <a:bodyPr/>
                    <a:lstStyle/>
                    <a:p>
                      <a:pPr algn="ctr"/>
                      <a:r>
                        <a:rPr lang="en-US" sz="2400" b="1" dirty="0" err="1">
                          <a:solidFill>
                            <a:srgbClr val="CC3300"/>
                          </a:solidFill>
                          <a:effectLst/>
                          <a:latin typeface="+mj-lt"/>
                        </a:rPr>
                        <a:t>Không</a:t>
                      </a:r>
                      <a:r>
                        <a:rPr lang="en-US" sz="2400" b="1" dirty="0">
                          <a:solidFill>
                            <a:srgbClr val="CC3300"/>
                          </a:solidFill>
                          <a:effectLst/>
                          <a:latin typeface="+mj-lt"/>
                        </a:rPr>
                        <a:t> </a:t>
                      </a:r>
                      <a:r>
                        <a:rPr lang="en-US" sz="2400" b="1" dirty="0" err="1">
                          <a:solidFill>
                            <a:srgbClr val="CC3300"/>
                          </a:solidFill>
                          <a:effectLst/>
                          <a:latin typeface="+mj-lt"/>
                        </a:rPr>
                        <a:t>hút</a:t>
                      </a:r>
                      <a:r>
                        <a:rPr lang="en-US" sz="2400" b="1" dirty="0">
                          <a:solidFill>
                            <a:srgbClr val="CC3300"/>
                          </a:solidFill>
                          <a:effectLst/>
                          <a:latin typeface="+mj-lt"/>
                        </a:rPr>
                        <a:t> </a:t>
                      </a:r>
                      <a:r>
                        <a:rPr lang="en-US" sz="2400" b="1" dirty="0" err="1">
                          <a:solidFill>
                            <a:srgbClr val="CC3300"/>
                          </a:solidFill>
                          <a:effectLst/>
                          <a:latin typeface="+mj-lt"/>
                        </a:rPr>
                        <a:t>thuốc</a:t>
                      </a:r>
                      <a:r>
                        <a:rPr lang="en-US" sz="2400" b="1" dirty="0">
                          <a:solidFill>
                            <a:srgbClr val="CC3300"/>
                          </a:solidFill>
                          <a:effectLst/>
                          <a:latin typeface="+mj-lt"/>
                        </a:rPr>
                        <a:t> </a:t>
                      </a:r>
                      <a:r>
                        <a:rPr lang="en-US" sz="2400" b="1" dirty="0" err="1">
                          <a:solidFill>
                            <a:srgbClr val="CC3300"/>
                          </a:solidFill>
                          <a:effectLst/>
                          <a:latin typeface="+mj-lt"/>
                        </a:rPr>
                        <a:t>lá</a:t>
                      </a:r>
                      <a:r>
                        <a:rPr lang="en-US" sz="2400" b="1" dirty="0">
                          <a:solidFill>
                            <a:srgbClr val="CC3300"/>
                          </a:solidFill>
                          <a:effectLst/>
                          <a:latin typeface="+mj-lt"/>
                        </a:rPr>
                        <a:t>, </a:t>
                      </a:r>
                      <a:r>
                        <a:rPr lang="en-US" sz="2400" b="1" dirty="0" err="1">
                          <a:solidFill>
                            <a:srgbClr val="CC3300"/>
                          </a:solidFill>
                          <a:effectLst/>
                          <a:latin typeface="+mj-lt"/>
                        </a:rPr>
                        <a:t>thuốc</a:t>
                      </a:r>
                      <a:r>
                        <a:rPr lang="en-US" sz="2400" b="1" dirty="0">
                          <a:solidFill>
                            <a:srgbClr val="CC3300"/>
                          </a:solidFill>
                          <a:effectLst/>
                          <a:latin typeface="+mj-lt"/>
                        </a:rPr>
                        <a:t> </a:t>
                      </a:r>
                      <a:r>
                        <a:rPr lang="en-US" sz="2400" b="1" dirty="0" err="1">
                          <a:solidFill>
                            <a:srgbClr val="CC3300"/>
                          </a:solidFill>
                          <a:effectLst/>
                          <a:latin typeface="+mj-lt"/>
                        </a:rPr>
                        <a:t>lào</a:t>
                      </a:r>
                      <a:r>
                        <a:rPr lang="en-US" sz="2400" b="1" dirty="0">
                          <a:solidFill>
                            <a:srgbClr val="CC3300"/>
                          </a:solidFill>
                          <a:effectLst/>
                          <a:latin typeface="+mj-lt"/>
                        </a:rPr>
                        <a:t> </a:t>
                      </a:r>
                      <a:r>
                        <a:rPr lang="en-US" sz="2400" b="1" dirty="0" err="1">
                          <a:solidFill>
                            <a:srgbClr val="CC3300"/>
                          </a:solidFill>
                          <a:effectLst/>
                          <a:latin typeface="+mj-lt"/>
                        </a:rPr>
                        <a:t>vì</a:t>
                      </a:r>
                      <a:r>
                        <a:rPr lang="en-US" sz="2400" b="1" dirty="0">
                          <a:solidFill>
                            <a:srgbClr val="CC3300"/>
                          </a:solidFill>
                          <a:effectLst/>
                          <a:latin typeface="+mj-lt"/>
                        </a:rPr>
                        <a:t>:</a:t>
                      </a: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400" dirty="0" smtClean="0">
                        <a:solidFill>
                          <a:srgbClr val="0033CC"/>
                        </a:solidFill>
                        <a:effectLst/>
                        <a:latin typeface="+mj-lt"/>
                      </a:endParaRPr>
                    </a:p>
                    <a:p>
                      <a:endParaRPr lang="en-US" sz="2400" dirty="0" smtClean="0">
                        <a:solidFill>
                          <a:srgbClr val="0033CC"/>
                        </a:solidFill>
                        <a:effectLst/>
                        <a:latin typeface="+mj-lt"/>
                      </a:endParaRPr>
                    </a:p>
                    <a:p>
                      <a:endParaRPr lang="en-US" sz="2400" dirty="0" smtClean="0">
                        <a:solidFill>
                          <a:srgbClr val="0033CC"/>
                        </a:solidFill>
                        <a:effectLst/>
                        <a:latin typeface="+mj-lt"/>
                      </a:endParaRPr>
                    </a:p>
                    <a:p>
                      <a:endParaRPr lang="vi-VN" sz="2400" dirty="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vi-VN" sz="2400" dirty="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29197">
                <a:tc>
                  <a:txBody>
                    <a:bodyPr/>
                    <a:lstStyle/>
                    <a:p>
                      <a:pPr algn="ctr"/>
                      <a:r>
                        <a:rPr lang="en-US" sz="2400" b="1" dirty="0" err="1">
                          <a:solidFill>
                            <a:srgbClr val="CC3300"/>
                          </a:solidFill>
                          <a:effectLst/>
                          <a:latin typeface="+mj-lt"/>
                        </a:rPr>
                        <a:t>Không</a:t>
                      </a:r>
                      <a:r>
                        <a:rPr lang="en-US" sz="2400" b="1" dirty="0">
                          <a:solidFill>
                            <a:srgbClr val="CC3300"/>
                          </a:solidFill>
                          <a:effectLst/>
                          <a:latin typeface="+mj-lt"/>
                        </a:rPr>
                        <a:t> </a:t>
                      </a:r>
                      <a:r>
                        <a:rPr lang="en-US" sz="2400" b="1" dirty="0" err="1">
                          <a:solidFill>
                            <a:srgbClr val="CC3300"/>
                          </a:solidFill>
                          <a:effectLst/>
                          <a:latin typeface="+mj-lt"/>
                        </a:rPr>
                        <a:t>sử</a:t>
                      </a:r>
                      <a:r>
                        <a:rPr lang="en-US" sz="2400" b="1" dirty="0">
                          <a:solidFill>
                            <a:srgbClr val="CC3300"/>
                          </a:solidFill>
                          <a:effectLst/>
                          <a:latin typeface="+mj-lt"/>
                        </a:rPr>
                        <a:t> </a:t>
                      </a:r>
                      <a:r>
                        <a:rPr lang="en-US" sz="2400" b="1" dirty="0" err="1">
                          <a:solidFill>
                            <a:srgbClr val="CC3300"/>
                          </a:solidFill>
                          <a:effectLst/>
                          <a:latin typeface="+mj-lt"/>
                        </a:rPr>
                        <a:t>dụng</a:t>
                      </a:r>
                      <a:r>
                        <a:rPr lang="en-US" sz="2400" b="1" dirty="0">
                          <a:solidFill>
                            <a:srgbClr val="CC3300"/>
                          </a:solidFill>
                          <a:effectLst/>
                          <a:latin typeface="+mj-lt"/>
                        </a:rPr>
                        <a:t> ma </a:t>
                      </a:r>
                      <a:r>
                        <a:rPr lang="en-US" sz="2400" b="1" dirty="0" err="1">
                          <a:solidFill>
                            <a:srgbClr val="CC3300"/>
                          </a:solidFill>
                          <a:effectLst/>
                          <a:latin typeface="+mj-lt"/>
                        </a:rPr>
                        <a:t>túy</a:t>
                      </a:r>
                      <a:r>
                        <a:rPr lang="en-US" sz="2400" b="1" dirty="0">
                          <a:solidFill>
                            <a:srgbClr val="CC3300"/>
                          </a:solidFill>
                          <a:effectLst/>
                          <a:latin typeface="+mj-lt"/>
                        </a:rPr>
                        <a:t> </a:t>
                      </a:r>
                      <a:r>
                        <a:rPr lang="en-US" sz="2400" b="1" dirty="0" err="1">
                          <a:solidFill>
                            <a:srgbClr val="CC3300"/>
                          </a:solidFill>
                          <a:effectLst/>
                          <a:latin typeface="+mj-lt"/>
                        </a:rPr>
                        <a:t>vì</a:t>
                      </a:r>
                      <a:r>
                        <a:rPr lang="en-US" sz="2400" b="1" dirty="0" smtClean="0">
                          <a:solidFill>
                            <a:srgbClr val="CC3300"/>
                          </a:solidFill>
                          <a:effectLst/>
                          <a:latin typeface="+mj-lt"/>
                        </a:rPr>
                        <a:t>:</a:t>
                      </a:r>
                    </a:p>
                    <a:p>
                      <a:pPr algn="ctr"/>
                      <a:endParaRPr lang="en-US" sz="2400" b="1" dirty="0" smtClean="0">
                        <a:solidFill>
                          <a:srgbClr val="CC3300"/>
                        </a:solidFill>
                        <a:effectLst/>
                        <a:latin typeface="+mj-lt"/>
                      </a:endParaRPr>
                    </a:p>
                    <a:p>
                      <a:pPr algn="ctr"/>
                      <a:endParaRPr lang="en-US" sz="2400" b="1" dirty="0">
                        <a:solidFill>
                          <a:srgbClr val="CC3300"/>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400" dirty="0" smtClean="0">
                        <a:solidFill>
                          <a:srgbClr val="0033CC"/>
                        </a:solidFill>
                        <a:effectLst/>
                        <a:latin typeface="+mj-lt"/>
                      </a:endParaRPr>
                    </a:p>
                    <a:p>
                      <a:endParaRPr lang="en-US" sz="2400" dirty="0" smtClean="0">
                        <a:solidFill>
                          <a:srgbClr val="0033CC"/>
                        </a:solidFill>
                        <a:effectLst/>
                        <a:latin typeface="+mj-lt"/>
                      </a:endParaRPr>
                    </a:p>
                    <a:p>
                      <a:endParaRPr lang="en-US" sz="2400" dirty="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vi-VN" sz="2400" dirty="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808982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1000" y="1600200"/>
          <a:ext cx="8382000" cy="5035960"/>
        </p:xfrm>
        <a:graphic>
          <a:graphicData uri="http://schemas.openxmlformats.org/drawingml/2006/table">
            <a:tbl>
              <a:tblPr/>
              <a:tblGrid>
                <a:gridCol w="2095500">
                  <a:extLst>
                    <a:ext uri="{9D8B030D-6E8A-4147-A177-3AD203B41FA5}">
                      <a16:colId xmlns:a16="http://schemas.microsoft.com/office/drawing/2014/main" val="20000"/>
                    </a:ext>
                  </a:extLst>
                </a:gridCol>
                <a:gridCol w="3223846">
                  <a:extLst>
                    <a:ext uri="{9D8B030D-6E8A-4147-A177-3AD203B41FA5}">
                      <a16:colId xmlns:a16="http://schemas.microsoft.com/office/drawing/2014/main" val="20001"/>
                    </a:ext>
                  </a:extLst>
                </a:gridCol>
                <a:gridCol w="3062654">
                  <a:extLst>
                    <a:ext uri="{9D8B030D-6E8A-4147-A177-3AD203B41FA5}">
                      <a16:colId xmlns:a16="http://schemas.microsoft.com/office/drawing/2014/main" val="20002"/>
                    </a:ext>
                  </a:extLst>
                </a:gridCol>
              </a:tblGrid>
              <a:tr h="576221">
                <a:tc>
                  <a:txBody>
                    <a:bodyPr/>
                    <a:lstStyle/>
                    <a:p>
                      <a:pPr algn="ctr"/>
                      <a:r>
                        <a:rPr lang="en-US" sz="2400" b="1" dirty="0" err="1">
                          <a:solidFill>
                            <a:srgbClr val="FF0000"/>
                          </a:solidFill>
                          <a:effectLst/>
                          <a:latin typeface="+mj-lt"/>
                        </a:rPr>
                        <a:t>Lí</a:t>
                      </a:r>
                      <a:r>
                        <a:rPr lang="en-US" sz="2400" b="1" dirty="0">
                          <a:solidFill>
                            <a:srgbClr val="FF0000"/>
                          </a:solidFill>
                          <a:effectLst/>
                          <a:latin typeface="+mj-lt"/>
                        </a:rPr>
                        <a:t> do</a:t>
                      </a:r>
                      <a:endParaRPr lang="en-US" sz="2400" dirty="0">
                        <a:solidFill>
                          <a:srgbClr val="FF0000"/>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2400" b="1" dirty="0">
                          <a:solidFill>
                            <a:srgbClr val="FF0000"/>
                          </a:solidFill>
                          <a:effectLst/>
                          <a:latin typeface="+mj-lt"/>
                        </a:rPr>
                        <a:t>Có hại đôi với người sử dụng</a:t>
                      </a:r>
                      <a:endParaRPr lang="vi-VN" sz="2400" dirty="0">
                        <a:solidFill>
                          <a:srgbClr val="FF0000"/>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2400" b="1">
                          <a:solidFill>
                            <a:srgbClr val="FF0000"/>
                          </a:solidFill>
                          <a:effectLst/>
                          <a:latin typeface="+mj-lt"/>
                        </a:rPr>
                        <a:t>Có hại đối với người xung quanh</a:t>
                      </a:r>
                      <a:endParaRPr lang="vi-VN" sz="2400">
                        <a:solidFill>
                          <a:srgbClr val="FF0000"/>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29197">
                <a:tc>
                  <a:txBody>
                    <a:bodyPr/>
                    <a:lstStyle/>
                    <a:p>
                      <a:pPr algn="ctr"/>
                      <a:r>
                        <a:rPr lang="vi-VN" sz="2400" b="1" dirty="0">
                          <a:solidFill>
                            <a:srgbClr val="CC3300"/>
                          </a:solidFill>
                          <a:effectLst/>
                          <a:latin typeface="+mj-lt"/>
                        </a:rPr>
                        <a:t>Không uống rượu, bia vì:</a:t>
                      </a: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400" dirty="0" smtClean="0">
                        <a:solidFill>
                          <a:srgbClr val="0033CC"/>
                        </a:solidFill>
                        <a:effectLst/>
                        <a:latin typeface="+mj-lt"/>
                      </a:endParaRPr>
                    </a:p>
                    <a:p>
                      <a:endParaRPr lang="en-US" sz="2400" dirty="0" smtClean="0">
                        <a:solidFill>
                          <a:srgbClr val="0033CC"/>
                        </a:solidFill>
                        <a:effectLst/>
                        <a:latin typeface="+mj-lt"/>
                      </a:endParaRPr>
                    </a:p>
                    <a:p>
                      <a:endParaRPr lang="en-US" sz="2400" dirty="0" smtClean="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400" dirty="0" smtClean="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9197">
                <a:tc>
                  <a:txBody>
                    <a:bodyPr/>
                    <a:lstStyle/>
                    <a:p>
                      <a:pPr algn="ctr"/>
                      <a:r>
                        <a:rPr lang="en-US" sz="2400" b="1" dirty="0" err="1">
                          <a:solidFill>
                            <a:srgbClr val="CC3300"/>
                          </a:solidFill>
                          <a:effectLst/>
                          <a:latin typeface="+mj-lt"/>
                        </a:rPr>
                        <a:t>Không</a:t>
                      </a:r>
                      <a:r>
                        <a:rPr lang="en-US" sz="2400" b="1" dirty="0">
                          <a:solidFill>
                            <a:srgbClr val="CC3300"/>
                          </a:solidFill>
                          <a:effectLst/>
                          <a:latin typeface="+mj-lt"/>
                        </a:rPr>
                        <a:t> </a:t>
                      </a:r>
                      <a:r>
                        <a:rPr lang="en-US" sz="2400" b="1" dirty="0" err="1">
                          <a:solidFill>
                            <a:srgbClr val="CC3300"/>
                          </a:solidFill>
                          <a:effectLst/>
                          <a:latin typeface="+mj-lt"/>
                        </a:rPr>
                        <a:t>hút</a:t>
                      </a:r>
                      <a:r>
                        <a:rPr lang="en-US" sz="2400" b="1" dirty="0">
                          <a:solidFill>
                            <a:srgbClr val="CC3300"/>
                          </a:solidFill>
                          <a:effectLst/>
                          <a:latin typeface="+mj-lt"/>
                        </a:rPr>
                        <a:t> </a:t>
                      </a:r>
                      <a:r>
                        <a:rPr lang="en-US" sz="2400" b="1" dirty="0" err="1">
                          <a:solidFill>
                            <a:srgbClr val="CC3300"/>
                          </a:solidFill>
                          <a:effectLst/>
                          <a:latin typeface="+mj-lt"/>
                        </a:rPr>
                        <a:t>thuốc</a:t>
                      </a:r>
                      <a:r>
                        <a:rPr lang="en-US" sz="2400" b="1" dirty="0">
                          <a:solidFill>
                            <a:srgbClr val="CC3300"/>
                          </a:solidFill>
                          <a:effectLst/>
                          <a:latin typeface="+mj-lt"/>
                        </a:rPr>
                        <a:t> </a:t>
                      </a:r>
                      <a:r>
                        <a:rPr lang="en-US" sz="2400" b="1" dirty="0" err="1">
                          <a:solidFill>
                            <a:srgbClr val="CC3300"/>
                          </a:solidFill>
                          <a:effectLst/>
                          <a:latin typeface="+mj-lt"/>
                        </a:rPr>
                        <a:t>lá</a:t>
                      </a:r>
                      <a:r>
                        <a:rPr lang="en-US" sz="2400" b="1" dirty="0">
                          <a:solidFill>
                            <a:srgbClr val="CC3300"/>
                          </a:solidFill>
                          <a:effectLst/>
                          <a:latin typeface="+mj-lt"/>
                        </a:rPr>
                        <a:t>, </a:t>
                      </a:r>
                      <a:r>
                        <a:rPr lang="en-US" sz="2400" b="1" dirty="0" err="1">
                          <a:solidFill>
                            <a:srgbClr val="CC3300"/>
                          </a:solidFill>
                          <a:effectLst/>
                          <a:latin typeface="+mj-lt"/>
                        </a:rPr>
                        <a:t>thuốc</a:t>
                      </a:r>
                      <a:r>
                        <a:rPr lang="en-US" sz="2400" b="1" dirty="0">
                          <a:solidFill>
                            <a:srgbClr val="CC3300"/>
                          </a:solidFill>
                          <a:effectLst/>
                          <a:latin typeface="+mj-lt"/>
                        </a:rPr>
                        <a:t> </a:t>
                      </a:r>
                      <a:r>
                        <a:rPr lang="en-US" sz="2400" b="1" dirty="0" err="1">
                          <a:solidFill>
                            <a:srgbClr val="CC3300"/>
                          </a:solidFill>
                          <a:effectLst/>
                          <a:latin typeface="+mj-lt"/>
                        </a:rPr>
                        <a:t>lào</a:t>
                      </a:r>
                      <a:r>
                        <a:rPr lang="en-US" sz="2400" b="1" dirty="0">
                          <a:solidFill>
                            <a:srgbClr val="CC3300"/>
                          </a:solidFill>
                          <a:effectLst/>
                          <a:latin typeface="+mj-lt"/>
                        </a:rPr>
                        <a:t> </a:t>
                      </a:r>
                      <a:r>
                        <a:rPr lang="en-US" sz="2400" b="1" dirty="0" err="1">
                          <a:solidFill>
                            <a:srgbClr val="CC3300"/>
                          </a:solidFill>
                          <a:effectLst/>
                          <a:latin typeface="+mj-lt"/>
                        </a:rPr>
                        <a:t>vì</a:t>
                      </a:r>
                      <a:r>
                        <a:rPr lang="en-US" sz="2400" b="1" dirty="0">
                          <a:solidFill>
                            <a:srgbClr val="CC3300"/>
                          </a:solidFill>
                          <a:effectLst/>
                          <a:latin typeface="+mj-lt"/>
                        </a:rPr>
                        <a:t>:</a:t>
                      </a: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400" dirty="0" smtClean="0">
                        <a:solidFill>
                          <a:srgbClr val="0033CC"/>
                        </a:solidFill>
                        <a:effectLst/>
                        <a:latin typeface="+mj-lt"/>
                      </a:endParaRPr>
                    </a:p>
                    <a:p>
                      <a:endParaRPr lang="en-US" sz="2400" dirty="0" smtClean="0">
                        <a:solidFill>
                          <a:srgbClr val="0033CC"/>
                        </a:solidFill>
                        <a:effectLst/>
                        <a:latin typeface="+mj-lt"/>
                      </a:endParaRPr>
                    </a:p>
                    <a:p>
                      <a:endParaRPr lang="en-US" sz="2400" dirty="0" smtClean="0">
                        <a:solidFill>
                          <a:srgbClr val="0033CC"/>
                        </a:solidFill>
                        <a:effectLst/>
                        <a:latin typeface="+mj-lt"/>
                      </a:endParaRPr>
                    </a:p>
                    <a:p>
                      <a:endParaRPr lang="vi-VN" sz="2400" dirty="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vi-VN" sz="2400" dirty="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29197">
                <a:tc>
                  <a:txBody>
                    <a:bodyPr/>
                    <a:lstStyle/>
                    <a:p>
                      <a:pPr algn="ctr"/>
                      <a:r>
                        <a:rPr lang="en-US" sz="2400" b="1" dirty="0" err="1">
                          <a:solidFill>
                            <a:srgbClr val="CC3300"/>
                          </a:solidFill>
                          <a:effectLst/>
                          <a:latin typeface="+mj-lt"/>
                        </a:rPr>
                        <a:t>Không</a:t>
                      </a:r>
                      <a:r>
                        <a:rPr lang="en-US" sz="2400" b="1" dirty="0">
                          <a:solidFill>
                            <a:srgbClr val="CC3300"/>
                          </a:solidFill>
                          <a:effectLst/>
                          <a:latin typeface="+mj-lt"/>
                        </a:rPr>
                        <a:t> </a:t>
                      </a:r>
                      <a:r>
                        <a:rPr lang="en-US" sz="2400" b="1" dirty="0" err="1">
                          <a:solidFill>
                            <a:srgbClr val="CC3300"/>
                          </a:solidFill>
                          <a:effectLst/>
                          <a:latin typeface="+mj-lt"/>
                        </a:rPr>
                        <a:t>sử</a:t>
                      </a:r>
                      <a:r>
                        <a:rPr lang="en-US" sz="2400" b="1" dirty="0">
                          <a:solidFill>
                            <a:srgbClr val="CC3300"/>
                          </a:solidFill>
                          <a:effectLst/>
                          <a:latin typeface="+mj-lt"/>
                        </a:rPr>
                        <a:t> </a:t>
                      </a:r>
                      <a:r>
                        <a:rPr lang="en-US" sz="2400" b="1" dirty="0" err="1">
                          <a:solidFill>
                            <a:srgbClr val="CC3300"/>
                          </a:solidFill>
                          <a:effectLst/>
                          <a:latin typeface="+mj-lt"/>
                        </a:rPr>
                        <a:t>dụng</a:t>
                      </a:r>
                      <a:r>
                        <a:rPr lang="en-US" sz="2400" b="1" dirty="0">
                          <a:solidFill>
                            <a:srgbClr val="CC3300"/>
                          </a:solidFill>
                          <a:effectLst/>
                          <a:latin typeface="+mj-lt"/>
                        </a:rPr>
                        <a:t> ma </a:t>
                      </a:r>
                      <a:r>
                        <a:rPr lang="en-US" sz="2400" b="1" dirty="0" err="1">
                          <a:solidFill>
                            <a:srgbClr val="CC3300"/>
                          </a:solidFill>
                          <a:effectLst/>
                          <a:latin typeface="+mj-lt"/>
                        </a:rPr>
                        <a:t>túy</a:t>
                      </a:r>
                      <a:r>
                        <a:rPr lang="en-US" sz="2400" b="1" dirty="0">
                          <a:solidFill>
                            <a:srgbClr val="CC3300"/>
                          </a:solidFill>
                          <a:effectLst/>
                          <a:latin typeface="+mj-lt"/>
                        </a:rPr>
                        <a:t> </a:t>
                      </a:r>
                      <a:r>
                        <a:rPr lang="en-US" sz="2400" b="1" dirty="0" err="1">
                          <a:solidFill>
                            <a:srgbClr val="CC3300"/>
                          </a:solidFill>
                          <a:effectLst/>
                          <a:latin typeface="+mj-lt"/>
                        </a:rPr>
                        <a:t>vì</a:t>
                      </a:r>
                      <a:r>
                        <a:rPr lang="en-US" sz="2400" b="1" dirty="0" smtClean="0">
                          <a:solidFill>
                            <a:srgbClr val="CC3300"/>
                          </a:solidFill>
                          <a:effectLst/>
                          <a:latin typeface="+mj-lt"/>
                        </a:rPr>
                        <a:t>:</a:t>
                      </a:r>
                    </a:p>
                    <a:p>
                      <a:pPr algn="ctr"/>
                      <a:endParaRPr lang="en-US" sz="2400" b="1" dirty="0" smtClean="0">
                        <a:solidFill>
                          <a:srgbClr val="CC3300"/>
                        </a:solidFill>
                        <a:effectLst/>
                        <a:latin typeface="+mj-lt"/>
                      </a:endParaRPr>
                    </a:p>
                    <a:p>
                      <a:pPr algn="ctr"/>
                      <a:endParaRPr lang="en-US" sz="2400" b="1" dirty="0">
                        <a:solidFill>
                          <a:srgbClr val="CC3300"/>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400" dirty="0" smtClean="0">
                        <a:solidFill>
                          <a:srgbClr val="0033CC"/>
                        </a:solidFill>
                        <a:effectLst/>
                        <a:latin typeface="+mj-lt"/>
                      </a:endParaRPr>
                    </a:p>
                    <a:p>
                      <a:endParaRPr lang="en-US" sz="2400" dirty="0" smtClean="0">
                        <a:solidFill>
                          <a:srgbClr val="0033CC"/>
                        </a:solidFill>
                        <a:effectLst/>
                        <a:latin typeface="+mj-lt"/>
                      </a:endParaRPr>
                    </a:p>
                    <a:p>
                      <a:endParaRPr lang="en-US" sz="2400" dirty="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vi-VN" sz="2400" dirty="0">
                        <a:solidFill>
                          <a:srgbClr val="0033CC"/>
                        </a:solidFill>
                        <a:effectLst/>
                        <a:latin typeface="+mj-lt"/>
                      </a:endParaRPr>
                    </a:p>
                  </a:txBody>
                  <a:tcPr marL="35135" marR="35135" marT="35135" marB="35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2514600" y="2438400"/>
            <a:ext cx="2971800" cy="1200329"/>
          </a:xfrm>
          <a:prstGeom prst="rect">
            <a:avLst/>
          </a:prstGeom>
        </p:spPr>
        <p:txBody>
          <a:bodyPr wrap="square">
            <a:spAutoFit/>
          </a:bodyPr>
          <a:lstStyle/>
          <a:p>
            <a:pPr eaLnBrk="1" hangingPunct="1">
              <a:spcBef>
                <a:spcPts val="0"/>
              </a:spcBef>
              <a:spcAft>
                <a:spcPts val="0"/>
              </a:spcAft>
            </a:pPr>
            <a:r>
              <a:rPr lang="vi-VN" sz="2400" dirty="0">
                <a:solidFill>
                  <a:srgbClr val="0033CC"/>
                </a:solidFill>
              </a:rPr>
              <a:t>Gây ra các bệnh về đường tiêu hoá, tim mạch, thần kinh.</a:t>
            </a:r>
            <a:endParaRPr lang="en-US" sz="2400" dirty="0">
              <a:effectLst/>
            </a:endParaRPr>
          </a:p>
        </p:txBody>
      </p:sp>
      <p:sp>
        <p:nvSpPr>
          <p:cNvPr id="5" name="Rectangle 4"/>
          <p:cNvSpPr/>
          <p:nvPr/>
        </p:nvSpPr>
        <p:spPr>
          <a:xfrm>
            <a:off x="5791200" y="2362200"/>
            <a:ext cx="2971800" cy="1200329"/>
          </a:xfrm>
          <a:prstGeom prst="rect">
            <a:avLst/>
          </a:prstGeom>
        </p:spPr>
        <p:txBody>
          <a:bodyPr wrap="square">
            <a:spAutoFit/>
          </a:bodyPr>
          <a:lstStyle/>
          <a:p>
            <a:pPr eaLnBrk="1" hangingPunct="1">
              <a:spcBef>
                <a:spcPts val="0"/>
              </a:spcBef>
              <a:spcAft>
                <a:spcPts val="0"/>
              </a:spcAft>
            </a:pPr>
            <a:r>
              <a:rPr lang="en-US" sz="2400" dirty="0" err="1">
                <a:solidFill>
                  <a:srgbClr val="0033CC"/>
                </a:solidFill>
              </a:rPr>
              <a:t>Khi</a:t>
            </a:r>
            <a:r>
              <a:rPr lang="en-US" sz="2400" dirty="0">
                <a:solidFill>
                  <a:srgbClr val="0033CC"/>
                </a:solidFill>
              </a:rPr>
              <a:t> say hay </a:t>
            </a:r>
            <a:r>
              <a:rPr lang="en-US" sz="2400" dirty="0" err="1">
                <a:solidFill>
                  <a:srgbClr val="0033CC"/>
                </a:solidFill>
              </a:rPr>
              <a:t>gây</a:t>
            </a:r>
            <a:r>
              <a:rPr lang="en-US" sz="2400" dirty="0">
                <a:solidFill>
                  <a:srgbClr val="0033CC"/>
                </a:solidFill>
              </a:rPr>
              <a:t> </a:t>
            </a:r>
            <a:r>
              <a:rPr lang="en-US" sz="2400" dirty="0" err="1">
                <a:solidFill>
                  <a:srgbClr val="0033CC"/>
                </a:solidFill>
              </a:rPr>
              <a:t>gổ</a:t>
            </a:r>
            <a:r>
              <a:rPr lang="en-US" sz="2400" dirty="0">
                <a:solidFill>
                  <a:srgbClr val="0033CC"/>
                </a:solidFill>
              </a:rPr>
              <a:t>, </a:t>
            </a:r>
            <a:r>
              <a:rPr lang="en-US" sz="2400" dirty="0" err="1">
                <a:solidFill>
                  <a:srgbClr val="0033CC"/>
                </a:solidFill>
              </a:rPr>
              <a:t>có</a:t>
            </a:r>
            <a:r>
              <a:rPr lang="en-US" sz="2400" dirty="0">
                <a:solidFill>
                  <a:srgbClr val="0033CC"/>
                </a:solidFill>
              </a:rPr>
              <a:t> </a:t>
            </a:r>
            <a:r>
              <a:rPr lang="en-US" sz="2400" dirty="0" err="1">
                <a:solidFill>
                  <a:srgbClr val="0033CC"/>
                </a:solidFill>
              </a:rPr>
              <a:t>thể</a:t>
            </a:r>
            <a:r>
              <a:rPr lang="en-US" sz="2400" dirty="0">
                <a:solidFill>
                  <a:srgbClr val="0033CC"/>
                </a:solidFill>
              </a:rPr>
              <a:t> </a:t>
            </a:r>
            <a:r>
              <a:rPr lang="en-US" sz="2400" dirty="0" err="1">
                <a:solidFill>
                  <a:srgbClr val="0033CC"/>
                </a:solidFill>
              </a:rPr>
              <a:t>gây</a:t>
            </a:r>
            <a:r>
              <a:rPr lang="en-US" sz="2400" dirty="0">
                <a:solidFill>
                  <a:srgbClr val="0033CC"/>
                </a:solidFill>
              </a:rPr>
              <a:t> tai </a:t>
            </a:r>
            <a:r>
              <a:rPr lang="en-US" sz="2400" dirty="0" err="1">
                <a:solidFill>
                  <a:srgbClr val="0033CC"/>
                </a:solidFill>
              </a:rPr>
              <a:t>nạn</a:t>
            </a:r>
            <a:r>
              <a:rPr lang="en-US" sz="2400" dirty="0">
                <a:solidFill>
                  <a:srgbClr val="0033CC"/>
                </a:solidFill>
              </a:rPr>
              <a:t> </a:t>
            </a:r>
            <a:r>
              <a:rPr lang="en-US" sz="2400" dirty="0" err="1">
                <a:solidFill>
                  <a:srgbClr val="0033CC"/>
                </a:solidFill>
              </a:rPr>
              <a:t>giao</a:t>
            </a:r>
            <a:r>
              <a:rPr lang="en-US" sz="2400" dirty="0">
                <a:solidFill>
                  <a:srgbClr val="0033CC"/>
                </a:solidFill>
              </a:rPr>
              <a:t> </a:t>
            </a:r>
            <a:r>
              <a:rPr lang="en-US" sz="2400" dirty="0" err="1">
                <a:solidFill>
                  <a:srgbClr val="0033CC"/>
                </a:solidFill>
              </a:rPr>
              <a:t>thông</a:t>
            </a:r>
            <a:r>
              <a:rPr lang="en-US" sz="2400" dirty="0">
                <a:solidFill>
                  <a:srgbClr val="0033CC"/>
                </a:solidFill>
              </a:rPr>
              <a:t>.</a:t>
            </a:r>
            <a:endParaRPr lang="en-US" sz="2400" dirty="0">
              <a:effectLst/>
            </a:endParaRPr>
          </a:p>
        </p:txBody>
      </p:sp>
      <p:sp>
        <p:nvSpPr>
          <p:cNvPr id="6" name="Rectangle 5"/>
          <p:cNvSpPr/>
          <p:nvPr/>
        </p:nvSpPr>
        <p:spPr>
          <a:xfrm>
            <a:off x="2514600" y="3708069"/>
            <a:ext cx="2971800" cy="1200329"/>
          </a:xfrm>
          <a:prstGeom prst="rect">
            <a:avLst/>
          </a:prstGeom>
        </p:spPr>
        <p:txBody>
          <a:bodyPr wrap="square">
            <a:spAutoFit/>
          </a:bodyPr>
          <a:lstStyle/>
          <a:p>
            <a:pPr eaLnBrk="1" hangingPunct="1">
              <a:spcBef>
                <a:spcPts val="0"/>
              </a:spcBef>
              <a:spcAft>
                <a:spcPts val="0"/>
              </a:spcAft>
            </a:pPr>
            <a:r>
              <a:rPr lang="vi-VN" sz="2400" dirty="0">
                <a:solidFill>
                  <a:srgbClr val="0033CC"/>
                </a:solidFill>
              </a:rPr>
              <a:t>Gây ra các bệnh về tim mạch, hô hấp, ung thư phổi.</a:t>
            </a:r>
            <a:endParaRPr lang="en-US" sz="2400" dirty="0">
              <a:effectLst/>
            </a:endParaRPr>
          </a:p>
        </p:txBody>
      </p:sp>
      <p:sp>
        <p:nvSpPr>
          <p:cNvPr id="7" name="Rectangle 6"/>
          <p:cNvSpPr/>
          <p:nvPr/>
        </p:nvSpPr>
        <p:spPr>
          <a:xfrm>
            <a:off x="6007099" y="3892734"/>
            <a:ext cx="2540001" cy="830997"/>
          </a:xfrm>
          <a:prstGeom prst="rect">
            <a:avLst/>
          </a:prstGeom>
        </p:spPr>
        <p:txBody>
          <a:bodyPr wrap="square">
            <a:spAutoFit/>
          </a:bodyPr>
          <a:lstStyle/>
          <a:p>
            <a:pPr eaLnBrk="1" hangingPunct="1">
              <a:spcBef>
                <a:spcPts val="0"/>
              </a:spcBef>
              <a:spcAft>
                <a:spcPts val="0"/>
              </a:spcAft>
            </a:pPr>
            <a:r>
              <a:rPr lang="vi-VN" sz="2400" dirty="0">
                <a:solidFill>
                  <a:srgbClr val="0033CC"/>
                </a:solidFill>
              </a:rPr>
              <a:t>Dễ mắc các bệnh về đường hô hấp.</a:t>
            </a:r>
            <a:endParaRPr lang="en-US" sz="2400" dirty="0">
              <a:effectLst/>
            </a:endParaRPr>
          </a:p>
        </p:txBody>
      </p:sp>
      <p:sp>
        <p:nvSpPr>
          <p:cNvPr id="8" name="Rectangle 7"/>
          <p:cNvSpPr/>
          <p:nvPr/>
        </p:nvSpPr>
        <p:spPr>
          <a:xfrm>
            <a:off x="2536371" y="5242794"/>
            <a:ext cx="3200400" cy="830997"/>
          </a:xfrm>
          <a:prstGeom prst="rect">
            <a:avLst/>
          </a:prstGeom>
        </p:spPr>
        <p:txBody>
          <a:bodyPr wrap="square">
            <a:spAutoFit/>
          </a:bodyPr>
          <a:lstStyle/>
          <a:p>
            <a:pPr eaLnBrk="1" hangingPunct="1">
              <a:spcBef>
                <a:spcPts val="0"/>
              </a:spcBef>
              <a:spcAft>
                <a:spcPts val="0"/>
              </a:spcAft>
            </a:pPr>
            <a:r>
              <a:rPr lang="en-US" sz="2400" dirty="0" err="1">
                <a:solidFill>
                  <a:srgbClr val="0033CC"/>
                </a:solidFill>
              </a:rPr>
              <a:t>Huỷ</a:t>
            </a:r>
            <a:r>
              <a:rPr lang="en-US" sz="2400" dirty="0">
                <a:solidFill>
                  <a:srgbClr val="0033CC"/>
                </a:solidFill>
              </a:rPr>
              <a:t> </a:t>
            </a:r>
            <a:r>
              <a:rPr lang="en-US" sz="2400" dirty="0" err="1">
                <a:solidFill>
                  <a:srgbClr val="0033CC"/>
                </a:solidFill>
              </a:rPr>
              <a:t>hoại</a:t>
            </a:r>
            <a:r>
              <a:rPr lang="en-US" sz="2400" dirty="0">
                <a:solidFill>
                  <a:srgbClr val="0033CC"/>
                </a:solidFill>
              </a:rPr>
              <a:t> </a:t>
            </a:r>
            <a:r>
              <a:rPr lang="en-US" sz="2400" dirty="0" err="1">
                <a:solidFill>
                  <a:srgbClr val="0033CC"/>
                </a:solidFill>
              </a:rPr>
              <a:t>sức</a:t>
            </a:r>
            <a:r>
              <a:rPr lang="en-US" sz="2400" dirty="0">
                <a:solidFill>
                  <a:srgbClr val="0033CC"/>
                </a:solidFill>
              </a:rPr>
              <a:t> </a:t>
            </a:r>
            <a:r>
              <a:rPr lang="en-US" sz="2400" dirty="0" err="1">
                <a:solidFill>
                  <a:srgbClr val="0033CC"/>
                </a:solidFill>
              </a:rPr>
              <a:t>khoẻ</a:t>
            </a:r>
            <a:r>
              <a:rPr lang="en-US" sz="2400" dirty="0">
                <a:solidFill>
                  <a:srgbClr val="0033CC"/>
                </a:solidFill>
              </a:rPr>
              <a:t>, </a:t>
            </a:r>
            <a:r>
              <a:rPr lang="en-US" sz="2400" dirty="0" err="1">
                <a:solidFill>
                  <a:srgbClr val="0033CC"/>
                </a:solidFill>
              </a:rPr>
              <a:t>dễ</a:t>
            </a:r>
            <a:r>
              <a:rPr lang="en-US" sz="2400" dirty="0">
                <a:solidFill>
                  <a:srgbClr val="0033CC"/>
                </a:solidFill>
              </a:rPr>
              <a:t> </a:t>
            </a:r>
            <a:r>
              <a:rPr lang="en-US" sz="2400" dirty="0" err="1">
                <a:solidFill>
                  <a:srgbClr val="0033CC"/>
                </a:solidFill>
              </a:rPr>
              <a:t>lây</a:t>
            </a:r>
            <a:r>
              <a:rPr lang="en-US" sz="2400" dirty="0">
                <a:solidFill>
                  <a:srgbClr val="0033CC"/>
                </a:solidFill>
              </a:rPr>
              <a:t> </a:t>
            </a:r>
            <a:r>
              <a:rPr lang="en-US" sz="2400" dirty="0" err="1">
                <a:solidFill>
                  <a:srgbClr val="0033CC"/>
                </a:solidFill>
              </a:rPr>
              <a:t>nhiễm</a:t>
            </a:r>
            <a:r>
              <a:rPr lang="en-US" sz="2400" dirty="0">
                <a:solidFill>
                  <a:srgbClr val="0033CC"/>
                </a:solidFill>
              </a:rPr>
              <a:t> HIV, ...</a:t>
            </a:r>
            <a:endParaRPr lang="en-US" sz="2400" dirty="0">
              <a:effectLst/>
            </a:endParaRPr>
          </a:p>
        </p:txBody>
      </p:sp>
      <p:sp>
        <p:nvSpPr>
          <p:cNvPr id="9" name="Rectangle 8"/>
          <p:cNvSpPr/>
          <p:nvPr/>
        </p:nvSpPr>
        <p:spPr>
          <a:xfrm>
            <a:off x="5947228" y="5081150"/>
            <a:ext cx="2997200" cy="1569660"/>
          </a:xfrm>
          <a:prstGeom prst="rect">
            <a:avLst/>
          </a:prstGeom>
        </p:spPr>
        <p:txBody>
          <a:bodyPr wrap="square">
            <a:spAutoFit/>
          </a:bodyPr>
          <a:lstStyle/>
          <a:p>
            <a:pPr eaLnBrk="1" hangingPunct="1">
              <a:spcBef>
                <a:spcPts val="0"/>
              </a:spcBef>
              <a:spcAft>
                <a:spcPts val="0"/>
              </a:spcAft>
            </a:pPr>
            <a:r>
              <a:rPr lang="vi-VN" sz="2400" dirty="0">
                <a:solidFill>
                  <a:srgbClr val="0033CC"/>
                </a:solidFill>
              </a:rPr>
              <a:t>Gia đình thường bất hoà, nghèo đi, ảnh hưởng tới trật tự xã hội.</a:t>
            </a:r>
            <a:endParaRPr lang="en-US" sz="2400" dirty="0">
              <a:effectLst/>
            </a:endParaRPr>
          </a:p>
        </p:txBody>
      </p:sp>
      <p:sp>
        <p:nvSpPr>
          <p:cNvPr id="10" name="Rectangle 9"/>
          <p:cNvSpPr/>
          <p:nvPr/>
        </p:nvSpPr>
        <p:spPr>
          <a:xfrm>
            <a:off x="381000" y="166126"/>
            <a:ext cx="3924985" cy="523220"/>
          </a:xfrm>
          <a:prstGeom prst="rect">
            <a:avLst/>
          </a:prstGeom>
        </p:spPr>
        <p:txBody>
          <a:bodyPr wrap="none">
            <a:spAutoFit/>
          </a:bodyPr>
          <a:lstStyle/>
          <a:p>
            <a:pPr lvl="0" algn="just"/>
            <a:r>
              <a:rPr lang="en-US" sz="2800" b="1" dirty="0">
                <a:solidFill>
                  <a:srgbClr val="7030A0"/>
                </a:solidFill>
                <a:latin typeface="Times New Roman"/>
              </a:rPr>
              <a:t>3. </a:t>
            </a:r>
            <a:r>
              <a:rPr lang="en-US" sz="2800" b="1" dirty="0" err="1">
                <a:solidFill>
                  <a:srgbClr val="7030A0"/>
                </a:solidFill>
                <a:latin typeface="Times New Roman"/>
              </a:rPr>
              <a:t>Trình</a:t>
            </a:r>
            <a:r>
              <a:rPr lang="en-US" sz="2800" b="1" dirty="0">
                <a:solidFill>
                  <a:srgbClr val="7030A0"/>
                </a:solidFill>
                <a:latin typeface="Times New Roman"/>
              </a:rPr>
              <a:t> </a:t>
            </a:r>
            <a:r>
              <a:rPr lang="en-US" sz="2800" b="1" dirty="0" err="1">
                <a:solidFill>
                  <a:srgbClr val="7030A0"/>
                </a:solidFill>
                <a:latin typeface="Times New Roman"/>
              </a:rPr>
              <a:t>bày</a:t>
            </a:r>
            <a:r>
              <a:rPr lang="en-US" sz="2800" b="1" dirty="0">
                <a:solidFill>
                  <a:srgbClr val="7030A0"/>
                </a:solidFill>
                <a:latin typeface="Times New Roman"/>
              </a:rPr>
              <a:t> </a:t>
            </a:r>
            <a:r>
              <a:rPr lang="en-US" sz="2800" b="1" dirty="0" err="1">
                <a:solidFill>
                  <a:srgbClr val="7030A0"/>
                </a:solidFill>
                <a:latin typeface="Times New Roman"/>
              </a:rPr>
              <a:t>và</a:t>
            </a:r>
            <a:r>
              <a:rPr lang="en-US" sz="2800" b="1" dirty="0">
                <a:solidFill>
                  <a:srgbClr val="7030A0"/>
                </a:solidFill>
                <a:latin typeface="Times New Roman"/>
              </a:rPr>
              <a:t> </a:t>
            </a:r>
            <a:r>
              <a:rPr lang="en-US" sz="2800" b="1" dirty="0" err="1">
                <a:solidFill>
                  <a:srgbClr val="7030A0"/>
                </a:solidFill>
                <a:latin typeface="Times New Roman"/>
              </a:rPr>
              <a:t>nhận</a:t>
            </a:r>
            <a:r>
              <a:rPr lang="en-US" sz="2800" b="1" dirty="0">
                <a:solidFill>
                  <a:srgbClr val="7030A0"/>
                </a:solidFill>
                <a:latin typeface="Times New Roman"/>
              </a:rPr>
              <a:t> </a:t>
            </a:r>
            <a:r>
              <a:rPr lang="en-US" sz="2800" b="1" dirty="0" err="1">
                <a:solidFill>
                  <a:srgbClr val="7030A0"/>
                </a:solidFill>
                <a:latin typeface="Times New Roman"/>
              </a:rPr>
              <a:t>xét</a:t>
            </a:r>
            <a:endParaRPr lang="en-US" sz="2800" dirty="0">
              <a:solidFill>
                <a:srgbClr val="7030A0"/>
              </a:solidFill>
              <a:latin typeface="Times New Roman"/>
            </a:endParaRPr>
          </a:p>
        </p:txBody>
      </p:sp>
    </p:spTree>
    <p:extLst>
      <p:ext uri="{BB962C8B-B14F-4D97-AF65-F5344CB8AC3E}">
        <p14:creationId xmlns:p14="http://schemas.microsoft.com/office/powerpoint/2010/main" val="34090753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9346"/>
            <a:ext cx="3363421" cy="523220"/>
          </a:xfrm>
          <a:prstGeom prst="rect">
            <a:avLst/>
          </a:prstGeom>
        </p:spPr>
        <p:txBody>
          <a:bodyPr wrap="none">
            <a:spAutoFit/>
          </a:bodyPr>
          <a:lstStyle/>
          <a:p>
            <a:pPr algn="just"/>
            <a:r>
              <a:rPr lang="en-US" sz="2800" b="1" dirty="0" smtClean="0">
                <a:solidFill>
                  <a:srgbClr val="7030A0"/>
                </a:solidFill>
                <a:latin typeface="+mj-lt"/>
              </a:rPr>
              <a:t>4</a:t>
            </a:r>
            <a:r>
              <a:rPr lang="en-US" sz="2800" b="1" dirty="0">
                <a:solidFill>
                  <a:srgbClr val="7030A0"/>
                </a:solidFill>
                <a:latin typeface="+mj-lt"/>
              </a:rPr>
              <a:t>. </a:t>
            </a:r>
            <a:r>
              <a:rPr lang="en-US" sz="2800" b="1" dirty="0" err="1">
                <a:solidFill>
                  <a:srgbClr val="7030A0"/>
                </a:solidFill>
                <a:latin typeface="+mj-lt"/>
              </a:rPr>
              <a:t>Đọc</a:t>
            </a:r>
            <a:r>
              <a:rPr lang="en-US" sz="2800" b="1" dirty="0">
                <a:solidFill>
                  <a:srgbClr val="7030A0"/>
                </a:solidFill>
                <a:latin typeface="+mj-lt"/>
              </a:rPr>
              <a:t>, </a:t>
            </a:r>
            <a:r>
              <a:rPr lang="en-US" sz="2800" b="1" dirty="0" err="1">
                <a:solidFill>
                  <a:srgbClr val="7030A0"/>
                </a:solidFill>
                <a:latin typeface="+mj-lt"/>
              </a:rPr>
              <a:t>trả</a:t>
            </a:r>
            <a:r>
              <a:rPr lang="en-US" sz="2800" b="1" dirty="0">
                <a:solidFill>
                  <a:srgbClr val="7030A0"/>
                </a:solidFill>
                <a:latin typeface="+mj-lt"/>
              </a:rPr>
              <a:t> </a:t>
            </a:r>
            <a:r>
              <a:rPr lang="en-US" sz="2800" b="1" dirty="0" err="1">
                <a:solidFill>
                  <a:srgbClr val="7030A0"/>
                </a:solidFill>
                <a:latin typeface="+mj-lt"/>
              </a:rPr>
              <a:t>lời</a:t>
            </a:r>
            <a:r>
              <a:rPr lang="en-US" sz="2800" b="1" dirty="0">
                <a:solidFill>
                  <a:srgbClr val="7030A0"/>
                </a:solidFill>
                <a:latin typeface="+mj-lt"/>
              </a:rPr>
              <a:t> </a:t>
            </a:r>
            <a:r>
              <a:rPr lang="en-US" sz="2800" b="1" dirty="0" err="1">
                <a:solidFill>
                  <a:srgbClr val="7030A0"/>
                </a:solidFill>
                <a:latin typeface="+mj-lt"/>
              </a:rPr>
              <a:t>và</a:t>
            </a:r>
            <a:r>
              <a:rPr lang="en-US" sz="2800" b="1" dirty="0">
                <a:solidFill>
                  <a:srgbClr val="7030A0"/>
                </a:solidFill>
                <a:latin typeface="+mj-lt"/>
              </a:rPr>
              <a:t> </a:t>
            </a:r>
            <a:r>
              <a:rPr lang="en-US" sz="2800" b="1" dirty="0" err="1">
                <a:solidFill>
                  <a:srgbClr val="7030A0"/>
                </a:solidFill>
                <a:latin typeface="+mj-lt"/>
              </a:rPr>
              <a:t>viết</a:t>
            </a:r>
            <a:endParaRPr lang="en-US" sz="2800" b="0" i="0" dirty="0">
              <a:solidFill>
                <a:srgbClr val="7030A0"/>
              </a:solidFill>
              <a:effectLst/>
              <a:latin typeface="+mj-lt"/>
            </a:endParaRPr>
          </a:p>
        </p:txBody>
      </p:sp>
      <p:sp>
        <p:nvSpPr>
          <p:cNvPr id="5" name="Rectangle 4"/>
          <p:cNvSpPr/>
          <p:nvPr/>
        </p:nvSpPr>
        <p:spPr>
          <a:xfrm>
            <a:off x="304800" y="1212566"/>
            <a:ext cx="9067800" cy="523220"/>
          </a:xfrm>
          <a:prstGeom prst="rect">
            <a:avLst/>
          </a:prstGeom>
        </p:spPr>
        <p:txBody>
          <a:bodyPr wrap="square">
            <a:spAutoFit/>
          </a:bodyPr>
          <a:lstStyle/>
          <a:p>
            <a:r>
              <a:rPr lang="en-US" sz="2800" dirty="0" smtClean="0">
                <a:solidFill>
                  <a:schemeClr val="bg2"/>
                </a:solidFill>
                <a:latin typeface="+mj-lt"/>
              </a:rPr>
              <a:t>- </a:t>
            </a:r>
            <a:r>
              <a:rPr lang="en-US" sz="2800" dirty="0" err="1" smtClean="0">
                <a:solidFill>
                  <a:schemeClr val="bg2"/>
                </a:solidFill>
                <a:latin typeface="+mj-lt"/>
              </a:rPr>
              <a:t>Kể</a:t>
            </a:r>
            <a:r>
              <a:rPr lang="en-US" sz="2800" dirty="0" smtClean="0">
                <a:solidFill>
                  <a:schemeClr val="bg2"/>
                </a:solidFill>
                <a:latin typeface="+mj-lt"/>
              </a:rPr>
              <a:t> </a:t>
            </a:r>
            <a:r>
              <a:rPr lang="en-US" sz="2800" dirty="0" err="1">
                <a:solidFill>
                  <a:schemeClr val="bg2"/>
                </a:solidFill>
                <a:latin typeface="+mj-lt"/>
              </a:rPr>
              <a:t>tên</a:t>
            </a:r>
            <a:r>
              <a:rPr lang="en-US" sz="2800" dirty="0">
                <a:solidFill>
                  <a:schemeClr val="bg2"/>
                </a:solidFill>
                <a:latin typeface="+mj-lt"/>
              </a:rPr>
              <a:t> </a:t>
            </a:r>
            <a:r>
              <a:rPr lang="en-US" sz="2800" dirty="0" err="1">
                <a:solidFill>
                  <a:schemeClr val="bg2"/>
                </a:solidFill>
                <a:latin typeface="+mj-lt"/>
              </a:rPr>
              <a:t>một</a:t>
            </a:r>
            <a:r>
              <a:rPr lang="en-US" sz="2800" dirty="0">
                <a:solidFill>
                  <a:schemeClr val="bg2"/>
                </a:solidFill>
                <a:latin typeface="+mj-lt"/>
              </a:rPr>
              <a:t> </a:t>
            </a:r>
            <a:r>
              <a:rPr lang="en-US" sz="2800" dirty="0" err="1">
                <a:solidFill>
                  <a:schemeClr val="bg2"/>
                </a:solidFill>
                <a:latin typeface="+mj-lt"/>
              </a:rPr>
              <a:t>số</a:t>
            </a:r>
            <a:r>
              <a:rPr lang="en-US" sz="2800" dirty="0">
                <a:solidFill>
                  <a:schemeClr val="bg2"/>
                </a:solidFill>
                <a:latin typeface="+mj-lt"/>
              </a:rPr>
              <a:t> </a:t>
            </a:r>
            <a:r>
              <a:rPr lang="en-US" sz="2800" dirty="0" err="1">
                <a:solidFill>
                  <a:schemeClr val="bg2"/>
                </a:solidFill>
                <a:latin typeface="+mj-lt"/>
              </a:rPr>
              <a:t>chất</a:t>
            </a:r>
            <a:r>
              <a:rPr lang="en-US" sz="2800" dirty="0">
                <a:solidFill>
                  <a:schemeClr val="bg2"/>
                </a:solidFill>
                <a:latin typeface="+mj-lt"/>
              </a:rPr>
              <a:t> </a:t>
            </a:r>
            <a:r>
              <a:rPr lang="en-US" sz="2800" dirty="0" err="1">
                <a:solidFill>
                  <a:schemeClr val="bg2"/>
                </a:solidFill>
                <a:latin typeface="+mj-lt"/>
              </a:rPr>
              <a:t>gây</a:t>
            </a:r>
            <a:r>
              <a:rPr lang="en-US" sz="2800" dirty="0">
                <a:solidFill>
                  <a:schemeClr val="bg2"/>
                </a:solidFill>
                <a:latin typeface="+mj-lt"/>
              </a:rPr>
              <a:t> </a:t>
            </a:r>
            <a:r>
              <a:rPr lang="en-US" sz="2800" dirty="0" err="1" smtClean="0">
                <a:solidFill>
                  <a:schemeClr val="bg2"/>
                </a:solidFill>
                <a:latin typeface="+mj-lt"/>
              </a:rPr>
              <a:t>nghiện</a:t>
            </a:r>
            <a:r>
              <a:rPr lang="en-US" sz="2800" dirty="0" smtClean="0">
                <a:solidFill>
                  <a:schemeClr val="bg2"/>
                </a:solidFill>
                <a:latin typeface="+mj-lt"/>
              </a:rPr>
              <a:t> ?</a:t>
            </a:r>
            <a:endParaRPr lang="en-US" sz="2800" dirty="0">
              <a:solidFill>
                <a:schemeClr val="bg2"/>
              </a:solidFill>
              <a:latin typeface="+mj-lt"/>
            </a:endParaRPr>
          </a:p>
        </p:txBody>
      </p:sp>
      <p:sp>
        <p:nvSpPr>
          <p:cNvPr id="6" name="Rectangle 5"/>
          <p:cNvSpPr/>
          <p:nvPr/>
        </p:nvSpPr>
        <p:spPr>
          <a:xfrm>
            <a:off x="44450" y="3962400"/>
            <a:ext cx="8978900" cy="2569934"/>
          </a:xfrm>
          <a:prstGeom prst="rect">
            <a:avLst/>
          </a:prstGeom>
        </p:spPr>
        <p:txBody>
          <a:bodyPr wrap="square">
            <a:spAutoFit/>
          </a:bodyPr>
          <a:lstStyle/>
          <a:p>
            <a:pPr>
              <a:lnSpc>
                <a:spcPct val="115000"/>
              </a:lnSpc>
              <a:spcAft>
                <a:spcPts val="1000"/>
              </a:spcAft>
            </a:pPr>
            <a:r>
              <a:rPr lang="en-US" sz="2800" dirty="0" smtClean="0">
                <a:solidFill>
                  <a:srgbClr val="00B050"/>
                </a:solidFill>
                <a:latin typeface="+mj-lt"/>
                <a:sym typeface="Wingdings" panose="05000000000000000000" pitchFamily="2" charset="2"/>
              </a:rPr>
              <a:t></a:t>
            </a:r>
            <a:r>
              <a:rPr lang="vi-VN" sz="2800" dirty="0" smtClean="0">
                <a:solidFill>
                  <a:srgbClr val="0000FF"/>
                </a:solidFill>
                <a:latin typeface="+mj-lt"/>
              </a:rPr>
              <a:t>Không </a:t>
            </a:r>
            <a:r>
              <a:rPr lang="vi-VN" sz="2800" dirty="0">
                <a:solidFill>
                  <a:srgbClr val="0000FF"/>
                </a:solidFill>
                <a:latin typeface="+mj-lt"/>
              </a:rPr>
              <a:t>nên sử dụng rượu, bia, thuốc lá và ma túy vì nó gây ảnh hưởng xấu đến sức khoẻ, tính mạng của người sử dụng và người xung quanh; làm tiêu hao tài sản vật chất và tinh thần của bản thân, gia đình và xã hội; gây mất trật tự an ninh xã hội.</a:t>
            </a:r>
            <a:endParaRPr lang="en-US" sz="2800" dirty="0">
              <a:solidFill>
                <a:srgbClr val="0000FF"/>
              </a:solidFill>
              <a:latin typeface="+mj-lt"/>
            </a:endParaRPr>
          </a:p>
        </p:txBody>
      </p:sp>
      <p:sp>
        <p:nvSpPr>
          <p:cNvPr id="7" name="Rectangle 6"/>
          <p:cNvSpPr/>
          <p:nvPr/>
        </p:nvSpPr>
        <p:spPr>
          <a:xfrm>
            <a:off x="293650" y="3119235"/>
            <a:ext cx="8648700" cy="523220"/>
          </a:xfrm>
          <a:prstGeom prst="rect">
            <a:avLst/>
          </a:prstGeom>
        </p:spPr>
        <p:txBody>
          <a:bodyPr wrap="square">
            <a:spAutoFit/>
          </a:bodyPr>
          <a:lstStyle/>
          <a:p>
            <a:r>
              <a:rPr lang="en-US" sz="2800" dirty="0" smtClean="0">
                <a:solidFill>
                  <a:schemeClr val="bg2"/>
                </a:solidFill>
                <a:latin typeface="+mj-lt"/>
              </a:rPr>
              <a:t>- </a:t>
            </a:r>
            <a:r>
              <a:rPr lang="vi-VN" sz="2800" dirty="0" smtClean="0">
                <a:solidFill>
                  <a:schemeClr val="bg2"/>
                </a:solidFill>
                <a:latin typeface="+mj-lt"/>
              </a:rPr>
              <a:t>Vì </a:t>
            </a:r>
            <a:r>
              <a:rPr lang="vi-VN" sz="2800" dirty="0">
                <a:solidFill>
                  <a:schemeClr val="bg2"/>
                </a:solidFill>
                <a:latin typeface="+mj-lt"/>
              </a:rPr>
              <a:t>sao không nên sử dụng rượu, bia, thuốc lá và ma tuý?</a:t>
            </a:r>
            <a:endParaRPr lang="en-US" sz="2800" dirty="0">
              <a:solidFill>
                <a:schemeClr val="bg2"/>
              </a:solidFill>
              <a:latin typeface="+mj-lt"/>
            </a:endParaRPr>
          </a:p>
        </p:txBody>
      </p:sp>
      <p:sp>
        <p:nvSpPr>
          <p:cNvPr id="3" name="Rectangle 2"/>
          <p:cNvSpPr/>
          <p:nvPr/>
        </p:nvSpPr>
        <p:spPr>
          <a:xfrm>
            <a:off x="266700" y="1796904"/>
            <a:ext cx="8534400" cy="954107"/>
          </a:xfrm>
          <a:prstGeom prst="rect">
            <a:avLst/>
          </a:prstGeom>
        </p:spPr>
        <p:txBody>
          <a:bodyPr wrap="square">
            <a:spAutoFit/>
          </a:bodyPr>
          <a:lstStyle/>
          <a:p>
            <a:r>
              <a:rPr lang="en-US" sz="2800" dirty="0" smtClean="0">
                <a:solidFill>
                  <a:srgbClr val="0000FF"/>
                </a:solidFill>
                <a:latin typeface="+mj-lt"/>
                <a:sym typeface="Wingdings" panose="05000000000000000000" pitchFamily="2" charset="2"/>
              </a:rPr>
              <a:t> </a:t>
            </a:r>
            <a:r>
              <a:rPr lang="vi-VN" sz="2800" dirty="0" smtClean="0">
                <a:solidFill>
                  <a:srgbClr val="0000FF"/>
                </a:solidFill>
                <a:latin typeface="+mj-lt"/>
              </a:rPr>
              <a:t>Một </a:t>
            </a:r>
            <a:r>
              <a:rPr lang="vi-VN" sz="2800" dirty="0">
                <a:solidFill>
                  <a:srgbClr val="0000FF"/>
                </a:solidFill>
                <a:latin typeface="+mj-lt"/>
              </a:rPr>
              <a:t>số chất gây nghiện là: bia rượu, thuốc lá, thuốc lào, ma túy.</a:t>
            </a:r>
            <a:endParaRPr lang="en-US" sz="2800" dirty="0">
              <a:solidFill>
                <a:srgbClr val="0000FF"/>
              </a:solidFill>
              <a:latin typeface="+mj-lt"/>
            </a:endParaRPr>
          </a:p>
        </p:txBody>
      </p:sp>
    </p:spTree>
    <p:extLst>
      <p:ext uri="{BB962C8B-B14F-4D97-AF65-F5344CB8AC3E}">
        <p14:creationId xmlns:p14="http://schemas.microsoft.com/office/powerpoint/2010/main" val="406532248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839200" cy="523220"/>
          </a:xfrm>
          <a:prstGeom prst="rect">
            <a:avLst/>
          </a:prstGeom>
        </p:spPr>
        <p:txBody>
          <a:bodyPr wrap="square">
            <a:spAutoFit/>
          </a:bodyPr>
          <a:lstStyle/>
          <a:p>
            <a:pPr algn="just"/>
            <a:r>
              <a:rPr lang="vi-VN" sz="2800" b="1">
                <a:solidFill>
                  <a:srgbClr val="0000FF"/>
                </a:solidFill>
                <a:latin typeface="+mj-lt"/>
              </a:rPr>
              <a:t>B. Hoạt động thực hành</a:t>
            </a:r>
            <a:endParaRPr lang="vi-VN" sz="2800" b="1" i="0">
              <a:solidFill>
                <a:srgbClr val="0000FF"/>
              </a:solidFill>
              <a:effectLst/>
              <a:latin typeface="+mj-lt"/>
            </a:endParaRPr>
          </a:p>
        </p:txBody>
      </p:sp>
      <p:sp>
        <p:nvSpPr>
          <p:cNvPr id="4" name="Rectangle 3"/>
          <p:cNvSpPr/>
          <p:nvPr/>
        </p:nvSpPr>
        <p:spPr>
          <a:xfrm>
            <a:off x="254000" y="990600"/>
            <a:ext cx="8839200" cy="548099"/>
          </a:xfrm>
          <a:prstGeom prst="rect">
            <a:avLst/>
          </a:prstGeom>
        </p:spPr>
        <p:txBody>
          <a:bodyPr wrap="square">
            <a:spAutoFit/>
          </a:bodyPr>
          <a:lstStyle/>
          <a:p>
            <a:pPr>
              <a:lnSpc>
                <a:spcPct val="115000"/>
              </a:lnSpc>
              <a:spcAft>
                <a:spcPts val="1000"/>
              </a:spcAft>
            </a:pPr>
            <a:r>
              <a:rPr lang="en-US" sz="2800" smtClean="0">
                <a:solidFill>
                  <a:srgbClr val="7030A0"/>
                </a:solidFill>
                <a:latin typeface="+mj-lt"/>
              </a:rPr>
              <a:t>1.Xử </a:t>
            </a:r>
            <a:r>
              <a:rPr lang="en-US" sz="2800">
                <a:solidFill>
                  <a:srgbClr val="7030A0"/>
                </a:solidFill>
                <a:latin typeface="+mj-lt"/>
              </a:rPr>
              <a:t>lí tình huống:</a:t>
            </a:r>
          </a:p>
        </p:txBody>
      </p:sp>
      <p:sp>
        <p:nvSpPr>
          <p:cNvPr id="2" name="Rectangle 1"/>
          <p:cNvSpPr/>
          <p:nvPr/>
        </p:nvSpPr>
        <p:spPr>
          <a:xfrm>
            <a:off x="152400" y="1739900"/>
            <a:ext cx="8458200" cy="3539430"/>
          </a:xfrm>
          <a:prstGeom prst="rect">
            <a:avLst/>
          </a:prstGeom>
        </p:spPr>
        <p:txBody>
          <a:bodyPr wrap="square">
            <a:spAutoFit/>
          </a:bodyPr>
          <a:lstStyle/>
          <a:p>
            <a:pPr algn="just"/>
            <a:r>
              <a:rPr lang="vi-VN" sz="2800">
                <a:solidFill>
                  <a:srgbClr val="CC0000"/>
                </a:solidFill>
                <a:latin typeface="+mj-lt"/>
              </a:rPr>
              <a:t>a. Đọc kĩ các tình huống dưới đây:</a:t>
            </a:r>
          </a:p>
          <a:p>
            <a:pPr algn="just"/>
            <a:r>
              <a:rPr lang="vi-VN" sz="2800" b="1" smtClean="0">
                <a:solidFill>
                  <a:srgbClr val="0000FF"/>
                </a:solidFill>
                <a:latin typeface="+mj-lt"/>
              </a:rPr>
              <a:t>Tình </a:t>
            </a:r>
            <a:r>
              <a:rPr lang="vi-VN" sz="2800" b="1">
                <a:solidFill>
                  <a:srgbClr val="0000FF"/>
                </a:solidFill>
                <a:latin typeface="+mj-lt"/>
              </a:rPr>
              <a:t>huống 1 </a:t>
            </a:r>
            <a:r>
              <a:rPr lang="vi-VN" sz="2800">
                <a:solidFill>
                  <a:srgbClr val="CC0000"/>
                </a:solidFill>
                <a:latin typeface="+mj-lt"/>
              </a:rPr>
              <a:t>- Em bị một số người bán hàng dụ dỗ, ép hút thửa thuốc lá. Em sẽ ứng xử như thế nào?</a:t>
            </a:r>
          </a:p>
          <a:p>
            <a:pPr algn="just"/>
            <a:r>
              <a:rPr lang="vi-VN" sz="2800" b="1" smtClean="0">
                <a:solidFill>
                  <a:srgbClr val="0000FF"/>
                </a:solidFill>
                <a:latin typeface="+mj-lt"/>
              </a:rPr>
              <a:t>Tình </a:t>
            </a:r>
            <a:r>
              <a:rPr lang="vi-VN" sz="2800" b="1">
                <a:solidFill>
                  <a:srgbClr val="0000FF"/>
                </a:solidFill>
                <a:latin typeface="+mj-lt"/>
              </a:rPr>
              <a:t>huống 2 </a:t>
            </a:r>
            <a:r>
              <a:rPr lang="vi-VN" sz="2800">
                <a:solidFill>
                  <a:srgbClr val="CC0000"/>
                </a:solidFill>
                <a:latin typeface="+mj-lt"/>
              </a:rPr>
              <a:t>- Em được mời, nài ép phải uống rượu (hoặc bia) trong một buổi tiệc. Em sẽ ứng xử như thế nào?</a:t>
            </a:r>
          </a:p>
          <a:p>
            <a:pPr algn="just"/>
            <a:r>
              <a:rPr lang="vi-VN" sz="2800" smtClean="0">
                <a:solidFill>
                  <a:srgbClr val="CC0000"/>
                </a:solidFill>
                <a:latin typeface="+mj-lt"/>
              </a:rPr>
              <a:t> </a:t>
            </a:r>
            <a:r>
              <a:rPr lang="vi-VN" sz="2800" b="1">
                <a:solidFill>
                  <a:srgbClr val="0000FF"/>
                </a:solidFill>
                <a:latin typeface="+mj-lt"/>
              </a:rPr>
              <a:t>Tình huống 3 </a:t>
            </a:r>
            <a:r>
              <a:rPr lang="vi-VN" sz="2800">
                <a:solidFill>
                  <a:srgbClr val="CC0000"/>
                </a:solidFill>
                <a:latin typeface="+mj-lt"/>
              </a:rPr>
              <a:t>- Em bị một nhóm thanh niên xấu dụ dỗ, em dùng thử ma túy. Em sẽ ứng xử như thế nào?</a:t>
            </a:r>
            <a:endParaRPr lang="vi-VN" sz="2800" b="0" i="0">
              <a:solidFill>
                <a:srgbClr val="CC0000"/>
              </a:solidFill>
              <a:effectLst/>
              <a:latin typeface="+mj-lt"/>
            </a:endParaRPr>
          </a:p>
        </p:txBody>
      </p:sp>
    </p:spTree>
    <p:extLst>
      <p:ext uri="{BB962C8B-B14F-4D97-AF65-F5344CB8AC3E}">
        <p14:creationId xmlns:p14="http://schemas.microsoft.com/office/powerpoint/2010/main" val="392971126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0474"/>
            <a:ext cx="8458200" cy="954107"/>
          </a:xfrm>
          <a:prstGeom prst="rect">
            <a:avLst/>
          </a:prstGeom>
        </p:spPr>
        <p:txBody>
          <a:bodyPr wrap="square">
            <a:spAutoFit/>
          </a:bodyPr>
          <a:lstStyle/>
          <a:p>
            <a:r>
              <a:rPr lang="vi-VN" sz="2800">
                <a:solidFill>
                  <a:srgbClr val="0000FF"/>
                </a:solidFill>
                <a:latin typeface="+mj-lt"/>
              </a:rPr>
              <a:t>Tình huống 1 </a:t>
            </a:r>
            <a:r>
              <a:rPr lang="vi-VN" sz="2800">
                <a:solidFill>
                  <a:srgbClr val="FF0000"/>
                </a:solidFill>
                <a:latin typeface="+mj-lt"/>
              </a:rPr>
              <a:t>- Em bị một số người bán hàng dụ dỗ, ép hút thửa thuốc lá. Em sẽ ứng xử như thế nào?</a:t>
            </a:r>
            <a:endParaRPr lang="en-US" sz="2800">
              <a:solidFill>
                <a:srgbClr val="FF0000"/>
              </a:solidFill>
              <a:latin typeface="+mj-lt"/>
            </a:endParaRPr>
          </a:p>
        </p:txBody>
      </p:sp>
      <p:sp>
        <p:nvSpPr>
          <p:cNvPr id="4" name="Rectangle 3"/>
          <p:cNvSpPr/>
          <p:nvPr/>
        </p:nvSpPr>
        <p:spPr>
          <a:xfrm>
            <a:off x="469900" y="1620966"/>
            <a:ext cx="8458200" cy="3539430"/>
          </a:xfrm>
          <a:prstGeom prst="rect">
            <a:avLst/>
          </a:prstGeom>
        </p:spPr>
        <p:txBody>
          <a:bodyPr wrap="square">
            <a:spAutoFit/>
          </a:bodyPr>
          <a:lstStyle/>
          <a:p>
            <a:r>
              <a:rPr lang="vi-VN" sz="2800">
                <a:latin typeface="+mj-lt"/>
              </a:rPr>
              <a:t>Khi có người dụ dỗ, ép hút thử thuốc lá em sẽ trả lời thẳng thắn: “Cám ơn, nhưng mình không hút thuốc”. Nếu người ấy vẫn cứ ép và ngay cả cười nhạo, em có thể nói thêm là: “Vì biết là hút thuốc có hại cho sức khỏe nên mình không hút” hay là “Đừng ép mình nữa. Hút hay không là quyền của mình”. Nếu họ vẫn cố tình ép, em sẽ xin phép họ rồi đi chỗ khác với một lí do là phải về nhà hoặc bận đi một công việc khác...</a:t>
            </a:r>
            <a:endParaRPr lang="en-US" sz="2800">
              <a:latin typeface="+mj-lt"/>
            </a:endParaRPr>
          </a:p>
        </p:txBody>
      </p:sp>
    </p:spTree>
    <p:extLst>
      <p:ext uri="{BB962C8B-B14F-4D97-AF65-F5344CB8AC3E}">
        <p14:creationId xmlns:p14="http://schemas.microsoft.com/office/powerpoint/2010/main" val="196870961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GENRIC_S">
  <a:themeElements>
    <a:clrScheme name="GENRIC_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RIC_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RIC_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RIC_S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RIC_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E:\SOFT\OFFICE97\TEMPLATE\CONTENT\GENRIC_S.POT</Template>
  <TotalTime>2769</TotalTime>
  <Words>1282</Words>
  <Application>Microsoft Office PowerPoint</Application>
  <PresentationFormat>On-screen Show (4:3)</PresentationFormat>
  <Paragraphs>86</Paragraphs>
  <Slides>12</Slides>
  <Notes>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Calibri</vt:lpstr>
      <vt:lpstr>Monotype Sorts</vt:lpstr>
      <vt:lpstr>Times New Roman</vt:lpstr>
      <vt:lpstr>Wingdings</vt:lpstr>
      <vt:lpstr>GENRIC_S</vt:lpstr>
      <vt:lpstr>Capsules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Đà Nẵng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Lê Thành Ngôn</dc:creator>
  <cp:lastModifiedBy>Windows 10</cp:lastModifiedBy>
  <cp:revision>316</cp:revision>
  <cp:lastPrinted>2004-03-04T10:08:47Z</cp:lastPrinted>
  <dcterms:created xsi:type="dcterms:W3CDTF">2004-02-15T09:31:18Z</dcterms:created>
  <dcterms:modified xsi:type="dcterms:W3CDTF">2023-10-02T06:01:42Z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