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56" r:id="rId3"/>
    <p:sldId id="260" r:id="rId4"/>
    <p:sldId id="257" r:id="rId5"/>
    <p:sldId id="273" r:id="rId6"/>
    <p:sldId id="259" r:id="rId7"/>
    <p:sldId id="274" r:id="rId8"/>
    <p:sldId id="267" r:id="rId9"/>
    <p:sldId id="276" r:id="rId10"/>
    <p:sldId id="277" r:id="rId11"/>
    <p:sldId id="275" r:id="rId12"/>
    <p:sldId id="265" r:id="rId13"/>
    <p:sldId id="278" r:id="rId14"/>
    <p:sldId id="268" r:id="rId15"/>
    <p:sldId id="271" r:id="rId16"/>
  </p:sldIdLst>
  <p:sldSz cx="18288000" cy="10287000"/>
  <p:notesSz cx="6858000" cy="9144000"/>
  <p:embeddedFontLs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906"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4.svg"/><Relationship Id="rId7" Type="http://schemas.openxmlformats.org/officeDocument/2006/relationships/image" Target="../media/image2.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7.sv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3.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6.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4.svg"/><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jp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4.svg"/><Relationship Id="rId7" Type="http://schemas.openxmlformats.org/officeDocument/2006/relationships/image" Target="../media/image2.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4.svg"/><Relationship Id="rId7" Type="http://schemas.openxmlformats.org/officeDocument/2006/relationships/image" Target="../media/image2.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6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9289" b="3951"/>
          <a:stretch>
            <a:fillRect/>
          </a:stretch>
        </p:blipFill>
        <p:spPr>
          <a:xfrm>
            <a:off x="11691914" y="2560944"/>
            <a:ext cx="6899753" cy="821093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516" t="62206"/>
          <a:stretch>
            <a:fillRect/>
          </a:stretch>
        </p:blipFill>
        <p:spPr>
          <a:xfrm>
            <a:off x="-96095" y="-213545"/>
            <a:ext cx="6623822" cy="3230904"/>
          </a:xfrm>
          <a:prstGeom prst="rect">
            <a:avLst/>
          </a:prstGeom>
        </p:spPr>
      </p:pic>
      <p:sp>
        <p:nvSpPr>
          <p:cNvPr id="4" name="TextBox 4"/>
          <p:cNvSpPr txBox="1"/>
          <p:nvPr/>
        </p:nvSpPr>
        <p:spPr>
          <a:xfrm>
            <a:off x="1606550" y="3238500"/>
            <a:ext cx="15006541" cy="6476196"/>
          </a:xfrm>
          <a:prstGeom prst="rect">
            <a:avLst/>
          </a:prstGeom>
        </p:spPr>
        <p:txBody>
          <a:bodyPr lIns="0" tIns="0" rIns="0" bIns="0" rtlCol="0" anchor="t">
            <a:spAutoFit/>
          </a:bodyPr>
          <a:lstStyle/>
          <a:p>
            <a:pPr algn="ctr">
              <a:lnSpc>
                <a:spcPct val="150000"/>
              </a:lnSpc>
            </a:pPr>
            <a:r>
              <a:rPr lang="vi-VN" sz="7200" b="1" dirty="0">
                <a:solidFill>
                  <a:srgbClr val="624A3A"/>
                </a:solidFill>
              </a:rPr>
              <a:t>CHÀO MỪNG CÁC EM ĐẾN VỚI BÀI HỌC NGÀY HÔM NAY!</a:t>
            </a:r>
          </a:p>
          <a:p>
            <a:pPr algn="ctr">
              <a:lnSpc>
                <a:spcPct val="150000"/>
              </a:lnSpc>
            </a:pPr>
            <a:r>
              <a:rPr lang="vi-VN" sz="7200" b="1" dirty="0">
                <a:solidFill>
                  <a:srgbClr val="624A3A"/>
                </a:solidFill>
              </a:rPr>
              <a:t>LỚP : 2A</a:t>
            </a:r>
          </a:p>
          <a:p>
            <a:pPr algn="ctr">
              <a:lnSpc>
                <a:spcPct val="150000"/>
              </a:lnSpc>
            </a:pPr>
            <a:r>
              <a:rPr lang="vi-VN" sz="7200" b="1" dirty="0">
                <a:solidFill>
                  <a:srgbClr val="624A3A"/>
                </a:solidFill>
              </a:rPr>
              <a:t>GV: PHẠM THỊ HƯƠNG</a:t>
            </a:r>
            <a:endParaRPr lang="en-US" sz="7200" b="1" dirty="0">
              <a:solidFill>
                <a:srgbClr val="624A3A"/>
              </a:solidFill>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30400" y="6538914"/>
            <a:ext cx="2667000" cy="374808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979638" y="-1432646"/>
            <a:ext cx="5195454" cy="49226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8DC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5863886" y="-605292"/>
            <a:ext cx="4045527" cy="383313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1569027" y="7855717"/>
            <a:ext cx="5195454" cy="492269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11484" b="13215"/>
          <a:stretch>
            <a:fillRect/>
          </a:stretch>
        </p:blipFill>
        <p:spPr>
          <a:xfrm>
            <a:off x="13029431" y="6096006"/>
            <a:ext cx="5504339" cy="539670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1025" t="73237"/>
          <a:stretch>
            <a:fillRect/>
          </a:stretch>
        </p:blipFill>
        <p:spPr>
          <a:xfrm>
            <a:off x="-236568" y="-188393"/>
            <a:ext cx="5488788" cy="2999340"/>
          </a:xfrm>
          <a:prstGeom prst="rect">
            <a:avLst/>
          </a:prstGeom>
        </p:spPr>
      </p:pic>
      <p:sp>
        <p:nvSpPr>
          <p:cNvPr id="15" name="TextBox 15"/>
          <p:cNvSpPr txBox="1"/>
          <p:nvPr/>
        </p:nvSpPr>
        <p:spPr>
          <a:xfrm>
            <a:off x="3388521" y="1485059"/>
            <a:ext cx="12201522" cy="2215991"/>
          </a:xfrm>
          <a:prstGeom prst="rect">
            <a:avLst/>
          </a:prstGeom>
        </p:spPr>
        <p:txBody>
          <a:bodyPr wrap="square" lIns="0" tIns="0" rIns="0" bIns="0" rtlCol="0" anchor="t">
            <a:spAutoFit/>
          </a:bodyPr>
          <a:lstStyle/>
          <a:p>
            <a:pPr algn="just">
              <a:lnSpc>
                <a:spcPct val="150000"/>
              </a:lnSpc>
            </a:pPr>
            <a:r>
              <a:rPr lang="vi-VN" sz="4800" b="1" i="1" dirty="0">
                <a:solidFill>
                  <a:srgbClr val="202F5A"/>
                </a:solidFill>
              </a:rPr>
              <a:t>3. Bồ câu đã giúp tướng Nguyễn Chích đánh giặc như thế nào?</a:t>
            </a:r>
            <a:endParaRPr lang="en-US" sz="4800" b="1" i="1" dirty="0">
              <a:solidFill>
                <a:srgbClr val="202F5A"/>
              </a:solidFill>
            </a:endParaRPr>
          </a:p>
        </p:txBody>
      </p:sp>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l="22545" r="22545"/>
          <a:stretch/>
        </p:blipFill>
        <p:spPr>
          <a:xfrm rot="20868941">
            <a:off x="-35056" y="-272609"/>
            <a:ext cx="3791140" cy="4602951"/>
          </a:xfrm>
          <a:prstGeom prst="rect">
            <a:avLst/>
          </a:prstGeom>
        </p:spPr>
      </p:pic>
      <p:sp>
        <p:nvSpPr>
          <p:cNvPr id="20" name="Rounded Rectangle 19"/>
          <p:cNvSpPr/>
          <p:nvPr/>
        </p:nvSpPr>
        <p:spPr>
          <a:xfrm>
            <a:off x="2743200" y="3880180"/>
            <a:ext cx="13492164" cy="3999134"/>
          </a:xfrm>
          <a:prstGeom prst="roundRect">
            <a:avLst/>
          </a:prstGeom>
          <a:solidFill>
            <a:schemeClr val="bg1">
              <a:lumMod val="95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200000"/>
              </a:lnSpc>
              <a:buFont typeface="Symbol" panose="05050102010706020507" pitchFamily="18" charset="2"/>
              <a:buChar char="Þ"/>
            </a:pPr>
            <a:r>
              <a:rPr lang="vi-VN" sz="3800" dirty="0">
                <a:solidFill>
                  <a:schemeClr val="tx1"/>
                </a:solidFill>
                <a:cs typeface="Arial" panose="020B0604020202020204" pitchFamily="34" charset="0"/>
              </a:rPr>
              <a:t>Bồ câu đã giúp tướng Nguyền Chích đưa tin, góp phần đánh thắng nhiều trận quan trọng.</a:t>
            </a:r>
            <a:endParaRPr lang="vi-VN" sz="3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927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900" decel="100000" fill="hold"/>
                                        <p:tgtEl>
                                          <p:spTgt spid="20"/>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E7F5"/>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15483" flipH="1" flipV="1">
            <a:off x="13280544" y="7321815"/>
            <a:ext cx="7464832" cy="900733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30871" y="4324016"/>
            <a:ext cx="3328429" cy="596298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15483" flipH="1" flipV="1">
            <a:off x="-1124053" y="-3810320"/>
            <a:ext cx="7464832" cy="9007339"/>
          </a:xfrm>
          <a:prstGeom prst="rect">
            <a:avLst/>
          </a:prstGeom>
        </p:spPr>
      </p:pic>
      <p:sp>
        <p:nvSpPr>
          <p:cNvPr id="9" name="TextBox 9"/>
          <p:cNvSpPr txBox="1"/>
          <p:nvPr/>
        </p:nvSpPr>
        <p:spPr>
          <a:xfrm>
            <a:off x="5486400" y="1866900"/>
            <a:ext cx="7504973" cy="1436740"/>
          </a:xfrm>
          <a:prstGeom prst="rect">
            <a:avLst/>
          </a:prstGeom>
        </p:spPr>
        <p:txBody>
          <a:bodyPr lIns="0" tIns="0" rIns="0" bIns="0" rtlCol="0" anchor="t">
            <a:spAutoFit/>
          </a:bodyPr>
          <a:lstStyle/>
          <a:p>
            <a:pPr algn="ctr">
              <a:lnSpc>
                <a:spcPts val="11959"/>
              </a:lnSpc>
            </a:pPr>
            <a:r>
              <a:rPr lang="vi-VN" sz="8600" b="1" dirty="0">
                <a:solidFill>
                  <a:srgbClr val="202F5A"/>
                </a:solidFill>
              </a:rPr>
              <a:t>LUYỆN TẬP</a:t>
            </a:r>
            <a:endParaRPr lang="en-US" sz="8600" b="1" dirty="0">
              <a:solidFill>
                <a:srgbClr val="202F5A"/>
              </a:solidFill>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17347">
            <a:off x="-99720" y="7489026"/>
            <a:ext cx="4076942" cy="326155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4600" y="4052643"/>
            <a:ext cx="6400800" cy="5379021"/>
          </a:xfrm>
          <a:prstGeom prst="rect">
            <a:avLst/>
          </a:prstGeom>
        </p:spPr>
      </p:pic>
    </p:spTree>
    <p:extLst>
      <p:ext uri="{BB962C8B-B14F-4D97-AF65-F5344CB8AC3E}">
        <p14:creationId xmlns:p14="http://schemas.microsoft.com/office/powerpoint/2010/main" val="1967188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E7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15483" flipH="1" flipV="1">
            <a:off x="-1695553" y="-3937320"/>
            <a:ext cx="7464832" cy="900733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15483" flipH="1" flipV="1">
            <a:off x="12539407" y="8854406"/>
            <a:ext cx="7464832" cy="900733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90939">
            <a:off x="17098045" y="7720319"/>
            <a:ext cx="1537981" cy="307596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41732"/>
          <a:stretch>
            <a:fillRect/>
          </a:stretch>
        </p:blipFill>
        <p:spPr>
          <a:xfrm rot="5931090">
            <a:off x="-220791" y="-237078"/>
            <a:ext cx="2519249" cy="2935787"/>
          </a:xfrm>
          <a:prstGeom prst="rect">
            <a:avLst/>
          </a:prstGeom>
        </p:spPr>
      </p:pic>
      <p:sp>
        <p:nvSpPr>
          <p:cNvPr id="9" name="TextBox 9"/>
          <p:cNvSpPr txBox="1"/>
          <p:nvPr/>
        </p:nvSpPr>
        <p:spPr>
          <a:xfrm>
            <a:off x="3505200" y="571111"/>
            <a:ext cx="11734799" cy="1795363"/>
          </a:xfrm>
          <a:prstGeom prst="rect">
            <a:avLst/>
          </a:prstGeom>
        </p:spPr>
        <p:txBody>
          <a:bodyPr wrap="square" lIns="0" tIns="0" rIns="0" bIns="0" rtlCol="0" anchor="t">
            <a:spAutoFit/>
          </a:bodyPr>
          <a:lstStyle/>
          <a:p>
            <a:pPr>
              <a:lnSpc>
                <a:spcPts val="13999"/>
              </a:lnSpc>
            </a:pPr>
            <a:r>
              <a:rPr lang="vi-VN" sz="4800" b="1" i="1" dirty="0">
                <a:solidFill>
                  <a:srgbClr val="202F5A"/>
                </a:solidFill>
              </a:rPr>
              <a:t>1. Đặt câu hỏi cho bộ phận câu in đậm:</a:t>
            </a:r>
            <a:endParaRPr lang="en-US" sz="4800" b="1" i="1" dirty="0">
              <a:solidFill>
                <a:srgbClr val="202F5A"/>
              </a:solidFill>
            </a:endParaRPr>
          </a:p>
        </p:txBody>
      </p:sp>
      <p:sp>
        <p:nvSpPr>
          <p:cNvPr id="11" name="TextBox 10"/>
          <p:cNvSpPr txBox="1"/>
          <p:nvPr/>
        </p:nvSpPr>
        <p:spPr>
          <a:xfrm>
            <a:off x="5638800" y="2260482"/>
            <a:ext cx="6629400" cy="2677656"/>
          </a:xfrm>
          <a:prstGeom prst="rect">
            <a:avLst/>
          </a:prstGeom>
          <a:noFill/>
        </p:spPr>
        <p:txBody>
          <a:bodyPr wrap="square" rtlCol="0">
            <a:spAutoFit/>
          </a:bodyPr>
          <a:lstStyle/>
          <a:p>
            <a:pPr>
              <a:lnSpc>
                <a:spcPct val="200000"/>
              </a:lnSpc>
            </a:pPr>
            <a:r>
              <a:rPr lang="vi-VN" sz="4200" dirty="0"/>
              <a:t>a. </a:t>
            </a:r>
            <a:r>
              <a:rPr lang="vi-VN" sz="4200" b="1" dirty="0">
                <a:solidFill>
                  <a:srgbClr val="FF0000"/>
                </a:solidFill>
              </a:rPr>
              <a:t>Bồ câu </a:t>
            </a:r>
            <a:r>
              <a:rPr lang="vi-VN" sz="4200" dirty="0"/>
              <a:t>rất thông minh.</a:t>
            </a:r>
          </a:p>
          <a:p>
            <a:pPr>
              <a:lnSpc>
                <a:spcPct val="200000"/>
              </a:lnSpc>
            </a:pPr>
            <a:r>
              <a:rPr lang="vi-VN" sz="4200" dirty="0"/>
              <a:t>b. Bồ câu </a:t>
            </a:r>
            <a:r>
              <a:rPr lang="vi-VN" sz="4200" b="1" dirty="0">
                <a:solidFill>
                  <a:srgbClr val="FF0000"/>
                </a:solidFill>
              </a:rPr>
              <a:t>rất thông minh</a:t>
            </a:r>
            <a:r>
              <a:rPr lang="vi-VN" sz="4200" dirty="0"/>
              <a:t>.</a:t>
            </a:r>
            <a:endParaRPr lang="en-US" sz="4200"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5829300"/>
            <a:ext cx="3885447" cy="4311699"/>
          </a:xfrm>
          <a:prstGeom prst="rect">
            <a:avLst/>
          </a:prstGeom>
        </p:spPr>
      </p:pic>
      <p:sp>
        <p:nvSpPr>
          <p:cNvPr id="13" name="TextBox 12"/>
          <p:cNvSpPr txBox="1"/>
          <p:nvPr/>
        </p:nvSpPr>
        <p:spPr>
          <a:xfrm>
            <a:off x="5621757" y="2260482"/>
            <a:ext cx="7239000" cy="2677656"/>
          </a:xfrm>
          <a:prstGeom prst="rect">
            <a:avLst/>
          </a:prstGeom>
          <a:noFill/>
        </p:spPr>
        <p:txBody>
          <a:bodyPr wrap="square" rtlCol="0">
            <a:spAutoFit/>
          </a:bodyPr>
          <a:lstStyle/>
          <a:p>
            <a:pPr>
              <a:lnSpc>
                <a:spcPct val="200000"/>
              </a:lnSpc>
            </a:pPr>
            <a:r>
              <a:rPr lang="vi-VN" sz="4200" dirty="0"/>
              <a:t>a. </a:t>
            </a:r>
            <a:r>
              <a:rPr lang="vi-VN" sz="4200" b="1" dirty="0">
                <a:solidFill>
                  <a:srgbClr val="FF0000"/>
                </a:solidFill>
              </a:rPr>
              <a:t>Bồ câu </a:t>
            </a:r>
            <a:r>
              <a:rPr lang="vi-VN" sz="4200" dirty="0"/>
              <a:t>rất thông minh.</a:t>
            </a:r>
          </a:p>
          <a:p>
            <a:pPr marL="571500" indent="-571500">
              <a:lnSpc>
                <a:spcPct val="200000"/>
              </a:lnSpc>
              <a:buFont typeface="Symbol" panose="05050102010706020507" pitchFamily="18" charset="2"/>
              <a:buChar char="Þ"/>
            </a:pPr>
            <a:r>
              <a:rPr lang="vi-VN" sz="4200" b="1" i="1" dirty="0"/>
              <a:t>Con nào rất thông minh?</a:t>
            </a:r>
          </a:p>
        </p:txBody>
      </p:sp>
      <p:sp>
        <p:nvSpPr>
          <p:cNvPr id="14" name="TextBox 13"/>
          <p:cNvSpPr txBox="1"/>
          <p:nvPr/>
        </p:nvSpPr>
        <p:spPr>
          <a:xfrm>
            <a:off x="5638800" y="5075794"/>
            <a:ext cx="7239000" cy="2677656"/>
          </a:xfrm>
          <a:prstGeom prst="rect">
            <a:avLst/>
          </a:prstGeom>
          <a:noFill/>
        </p:spPr>
        <p:txBody>
          <a:bodyPr wrap="square" rtlCol="0">
            <a:spAutoFit/>
          </a:bodyPr>
          <a:lstStyle/>
          <a:p>
            <a:pPr>
              <a:lnSpc>
                <a:spcPct val="200000"/>
              </a:lnSpc>
            </a:pPr>
            <a:r>
              <a:rPr lang="vi-VN" sz="4200" dirty="0"/>
              <a:t>b. Bồ câu </a:t>
            </a:r>
            <a:r>
              <a:rPr lang="vi-VN" sz="4200" b="1" dirty="0">
                <a:solidFill>
                  <a:srgbClr val="FF0000"/>
                </a:solidFill>
              </a:rPr>
              <a:t>rất thông minh</a:t>
            </a:r>
            <a:r>
              <a:rPr lang="vi-VN" sz="4200" dirty="0"/>
              <a:t>.</a:t>
            </a:r>
          </a:p>
          <a:p>
            <a:pPr marL="571500" indent="-571500">
              <a:lnSpc>
                <a:spcPct val="200000"/>
              </a:lnSpc>
              <a:buFont typeface="Symbol" panose="05050102010706020507" pitchFamily="18" charset="2"/>
              <a:buChar char="Þ"/>
            </a:pPr>
            <a:r>
              <a:rPr lang="vi-VN" sz="4200" b="1" i="1" dirty="0"/>
              <a:t>Bồ câu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1" grpId="1"/>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E7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15483" flipH="1" flipV="1">
            <a:off x="-1695553" y="-3937320"/>
            <a:ext cx="7464832" cy="900733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15483" flipH="1" flipV="1">
            <a:off x="12539407" y="8854406"/>
            <a:ext cx="7464832" cy="900733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490939">
            <a:off x="17098045" y="7720319"/>
            <a:ext cx="1537981" cy="307596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41732"/>
          <a:stretch>
            <a:fillRect/>
          </a:stretch>
        </p:blipFill>
        <p:spPr>
          <a:xfrm rot="5931090">
            <a:off x="-220791" y="-237078"/>
            <a:ext cx="2519249" cy="2935787"/>
          </a:xfrm>
          <a:prstGeom prst="rect">
            <a:avLst/>
          </a:prstGeom>
        </p:spPr>
      </p:pic>
      <p:sp>
        <p:nvSpPr>
          <p:cNvPr id="9" name="TextBox 9"/>
          <p:cNvSpPr txBox="1"/>
          <p:nvPr/>
        </p:nvSpPr>
        <p:spPr>
          <a:xfrm>
            <a:off x="2819400" y="1412970"/>
            <a:ext cx="13716000" cy="2096664"/>
          </a:xfrm>
          <a:prstGeom prst="rect">
            <a:avLst/>
          </a:prstGeom>
        </p:spPr>
        <p:txBody>
          <a:bodyPr wrap="square" lIns="0" tIns="0" rIns="0" bIns="0" rtlCol="0" anchor="t">
            <a:spAutoFit/>
          </a:bodyPr>
          <a:lstStyle/>
          <a:p>
            <a:pPr>
              <a:lnSpc>
                <a:spcPct val="150000"/>
              </a:lnSpc>
            </a:pPr>
            <a:r>
              <a:rPr lang="vi-VN" sz="4800" b="1" i="1" dirty="0">
                <a:solidFill>
                  <a:srgbClr val="202F5A"/>
                </a:solidFill>
              </a:rPr>
              <a:t>2. Xem hoạt hình ở trang 3, hỏi đáp với các bạn về vật nuôi theo mẫu sau:</a:t>
            </a:r>
            <a:endParaRPr lang="en-US" sz="4800" b="1" i="1" dirty="0">
              <a:solidFill>
                <a:srgbClr val="202F5A"/>
              </a:solidFil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8593" y="4194022"/>
            <a:ext cx="14305699" cy="5014913"/>
          </a:xfrm>
          <a:prstGeom prst="rect">
            <a:avLst/>
          </a:prstGeom>
        </p:spPr>
      </p:pic>
      <p:sp>
        <p:nvSpPr>
          <p:cNvPr id="4" name="TextBox 3"/>
          <p:cNvSpPr txBox="1"/>
          <p:nvPr/>
        </p:nvSpPr>
        <p:spPr>
          <a:xfrm>
            <a:off x="4038600" y="4000500"/>
            <a:ext cx="6506695" cy="738664"/>
          </a:xfrm>
          <a:prstGeom prst="rect">
            <a:avLst/>
          </a:prstGeom>
          <a:solidFill>
            <a:schemeClr val="accent3">
              <a:lumMod val="60000"/>
              <a:lumOff val="40000"/>
            </a:schemeClr>
          </a:solidFill>
        </p:spPr>
        <p:txBody>
          <a:bodyPr wrap="square" rtlCol="0">
            <a:spAutoFit/>
          </a:bodyPr>
          <a:lstStyle/>
          <a:p>
            <a:r>
              <a:rPr lang="vi-VN" sz="4200" dirty="0"/>
              <a:t>Ai (con gì, cái gì) thế nào?</a:t>
            </a:r>
            <a:endParaRPr lang="en-US" sz="4200" dirty="0"/>
          </a:p>
        </p:txBody>
      </p:sp>
      <p:sp>
        <p:nvSpPr>
          <p:cNvPr id="8" name="Oval 7"/>
          <p:cNvSpPr/>
          <p:nvPr/>
        </p:nvSpPr>
        <p:spPr>
          <a:xfrm>
            <a:off x="2971800" y="4000500"/>
            <a:ext cx="738664" cy="738664"/>
          </a:xfrm>
          <a:prstGeom prst="ellipse">
            <a:avLst/>
          </a:prstGeom>
          <a:solidFill>
            <a:schemeClr val="accent3">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a:solidFill>
                  <a:schemeClr val="tx1"/>
                </a:solidFill>
              </a:rPr>
              <a:t>M</a:t>
            </a:r>
            <a:endParaRPr lang="en-US" sz="4200" b="1" dirty="0">
              <a:solidFill>
                <a:schemeClr val="tx1"/>
              </a:solidFill>
            </a:endParaRPr>
          </a:p>
        </p:txBody>
      </p:sp>
    </p:spTree>
    <p:extLst>
      <p:ext uri="{BB962C8B-B14F-4D97-AF65-F5344CB8AC3E}">
        <p14:creationId xmlns:p14="http://schemas.microsoft.com/office/powerpoint/2010/main" val="99637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E7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0872" y="-1477135"/>
            <a:ext cx="4156708" cy="393848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1701" flipH="1">
            <a:off x="-1317711" y="1633798"/>
            <a:ext cx="10120920" cy="1221227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1701" flipH="1">
            <a:off x="11509289" y="-10018452"/>
            <a:ext cx="10120920" cy="12212271"/>
          </a:xfrm>
          <a:prstGeom prst="rect">
            <a:avLst/>
          </a:prstGeom>
        </p:spPr>
      </p:pic>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4661573" y="7254798"/>
            <a:ext cx="5195454" cy="4922693"/>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25400" y="1669036"/>
            <a:ext cx="1712669" cy="933405"/>
          </a:xfrm>
          <a:prstGeom prst="rect">
            <a:avLst/>
          </a:prstGeom>
        </p:spPr>
      </p:pic>
      <p:sp>
        <p:nvSpPr>
          <p:cNvPr id="20" name="TextBox 20"/>
          <p:cNvSpPr txBox="1"/>
          <p:nvPr/>
        </p:nvSpPr>
        <p:spPr>
          <a:xfrm>
            <a:off x="4413453" y="1257442"/>
            <a:ext cx="8812801" cy="1277914"/>
          </a:xfrm>
          <a:prstGeom prst="rect">
            <a:avLst/>
          </a:prstGeom>
        </p:spPr>
        <p:txBody>
          <a:bodyPr lIns="0" tIns="0" rIns="0" bIns="0" rtlCol="0" anchor="t">
            <a:spAutoFit/>
          </a:bodyPr>
          <a:lstStyle/>
          <a:p>
            <a:pPr algn="ctr">
              <a:lnSpc>
                <a:spcPts val="11137"/>
              </a:lnSpc>
            </a:pPr>
            <a:r>
              <a:rPr lang="vi-VN" sz="6400" b="1" dirty="0">
                <a:solidFill>
                  <a:srgbClr val="202F5A"/>
                </a:solidFill>
              </a:rPr>
              <a:t>CỦNG CỐ, DẶN DÒ</a:t>
            </a:r>
            <a:endParaRPr lang="en-US" sz="6400" b="1" dirty="0">
              <a:solidFill>
                <a:srgbClr val="202F5A"/>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E6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9289" b="3951"/>
          <a:stretch>
            <a:fillRect/>
          </a:stretch>
        </p:blipFill>
        <p:spPr>
          <a:xfrm>
            <a:off x="11691914" y="2560944"/>
            <a:ext cx="6899753" cy="821093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516" t="62206"/>
          <a:stretch>
            <a:fillRect/>
          </a:stretch>
        </p:blipFill>
        <p:spPr>
          <a:xfrm>
            <a:off x="-96095" y="-213545"/>
            <a:ext cx="6623822" cy="3230904"/>
          </a:xfrm>
          <a:prstGeom prst="rect">
            <a:avLst/>
          </a:prstGeom>
        </p:spPr>
      </p:pic>
      <p:sp>
        <p:nvSpPr>
          <p:cNvPr id="4" name="TextBox 4"/>
          <p:cNvSpPr txBox="1"/>
          <p:nvPr/>
        </p:nvSpPr>
        <p:spPr>
          <a:xfrm>
            <a:off x="1606550" y="3238500"/>
            <a:ext cx="15006541" cy="3145028"/>
          </a:xfrm>
          <a:prstGeom prst="rect">
            <a:avLst/>
          </a:prstGeom>
        </p:spPr>
        <p:txBody>
          <a:bodyPr lIns="0" tIns="0" rIns="0" bIns="0" rtlCol="0" anchor="t">
            <a:spAutoFit/>
          </a:bodyPr>
          <a:lstStyle/>
          <a:p>
            <a:pPr algn="ctr">
              <a:lnSpc>
                <a:spcPct val="150000"/>
              </a:lnSpc>
            </a:pPr>
            <a:r>
              <a:rPr lang="vi-VN" sz="7200" b="1" dirty="0">
                <a:solidFill>
                  <a:srgbClr val="624A3A"/>
                </a:solidFill>
              </a:rPr>
              <a:t>HẸN GẶP LẠI CÁC EM </a:t>
            </a:r>
          </a:p>
          <a:p>
            <a:pPr algn="ctr">
              <a:lnSpc>
                <a:spcPct val="150000"/>
              </a:lnSpc>
            </a:pPr>
            <a:r>
              <a:rPr lang="vi-VN" sz="7200" b="1" dirty="0">
                <a:solidFill>
                  <a:srgbClr val="624A3A"/>
                </a:solidFill>
              </a:rPr>
              <a:t>TRONG BÀI HỌC SAU!</a:t>
            </a:r>
            <a:endParaRPr lang="en-US" sz="7200" b="1" dirty="0">
              <a:solidFill>
                <a:srgbClr val="624A3A"/>
              </a:solidFill>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691914" y="6538914"/>
            <a:ext cx="3748086" cy="374808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979638" y="-1432646"/>
            <a:ext cx="5195454" cy="4922693"/>
          </a:xfrm>
          <a:prstGeom prst="rect">
            <a:avLst/>
          </a:prstGeom>
        </p:spPr>
      </p:pic>
    </p:spTree>
    <p:extLst>
      <p:ext uri="{BB962C8B-B14F-4D97-AF65-F5344CB8AC3E}">
        <p14:creationId xmlns:p14="http://schemas.microsoft.com/office/powerpoint/2010/main" val="33782386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6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39049" flipH="1">
            <a:off x="-2856932" y="1594068"/>
            <a:ext cx="11425583" cy="1378652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39049" flipH="1">
            <a:off x="12109002" y="-10214855"/>
            <a:ext cx="11425583" cy="1378652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69262" y="-2057400"/>
            <a:ext cx="5195454" cy="492269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4366354" y="7165833"/>
            <a:ext cx="5195454" cy="492269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44418" y="6580385"/>
            <a:ext cx="3775182" cy="3775182"/>
          </a:xfrm>
          <a:prstGeom prst="rect">
            <a:avLst/>
          </a:prstGeom>
        </p:spPr>
      </p:pic>
      <p:sp>
        <p:nvSpPr>
          <p:cNvPr id="8" name="TextBox 8"/>
          <p:cNvSpPr txBox="1"/>
          <p:nvPr/>
        </p:nvSpPr>
        <p:spPr>
          <a:xfrm>
            <a:off x="1828800" y="4759831"/>
            <a:ext cx="14847937" cy="1638334"/>
          </a:xfrm>
          <a:prstGeom prst="rect">
            <a:avLst/>
          </a:prstGeom>
        </p:spPr>
        <p:txBody>
          <a:bodyPr lIns="0" tIns="0" rIns="0" bIns="0" rtlCol="0" anchor="t">
            <a:spAutoFit/>
          </a:bodyPr>
          <a:lstStyle/>
          <a:p>
            <a:pPr algn="ctr">
              <a:lnSpc>
                <a:spcPts val="13662"/>
              </a:lnSpc>
            </a:pPr>
            <a:r>
              <a:rPr lang="vi-VN" sz="9600" b="1" dirty="0">
                <a:solidFill>
                  <a:srgbClr val="624A3A"/>
                </a:solidFill>
              </a:rPr>
              <a:t>BỒ CÂU TUNG CÁNH</a:t>
            </a:r>
            <a:endParaRPr lang="en-US" sz="9600" b="1" dirty="0">
              <a:solidFill>
                <a:srgbClr val="624A3A"/>
              </a:solidFill>
            </a:endParaRPr>
          </a:p>
        </p:txBody>
      </p:sp>
      <p:sp>
        <p:nvSpPr>
          <p:cNvPr id="9" name="TextBox 9"/>
          <p:cNvSpPr txBox="1"/>
          <p:nvPr/>
        </p:nvSpPr>
        <p:spPr>
          <a:xfrm>
            <a:off x="7594281" y="1550792"/>
            <a:ext cx="3366418" cy="717440"/>
          </a:xfrm>
          <a:prstGeom prst="rect">
            <a:avLst/>
          </a:prstGeom>
        </p:spPr>
        <p:txBody>
          <a:bodyPr wrap="square" lIns="0" tIns="0" rIns="0" bIns="0" rtlCol="0" anchor="t">
            <a:spAutoFit/>
          </a:bodyPr>
          <a:lstStyle/>
          <a:p>
            <a:pPr algn="ctr">
              <a:lnSpc>
                <a:spcPts val="5039"/>
              </a:lnSpc>
            </a:pPr>
            <a:r>
              <a:rPr lang="vi-VN" sz="7200" dirty="0">
                <a:solidFill>
                  <a:srgbClr val="231F20"/>
                </a:solidFill>
              </a:rPr>
              <a:t>BÀI 19</a:t>
            </a:r>
            <a:endParaRPr lang="en-US" sz="7200" dirty="0">
              <a:solidFill>
                <a:srgbClr val="231F20"/>
              </a:solidFill>
            </a:endParaRPr>
          </a:p>
        </p:txBody>
      </p:sp>
      <p:pic>
        <p:nvPicPr>
          <p:cNvPr id="10"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197265" y="403946"/>
            <a:ext cx="3054196" cy="3152718"/>
          </a:xfrm>
          <a:prstGeom prst="rect">
            <a:avLst/>
          </a:prstGeom>
        </p:spPr>
      </p:pic>
      <p:sp>
        <p:nvSpPr>
          <p:cNvPr id="11" name="TextBox 9"/>
          <p:cNvSpPr txBox="1"/>
          <p:nvPr/>
        </p:nvSpPr>
        <p:spPr>
          <a:xfrm>
            <a:off x="7010400" y="3361291"/>
            <a:ext cx="4114800" cy="717440"/>
          </a:xfrm>
          <a:prstGeom prst="rect">
            <a:avLst/>
          </a:prstGeom>
        </p:spPr>
        <p:txBody>
          <a:bodyPr wrap="square" lIns="0" tIns="0" rIns="0" bIns="0" rtlCol="0" anchor="t">
            <a:spAutoFit/>
          </a:bodyPr>
          <a:lstStyle/>
          <a:p>
            <a:pPr algn="ctr">
              <a:lnSpc>
                <a:spcPts val="5039"/>
              </a:lnSpc>
            </a:pPr>
            <a:r>
              <a:rPr lang="vi-VN" sz="7200" b="1" i="1" dirty="0">
                <a:solidFill>
                  <a:srgbClr val="231F20"/>
                </a:solidFill>
              </a:rPr>
              <a:t>Bài đọc 2</a:t>
            </a:r>
            <a:endParaRPr lang="en-US" sz="7200" b="1" i="1" dirty="0">
              <a:solidFill>
                <a:srgbClr val="231F2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E7F5"/>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15483" flipH="1" flipV="1">
            <a:off x="13280544" y="7321815"/>
            <a:ext cx="7464832" cy="900733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30871" y="4324016"/>
            <a:ext cx="3328429" cy="596298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15483" flipH="1" flipV="1">
            <a:off x="-1124053" y="-3810320"/>
            <a:ext cx="7464832" cy="9007339"/>
          </a:xfrm>
          <a:prstGeom prst="rect">
            <a:avLst/>
          </a:prstGeom>
        </p:spPr>
      </p:pic>
      <p:sp>
        <p:nvSpPr>
          <p:cNvPr id="9" name="TextBox 9"/>
          <p:cNvSpPr txBox="1"/>
          <p:nvPr/>
        </p:nvSpPr>
        <p:spPr>
          <a:xfrm>
            <a:off x="5486400" y="1866900"/>
            <a:ext cx="7504973" cy="1436740"/>
          </a:xfrm>
          <a:prstGeom prst="rect">
            <a:avLst/>
          </a:prstGeom>
        </p:spPr>
        <p:txBody>
          <a:bodyPr lIns="0" tIns="0" rIns="0" bIns="0" rtlCol="0" anchor="t">
            <a:spAutoFit/>
          </a:bodyPr>
          <a:lstStyle/>
          <a:p>
            <a:pPr algn="ctr">
              <a:lnSpc>
                <a:spcPts val="11959"/>
              </a:lnSpc>
            </a:pPr>
            <a:r>
              <a:rPr lang="vi-VN" sz="8600" b="1" dirty="0">
                <a:solidFill>
                  <a:srgbClr val="202F5A"/>
                </a:solidFill>
              </a:rPr>
              <a:t>ĐỌC</a:t>
            </a:r>
            <a:endParaRPr lang="en-US" sz="8600" b="1" dirty="0">
              <a:solidFill>
                <a:srgbClr val="202F5A"/>
              </a:solidFill>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17347">
            <a:off x="-99720" y="7489026"/>
            <a:ext cx="4076942" cy="326155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4600" y="4052643"/>
            <a:ext cx="6400800" cy="537902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E7F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5849600" y="8039100"/>
            <a:ext cx="3290116" cy="3117385"/>
          </a:xfrm>
          <a:prstGeom prst="rect">
            <a:avLst/>
          </a:prstGeom>
        </p:spPr>
      </p:pic>
      <p:sp>
        <p:nvSpPr>
          <p:cNvPr id="9" name="TextBox 9"/>
          <p:cNvSpPr txBox="1"/>
          <p:nvPr/>
        </p:nvSpPr>
        <p:spPr>
          <a:xfrm>
            <a:off x="5590690" y="0"/>
            <a:ext cx="7176456" cy="1311834"/>
          </a:xfrm>
          <a:prstGeom prst="rect">
            <a:avLst/>
          </a:prstGeom>
        </p:spPr>
        <p:txBody>
          <a:bodyPr lIns="0" tIns="0" rIns="0" bIns="0" rtlCol="0" anchor="t">
            <a:spAutoFit/>
          </a:bodyPr>
          <a:lstStyle/>
          <a:p>
            <a:pPr algn="ctr">
              <a:lnSpc>
                <a:spcPts val="12013"/>
              </a:lnSpc>
            </a:pPr>
            <a:r>
              <a:rPr lang="vi-VN" sz="4800" b="1" dirty="0">
                <a:solidFill>
                  <a:srgbClr val="202F5A"/>
                </a:solidFill>
              </a:rPr>
              <a:t>BỒ CÂU TUNG CÁNH</a:t>
            </a:r>
            <a:endParaRPr lang="en-US" sz="4800" b="1" dirty="0">
              <a:solidFill>
                <a:srgbClr val="202F5A"/>
              </a:solidFill>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4077"/>
          <a:stretch/>
        </p:blipFill>
        <p:spPr>
          <a:xfrm>
            <a:off x="3391294" y="1496759"/>
            <a:ext cx="11575247" cy="3580066"/>
          </a:xfrm>
          <a:prstGeom prst="rect">
            <a:avLst/>
          </a:prstGeom>
        </p:spPr>
      </p:pic>
      <p:sp>
        <p:nvSpPr>
          <p:cNvPr id="12" name="TextBox 11"/>
          <p:cNvSpPr txBox="1"/>
          <p:nvPr/>
        </p:nvSpPr>
        <p:spPr>
          <a:xfrm>
            <a:off x="1329110" y="5148218"/>
            <a:ext cx="15699614" cy="4478149"/>
          </a:xfrm>
          <a:prstGeom prst="rect">
            <a:avLst/>
          </a:prstGeom>
          <a:noFill/>
        </p:spPr>
        <p:txBody>
          <a:bodyPr wrap="square" rtlCol="0">
            <a:spAutoFit/>
          </a:bodyPr>
          <a:lstStyle/>
          <a:p>
            <a:pPr algn="just">
              <a:lnSpc>
                <a:spcPct val="150000"/>
              </a:lnSpc>
            </a:pPr>
            <a:r>
              <a:rPr lang="vi-VN" sz="3800" dirty="0"/>
              <a:t>1. Tổ tiên bồ câu nhà là loài bồ câu núi chuyên làm tổ trên vách đá. Bồ câu được con người đưa về nuôi từ cách đây năm nghìn năm. Mỗi năm, bồ câu đẻ nhiều lứa, mỗi lứa hai trứng. Bồ câu bố mẹ thay nhau ấp trứng. Khi chim non mới ra đời, bố mẹ không mớm mồi mà mớm sữa chứa trong diều cho con.</a:t>
            </a:r>
            <a:endParaRPr lang="en-US" sz="3800" dirty="0"/>
          </a:p>
        </p:txBody>
      </p:sp>
      <p:pic>
        <p:nvPicPr>
          <p:cNvPr id="13"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7200" y="356217"/>
            <a:ext cx="2209800" cy="22810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E7F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15849600" y="8039100"/>
            <a:ext cx="3290116" cy="3117385"/>
          </a:xfrm>
          <a:prstGeom prst="rect">
            <a:avLst/>
          </a:prstGeom>
        </p:spPr>
      </p:pic>
      <p:sp>
        <p:nvSpPr>
          <p:cNvPr id="9" name="TextBox 9"/>
          <p:cNvSpPr txBox="1"/>
          <p:nvPr/>
        </p:nvSpPr>
        <p:spPr>
          <a:xfrm>
            <a:off x="5590690" y="356292"/>
            <a:ext cx="7176456" cy="1311834"/>
          </a:xfrm>
          <a:prstGeom prst="rect">
            <a:avLst/>
          </a:prstGeom>
        </p:spPr>
        <p:txBody>
          <a:bodyPr lIns="0" tIns="0" rIns="0" bIns="0" rtlCol="0" anchor="t">
            <a:spAutoFit/>
          </a:bodyPr>
          <a:lstStyle/>
          <a:p>
            <a:pPr algn="ctr">
              <a:lnSpc>
                <a:spcPts val="12013"/>
              </a:lnSpc>
            </a:pPr>
            <a:r>
              <a:rPr lang="vi-VN" sz="4800" b="1" dirty="0">
                <a:solidFill>
                  <a:srgbClr val="202F5A"/>
                </a:solidFill>
              </a:rPr>
              <a:t>BỒ CÂU TUNG CÁNH</a:t>
            </a:r>
            <a:endParaRPr lang="en-US" sz="4800" b="1" dirty="0">
              <a:solidFill>
                <a:srgbClr val="202F5A"/>
              </a:solidFill>
            </a:endParaRPr>
          </a:p>
        </p:txBody>
      </p:sp>
      <p:sp>
        <p:nvSpPr>
          <p:cNvPr id="12" name="TextBox 11"/>
          <p:cNvSpPr txBox="1"/>
          <p:nvPr/>
        </p:nvSpPr>
        <p:spPr>
          <a:xfrm>
            <a:off x="1329111" y="2019300"/>
            <a:ext cx="15699614" cy="7109639"/>
          </a:xfrm>
          <a:prstGeom prst="rect">
            <a:avLst/>
          </a:prstGeom>
          <a:noFill/>
        </p:spPr>
        <p:txBody>
          <a:bodyPr wrap="square" rtlCol="0">
            <a:spAutoFit/>
          </a:bodyPr>
          <a:lstStyle/>
          <a:p>
            <a:pPr algn="just">
              <a:lnSpc>
                <a:spcPct val="150000"/>
              </a:lnSpc>
            </a:pPr>
            <a:r>
              <a:rPr lang="vi-VN" sz="3800" dirty="0"/>
              <a:t>2. Bồ câu rất thông minh. Chúng có thể bay xa tới một nghìn tám trăm ki-lô-mét, nhưng dù bay xa đến đâu, chúng vẫn nhớ đường về. Vì thế, từ xưa, người ta đã huấn luyện bồ câu để đưa thư. Ở nước ta, trong cuộc khởi nghĩa Lam Sơn chống quân Minh, tướng Nguyễn Chích đã dùng bồ câu đưa tin, góp phần đánh thắng nhiều trận quan trọng.</a:t>
            </a:r>
          </a:p>
          <a:p>
            <a:pPr algn="just">
              <a:lnSpc>
                <a:spcPct val="150000"/>
              </a:lnSpc>
            </a:pPr>
            <a:r>
              <a:rPr lang="vi-VN" sz="3800" dirty="0"/>
              <a:t>3. Sau này, mặc dù đã có nhiều phương tiện thông tin liên lạc hiện đại, ở một số nước, người ta vẫn sử dụng bưu điện chim bồ câu. Bưu điện này có hẳn một loại tem riêng.</a:t>
            </a:r>
            <a:endParaRPr lang="en-US" sz="3800" dirty="0"/>
          </a:p>
        </p:txBody>
      </p:sp>
      <p:pic>
        <p:nvPicPr>
          <p:cNvPr id="13"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114300"/>
            <a:ext cx="1845469" cy="1905000"/>
          </a:xfrm>
          <a:prstGeom prst="rect">
            <a:avLst/>
          </a:prstGeom>
        </p:spPr>
      </p:pic>
    </p:spTree>
    <p:extLst>
      <p:ext uri="{BB962C8B-B14F-4D97-AF65-F5344CB8AC3E}">
        <p14:creationId xmlns:p14="http://schemas.microsoft.com/office/powerpoint/2010/main" val="282728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8DC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6510" b="23882"/>
          <a:stretch>
            <a:fillRect/>
          </a:stretch>
        </p:blipFill>
        <p:spPr>
          <a:xfrm>
            <a:off x="13411200" y="5840814"/>
            <a:ext cx="4876800" cy="444618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5081" t="73707"/>
          <a:stretch>
            <a:fillRect/>
          </a:stretch>
        </p:blipFill>
        <p:spPr>
          <a:xfrm>
            <a:off x="-46125" y="-29978"/>
            <a:ext cx="4564899" cy="184878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38200" y="7880482"/>
            <a:ext cx="3074525" cy="291311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5883332" y="-676613"/>
            <a:ext cx="3000883" cy="2843337"/>
          </a:xfrm>
          <a:prstGeom prst="rect">
            <a:avLst/>
          </a:prstGeom>
        </p:spPr>
      </p:pic>
      <p:sp>
        <p:nvSpPr>
          <p:cNvPr id="8" name="TextBox 8"/>
          <p:cNvSpPr txBox="1"/>
          <p:nvPr/>
        </p:nvSpPr>
        <p:spPr>
          <a:xfrm>
            <a:off x="7239000" y="210144"/>
            <a:ext cx="3512128" cy="1154162"/>
          </a:xfrm>
          <a:prstGeom prst="rect">
            <a:avLst/>
          </a:prstGeom>
        </p:spPr>
        <p:txBody>
          <a:bodyPr wrap="square" lIns="0" tIns="0" rIns="0" bIns="0" rtlCol="0" anchor="t">
            <a:spAutoFit/>
          </a:bodyPr>
          <a:lstStyle/>
          <a:p>
            <a:pPr>
              <a:lnSpc>
                <a:spcPts val="8957"/>
              </a:lnSpc>
            </a:pPr>
            <a:r>
              <a:rPr lang="vi-VN" sz="4800" b="1" dirty="0">
                <a:solidFill>
                  <a:srgbClr val="202F5A"/>
                </a:solidFill>
              </a:rPr>
              <a:t>CHÚ THÍCH</a:t>
            </a:r>
            <a:r>
              <a:rPr lang="en-US" sz="4800" b="1" dirty="0">
                <a:solidFill>
                  <a:srgbClr val="202F5A"/>
                </a:solidFill>
              </a:rPr>
              <a:t> </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1760951"/>
            <a:ext cx="4419600" cy="353568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14662" y="5801359"/>
            <a:ext cx="4486275" cy="3535680"/>
          </a:xfrm>
          <a:prstGeom prst="rect">
            <a:avLst/>
          </a:prstGeom>
        </p:spPr>
      </p:pic>
      <p:sp>
        <p:nvSpPr>
          <p:cNvPr id="12" name="TextBox 11"/>
          <p:cNvSpPr txBox="1"/>
          <p:nvPr/>
        </p:nvSpPr>
        <p:spPr>
          <a:xfrm>
            <a:off x="7910011" y="2045051"/>
            <a:ext cx="9261743" cy="3046988"/>
          </a:xfrm>
          <a:prstGeom prst="rect">
            <a:avLst/>
          </a:prstGeom>
          <a:noFill/>
        </p:spPr>
        <p:txBody>
          <a:bodyPr wrap="square" rtlCol="0">
            <a:spAutoFit/>
          </a:bodyPr>
          <a:lstStyle/>
          <a:p>
            <a:pPr algn="ctr">
              <a:lnSpc>
                <a:spcPct val="150000"/>
              </a:lnSpc>
            </a:pPr>
            <a:r>
              <a:rPr lang="vi-VN" sz="3200" b="1" dirty="0"/>
              <a:t>NGUYỄN CHÍCH (1382-1448)</a:t>
            </a:r>
          </a:p>
          <a:p>
            <a:pPr algn="just">
              <a:lnSpc>
                <a:spcPct val="150000"/>
              </a:lnSpc>
            </a:pPr>
            <a:r>
              <a:rPr lang="vi-VN" sz="3200" dirty="0"/>
              <a:t>Một vị tướng nổi tiếng trong cuộc khởi nghĩa Lam Sơn do Lê Lợi lãnh đạo, đánh đuổi quân Minh (Trung Quốc), giải phóng đất nước.</a:t>
            </a:r>
            <a:endParaRPr lang="en-US" sz="3200" dirty="0"/>
          </a:p>
        </p:txBody>
      </p:sp>
      <p:sp>
        <p:nvSpPr>
          <p:cNvPr id="13" name="TextBox 12"/>
          <p:cNvSpPr txBox="1"/>
          <p:nvPr/>
        </p:nvSpPr>
        <p:spPr>
          <a:xfrm>
            <a:off x="7914772" y="5801359"/>
            <a:ext cx="9256981" cy="2308324"/>
          </a:xfrm>
          <a:prstGeom prst="rect">
            <a:avLst/>
          </a:prstGeom>
          <a:noFill/>
        </p:spPr>
        <p:txBody>
          <a:bodyPr wrap="square" rtlCol="0">
            <a:spAutoFit/>
          </a:bodyPr>
          <a:lstStyle/>
          <a:p>
            <a:pPr algn="ctr">
              <a:lnSpc>
                <a:spcPct val="150000"/>
              </a:lnSpc>
            </a:pPr>
            <a:r>
              <a:rPr lang="vi-VN" sz="3200" b="1" dirty="0"/>
              <a:t>DIỀU</a:t>
            </a:r>
          </a:p>
          <a:p>
            <a:pPr algn="just">
              <a:lnSpc>
                <a:spcPct val="150000"/>
              </a:lnSpc>
            </a:pPr>
            <a:r>
              <a:rPr lang="vi-VN" sz="3200" dirty="0"/>
              <a:t>Bộ phận chứa thức ăn, phình ra ở đoạn dưới cổ các loài chim.</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ppt_y</p:attrName>
                                        </p:attrNameLst>
                                      </p:cBhvr>
                                      <p:tavLst>
                                        <p:tav tm="0">
                                          <p:val>
                                            <p:strVal val="#ppt_y+#ppt_h*1.125000"/>
                                          </p:val>
                                        </p:tav>
                                        <p:tav tm="100000">
                                          <p:val>
                                            <p:strVal val="#ppt_y"/>
                                          </p:val>
                                        </p:tav>
                                      </p:tavLst>
                                    </p:anim>
                                    <p:animEffect transition="in" filter="wipe(up)">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up)">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E7F5"/>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15483" flipH="1" flipV="1">
            <a:off x="13280544" y="7321815"/>
            <a:ext cx="7464832" cy="900733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930871" y="4324016"/>
            <a:ext cx="3328429" cy="596298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15483" flipH="1" flipV="1">
            <a:off x="-1124053" y="-3810320"/>
            <a:ext cx="7464832" cy="9007339"/>
          </a:xfrm>
          <a:prstGeom prst="rect">
            <a:avLst/>
          </a:prstGeom>
        </p:spPr>
      </p:pic>
      <p:sp>
        <p:nvSpPr>
          <p:cNvPr id="9" name="TextBox 9"/>
          <p:cNvSpPr txBox="1"/>
          <p:nvPr/>
        </p:nvSpPr>
        <p:spPr>
          <a:xfrm>
            <a:off x="5486400" y="1866900"/>
            <a:ext cx="7504973" cy="1436740"/>
          </a:xfrm>
          <a:prstGeom prst="rect">
            <a:avLst/>
          </a:prstGeom>
        </p:spPr>
        <p:txBody>
          <a:bodyPr lIns="0" tIns="0" rIns="0" bIns="0" rtlCol="0" anchor="t">
            <a:spAutoFit/>
          </a:bodyPr>
          <a:lstStyle/>
          <a:p>
            <a:pPr algn="ctr">
              <a:lnSpc>
                <a:spcPts val="11959"/>
              </a:lnSpc>
            </a:pPr>
            <a:r>
              <a:rPr lang="vi-VN" sz="8600" b="1" dirty="0">
                <a:solidFill>
                  <a:srgbClr val="202F5A"/>
                </a:solidFill>
              </a:rPr>
              <a:t>ĐỌC HIỂU</a:t>
            </a:r>
            <a:endParaRPr lang="en-US" sz="8600" b="1" dirty="0">
              <a:solidFill>
                <a:srgbClr val="202F5A"/>
              </a:solidFill>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17347">
            <a:off x="-99720" y="7489026"/>
            <a:ext cx="4076942" cy="326155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4600" y="4052643"/>
            <a:ext cx="6400800" cy="5379021"/>
          </a:xfrm>
          <a:prstGeom prst="rect">
            <a:avLst/>
          </a:prstGeom>
        </p:spPr>
      </p:pic>
    </p:spTree>
    <p:extLst>
      <p:ext uri="{BB962C8B-B14F-4D97-AF65-F5344CB8AC3E}">
        <p14:creationId xmlns:p14="http://schemas.microsoft.com/office/powerpoint/2010/main" val="3852386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DC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5690273" y="-1217278"/>
            <a:ext cx="5195454" cy="492269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1569027" y="7855717"/>
            <a:ext cx="5195454" cy="492269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11484" b="13215"/>
          <a:stretch>
            <a:fillRect/>
          </a:stretch>
        </p:blipFill>
        <p:spPr>
          <a:xfrm>
            <a:off x="13029431" y="6096006"/>
            <a:ext cx="5504339" cy="539670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1025" t="73237"/>
          <a:stretch>
            <a:fillRect/>
          </a:stretch>
        </p:blipFill>
        <p:spPr>
          <a:xfrm>
            <a:off x="-236568" y="-188393"/>
            <a:ext cx="5488788" cy="2999340"/>
          </a:xfrm>
          <a:prstGeom prst="rect">
            <a:avLst/>
          </a:prstGeom>
        </p:spPr>
      </p:pic>
      <p:sp>
        <p:nvSpPr>
          <p:cNvPr id="15" name="TextBox 15"/>
          <p:cNvSpPr txBox="1"/>
          <p:nvPr/>
        </p:nvSpPr>
        <p:spPr>
          <a:xfrm>
            <a:off x="3957637" y="1893984"/>
            <a:ext cx="10591800" cy="2215991"/>
          </a:xfrm>
          <a:prstGeom prst="rect">
            <a:avLst/>
          </a:prstGeom>
        </p:spPr>
        <p:txBody>
          <a:bodyPr wrap="square" lIns="0" tIns="0" rIns="0" bIns="0" rtlCol="0" anchor="t">
            <a:spAutoFit/>
          </a:bodyPr>
          <a:lstStyle/>
          <a:p>
            <a:pPr algn="just">
              <a:lnSpc>
                <a:spcPct val="150000"/>
              </a:lnSpc>
            </a:pPr>
            <a:r>
              <a:rPr lang="vi-VN" sz="4800" b="1" i="1" dirty="0">
                <a:solidFill>
                  <a:srgbClr val="202F5A"/>
                </a:solidFill>
              </a:rPr>
              <a:t>1. Chim bồ câu ấp trứng, nuôi con mới nở như thế nào?</a:t>
            </a:r>
            <a:endParaRPr lang="en-US" sz="4800" b="1" i="1" dirty="0">
              <a:solidFill>
                <a:srgbClr val="202F5A"/>
              </a:solidFill>
            </a:endParaRPr>
          </a:p>
        </p:txBody>
      </p:sp>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l="22545" r="22545"/>
          <a:stretch/>
        </p:blipFill>
        <p:spPr>
          <a:xfrm rot="20868941">
            <a:off x="83734" y="945212"/>
            <a:ext cx="3717479" cy="4513517"/>
          </a:xfrm>
          <a:prstGeom prst="rect">
            <a:avLst/>
          </a:prstGeom>
        </p:spPr>
      </p:pic>
      <p:sp>
        <p:nvSpPr>
          <p:cNvPr id="20" name="Rounded Rectangle 19"/>
          <p:cNvSpPr/>
          <p:nvPr/>
        </p:nvSpPr>
        <p:spPr>
          <a:xfrm>
            <a:off x="2507455" y="4500999"/>
            <a:ext cx="13492164" cy="3999134"/>
          </a:xfrm>
          <a:prstGeom prst="roundRect">
            <a:avLst/>
          </a:prstGeom>
          <a:solidFill>
            <a:schemeClr val="bg1">
              <a:lumMod val="95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200000"/>
              </a:lnSpc>
              <a:buFont typeface="Symbol" panose="05050102010706020507" pitchFamily="18" charset="2"/>
              <a:buChar char="Þ"/>
            </a:pPr>
            <a:r>
              <a:rPr lang="nl-NL" sz="3800" dirty="0">
                <a:solidFill>
                  <a:schemeClr val="tx1"/>
                </a:solidFill>
                <a:latin typeface="Arial" panose="020B0604020202020204" pitchFamily="34" charset="0"/>
                <a:cs typeface="Arial" panose="020B0604020202020204" pitchFamily="34" charset="0"/>
              </a:rPr>
              <a:t>Chim bồ câu ấp trứng nuôi con mới nở bằng cách chim bố mẹ thay nhau ấp trứng. Khi chim non ra đời, bố mẹ không mớm mồi mà mớm sữa chứa trong diều cho con.</a:t>
            </a:r>
            <a:endParaRPr lang="vi-VN" sz="38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8DC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5690273" y="-1217278"/>
            <a:ext cx="5195454" cy="492269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1569027" y="7855717"/>
            <a:ext cx="5195454" cy="492269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11484" b="13215"/>
          <a:stretch>
            <a:fillRect/>
          </a:stretch>
        </p:blipFill>
        <p:spPr>
          <a:xfrm>
            <a:off x="13029431" y="6096006"/>
            <a:ext cx="5504339" cy="539670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1025" t="73237"/>
          <a:stretch>
            <a:fillRect/>
          </a:stretch>
        </p:blipFill>
        <p:spPr>
          <a:xfrm>
            <a:off x="-236568" y="-188393"/>
            <a:ext cx="5488788" cy="2999340"/>
          </a:xfrm>
          <a:prstGeom prst="rect">
            <a:avLst/>
          </a:prstGeom>
        </p:spPr>
      </p:pic>
      <p:sp>
        <p:nvSpPr>
          <p:cNvPr id="15" name="TextBox 15"/>
          <p:cNvSpPr txBox="1"/>
          <p:nvPr/>
        </p:nvSpPr>
        <p:spPr>
          <a:xfrm>
            <a:off x="3264698" y="1985939"/>
            <a:ext cx="12749208" cy="1107996"/>
          </a:xfrm>
          <a:prstGeom prst="rect">
            <a:avLst/>
          </a:prstGeom>
        </p:spPr>
        <p:txBody>
          <a:bodyPr wrap="square" lIns="0" tIns="0" rIns="0" bIns="0" rtlCol="0" anchor="t">
            <a:spAutoFit/>
          </a:bodyPr>
          <a:lstStyle/>
          <a:p>
            <a:pPr algn="just">
              <a:lnSpc>
                <a:spcPct val="150000"/>
              </a:lnSpc>
            </a:pPr>
            <a:r>
              <a:rPr lang="vi-VN" sz="4800" b="1" i="1" dirty="0">
                <a:solidFill>
                  <a:srgbClr val="202F5A"/>
                </a:solidFill>
              </a:rPr>
              <a:t>2. Vì sao người ta dùng bồ câu để đưa thư?</a:t>
            </a:r>
            <a:endParaRPr lang="en-US" sz="4800" b="1" i="1" dirty="0">
              <a:solidFill>
                <a:srgbClr val="202F5A"/>
              </a:solidFill>
            </a:endParaRPr>
          </a:p>
        </p:txBody>
      </p:sp>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l="22545" r="22545"/>
          <a:stretch/>
        </p:blipFill>
        <p:spPr>
          <a:xfrm rot="20868941">
            <a:off x="55158" y="-153837"/>
            <a:ext cx="3717479" cy="4513517"/>
          </a:xfrm>
          <a:prstGeom prst="rect">
            <a:avLst/>
          </a:prstGeom>
        </p:spPr>
      </p:pic>
      <p:sp>
        <p:nvSpPr>
          <p:cNvPr id="20" name="Rounded Rectangle 19"/>
          <p:cNvSpPr/>
          <p:nvPr/>
        </p:nvSpPr>
        <p:spPr>
          <a:xfrm>
            <a:off x="2743200" y="3880180"/>
            <a:ext cx="13492164" cy="3999134"/>
          </a:xfrm>
          <a:prstGeom prst="roundRect">
            <a:avLst/>
          </a:prstGeom>
          <a:solidFill>
            <a:schemeClr val="bg1">
              <a:lumMod val="95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200000"/>
              </a:lnSpc>
              <a:buFont typeface="Symbol" panose="05050102010706020507" pitchFamily="18" charset="2"/>
              <a:buChar char="Þ"/>
            </a:pPr>
            <a:r>
              <a:rPr lang="vi-VN" sz="3800" dirty="0">
                <a:solidFill>
                  <a:schemeClr val="tx1"/>
                </a:solidFill>
                <a:cs typeface="Arial" panose="020B0604020202020204" pitchFamily="34" charset="0"/>
              </a:rPr>
              <a:t>Vì bồ câu rất thông minh, chúng có thể bay xa tới 1800 km nhưng dù bay xa đến đâu chúng vẫn nhớ đường về.</a:t>
            </a:r>
            <a:endParaRPr lang="vi-VN" sz="3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79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strVal val="#ppt_w+.3"/>
                                          </p:val>
                                        </p:tav>
                                        <p:tav tm="100000">
                                          <p:val>
                                            <p:strVal val="#ppt_w"/>
                                          </p:val>
                                        </p:tav>
                                      </p:tavLst>
                                    </p:anim>
                                    <p:anim calcmode="lin" valueType="num">
                                      <p:cBhvr>
                                        <p:cTn id="18" dur="1000" fill="hold"/>
                                        <p:tgtEl>
                                          <p:spTgt spid="20"/>
                                        </p:tgtEl>
                                        <p:attrNameLst>
                                          <p:attrName>ppt_h</p:attrName>
                                        </p:attrNameLst>
                                      </p:cBhvr>
                                      <p:tavLst>
                                        <p:tav tm="0">
                                          <p:val>
                                            <p:strVal val="#ppt_h"/>
                                          </p:val>
                                        </p:tav>
                                        <p:tav tm="100000">
                                          <p:val>
                                            <p:strVal val="#ppt_h"/>
                                          </p:val>
                                        </p:tav>
                                      </p:tavLst>
                                    </p:anim>
                                    <p:animEffect transition="in" filter="fade">
                                      <p:cBhvr>
                                        <p:cTn id="1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534</Words>
  <Application>Microsoft Office PowerPoint</Application>
  <PresentationFormat>Custom</PresentationFormat>
  <Paragraphs>38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Symbol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10</cp:revision>
  <dcterms:created xsi:type="dcterms:W3CDTF">2006-08-16T00:00:00Z</dcterms:created>
  <dcterms:modified xsi:type="dcterms:W3CDTF">2025-10-03T13:44:58Z</dcterms:modified>
  <dc:identifier>DAEtOSKkZlk</dc:identifier>
</cp:coreProperties>
</file>