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Lst>
  <p:notesMasterIdLst>
    <p:notesMasterId r:id="rId36"/>
  </p:notesMasterIdLst>
  <p:sldIdLst>
    <p:sldId id="4152" r:id="rId4"/>
    <p:sldId id="4158" r:id="rId5"/>
    <p:sldId id="4268" r:id="rId6"/>
    <p:sldId id="4283" r:id="rId7"/>
    <p:sldId id="4284" r:id="rId8"/>
    <p:sldId id="4245" r:id="rId9"/>
    <p:sldId id="4285" r:id="rId10"/>
    <p:sldId id="4189" r:id="rId11"/>
    <p:sldId id="4286" r:id="rId12"/>
    <p:sldId id="4287" r:id="rId13"/>
    <p:sldId id="4288" r:id="rId14"/>
    <p:sldId id="4292" r:id="rId15"/>
    <p:sldId id="4290" r:id="rId16"/>
    <p:sldId id="4289" r:id="rId17"/>
    <p:sldId id="4293" r:id="rId18"/>
    <p:sldId id="4291" r:id="rId19"/>
    <p:sldId id="4169" r:id="rId20"/>
    <p:sldId id="4203" r:id="rId21"/>
    <p:sldId id="4269" r:id="rId22"/>
    <p:sldId id="4270" r:id="rId23"/>
    <p:sldId id="4271" r:id="rId24"/>
    <p:sldId id="4272" r:id="rId25"/>
    <p:sldId id="4273" r:id="rId26"/>
    <p:sldId id="4274" r:id="rId27"/>
    <p:sldId id="4275" r:id="rId28"/>
    <p:sldId id="4276" r:id="rId29"/>
    <p:sldId id="4277" r:id="rId30"/>
    <p:sldId id="4278" r:id="rId31"/>
    <p:sldId id="4279" r:id="rId32"/>
    <p:sldId id="4280" r:id="rId33"/>
    <p:sldId id="4281" r:id="rId34"/>
    <p:sldId id="4282"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Pangolin" panose="020B0604020202020204" charset="0"/>
      <p:regular r:id="rId43"/>
    </p:embeddedFont>
    <p:embeddedFont>
      <p:font typeface="Roboto" panose="02000000000000000000" pitchFamily="2" charset="0"/>
      <p:regular r:id="rId44"/>
      <p:bold r:id="rId45"/>
      <p:italic r:id="rId46"/>
      <p:boldItalic r:id="rId47"/>
    </p:embeddedFont>
    <p:embeddedFont>
      <p:font typeface="Roboto Black" pitchFamily="2" charset="0"/>
      <p:regular r:id="rId48"/>
      <p:bold r:id="rId49"/>
      <p:boldItalic r:id="rId5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624C"/>
    <a:srgbClr val="E3E9EA"/>
    <a:srgbClr val="AAE1FA"/>
    <a:srgbClr val="F19054"/>
    <a:srgbClr val="EE1D25"/>
    <a:srgbClr val="81A7D4"/>
    <a:srgbClr val="BB8CBF"/>
    <a:srgbClr val="FEF26C"/>
    <a:srgbClr val="31B778"/>
    <a:srgbClr val="EF6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7" autoAdjust="0"/>
    <p:restoredTop sz="83192" autoAdjust="0"/>
  </p:normalViewPr>
  <p:slideViewPr>
    <p:cSldViewPr snapToGrid="0">
      <p:cViewPr varScale="1">
        <p:scale>
          <a:sx n="91" d="100"/>
          <a:sy n="91" d="100"/>
        </p:scale>
        <p:origin x="132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18/07/2023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116889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cây</a:t>
            </a:r>
            <a:r>
              <a:rPr lang="en-US" baseline="0"/>
              <a:t> và phân loại thân cây. Cây đậu có thân bám và quấn quanh hàng rào nên được gọi là cây thân leo. Cây bí đỏ thân mềm, bò lan sát đất gọi là cây thân bò. Cây xoài có thân cứng, cao, có cành gọi là cây thân đứng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992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cây</a:t>
            </a:r>
            <a:r>
              <a:rPr lang="en-US" baseline="0"/>
              <a:t> và phân loại thân cây như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2619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cây</a:t>
            </a:r>
            <a:r>
              <a:rPr lang="en-US" baseline="0"/>
              <a:t> và phân loại thân cây dựa vào đặc điểm của cây thân gỗ, cây thân thảo.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7429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2422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lá</a:t>
            </a:r>
            <a:r>
              <a:rPr lang="en-US" baseline="0"/>
              <a:t> </a:t>
            </a:r>
            <a:r>
              <a:rPr lang="en-US"/>
              <a:t>cây và</a:t>
            </a:r>
            <a:r>
              <a:rPr lang="en-US" baseline="0"/>
              <a:t> trả lời câu hỏi: lá cây có mấy bộ phận? (3) Gồm những bộ phận nào? (Gân lá, phiến lá, cuống lá) Em hãy chỉ ra 3 bộ phận đó của chiếc lá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2984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lá</a:t>
            </a:r>
            <a:r>
              <a:rPr lang="en-US" baseline="0"/>
              <a:t> </a:t>
            </a:r>
            <a:r>
              <a:rPr lang="en-US"/>
              <a:t>cây và</a:t>
            </a:r>
            <a:r>
              <a:rPr lang="en-US" baseline="0"/>
              <a:t> trả lời câu hỏi: em có nhận ra đây là lá cây gì không? Em hãy nối các bộ phận của lá cây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8254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4313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7338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732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nghe,</a:t>
            </a:r>
            <a:r>
              <a:rPr lang="en-US" baseline="0"/>
              <a:t> hát và múa cùng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để</a:t>
            </a:r>
            <a:r>
              <a:rPr lang="en-US" baseline="0">
                <a:latin typeface="Times New Roman" panose="02020603050405020304" pitchFamily="18" charset="0"/>
                <a:cs typeface="Times New Roman" panose="02020603050405020304" pitchFamily="18" charset="0"/>
              </a:rPr>
              <a:t> đưa ra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GV chiếu tiêu chí sản phẩm và yêu cầu nội dung thảo luận của học sinh bám sát với các tiêu chí 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9655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dirty="0"/>
              <a:t>, </a:t>
            </a:r>
            <a:r>
              <a:rPr lang="en-US" baseline="0" err="1"/>
              <a:t>cắt</a:t>
            </a:r>
            <a:r>
              <a:rPr lang="en-US" baseline="0"/>
              <a:t> dán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3735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7081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7526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5824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hành làm sản phẩm theo ý tưởng nhóm đã thống nhất hoặc làm theo gợi ý trong sách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6507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làm, có</a:t>
            </a:r>
            <a:r>
              <a:rPr lang="en-US" baseline="0">
                <a:latin typeface="Times New Roman" panose="02020603050405020304" pitchFamily="18" charset="0"/>
                <a:cs typeface="Times New Roman" panose="02020603050405020304" pitchFamily="18" charset="0"/>
              </a:rPr>
              <a:t> thể ghép nhiều tờ giấy vào với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6885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ý cách làm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0334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0142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9313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bài hát nói đến mấy loại cây? (7 loại). GV bấm chuột để hiện lên các ô chữ đã bị che.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Bài hát nhắc đến những cây gì? GV bấm chuột vào ô xanh để hiện chữ, lưu ý thứ tự cây trên màn hình</a:t>
            </a:r>
          </a:p>
          <a:p>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Hàng trên: na, mít, dừa, khế. Hàng dưới: cam, quýt, gấc. HS có thể trả lời không theo thứ tự, GV cần ghi nhớ vị trí tên cây để bấm đúng</a:t>
            </a:r>
          </a:p>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7010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Các nhóm khác đặt câu hỏi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2404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9500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53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đoán</a:t>
            </a:r>
            <a:r>
              <a:rPr lang="en-US" baseline="0"/>
              <a:t> xem các hình trên là cây gì, bấm vào tên cây để di chuyển về hình đúng. Sau đó GV cho hS mô tả đặc điểm của cây (cây to không? Nhiều quả không? Quả màu gì? Quả to hay bé? Em đã từng ăn chưa? Nó có vị gì? Đã nhìn thấy, sờ hay treo cây chưa?)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320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tự</a:t>
            </a:r>
            <a:r>
              <a:rPr lang="en-US" baseline="0"/>
              <a:t> kể một số loại cây và đặc điểm của chúng. Trường hợp HS ko kế được thì GV gợi ý bằng những cây ở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7387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a:t>
            </a:r>
            <a:r>
              <a:rPr lang="en-US" baseline="0"/>
              <a:t> nhận xét đặc điểm của 2 loại rễ, sau đó tổng kết. Rễ cây 1 gọi là rễ cọc, rễ cây 2 gọi là rễ chùm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7300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a:t>
            </a:r>
            <a:r>
              <a:rPr lang="en-US" baseline="0"/>
              <a:t> gọi tên cây, nêu đặc điểm rễ cây và gọi tên rễ của nó. VD: cây số 1 là cây lúa, rễ cây không có rễ chính mà có nhiều rễ nhỏ tạo thành chùm rộng nên cây lúa có rễ chùm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5653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2060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cây</a:t>
            </a:r>
            <a:r>
              <a:rPr lang="en-US" baseline="0"/>
              <a:t> và mô tả đặc điểm thân cây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9682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2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02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7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42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7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1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36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21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0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1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96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003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065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393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145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58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891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03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061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720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73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41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826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57393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42.png"/><Relationship Id="rId12"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29.pn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31.png"/><Relationship Id="rId1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13.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612" y="436419"/>
            <a:ext cx="5328388" cy="59570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0" name="TextBox 39">
            <a:extLst>
              <a:ext uri="{FF2B5EF4-FFF2-40B4-BE49-F238E27FC236}">
                <a16:creationId xmlns:a16="http://schemas.microsoft.com/office/drawing/2014/main" id="{DA14CBFD-2C6F-E4A0-F468-3C5C731B2275}"/>
              </a:ext>
            </a:extLst>
          </p:cNvPr>
          <p:cNvSpPr txBox="1"/>
          <p:nvPr/>
        </p:nvSpPr>
        <p:spPr>
          <a:xfrm>
            <a:off x="4231963" y="816139"/>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7</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1197817" y="5817506"/>
            <a:ext cx="1080256" cy="981137"/>
            <a:chOff x="3686896" y="5777470"/>
            <a:chExt cx="1080256"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6" y="5777470"/>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265901" y="1686806"/>
            <a:ext cx="6597711" cy="2862322"/>
          </a:xfrm>
          <a:prstGeom prst="rect">
            <a:avLst/>
          </a:prstGeom>
          <a:noFill/>
        </p:spPr>
        <p:txBody>
          <a:bodyPr wrap="square" rtlCol="0">
            <a:spAutoFit/>
          </a:bodyPr>
          <a:lstStyle/>
          <a:p>
            <a:pPr lvl="0" algn="ctr">
              <a:lnSpc>
                <a:spcPct val="150000"/>
              </a:lnSpc>
              <a:defRPr/>
            </a:pPr>
            <a:r>
              <a:rPr lang="en-US" altLang="zh-CN" sz="6000" b="1">
                <a:solidFill>
                  <a:srgbClr val="0070C0"/>
                </a:solidFill>
                <a:latin typeface="Roboto Black" panose="02000000000000000000" pitchFamily="2" charset="0"/>
                <a:ea typeface="Roboto Black" panose="02000000000000000000" pitchFamily="2" charset="0"/>
              </a:rPr>
              <a:t>CÁC BỘ PHẬN CỦA THỰC VẬT</a:t>
            </a: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691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6" presetClass="entr" presetSubtype="32"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out)">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260" y="1532524"/>
            <a:ext cx="3503216" cy="3916516"/>
          </a:xfrm>
          <a:prstGeom prst="roundRect">
            <a:avLst>
              <a:gd name="adj" fmla="val 15273"/>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687" y="1532524"/>
            <a:ext cx="3429761" cy="3776591"/>
          </a:xfrm>
          <a:prstGeom prst="roundRect">
            <a:avLst>
              <a:gd name="adj" fmla="val 15273"/>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8" y="1555753"/>
            <a:ext cx="3444171" cy="3916516"/>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CÁC LOẠI THÂN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380407" y="674959"/>
            <a:ext cx="823910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cây và chỉ ra cây có thân đứng, thân leo, thân bò</a:t>
            </a:r>
            <a:endParaRPr lang="en-US" sz="2400">
              <a:solidFill>
                <a:srgbClr val="002060"/>
              </a:solidFill>
              <a:latin typeface="Roboto" panose="02000000000000000000" pitchFamily="2" charset="0"/>
              <a:ea typeface="Roboto" panose="02000000000000000000" pitchFamily="2" charset="0"/>
            </a:endParaRPr>
          </a:p>
        </p:txBody>
      </p:sp>
      <p:sp>
        <p:nvSpPr>
          <p:cNvPr id="8" name="TextBox 7"/>
          <p:cNvSpPr txBox="1"/>
          <p:nvPr/>
        </p:nvSpPr>
        <p:spPr>
          <a:xfrm>
            <a:off x="5388702" y="6012088"/>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BÒ</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9438587" y="5965519"/>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ĐỨNG</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Oval 10"/>
          <p:cNvSpPr/>
          <p:nvPr/>
        </p:nvSpPr>
        <p:spPr>
          <a:xfrm>
            <a:off x="3167646" y="4851915"/>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7192109" y="4822276"/>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17" name="Oval 16"/>
          <p:cNvSpPr/>
          <p:nvPr/>
        </p:nvSpPr>
        <p:spPr>
          <a:xfrm>
            <a:off x="11031206" y="4752313"/>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19" name="TextBox 18"/>
          <p:cNvSpPr txBox="1"/>
          <p:nvPr/>
        </p:nvSpPr>
        <p:spPr>
          <a:xfrm>
            <a:off x="1177909" y="6001612"/>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LEO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1364273" y="5539947"/>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đậu</a:t>
            </a:r>
          </a:p>
        </p:txBody>
      </p:sp>
      <p:sp>
        <p:nvSpPr>
          <p:cNvPr id="23" name="TextBox 22"/>
          <p:cNvSpPr txBox="1"/>
          <p:nvPr/>
        </p:nvSpPr>
        <p:spPr>
          <a:xfrm>
            <a:off x="5421779" y="5539947"/>
            <a:ext cx="164427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bí đỏ</a:t>
            </a:r>
          </a:p>
        </p:txBody>
      </p:sp>
      <p:sp>
        <p:nvSpPr>
          <p:cNvPr id="25" name="TextBox 24"/>
          <p:cNvSpPr txBox="1"/>
          <p:nvPr/>
        </p:nvSpPr>
        <p:spPr>
          <a:xfrm>
            <a:off x="9519081" y="5471629"/>
            <a:ext cx="174072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xoài</a:t>
            </a:r>
          </a:p>
        </p:txBody>
      </p:sp>
    </p:spTree>
    <p:extLst>
      <p:ext uri="{BB962C8B-B14F-4D97-AF65-F5344CB8AC3E}">
        <p14:creationId xmlns:p14="http://schemas.microsoft.com/office/powerpoint/2010/main" val="176166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8" grpId="0"/>
      <p:bldP spid="9" grpId="0"/>
      <p:bldP spid="19" grpId="0"/>
      <p:bldP spid="22" grpId="0"/>
      <p:bldP spid="23"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260" y="1558765"/>
            <a:ext cx="3503216" cy="3864034"/>
          </a:xfrm>
          <a:prstGeom prst="roundRect">
            <a:avLst>
              <a:gd name="adj" fmla="val 15273"/>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598" y="1532524"/>
            <a:ext cx="3423938" cy="3776591"/>
          </a:xfrm>
          <a:prstGeom prst="roundRect">
            <a:avLst>
              <a:gd name="adj" fmla="val 15273"/>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8" y="1620222"/>
            <a:ext cx="3444171" cy="3787577"/>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CÁC LOẠI THÂN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380407" y="674959"/>
            <a:ext cx="823910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cây và chỉ ra cây có thân đứng, thân leo, thân bò</a:t>
            </a:r>
            <a:endParaRPr lang="en-US" sz="2400">
              <a:solidFill>
                <a:srgbClr val="002060"/>
              </a:solidFill>
              <a:latin typeface="Roboto" panose="02000000000000000000" pitchFamily="2" charset="0"/>
              <a:ea typeface="Roboto" panose="02000000000000000000" pitchFamily="2" charset="0"/>
            </a:endParaRPr>
          </a:p>
        </p:txBody>
      </p:sp>
      <p:sp>
        <p:nvSpPr>
          <p:cNvPr id="8" name="TextBox 7"/>
          <p:cNvSpPr txBox="1"/>
          <p:nvPr/>
        </p:nvSpPr>
        <p:spPr>
          <a:xfrm>
            <a:off x="5284792" y="6012088"/>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BÒ</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9365850" y="5965519"/>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ĐỨNG</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Oval 10"/>
          <p:cNvSpPr/>
          <p:nvPr/>
        </p:nvSpPr>
        <p:spPr>
          <a:xfrm>
            <a:off x="3167646" y="4851915"/>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7192109" y="4822276"/>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17" name="Oval 16"/>
          <p:cNvSpPr/>
          <p:nvPr/>
        </p:nvSpPr>
        <p:spPr>
          <a:xfrm>
            <a:off x="11031206" y="4752313"/>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19" name="TextBox 18"/>
          <p:cNvSpPr txBox="1"/>
          <p:nvPr/>
        </p:nvSpPr>
        <p:spPr>
          <a:xfrm>
            <a:off x="1157127" y="6001612"/>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LEO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1364273" y="5539947"/>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nho</a:t>
            </a:r>
          </a:p>
        </p:txBody>
      </p:sp>
      <p:sp>
        <p:nvSpPr>
          <p:cNvPr id="23" name="TextBox 22"/>
          <p:cNvSpPr txBox="1"/>
          <p:nvPr/>
        </p:nvSpPr>
        <p:spPr>
          <a:xfrm>
            <a:off x="5201360" y="5531234"/>
            <a:ext cx="194334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dưa hấu</a:t>
            </a:r>
          </a:p>
        </p:txBody>
      </p:sp>
      <p:sp>
        <p:nvSpPr>
          <p:cNvPr id="25" name="TextBox 24"/>
          <p:cNvSpPr txBox="1"/>
          <p:nvPr/>
        </p:nvSpPr>
        <p:spPr>
          <a:xfrm>
            <a:off x="9438587" y="5471629"/>
            <a:ext cx="18212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phượng</a:t>
            </a:r>
          </a:p>
        </p:txBody>
      </p:sp>
    </p:spTree>
    <p:extLst>
      <p:ext uri="{BB962C8B-B14F-4D97-AF65-F5344CB8AC3E}">
        <p14:creationId xmlns:p14="http://schemas.microsoft.com/office/powerpoint/2010/main" val="355050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8" grpId="0"/>
      <p:bldP spid="9" grpId="0"/>
      <p:bldP spid="19" grpId="0"/>
      <p:bldP spid="22" grpId="0"/>
      <p:bldP spid="2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721" y="3974847"/>
            <a:ext cx="2925387" cy="2423973"/>
          </a:xfrm>
          <a:prstGeom prst="roundRect">
            <a:avLst>
              <a:gd name="adj" fmla="val 15273"/>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791" y="4029805"/>
            <a:ext cx="2820872" cy="2337371"/>
          </a:xfrm>
          <a:prstGeom prst="roundRect">
            <a:avLst>
              <a:gd name="adj" fmla="val 15273"/>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4" y="3931546"/>
            <a:ext cx="2934138" cy="2423972"/>
          </a:xfrm>
          <a:prstGeom prst="roundRect">
            <a:avLst>
              <a:gd name="adj" fmla="val 15273"/>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229" y="701244"/>
            <a:ext cx="2921458" cy="2423973"/>
          </a:xfrm>
          <a:prstGeom prst="roundRect">
            <a:avLst>
              <a:gd name="adj" fmla="val 15273"/>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0328" y="735420"/>
            <a:ext cx="2860201" cy="2337371"/>
          </a:xfrm>
          <a:prstGeom prst="roundRect">
            <a:avLst>
              <a:gd name="adj" fmla="val 15273"/>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23" y="657943"/>
            <a:ext cx="2872218" cy="2423972"/>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65953" y="-30720"/>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0" y="-13008"/>
            <a:ext cx="10274789" cy="584775"/>
          </a:xfrm>
          <a:prstGeom prst="rect">
            <a:avLst/>
          </a:prstGeom>
          <a:noFill/>
        </p:spPr>
        <p:txBody>
          <a:bodyPr wrap="square" rtlCol="0">
            <a:spAutoFit/>
          </a:bodyPr>
          <a:lstStyle/>
          <a:p>
            <a:pPr lvl="0" algn="ctr">
              <a:defRPr/>
            </a:pPr>
            <a:r>
              <a:rPr lang="en-US" sz="3200">
                <a:solidFill>
                  <a:srgbClr val="002060"/>
                </a:solidFill>
                <a:latin typeface="Roboto Black" panose="02000000000000000000" pitchFamily="2" charset="0"/>
                <a:ea typeface="Roboto Black" panose="02000000000000000000" pitchFamily="2" charset="0"/>
              </a:rPr>
              <a:t>C</a:t>
            </a:r>
            <a:r>
              <a:rPr lang="vi-VN" sz="3200">
                <a:solidFill>
                  <a:srgbClr val="002060"/>
                </a:solidFill>
                <a:latin typeface="Roboto Black" panose="02000000000000000000" pitchFamily="2" charset="0"/>
                <a:ea typeface="Roboto Black" panose="02000000000000000000" pitchFamily="2" charset="0"/>
              </a:rPr>
              <a:t>HỈ RA CÂY THÂN GỖ VÀ CÂY THÂN THẢO</a:t>
            </a:r>
            <a:endParaRPr lang="en-US" sz="3200">
              <a:solidFill>
                <a:srgbClr val="002060"/>
              </a:solidFill>
              <a:latin typeface="Roboto Black" panose="02000000000000000000" pitchFamily="2" charset="0"/>
              <a:ea typeface="Roboto Black" panose="02000000000000000000" pitchFamily="2" charset="0"/>
            </a:endParaRPr>
          </a:p>
        </p:txBody>
      </p:sp>
      <p:sp>
        <p:nvSpPr>
          <p:cNvPr id="11" name="Oval 10"/>
          <p:cNvSpPr/>
          <p:nvPr/>
        </p:nvSpPr>
        <p:spPr>
          <a:xfrm>
            <a:off x="2427089" y="2509761"/>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5645393" y="2546652"/>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17" name="Oval 16"/>
          <p:cNvSpPr/>
          <p:nvPr/>
        </p:nvSpPr>
        <p:spPr>
          <a:xfrm>
            <a:off x="8588162" y="2510865"/>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22" name="TextBox 21"/>
          <p:cNvSpPr txBox="1"/>
          <p:nvPr/>
        </p:nvSpPr>
        <p:spPr>
          <a:xfrm>
            <a:off x="170223" y="679432"/>
            <a:ext cx="1623694"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đậu</a:t>
            </a:r>
          </a:p>
        </p:txBody>
      </p:sp>
      <p:sp>
        <p:nvSpPr>
          <p:cNvPr id="23" name="TextBox 22"/>
          <p:cNvSpPr txBox="1"/>
          <p:nvPr/>
        </p:nvSpPr>
        <p:spPr>
          <a:xfrm>
            <a:off x="3401362" y="735420"/>
            <a:ext cx="1644279"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bí đỏ</a:t>
            </a:r>
          </a:p>
        </p:txBody>
      </p:sp>
      <p:sp>
        <p:nvSpPr>
          <p:cNvPr id="25" name="TextBox 24"/>
          <p:cNvSpPr txBox="1"/>
          <p:nvPr/>
        </p:nvSpPr>
        <p:spPr>
          <a:xfrm>
            <a:off x="6411017" y="784557"/>
            <a:ext cx="1740725"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xoài</a:t>
            </a:r>
          </a:p>
        </p:txBody>
      </p:sp>
      <p:sp>
        <p:nvSpPr>
          <p:cNvPr id="40" name="TextBox 39"/>
          <p:cNvSpPr txBox="1"/>
          <p:nvPr/>
        </p:nvSpPr>
        <p:spPr>
          <a:xfrm>
            <a:off x="180616" y="4045841"/>
            <a:ext cx="1623694"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nho</a:t>
            </a:r>
          </a:p>
        </p:txBody>
      </p:sp>
      <p:sp>
        <p:nvSpPr>
          <p:cNvPr id="41" name="TextBox 40"/>
          <p:cNvSpPr txBox="1"/>
          <p:nvPr/>
        </p:nvSpPr>
        <p:spPr>
          <a:xfrm>
            <a:off x="3401362" y="4031234"/>
            <a:ext cx="1937231"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dưa hấu</a:t>
            </a:r>
          </a:p>
        </p:txBody>
      </p:sp>
      <p:sp>
        <p:nvSpPr>
          <p:cNvPr id="42" name="TextBox 41"/>
          <p:cNvSpPr txBox="1"/>
          <p:nvPr/>
        </p:nvSpPr>
        <p:spPr>
          <a:xfrm>
            <a:off x="6494147" y="4078229"/>
            <a:ext cx="1900529"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phượng</a:t>
            </a:r>
          </a:p>
        </p:txBody>
      </p:sp>
      <p:sp>
        <p:nvSpPr>
          <p:cNvPr id="43" name="Oval 42"/>
          <p:cNvSpPr/>
          <p:nvPr/>
        </p:nvSpPr>
        <p:spPr>
          <a:xfrm>
            <a:off x="2427089" y="5817113"/>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4</a:t>
            </a:r>
          </a:p>
        </p:txBody>
      </p:sp>
      <p:sp>
        <p:nvSpPr>
          <p:cNvPr id="44" name="Oval 43"/>
          <p:cNvSpPr/>
          <p:nvPr/>
        </p:nvSpPr>
        <p:spPr>
          <a:xfrm>
            <a:off x="5645393" y="5854004"/>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5</a:t>
            </a:r>
          </a:p>
        </p:txBody>
      </p:sp>
      <p:sp>
        <p:nvSpPr>
          <p:cNvPr id="45" name="Oval 44"/>
          <p:cNvSpPr/>
          <p:nvPr/>
        </p:nvSpPr>
        <p:spPr>
          <a:xfrm>
            <a:off x="8588162" y="5818217"/>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6</a:t>
            </a:r>
          </a:p>
        </p:txBody>
      </p:sp>
      <p:sp>
        <p:nvSpPr>
          <p:cNvPr id="31" name="TextBox 30"/>
          <p:cNvSpPr txBox="1"/>
          <p:nvPr/>
        </p:nvSpPr>
        <p:spPr>
          <a:xfrm>
            <a:off x="9159663" y="1920133"/>
            <a:ext cx="3032337" cy="1200329"/>
          </a:xfrm>
          <a:prstGeom prst="rect">
            <a:avLst/>
          </a:prstGeom>
          <a:noFill/>
        </p:spPr>
        <p:txBody>
          <a:bodyPr wrap="square" rtlCol="0">
            <a:spAutoFit/>
          </a:bodyPr>
          <a:lstStyle/>
          <a:p>
            <a:pPr lvl="0">
              <a:defRPr/>
            </a:pPr>
            <a:r>
              <a:rPr lang="vi-VN" sz="2400" b="1">
                <a:solidFill>
                  <a:srgbClr val="002060"/>
                </a:solidFill>
                <a:latin typeface="Roboto" panose="02000000000000000000" pitchFamily="2" charset="0"/>
                <a:ea typeface="Roboto" panose="02000000000000000000" pitchFamily="2" charset="0"/>
              </a:rPr>
              <a:t>Cây thân gỗ</a:t>
            </a:r>
            <a:endParaRPr lang="en-US" sz="2400" b="1">
              <a:solidFill>
                <a:srgbClr val="002060"/>
              </a:solidFill>
              <a:latin typeface="Roboto" panose="02000000000000000000" pitchFamily="2" charset="0"/>
              <a:ea typeface="Roboto" panose="02000000000000000000" pitchFamily="2" charset="0"/>
            </a:endParaRPr>
          </a:p>
          <a:p>
            <a:pPr lvl="0">
              <a:defRPr/>
            </a:pPr>
            <a:r>
              <a:rPr lang="vi-VN" sz="2400" spc="-1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spc="-100">
                <a:solidFill>
                  <a:srgbClr val="002060"/>
                </a:solidFill>
                <a:latin typeface="Roboto" panose="02000000000000000000" pitchFamily="2" charset="0"/>
                <a:ea typeface="Roboto" panose="02000000000000000000" pitchFamily="2" charset="0"/>
              </a:rPr>
              <a:t>Thân dài, cứng, khoẻ</a:t>
            </a:r>
          </a:p>
          <a:p>
            <a:pPr>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Sống lâu năm</a:t>
            </a:r>
            <a:endParaRPr lang="en-US" sz="2400">
              <a:solidFill>
                <a:srgbClr val="002060"/>
              </a:solidFill>
              <a:latin typeface="Roboto" panose="02000000000000000000" pitchFamily="2" charset="0"/>
              <a:ea typeface="Roboto" panose="02000000000000000000" pitchFamily="2" charset="0"/>
            </a:endParaRPr>
          </a:p>
        </p:txBody>
      </p:sp>
      <p:sp>
        <p:nvSpPr>
          <p:cNvPr id="32" name="TextBox 31"/>
          <p:cNvSpPr txBox="1"/>
          <p:nvPr/>
        </p:nvSpPr>
        <p:spPr>
          <a:xfrm>
            <a:off x="9315019" y="4029805"/>
            <a:ext cx="2954482" cy="1200329"/>
          </a:xfrm>
          <a:prstGeom prst="rect">
            <a:avLst/>
          </a:prstGeom>
          <a:noFill/>
        </p:spPr>
        <p:txBody>
          <a:bodyPr wrap="square" rtlCol="0">
            <a:spAutoFit/>
          </a:bodyPr>
          <a:lstStyle/>
          <a:p>
            <a:pPr>
              <a:defRPr/>
            </a:pPr>
            <a:r>
              <a:rPr lang="vi-VN" sz="2400" b="1">
                <a:solidFill>
                  <a:srgbClr val="002060"/>
                </a:solidFill>
                <a:latin typeface="Roboto" panose="02000000000000000000" pitchFamily="2" charset="0"/>
                <a:ea typeface="Roboto" panose="02000000000000000000" pitchFamily="2" charset="0"/>
              </a:rPr>
              <a:t>Cây thân thảo</a:t>
            </a:r>
          </a:p>
          <a:p>
            <a:pPr lvl="0">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2060"/>
                </a:solidFill>
                <a:latin typeface="Roboto" panose="02000000000000000000" pitchFamily="2" charset="0"/>
                <a:ea typeface="Roboto" panose="02000000000000000000" pitchFamily="2" charset="0"/>
              </a:rPr>
              <a:t> Thân mềm</a:t>
            </a:r>
          </a:p>
          <a:p>
            <a:pPr lvl="0">
              <a:defRPr/>
            </a:pPr>
            <a:r>
              <a:rPr lang="vi-VN" sz="2400" spc="-5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spc="-50">
                <a:solidFill>
                  <a:srgbClr val="002060"/>
                </a:solidFill>
                <a:latin typeface="Roboto" panose="02000000000000000000" pitchFamily="2" charset="0"/>
                <a:ea typeface="Roboto" panose="02000000000000000000" pitchFamily="2" charset="0"/>
              </a:rPr>
              <a:t> Thân dễ uốn</a:t>
            </a:r>
            <a:r>
              <a:rPr lang="en-US" sz="2400" spc="-50">
                <a:solidFill>
                  <a:srgbClr val="002060"/>
                </a:solidFill>
                <a:latin typeface="Roboto" panose="02000000000000000000" pitchFamily="2" charset="0"/>
                <a:ea typeface="Roboto" panose="02000000000000000000" pitchFamily="2" charset="0"/>
              </a:rPr>
              <a:t> </a:t>
            </a:r>
            <a:r>
              <a:rPr lang="vi-VN" sz="2400" spc="-50">
                <a:solidFill>
                  <a:srgbClr val="002060"/>
                </a:solidFill>
                <a:latin typeface="Roboto" panose="02000000000000000000" pitchFamily="2" charset="0"/>
                <a:ea typeface="Roboto" panose="02000000000000000000" pitchFamily="2" charset="0"/>
              </a:rPr>
              <a:t>cong</a:t>
            </a:r>
            <a:endParaRPr lang="en-US" sz="2400" spc="-5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3752535" y="3137722"/>
            <a:ext cx="2121458"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THẢO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4" name="TextBox 33"/>
          <p:cNvSpPr txBox="1"/>
          <p:nvPr/>
        </p:nvSpPr>
        <p:spPr>
          <a:xfrm>
            <a:off x="6947332" y="3154396"/>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GỖ</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5" name="TextBox 34"/>
          <p:cNvSpPr txBox="1"/>
          <p:nvPr/>
        </p:nvSpPr>
        <p:spPr>
          <a:xfrm>
            <a:off x="6947331" y="6426103"/>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GỖ</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615488" y="3147194"/>
            <a:ext cx="2121458"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THẢO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46" name="TextBox 45"/>
          <p:cNvSpPr txBox="1"/>
          <p:nvPr/>
        </p:nvSpPr>
        <p:spPr>
          <a:xfrm>
            <a:off x="504634" y="6426103"/>
            <a:ext cx="2121458"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THẢO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47" name="TextBox 46"/>
          <p:cNvSpPr txBox="1"/>
          <p:nvPr/>
        </p:nvSpPr>
        <p:spPr>
          <a:xfrm>
            <a:off x="3752535" y="6455207"/>
            <a:ext cx="2121458"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THẢO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42510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14" presetClass="entr" presetSubtype="1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randombar(horizontal)">
                                      <p:cBhvr>
                                        <p:cTn id="34" dur="500"/>
                                        <p:tgtEl>
                                          <p:spTgt spid="37"/>
                                        </p:tgtEl>
                                      </p:cBhvr>
                                    </p:animEffect>
                                  </p:childTnLst>
                                </p:cTn>
                              </p:par>
                              <p:par>
                                <p:cTn id="35" presetID="14" presetClass="entr" presetSubtype="1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randombar(horizontal)">
                                      <p:cBhvr>
                                        <p:cTn id="37" dur="500"/>
                                        <p:tgtEl>
                                          <p:spTgt spid="38"/>
                                        </p:tgtEl>
                                      </p:cBhvr>
                                    </p:animEffect>
                                  </p:childTnLst>
                                </p:cTn>
                              </p:par>
                              <p:par>
                                <p:cTn id="38" presetID="14" presetClass="entr" presetSubtype="1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randombar(horizontal)">
                                      <p:cBhvr>
                                        <p:cTn id="40" dur="500"/>
                                        <p:tgtEl>
                                          <p:spTgt spid="39"/>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1000"/>
                                        <p:tgtEl>
                                          <p:spTgt spid="36"/>
                                        </p:tgtEl>
                                      </p:cBhvr>
                                    </p:animEffect>
                                    <p:anim calcmode="lin" valueType="num">
                                      <p:cBhvr>
                                        <p:cTn id="67" dur="1000" fill="hold"/>
                                        <p:tgtEl>
                                          <p:spTgt spid="36"/>
                                        </p:tgtEl>
                                        <p:attrNameLst>
                                          <p:attrName>ppt_x</p:attrName>
                                        </p:attrNameLst>
                                      </p:cBhvr>
                                      <p:tavLst>
                                        <p:tav tm="0">
                                          <p:val>
                                            <p:strVal val="#ppt_x"/>
                                          </p:val>
                                        </p:tav>
                                        <p:tav tm="100000">
                                          <p:val>
                                            <p:strVal val="#ppt_x"/>
                                          </p:val>
                                        </p:tav>
                                      </p:tavLst>
                                    </p:anim>
                                    <p:anim calcmode="lin" valueType="num">
                                      <p:cBhvr>
                                        <p:cTn id="6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anim calcmode="lin" valueType="num">
                                      <p:cBhvr>
                                        <p:cTn id="74" dur="1000" fill="hold"/>
                                        <p:tgtEl>
                                          <p:spTgt spid="33"/>
                                        </p:tgtEl>
                                        <p:attrNameLst>
                                          <p:attrName>ppt_x</p:attrName>
                                        </p:attrNameLst>
                                      </p:cBhvr>
                                      <p:tavLst>
                                        <p:tav tm="0">
                                          <p:val>
                                            <p:strVal val="#ppt_x"/>
                                          </p:val>
                                        </p:tav>
                                        <p:tav tm="100000">
                                          <p:val>
                                            <p:strVal val="#ppt_x"/>
                                          </p:val>
                                        </p:tav>
                                      </p:tavLst>
                                    </p:anim>
                                    <p:anim calcmode="lin" valueType="num">
                                      <p:cBhvr>
                                        <p:cTn id="7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1000"/>
                                        <p:tgtEl>
                                          <p:spTgt spid="34"/>
                                        </p:tgtEl>
                                      </p:cBhvr>
                                    </p:animEffect>
                                    <p:anim calcmode="lin" valueType="num">
                                      <p:cBhvr>
                                        <p:cTn id="81" dur="1000" fill="hold"/>
                                        <p:tgtEl>
                                          <p:spTgt spid="34"/>
                                        </p:tgtEl>
                                        <p:attrNameLst>
                                          <p:attrName>ppt_x</p:attrName>
                                        </p:attrNameLst>
                                      </p:cBhvr>
                                      <p:tavLst>
                                        <p:tav tm="0">
                                          <p:val>
                                            <p:strVal val="#ppt_x"/>
                                          </p:val>
                                        </p:tav>
                                        <p:tav tm="100000">
                                          <p:val>
                                            <p:strVal val="#ppt_x"/>
                                          </p:val>
                                        </p:tav>
                                      </p:tavLst>
                                    </p:anim>
                                    <p:anim calcmode="lin" valueType="num">
                                      <p:cBhvr>
                                        <p:cTn id="8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1000"/>
                                        <p:tgtEl>
                                          <p:spTgt spid="46"/>
                                        </p:tgtEl>
                                      </p:cBhvr>
                                    </p:animEffect>
                                    <p:anim calcmode="lin" valueType="num">
                                      <p:cBhvr>
                                        <p:cTn id="88" dur="1000" fill="hold"/>
                                        <p:tgtEl>
                                          <p:spTgt spid="46"/>
                                        </p:tgtEl>
                                        <p:attrNameLst>
                                          <p:attrName>ppt_x</p:attrName>
                                        </p:attrNameLst>
                                      </p:cBhvr>
                                      <p:tavLst>
                                        <p:tav tm="0">
                                          <p:val>
                                            <p:strVal val="#ppt_x"/>
                                          </p:val>
                                        </p:tav>
                                        <p:tav tm="100000">
                                          <p:val>
                                            <p:strVal val="#ppt_x"/>
                                          </p:val>
                                        </p:tav>
                                      </p:tavLst>
                                    </p:anim>
                                    <p:anim calcmode="lin" valueType="num">
                                      <p:cBhvr>
                                        <p:cTn id="8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fade">
                                      <p:cBhvr>
                                        <p:cTn id="94" dur="1000"/>
                                        <p:tgtEl>
                                          <p:spTgt spid="47"/>
                                        </p:tgtEl>
                                      </p:cBhvr>
                                    </p:animEffect>
                                    <p:anim calcmode="lin" valueType="num">
                                      <p:cBhvr>
                                        <p:cTn id="95" dur="1000" fill="hold"/>
                                        <p:tgtEl>
                                          <p:spTgt spid="47"/>
                                        </p:tgtEl>
                                        <p:attrNameLst>
                                          <p:attrName>ppt_x</p:attrName>
                                        </p:attrNameLst>
                                      </p:cBhvr>
                                      <p:tavLst>
                                        <p:tav tm="0">
                                          <p:val>
                                            <p:strVal val="#ppt_x"/>
                                          </p:val>
                                        </p:tav>
                                        <p:tav tm="100000">
                                          <p:val>
                                            <p:strVal val="#ppt_x"/>
                                          </p:val>
                                        </p:tav>
                                      </p:tavLst>
                                    </p:anim>
                                    <p:anim calcmode="lin" valueType="num">
                                      <p:cBhvr>
                                        <p:cTn id="9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1000"/>
                                        <p:tgtEl>
                                          <p:spTgt spid="35"/>
                                        </p:tgtEl>
                                      </p:cBhvr>
                                    </p:animEffect>
                                    <p:anim calcmode="lin" valueType="num">
                                      <p:cBhvr>
                                        <p:cTn id="102" dur="1000" fill="hold"/>
                                        <p:tgtEl>
                                          <p:spTgt spid="35"/>
                                        </p:tgtEl>
                                        <p:attrNameLst>
                                          <p:attrName>ppt_x</p:attrName>
                                        </p:attrNameLst>
                                      </p:cBhvr>
                                      <p:tavLst>
                                        <p:tav tm="0">
                                          <p:val>
                                            <p:strVal val="#ppt_x"/>
                                          </p:val>
                                        </p:tav>
                                        <p:tav tm="100000">
                                          <p:val>
                                            <p:strVal val="#ppt_x"/>
                                          </p:val>
                                        </p:tav>
                                      </p:tavLst>
                                    </p:anim>
                                    <p:anim calcmode="lin" valueType="num">
                                      <p:cBhvr>
                                        <p:cTn id="10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23" grpId="0" animBg="1"/>
      <p:bldP spid="25" grpId="0" animBg="1"/>
      <p:bldP spid="40" grpId="0" animBg="1"/>
      <p:bldP spid="41" grpId="0" animBg="1"/>
      <p:bldP spid="42" grpId="0" animBg="1"/>
      <p:bldP spid="31" grpId="0"/>
      <p:bldP spid="32" grpId="0"/>
      <p:bldP spid="33" grpId="0"/>
      <p:bldP spid="34" grpId="0"/>
      <p:bldP spid="35" grpId="0"/>
      <p:bldP spid="36" grpId="0"/>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4" name="Rounded Rectangle 3"/>
          <p:cNvSpPr/>
          <p:nvPr/>
        </p:nvSpPr>
        <p:spPr>
          <a:xfrm>
            <a:off x="902579" y="1908986"/>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3741684" y="1097470"/>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7" name="TextBox 6"/>
          <p:cNvSpPr txBox="1"/>
          <p:nvPr/>
        </p:nvSpPr>
        <p:spPr>
          <a:xfrm>
            <a:off x="1107919" y="2154461"/>
            <a:ext cx="9622450" cy="4154984"/>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chỉ ra đặc điểm các loại thân cây, lấy ví dụ:</a:t>
            </a:r>
          </a:p>
          <a:p>
            <a:pPr lvl="0" algn="just">
              <a:defRPr/>
            </a:pPr>
            <a:r>
              <a:rPr lang="en-US" altLang="zh-CN" sz="2400">
                <a:solidFill>
                  <a:srgbClr val="002060"/>
                </a:solidFill>
                <a:latin typeface="Roboto" panose="02000000000000000000" pitchFamily="2" charset="0"/>
                <a:ea typeface="Roboto" panose="02000000000000000000" pitchFamily="2" charset="0"/>
              </a:rPr>
              <a:t>Cây thân leo………………..…………………………………………………………………………..…..</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Cây thân đứng……………………………………………………………………………………………..</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Cây thân bò ….………………………….…………………….……………………………………..…..</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Cây thân gỗ ………….……………………………………………………………………………………..</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Cây thân thảo……..………………………………………………………………………………………..</a:t>
            </a:r>
          </a:p>
          <a:p>
            <a:pPr lvl="0" algn="just">
              <a:defRPr/>
            </a:pPr>
            <a:r>
              <a:rPr lang="en-US" altLang="zh-CN" sz="2400">
                <a:solidFill>
                  <a:srgbClr val="002060"/>
                </a:solidFill>
                <a:latin typeface="Roboto" panose="02000000000000000000" pitchFamily="2" charset="0"/>
                <a:ea typeface="Roboto" panose="02000000000000000000" pitchFamily="2" charset="0"/>
              </a:rPr>
              <a:t>…………..………………………………………………………………………………………………………..</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2971799" y="2467736"/>
            <a:ext cx="7367155" cy="830997"/>
          </a:xfrm>
          <a:prstGeom prst="rect">
            <a:avLst/>
          </a:prstGeom>
          <a:noFill/>
        </p:spPr>
        <p:txBody>
          <a:bodyPr wrap="square" rtlCol="0">
            <a:spAutoFit/>
          </a:bodyPr>
          <a:lstStyle/>
          <a:p>
            <a:pPr lvl="0" algn="just">
              <a:lnSpc>
                <a:spcPct val="120000"/>
              </a:lnSpc>
              <a:defRPr/>
            </a:pPr>
            <a:r>
              <a:rPr lang="vi-VN" altLang="zh-CN" sz="2000">
                <a:solidFill>
                  <a:srgbClr val="FF0000"/>
                </a:solidFill>
                <a:latin typeface="Roboto" panose="02000000000000000000" pitchFamily="2" charset="0"/>
                <a:ea typeface="Roboto" panose="02000000000000000000" pitchFamily="2" charset="0"/>
              </a:rPr>
              <a:t>Leo bằng nhiều cách khác nhau như bằng thân quấn, tua </a:t>
            </a:r>
            <a:r>
              <a:rPr lang="en-US" altLang="zh-CN" sz="2000">
                <a:solidFill>
                  <a:srgbClr val="FF0000"/>
                </a:solidFill>
                <a:latin typeface="Roboto" panose="02000000000000000000" pitchFamily="2" charset="0"/>
                <a:ea typeface="Roboto" panose="02000000000000000000" pitchFamily="2" charset="0"/>
              </a:rPr>
              <a:t>quấn. Ví dụ: Nho, đậu, mồng tơi, mướp, bầu…</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12" name="TextBox 11"/>
          <p:cNvSpPr txBox="1"/>
          <p:nvPr/>
        </p:nvSpPr>
        <p:spPr>
          <a:xfrm>
            <a:off x="3112314" y="4595935"/>
            <a:ext cx="7618055" cy="502702"/>
          </a:xfrm>
          <a:prstGeom prst="rect">
            <a:avLst/>
          </a:prstGeom>
          <a:noFill/>
        </p:spPr>
        <p:txBody>
          <a:bodyPr wrap="square" rtlCol="0">
            <a:spAutoFit/>
          </a:bodyPr>
          <a:lstStyle/>
          <a:p>
            <a:pPr lvl="0" algn="just">
              <a:lnSpc>
                <a:spcPct val="150000"/>
              </a:lnSpc>
              <a:defRPr/>
            </a:pPr>
            <a:r>
              <a:rPr lang="en-US" altLang="zh-CN" sz="2000">
                <a:solidFill>
                  <a:srgbClr val="FF0000"/>
                </a:solidFill>
                <a:latin typeface="Roboto" panose="02000000000000000000" pitchFamily="2" charset="0"/>
                <a:ea typeface="Roboto" panose="02000000000000000000" pitchFamily="2" charset="0"/>
              </a:rPr>
              <a:t>Thân dài, cứng, khoẻ, sống lâu năm. Ví dụ: mít, cây đa, cây chanh</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16" name="TextBox 15"/>
          <p:cNvSpPr txBox="1"/>
          <p:nvPr/>
        </p:nvSpPr>
        <p:spPr>
          <a:xfrm>
            <a:off x="3177139" y="3207621"/>
            <a:ext cx="7367155" cy="769441"/>
          </a:xfrm>
          <a:prstGeom prst="rect">
            <a:avLst/>
          </a:prstGeom>
          <a:noFill/>
        </p:spPr>
        <p:txBody>
          <a:bodyPr wrap="square" rtlCol="0">
            <a:spAutoFit/>
          </a:bodyPr>
          <a:lstStyle/>
          <a:p>
            <a:pPr lvl="0" algn="just">
              <a:lnSpc>
                <a:spcPct val="110000"/>
              </a:lnSpc>
              <a:defRPr/>
            </a:pPr>
            <a:r>
              <a:rPr lang="en-US" altLang="zh-CN" sz="2000">
                <a:solidFill>
                  <a:srgbClr val="FF0000"/>
                </a:solidFill>
                <a:latin typeface="Roboto" panose="02000000000000000000" pitchFamily="2" charset="0"/>
                <a:ea typeface="Roboto" panose="02000000000000000000" pitchFamily="2" charset="0"/>
              </a:rPr>
              <a:t>Thân cứng, có cây cao có cành (cam, bưởi), cây không cành (cau, dừa), cây mềm, thấp (rau cải, su hào)</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0" name="TextBox 19"/>
          <p:cNvSpPr txBox="1"/>
          <p:nvPr/>
        </p:nvSpPr>
        <p:spPr>
          <a:xfrm>
            <a:off x="2991064" y="3936394"/>
            <a:ext cx="7367155" cy="830997"/>
          </a:xfrm>
          <a:prstGeom prst="rect">
            <a:avLst/>
          </a:prstGeom>
          <a:noFill/>
        </p:spPr>
        <p:txBody>
          <a:bodyPr wrap="square" rtlCol="0">
            <a:spAutoFit/>
          </a:bodyPr>
          <a:lstStyle/>
          <a:p>
            <a:pPr lvl="0" algn="just">
              <a:lnSpc>
                <a:spcPct val="120000"/>
              </a:lnSpc>
              <a:defRPr/>
            </a:pPr>
            <a:r>
              <a:rPr lang="en-US" altLang="zh-CN" sz="2000">
                <a:solidFill>
                  <a:srgbClr val="FF0000"/>
                </a:solidFill>
                <a:latin typeface="Roboto" panose="02000000000000000000" pitchFamily="2" charset="0"/>
                <a:ea typeface="Roboto" panose="02000000000000000000" pitchFamily="2" charset="0"/>
              </a:rPr>
              <a:t>Thân mềm yếu, bò lan sát đất. Ví dụ: khoai lang, bí đỏ, dưa chuột, rau má</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1" name="TextBox 20"/>
          <p:cNvSpPr txBox="1"/>
          <p:nvPr/>
        </p:nvSpPr>
        <p:spPr>
          <a:xfrm>
            <a:off x="3051688" y="5327814"/>
            <a:ext cx="7618055" cy="553998"/>
          </a:xfrm>
          <a:prstGeom prst="rect">
            <a:avLst/>
          </a:prstGeom>
          <a:noFill/>
        </p:spPr>
        <p:txBody>
          <a:bodyPr wrap="square" rtlCol="0">
            <a:spAutoFit/>
          </a:bodyPr>
          <a:lstStyle/>
          <a:p>
            <a:pPr lvl="0" algn="just">
              <a:lnSpc>
                <a:spcPct val="150000"/>
              </a:lnSpc>
              <a:defRPr/>
            </a:pPr>
            <a:r>
              <a:rPr lang="en-US" altLang="zh-CN" sz="2000">
                <a:solidFill>
                  <a:srgbClr val="FF0000"/>
                </a:solidFill>
                <a:latin typeface="Roboto" panose="02000000000000000000" pitchFamily="2" charset="0"/>
                <a:ea typeface="Roboto" panose="02000000000000000000" pitchFamily="2" charset="0"/>
              </a:rPr>
              <a:t>Thân mềm, dễ uốn cong. Ví dụ: cỏ mần trầu, lúa, ngô</a:t>
            </a:r>
            <a:endParaRPr lang="en-US" altLang="zh-CN" sz="2000" dirty="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6363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418" y="1494493"/>
            <a:ext cx="7526299" cy="3882099"/>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pt-BR" altLang="zh-CN" sz="3200" b="1">
                <a:solidFill>
                  <a:srgbClr val="002060"/>
                </a:solidFill>
                <a:latin typeface="Roboto Black" panose="02000000000000000000" pitchFamily="2" charset="0"/>
                <a:ea typeface="Roboto Black" panose="02000000000000000000" pitchFamily="2" charset="0"/>
              </a:rPr>
              <a:t>TÌM HIỂU CÁC LOẠI LÁ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814322" y="724675"/>
            <a:ext cx="4436029"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Gọi tên các bộ phận của lá cây</a:t>
            </a:r>
            <a:endParaRPr lang="en-US" sz="2400">
              <a:solidFill>
                <a:srgbClr val="002060"/>
              </a:solidFill>
              <a:latin typeface="Roboto" panose="02000000000000000000" pitchFamily="2" charset="0"/>
              <a:ea typeface="Roboto" panose="02000000000000000000" pitchFamily="2" charset="0"/>
            </a:endParaRPr>
          </a:p>
        </p:txBody>
      </p:sp>
      <p:sp>
        <p:nvSpPr>
          <p:cNvPr id="22" name="TextBox 21"/>
          <p:cNvSpPr txBox="1"/>
          <p:nvPr/>
        </p:nvSpPr>
        <p:spPr>
          <a:xfrm>
            <a:off x="8461933" y="1559095"/>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Gân lá</a:t>
            </a:r>
          </a:p>
        </p:txBody>
      </p:sp>
      <p:sp>
        <p:nvSpPr>
          <p:cNvPr id="23" name="TextBox 22"/>
          <p:cNvSpPr txBox="1"/>
          <p:nvPr/>
        </p:nvSpPr>
        <p:spPr>
          <a:xfrm>
            <a:off x="1543760" y="4560760"/>
            <a:ext cx="194334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Phiến lá</a:t>
            </a:r>
          </a:p>
        </p:txBody>
      </p:sp>
      <p:sp>
        <p:nvSpPr>
          <p:cNvPr id="25" name="TextBox 24"/>
          <p:cNvSpPr txBox="1"/>
          <p:nvPr/>
        </p:nvSpPr>
        <p:spPr>
          <a:xfrm>
            <a:off x="9438587" y="5471629"/>
            <a:ext cx="18212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Cuống lá</a:t>
            </a:r>
          </a:p>
        </p:txBody>
      </p:sp>
      <p:cxnSp>
        <p:nvCxnSpPr>
          <p:cNvPr id="3" name="Straight Arrow Connector 2"/>
          <p:cNvCxnSpPr/>
          <p:nvPr/>
        </p:nvCxnSpPr>
        <p:spPr>
          <a:xfrm flipH="1">
            <a:off x="6173030" y="1843015"/>
            <a:ext cx="2472206" cy="11172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7325591" y="1843015"/>
            <a:ext cx="1319645" cy="15925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3" idx="0"/>
          </p:cNvCxnSpPr>
          <p:nvPr/>
        </p:nvCxnSpPr>
        <p:spPr>
          <a:xfrm flipV="1">
            <a:off x="2515430" y="3813464"/>
            <a:ext cx="1547415" cy="7472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5" idx="0"/>
          </p:cNvCxnSpPr>
          <p:nvPr/>
        </p:nvCxnSpPr>
        <p:spPr>
          <a:xfrm flipH="1" flipV="1">
            <a:off x="9273780" y="4478482"/>
            <a:ext cx="1075417" cy="9931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02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2" grpId="0"/>
      <p:bldP spid="2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454" y="2599117"/>
            <a:ext cx="3254091" cy="2443662"/>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pt-BR" altLang="zh-CN" sz="3200" b="1">
                <a:solidFill>
                  <a:srgbClr val="002060"/>
                </a:solidFill>
                <a:latin typeface="Roboto Black" panose="02000000000000000000" pitchFamily="2" charset="0"/>
                <a:ea typeface="Roboto Black" panose="02000000000000000000" pitchFamily="2" charset="0"/>
              </a:rPr>
              <a:t>TÌM HIỂU CÁC LOẠI LÁ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814322" y="724675"/>
            <a:ext cx="4436029"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Gọi tên các bộ phận của lá cây</a:t>
            </a:r>
            <a:endParaRPr lang="en-US" sz="2400">
              <a:solidFill>
                <a:srgbClr val="002060"/>
              </a:solidFill>
              <a:latin typeface="Roboto" panose="02000000000000000000" pitchFamily="2" charset="0"/>
              <a:ea typeface="Roboto" panose="02000000000000000000" pitchFamily="2" charset="0"/>
            </a:endParaRPr>
          </a:p>
        </p:txBody>
      </p:sp>
      <p:sp>
        <p:nvSpPr>
          <p:cNvPr id="22" name="TextBox 21"/>
          <p:cNvSpPr txBox="1"/>
          <p:nvPr/>
        </p:nvSpPr>
        <p:spPr>
          <a:xfrm>
            <a:off x="2045652" y="1424544"/>
            <a:ext cx="1623694" cy="461665"/>
          </a:xfrm>
          <a:prstGeom prst="rect">
            <a:avLst/>
          </a:prstGeom>
          <a:noFill/>
          <a:ln>
            <a:solidFill>
              <a:schemeClr val="accent1">
                <a:lumMod val="75000"/>
              </a:schemeClr>
            </a:solidFill>
          </a:ln>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Gân lá</a:t>
            </a:r>
          </a:p>
        </p:txBody>
      </p:sp>
      <p:sp>
        <p:nvSpPr>
          <p:cNvPr id="23" name="TextBox 22"/>
          <p:cNvSpPr txBox="1"/>
          <p:nvPr/>
        </p:nvSpPr>
        <p:spPr>
          <a:xfrm>
            <a:off x="4978752" y="1424544"/>
            <a:ext cx="1943340" cy="461665"/>
          </a:xfrm>
          <a:prstGeom prst="rect">
            <a:avLst/>
          </a:prstGeom>
          <a:noFill/>
          <a:ln>
            <a:solidFill>
              <a:schemeClr val="accent1">
                <a:lumMod val="75000"/>
              </a:schemeClr>
            </a:solidFill>
          </a:ln>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Phiến lá</a:t>
            </a:r>
          </a:p>
        </p:txBody>
      </p:sp>
      <p:sp>
        <p:nvSpPr>
          <p:cNvPr id="25" name="TextBox 24"/>
          <p:cNvSpPr txBox="1"/>
          <p:nvPr/>
        </p:nvSpPr>
        <p:spPr>
          <a:xfrm>
            <a:off x="8744342" y="1424544"/>
            <a:ext cx="1821219" cy="461665"/>
          </a:xfrm>
          <a:prstGeom prst="rect">
            <a:avLst/>
          </a:prstGeom>
          <a:noFill/>
          <a:ln>
            <a:solidFill>
              <a:schemeClr val="accent1">
                <a:lumMod val="75000"/>
              </a:schemeClr>
            </a:solidFill>
          </a:ln>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Cuống lá</a:t>
            </a:r>
          </a:p>
        </p:txBody>
      </p:sp>
      <p:sp>
        <p:nvSpPr>
          <p:cNvPr id="14" name="TextBox 13"/>
          <p:cNvSpPr txBox="1"/>
          <p:nvPr/>
        </p:nvSpPr>
        <p:spPr>
          <a:xfrm>
            <a:off x="2032078" y="5246944"/>
            <a:ext cx="129531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Lá đa</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164" y="2818737"/>
            <a:ext cx="3254091" cy="2004421"/>
          </a:xfrm>
          <a:prstGeom prst="roundRect">
            <a:avLst>
              <a:gd name="adj" fmla="val 15273"/>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36869" r="39659"/>
          <a:stretch/>
        </p:blipFill>
        <p:spPr>
          <a:xfrm rot="19112218">
            <a:off x="9348116" y="2359532"/>
            <a:ext cx="2170156" cy="2780976"/>
          </a:xfrm>
          <a:prstGeom prst="roundRect">
            <a:avLst>
              <a:gd name="adj" fmla="val 15273"/>
            </a:avLst>
          </a:prstGeom>
          <a:effectLst>
            <a:outerShdw blurRad="63500" sx="102000" sy="102000" algn="ctr" rotWithShape="0">
              <a:prstClr val="black">
                <a:alpha val="40000"/>
              </a:prstClr>
            </a:outerShdw>
          </a:effectLst>
        </p:spPr>
      </p:pic>
      <p:sp>
        <p:nvSpPr>
          <p:cNvPr id="17" name="TextBox 16"/>
          <p:cNvSpPr txBox="1"/>
          <p:nvPr/>
        </p:nvSpPr>
        <p:spPr>
          <a:xfrm>
            <a:off x="5488649" y="5246944"/>
            <a:ext cx="196918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Lá tía tô</a:t>
            </a:r>
          </a:p>
        </p:txBody>
      </p:sp>
      <p:sp>
        <p:nvSpPr>
          <p:cNvPr id="19" name="TextBox 18"/>
          <p:cNvSpPr txBox="1"/>
          <p:nvPr/>
        </p:nvSpPr>
        <p:spPr>
          <a:xfrm>
            <a:off x="9980575" y="5246944"/>
            <a:ext cx="116997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Lá tre</a:t>
            </a:r>
          </a:p>
        </p:txBody>
      </p:sp>
      <p:cxnSp>
        <p:nvCxnSpPr>
          <p:cNvPr id="3" name="Straight Arrow Connector 2"/>
          <p:cNvCxnSpPr>
            <a:stCxn id="22" idx="2"/>
          </p:cNvCxnSpPr>
          <p:nvPr/>
        </p:nvCxnSpPr>
        <p:spPr>
          <a:xfrm>
            <a:off x="2857499" y="1886209"/>
            <a:ext cx="2631150" cy="20057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2885544" y="1881626"/>
            <a:ext cx="6861189" cy="152659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2" idx="2"/>
          </p:cNvCxnSpPr>
          <p:nvPr/>
        </p:nvCxnSpPr>
        <p:spPr>
          <a:xfrm flipH="1">
            <a:off x="2348345" y="1886209"/>
            <a:ext cx="509154" cy="135458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460173" y="1880662"/>
            <a:ext cx="2469125" cy="13601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3" idx="2"/>
          </p:cNvCxnSpPr>
          <p:nvPr/>
        </p:nvCxnSpPr>
        <p:spPr>
          <a:xfrm flipH="1">
            <a:off x="5627563" y="1886209"/>
            <a:ext cx="322859" cy="15220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3" idx="2"/>
          </p:cNvCxnSpPr>
          <p:nvPr/>
        </p:nvCxnSpPr>
        <p:spPr>
          <a:xfrm>
            <a:off x="5950422" y="1886209"/>
            <a:ext cx="3896064" cy="13136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1505528" y="1911927"/>
            <a:ext cx="8012545" cy="1402773"/>
          </a:xfrm>
          <a:custGeom>
            <a:avLst/>
            <a:gdLst>
              <a:gd name="connsiteX0" fmla="*/ 8012545 w 8012545"/>
              <a:gd name="connsiteY0" fmla="*/ 0 h 1402773"/>
              <a:gd name="connsiteX1" fmla="*/ 7015017 w 8012545"/>
              <a:gd name="connsiteY1" fmla="*/ 332509 h 1402773"/>
              <a:gd name="connsiteX2" fmla="*/ 4396508 w 8012545"/>
              <a:gd name="connsiteY2" fmla="*/ 301337 h 1402773"/>
              <a:gd name="connsiteX3" fmla="*/ 1372754 w 8012545"/>
              <a:gd name="connsiteY3" fmla="*/ 353291 h 1402773"/>
              <a:gd name="connsiteX4" fmla="*/ 94672 w 8012545"/>
              <a:gd name="connsiteY4" fmla="*/ 613064 h 1402773"/>
              <a:gd name="connsiteX5" fmla="*/ 94672 w 8012545"/>
              <a:gd name="connsiteY5" fmla="*/ 1402773 h 1402773"/>
              <a:gd name="connsiteX6" fmla="*/ 94672 w 8012545"/>
              <a:gd name="connsiteY6" fmla="*/ 1402773 h 140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12545" h="1402773">
                <a:moveTo>
                  <a:pt x="8012545" y="0"/>
                </a:moveTo>
                <a:cubicBezTo>
                  <a:pt x="7815117" y="141143"/>
                  <a:pt x="7617690" y="282286"/>
                  <a:pt x="7015017" y="332509"/>
                </a:cubicBezTo>
                <a:cubicBezTo>
                  <a:pt x="6412344" y="382732"/>
                  <a:pt x="5336885" y="297873"/>
                  <a:pt x="4396508" y="301337"/>
                </a:cubicBezTo>
                <a:cubicBezTo>
                  <a:pt x="3456131" y="304801"/>
                  <a:pt x="2089727" y="301336"/>
                  <a:pt x="1372754" y="353291"/>
                </a:cubicBezTo>
                <a:cubicBezTo>
                  <a:pt x="655781" y="405246"/>
                  <a:pt x="307686" y="438150"/>
                  <a:pt x="94672" y="613064"/>
                </a:cubicBezTo>
                <a:cubicBezTo>
                  <a:pt x="-118342" y="787978"/>
                  <a:pt x="94672" y="1402773"/>
                  <a:pt x="94672" y="1402773"/>
                </a:cubicBezTo>
                <a:lnTo>
                  <a:pt x="94672" y="1402773"/>
                </a:ln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726076" y="1943100"/>
            <a:ext cx="3781606" cy="3216027"/>
          </a:xfrm>
          <a:custGeom>
            <a:avLst/>
            <a:gdLst>
              <a:gd name="connsiteX0" fmla="*/ 3967011 w 3967011"/>
              <a:gd name="connsiteY0" fmla="*/ 0 h 3216027"/>
              <a:gd name="connsiteX1" fmla="*/ 2875965 w 3967011"/>
              <a:gd name="connsiteY1" fmla="*/ 1901536 h 3216027"/>
              <a:gd name="connsiteX2" fmla="*/ 1639447 w 3967011"/>
              <a:gd name="connsiteY2" fmla="*/ 3190009 h 3216027"/>
              <a:gd name="connsiteX3" fmla="*/ 153547 w 3967011"/>
              <a:gd name="connsiteY3" fmla="*/ 2763982 h 3216027"/>
              <a:gd name="connsiteX4" fmla="*/ 122374 w 3967011"/>
              <a:gd name="connsiteY4" fmla="*/ 2743200 h 3216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011" h="3216027">
                <a:moveTo>
                  <a:pt x="3967011" y="0"/>
                </a:moveTo>
                <a:cubicBezTo>
                  <a:pt x="3615451" y="684934"/>
                  <a:pt x="3263892" y="1369868"/>
                  <a:pt x="2875965" y="1901536"/>
                </a:cubicBezTo>
                <a:cubicBezTo>
                  <a:pt x="2488038" y="2433204"/>
                  <a:pt x="2093183" y="3046268"/>
                  <a:pt x="1639447" y="3190009"/>
                </a:cubicBezTo>
                <a:cubicBezTo>
                  <a:pt x="1185711" y="3333750"/>
                  <a:pt x="406392" y="2838450"/>
                  <a:pt x="153547" y="2763982"/>
                </a:cubicBezTo>
                <a:cubicBezTo>
                  <a:pt x="-99298" y="2689514"/>
                  <a:pt x="11538" y="2716357"/>
                  <a:pt x="122374" y="274320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9538855" y="1932709"/>
            <a:ext cx="1877699" cy="2743200"/>
          </a:xfrm>
          <a:custGeom>
            <a:avLst/>
            <a:gdLst>
              <a:gd name="connsiteX0" fmla="*/ 0 w 1877699"/>
              <a:gd name="connsiteY0" fmla="*/ 0 h 2743200"/>
              <a:gd name="connsiteX1" fmla="*/ 987136 w 1877699"/>
              <a:gd name="connsiteY1" fmla="*/ 394855 h 2743200"/>
              <a:gd name="connsiteX2" fmla="*/ 1839190 w 1877699"/>
              <a:gd name="connsiteY2" fmla="*/ 1974273 h 2743200"/>
              <a:gd name="connsiteX3" fmla="*/ 1652154 w 1877699"/>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1877699" h="2743200">
                <a:moveTo>
                  <a:pt x="0" y="0"/>
                </a:moveTo>
                <a:cubicBezTo>
                  <a:pt x="340302" y="32905"/>
                  <a:pt x="680604" y="65810"/>
                  <a:pt x="987136" y="394855"/>
                </a:cubicBezTo>
                <a:cubicBezTo>
                  <a:pt x="1293668" y="723900"/>
                  <a:pt x="1728354" y="1582882"/>
                  <a:pt x="1839190" y="1974273"/>
                </a:cubicBezTo>
                <a:cubicBezTo>
                  <a:pt x="1950026" y="2365664"/>
                  <a:pt x="1801090" y="2554432"/>
                  <a:pt x="1652154" y="274320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17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14" presetClass="entr" presetSubtype="1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up)">
                                      <p:cBhvr>
                                        <p:cTn id="54" dur="500"/>
                                        <p:tgtEl>
                                          <p:spTgt spid="5"/>
                                        </p:tgtEl>
                                      </p:cBhvr>
                                    </p:animEffect>
                                  </p:childTnLst>
                                </p:cTn>
                              </p:par>
                              <p:par>
                                <p:cTn id="55" presetID="22" presetClass="entr" presetSubtype="1"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up)">
                                      <p:cBhvr>
                                        <p:cTn id="57" dur="500"/>
                                        <p:tgtEl>
                                          <p:spTgt spid="3"/>
                                        </p:tgtEl>
                                      </p:cBhvr>
                                    </p:animEffect>
                                  </p:childTnLst>
                                </p:cTn>
                              </p:par>
                              <p:par>
                                <p:cTn id="58" presetID="22" presetClass="entr" presetSubtype="1"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up)">
                                      <p:cBhvr>
                                        <p:cTn id="65" dur="500"/>
                                        <p:tgtEl>
                                          <p:spTgt spid="26"/>
                                        </p:tgtEl>
                                      </p:cBhvr>
                                    </p:animEffect>
                                  </p:childTnLst>
                                </p:cTn>
                              </p:par>
                              <p:par>
                                <p:cTn id="66" presetID="22" presetClass="entr" presetSubtype="1"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up)">
                                      <p:cBhvr>
                                        <p:cTn id="68" dur="500"/>
                                        <p:tgtEl>
                                          <p:spTgt spid="28"/>
                                        </p:tgtEl>
                                      </p:cBhvr>
                                    </p:animEffect>
                                  </p:childTnLst>
                                </p:cTn>
                              </p:par>
                              <p:par>
                                <p:cTn id="69" presetID="22" presetClass="entr" presetSubtype="1"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up)">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up)">
                                      <p:cBhvr>
                                        <p:cTn id="76" dur="500"/>
                                        <p:tgtEl>
                                          <p:spTgt spid="39"/>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up)">
                                      <p:cBhvr>
                                        <p:cTn id="79" dur="500"/>
                                        <p:tgtEl>
                                          <p:spTgt spid="38"/>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up)">
                                      <p:cBhvr>
                                        <p:cTn id="8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2" grpId="0" animBg="1"/>
      <p:bldP spid="23" grpId="0" animBg="1"/>
      <p:bldP spid="25" grpId="0" animBg="1"/>
      <p:bldP spid="14" grpId="0"/>
      <p:bldP spid="17" grpId="0"/>
      <p:bldP spid="19" grpId="0"/>
      <p:bldP spid="34"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4" name="Rounded Rectangle 3"/>
          <p:cNvSpPr/>
          <p:nvPr/>
        </p:nvSpPr>
        <p:spPr>
          <a:xfrm>
            <a:off x="902579" y="1908986"/>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3741684" y="1097470"/>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7" name="TextBox 6"/>
          <p:cNvSpPr txBox="1"/>
          <p:nvPr/>
        </p:nvSpPr>
        <p:spPr>
          <a:xfrm>
            <a:off x="1151493" y="2281707"/>
            <a:ext cx="9622450" cy="1938992"/>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Lá cây gồm mấy bộ phận? Đó là những bộ phận nào?</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Hãy vẽ một chiếc lá mà em biết. Cho biết tên lá là gì? Chỉ rõ các bộ phận của lá </a:t>
            </a:r>
          </a:p>
        </p:txBody>
      </p:sp>
      <p:sp>
        <p:nvSpPr>
          <p:cNvPr id="12" name="TextBox 11"/>
          <p:cNvSpPr txBox="1"/>
          <p:nvPr/>
        </p:nvSpPr>
        <p:spPr>
          <a:xfrm>
            <a:off x="1268430" y="2633031"/>
            <a:ext cx="9017465"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Lá cây gồm 3 bộ phận: gân lá, phiến lá và cuống lá</a:t>
            </a:r>
            <a:endParaRPr lang="en-US" altLang="zh-CN" sz="2000" dirty="0">
              <a:solidFill>
                <a:srgbClr val="FF000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557" b="95329" l="0" r="98420"/>
                    </a14:imgEffect>
                  </a14:imgLayer>
                </a14:imgProps>
              </a:ext>
            </a:extLst>
          </a:blip>
          <a:stretch>
            <a:fillRect/>
          </a:stretch>
        </p:blipFill>
        <p:spPr>
          <a:xfrm>
            <a:off x="4523156" y="3835456"/>
            <a:ext cx="1919024" cy="2503828"/>
          </a:xfrm>
          <a:prstGeom prst="rect">
            <a:avLst/>
          </a:prstGeom>
        </p:spPr>
      </p:pic>
      <p:sp>
        <p:nvSpPr>
          <p:cNvPr id="16" name="TextBox 15"/>
          <p:cNvSpPr txBox="1"/>
          <p:nvPr/>
        </p:nvSpPr>
        <p:spPr>
          <a:xfrm>
            <a:off x="1268429" y="4691391"/>
            <a:ext cx="1433207"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Lá rau cải</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0" name="TextBox 19"/>
          <p:cNvSpPr txBox="1"/>
          <p:nvPr/>
        </p:nvSpPr>
        <p:spPr>
          <a:xfrm>
            <a:off x="2895793" y="5470709"/>
            <a:ext cx="1433207"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Gân lá</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1" name="TextBox 20"/>
          <p:cNvSpPr txBox="1"/>
          <p:nvPr/>
        </p:nvSpPr>
        <p:spPr>
          <a:xfrm>
            <a:off x="6278035" y="5830668"/>
            <a:ext cx="1433207"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Cuống lá</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2" name="TextBox 21"/>
          <p:cNvSpPr txBox="1"/>
          <p:nvPr/>
        </p:nvSpPr>
        <p:spPr>
          <a:xfrm>
            <a:off x="6783296" y="4393365"/>
            <a:ext cx="1433207"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Phiến lá</a:t>
            </a:r>
            <a:endParaRPr lang="en-US" altLang="zh-CN" sz="2000" dirty="0">
              <a:solidFill>
                <a:srgbClr val="FF0000"/>
              </a:solidFill>
              <a:latin typeface="Roboto" panose="02000000000000000000" pitchFamily="2" charset="0"/>
              <a:ea typeface="Roboto" panose="02000000000000000000" pitchFamily="2" charset="0"/>
            </a:endParaRPr>
          </a:p>
        </p:txBody>
      </p:sp>
      <p:cxnSp>
        <p:nvCxnSpPr>
          <p:cNvPr id="8" name="Straight Connector 7"/>
          <p:cNvCxnSpPr/>
          <p:nvPr/>
        </p:nvCxnSpPr>
        <p:spPr>
          <a:xfrm flipH="1" flipV="1">
            <a:off x="6073299" y="4447440"/>
            <a:ext cx="701574" cy="1956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0" idx="0"/>
          </p:cNvCxnSpPr>
          <p:nvPr/>
        </p:nvCxnSpPr>
        <p:spPr>
          <a:xfrm flipV="1">
            <a:off x="3612397" y="5023014"/>
            <a:ext cx="1198594" cy="447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1" idx="1"/>
          </p:cNvCxnSpPr>
          <p:nvPr/>
        </p:nvCxnSpPr>
        <p:spPr>
          <a:xfrm flipH="1">
            <a:off x="5482668" y="6030723"/>
            <a:ext cx="795367" cy="999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15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357135" y="195440"/>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rgbClr val="72B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799048" y="2541288"/>
            <a:ext cx="6917503"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Giấy A4, giấy màu, kéo, keo dán, bút màu, bút 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901E8F2F-82B1-8289-A128-7A4A6AA36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2" name="Rectangle 1"/>
          <p:cNvSpPr/>
          <p:nvPr/>
        </p:nvSpPr>
        <p:spPr>
          <a:xfrm>
            <a:off x="1912949" y="3643106"/>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565122">
            <a:off x="2166435" y="379977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9143590" y="3140514"/>
            <a:ext cx="1091108" cy="1412294"/>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8"/>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135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84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p:nvPr/>
        </p:nvSpPr>
        <p:spPr>
          <a:xfrm>
            <a:off x="-472993" y="0"/>
            <a:ext cx="7741227" cy="6858000"/>
          </a:xfrm>
          <a:prstGeom prst="decag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45619" y="0"/>
            <a:ext cx="7741227" cy="6858000"/>
          </a:xfrm>
          <a:prstGeom prst="decagon">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Pentagon 25">
            <a:extLst>
              <a:ext uri="{FF2B5EF4-FFF2-40B4-BE49-F238E27FC236}">
                <a16:creationId xmlns:a16="http://schemas.microsoft.com/office/drawing/2014/main" id="{F1C07DEE-8892-24B9-69DB-4BC45E9619CB}"/>
              </a:ext>
            </a:extLst>
          </p:cNvPr>
          <p:cNvSpPr/>
          <p:nvPr/>
        </p:nvSpPr>
        <p:spPr>
          <a:xfrm>
            <a:off x="3620572" y="5574546"/>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620572" y="5834281"/>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214" y="517787"/>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DA14CBFD-2C6F-E4A0-F468-3C5C731B2275}"/>
              </a:ext>
            </a:extLst>
          </p:cNvPr>
          <p:cNvSpPr txBox="1"/>
          <p:nvPr/>
        </p:nvSpPr>
        <p:spPr>
          <a:xfrm>
            <a:off x="2207087" y="854161"/>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7</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14" name="TextBox 13"/>
          <p:cNvSpPr txBox="1"/>
          <p:nvPr/>
        </p:nvSpPr>
        <p:spPr>
          <a:xfrm>
            <a:off x="28543" y="1929144"/>
            <a:ext cx="6597711" cy="286232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CÁC BỘ PHẬN CỦA THỰC VẬT</a:t>
            </a:r>
          </a:p>
        </p:txBody>
      </p:sp>
      <p:pic>
        <p:nvPicPr>
          <p:cNvPr id="8" name="Picture 7">
            <a:extLst>
              <a:ext uri="{FF2B5EF4-FFF2-40B4-BE49-F238E27FC236}">
                <a16:creationId xmlns:a16="http://schemas.microsoft.com/office/drawing/2014/main" id="{2A2C2BB8-D7B4-5CCF-E5B3-4B6EA932E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8299" y="985956"/>
            <a:ext cx="2629550" cy="4082192"/>
          </a:xfrm>
          <a:prstGeom prst="rect">
            <a:avLst/>
          </a:prstGeom>
        </p:spPr>
      </p:pic>
      <p:pic>
        <p:nvPicPr>
          <p:cNvPr id="10" name="Picture 9">
            <a:extLst>
              <a:ext uri="{FF2B5EF4-FFF2-40B4-BE49-F238E27FC236}">
                <a16:creationId xmlns:a16="http://schemas.microsoft.com/office/drawing/2014/main" id="{02474893-E42C-A2D1-ED7F-24615ED7B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701" y="2458862"/>
            <a:ext cx="2310236" cy="4096821"/>
          </a:xfrm>
          <a:prstGeom prst="rect">
            <a:avLst/>
          </a:prstGeom>
        </p:spPr>
      </p:pic>
    </p:spTree>
    <p:extLst>
      <p:ext uri="{BB962C8B-B14F-4D97-AF65-F5344CB8AC3E}">
        <p14:creationId xmlns:p14="http://schemas.microsoft.com/office/powerpoint/2010/main" val="165837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53"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28825" y="408073"/>
            <a:ext cx="8902411"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CHÚNG MÌNH CÙNG HÁT VÀ VẬN ĐỘNG NÀO!</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vườn cây nhà bé">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28825" y="1143000"/>
            <a:ext cx="8134350" cy="4572000"/>
          </a:xfrm>
          <a:prstGeom prst="rect">
            <a:avLst/>
          </a:prstGeom>
        </p:spPr>
      </p:pic>
    </p:spTree>
    <p:extLst>
      <p:ext uri="{BB962C8B-B14F-4D97-AF65-F5344CB8AC3E}">
        <p14:creationId xmlns:p14="http://schemas.microsoft.com/office/powerpoint/2010/main" val="3406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fullScrn="1">
              <p:cMediaNode vol="80000">
                <p:cTn id="13" fill="hold" display="0">
                  <p:stCondLst>
                    <p:cond delay="indefinite"/>
                  </p:stCondLst>
                </p:cTn>
                <p:tgtEl>
                  <p:spTgt spid="3"/>
                </p:tgtEl>
              </p:cMediaNode>
            </p:video>
          </p:childTnLst>
        </p:cTn>
      </p:par>
    </p:tnLst>
    <p:bldLst>
      <p:bldP spid="1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214540" y="1589632"/>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sổ lật về cây</a:t>
            </a:r>
          </a:p>
        </p:txBody>
      </p:sp>
      <p:sp>
        <p:nvSpPr>
          <p:cNvPr id="117" name="TextBox 116"/>
          <p:cNvSpPr txBox="1"/>
          <p:nvPr/>
        </p:nvSpPr>
        <p:spPr>
          <a:xfrm>
            <a:off x="2610516" y="39835"/>
            <a:ext cx="67728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a:extLst>
              <a:ext uri="{FF2B5EF4-FFF2-40B4-BE49-F238E27FC236}">
                <a16:creationId xmlns:a16="http://schemas.microsoft.com/office/drawing/2014/main" id="{1C6C1494-9761-2059-0481-6D5C41B8AC62}"/>
              </a:ext>
            </a:extLst>
          </p:cNvPr>
          <p:cNvSpPr txBox="1"/>
          <p:nvPr/>
        </p:nvSpPr>
        <p:spPr>
          <a:xfrm>
            <a:off x="5924198" y="5874717"/>
            <a:ext cx="1601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endParaRPr kumimoji="0" lang="en-US" altLang="zh-CN" sz="3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59" y="482301"/>
            <a:ext cx="1885899" cy="1411357"/>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A0E2D791-7693-675F-A85E-E97D768F7175}"/>
              </a:ext>
            </a:extLst>
          </p:cNvPr>
          <p:cNvPicPr>
            <a:picLocks noChangeAspect="1"/>
          </p:cNvPicPr>
          <p:nvPr/>
        </p:nvPicPr>
        <p:blipFill rotWithShape="1">
          <a:blip r:embed="rId4"/>
          <a:srcRect l="12530" t="10731" r="15424" b="10244"/>
          <a:stretch/>
        </p:blipFill>
        <p:spPr>
          <a:xfrm>
            <a:off x="968692" y="2597070"/>
            <a:ext cx="2147276" cy="2731875"/>
          </a:xfrm>
          <a:prstGeom prst="rect">
            <a:avLst/>
          </a:prstGeom>
        </p:spPr>
      </p:pic>
      <p:sp>
        <p:nvSpPr>
          <p:cNvPr id="2" name="Rectangle 1"/>
          <p:cNvSpPr/>
          <p:nvPr/>
        </p:nvSpPr>
        <p:spPr>
          <a:xfrm>
            <a:off x="4667451" y="2553915"/>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732428" y="25970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4418" b="96386" l="5769" r="95385"/>
                    </a14:imgEffect>
                  </a14:imgLayer>
                </a14:imgProps>
              </a:ext>
            </a:extLst>
          </a:blip>
          <a:stretch>
            <a:fillRect/>
          </a:stretch>
        </p:blipFill>
        <p:spPr>
          <a:xfrm>
            <a:off x="4571200" y="2777293"/>
            <a:ext cx="2253740" cy="215839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2517" y="2848220"/>
            <a:ext cx="1875817" cy="2194258"/>
          </a:xfrm>
          <a:prstGeom prst="rect">
            <a:avLst/>
          </a:prstGeom>
        </p:spPr>
      </p:pic>
    </p:spTree>
    <p:extLst>
      <p:ext uri="{BB962C8B-B14F-4D97-AF65-F5344CB8AC3E}">
        <p14:creationId xmlns:p14="http://schemas.microsoft.com/office/powerpoint/2010/main" val="180611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45"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anim calcmode="lin" valueType="num">
                                      <p:cBhvr>
                                        <p:cTn id="17" dur="2000" fill="hold"/>
                                        <p:tgtEl>
                                          <p:spTgt spid="2"/>
                                        </p:tgtEl>
                                        <p:attrNameLst>
                                          <p:attrName>ppt_w</p:attrName>
                                        </p:attrNameLst>
                                      </p:cBhvr>
                                      <p:tavLst>
                                        <p:tav tm="0" fmla="#ppt_w*sin(2.5*pi*$)">
                                          <p:val>
                                            <p:fltVal val="0"/>
                                          </p:val>
                                        </p:tav>
                                        <p:tav tm="100000">
                                          <p:val>
                                            <p:fltVal val="1"/>
                                          </p:val>
                                        </p:tav>
                                      </p:tavLst>
                                    </p:anim>
                                    <p:anim calcmode="lin" valueType="num">
                                      <p:cBhvr>
                                        <p:cTn id="18" dur="2000" fill="hold"/>
                                        <p:tgtEl>
                                          <p:spTgt spid="2"/>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000"/>
                                        <p:tgtEl>
                                          <p:spTgt spid="3"/>
                                        </p:tgtEl>
                                      </p:cBhvr>
                                    </p:animEffect>
                                    <p:anim calcmode="lin" valueType="num">
                                      <p:cBhvr>
                                        <p:cTn id="22" dur="2000" fill="hold"/>
                                        <p:tgtEl>
                                          <p:spTgt spid="3"/>
                                        </p:tgtEl>
                                        <p:attrNameLst>
                                          <p:attrName>ppt_w</p:attrName>
                                        </p:attrNameLst>
                                      </p:cBhvr>
                                      <p:tavLst>
                                        <p:tav tm="0" fmla="#ppt_w*sin(2.5*pi*$)">
                                          <p:val>
                                            <p:fltVal val="0"/>
                                          </p:val>
                                        </p:tav>
                                        <p:tav tm="100000">
                                          <p:val>
                                            <p:fltVal val="1"/>
                                          </p:val>
                                        </p:tav>
                                      </p:tavLst>
                                    </p:anim>
                                    <p:anim calcmode="lin" valueType="num">
                                      <p:cBhvr>
                                        <p:cTn id="23" dur="2000" fill="hold"/>
                                        <p:tgtEl>
                                          <p:spTgt spid="3"/>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anim calcmode="lin" valueType="num">
                                      <p:cBhvr>
                                        <p:cTn id="27" dur="2000" fill="hold"/>
                                        <p:tgtEl>
                                          <p:spTgt spid="10"/>
                                        </p:tgtEl>
                                        <p:attrNameLst>
                                          <p:attrName>ppt_w</p:attrName>
                                        </p:attrNameLst>
                                      </p:cBhvr>
                                      <p:tavLst>
                                        <p:tav tm="0" fmla="#ppt_w*sin(2.5*pi*$)">
                                          <p:val>
                                            <p:fltVal val="0"/>
                                          </p:val>
                                        </p:tav>
                                        <p:tav tm="100000">
                                          <p:val>
                                            <p:fltVal val="1"/>
                                          </p:val>
                                        </p:tav>
                                      </p:tavLst>
                                    </p:anim>
                                    <p:anim calcmode="lin" valueType="num">
                                      <p:cBhvr>
                                        <p:cTn id="28" dur="2000" fill="hold"/>
                                        <p:tgtEl>
                                          <p:spTgt spid="10"/>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ppt_w</p:attrName>
                                        </p:attrNameLst>
                                      </p:cBhvr>
                                      <p:tavLst>
                                        <p:tav tm="0" fmla="#ppt_w*sin(2.5*pi*$)">
                                          <p:val>
                                            <p:fltVal val="0"/>
                                          </p:val>
                                        </p:tav>
                                        <p:tav tm="100000">
                                          <p:val>
                                            <p:fltVal val="1"/>
                                          </p:val>
                                        </p:tav>
                                      </p:tavLst>
                                    </p:anim>
                                    <p:anim calcmode="lin" valueType="num">
                                      <p:cBhvr>
                                        <p:cTn id="33" dur="2000" fill="hold"/>
                                        <p:tgtEl>
                                          <p:spTgt spid="4"/>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anim calcmode="lin" valueType="num">
                                      <p:cBhvr>
                                        <p:cTn id="37" dur="2000" fill="hold"/>
                                        <p:tgtEl>
                                          <p:spTgt spid="6"/>
                                        </p:tgtEl>
                                        <p:attrNameLst>
                                          <p:attrName>ppt_w</p:attrName>
                                        </p:attrNameLst>
                                      </p:cBhvr>
                                      <p:tavLst>
                                        <p:tav tm="0" fmla="#ppt_w*sin(2.5*pi*$)">
                                          <p:val>
                                            <p:fltVal val="0"/>
                                          </p:val>
                                        </p:tav>
                                        <p:tav tm="100000">
                                          <p:val>
                                            <p:fltVal val="1"/>
                                          </p:val>
                                        </p:tav>
                                      </p:tavLst>
                                    </p:anim>
                                    <p:anim calcmode="lin" valueType="num">
                                      <p:cBhvr>
                                        <p:cTn id="38"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P spid="2"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80776" y="1983480"/>
            <a:ext cx="9530052"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575887F-8B81-8D7F-481D-5E53F42E6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0886">
            <a:off x="8273309" y="988186"/>
            <a:ext cx="2373948" cy="3246779"/>
          </a:xfrm>
          <a:prstGeom prst="roundRect">
            <a:avLst>
              <a:gd name="adj" fmla="val 9492"/>
            </a:avLst>
          </a:prstGeom>
          <a:solidFill>
            <a:srgbClr val="FFFFFF">
              <a:shade val="85000"/>
            </a:srgbClr>
          </a:solidFill>
          <a:ln>
            <a:noFill/>
          </a:ln>
          <a:effectLst>
            <a:reflection blurRad="12700" stA="38000" endPos="28000" dist="5000" dir="5400000" sy="-100000" algn="bl" rotWithShape="0"/>
          </a:effectLst>
        </p:spPr>
      </p:pic>
      <p:sp>
        <p:nvSpPr>
          <p:cNvPr id="117" name="TextBox 116"/>
          <p:cNvSpPr txBox="1"/>
          <p:nvPr/>
        </p:nvSpPr>
        <p:spPr>
          <a:xfrm>
            <a:off x="3088653" y="580359"/>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7" name="TextBox 6"/>
          <p:cNvSpPr txBox="1"/>
          <p:nvPr/>
        </p:nvSpPr>
        <p:spPr>
          <a:xfrm>
            <a:off x="3925065" y="2407271"/>
            <a:ext cx="38056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các bộ phận của cây ( rễ, thân,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lá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4769668" y="4062939"/>
            <a:ext cx="3739453" cy="1200329"/>
          </a:xfrm>
          <a:prstGeom prst="rect">
            <a:avLst/>
          </a:prstGeom>
          <a:noFill/>
        </p:spPr>
        <p:txBody>
          <a:bodyPr wrap="square" rtlCol="0">
            <a:spAutoFit/>
          </a:bodyPr>
          <a:lstStyle/>
          <a:p>
            <a:pPr lvl="0">
              <a:defRPr/>
            </a:pPr>
            <a:r>
              <a:rPr lang="vi-VN" altLang="zh-CN" sz="2400">
                <a:solidFill>
                  <a:srgbClr val="92D050"/>
                </a:solidFill>
                <a:latin typeface="Roboto" panose="02000000000000000000" pitchFamily="2" charset="0"/>
                <a:ea typeface="Roboto" panose="02000000000000000000" pitchFamily="2" charset="0"/>
                <a:sym typeface="Wingdings" panose="05000000000000000000" pitchFamily="2" charset="2"/>
              </a:rPr>
              <a:t>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ảnh</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thể</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hiện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loại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phù</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hợp</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với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đặc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điểm</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bên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ngoài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mn-cs"/>
              </a:rPr>
              <a:t>của</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cây.</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575887F-8B81-8D7F-481D-5E53F42E67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64631">
            <a:off x="1302248" y="2277296"/>
            <a:ext cx="2707124" cy="3246779"/>
          </a:xfrm>
          <a:prstGeom prst="roundRect">
            <a:avLst>
              <a:gd name="adj" fmla="val 949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807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7" grpId="0"/>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197533" y="1235102"/>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Lựa chọn ý tưởng và đề xuất cách làm các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bộ phận</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857587" y="32726"/>
            <a:ext cx="67728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a:t>
            </a:r>
            <a:r>
              <a:rPr kumimoji="0" lang="vi-V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7477" t="5992" r="9497" b="9471"/>
          <a:stretch/>
        </p:blipFill>
        <p:spPr>
          <a:xfrm rot="20972762">
            <a:off x="1236142" y="2479698"/>
            <a:ext cx="2428233" cy="3052928"/>
          </a:xfrm>
          <a:prstGeom prst="rect">
            <a:avLst/>
          </a:prstGeom>
          <a:effectLst>
            <a:outerShdw blurRad="63500" sx="102000" sy="102000" algn="ctr" rotWithShape="0">
              <a:prstClr val="black">
                <a:alpha val="40000"/>
              </a:prstClr>
            </a:outerShdw>
          </a:effectLst>
        </p:spPr>
      </p:pic>
      <p:grpSp>
        <p:nvGrpSpPr>
          <p:cNvPr id="3" name="Group 2"/>
          <p:cNvGrpSpPr/>
          <p:nvPr/>
        </p:nvGrpSpPr>
        <p:grpSpPr>
          <a:xfrm>
            <a:off x="5178495" y="2597070"/>
            <a:ext cx="2057400" cy="2818184"/>
            <a:chOff x="4667451" y="2553915"/>
            <a:chExt cx="2057400" cy="2818184"/>
          </a:xfrm>
        </p:grpSpPr>
        <p:sp>
          <p:nvSpPr>
            <p:cNvPr id="13" name="Rectangle 12"/>
            <p:cNvSpPr/>
            <p:nvPr/>
          </p:nvSpPr>
          <p:spPr>
            <a:xfrm rot="21091453">
              <a:off x="4667451" y="2553915"/>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1453">
              <a:off x="5089501" y="2777293"/>
              <a:ext cx="1217137" cy="2158390"/>
            </a:xfrm>
            <a:prstGeom prst="rect">
              <a:avLst/>
            </a:prstGeom>
          </p:spPr>
        </p:pic>
      </p:grpSp>
      <p:grpSp>
        <p:nvGrpSpPr>
          <p:cNvPr id="2" name="Group 1"/>
          <p:cNvGrpSpPr/>
          <p:nvPr/>
        </p:nvGrpSpPr>
        <p:grpSpPr>
          <a:xfrm>
            <a:off x="8732428" y="2597070"/>
            <a:ext cx="2057400" cy="2818184"/>
            <a:chOff x="8732428" y="2597070"/>
            <a:chExt cx="2057400" cy="2818184"/>
          </a:xfrm>
        </p:grpSpPr>
        <p:sp>
          <p:nvSpPr>
            <p:cNvPr id="14" name="Rectangle 13"/>
            <p:cNvSpPr/>
            <p:nvPr/>
          </p:nvSpPr>
          <p:spPr>
            <a:xfrm rot="20893122">
              <a:off x="8732428" y="25970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93122">
              <a:off x="8832517" y="2777293"/>
              <a:ext cx="1875817" cy="1991075"/>
            </a:xfrm>
            <a:prstGeom prst="rect">
              <a:avLst/>
            </a:prstGeom>
          </p:spPr>
        </p:pic>
      </p:grpSp>
    </p:spTree>
    <p:extLst>
      <p:ext uri="{BB962C8B-B14F-4D97-AF65-F5344CB8AC3E}">
        <p14:creationId xmlns:p14="http://schemas.microsoft.com/office/powerpoint/2010/main" val="423098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96192" y="1511274"/>
            <a:ext cx="10962408"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261482" y="1927762"/>
            <a:ext cx="6189300" cy="3933384"/>
          </a:xfrm>
          <a:prstGeom prst="rect">
            <a:avLst/>
          </a:prstGeom>
          <a:noFill/>
        </p:spPr>
        <p:txBody>
          <a:bodyPr wrap="square" rtlCol="0">
            <a:spAutoFit/>
          </a:bodyPr>
          <a:lstStyle/>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1. Sổ lật của em có …… trang, vẽ ……. loại cây, gồm ………………</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2. Trong đó, có…. cây rễ cọc, ….. cây rễ chùm</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Các cây thân gỗ là:…………….…</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Các cây thảo là </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3. Mô tả cách làm sổ lật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2234" b="100000" l="2143" r="97619"/>
                    </a14:imgEffect>
                  </a14:imgLayer>
                </a14:imgProps>
              </a:ext>
            </a:extLst>
          </a:blip>
          <a:stretch>
            <a:fillRect/>
          </a:stretch>
        </p:blipFill>
        <p:spPr>
          <a:xfrm>
            <a:off x="1860475" y="2492344"/>
            <a:ext cx="2297873" cy="3184195"/>
          </a:xfrm>
          <a:prstGeom prst="rect">
            <a:avLst/>
          </a:prstGeom>
        </p:spPr>
      </p:pic>
      <p:sp>
        <p:nvSpPr>
          <p:cNvPr id="12" name="Title 4">
            <a:extLst>
              <a:ext uri="{FF2B5EF4-FFF2-40B4-BE49-F238E27FC236}">
                <a16:creationId xmlns:a16="http://schemas.microsoft.com/office/drawing/2014/main" id="{9795447D-74D6-1A9A-02D6-CB5DE5DBCBEE}"/>
              </a:ext>
            </a:extLst>
          </p:cNvPr>
          <p:cNvSpPr txBox="1">
            <a:spLocks/>
          </p:cNvSpPr>
          <p:nvPr/>
        </p:nvSpPr>
        <p:spPr>
          <a:xfrm>
            <a:off x="7637319" y="1927762"/>
            <a:ext cx="1103277"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4</a:t>
            </a:r>
            <a:endParaRPr lang="vi-VN" sz="2400" dirty="0"/>
          </a:p>
        </p:txBody>
      </p:sp>
      <p:sp>
        <p:nvSpPr>
          <p:cNvPr id="15" name="Title 4">
            <a:extLst>
              <a:ext uri="{FF2B5EF4-FFF2-40B4-BE49-F238E27FC236}">
                <a16:creationId xmlns:a16="http://schemas.microsoft.com/office/drawing/2014/main" id="{9795447D-74D6-1A9A-02D6-CB5DE5DBCBEE}"/>
              </a:ext>
            </a:extLst>
          </p:cNvPr>
          <p:cNvSpPr txBox="1">
            <a:spLocks/>
          </p:cNvSpPr>
          <p:nvPr/>
        </p:nvSpPr>
        <p:spPr>
          <a:xfrm>
            <a:off x="9434946" y="1927761"/>
            <a:ext cx="1103277"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4</a:t>
            </a:r>
            <a:endParaRPr lang="vi-VN" sz="2400" dirty="0"/>
          </a:p>
        </p:txBody>
      </p:sp>
      <p:sp>
        <p:nvSpPr>
          <p:cNvPr id="16" name="Title 4">
            <a:extLst>
              <a:ext uri="{FF2B5EF4-FFF2-40B4-BE49-F238E27FC236}">
                <a16:creationId xmlns:a16="http://schemas.microsoft.com/office/drawing/2014/main" id="{9795447D-74D6-1A9A-02D6-CB5DE5DBCBEE}"/>
              </a:ext>
            </a:extLst>
          </p:cNvPr>
          <p:cNvSpPr txBox="1">
            <a:spLocks/>
          </p:cNvSpPr>
          <p:nvPr/>
        </p:nvSpPr>
        <p:spPr>
          <a:xfrm>
            <a:off x="6186867" y="2397259"/>
            <a:ext cx="2696440"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Mít, na, ngô, lúa</a:t>
            </a:r>
            <a:endParaRPr lang="vi-VN" sz="2400" dirty="0"/>
          </a:p>
        </p:txBody>
      </p:sp>
      <p:sp>
        <p:nvSpPr>
          <p:cNvPr id="17" name="Title 4">
            <a:extLst>
              <a:ext uri="{FF2B5EF4-FFF2-40B4-BE49-F238E27FC236}">
                <a16:creationId xmlns:a16="http://schemas.microsoft.com/office/drawing/2014/main" id="{9795447D-74D6-1A9A-02D6-CB5DE5DBCBEE}"/>
              </a:ext>
            </a:extLst>
          </p:cNvPr>
          <p:cNvSpPr txBox="1">
            <a:spLocks/>
          </p:cNvSpPr>
          <p:nvPr/>
        </p:nvSpPr>
        <p:spPr>
          <a:xfrm>
            <a:off x="6997359" y="2871706"/>
            <a:ext cx="1103277"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4</a:t>
            </a:r>
            <a:endParaRPr lang="vi-VN" sz="2400" dirty="0"/>
          </a:p>
        </p:txBody>
      </p:sp>
      <p:sp>
        <p:nvSpPr>
          <p:cNvPr id="18" name="Title 4">
            <a:extLst>
              <a:ext uri="{FF2B5EF4-FFF2-40B4-BE49-F238E27FC236}">
                <a16:creationId xmlns:a16="http://schemas.microsoft.com/office/drawing/2014/main" id="{9795447D-74D6-1A9A-02D6-CB5DE5DBCBEE}"/>
              </a:ext>
            </a:extLst>
          </p:cNvPr>
          <p:cNvSpPr txBox="1">
            <a:spLocks/>
          </p:cNvSpPr>
          <p:nvPr/>
        </p:nvSpPr>
        <p:spPr>
          <a:xfrm>
            <a:off x="8883307" y="2914044"/>
            <a:ext cx="1103277"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4</a:t>
            </a:r>
            <a:endParaRPr lang="vi-VN" sz="2400" dirty="0"/>
          </a:p>
        </p:txBody>
      </p:sp>
      <p:sp>
        <p:nvSpPr>
          <p:cNvPr id="19" name="Title 4">
            <a:extLst>
              <a:ext uri="{FF2B5EF4-FFF2-40B4-BE49-F238E27FC236}">
                <a16:creationId xmlns:a16="http://schemas.microsoft.com/office/drawing/2014/main" id="{9795447D-74D6-1A9A-02D6-CB5DE5DBCBEE}"/>
              </a:ext>
            </a:extLst>
          </p:cNvPr>
          <p:cNvSpPr txBox="1">
            <a:spLocks/>
          </p:cNvSpPr>
          <p:nvPr/>
        </p:nvSpPr>
        <p:spPr>
          <a:xfrm>
            <a:off x="7717849" y="3353502"/>
            <a:ext cx="2696440"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Mít, na,</a:t>
            </a:r>
            <a:endParaRPr lang="vi-VN" sz="2400" dirty="0"/>
          </a:p>
        </p:txBody>
      </p:sp>
      <p:sp>
        <p:nvSpPr>
          <p:cNvPr id="20" name="Title 4">
            <a:extLst>
              <a:ext uri="{FF2B5EF4-FFF2-40B4-BE49-F238E27FC236}">
                <a16:creationId xmlns:a16="http://schemas.microsoft.com/office/drawing/2014/main" id="{9795447D-74D6-1A9A-02D6-CB5DE5DBCBEE}"/>
              </a:ext>
            </a:extLst>
          </p:cNvPr>
          <p:cNvSpPr txBox="1">
            <a:spLocks/>
          </p:cNvSpPr>
          <p:nvPr/>
        </p:nvSpPr>
        <p:spPr>
          <a:xfrm>
            <a:off x="7296262" y="3812888"/>
            <a:ext cx="2696440"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ngô, lúa</a:t>
            </a:r>
            <a:endParaRPr lang="vi-VN" sz="2400" dirty="0"/>
          </a:p>
        </p:txBody>
      </p:sp>
    </p:spTree>
    <p:extLst>
      <p:ext uri="{BB962C8B-B14F-4D97-AF65-F5344CB8AC3E}">
        <p14:creationId xmlns:p14="http://schemas.microsoft.com/office/powerpoint/2010/main" val="298986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BDC5E5-E04A-A6EA-7594-DE45B70D8C28}"/>
              </a:ext>
            </a:extLst>
          </p:cNvPr>
          <p:cNvSpPr/>
          <p:nvPr/>
        </p:nvSpPr>
        <p:spPr>
          <a:xfrm>
            <a:off x="9465916" y="3687411"/>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AD1D027-FD7B-D1C8-B4FE-68F083682E95}"/>
              </a:ext>
            </a:extLst>
          </p:cNvPr>
          <p:cNvSpPr/>
          <p:nvPr/>
        </p:nvSpPr>
        <p:spPr>
          <a:xfrm rot="1565122">
            <a:off x="9816771" y="3586961"/>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799048" y="1698310"/>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1799048" y="2119742"/>
            <a:ext cx="691750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Băng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dính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hai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mặt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dập</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ghim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A4,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kéo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keo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dán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57" l="0" r="100000">
                        <a14:foregroundMark x1="9827" y1="25472" x2="39306" y2="40566"/>
                        <a14:foregroundMark x1="9249" y1="71698" x2="38150" y2="66038"/>
                        <a14:foregroundMark x1="34104" y1="61321" x2="45087" y2="55660"/>
                      </a14:backgroundRemoval>
                    </a14:imgEffect>
                  </a14:imgLayer>
                </a14:imgProps>
              </a:ext>
            </a:extLst>
          </a:blip>
          <a:stretch>
            <a:fillRect/>
          </a:stretch>
        </p:blipFill>
        <p:spPr>
          <a:xfrm>
            <a:off x="5115464" y="3252851"/>
            <a:ext cx="1792663" cy="1098395"/>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901E8F2F-82B1-8289-A128-7A4A6AA36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5497" y="3116493"/>
            <a:ext cx="1534400" cy="1534400"/>
          </a:xfrm>
          <a:prstGeom prst="rect">
            <a:avLst/>
          </a:prstGeom>
        </p:spPr>
      </p:pic>
      <p:pic>
        <p:nvPicPr>
          <p:cNvPr id="24" name="Picture 23">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721" b="100000" l="22979" r="79149"/>
                    </a14:imgEffect>
                  </a14:imgLayer>
                </a14:imgProps>
              </a:ext>
              <a:ext uri="{28A0092B-C50C-407E-A947-70E740481C1C}">
                <a14:useLocalDpi xmlns:a14="http://schemas.microsoft.com/office/drawing/2010/main" val="0"/>
              </a:ext>
            </a:extLst>
          </a:blip>
          <a:srcRect l="16228" r="13090"/>
          <a:stretch/>
        </p:blipFill>
        <p:spPr>
          <a:xfrm>
            <a:off x="6838140" y="4351246"/>
            <a:ext cx="1091108" cy="1412294"/>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9"/>
          <a:stretch>
            <a:fillRect/>
          </a:stretch>
        </p:blipFill>
        <p:spPr>
          <a:xfrm>
            <a:off x="3893662" y="4969821"/>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a:extLst>
              <a:ext uri="{FF2B5EF4-FFF2-40B4-BE49-F238E27FC236}">
                <a16:creationId xmlns:a16="http://schemas.microsoft.com/office/drawing/2014/main" id="{64F019F1-71A8-904C-95F4-35F99EAFE69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607" b="93852" l="6188" r="96208"/>
                    </a14:imgEffect>
                  </a14:imgLayer>
                </a14:imgProps>
              </a:ext>
            </a:extLst>
          </a:blip>
          <a:srcRect l="6492" t="6892" r="2354" b="10434"/>
          <a:stretch/>
        </p:blipFill>
        <p:spPr>
          <a:xfrm>
            <a:off x="1300517" y="3428634"/>
            <a:ext cx="1329414" cy="1285292"/>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C586177-3747-9D2F-28F7-26BF97772A1F}"/>
              </a:ext>
            </a:extLst>
          </p:cNvPr>
          <p:cNvPicPr>
            <a:picLocks noChangeAspect="1"/>
          </p:cNvPicPr>
          <p:nvPr/>
        </p:nvPicPr>
        <p:blipFill>
          <a:blip r:embed="rId12"/>
          <a:stretch>
            <a:fillRect/>
          </a:stretch>
        </p:blipFill>
        <p:spPr>
          <a:xfrm>
            <a:off x="824952" y="4790359"/>
            <a:ext cx="1948192" cy="1411357"/>
          </a:xfrm>
          <a:prstGeom prst="rect">
            <a:avLst/>
          </a:prstGeom>
        </p:spPr>
      </p:pic>
      <p:pic>
        <p:nvPicPr>
          <p:cNvPr id="9" name="Picture 8">
            <a:extLst>
              <a:ext uri="{FF2B5EF4-FFF2-40B4-BE49-F238E27FC236}">
                <a16:creationId xmlns:a16="http://schemas.microsoft.com/office/drawing/2014/main" id="{77E3FE9C-3218-3295-B8AE-62698B4E0024}"/>
              </a:ext>
            </a:extLst>
          </p:cNvPr>
          <p:cNvPicPr>
            <a:picLocks noChangeAspect="1"/>
          </p:cNvPicPr>
          <p:nvPr/>
        </p:nvPicPr>
        <p:blipFill>
          <a:blip r:embed="rId13" cstate="hqprint">
            <a:extLst>
              <a:ext uri="{BEBA8EAE-BF5A-486C-A8C5-ECC9F3942E4B}">
                <a14:imgProps xmlns:a14="http://schemas.microsoft.com/office/drawing/2010/main">
                  <a14:imgLayer r:embed="rId14">
                    <a14:imgEffect>
                      <a14:backgroundRemoval t="465" b="90000" l="9892" r="89954"/>
                    </a14:imgEffect>
                  </a14:imgLayer>
                </a14:imgProps>
              </a:ext>
              <a:ext uri="{28A0092B-C50C-407E-A947-70E740481C1C}">
                <a14:useLocalDpi xmlns:a14="http://schemas.microsoft.com/office/drawing/2010/main" val="0"/>
              </a:ext>
            </a:extLst>
          </a:blip>
          <a:stretch>
            <a:fillRect/>
          </a:stretch>
        </p:blipFill>
        <p:spPr>
          <a:xfrm>
            <a:off x="7716047" y="3205581"/>
            <a:ext cx="1792663" cy="1192933"/>
          </a:xfrm>
          <a:prstGeom prst="rect">
            <a:avLst/>
          </a:prstGeom>
        </p:spPr>
      </p:pic>
    </p:spTree>
    <p:extLst>
      <p:ext uri="{BB962C8B-B14F-4D97-AF65-F5344CB8AC3E}">
        <p14:creationId xmlns:p14="http://schemas.microsoft.com/office/powerpoint/2010/main" val="294925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27910" y="1068032"/>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lật về cây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186"/>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a:t>
            </a:r>
            <a:r>
              <a:rPr kumimoji="0" lang="vi-V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 name="Oval 20">
            <a:extLst>
              <a:ext uri="{FF2B5EF4-FFF2-40B4-BE49-F238E27FC236}">
                <a16:creationId xmlns:a16="http://schemas.microsoft.com/office/drawing/2014/main" id="{6C1975A8-8C0F-7BA3-20A3-EA36FF074D0E}"/>
              </a:ext>
            </a:extLst>
          </p:cNvPr>
          <p:cNvSpPr/>
          <p:nvPr/>
        </p:nvSpPr>
        <p:spPr>
          <a:xfrm>
            <a:off x="8485394" y="1904412"/>
            <a:ext cx="1029192" cy="1231278"/>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1</a:t>
            </a:r>
          </a:p>
        </p:txBody>
      </p:sp>
      <p:sp>
        <p:nvSpPr>
          <p:cNvPr id="5" name="Title 4">
            <a:extLst>
              <a:ext uri="{FF2B5EF4-FFF2-40B4-BE49-F238E27FC236}">
                <a16:creationId xmlns:a16="http://schemas.microsoft.com/office/drawing/2014/main" id="{9795447D-74D6-1A9A-02D6-CB5DE5DBCBEE}"/>
              </a:ext>
            </a:extLst>
          </p:cNvPr>
          <p:cNvSpPr>
            <a:spLocks noGrp="1"/>
          </p:cNvSpPr>
          <p:nvPr>
            <p:ph type="title"/>
          </p:nvPr>
        </p:nvSpPr>
        <p:spPr>
          <a:xfrm>
            <a:off x="1150874" y="1638610"/>
            <a:ext cx="1325137" cy="702907"/>
          </a:xfrm>
        </p:spPr>
        <p:txBody>
          <a:bodyPr>
            <a:normAutofit/>
          </a:bodyPr>
          <a:lstStyle/>
          <a:p>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Gợi ý</a:t>
            </a:r>
            <a:endParaRPr lang="vi-VN" sz="2400" dirty="0"/>
          </a:p>
        </p:txBody>
      </p:sp>
      <p:sp>
        <p:nvSpPr>
          <p:cNvPr id="11" name="TextBox 10">
            <a:extLst>
              <a:ext uri="{FF2B5EF4-FFF2-40B4-BE49-F238E27FC236}">
                <a16:creationId xmlns:a16="http://schemas.microsoft.com/office/drawing/2014/main" id="{1F12C18B-58FE-10F2-C3DD-9ECB88786B0F}"/>
              </a:ext>
            </a:extLst>
          </p:cNvPr>
          <p:cNvSpPr txBox="1"/>
          <p:nvPr/>
        </p:nvSpPr>
        <p:spPr>
          <a:xfrm>
            <a:off x="8116157" y="3930881"/>
            <a:ext cx="3010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phần gáy sổ</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BD2E1FF5-80D6-B7E6-2C8C-BB1426514248}"/>
              </a:ext>
            </a:extLst>
          </p:cNvPr>
          <p:cNvPicPr>
            <a:picLocks noChangeAspect="1"/>
          </p:cNvPicPr>
          <p:nvPr/>
        </p:nvPicPr>
        <p:blipFill>
          <a:blip r:embed="rId4"/>
          <a:stretch>
            <a:fillRect/>
          </a:stretch>
        </p:blipFill>
        <p:spPr>
          <a:xfrm>
            <a:off x="2415744" y="2183529"/>
            <a:ext cx="3122608" cy="3553933"/>
          </a:xfrm>
          <a:prstGeom prst="roundRect">
            <a:avLst>
              <a:gd name="adj" fmla="val 10742"/>
            </a:avLst>
          </a:prstGeom>
        </p:spPr>
      </p:pic>
      <p:pic>
        <p:nvPicPr>
          <p:cNvPr id="15" name="Picture 14">
            <a:extLst>
              <a:ext uri="{FF2B5EF4-FFF2-40B4-BE49-F238E27FC236}">
                <a16:creationId xmlns:a16="http://schemas.microsoft.com/office/drawing/2014/main" id="{F3872ADE-4CF1-3BF7-A2CE-19C41D9062B5}"/>
              </a:ext>
            </a:extLst>
          </p:cNvPr>
          <p:cNvPicPr>
            <a:picLocks noChangeAspect="1"/>
          </p:cNvPicPr>
          <p:nvPr/>
        </p:nvPicPr>
        <p:blipFill>
          <a:blip r:embed="rId5"/>
          <a:stretch>
            <a:fillRect/>
          </a:stretch>
        </p:blipFill>
        <p:spPr>
          <a:xfrm>
            <a:off x="5398533" y="2183529"/>
            <a:ext cx="1809158" cy="3553933"/>
          </a:xfrm>
          <a:prstGeom prst="roundRect">
            <a:avLst>
              <a:gd name="adj" fmla="val 12647"/>
            </a:avLst>
          </a:prstGeom>
        </p:spPr>
      </p:pic>
    </p:spTree>
    <p:extLst>
      <p:ext uri="{BB962C8B-B14F-4D97-AF65-F5344CB8AC3E}">
        <p14:creationId xmlns:p14="http://schemas.microsoft.com/office/powerpoint/2010/main" val="163489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par>
                                <p:cTn id="16" presetID="21" presetClass="entr" presetSubtype="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0" grpId="0"/>
      <p:bldP spid="4" grpId="0" animBg="1"/>
      <p:bldP spid="5"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2360529" y="4079092"/>
            <a:ext cx="252283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các trang sổ</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a:t>
            </a:r>
            <a:r>
              <a:rPr kumimoji="0" lang="vi-V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5" name="Picture 14">
            <a:extLst>
              <a:ext uri="{FF2B5EF4-FFF2-40B4-BE49-F238E27FC236}">
                <a16:creationId xmlns:a16="http://schemas.microsoft.com/office/drawing/2014/main" id="{B7CD86CE-1203-DA45-CB0A-54ADC037CB9B}"/>
              </a:ext>
            </a:extLst>
          </p:cNvPr>
          <p:cNvPicPr>
            <a:picLocks noChangeAspect="1"/>
          </p:cNvPicPr>
          <p:nvPr/>
        </p:nvPicPr>
        <p:blipFill>
          <a:blip r:embed="rId4"/>
          <a:stretch>
            <a:fillRect/>
          </a:stretch>
        </p:blipFill>
        <p:spPr>
          <a:xfrm>
            <a:off x="5044933" y="1875658"/>
            <a:ext cx="4909338" cy="3542424"/>
          </a:xfrm>
          <a:prstGeom prst="roundRect">
            <a:avLst>
              <a:gd name="adj" fmla="val 11387"/>
            </a:avLst>
          </a:prstGeom>
        </p:spPr>
      </p:pic>
      <p:sp>
        <p:nvSpPr>
          <p:cNvPr id="7" name="Oval 20">
            <a:extLst>
              <a:ext uri="{FF2B5EF4-FFF2-40B4-BE49-F238E27FC236}">
                <a16:creationId xmlns:a16="http://schemas.microsoft.com/office/drawing/2014/main" id="{6C1975A8-8C0F-7BA3-20A3-EA36FF074D0E}"/>
              </a:ext>
            </a:extLst>
          </p:cNvPr>
          <p:cNvSpPr/>
          <p:nvPr/>
        </p:nvSpPr>
        <p:spPr>
          <a:xfrm>
            <a:off x="2360529" y="2499160"/>
            <a:ext cx="1029192" cy="1231278"/>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en-US" sz="40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72804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4323105" y="1154538"/>
            <a:ext cx="3505832"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nội dung của sổ lật</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3657599" y="0"/>
            <a:ext cx="48368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AB708400-579E-B8F8-EC2B-5C2FF7D18A72}"/>
              </a:ext>
            </a:extLst>
          </p:cNvPr>
          <p:cNvPicPr>
            <a:picLocks noChangeAspect="1"/>
          </p:cNvPicPr>
          <p:nvPr/>
        </p:nvPicPr>
        <p:blipFill rotWithShape="1">
          <a:blip r:embed="rId4"/>
          <a:srcRect l="19732" r="21884"/>
          <a:stretch/>
        </p:blipFill>
        <p:spPr>
          <a:xfrm>
            <a:off x="4323105" y="1919844"/>
            <a:ext cx="3392764" cy="4193078"/>
          </a:xfrm>
          <a:prstGeom prst="roundRect">
            <a:avLst>
              <a:gd name="adj" fmla="val 13880"/>
            </a:avLst>
          </a:prstGeom>
        </p:spPr>
      </p:pic>
      <p:sp>
        <p:nvSpPr>
          <p:cNvPr id="7" name="Oval 20">
            <a:extLst>
              <a:ext uri="{FF2B5EF4-FFF2-40B4-BE49-F238E27FC236}">
                <a16:creationId xmlns:a16="http://schemas.microsoft.com/office/drawing/2014/main" id="{6C1975A8-8C0F-7BA3-20A3-EA36FF074D0E}"/>
              </a:ext>
            </a:extLst>
          </p:cNvPr>
          <p:cNvSpPr/>
          <p:nvPr/>
        </p:nvSpPr>
        <p:spPr>
          <a:xfrm>
            <a:off x="2859293" y="1304205"/>
            <a:ext cx="1029192" cy="1231278"/>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a:t>
            </a:r>
            <a:endParaRPr kumimoji="0" lang="en-US" sz="40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85354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42"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619355" y="3785760"/>
            <a:ext cx="39448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Trang trí và hoàn thiện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 name="Group 1"/>
          <p:cNvGrpSpPr/>
          <p:nvPr/>
        </p:nvGrpSpPr>
        <p:grpSpPr>
          <a:xfrm>
            <a:off x="1411212" y="2127052"/>
            <a:ext cx="5737417" cy="4059154"/>
            <a:chOff x="4580439" y="1592123"/>
            <a:chExt cx="5737417" cy="4059154"/>
          </a:xfrm>
        </p:grpSpPr>
        <p:pic>
          <p:nvPicPr>
            <p:cNvPr id="3" name="Picture 2">
              <a:extLst>
                <a:ext uri="{FF2B5EF4-FFF2-40B4-BE49-F238E27FC236}">
                  <a16:creationId xmlns:a16="http://schemas.microsoft.com/office/drawing/2014/main" id="{5367803A-C5FC-E208-7905-3631699D7317}"/>
                </a:ext>
              </a:extLst>
            </p:cNvPr>
            <p:cNvPicPr>
              <a:picLocks noChangeAspect="1"/>
            </p:cNvPicPr>
            <p:nvPr/>
          </p:nvPicPr>
          <p:blipFill>
            <a:blip r:embed="rId4"/>
            <a:stretch>
              <a:fillRect/>
            </a:stretch>
          </p:blipFill>
          <p:spPr>
            <a:xfrm>
              <a:off x="4580439" y="1592123"/>
              <a:ext cx="2755489" cy="4056080"/>
            </a:xfrm>
            <a:prstGeom prst="rect">
              <a:avLst/>
            </a:prstGeom>
          </p:spPr>
        </p:pic>
        <p:pic>
          <p:nvPicPr>
            <p:cNvPr id="5" name="Picture 4">
              <a:extLst>
                <a:ext uri="{FF2B5EF4-FFF2-40B4-BE49-F238E27FC236}">
                  <a16:creationId xmlns:a16="http://schemas.microsoft.com/office/drawing/2014/main" id="{1C2164E8-1C8A-6A33-1811-9DB724BD8657}"/>
                </a:ext>
              </a:extLst>
            </p:cNvPr>
            <p:cNvPicPr>
              <a:picLocks noChangeAspect="1"/>
            </p:cNvPicPr>
            <p:nvPr/>
          </p:nvPicPr>
          <p:blipFill>
            <a:blip r:embed="rId5"/>
            <a:stretch>
              <a:fillRect/>
            </a:stretch>
          </p:blipFill>
          <p:spPr>
            <a:xfrm>
              <a:off x="7335928" y="1592123"/>
              <a:ext cx="2981928" cy="4059154"/>
            </a:xfrm>
            <a:prstGeom prst="rect">
              <a:avLst/>
            </a:prstGeom>
          </p:spPr>
        </p:pic>
      </p:grpSp>
      <p:sp>
        <p:nvSpPr>
          <p:cNvPr id="8" name="Oval 20">
            <a:extLst>
              <a:ext uri="{FF2B5EF4-FFF2-40B4-BE49-F238E27FC236}">
                <a16:creationId xmlns:a16="http://schemas.microsoft.com/office/drawing/2014/main" id="{6C1975A8-8C0F-7BA3-20A3-EA36FF074D0E}"/>
              </a:ext>
            </a:extLst>
          </p:cNvPr>
          <p:cNvSpPr/>
          <p:nvPr/>
        </p:nvSpPr>
        <p:spPr>
          <a:xfrm>
            <a:off x="8420883" y="1990006"/>
            <a:ext cx="1029192" cy="1231278"/>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4</a:t>
            </a:r>
            <a:endParaRPr kumimoji="0" lang="en-US" sz="40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92123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924990" y="100127"/>
            <a:ext cx="74515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KIỂM TRA VÀ ĐIỀU CHỈNH SẢN PHẨM</a:t>
            </a:r>
            <a:endParaRPr kumimoji="0" lang="vi-VN"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 name="Rounded Rectangle 2"/>
          <p:cNvSpPr/>
          <p:nvPr/>
        </p:nvSpPr>
        <p:spPr>
          <a:xfrm>
            <a:off x="1158130" y="2056080"/>
            <a:ext cx="9530052"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440794" y="2689924"/>
            <a:ext cx="38007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các bộ phận của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cây (rễ</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thân</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lá)</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575876" y="4040326"/>
            <a:ext cx="3800707" cy="1200329"/>
          </a:xfrm>
          <a:prstGeom prst="rect">
            <a:avLst/>
          </a:prstGeom>
          <a:noFill/>
        </p:spPr>
        <p:txBody>
          <a:bodyPr wrap="square" rtlCol="0">
            <a:spAutoFit/>
          </a:bodyPr>
          <a:lstStyle/>
          <a:p>
            <a:pPr lvl="0">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ảnh</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thể</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hiện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loại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phù</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hợp</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với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đặc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điểm</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bên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ngoài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của</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793" y="1523472"/>
            <a:ext cx="2279071" cy="311701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8527" y="3148445"/>
            <a:ext cx="2026864" cy="2681323"/>
          </a:xfrm>
          <a:prstGeom prst="rect">
            <a:avLst/>
          </a:prstGeom>
        </p:spPr>
      </p:pic>
    </p:spTree>
    <p:extLst>
      <p:ext uri="{BB962C8B-B14F-4D97-AF65-F5344CB8AC3E}">
        <p14:creationId xmlns:p14="http://schemas.microsoft.com/office/powerpoint/2010/main" val="394528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32374" y="583903"/>
            <a:ext cx="4080990"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958794" y="1732402"/>
            <a:ext cx="450014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Bài hát nhắc đến những cây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6" name="TextBox 115"/>
          <p:cNvSpPr txBox="1"/>
          <p:nvPr/>
        </p:nvSpPr>
        <p:spPr>
          <a:xfrm>
            <a:off x="1198985" y="2864918"/>
            <a:ext cx="799912"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NA</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7943231" y="4351376"/>
            <a:ext cx="1050760"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GẤC</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3734936" y="2864918"/>
            <a:ext cx="994876"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MÍT </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465851" y="2864918"/>
            <a:ext cx="1050791"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DỪA</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252680" y="2864918"/>
            <a:ext cx="1011383"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KHẾ</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2637907" y="4351376"/>
            <a:ext cx="1150239"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CAM</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5229751" y="4351376"/>
            <a:ext cx="1271876"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QU</a:t>
            </a:r>
            <a:r>
              <a:rPr lang="en-US" sz="3200" b="1">
                <a:solidFill>
                  <a:schemeClr val="bg1"/>
                </a:solidFill>
                <a:latin typeface="Roboto" panose="02000000000000000000" pitchFamily="2" charset="0"/>
                <a:ea typeface="Roboto" panose="02000000000000000000" pitchFamily="2" charset="0"/>
              </a:rPr>
              <a:t>Ý</a:t>
            </a:r>
            <a:r>
              <a:rPr lang="vi-VN" sz="3200" b="1">
                <a:solidFill>
                  <a:schemeClr val="bg1"/>
                </a:solidFill>
                <a:latin typeface="Roboto" panose="02000000000000000000" pitchFamily="2" charset="0"/>
                <a:ea typeface="Roboto" panose="02000000000000000000" pitchFamily="2" charset="0"/>
              </a:rPr>
              <a:t>T</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9" name="Rectangle 28"/>
          <p:cNvSpPr/>
          <p:nvPr/>
        </p:nvSpPr>
        <p:spPr>
          <a:xfrm>
            <a:off x="1130259" y="2737009"/>
            <a:ext cx="1145697"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641413" y="2766650"/>
            <a:ext cx="1145697"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400285" y="2754728"/>
            <a:ext cx="1145697"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167711" y="2737009"/>
            <a:ext cx="1145697"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809078" y="4223467"/>
            <a:ext cx="1299729"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122521" y="4223467"/>
            <a:ext cx="1447203"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524481" y="4223467"/>
            <a:ext cx="1358686"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00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6"/>
                                        </p:tgtEl>
                                        <p:attrNameLst>
                                          <p:attrName>style.visibility</p:attrName>
                                        </p:attrNameLst>
                                      </p:cBhvr>
                                      <p:to>
                                        <p:strVal val="visible"/>
                                      </p:to>
                                    </p:set>
                                    <p:animEffect transition="in" filter="fade">
                                      <p:cBhvr>
                                        <p:cTn id="38" dur="500"/>
                                        <p:tgtEl>
                                          <p:spTgt spid="1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6" presetClass="exit" presetSubtype="21" fill="hold" grpId="1" nodeType="clickEffect">
                                  <p:stCondLst>
                                    <p:cond delay="0"/>
                                  </p:stCondLst>
                                  <p:childTnLst>
                                    <p:animEffect transition="out" filter="barn(inVertical)">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0"/>
                    </p:tgtEl>
                  </p:cond>
                </p:stCondLst>
                <p:endSync evt="end" delay="0">
                  <p:rtn val="all"/>
                </p:endSync>
                <p:childTnLst>
                  <p:par>
                    <p:cTn id="64" fill="hold">
                      <p:stCondLst>
                        <p:cond delay="0"/>
                      </p:stCondLst>
                      <p:childTnLst>
                        <p:par>
                          <p:cTn id="65" fill="hold">
                            <p:stCondLst>
                              <p:cond delay="0"/>
                            </p:stCondLst>
                            <p:childTnLst>
                              <p:par>
                                <p:cTn id="66" presetID="16" presetClass="exit" presetSubtype="21" fill="hold" grpId="1" nodeType="clickEffect">
                                  <p:stCondLst>
                                    <p:cond delay="0"/>
                                  </p:stCondLst>
                                  <p:childTnLst>
                                    <p:animEffect transition="out" filter="barn(inVertical)">
                                      <p:cBhvr>
                                        <p:cTn id="67" dur="500"/>
                                        <p:tgtEl>
                                          <p:spTgt spid="30"/>
                                        </p:tgtEl>
                                      </p:cBhvr>
                                    </p:animEffect>
                                    <p:set>
                                      <p:cBhvr>
                                        <p:cTn id="6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9" restart="whenNotActive" fill="hold" evtFilter="cancelBubble" nodeType="interactiveSeq">
                <p:stCondLst>
                  <p:cond evt="onClick" delay="0">
                    <p:tgtEl>
                      <p:spTgt spid="31"/>
                    </p:tgtEl>
                  </p:cond>
                </p:stCondLst>
                <p:endSync evt="end" delay="0">
                  <p:rtn val="all"/>
                </p:endSync>
                <p:childTnLst>
                  <p:par>
                    <p:cTn id="70" fill="hold">
                      <p:stCondLst>
                        <p:cond delay="0"/>
                      </p:stCondLst>
                      <p:childTnLst>
                        <p:par>
                          <p:cTn id="71" fill="hold">
                            <p:stCondLst>
                              <p:cond delay="0"/>
                            </p:stCondLst>
                            <p:childTnLst>
                              <p:par>
                                <p:cTn id="72" presetID="16" presetClass="exit" presetSubtype="21" fill="hold" grpId="1" nodeType="clickEffect">
                                  <p:stCondLst>
                                    <p:cond delay="0"/>
                                  </p:stCondLst>
                                  <p:childTnLst>
                                    <p:animEffect transition="out" filter="barn(inVertical)">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16" presetClass="exit" presetSubtype="21" fill="hold" grpId="1" nodeType="clickEffect">
                                  <p:stCondLst>
                                    <p:cond delay="0"/>
                                  </p:stCondLst>
                                  <p:childTnLst>
                                    <p:animEffect transition="out" filter="barn(inVertical)">
                                      <p:cBhvr>
                                        <p:cTn id="79" dur="500"/>
                                        <p:tgtEl>
                                          <p:spTgt spid="32"/>
                                        </p:tgtEl>
                                      </p:cBhvr>
                                    </p:animEffect>
                                    <p:set>
                                      <p:cBhvr>
                                        <p:cTn id="8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33"/>
                    </p:tgtEl>
                  </p:cond>
                </p:stCondLst>
                <p:endSync evt="end" delay="0">
                  <p:rtn val="all"/>
                </p:endSync>
                <p:childTnLst>
                  <p:par>
                    <p:cTn id="82" fill="hold">
                      <p:stCondLst>
                        <p:cond delay="0"/>
                      </p:stCondLst>
                      <p:childTnLst>
                        <p:par>
                          <p:cTn id="83" fill="hold">
                            <p:stCondLst>
                              <p:cond delay="0"/>
                            </p:stCondLst>
                            <p:childTnLst>
                              <p:par>
                                <p:cTn id="84" presetID="16" presetClass="exit" presetSubtype="21" fill="hold" grpId="1" nodeType="clickEffect">
                                  <p:stCondLst>
                                    <p:cond delay="0"/>
                                  </p:stCondLst>
                                  <p:childTnLst>
                                    <p:animEffect transition="out" filter="barn(inVertical)">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7" restart="whenNotActive" fill="hold" evtFilter="cancelBubble" nodeType="interactiveSeq">
                <p:stCondLst>
                  <p:cond evt="onClick" delay="0">
                    <p:tgtEl>
                      <p:spTgt spid="34"/>
                    </p:tgtEl>
                  </p:cond>
                </p:stCondLst>
                <p:endSync evt="end" delay="0">
                  <p:rtn val="all"/>
                </p:endSync>
                <p:childTnLst>
                  <p:par>
                    <p:cTn id="88" fill="hold">
                      <p:stCondLst>
                        <p:cond delay="0"/>
                      </p:stCondLst>
                      <p:childTnLst>
                        <p:par>
                          <p:cTn id="89" fill="hold">
                            <p:stCondLst>
                              <p:cond delay="0"/>
                            </p:stCondLst>
                            <p:childTnLst>
                              <p:par>
                                <p:cTn id="90" presetID="16" presetClass="exit" presetSubtype="21" fill="hold" grpId="1" nodeType="clickEffect">
                                  <p:stCondLst>
                                    <p:cond delay="0"/>
                                  </p:stCondLst>
                                  <p:childTnLst>
                                    <p:animEffect transition="out" filter="barn(inVertical)">
                                      <p:cBhvr>
                                        <p:cTn id="91" dur="500"/>
                                        <p:tgtEl>
                                          <p:spTgt spid="34"/>
                                        </p:tgtEl>
                                      </p:cBhvr>
                                    </p:animEffect>
                                    <p:set>
                                      <p:cBhvr>
                                        <p:cTn id="92"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3" restart="whenNotActive" fill="hold" evtFilter="cancelBubble" nodeType="interactiveSeq">
                <p:stCondLst>
                  <p:cond evt="onClick" delay="0">
                    <p:tgtEl>
                      <p:spTgt spid="35"/>
                    </p:tgtEl>
                  </p:cond>
                </p:stCondLst>
                <p:endSync evt="end" delay="0">
                  <p:rtn val="all"/>
                </p:endSync>
                <p:childTnLst>
                  <p:par>
                    <p:cTn id="94" fill="hold">
                      <p:stCondLst>
                        <p:cond delay="0"/>
                      </p:stCondLst>
                      <p:childTnLst>
                        <p:par>
                          <p:cTn id="95" fill="hold">
                            <p:stCondLst>
                              <p:cond delay="0"/>
                            </p:stCondLst>
                            <p:childTnLst>
                              <p:par>
                                <p:cTn id="96" presetID="16" presetClass="exit" presetSubtype="21" fill="hold" grpId="1" nodeType="clickEffect">
                                  <p:stCondLst>
                                    <p:cond delay="0"/>
                                  </p:stCondLst>
                                  <p:childTnLst>
                                    <p:animEffect transition="out" filter="barn(inVertical)">
                                      <p:cBhvr>
                                        <p:cTn id="97" dur="500"/>
                                        <p:tgtEl>
                                          <p:spTgt spid="35"/>
                                        </p:tgtEl>
                                      </p:cBhvr>
                                    </p:animEffect>
                                    <p:set>
                                      <p:cBhvr>
                                        <p:cTn id="98"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117" grpId="0"/>
      <p:bldP spid="13" grpId="0"/>
      <p:bldP spid="116" grpId="0" animBg="1"/>
      <p:bldP spid="14" grpId="0" animBg="1"/>
      <p:bldP spid="15" grpId="0" animBg="1"/>
      <p:bldP spid="16" grpId="0" animBg="1"/>
      <p:bldP spid="17" grpId="0" animBg="1"/>
      <p:bldP spid="18" grpId="0" animBg="1"/>
      <p:bldP spid="21" grpId="0"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94BC520-0685-B8ED-DC80-908892B215C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167" r="17500"/>
          <a:stretch/>
        </p:blipFill>
        <p:spPr>
          <a:xfrm rot="20440036">
            <a:off x="5967656" y="2148203"/>
            <a:ext cx="2517297" cy="3349392"/>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reflection blurRad="12700" stA="38000" endPos="28000" dist="5000" dir="5400000" sy="-100000" algn="bl" rotWithShape="0"/>
          </a:effectLst>
        </p:spPr>
      </p:pic>
      <p:sp>
        <p:nvSpPr>
          <p:cNvPr id="8" name="Rectangle: Rounded Corners 7">
            <a:extLst>
              <a:ext uri="{FF2B5EF4-FFF2-40B4-BE49-F238E27FC236}">
                <a16:creationId xmlns:a16="http://schemas.microsoft.com/office/drawing/2014/main" id="{03C09BF9-CA72-362D-5312-114F7C0763E1}"/>
              </a:ext>
            </a:extLst>
          </p:cNvPr>
          <p:cNvSpPr/>
          <p:nvPr/>
        </p:nvSpPr>
        <p:spPr>
          <a:xfrm rot="796156">
            <a:off x="9146718" y="2100852"/>
            <a:ext cx="2362200" cy="3444093"/>
          </a:xfrm>
          <a:prstGeom prst="roundRect">
            <a:avLst>
              <a:gd name="adj" fmla="val 1067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1BDFDBF1-941C-94BE-2113-5EF658FD0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8671">
            <a:off x="9289214" y="2338217"/>
            <a:ext cx="1895103" cy="3360650"/>
          </a:xfrm>
          <a:prstGeom prst="rect">
            <a:avLst/>
          </a:prstGeom>
        </p:spPr>
      </p:pic>
      <p:sp>
        <p:nvSpPr>
          <p:cNvPr id="12" name="Rectangle 11"/>
          <p:cNvSpPr/>
          <p:nvPr/>
        </p:nvSpPr>
        <p:spPr>
          <a:xfrm>
            <a:off x="678831" y="19897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149" y="2166761"/>
            <a:ext cx="1875817" cy="2194258"/>
          </a:xfrm>
          <a:prstGeom prst="rect">
            <a:avLst/>
          </a:prstGeom>
        </p:spPr>
      </p:pic>
      <p:grpSp>
        <p:nvGrpSpPr>
          <p:cNvPr id="15" name="Group 14"/>
          <p:cNvGrpSpPr/>
          <p:nvPr/>
        </p:nvGrpSpPr>
        <p:grpSpPr>
          <a:xfrm rot="1512036">
            <a:off x="3318768" y="1687863"/>
            <a:ext cx="2057400" cy="2818184"/>
            <a:chOff x="8732428" y="2597070"/>
            <a:chExt cx="2057400" cy="2818184"/>
          </a:xfrm>
        </p:grpSpPr>
        <p:sp>
          <p:nvSpPr>
            <p:cNvPr id="16" name="Rectangle 15"/>
            <p:cNvSpPr/>
            <p:nvPr/>
          </p:nvSpPr>
          <p:spPr>
            <a:xfrm rot="20893122">
              <a:off x="8732428" y="25970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93122">
              <a:off x="8832517" y="2777293"/>
              <a:ext cx="1875817" cy="1991075"/>
            </a:xfrm>
            <a:prstGeom prst="rect">
              <a:avLst/>
            </a:prstGeom>
          </p:spPr>
        </p:pic>
      </p:grpSp>
    </p:spTree>
    <p:extLst>
      <p:ext uri="{BB962C8B-B14F-4D97-AF65-F5344CB8AC3E}">
        <p14:creationId xmlns:p14="http://schemas.microsoft.com/office/powerpoint/2010/main" val="63999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anim calcmode="lin" valueType="num">
                                      <p:cBhvr>
                                        <p:cTn id="11" dur="2000" fill="hold"/>
                                        <p:tgtEl>
                                          <p:spTgt spid="12"/>
                                        </p:tgtEl>
                                        <p:attrNameLst>
                                          <p:attrName>ppt_w</p:attrName>
                                        </p:attrNameLst>
                                      </p:cBhvr>
                                      <p:tavLst>
                                        <p:tav tm="0" fmla="#ppt_w*sin(2.5*pi*$)">
                                          <p:val>
                                            <p:fltVal val="0"/>
                                          </p:val>
                                        </p:tav>
                                        <p:tav tm="100000">
                                          <p:val>
                                            <p:fltVal val="1"/>
                                          </p:val>
                                        </p:tav>
                                      </p:tavLst>
                                    </p:anim>
                                    <p:anim calcmode="lin" valueType="num">
                                      <p:cBhvr>
                                        <p:cTn id="12" dur="2000" fill="hold"/>
                                        <p:tgtEl>
                                          <p:spTgt spid="12"/>
                                        </p:tgtEl>
                                        <p:attrNameLst>
                                          <p:attrName>ppt_h</p:attrName>
                                        </p:attrNameLst>
                                      </p:cBhvr>
                                      <p:tavLst>
                                        <p:tav tm="0">
                                          <p:val>
                                            <p:strVal val="#ppt_h"/>
                                          </p:val>
                                        </p:tav>
                                        <p:tav tm="100000">
                                          <p:val>
                                            <p:strVal val="#ppt_h"/>
                                          </p:val>
                                        </p:tav>
                                      </p:tavLst>
                                    </p:anim>
                                  </p:childTnLst>
                                </p:cTn>
                              </p:par>
                              <p:par>
                                <p:cTn id="13" presetID="45"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anim calcmode="lin" valueType="num">
                                      <p:cBhvr>
                                        <p:cTn id="16" dur="2000" fill="hold"/>
                                        <p:tgtEl>
                                          <p:spTgt spid="14"/>
                                        </p:tgtEl>
                                        <p:attrNameLst>
                                          <p:attrName>ppt_w</p:attrName>
                                        </p:attrNameLst>
                                      </p:cBhvr>
                                      <p:tavLst>
                                        <p:tav tm="0" fmla="#ppt_w*sin(2.5*pi*$)">
                                          <p:val>
                                            <p:fltVal val="0"/>
                                          </p:val>
                                        </p:tav>
                                        <p:tav tm="100000">
                                          <p:val>
                                            <p:fltVal val="1"/>
                                          </p:val>
                                        </p:tav>
                                      </p:tavLst>
                                    </p:anim>
                                    <p:anim calcmode="lin" valueType="num">
                                      <p:cBhvr>
                                        <p:cTn id="17" dur="2000" fill="hold"/>
                                        <p:tgtEl>
                                          <p:spTgt spid="14"/>
                                        </p:tgtEl>
                                        <p:attrNameLst>
                                          <p:attrName>ppt_h</p:attrName>
                                        </p:attrNameLst>
                                      </p:cBhvr>
                                      <p:tavLst>
                                        <p:tav tm="0">
                                          <p:val>
                                            <p:strVal val="#ppt_h"/>
                                          </p:val>
                                        </p:tav>
                                        <p:tav tm="100000">
                                          <p:val>
                                            <p:strVal val="#ppt_h"/>
                                          </p:val>
                                        </p:tav>
                                      </p:tavLst>
                                    </p:anim>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par>
                                <p:cTn id="27" presetID="14" presetClass="entr" presetSubtype="1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a:stretch>
            <a:fillRect/>
          </a:stretch>
        </p:blipFill>
        <p:spPr>
          <a:xfrm>
            <a:off x="1931278" y="1555927"/>
            <a:ext cx="8372475" cy="4343400"/>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F47EDC76-93E4-69B2-B3EB-FFBB9F9285CB}"/>
              </a:ext>
            </a:extLst>
          </p:cNvPr>
          <p:cNvSpPr txBox="1"/>
          <p:nvPr/>
        </p:nvSpPr>
        <p:spPr>
          <a:xfrm>
            <a:off x="6679784" y="1657458"/>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414130" y="3613501"/>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672806" y="4627922"/>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8973347" y="4635936"/>
            <a:ext cx="878797" cy="878797"/>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2724397" y="3693856"/>
            <a:ext cx="34105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Có các bộ phận của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cây (rễ</a:t>
            </a:r>
            <a:r>
              <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thân lá)</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671589" y="4461192"/>
            <a:ext cx="32192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Hình</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ảnh</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thể</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hiện</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loại</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phù</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hợp</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với</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đặc</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điểm</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bên</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ngoài</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của</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9354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1"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520994" y="1531088"/>
            <a:ext cx="10377378" cy="5326912"/>
          </a:xfrm>
          <a:custGeom>
            <a:avLst/>
            <a:gdLst>
              <a:gd name="connsiteX0" fmla="*/ 0 w 12192000"/>
              <a:gd name="connsiteY0" fmla="*/ 0 h 845389"/>
              <a:gd name="connsiteX1" fmla="*/ 12192000 w 12192000"/>
              <a:gd name="connsiteY1" fmla="*/ 0 h 845389"/>
              <a:gd name="connsiteX2" fmla="*/ 12192000 w 12192000"/>
              <a:gd name="connsiteY2" fmla="*/ 845389 h 845389"/>
              <a:gd name="connsiteX3" fmla="*/ 0 w 12192000"/>
              <a:gd name="connsiteY3" fmla="*/ 845389 h 845389"/>
              <a:gd name="connsiteX4" fmla="*/ 0 w 12192000"/>
              <a:gd name="connsiteY4" fmla="*/ 0 h 845389"/>
              <a:gd name="connsiteX0" fmla="*/ 0 w 12192000"/>
              <a:gd name="connsiteY0" fmla="*/ 0 h 1152105"/>
              <a:gd name="connsiteX1" fmla="*/ 12192000 w 12192000"/>
              <a:gd name="connsiteY1" fmla="*/ 0 h 1152105"/>
              <a:gd name="connsiteX2" fmla="*/ 12192000 w 12192000"/>
              <a:gd name="connsiteY2" fmla="*/ 845389 h 1152105"/>
              <a:gd name="connsiteX3" fmla="*/ 0 w 12192000"/>
              <a:gd name="connsiteY3" fmla="*/ 845389 h 1152105"/>
              <a:gd name="connsiteX4" fmla="*/ 0 w 12192000"/>
              <a:gd name="connsiteY4" fmla="*/ 0 h 1152105"/>
              <a:gd name="connsiteX0" fmla="*/ 0 w 12192000"/>
              <a:gd name="connsiteY0" fmla="*/ 0 h 1095555"/>
              <a:gd name="connsiteX1" fmla="*/ 12192000 w 12192000"/>
              <a:gd name="connsiteY1" fmla="*/ 0 h 1095555"/>
              <a:gd name="connsiteX2" fmla="*/ 12192000 w 12192000"/>
              <a:gd name="connsiteY2" fmla="*/ 845389 h 1095555"/>
              <a:gd name="connsiteX3" fmla="*/ 5727940 w 12192000"/>
              <a:gd name="connsiteY3" fmla="*/ 1095555 h 1095555"/>
              <a:gd name="connsiteX4" fmla="*/ 0 w 12192000"/>
              <a:gd name="connsiteY4" fmla="*/ 845389 h 1095555"/>
              <a:gd name="connsiteX5" fmla="*/ 0 w 12192000"/>
              <a:gd name="connsiteY5" fmla="*/ 0 h 1095555"/>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26825"/>
              <a:gd name="connsiteX1" fmla="*/ 12192000 w 12192000"/>
              <a:gd name="connsiteY1" fmla="*/ 0 h 1126825"/>
              <a:gd name="connsiteX2" fmla="*/ 12192000 w 12192000"/>
              <a:gd name="connsiteY2" fmla="*/ 845389 h 1126825"/>
              <a:gd name="connsiteX3" fmla="*/ 9428672 w 12192000"/>
              <a:gd name="connsiteY3" fmla="*/ 1095554 h 1126825"/>
              <a:gd name="connsiteX4" fmla="*/ 5727940 w 12192000"/>
              <a:gd name="connsiteY4" fmla="*/ 1095555 h 1126825"/>
              <a:gd name="connsiteX5" fmla="*/ 0 w 12192000"/>
              <a:gd name="connsiteY5" fmla="*/ 845389 h 1126825"/>
              <a:gd name="connsiteX6" fmla="*/ 0 w 12192000"/>
              <a:gd name="connsiteY6" fmla="*/ 0 h 1126825"/>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70103"/>
              <a:gd name="connsiteX1" fmla="*/ 12192000 w 12192000"/>
              <a:gd name="connsiteY1" fmla="*/ 0 h 1170103"/>
              <a:gd name="connsiteX2" fmla="*/ 12192000 w 12192000"/>
              <a:gd name="connsiteY2" fmla="*/ 845389 h 1170103"/>
              <a:gd name="connsiteX3" fmla="*/ 9428672 w 12192000"/>
              <a:gd name="connsiteY3" fmla="*/ 1095554 h 1170103"/>
              <a:gd name="connsiteX4" fmla="*/ 5727940 w 12192000"/>
              <a:gd name="connsiteY4" fmla="*/ 1095555 h 1170103"/>
              <a:gd name="connsiteX5" fmla="*/ 0 w 12192000"/>
              <a:gd name="connsiteY5" fmla="*/ 845389 h 1170103"/>
              <a:gd name="connsiteX6" fmla="*/ 0 w 12192000"/>
              <a:gd name="connsiteY6" fmla="*/ 0 h 1170103"/>
              <a:gd name="connsiteX0" fmla="*/ 0 w 12192000"/>
              <a:gd name="connsiteY0" fmla="*/ 0 h 1181114"/>
              <a:gd name="connsiteX1" fmla="*/ 12192000 w 12192000"/>
              <a:gd name="connsiteY1" fmla="*/ 0 h 1181114"/>
              <a:gd name="connsiteX2" fmla="*/ 12192000 w 12192000"/>
              <a:gd name="connsiteY2" fmla="*/ 845389 h 1181114"/>
              <a:gd name="connsiteX3" fmla="*/ 9428672 w 12192000"/>
              <a:gd name="connsiteY3" fmla="*/ 1095554 h 1181114"/>
              <a:gd name="connsiteX4" fmla="*/ 5727940 w 12192000"/>
              <a:gd name="connsiteY4" fmla="*/ 1095555 h 1181114"/>
              <a:gd name="connsiteX5" fmla="*/ 0 w 12192000"/>
              <a:gd name="connsiteY5" fmla="*/ 845389 h 1181114"/>
              <a:gd name="connsiteX6" fmla="*/ 0 w 12192000"/>
              <a:gd name="connsiteY6" fmla="*/ 0 h 1181114"/>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 name="connsiteX0" fmla="*/ 167394 w 12359394"/>
              <a:gd name="connsiteY0" fmla="*/ 0 h 1211880"/>
              <a:gd name="connsiteX1" fmla="*/ 12359394 w 12359394"/>
              <a:gd name="connsiteY1" fmla="*/ 0 h 1211880"/>
              <a:gd name="connsiteX2" fmla="*/ 12359394 w 12359394"/>
              <a:gd name="connsiteY2" fmla="*/ 845389 h 1211880"/>
              <a:gd name="connsiteX3" fmla="*/ 9596066 w 12359394"/>
              <a:gd name="connsiteY3" fmla="*/ 1095554 h 1211880"/>
              <a:gd name="connsiteX4" fmla="*/ 5895334 w 12359394"/>
              <a:gd name="connsiteY4" fmla="*/ 1095555 h 1211880"/>
              <a:gd name="connsiteX5" fmla="*/ 167394 w 12359394"/>
              <a:gd name="connsiteY5" fmla="*/ 845389 h 1211880"/>
              <a:gd name="connsiteX6" fmla="*/ 167394 w 12359394"/>
              <a:gd name="connsiteY6" fmla="*/ 0 h 12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9394" h="1211880">
                <a:moveTo>
                  <a:pt x="167394" y="0"/>
                </a:moveTo>
                <a:lnTo>
                  <a:pt x="12359394" y="0"/>
                </a:lnTo>
                <a:lnTo>
                  <a:pt x="12359394" y="845389"/>
                </a:lnTo>
                <a:cubicBezTo>
                  <a:pt x="11898839" y="1027981"/>
                  <a:pt x="10768300" y="1329905"/>
                  <a:pt x="9596066" y="1095554"/>
                </a:cubicBezTo>
                <a:cubicBezTo>
                  <a:pt x="8423832" y="861203"/>
                  <a:pt x="7668542" y="1449238"/>
                  <a:pt x="5895334" y="1095555"/>
                </a:cubicBezTo>
                <a:cubicBezTo>
                  <a:pt x="4122126" y="741872"/>
                  <a:pt x="544034" y="1138303"/>
                  <a:pt x="167394" y="845389"/>
                </a:cubicBezTo>
                <a:cubicBezTo>
                  <a:pt x="-209246" y="552475"/>
                  <a:pt x="167394" y="281796"/>
                  <a:pt x="167394"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46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715817" y="-3365"/>
            <a:ext cx="2760366"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66"/>
            <a:ext cx="1885899" cy="1411357"/>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rotWithShape="1">
          <a:blip r:embed="rId4"/>
          <a:srcRect l="523" t="66487" r="-523" b="399"/>
          <a:stretch/>
        </p:blipFill>
        <p:spPr>
          <a:xfrm>
            <a:off x="4578268" y="2749389"/>
            <a:ext cx="5953125" cy="2047010"/>
          </a:xfrm>
          <a:prstGeom prst="rect">
            <a:avLst/>
          </a:prstGeom>
        </p:spPr>
      </p:pic>
      <p:pic>
        <p:nvPicPr>
          <p:cNvPr id="3" name="Picture 2"/>
          <p:cNvPicPr>
            <a:picLocks noChangeAspect="1"/>
          </p:cNvPicPr>
          <p:nvPr/>
        </p:nvPicPr>
        <p:blipFill>
          <a:blip r:embed="rId5"/>
          <a:stretch>
            <a:fillRect/>
          </a:stretch>
        </p:blipFill>
        <p:spPr>
          <a:xfrm>
            <a:off x="1809157" y="2782294"/>
            <a:ext cx="2733675" cy="1981200"/>
          </a:xfrm>
          <a:prstGeom prst="rect">
            <a:avLst/>
          </a:prstGeom>
        </p:spPr>
      </p:pic>
      <p:sp>
        <p:nvSpPr>
          <p:cNvPr id="28" name="TextBox 27"/>
          <p:cNvSpPr txBox="1"/>
          <p:nvPr/>
        </p:nvSpPr>
        <p:spPr>
          <a:xfrm>
            <a:off x="3845926" y="730821"/>
            <a:ext cx="450014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Em hãy đoán xem đây là cây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9" name="Picture 28"/>
          <p:cNvPicPr>
            <a:picLocks noChangeAspect="1"/>
          </p:cNvPicPr>
          <p:nvPr/>
        </p:nvPicPr>
        <p:blipFill rotWithShape="1">
          <a:blip r:embed="rId4"/>
          <a:srcRect l="174" t="34350" r="-174" b="33849"/>
          <a:stretch/>
        </p:blipFill>
        <p:spPr>
          <a:xfrm>
            <a:off x="5952967" y="4797716"/>
            <a:ext cx="6239033" cy="2060284"/>
          </a:xfrm>
          <a:prstGeom prst="rect">
            <a:avLst/>
          </a:prstGeom>
        </p:spPr>
      </p:pic>
      <p:pic>
        <p:nvPicPr>
          <p:cNvPr id="30" name="Picture 29"/>
          <p:cNvPicPr>
            <a:picLocks noChangeAspect="1"/>
          </p:cNvPicPr>
          <p:nvPr/>
        </p:nvPicPr>
        <p:blipFill rotWithShape="1">
          <a:blip r:embed="rId4"/>
          <a:srcRect l="-350" t="45" r="350" b="66627"/>
          <a:stretch/>
        </p:blipFill>
        <p:spPr>
          <a:xfrm>
            <a:off x="-14812" y="4797716"/>
            <a:ext cx="5953125" cy="2060284"/>
          </a:xfrm>
          <a:prstGeom prst="rect">
            <a:avLst/>
          </a:prstGeom>
        </p:spPr>
      </p:pic>
      <p:sp>
        <p:nvSpPr>
          <p:cNvPr id="5" name="Oval 4"/>
          <p:cNvSpPr/>
          <p:nvPr/>
        </p:nvSpPr>
        <p:spPr>
          <a:xfrm>
            <a:off x="4010422" y="4184439"/>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31" name="Oval 30"/>
          <p:cNvSpPr/>
          <p:nvPr/>
        </p:nvSpPr>
        <p:spPr>
          <a:xfrm>
            <a:off x="6964035" y="4184439"/>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32" name="Oval 31"/>
          <p:cNvSpPr/>
          <p:nvPr/>
        </p:nvSpPr>
        <p:spPr>
          <a:xfrm>
            <a:off x="9935495" y="4249925"/>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33" name="Oval 32"/>
          <p:cNvSpPr/>
          <p:nvPr/>
        </p:nvSpPr>
        <p:spPr>
          <a:xfrm>
            <a:off x="11622286" y="6286543"/>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7</a:t>
            </a:r>
          </a:p>
        </p:txBody>
      </p:sp>
      <p:sp>
        <p:nvSpPr>
          <p:cNvPr id="34" name="Oval 33"/>
          <p:cNvSpPr/>
          <p:nvPr/>
        </p:nvSpPr>
        <p:spPr>
          <a:xfrm>
            <a:off x="8538245" y="6301347"/>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6</a:t>
            </a:r>
          </a:p>
        </p:txBody>
      </p:sp>
      <p:sp>
        <p:nvSpPr>
          <p:cNvPr id="35" name="Oval 34"/>
          <p:cNvSpPr/>
          <p:nvPr/>
        </p:nvSpPr>
        <p:spPr>
          <a:xfrm>
            <a:off x="5372921" y="6310260"/>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5</a:t>
            </a:r>
          </a:p>
        </p:txBody>
      </p:sp>
      <p:sp>
        <p:nvSpPr>
          <p:cNvPr id="36" name="Oval 35"/>
          <p:cNvSpPr/>
          <p:nvPr/>
        </p:nvSpPr>
        <p:spPr>
          <a:xfrm>
            <a:off x="2410703" y="6299912"/>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4</a:t>
            </a:r>
          </a:p>
        </p:txBody>
      </p:sp>
      <p:sp>
        <p:nvSpPr>
          <p:cNvPr id="116" name="TextBox 115"/>
          <p:cNvSpPr txBox="1"/>
          <p:nvPr/>
        </p:nvSpPr>
        <p:spPr>
          <a:xfrm>
            <a:off x="1059292" y="1484983"/>
            <a:ext cx="799912"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NA</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713642" y="1484982"/>
            <a:ext cx="1050760"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GẤC</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2288985" y="1485508"/>
            <a:ext cx="994876"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MÍT </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895840" y="1524264"/>
            <a:ext cx="1050791"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DỪA</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8376412" y="1531491"/>
            <a:ext cx="1011383"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KHẾ</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9817576" y="1524263"/>
            <a:ext cx="1150239"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CAM</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5194183" y="1484981"/>
            <a:ext cx="1271876"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QU</a:t>
            </a:r>
            <a:r>
              <a:rPr lang="en-US" sz="3200" b="1">
                <a:solidFill>
                  <a:schemeClr val="bg1"/>
                </a:solidFill>
                <a:latin typeface="Roboto" panose="02000000000000000000" pitchFamily="2" charset="0"/>
                <a:ea typeface="Roboto" panose="02000000000000000000" pitchFamily="2" charset="0"/>
              </a:rPr>
              <a:t>Ý</a:t>
            </a:r>
            <a:r>
              <a:rPr lang="vi-VN" sz="3200" b="1">
                <a:solidFill>
                  <a:schemeClr val="bg1"/>
                </a:solidFill>
                <a:latin typeface="Roboto" panose="02000000000000000000" pitchFamily="2" charset="0"/>
                <a:ea typeface="Roboto" panose="02000000000000000000" pitchFamily="2" charset="0"/>
              </a:rPr>
              <a:t>T</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6645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16"/>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45833E-6 -0.00486 L 0.40951 0.49676 " pathEditMode="relative" rAng="0" ptsTypes="AA">
                                      <p:cBhvr>
                                        <p:cTn id="38" dur="2000" fill="hold"/>
                                        <p:tgtEl>
                                          <p:spTgt spid="116"/>
                                        </p:tgtEl>
                                        <p:attrNameLst>
                                          <p:attrName>ppt_x</p:attrName>
                                          <p:attrName>ppt_y</p:attrName>
                                        </p:attrNameLst>
                                      </p:cBhvr>
                                      <p:rCtr x="20469" y="25069"/>
                                    </p:animMotion>
                                  </p:childTnLst>
                                </p:cTn>
                              </p:par>
                            </p:childTnLst>
                          </p:cTn>
                        </p:par>
                      </p:childTnLst>
                    </p:cTn>
                  </p:par>
                </p:childTnLst>
              </p:cTn>
              <p:nextCondLst>
                <p:cond evt="onClick" delay="0">
                  <p:tgtEl>
                    <p:spTgt spid="116"/>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3.75E-6 2.22222E-6 L -0.05443 0.4956 " pathEditMode="relative" rAng="0" ptsTypes="AA">
                                      <p:cBhvr>
                                        <p:cTn id="43" dur="2000" fill="hold"/>
                                        <p:tgtEl>
                                          <p:spTgt spid="14"/>
                                        </p:tgtEl>
                                        <p:attrNameLst>
                                          <p:attrName>ppt_x</p:attrName>
                                          <p:attrName>ppt_y</p:attrName>
                                        </p:attrNameLst>
                                      </p:cBhvr>
                                      <p:rCtr x="-2721" y="24769"/>
                                    </p:animMotion>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grpId="1" nodeType="clickEffect">
                                  <p:stCondLst>
                                    <p:cond delay="0"/>
                                  </p:stCondLst>
                                  <p:childTnLst>
                                    <p:animMotion origin="layout" path="M 4.375E-6 0.00486 L -0.17904 0.49259 " pathEditMode="relative" rAng="0" ptsTypes="AA">
                                      <p:cBhvr>
                                        <p:cTn id="48" dur="2000" fill="hold"/>
                                        <p:tgtEl>
                                          <p:spTgt spid="15"/>
                                        </p:tgtEl>
                                        <p:attrNameLst>
                                          <p:attrName>ppt_x</p:attrName>
                                          <p:attrName>ppt_y</p:attrName>
                                        </p:attrNameLst>
                                      </p:cBhvr>
                                      <p:rCtr x="-8958" y="24375"/>
                                    </p:animMotion>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grpId="1" nodeType="clickEffect">
                                  <p:stCondLst>
                                    <p:cond delay="0"/>
                                  </p:stCondLst>
                                  <p:childTnLst>
                                    <p:animMotion origin="layout" path="M -3.95833E-6 -4.81481E-6 L -0.18593 0.1882 " pathEditMode="relative" rAng="0" ptsTypes="AA">
                                      <p:cBhvr>
                                        <p:cTn id="53" dur="2000" fill="hold"/>
                                        <p:tgtEl>
                                          <p:spTgt spid="16"/>
                                        </p:tgtEl>
                                        <p:attrNameLst>
                                          <p:attrName>ppt_x</p:attrName>
                                          <p:attrName>ppt_y</p:attrName>
                                        </p:attrNameLst>
                                      </p:cBhvr>
                                      <p:rCtr x="-9297" y="9398"/>
                                    </p:animMotion>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4.375E-6 0.00486 L -0.0642 0.18889 " pathEditMode="relative" rAng="0" ptsTypes="AA">
                                      <p:cBhvr>
                                        <p:cTn id="58" dur="2000" fill="hold"/>
                                        <p:tgtEl>
                                          <p:spTgt spid="17"/>
                                        </p:tgtEl>
                                        <p:attrNameLst>
                                          <p:attrName>ppt_x</p:attrName>
                                          <p:attrName>ppt_y</p:attrName>
                                        </p:attrNameLst>
                                      </p:cBhvr>
                                      <p:rCtr x="-3216" y="9190"/>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3.75E-6 -4.81481E-6 L -0.05716 0.48519 " pathEditMode="relative" rAng="0" ptsTypes="AA">
                                      <p:cBhvr>
                                        <p:cTn id="63" dur="2000" fill="hold"/>
                                        <p:tgtEl>
                                          <p:spTgt spid="18"/>
                                        </p:tgtEl>
                                        <p:attrNameLst>
                                          <p:attrName>ppt_x</p:attrName>
                                          <p:attrName>ppt_y</p:attrName>
                                        </p:attrNameLst>
                                      </p:cBhvr>
                                      <p:rCtr x="-2865" y="24259"/>
                                    </p:animMotion>
                                  </p:childTnLst>
                                </p:cTn>
                              </p:par>
                            </p:childTnLst>
                          </p:cTn>
                        </p:par>
                      </p:childTnLst>
                    </p:cTn>
                  </p:par>
                </p:childTnLst>
              </p:cTn>
              <p:nextCondLst>
                <p:cond evt="onClick" delay="0">
                  <p:tgtEl>
                    <p:spTgt spid="18"/>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5E-6 2.22222E-6 L -0.27279 0.19259 " pathEditMode="relative" rAng="0" ptsTypes="AA">
                                      <p:cBhvr>
                                        <p:cTn id="68" dur="2000" fill="hold"/>
                                        <p:tgtEl>
                                          <p:spTgt spid="21"/>
                                        </p:tgtEl>
                                        <p:attrNameLst>
                                          <p:attrName>ppt_x</p:attrName>
                                          <p:attrName>ppt_y</p:attrName>
                                        </p:attrNameLst>
                                      </p:cBhvr>
                                      <p:rCtr x="-13646" y="9630"/>
                                    </p:animMotion>
                                  </p:childTnLst>
                                </p:cTn>
                              </p:par>
                            </p:childTnLst>
                          </p:cTn>
                        </p:par>
                      </p:childTnLst>
                    </p:cTn>
                  </p:par>
                </p:childTnLst>
              </p:cTn>
              <p:nextCondLst>
                <p:cond evt="onClick" delay="0">
                  <p:tgtEl>
                    <p:spTgt spid="21"/>
                  </p:tgtEl>
                </p:cond>
              </p:nextCondLst>
            </p:seq>
          </p:childTnLst>
        </p:cTn>
      </p:par>
    </p:tnLst>
    <p:bldLst>
      <p:bldP spid="117" grpId="0"/>
      <p:bldP spid="28" grpId="0"/>
      <p:bldP spid="116" grpId="0" animBg="1"/>
      <p:bldP spid="116"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1" grpId="0" animBg="1"/>
      <p:bldP spid="2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715817" y="38199"/>
            <a:ext cx="2760366"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66"/>
            <a:ext cx="1885899" cy="1411357"/>
          </a:xfrm>
          <a:prstGeom prst="rect">
            <a:avLst/>
          </a:prstGeom>
          <a:effectLst>
            <a:outerShdw blurRad="63500" sx="102000" sy="102000" algn="ctr" rotWithShape="0">
              <a:prstClr val="black">
                <a:alpha val="40000"/>
              </a:prstClr>
            </a:outerShdw>
          </a:effectLst>
        </p:spPr>
      </p:pic>
      <p:sp>
        <p:nvSpPr>
          <p:cNvPr id="28" name="TextBox 27"/>
          <p:cNvSpPr txBox="1"/>
          <p:nvPr/>
        </p:nvSpPr>
        <p:spPr>
          <a:xfrm>
            <a:off x="3015384" y="789431"/>
            <a:ext cx="637241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Chia sẻ một số loại cây khác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727876" y="4457309"/>
            <a:ext cx="994876" cy="461665"/>
          </a:xfrm>
          <a:prstGeom prst="rect">
            <a:avLst/>
          </a:prstGeom>
          <a:noFill/>
        </p:spPr>
        <p:txBody>
          <a:bodyPr wrap="square" rtlCol="0">
            <a:spAutoFit/>
          </a:bodyPr>
          <a:lstStyle/>
          <a:p>
            <a:pPr lvl="0" algn="just">
              <a:defRPr/>
            </a:pPr>
            <a:r>
              <a:rPr lang="en-US" sz="2400" b="1">
                <a:latin typeface="Roboto" panose="02000000000000000000" pitchFamily="2" charset="0"/>
                <a:ea typeface="Roboto" panose="02000000000000000000" pitchFamily="2" charset="0"/>
              </a:rPr>
              <a:t>VẢI</a:t>
            </a:r>
            <a:r>
              <a:rPr lang="vi-VN" sz="2400" b="1">
                <a:latin typeface="Roboto" panose="02000000000000000000" pitchFamily="2" charset="0"/>
                <a:ea typeface="Roboto" panose="02000000000000000000" pitchFamily="2" charset="0"/>
              </a:rPr>
              <a:t> </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5482522" y="4457309"/>
            <a:ext cx="2050885" cy="461665"/>
          </a:xfrm>
          <a:prstGeom prst="rect">
            <a:avLst/>
          </a:prstGeom>
          <a:noFill/>
        </p:spPr>
        <p:txBody>
          <a:bodyPr wrap="square" rtlCol="0">
            <a:spAutoFit/>
          </a:bodyPr>
          <a:lstStyle/>
          <a:p>
            <a:pPr lvl="0" algn="ctr">
              <a:defRPr/>
            </a:pPr>
            <a:r>
              <a:rPr lang="en-US" sz="2400" b="1">
                <a:latin typeface="Roboto" panose="02000000000000000000" pitchFamily="2" charset="0"/>
                <a:ea typeface="Roboto" panose="02000000000000000000" pitchFamily="2" charset="0"/>
              </a:rPr>
              <a:t>CÀ CHUA</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stretch>
            <a:fillRect/>
          </a:stretch>
        </p:blipFill>
        <p:spPr>
          <a:xfrm>
            <a:off x="727362" y="1776870"/>
            <a:ext cx="3299925" cy="2481543"/>
          </a:xfrm>
          <a:prstGeom prst="rect">
            <a:avLst/>
          </a:prstGeom>
        </p:spPr>
      </p:pic>
      <p:pic>
        <p:nvPicPr>
          <p:cNvPr id="6" name="Picture 5"/>
          <p:cNvPicPr>
            <a:picLocks noChangeAspect="1"/>
          </p:cNvPicPr>
          <p:nvPr/>
        </p:nvPicPr>
        <p:blipFill>
          <a:blip r:embed="rId5"/>
          <a:stretch>
            <a:fillRect/>
          </a:stretch>
        </p:blipFill>
        <p:spPr>
          <a:xfrm>
            <a:off x="4712447" y="1841099"/>
            <a:ext cx="3458121" cy="2417313"/>
          </a:xfrm>
          <a:prstGeom prst="rect">
            <a:avLst/>
          </a:prstGeom>
        </p:spPr>
      </p:pic>
      <p:pic>
        <p:nvPicPr>
          <p:cNvPr id="7" name="Picture 6"/>
          <p:cNvPicPr>
            <a:picLocks noChangeAspect="1"/>
          </p:cNvPicPr>
          <p:nvPr/>
        </p:nvPicPr>
        <p:blipFill>
          <a:blip r:embed="rId6"/>
          <a:stretch>
            <a:fillRect/>
          </a:stretch>
        </p:blipFill>
        <p:spPr>
          <a:xfrm>
            <a:off x="8855728" y="1547771"/>
            <a:ext cx="2752131" cy="2777852"/>
          </a:xfrm>
          <a:prstGeom prst="rect">
            <a:avLst/>
          </a:prstGeom>
        </p:spPr>
      </p:pic>
      <p:sp>
        <p:nvSpPr>
          <p:cNvPr id="26" name="TextBox 25"/>
          <p:cNvSpPr txBox="1"/>
          <p:nvPr/>
        </p:nvSpPr>
        <p:spPr>
          <a:xfrm>
            <a:off x="9082158" y="4457309"/>
            <a:ext cx="2422037" cy="461665"/>
          </a:xfrm>
          <a:prstGeom prst="rect">
            <a:avLst/>
          </a:prstGeom>
          <a:noFill/>
        </p:spPr>
        <p:txBody>
          <a:bodyPr wrap="square" rtlCol="0">
            <a:spAutoFit/>
          </a:bodyPr>
          <a:lstStyle/>
          <a:p>
            <a:pPr lvl="0" algn="ctr">
              <a:defRPr/>
            </a:pPr>
            <a:r>
              <a:rPr lang="en-US" sz="2400" b="1">
                <a:latin typeface="Roboto" panose="02000000000000000000" pitchFamily="2" charset="0"/>
                <a:ea typeface="Roboto" panose="02000000000000000000" pitchFamily="2" charset="0"/>
              </a:rPr>
              <a:t>HOA HỒNG</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27" name="TextBox 26"/>
          <p:cNvSpPr txBox="1"/>
          <p:nvPr/>
        </p:nvSpPr>
        <p:spPr>
          <a:xfrm>
            <a:off x="4333348" y="5631595"/>
            <a:ext cx="397937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Nêu đặc điểm của cây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1969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21" presetClass="entr" presetSubtype="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par>
                                <p:cTn id="32" presetID="21" presetClass="entr" presetSubtype="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par>
                                <p:cTn id="35" presetID="21" presetClass="entr" presetSubtype="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8" grpId="0"/>
      <p:bldP spid="15" grpId="0"/>
      <p:bldP spid="21"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22926" y="3333584"/>
            <a:ext cx="2534574" cy="1200329"/>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Có một rễ chính và nhiều rễ con mọc xung quanh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ĐẶC ĐIỂM CỦA RỄ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4943" y="1186922"/>
            <a:ext cx="2639374" cy="3920437"/>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214153" y="838899"/>
            <a:ext cx="769740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hai hình và nêu đặc điểm của rễ</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9156" y="1300564"/>
            <a:ext cx="2639374" cy="3645441"/>
          </a:xfrm>
          <a:prstGeom prst="roundRect">
            <a:avLst>
              <a:gd name="adj" fmla="val 15273"/>
            </a:avLst>
          </a:prstGeom>
          <a:effectLst>
            <a:outerShdw blurRad="63500" sx="102000" sy="102000" algn="ctr" rotWithShape="0">
              <a:prstClr val="black">
                <a:alpha val="40000"/>
              </a:prstClr>
            </a:outerShdw>
          </a:effectLst>
        </p:spPr>
      </p:pic>
      <p:sp>
        <p:nvSpPr>
          <p:cNvPr id="8" name="TextBox 7"/>
          <p:cNvSpPr txBox="1"/>
          <p:nvPr/>
        </p:nvSpPr>
        <p:spPr>
          <a:xfrm>
            <a:off x="3355619" y="5267315"/>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CỌC</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7100632" y="5267315"/>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CHÙM</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9273057" y="3123284"/>
            <a:ext cx="2627490" cy="1938992"/>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Không có rễ chính, chỉ có nhiều rễ phụ mọc xung quanh gốc thành chùm rộng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Oval 10"/>
          <p:cNvSpPr/>
          <p:nvPr/>
        </p:nvSpPr>
        <p:spPr>
          <a:xfrm>
            <a:off x="4987117" y="2939782"/>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6855309" y="2918540"/>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Tree>
    <p:extLst>
      <p:ext uri="{BB962C8B-B14F-4D97-AF65-F5344CB8AC3E}">
        <p14:creationId xmlns:p14="http://schemas.microsoft.com/office/powerpoint/2010/main" val="2640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fade">
                                      <p:cBhvr>
                                        <p:cTn id="18" dur="1000"/>
                                        <p:tgtEl>
                                          <p:spTgt spid="116"/>
                                        </p:tgtEl>
                                      </p:cBhvr>
                                    </p:animEffect>
                                    <p:anim calcmode="lin" valueType="num">
                                      <p:cBhvr>
                                        <p:cTn id="19" dur="1000" fill="hold"/>
                                        <p:tgtEl>
                                          <p:spTgt spid="116"/>
                                        </p:tgtEl>
                                        <p:attrNameLst>
                                          <p:attrName>ppt_x</p:attrName>
                                        </p:attrNameLst>
                                      </p:cBhvr>
                                      <p:tavLst>
                                        <p:tav tm="0">
                                          <p:val>
                                            <p:strVal val="#ppt_x"/>
                                          </p:val>
                                        </p:tav>
                                        <p:tav tm="100000">
                                          <p:val>
                                            <p:strVal val="#ppt_x"/>
                                          </p:val>
                                        </p:tav>
                                      </p:tavLst>
                                    </p:anim>
                                    <p:anim calcmode="lin" valueType="num">
                                      <p:cBhvr>
                                        <p:cTn id="20"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ĐẶC ĐIỂM CỦA RỄ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737" y="1619512"/>
            <a:ext cx="2210772" cy="3920437"/>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214153" y="838899"/>
            <a:ext cx="769740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gọi tên cây và mô tả đặc điểm rễ của cây</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291" y="1621874"/>
            <a:ext cx="2348216" cy="3645441"/>
          </a:xfrm>
          <a:prstGeom prst="roundRect">
            <a:avLst>
              <a:gd name="adj" fmla="val 15273"/>
            </a:avLst>
          </a:prstGeom>
          <a:effectLst>
            <a:outerShdw blurRad="63500" sx="102000" sy="102000" algn="ctr" rotWithShape="0">
              <a:prstClr val="black">
                <a:alpha val="40000"/>
              </a:prstClr>
            </a:outerShdw>
          </a:effectLst>
        </p:spPr>
      </p:pic>
      <p:sp>
        <p:nvSpPr>
          <p:cNvPr id="8" name="TextBox 7"/>
          <p:cNvSpPr txBox="1"/>
          <p:nvPr/>
        </p:nvSpPr>
        <p:spPr>
          <a:xfrm>
            <a:off x="3572664" y="5965519"/>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CỌC</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9438587" y="5965519"/>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CHÙM</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Oval 10"/>
          <p:cNvSpPr/>
          <p:nvPr/>
        </p:nvSpPr>
        <p:spPr>
          <a:xfrm>
            <a:off x="1985553" y="4092713"/>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4837450" y="3864113"/>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6912" y="1621874"/>
            <a:ext cx="2298979" cy="3645441"/>
          </a:xfrm>
          <a:prstGeom prst="roundRect">
            <a:avLst>
              <a:gd name="adj" fmla="val 15273"/>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4107" y="1818049"/>
            <a:ext cx="2055699" cy="3645441"/>
          </a:xfrm>
          <a:prstGeom prst="roundRect">
            <a:avLst>
              <a:gd name="adj" fmla="val 15273"/>
            </a:avLst>
          </a:prstGeom>
          <a:effectLst>
            <a:outerShdw blurRad="63500" sx="102000" sy="102000" algn="ctr" rotWithShape="0">
              <a:prstClr val="black">
                <a:alpha val="40000"/>
              </a:prstClr>
            </a:outerShdw>
          </a:effectLst>
        </p:spPr>
      </p:pic>
      <p:sp>
        <p:nvSpPr>
          <p:cNvPr id="17" name="Oval 16"/>
          <p:cNvSpPr/>
          <p:nvPr/>
        </p:nvSpPr>
        <p:spPr>
          <a:xfrm>
            <a:off x="7767686" y="3864113"/>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18" name="Oval 17"/>
          <p:cNvSpPr/>
          <p:nvPr/>
        </p:nvSpPr>
        <p:spPr>
          <a:xfrm>
            <a:off x="11031206" y="3873199"/>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4</a:t>
            </a:r>
          </a:p>
        </p:txBody>
      </p:sp>
      <p:sp>
        <p:nvSpPr>
          <p:cNvPr id="19" name="TextBox 18"/>
          <p:cNvSpPr txBox="1"/>
          <p:nvPr/>
        </p:nvSpPr>
        <p:spPr>
          <a:xfrm>
            <a:off x="496708" y="5965519"/>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CHÙM</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6794094" y="5965519"/>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CỌC</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843275" y="5309116"/>
            <a:ext cx="127456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lúa</a:t>
            </a:r>
          </a:p>
        </p:txBody>
      </p:sp>
      <p:sp>
        <p:nvSpPr>
          <p:cNvPr id="23" name="TextBox 22"/>
          <p:cNvSpPr txBox="1"/>
          <p:nvPr/>
        </p:nvSpPr>
        <p:spPr>
          <a:xfrm>
            <a:off x="3791489" y="5309116"/>
            <a:ext cx="127456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táo</a:t>
            </a:r>
          </a:p>
        </p:txBody>
      </p:sp>
      <p:sp>
        <p:nvSpPr>
          <p:cNvPr id="24" name="TextBox 23"/>
          <p:cNvSpPr txBox="1"/>
          <p:nvPr/>
        </p:nvSpPr>
        <p:spPr>
          <a:xfrm>
            <a:off x="6998158" y="5309115"/>
            <a:ext cx="127456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ổi</a:t>
            </a:r>
          </a:p>
        </p:txBody>
      </p:sp>
      <p:sp>
        <p:nvSpPr>
          <p:cNvPr id="25" name="TextBox 24"/>
          <p:cNvSpPr txBox="1"/>
          <p:nvPr/>
        </p:nvSpPr>
        <p:spPr>
          <a:xfrm>
            <a:off x="9519081" y="5309115"/>
            <a:ext cx="174072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hành</a:t>
            </a:r>
          </a:p>
        </p:txBody>
      </p:sp>
    </p:spTree>
    <p:extLst>
      <p:ext uri="{BB962C8B-B14F-4D97-AF65-F5344CB8AC3E}">
        <p14:creationId xmlns:p14="http://schemas.microsoft.com/office/powerpoint/2010/main" val="119138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1000"/>
                                        <p:tgtEl>
                                          <p:spTgt spid="9"/>
                                        </p:tgtEl>
                                      </p:cBhvr>
                                    </p:animEffect>
                                    <p:anim calcmode="lin" valueType="num">
                                      <p:cBhvr>
                                        <p:cTn id="77" dur="1000" fill="hold"/>
                                        <p:tgtEl>
                                          <p:spTgt spid="9"/>
                                        </p:tgtEl>
                                        <p:attrNameLst>
                                          <p:attrName>ppt_x</p:attrName>
                                        </p:attrNameLst>
                                      </p:cBhvr>
                                      <p:tavLst>
                                        <p:tav tm="0">
                                          <p:val>
                                            <p:strVal val="#ppt_x"/>
                                          </p:val>
                                        </p:tav>
                                        <p:tav tm="100000">
                                          <p:val>
                                            <p:strVal val="#ppt_x"/>
                                          </p:val>
                                        </p:tav>
                                      </p:tavLst>
                                    </p:anim>
                                    <p:anim calcmode="lin" valueType="num">
                                      <p:cBhvr>
                                        <p:cTn id="7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8" grpId="0"/>
      <p:bldP spid="9" grpId="0"/>
      <p:bldP spid="19" grpId="0"/>
      <p:bldP spid="20"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4" name="Rounded Rectangle 3"/>
          <p:cNvSpPr/>
          <p:nvPr/>
        </p:nvSpPr>
        <p:spPr>
          <a:xfrm>
            <a:off x="902579" y="1908986"/>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3741684" y="1097470"/>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7" name="TextBox 6"/>
          <p:cNvSpPr txBox="1"/>
          <p:nvPr/>
        </p:nvSpPr>
        <p:spPr>
          <a:xfrm>
            <a:off x="1107919" y="2154461"/>
            <a:ext cx="9622450" cy="4154984"/>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Kể tên một số loại cây mà em biết </a:t>
            </a:r>
            <a:r>
              <a:rPr lang="en-US" sz="2400">
                <a:latin typeface="Roboto" panose="02000000000000000000" pitchFamily="2" charset="0"/>
                <a:ea typeface="Roboto" panose="02000000000000000000" pitchFamily="2" charset="0"/>
              </a:rPr>
              <a:t>(ít nhất 15 cây)</a:t>
            </a:r>
            <a:r>
              <a:rPr lang="en-US" sz="2400" b="1">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Hãy miêu tả đặc điểm một loại cây mà em biết:</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Sắp xếp các cây kể trên vào hai nhóm sau:</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Cây có rễ cọc……………………………………………………………………..…………………..…..</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Cây có rễ chùm………………………………………………………………………………………..…..</a:t>
            </a:r>
          </a:p>
          <a:p>
            <a:r>
              <a:rPr lang="en-US" sz="2400">
                <a:latin typeface="Roboto" panose="02000000000000000000" pitchFamily="2" charset="0"/>
                <a:ea typeface="Roboto" panose="02000000000000000000" pitchFamily="2" charset="0"/>
              </a:rPr>
              <a:t>…………………………………………………………………………………………………………………………</a:t>
            </a:r>
          </a:p>
        </p:txBody>
      </p:sp>
      <p:sp>
        <p:nvSpPr>
          <p:cNvPr id="12" name="TextBox 11"/>
          <p:cNvSpPr txBox="1"/>
          <p:nvPr/>
        </p:nvSpPr>
        <p:spPr>
          <a:xfrm>
            <a:off x="1107919" y="2333988"/>
            <a:ext cx="9503503" cy="646331"/>
          </a:xfrm>
          <a:prstGeom prst="rect">
            <a:avLst/>
          </a:prstGeom>
          <a:noFill/>
        </p:spPr>
        <p:txBody>
          <a:bodyPr wrap="square" rtlCol="0">
            <a:spAutoFit/>
          </a:bodyPr>
          <a:lstStyle/>
          <a:p>
            <a:pPr lvl="0" algn="just">
              <a:lnSpc>
                <a:spcPct val="150000"/>
              </a:lnSpc>
              <a:defRPr/>
            </a:pPr>
            <a:r>
              <a:rPr lang="en-US" altLang="zh-CN" sz="2400">
                <a:solidFill>
                  <a:srgbClr val="FF0000"/>
                </a:solidFill>
                <a:latin typeface="Roboto" panose="02000000000000000000" pitchFamily="2" charset="0"/>
                <a:ea typeface="Roboto" panose="02000000000000000000" pitchFamily="2" charset="0"/>
              </a:rPr>
              <a:t>Cây lúa, cây cau, cây mía, cây ngô, cây tre, cây rau muống, rau má </a:t>
            </a:r>
            <a:endParaRPr lang="en-US" altLang="zh-CN" sz="2400" dirty="0">
              <a:solidFill>
                <a:srgbClr val="FF0000"/>
              </a:solidFill>
              <a:latin typeface="Roboto" panose="02000000000000000000" pitchFamily="2" charset="0"/>
              <a:ea typeface="Roboto" panose="02000000000000000000" pitchFamily="2" charset="0"/>
            </a:endParaRPr>
          </a:p>
        </p:txBody>
      </p:sp>
      <p:sp>
        <p:nvSpPr>
          <p:cNvPr id="16" name="TextBox 15"/>
          <p:cNvSpPr txBox="1"/>
          <p:nvPr/>
        </p:nvSpPr>
        <p:spPr>
          <a:xfrm>
            <a:off x="1107919" y="2717188"/>
            <a:ext cx="9282990" cy="646331"/>
          </a:xfrm>
          <a:prstGeom prst="rect">
            <a:avLst/>
          </a:prstGeom>
          <a:noFill/>
        </p:spPr>
        <p:txBody>
          <a:bodyPr wrap="square" rtlCol="0">
            <a:spAutoFit/>
          </a:bodyPr>
          <a:lstStyle/>
          <a:p>
            <a:pPr lvl="0" algn="just">
              <a:lnSpc>
                <a:spcPct val="150000"/>
              </a:lnSpc>
              <a:defRPr/>
            </a:pPr>
            <a:r>
              <a:rPr lang="en-US" altLang="zh-CN" sz="2400">
                <a:solidFill>
                  <a:srgbClr val="FF0000"/>
                </a:solidFill>
                <a:latin typeface="Roboto" panose="02000000000000000000" pitchFamily="2" charset="0"/>
                <a:ea typeface="Roboto" panose="02000000000000000000" pitchFamily="2" charset="0"/>
              </a:rPr>
              <a:t>C</a:t>
            </a:r>
            <a:r>
              <a:rPr lang="vi-VN" altLang="zh-CN" sz="2400">
                <a:solidFill>
                  <a:srgbClr val="FF0000"/>
                </a:solidFill>
                <a:latin typeface="Roboto" panose="02000000000000000000" pitchFamily="2" charset="0"/>
                <a:ea typeface="Roboto" panose="02000000000000000000" pitchFamily="2" charset="0"/>
              </a:rPr>
              <a:t>ây rau dền,</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táo, su hào, cây</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bưởi,</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hồng xiêm,</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đu đủ</a:t>
            </a:r>
            <a:endParaRPr lang="en-US" altLang="zh-CN" sz="2400" dirty="0">
              <a:solidFill>
                <a:srgbClr val="FF0000"/>
              </a:solidFill>
              <a:latin typeface="Roboto" panose="02000000000000000000" pitchFamily="2" charset="0"/>
              <a:ea typeface="Roboto" panose="02000000000000000000" pitchFamily="2" charset="0"/>
            </a:endParaRPr>
          </a:p>
        </p:txBody>
      </p:sp>
      <p:sp>
        <p:nvSpPr>
          <p:cNvPr id="20" name="TextBox 19"/>
          <p:cNvSpPr txBox="1"/>
          <p:nvPr/>
        </p:nvSpPr>
        <p:spPr>
          <a:xfrm>
            <a:off x="1107919" y="3506681"/>
            <a:ext cx="9282990" cy="944874"/>
          </a:xfrm>
          <a:prstGeom prst="rect">
            <a:avLst/>
          </a:prstGeom>
          <a:noFill/>
        </p:spPr>
        <p:txBody>
          <a:bodyPr wrap="square" rtlCol="0">
            <a:spAutoFit/>
          </a:bodyPr>
          <a:lstStyle/>
          <a:p>
            <a:pPr lvl="0" algn="just">
              <a:lnSpc>
                <a:spcPct val="120000"/>
              </a:lnSpc>
              <a:defRPr/>
            </a:pPr>
            <a:r>
              <a:rPr lang="en-US" altLang="zh-CN" sz="2400">
                <a:solidFill>
                  <a:srgbClr val="FF0000"/>
                </a:solidFill>
                <a:latin typeface="Roboto" panose="02000000000000000000" pitchFamily="2" charset="0"/>
                <a:ea typeface="Roboto" panose="02000000000000000000" pitchFamily="2" charset="0"/>
              </a:rPr>
              <a:t>Cây ngô là loại cây thân thảo, đặc lõi, thẳng và ít đâm nhánh, có rễ chùm. Ngô là một loại cây lương thực, sản lượng cao </a:t>
            </a:r>
            <a:endParaRPr lang="en-US" altLang="zh-CN" sz="2400" dirty="0">
              <a:solidFill>
                <a:srgbClr val="FF0000"/>
              </a:solidFill>
              <a:latin typeface="Roboto" panose="02000000000000000000" pitchFamily="2" charset="0"/>
              <a:ea typeface="Roboto" panose="02000000000000000000" pitchFamily="2" charset="0"/>
            </a:endParaRPr>
          </a:p>
        </p:txBody>
      </p:sp>
      <p:sp>
        <p:nvSpPr>
          <p:cNvPr id="21" name="TextBox 20"/>
          <p:cNvSpPr txBox="1"/>
          <p:nvPr/>
        </p:nvSpPr>
        <p:spPr>
          <a:xfrm>
            <a:off x="3387437" y="4568751"/>
            <a:ext cx="6930736" cy="978729"/>
          </a:xfrm>
          <a:prstGeom prst="rect">
            <a:avLst/>
          </a:prstGeom>
          <a:noFill/>
        </p:spPr>
        <p:txBody>
          <a:bodyPr wrap="square" rtlCol="0">
            <a:spAutoFit/>
          </a:bodyPr>
          <a:lstStyle/>
          <a:p>
            <a:pPr lvl="0" algn="just">
              <a:lnSpc>
                <a:spcPct val="120000"/>
              </a:lnSpc>
              <a:defRPr/>
            </a:pPr>
            <a:r>
              <a:rPr lang="en-US" altLang="zh-CN" sz="2400">
                <a:solidFill>
                  <a:srgbClr val="FF0000"/>
                </a:solidFill>
                <a:latin typeface="Roboto" panose="02000000000000000000" pitchFamily="2" charset="0"/>
                <a:ea typeface="Roboto" panose="02000000000000000000" pitchFamily="2" charset="0"/>
              </a:rPr>
              <a:t>C</a:t>
            </a:r>
            <a:r>
              <a:rPr lang="vi-VN" altLang="zh-CN" sz="2400">
                <a:solidFill>
                  <a:srgbClr val="FF0000"/>
                </a:solidFill>
                <a:latin typeface="Roboto" panose="02000000000000000000" pitchFamily="2" charset="0"/>
                <a:ea typeface="Roboto" panose="02000000000000000000" pitchFamily="2" charset="0"/>
              </a:rPr>
              <a:t>ây rau dền,</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táo, su hào, cây</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bưởi,</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hồng xiêm,</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đu đủ</a:t>
            </a:r>
            <a:endParaRPr lang="en-US" altLang="zh-CN" sz="2400" dirty="0">
              <a:solidFill>
                <a:srgbClr val="FF0000"/>
              </a:solidFill>
              <a:latin typeface="Roboto" panose="02000000000000000000" pitchFamily="2" charset="0"/>
              <a:ea typeface="Roboto" panose="02000000000000000000" pitchFamily="2" charset="0"/>
            </a:endParaRPr>
          </a:p>
        </p:txBody>
      </p:sp>
      <p:sp>
        <p:nvSpPr>
          <p:cNvPr id="23" name="TextBox 22"/>
          <p:cNvSpPr txBox="1"/>
          <p:nvPr/>
        </p:nvSpPr>
        <p:spPr>
          <a:xfrm>
            <a:off x="3387437" y="5326687"/>
            <a:ext cx="6718447" cy="944874"/>
          </a:xfrm>
          <a:prstGeom prst="rect">
            <a:avLst/>
          </a:prstGeom>
          <a:noFill/>
        </p:spPr>
        <p:txBody>
          <a:bodyPr wrap="square" rtlCol="0">
            <a:spAutoFit/>
          </a:bodyPr>
          <a:lstStyle/>
          <a:p>
            <a:pPr lvl="0" algn="just">
              <a:lnSpc>
                <a:spcPct val="120000"/>
              </a:lnSpc>
              <a:defRPr/>
            </a:pPr>
            <a:r>
              <a:rPr lang="en-US" altLang="zh-CN" sz="2400">
                <a:solidFill>
                  <a:srgbClr val="FF0000"/>
                </a:solidFill>
                <a:latin typeface="Roboto" panose="02000000000000000000" pitchFamily="2" charset="0"/>
                <a:ea typeface="Roboto" panose="02000000000000000000" pitchFamily="2" charset="0"/>
              </a:rPr>
              <a:t>Cây lúa, cây cau, cây mía, cây ngô, cây tre, cây rau muống, rau má </a:t>
            </a:r>
            <a:endParaRPr lang="en-US" altLang="zh-CN" sz="2400" dirty="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3238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1"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226" y="4037193"/>
            <a:ext cx="2925387" cy="2423973"/>
          </a:xfrm>
          <a:prstGeom prst="roundRect">
            <a:avLst>
              <a:gd name="adj" fmla="val 15273"/>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3624" y="4057975"/>
            <a:ext cx="2820872" cy="2337371"/>
          </a:xfrm>
          <a:prstGeom prst="roundRect">
            <a:avLst>
              <a:gd name="adj" fmla="val 15273"/>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324" y="4060422"/>
            <a:ext cx="2934138" cy="2423972"/>
          </a:xfrm>
          <a:prstGeom prst="roundRect">
            <a:avLst>
              <a:gd name="adj" fmla="val 15273"/>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9734" y="1200012"/>
            <a:ext cx="2921458" cy="2423973"/>
          </a:xfrm>
          <a:prstGeom prst="roundRect">
            <a:avLst>
              <a:gd name="adj" fmla="val 15273"/>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5161" y="1200012"/>
            <a:ext cx="2860201" cy="2337371"/>
          </a:xfrm>
          <a:prstGeom prst="roundRect">
            <a:avLst>
              <a:gd name="adj" fmla="val 15273"/>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353" y="1223241"/>
            <a:ext cx="2872218" cy="2423972"/>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CÁC LOẠI THÂN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380407" y="674959"/>
            <a:ext cx="823910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cây và chỉ ra cây có thân đứng, thân leo, thân bò</a:t>
            </a:r>
            <a:endParaRPr lang="en-US" sz="2400">
              <a:solidFill>
                <a:srgbClr val="002060"/>
              </a:solidFill>
              <a:latin typeface="Roboto" panose="02000000000000000000" pitchFamily="2" charset="0"/>
              <a:ea typeface="Roboto" panose="02000000000000000000" pitchFamily="2" charset="0"/>
            </a:endParaRPr>
          </a:p>
        </p:txBody>
      </p:sp>
      <p:sp>
        <p:nvSpPr>
          <p:cNvPr id="11" name="Oval 10"/>
          <p:cNvSpPr/>
          <p:nvPr/>
        </p:nvSpPr>
        <p:spPr>
          <a:xfrm>
            <a:off x="2956119" y="3075059"/>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6973898" y="3045420"/>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17" name="Oval 16"/>
          <p:cNvSpPr/>
          <p:nvPr/>
        </p:nvSpPr>
        <p:spPr>
          <a:xfrm>
            <a:off x="10812995" y="2975457"/>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22" name="TextBox 21"/>
          <p:cNvSpPr txBox="1"/>
          <p:nvPr/>
        </p:nvSpPr>
        <p:spPr>
          <a:xfrm>
            <a:off x="1218799" y="3576053"/>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đậu</a:t>
            </a:r>
          </a:p>
        </p:txBody>
      </p:sp>
      <p:sp>
        <p:nvSpPr>
          <p:cNvPr id="23" name="TextBox 22"/>
          <p:cNvSpPr txBox="1"/>
          <p:nvPr/>
        </p:nvSpPr>
        <p:spPr>
          <a:xfrm>
            <a:off x="5249413" y="3565511"/>
            <a:ext cx="164427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bí đỏ</a:t>
            </a:r>
          </a:p>
        </p:txBody>
      </p:sp>
      <p:sp>
        <p:nvSpPr>
          <p:cNvPr id="25" name="TextBox 24"/>
          <p:cNvSpPr txBox="1"/>
          <p:nvPr/>
        </p:nvSpPr>
        <p:spPr>
          <a:xfrm>
            <a:off x="9155396" y="3507735"/>
            <a:ext cx="174072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xoài</a:t>
            </a:r>
          </a:p>
        </p:txBody>
      </p:sp>
      <p:sp>
        <p:nvSpPr>
          <p:cNvPr id="40" name="TextBox 39"/>
          <p:cNvSpPr txBox="1"/>
          <p:nvPr/>
        </p:nvSpPr>
        <p:spPr>
          <a:xfrm>
            <a:off x="1229192" y="6433303"/>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nho</a:t>
            </a:r>
          </a:p>
        </p:txBody>
      </p:sp>
      <p:sp>
        <p:nvSpPr>
          <p:cNvPr id="41" name="TextBox 40"/>
          <p:cNvSpPr txBox="1"/>
          <p:nvPr/>
        </p:nvSpPr>
        <p:spPr>
          <a:xfrm>
            <a:off x="5101937" y="6422761"/>
            <a:ext cx="193723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dưa hấu</a:t>
            </a:r>
          </a:p>
        </p:txBody>
      </p:sp>
      <p:sp>
        <p:nvSpPr>
          <p:cNvPr id="42" name="TextBox 41"/>
          <p:cNvSpPr txBox="1"/>
          <p:nvPr/>
        </p:nvSpPr>
        <p:spPr>
          <a:xfrm>
            <a:off x="9238526" y="6364985"/>
            <a:ext cx="190052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phượng</a:t>
            </a:r>
          </a:p>
        </p:txBody>
      </p:sp>
      <p:sp>
        <p:nvSpPr>
          <p:cNvPr id="43" name="Oval 42"/>
          <p:cNvSpPr/>
          <p:nvPr/>
        </p:nvSpPr>
        <p:spPr>
          <a:xfrm>
            <a:off x="2956119" y="5945989"/>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4</a:t>
            </a:r>
          </a:p>
        </p:txBody>
      </p:sp>
      <p:sp>
        <p:nvSpPr>
          <p:cNvPr id="44" name="Oval 43"/>
          <p:cNvSpPr/>
          <p:nvPr/>
        </p:nvSpPr>
        <p:spPr>
          <a:xfrm>
            <a:off x="6973898" y="5916350"/>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5</a:t>
            </a:r>
          </a:p>
        </p:txBody>
      </p:sp>
      <p:sp>
        <p:nvSpPr>
          <p:cNvPr id="45" name="Oval 44"/>
          <p:cNvSpPr/>
          <p:nvPr/>
        </p:nvSpPr>
        <p:spPr>
          <a:xfrm>
            <a:off x="10812995" y="5846387"/>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6</a:t>
            </a:r>
          </a:p>
        </p:txBody>
      </p:sp>
    </p:spTree>
    <p:extLst>
      <p:ext uri="{BB962C8B-B14F-4D97-AF65-F5344CB8AC3E}">
        <p14:creationId xmlns:p14="http://schemas.microsoft.com/office/powerpoint/2010/main" val="41818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randombar(horizontal)">
                                      <p:cBhvr>
                                        <p:cTn id="40" dur="500"/>
                                        <p:tgtEl>
                                          <p:spTgt spid="38"/>
                                        </p:tgtEl>
                                      </p:cBhvr>
                                    </p:animEffect>
                                  </p:childTnLst>
                                </p:cTn>
                              </p:par>
                              <p:par>
                                <p:cTn id="41" presetID="14" presetClass="entr" presetSubtype="1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randombar(horizontal)">
                                      <p:cBhvr>
                                        <p:cTn id="43" dur="500"/>
                                        <p:tgtEl>
                                          <p:spTgt spid="39"/>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1000"/>
                                        <p:tgtEl>
                                          <p:spTgt spid="40"/>
                                        </p:tgtEl>
                                      </p:cBhvr>
                                    </p:animEffect>
                                    <p:anim calcmode="lin" valueType="num">
                                      <p:cBhvr>
                                        <p:cTn id="47" dur="1000" fill="hold"/>
                                        <p:tgtEl>
                                          <p:spTgt spid="40"/>
                                        </p:tgtEl>
                                        <p:attrNameLst>
                                          <p:attrName>ppt_x</p:attrName>
                                        </p:attrNameLst>
                                      </p:cBhvr>
                                      <p:tavLst>
                                        <p:tav tm="0">
                                          <p:val>
                                            <p:strVal val="#ppt_x"/>
                                          </p:val>
                                        </p:tav>
                                        <p:tav tm="100000">
                                          <p:val>
                                            <p:strVal val="#ppt_x"/>
                                          </p:val>
                                        </p:tav>
                                      </p:tavLst>
                                    </p:anim>
                                    <p:anim calcmode="lin" valueType="num">
                                      <p:cBhvr>
                                        <p:cTn id="48" dur="1000" fill="hold"/>
                                        <p:tgtEl>
                                          <p:spTgt spid="4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2" grpId="0"/>
      <p:bldP spid="23" grpId="0"/>
      <p:bldP spid="25" grpId="0"/>
      <p:bldP spid="40" grpId="0"/>
      <p:bldP spid="41" grpId="0"/>
      <p:bldP spid="4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3714</TotalTime>
  <Words>2134</Words>
  <Application>Microsoft Office PowerPoint</Application>
  <PresentationFormat>Widescreen</PresentationFormat>
  <Paragraphs>295</Paragraphs>
  <Slides>32</Slides>
  <Notes>32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32</vt:i4>
      </vt:variant>
    </vt:vector>
  </HeadingPairs>
  <TitlesOfParts>
    <vt:vector size="42" baseType="lpstr">
      <vt:lpstr>Roboto Black</vt:lpstr>
      <vt:lpstr>Calibri Light</vt:lpstr>
      <vt:lpstr>Roboto</vt:lpstr>
      <vt:lpstr>Times New Roman</vt:lpstr>
      <vt:lpstr>Calibri</vt:lpstr>
      <vt:lpstr>Arial</vt:lpstr>
      <vt:lpstr>Pangolin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Gợi ý</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212</cp:revision>
  <dcterms:created xsi:type="dcterms:W3CDTF">2023-04-01T23:44:56Z</dcterms:created>
  <dcterms:modified xsi:type="dcterms:W3CDTF">2023-07-18T07:28:56Z</dcterms:modified>
</cp:coreProperties>
</file>