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23"/>
  </p:notesMasterIdLst>
  <p:sldIdLst>
    <p:sldId id="442" r:id="rId4"/>
    <p:sldId id="453" r:id="rId5"/>
    <p:sldId id="267" r:id="rId6"/>
    <p:sldId id="257" r:id="rId7"/>
    <p:sldId id="455" r:id="rId8"/>
    <p:sldId id="443" r:id="rId9"/>
    <p:sldId id="260" r:id="rId10"/>
    <p:sldId id="444" r:id="rId11"/>
    <p:sldId id="454" r:id="rId12"/>
    <p:sldId id="262" r:id="rId13"/>
    <p:sldId id="268" r:id="rId14"/>
    <p:sldId id="259" r:id="rId15"/>
    <p:sldId id="263" r:id="rId16"/>
    <p:sldId id="264" r:id="rId17"/>
    <p:sldId id="447" r:id="rId18"/>
    <p:sldId id="451" r:id="rId19"/>
    <p:sldId id="449" r:id="rId20"/>
    <p:sldId id="450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B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4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5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1261-7C1B-491D-908C-73B5A972E89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81261-7C1B-491D-908C-73B5A972E89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F2668-8E0D-4FE9-A956-7BE7A8C16D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" y="3300855"/>
            <a:ext cx="2308622" cy="36083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9277" y="3249612"/>
            <a:ext cx="2822516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1020"/>
            <a:ext cx="120802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 err="1">
                <a:solidFill>
                  <a:srgbClr val="0070C0"/>
                </a:solidFill>
                <a:latin typeface="+mj-lt"/>
              </a:rPr>
              <a:t>UBND</a:t>
            </a:r>
            <a:r>
              <a:rPr lang="vi-VN" sz="4800" dirty="0">
                <a:solidFill>
                  <a:srgbClr val="0070C0"/>
                </a:solidFill>
                <a:latin typeface="+mj-lt"/>
              </a:rPr>
              <a:t> XÃ PHÙ MỸ TÂY</a:t>
            </a:r>
          </a:p>
          <a:p>
            <a:pPr algn="ctr"/>
            <a:r>
              <a:rPr lang="vi-VN" sz="4800" b="1" dirty="0">
                <a:solidFill>
                  <a:srgbClr val="0070C0"/>
                </a:solidFill>
                <a:latin typeface="+mj-lt"/>
              </a:rPr>
              <a:t>TRƯỜNG TIỂU HỌC MỸ TRINH</a:t>
            </a:r>
            <a:endParaRPr lang="en-US" sz="4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Chúng em là học sinh lớp một Lyr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0560" y="1645920"/>
            <a:ext cx="8168640" cy="5212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055" y="283662"/>
            <a:ext cx="5486400" cy="60409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Thư giãn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[bài hát] o ô ơ - Bé học chữ o ô ơ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64" end="876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19871" r="30070" b="25152"/>
          <a:stretch>
            <a:fillRect/>
          </a:stretch>
        </p:blipFill>
        <p:spPr>
          <a:xfrm>
            <a:off x="1842867" y="972821"/>
            <a:ext cx="9172135" cy="5725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501" y="208671"/>
            <a:ext cx="5867400" cy="70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63963" y="28276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86169" y="22100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459878" y="3141613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189340" y="548425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471254" y="543970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77776" y="5259169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2443341" y="2822734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5765547" y="222502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10188318" y="550065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5459365" y="54303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0" t="22856" r="30909" b="17938"/>
          <a:stretch>
            <a:fillRect/>
          </a:stretch>
        </p:blipFill>
        <p:spPr>
          <a:xfrm>
            <a:off x="1740065" y="1083212"/>
            <a:ext cx="9200271" cy="5774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501" y="208671"/>
            <a:ext cx="5867400" cy="70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09628" y="4780867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612573" y="464019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09628" y="2256791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612573" y="2212440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823735" y="2977858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822544" y="4050714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3889005" y="2231185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6586525" y="2207568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8801922" y="299154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3898404" y="47996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-Shape 15"/>
          <p:cNvSpPr/>
          <p:nvPr/>
        </p:nvSpPr>
        <p:spPr>
          <a:xfrm rot="18255805">
            <a:off x="6605323" y="462506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0" t="22110" r="14686" b="21669"/>
          <a:stretch>
            <a:fillRect/>
          </a:stretch>
        </p:blipFill>
        <p:spPr>
          <a:xfrm>
            <a:off x="478300" y="1188723"/>
            <a:ext cx="11278556" cy="5493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0568" y="272076"/>
            <a:ext cx="5867400" cy="70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Tìm chữ 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o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chữ 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?</a:t>
            </a:r>
          </a:p>
        </p:txBody>
      </p:sp>
      <p:sp>
        <p:nvSpPr>
          <p:cNvPr id="6" name="Oval 5"/>
          <p:cNvSpPr/>
          <p:nvPr/>
        </p:nvSpPr>
        <p:spPr>
          <a:xfrm>
            <a:off x="7793502" y="5105597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0530" y="4598671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3408"/>
          <a:stretch>
            <a:fillRect/>
          </a:stretch>
        </p:blipFill>
        <p:spPr>
          <a:xfrm>
            <a:off x="977118" y="1987062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2300" y="941462"/>
            <a:ext cx="5867400" cy="70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31" tIns="45716" rIns="91431" bIns="4571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5</a:t>
            </a:r>
            <a:r>
              <a:rPr lang="en-US" sz="4000" dirty="0">
                <a:solidFill>
                  <a:srgbClr val="FF0000"/>
                </a:solidFill>
                <a:latin typeface="+mj-lt"/>
              </a:rPr>
              <a:t>. </a:t>
            </a:r>
            <a:r>
              <a:rPr lang="vi-VN" sz="4000" dirty="0">
                <a:solidFill>
                  <a:srgbClr val="FF0000"/>
                </a:solidFill>
                <a:latin typeface="+mj-lt"/>
              </a:rPr>
              <a:t>Tập viết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 ô">
            <a:hlinkClick r:id="" action="ppaction://media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507"/>
            <a:ext cx="12192000" cy="644298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Grp="1"/>
          </p:cNvSpPr>
          <p:nvPr>
            <p:ph type="title"/>
          </p:nvPr>
        </p:nvSpPr>
        <p:spPr>
          <a:xfrm>
            <a:off x="609600" y="2222706"/>
            <a:ext cx="10972800" cy="1143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1500" b="1" dirty="0">
                <a:solidFill>
                  <a:srgbClr val="FF0000"/>
                </a:solidFill>
                <a:latin typeface="+mj-lt"/>
              </a:rPr>
              <a:t>Dặn dò:</a:t>
            </a:r>
            <a:endParaRPr lang="en-US" sz="115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22097"/>
            <a:ext cx="10972800" cy="11430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r>
              <a:rPr lang="vi-VN" sz="4800" b="1" dirty="0">
                <a:solidFill>
                  <a:srgbClr val="00B050"/>
                </a:solidFill>
                <a:latin typeface="+mj-lt"/>
              </a:rPr>
              <a:t>Chúc các con sức khỏe, học tốt nhé!</a:t>
            </a:r>
            <a:endParaRPr lang="en-US" sz="48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183"/>
            <a:ext cx="2027583" cy="23158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40652" y="4541425"/>
            <a:ext cx="2027583" cy="231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" y="3300855"/>
            <a:ext cx="2308622" cy="36083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9277" y="3249612"/>
            <a:ext cx="2822516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4375" y="2153980"/>
            <a:ext cx="90922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+mj-lt"/>
              </a:rPr>
              <a:t>Chào mừng các con </a:t>
            </a:r>
          </a:p>
          <a:p>
            <a:pPr algn="ctr"/>
            <a:r>
              <a:rPr lang="vi-VN" sz="4800" b="1" dirty="0">
                <a:solidFill>
                  <a:srgbClr val="00B050"/>
                </a:solidFill>
                <a:latin typeface="+mj-lt"/>
              </a:rPr>
              <a:t>đến với tiết học Tiếng Việt</a:t>
            </a:r>
            <a:endParaRPr lang="en-US" sz="4800" b="1" dirty="0">
              <a:solidFill>
                <a:srgbClr val="00B05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544" t="32001" r="27186" b="50485"/>
          <a:stretch>
            <a:fillRect/>
          </a:stretch>
        </p:blipFill>
        <p:spPr>
          <a:xfrm>
            <a:off x="1378632" y="2699825"/>
            <a:ext cx="9546364" cy="222386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989384" y="230945"/>
            <a:ext cx="6562578" cy="53457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+mj-lt"/>
              </a:rPr>
              <a:t>Nối hình với từ tương ứng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8338" t="17479" r="28373" b="67286"/>
          <a:stretch>
            <a:fillRect/>
          </a:stretch>
        </p:blipFill>
        <p:spPr>
          <a:xfrm>
            <a:off x="4128868" y="4804117"/>
            <a:ext cx="3186398" cy="2053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611" t="19471" r="57113" b="67975"/>
          <a:stretch>
            <a:fillRect/>
          </a:stretch>
        </p:blipFill>
        <p:spPr>
          <a:xfrm>
            <a:off x="2770169" y="1030249"/>
            <a:ext cx="2717398" cy="1562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5" t="20120" r="43077" b="67691"/>
          <a:stretch>
            <a:fillRect/>
          </a:stretch>
        </p:blipFill>
        <p:spPr>
          <a:xfrm>
            <a:off x="6738425" y="996462"/>
            <a:ext cx="3024338" cy="17033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106572" y="1842868"/>
            <a:ext cx="3446585" cy="15052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70169" y="4543865"/>
            <a:ext cx="2336403" cy="105507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270673" y="2221523"/>
            <a:ext cx="944886" cy="119692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95857" y="4288970"/>
            <a:ext cx="2005936" cy="256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4"/>
          <p:cNvSpPr/>
          <p:nvPr/>
        </p:nvSpPr>
        <p:spPr>
          <a:xfrm>
            <a:off x="-48669" y="0"/>
            <a:ext cx="3259008" cy="91791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vi-VN" sz="3200" u="sng" dirty="0">
                <a:solidFill>
                  <a:srgbClr val="0070C0"/>
                </a:solidFill>
                <a:latin typeface="+mj-lt"/>
              </a:rPr>
              <a:t>Khởi động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: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71603" y="2922169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914400"/>
            <a:endParaRPr lang="en-US" sz="72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80943" y="2922169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06740"/>
            <a:ext cx="7696200" cy="16547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9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 defTabSz="914400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600" y="1670350"/>
            <a:ext cx="76962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31665" y="1055737"/>
            <a:ext cx="2627290" cy="17416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vi-VN" sz="8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 - ô</a:t>
            </a:r>
            <a:endParaRPr lang="en-US" sz="8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94991" y="3729411"/>
            <a:ext cx="1537252" cy="1253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63068" y="4218594"/>
            <a:ext cx="1762539" cy="1380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>
                <a:solidFill>
                  <a:srgbClr val="FF0000"/>
                </a:solidFill>
                <a:latin typeface="+mj-lt"/>
              </a:rPr>
              <a:t>Ô</a:t>
            </a:r>
            <a:endParaRPr lang="en-US" sz="8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6452" y="4036379"/>
            <a:ext cx="2014331" cy="1320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1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  <p:bldP spid="11" grpId="0" animBg="1"/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-87085" y="-186863"/>
            <a:ext cx="12484968" cy="82176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 defTabSz="914400">
              <a:buAutoNum type="arabicPeriod"/>
            </a:pPr>
            <a:r>
              <a:rPr lang="vi-VN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</a:t>
            </a: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 defTabSz="914400">
              <a:buAutoNum type="arabicPeriod"/>
            </a:pPr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 defTabSz="914400">
              <a:buAutoNum type="arabicPeriod"/>
            </a:pPr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 defTabSz="914400">
              <a:buAutoNum type="arabicPeriod"/>
            </a:pPr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endParaRPr lang="vi-VN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>
            <a:fillRect/>
          </a:stretch>
        </p:blipFill>
        <p:spPr>
          <a:xfrm>
            <a:off x="696687" y="1219206"/>
            <a:ext cx="5301342" cy="3777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>
            <a:fillRect/>
          </a:stretch>
        </p:blipFill>
        <p:spPr>
          <a:xfrm>
            <a:off x="7398962" y="1105815"/>
            <a:ext cx="4270524" cy="39778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648" y="4589420"/>
            <a:ext cx="4810539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/>
            <a:r>
              <a:rPr lang="vi-VN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(kéo)</a:t>
            </a:r>
            <a:r>
              <a:rPr lang="vi-VN" sz="8000" dirty="0">
                <a:solidFill>
                  <a:srgbClr val="00B0F0"/>
                </a:solidFill>
                <a:latin typeface="+mj-lt"/>
              </a:rPr>
              <a:t>c</a:t>
            </a:r>
            <a:r>
              <a:rPr lang="vi-VN" sz="8000" dirty="0">
                <a:solidFill>
                  <a:srgbClr val="FF0000"/>
                </a:solidFill>
                <a:latin typeface="+mj-lt"/>
              </a:rPr>
              <a:t>o</a:t>
            </a:r>
            <a:endParaRPr lang="en-US" sz="8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4522" y="5023209"/>
            <a:ext cx="4685593" cy="782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B0F0"/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Ô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38954" y="136001"/>
            <a:ext cx="4038600" cy="7694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 defTabSz="914400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>
            <a:fillRect/>
          </a:stretch>
        </p:blipFill>
        <p:spPr>
          <a:xfrm>
            <a:off x="2558142" y="1352315"/>
            <a:ext cx="6490374" cy="24892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37991" y="3544389"/>
            <a:ext cx="4810539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/>
            <a:r>
              <a:rPr lang="vi-VN" sz="8000" dirty="0">
                <a:solidFill>
                  <a:srgbClr val="00B0F0"/>
                </a:solidFill>
                <a:latin typeface="+mj-lt"/>
              </a:rPr>
              <a:t>c</a:t>
            </a:r>
            <a:r>
              <a:rPr lang="vi-VN" sz="8000" dirty="0">
                <a:solidFill>
                  <a:srgbClr val="FF0000"/>
                </a:solidFill>
                <a:latin typeface="+mj-lt"/>
              </a:rPr>
              <a:t>o</a:t>
            </a:r>
            <a:endParaRPr lang="en-US" sz="8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67381" y="4701216"/>
            <a:ext cx="1554107" cy="771157"/>
          </a:xfrm>
          <a:prstGeom prst="rect">
            <a:avLst/>
          </a:prstGeom>
          <a:solidFill>
            <a:srgbClr val="9EBD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16058" y="4701217"/>
            <a:ext cx="1888671" cy="771156"/>
          </a:xfrm>
          <a:prstGeom prst="rect">
            <a:avLst/>
          </a:prstGeom>
          <a:solidFill>
            <a:srgbClr val="9EBD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83884" y="5654598"/>
            <a:ext cx="4401792" cy="771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CO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O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- 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CO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3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38954" y="136001"/>
            <a:ext cx="4038600" cy="7694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 defTabSz="914400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>
            <a:fillRect/>
          </a:stretch>
        </p:blipFill>
        <p:spPr>
          <a:xfrm>
            <a:off x="4459820" y="1116958"/>
            <a:ext cx="3048496" cy="29822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41980" y="4065259"/>
            <a:ext cx="4578153" cy="782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B0F0"/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Ô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60326" y="4800607"/>
            <a:ext cx="1888671" cy="771156"/>
          </a:xfrm>
          <a:prstGeom prst="rect">
            <a:avLst/>
          </a:prstGeom>
          <a:solidFill>
            <a:srgbClr val="9EBD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59879" y="4800607"/>
            <a:ext cx="1888671" cy="771156"/>
          </a:xfrm>
          <a:prstGeom prst="rect">
            <a:avLst/>
          </a:prstGeom>
          <a:solidFill>
            <a:srgbClr val="9EBD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Ô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22443" y="5880470"/>
            <a:ext cx="4401792" cy="771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+mj-lt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Ô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CÔ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57998"/>
            <a:ext cx="10972800" cy="2620962"/>
          </a:xfrm>
        </p:spPr>
        <p:txBody>
          <a:bodyPr>
            <a:normAutofit fontScale="90000"/>
          </a:bodyPr>
          <a:lstStyle/>
          <a:p>
            <a:br>
              <a:rPr lang="vi-VN" dirty="0"/>
            </a:br>
            <a:r>
              <a:rPr lang="vi-VN" dirty="0">
                <a:solidFill>
                  <a:srgbClr val="FF0000"/>
                </a:solidFill>
              </a:rPr>
              <a:t>So sánh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vi-VN" sz="13300" dirty="0">
                <a:solidFill>
                  <a:srgbClr val="0070C0"/>
                </a:solidFill>
              </a:rPr>
              <a:t>o    ô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2"/>
            <a:ext cx="1871603" cy="23653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9543" y="4365170"/>
            <a:ext cx="2452250" cy="2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106740"/>
            <a:ext cx="7696200" cy="16547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9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 defTabSz="914400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600" y="1670350"/>
            <a:ext cx="76962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31665" y="1055737"/>
            <a:ext cx="2627290" cy="17416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vi-VN" sz="8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 - ô</a:t>
            </a:r>
            <a:endParaRPr lang="en-US" sz="8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94991" y="3729411"/>
            <a:ext cx="1537252" cy="1253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>
            <a:fillRect/>
          </a:stretch>
        </p:blipFill>
        <p:spPr>
          <a:xfrm>
            <a:off x="2383247" y="2702566"/>
            <a:ext cx="3712753" cy="28244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>
            <a:fillRect/>
          </a:stretch>
        </p:blipFill>
        <p:spPr>
          <a:xfrm>
            <a:off x="7073388" y="2682239"/>
            <a:ext cx="2934212" cy="30313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84368" y="5412380"/>
            <a:ext cx="4810539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400"/>
            <a:r>
              <a:rPr lang="vi-VN" sz="8000" dirty="0">
                <a:solidFill>
                  <a:srgbClr val="00B0F0"/>
                </a:solidFill>
                <a:latin typeface="+mj-lt"/>
              </a:rPr>
              <a:t>c</a:t>
            </a:r>
            <a:r>
              <a:rPr lang="vi-VN" sz="8000" dirty="0">
                <a:solidFill>
                  <a:srgbClr val="FF0000"/>
                </a:solidFill>
                <a:latin typeface="+mj-lt"/>
              </a:rPr>
              <a:t>o</a:t>
            </a:r>
            <a:endParaRPr lang="en-US" sz="8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76602" y="5724249"/>
            <a:ext cx="4685593" cy="782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B0F0"/>
                </a:solidFill>
                <a:latin typeface="+mj-lt"/>
              </a:rPr>
              <a:t>C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Ô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147</Words>
  <Application>Microsoft Office PowerPoint</Application>
  <PresentationFormat>Widescreen</PresentationFormat>
  <Paragraphs>48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.VnAvant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 sánh o    ô 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dò:</vt:lpstr>
      <vt:lpstr>Chúc các con sức khỏe, học tốt nhé!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Đức Thiện</cp:lastModifiedBy>
  <cp:revision>112</cp:revision>
  <dcterms:created xsi:type="dcterms:W3CDTF">2020-08-03T08:33:00Z</dcterms:created>
  <dcterms:modified xsi:type="dcterms:W3CDTF">2025-09-20T07:46:10Z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1ED74159F4B9491694C17D36F0E0A6FD_12</vt:lpwstr>
  </property>
  <property fmtid="{D5CDD505-2E9C-101B-9397-08002B2CF9AE}" pid="3" name="KSOProductBuildVer">
    <vt:lpwstr>1033-12.2.0.22549</vt:lpwstr>
  </property>
</Properties>
</file>