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58" r:id="rId5"/>
    <p:sldId id="260" r:id="rId6"/>
    <p:sldId id="267" r:id="rId7"/>
    <p:sldId id="266" r:id="rId8"/>
    <p:sldId id="264" r:id="rId9"/>
    <p:sldId id="265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82" autoAdjust="0"/>
  </p:normalViewPr>
  <p:slideViewPr>
    <p:cSldViewPr snapToGrid="0">
      <p:cViewPr varScale="1">
        <p:scale>
          <a:sx n="69" d="100"/>
          <a:sy n="69" d="100"/>
        </p:scale>
        <p:origin x="7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76DC7A-7410-4EB0-964A-719D9FB44301}" type="datetimeFigureOut">
              <a:rPr lang="vi-VN" smtClean="0"/>
              <a:t>14/07/2024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474A6-9CB8-4A57-9C48-7A432A7696C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35672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474A6-9CB8-4A57-9C48-7A432A7696C8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6883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474A6-9CB8-4A57-9C48-7A432A7696C8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945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474A6-9CB8-4A57-9C48-7A432A7696C8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7469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8BA15-3000-45C9-90E5-6DB98929C93D}" type="datetimeFigureOut">
              <a:rPr lang="vi-VN" smtClean="0"/>
              <a:t>14/07/2024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52A2-A00C-418D-A778-6D76B5CE77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2126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8BA15-3000-45C9-90E5-6DB98929C93D}" type="datetimeFigureOut">
              <a:rPr lang="vi-VN" smtClean="0"/>
              <a:t>14/07/2024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52A2-A00C-418D-A778-6D76B5CE77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8478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8BA15-3000-45C9-90E5-6DB98929C93D}" type="datetimeFigureOut">
              <a:rPr lang="vi-VN" smtClean="0"/>
              <a:t>14/07/2024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52A2-A00C-418D-A778-6D76B5CE77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9685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8BA15-3000-45C9-90E5-6DB98929C93D}" type="datetimeFigureOut">
              <a:rPr lang="vi-VN" smtClean="0"/>
              <a:t>14/07/2024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52A2-A00C-418D-A778-6D76B5CE77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799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8BA15-3000-45C9-90E5-6DB98929C93D}" type="datetimeFigureOut">
              <a:rPr lang="vi-VN" smtClean="0"/>
              <a:t>14/07/2024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52A2-A00C-418D-A778-6D76B5CE77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7909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8BA15-3000-45C9-90E5-6DB98929C93D}" type="datetimeFigureOut">
              <a:rPr lang="vi-VN" smtClean="0"/>
              <a:t>14/07/2024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52A2-A00C-418D-A778-6D76B5CE77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741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8BA15-3000-45C9-90E5-6DB98929C93D}" type="datetimeFigureOut">
              <a:rPr lang="vi-VN" smtClean="0"/>
              <a:t>14/07/2024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52A2-A00C-418D-A778-6D76B5CE77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62169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8BA15-3000-45C9-90E5-6DB98929C93D}" type="datetimeFigureOut">
              <a:rPr lang="vi-VN" smtClean="0"/>
              <a:t>14/07/2024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52A2-A00C-418D-A778-6D76B5CE77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9288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8BA15-3000-45C9-90E5-6DB98929C93D}" type="datetimeFigureOut">
              <a:rPr lang="vi-VN" smtClean="0"/>
              <a:t>14/07/2024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52A2-A00C-418D-A778-6D76B5CE77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9161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8BA15-3000-45C9-90E5-6DB98929C93D}" type="datetimeFigureOut">
              <a:rPr lang="vi-VN" smtClean="0"/>
              <a:t>14/07/2024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52A2-A00C-418D-A778-6D76B5CE77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4478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8BA15-3000-45C9-90E5-6DB98929C93D}" type="datetimeFigureOut">
              <a:rPr lang="vi-VN" smtClean="0"/>
              <a:t>14/07/2024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52A2-A00C-418D-A778-6D76B5CE77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6888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8BA15-3000-45C9-90E5-6DB98929C93D}" type="datetimeFigureOut">
              <a:rPr lang="vi-VN" smtClean="0"/>
              <a:t>14/07/2024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B52A2-A00C-418D-A778-6D76B5CE77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5266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ega.com.vn/media/news/2707_nen-slide-chu-de-giao-duc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4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83982" y="2842644"/>
            <a:ext cx="3642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TOÁN LỚP 5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0356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77791" y="0"/>
            <a:ext cx="33041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hát bài hát: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yêu hoà bình</a:t>
            </a:r>
            <a:endParaRPr lang="vi-VN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- Karaoke HD - Em Yêu Hòa Bình - Âm Nhạc Lớp 4 -- CD Chuẩn Bộ Giáo Dục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107092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833679"/>
            <a:ext cx="12192000" cy="5024321"/>
          </a:xfrm>
          <a:prstGeom prst="rect">
            <a:avLst/>
          </a:prstGeom>
        </p:spPr>
      </p:pic>
      <p:pic>
        <p:nvPicPr>
          <p:cNvPr id="2050" name="Picture 2" descr="Một số trò chơi ngắn dưới 3 phút khởi động tiết họ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184073" cy="393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922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ega.com.vn/media/news/2707_nen-slide-chu-de-giao-duc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4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02079" y="1942758"/>
            <a:ext cx="50866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Luyện tập 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(tiết 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2)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97944" y="2866088"/>
            <a:ext cx="47564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(Vở bài tập: trang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30; 31)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07544" y="3672711"/>
            <a:ext cx="20297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5; 6; 7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949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8344" y="32083"/>
            <a:ext cx="116358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3200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Anh Nam tập thể dục buổi sáng, theo thói quen, cứ thực hiện động tác gập bụng 7 lần thì anh Nam lại lên xà 2 lượt. Theo em, anh Nam thực hiện động tác gập bụng 35 lần thì anh Nam lên xà bao nhiêu lượt?</a:t>
            </a:r>
            <a:endParaRPr lang="vi-VN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94139" y="519924"/>
            <a:ext cx="30075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gập bụng 7 lần 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30619" y="519924"/>
            <a:ext cx="24817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 xà 2 lượt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02748" y="1000812"/>
            <a:ext cx="32351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gập bụng 35 lần 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13047" y="1495556"/>
            <a:ext cx="40527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 xà bao nhiêu lượt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5527" y="1746378"/>
            <a:ext cx="1174865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4000" algn="ctr">
              <a:lnSpc>
                <a:spcPct val="150000"/>
              </a:lnSpc>
              <a:spcAft>
                <a:spcPts val="0"/>
              </a:spcAft>
            </a:pPr>
            <a:r>
              <a:rPr lang="nl-NL" sz="3200" u="sng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giải</a:t>
            </a:r>
            <a:endParaRPr lang="vi-VN" sz="32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254000" algn="ctr">
              <a:lnSpc>
                <a:spcPct val="150000"/>
              </a:lnSpc>
              <a:spcAft>
                <a:spcPts val="0"/>
              </a:spcAft>
            </a:pPr>
            <a:r>
              <a:rPr lang="vi-VN" sz="3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35 gấp 7 số lần là:</a:t>
            </a:r>
          </a:p>
          <a:p>
            <a:pPr indent="254000" algn="ctr">
              <a:lnSpc>
                <a:spcPct val="150000"/>
              </a:lnSpc>
              <a:spcAft>
                <a:spcPts val="0"/>
              </a:spcAft>
            </a:pPr>
            <a:r>
              <a:rPr lang="vi-VN" sz="3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35 : 7 = 5 (l</a:t>
            </a:r>
            <a:r>
              <a:rPr lang="nl-NL" sz="3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ầ</a:t>
            </a:r>
            <a:r>
              <a:rPr lang="vi-VN" sz="3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n)</a:t>
            </a:r>
          </a:p>
          <a:p>
            <a:pPr indent="254000">
              <a:lnSpc>
                <a:spcPct val="150000"/>
              </a:lnSpc>
              <a:spcAft>
                <a:spcPts val="0"/>
              </a:spcAft>
            </a:pPr>
            <a:r>
              <a:rPr lang="vi-VN" sz="3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 thực hiện động tác gập bụng 35 lần thì số lượt anh Nam lên xà là:</a:t>
            </a:r>
          </a:p>
          <a:p>
            <a:pPr indent="254000" algn="ctr">
              <a:lnSpc>
                <a:spcPct val="150000"/>
              </a:lnSpc>
              <a:spcAft>
                <a:spcPts val="0"/>
              </a:spcAft>
            </a:pPr>
            <a:r>
              <a:rPr lang="vi-VN" sz="3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× 5 = 10 (lượt)</a:t>
            </a:r>
          </a:p>
          <a:p>
            <a:pPr indent="254000" algn="ctr">
              <a:lnSpc>
                <a:spcPct val="150000"/>
              </a:lnSpc>
              <a:spcAft>
                <a:spcPts val="0"/>
              </a:spcAft>
            </a:pPr>
            <a:r>
              <a:rPr lang="vi-VN" sz="3200" u="sng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Đáp số</a:t>
            </a:r>
            <a:r>
              <a:rPr lang="vi-VN" sz="3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10 lượt</a:t>
            </a:r>
            <a:endParaRPr lang="vi-VN" sz="32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986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7476" y="96982"/>
            <a:ext cx="11342061" cy="617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vi-VN" sz="3200" u="sng" dirty="0" smtClean="0">
                <a:solidFill>
                  <a:srgbClr val="0070C0"/>
                </a:solidFill>
              </a:rPr>
              <a:t>Bài </a:t>
            </a:r>
            <a:r>
              <a:rPr lang="vi-VN" sz="3200" u="sng" dirty="0" smtClean="0">
                <a:solidFill>
                  <a:srgbClr val="0070C0"/>
                </a:solidFill>
              </a:rPr>
              <a:t>6. </a:t>
            </a:r>
            <a:r>
              <a:rPr lang="vi-VN" sz="3200" dirty="0">
                <a:solidFill>
                  <a:srgbClr val="002060"/>
                </a:solidFill>
              </a:rPr>
              <a:t>Cô Hiền tiết kiệm tiền để mua một chiếc xe máy mới. Chiếc xe máy có giá tiền là 36 triệu đồng. </a:t>
            </a:r>
            <a:endParaRPr lang="vi-VN" sz="3200" dirty="0" smtClean="0">
              <a:solidFill>
                <a:srgbClr val="002060"/>
              </a:solidFill>
            </a:endParaRPr>
          </a:p>
          <a:p>
            <a:pPr>
              <a:spcAft>
                <a:spcPts val="1800"/>
              </a:spcAft>
            </a:pPr>
            <a:r>
              <a:rPr lang="vi-VN" sz="3200" dirty="0" smtClean="0">
                <a:solidFill>
                  <a:srgbClr val="002060"/>
                </a:solidFill>
              </a:rPr>
              <a:t>a) Theo </a:t>
            </a:r>
            <a:r>
              <a:rPr lang="vi-VN" sz="3200" dirty="0">
                <a:solidFill>
                  <a:srgbClr val="002060"/>
                </a:solidFill>
              </a:rPr>
              <a:t>em, cô Hiền cản tiết kiệm mấy tháng thì đủ tiền mua chiếc xe máy đó? Biết rằng cứ 3 tháng cô Hiến lại tiết kiệm được 6 triệu đồng. </a:t>
            </a:r>
            <a:endParaRPr lang="vi-VN" sz="3200" dirty="0" smtClean="0">
              <a:solidFill>
                <a:srgbClr val="002060"/>
              </a:solidFill>
            </a:endParaRPr>
          </a:p>
          <a:p>
            <a:pPr>
              <a:spcAft>
                <a:spcPts val="1800"/>
              </a:spcAft>
            </a:pPr>
            <a:r>
              <a:rPr lang="vi-VN" sz="3200" dirty="0" smtClean="0">
                <a:solidFill>
                  <a:srgbClr val="002060"/>
                </a:solidFill>
              </a:rPr>
              <a:t>Trả lời:</a:t>
            </a:r>
          </a:p>
          <a:p>
            <a:pPr>
              <a:spcAft>
                <a:spcPts val="1800"/>
              </a:spcAft>
            </a:pPr>
            <a:endParaRPr lang="vi-VN" sz="3200" dirty="0" smtClean="0">
              <a:solidFill>
                <a:srgbClr val="002060"/>
              </a:solidFill>
            </a:endParaRPr>
          </a:p>
          <a:p>
            <a:pPr>
              <a:spcAft>
                <a:spcPts val="1800"/>
              </a:spcAft>
            </a:pPr>
            <a:r>
              <a:rPr lang="vi-VN" sz="3200" dirty="0" smtClean="0">
                <a:solidFill>
                  <a:srgbClr val="002060"/>
                </a:solidFill>
              </a:rPr>
              <a:t>b</a:t>
            </a:r>
            <a:r>
              <a:rPr lang="vi-VN" sz="3200" dirty="0">
                <a:solidFill>
                  <a:srgbClr val="002060"/>
                </a:solidFill>
              </a:rPr>
              <a:t>) Nếu muốn đủ tiền mua chiếc xe máy trong 1 năm thì mỗi tháng có Hiển cần tiết kiệm bao nhiêu tiền? </a:t>
            </a:r>
            <a:endParaRPr lang="vi-VN" sz="3200" dirty="0" smtClean="0">
              <a:solidFill>
                <a:srgbClr val="002060"/>
              </a:solidFill>
            </a:endParaRPr>
          </a:p>
          <a:p>
            <a:pPr>
              <a:spcAft>
                <a:spcPts val="1800"/>
              </a:spcAft>
            </a:pPr>
            <a:r>
              <a:rPr lang="vi-VN" sz="3200" dirty="0" smtClean="0">
                <a:solidFill>
                  <a:srgbClr val="002060"/>
                </a:solidFill>
              </a:rPr>
              <a:t>Trả </a:t>
            </a:r>
            <a:r>
              <a:rPr lang="vi-VN" sz="3200" dirty="0">
                <a:solidFill>
                  <a:srgbClr val="002060"/>
                </a:solidFill>
              </a:rPr>
              <a:t>lời:</a:t>
            </a:r>
            <a:r>
              <a:rPr lang="vi-VN" sz="3200" u="sng" dirty="0" smtClean="0">
                <a:solidFill>
                  <a:srgbClr val="002060"/>
                </a:solidFill>
              </a:rPr>
              <a:t> </a:t>
            </a:r>
            <a:endParaRPr lang="vi-VN" sz="3200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9086" y="3000315"/>
            <a:ext cx="114504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4000" algn="just">
              <a:spcAft>
                <a:spcPts val="0"/>
              </a:spcAft>
            </a:pPr>
            <a:r>
              <a:rPr lang="vi-VN" sz="32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</a:t>
            </a:r>
            <a:r>
              <a:rPr lang="nl-NL" sz="32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 </a:t>
            </a:r>
            <a:r>
              <a:rPr lang="nl-NL" sz="3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đủ tiền mua chiếc xe máy đó, cô Hiền cần tiết kiệm số tháng là 18 tháng.</a:t>
            </a:r>
            <a:endParaRPr lang="vi-VN" sz="32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6983" y="5627407"/>
            <a:ext cx="119287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4000" algn="just">
              <a:spcAft>
                <a:spcPts val="0"/>
              </a:spcAft>
            </a:pPr>
            <a:r>
              <a:rPr lang="vi-VN" sz="32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</a:t>
            </a:r>
            <a:r>
              <a:rPr lang="nl-NL" sz="32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 </a:t>
            </a:r>
            <a:r>
              <a:rPr lang="nl-NL" sz="3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đủ tiền mua chiếc xe máy đó trong 1 năm thì số tiền cô Hiền cần tiết kiệm được trong 1 tháng là 3 triệu đồng.</a:t>
            </a:r>
            <a:endParaRPr lang="vi-VN" sz="32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1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ình ảnh Giáo Viên Dặn Dò Học Sinh Cẩn Thận PNG Miễn Phí Tải Về - Lovep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4" descr="Hình ảnh Giáo Viên Dặn Dò Học Sinh Cẩn Thận PNG Miễn Phí Tải Về - Lovepi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1937" y="7936"/>
            <a:ext cx="6850063" cy="68500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62975" y="993158"/>
            <a:ext cx="2159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 smtClean="0">
                <a:solidFill>
                  <a:srgbClr val="FF0000"/>
                </a:solidFill>
              </a:rPr>
              <a:t>Vận dụng</a:t>
            </a:r>
            <a:endParaRPr lang="vi-VN" sz="3600" dirty="0">
              <a:solidFill>
                <a:srgbClr val="FF0000"/>
              </a:solidFill>
            </a:endParaRPr>
          </a:p>
        </p:txBody>
      </p:sp>
      <p:pic>
        <p:nvPicPr>
          <p:cNvPr id="5126" name="Picture 6" descr="hình nền động powerpoint lẵng hoa màu và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7936"/>
            <a:ext cx="76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nền động powerpoint lẵng hoa màu và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147" y="7936"/>
            <a:ext cx="76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695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7476" y="96982"/>
            <a:ext cx="113420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vi-VN" sz="3200" u="sng" dirty="0" smtClean="0">
                <a:solidFill>
                  <a:srgbClr val="0070C0"/>
                </a:solidFill>
              </a:rPr>
              <a:t>Bài </a:t>
            </a:r>
            <a:r>
              <a:rPr lang="vi-VN" sz="3200" u="sng" dirty="0" smtClean="0">
                <a:solidFill>
                  <a:srgbClr val="0070C0"/>
                </a:solidFill>
              </a:rPr>
              <a:t>7. </a:t>
            </a:r>
            <a:r>
              <a:rPr lang="vi-VN" sz="3200" dirty="0" smtClean="0">
                <a:solidFill>
                  <a:srgbClr val="002060"/>
                </a:solidFill>
              </a:rPr>
              <a:t>Để làm thuốc ho, người ta ngâm chanh đào với mật ong và đường phèn. Cứ 2kg chanh đào thì cần 1</a:t>
            </a:r>
            <a:r>
              <a:rPr lang="vi-VN" sz="3200" b="1" dirty="0" smtClean="0">
                <a:solidFill>
                  <a:srgbClr val="002060"/>
                </a:solidFill>
                <a:latin typeface="HP001 5 hàng" panose="020B0603050302020204" pitchFamily="34" charset="-93"/>
              </a:rPr>
              <a:t>l</a:t>
            </a:r>
            <a:r>
              <a:rPr lang="vi-VN" sz="3200" dirty="0" smtClean="0">
                <a:solidFill>
                  <a:srgbClr val="002060"/>
                </a:solidFill>
                <a:latin typeface="HP001 5 hàng" panose="020B0603050302020204" pitchFamily="34" charset="-93"/>
              </a:rPr>
              <a:t> </a:t>
            </a:r>
            <a:r>
              <a:rPr lang="vi-VN" sz="3200" dirty="0" smtClean="0">
                <a:solidFill>
                  <a:srgbClr val="002060"/>
                </a:solidFill>
              </a:rPr>
              <a:t>mật ong và 1kg đường phèn.</a:t>
            </a:r>
            <a:endParaRPr lang="vi-VN" sz="3200" dirty="0" smtClean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7476" y="5191406"/>
            <a:ext cx="113420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vi-VN" sz="3200" dirty="0" smtClean="0">
                <a:solidFill>
                  <a:srgbClr val="0070C0"/>
                </a:solidFill>
              </a:rPr>
              <a:t>Theo thông tin trên, nếu muốn ngâm 4kg chanh đào thì cần .... </a:t>
            </a:r>
            <a:r>
              <a:rPr lang="vi-VN" sz="3200" b="1" dirty="0">
                <a:solidFill>
                  <a:srgbClr val="002060"/>
                </a:solidFill>
                <a:latin typeface="HP001 5 hàng" panose="020B0603050302020204" pitchFamily="34" charset="-93"/>
              </a:rPr>
              <a:t>l</a:t>
            </a:r>
            <a:r>
              <a:rPr lang="vi-VN" sz="3200" dirty="0" smtClean="0">
                <a:solidFill>
                  <a:srgbClr val="0070C0"/>
                </a:solidFill>
              </a:rPr>
              <a:t> mật ong và .... kg đường phèn.</a:t>
            </a:r>
            <a:endParaRPr lang="vi-VN" sz="3200" dirty="0" smtClean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097" y="1666642"/>
            <a:ext cx="8345558" cy="33128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0327" y="5591576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</a:rPr>
              <a:t>2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19059" y="5591576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</a:rPr>
              <a:t>2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501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ình ảnh Giáo Viên Dặn Dò Học Sinh Cẩn Thận PNG Miễn Phí Tải Về - Lovep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4" descr="Hình ảnh Giáo Viên Dặn Dò Học Sinh Cẩn Thận PNG Miễn Phí Tải Về - Lovepi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1937" y="7936"/>
            <a:ext cx="6850063" cy="6850063"/>
          </a:xfrm>
          <a:prstGeom prst="rect">
            <a:avLst/>
          </a:prstGeom>
        </p:spPr>
      </p:pic>
      <p:pic>
        <p:nvPicPr>
          <p:cNvPr id="5126" name="Picture 6" descr="hình nền động powerpoint lẵng hoa màu và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7936"/>
            <a:ext cx="76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nền động powerpoint lẵng hoa màu và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147" y="7936"/>
            <a:ext cx="76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5575" y="1692717"/>
            <a:ext cx="518636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4000" algn="just">
              <a:lnSpc>
                <a:spcPct val="150000"/>
              </a:lnSpc>
              <a:spcAft>
                <a:spcPts val="0"/>
              </a:spcAft>
              <a:tabLst>
                <a:tab pos="476250" algn="l"/>
              </a:tabLst>
            </a:pPr>
            <a:r>
              <a:rPr lang="nl-NL" sz="32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vi-VN" sz="32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 bài học hôm nay</a:t>
            </a:r>
            <a:r>
              <a:rPr lang="nl-NL" sz="32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vi-VN" sz="32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 bi</a:t>
            </a:r>
            <a:r>
              <a:rPr lang="nl-NL" sz="32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ế</a:t>
            </a:r>
            <a:r>
              <a:rPr lang="vi-VN" sz="32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 thêm được điều gì?</a:t>
            </a:r>
          </a:p>
          <a:p>
            <a:pPr indent="254000" algn="just">
              <a:lnSpc>
                <a:spcPct val="150000"/>
              </a:lnSpc>
              <a:spcAft>
                <a:spcPts val="0"/>
              </a:spcAft>
              <a:tabLst>
                <a:tab pos="476250" algn="l"/>
              </a:tabLst>
            </a:pPr>
            <a:r>
              <a:rPr lang="vi-VN" sz="32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 Để có thể làm tốt các bài tập trên, em nhắn bạn điều gì?</a:t>
            </a:r>
            <a:endParaRPr lang="vi-VN" sz="3200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271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ình nền động powerpoint cám ơ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52453" y="674078"/>
            <a:ext cx="35936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Hẹn gặp lại!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73714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401</Words>
  <Application>Microsoft Office PowerPoint</Application>
  <PresentationFormat>Widescreen</PresentationFormat>
  <Paragraphs>36</Paragraphs>
  <Slides>9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HP001 5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VietNam.Com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MyPC</cp:lastModifiedBy>
  <cp:revision>25</cp:revision>
  <dcterms:created xsi:type="dcterms:W3CDTF">2024-07-11T09:28:23Z</dcterms:created>
  <dcterms:modified xsi:type="dcterms:W3CDTF">2024-07-14T15:10:34Z</dcterms:modified>
</cp:coreProperties>
</file>