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2" autoAdjust="0"/>
  </p:normalViewPr>
  <p:slideViewPr>
    <p:cSldViewPr snapToGrid="0">
      <p:cViewPr>
        <p:scale>
          <a:sx n="66" d="100"/>
          <a:sy n="66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6DC7A-7410-4EB0-964A-719D9FB44301}" type="datetimeFigureOut">
              <a:rPr lang="vi-VN" smtClean="0"/>
              <a:t>12/07/2024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474A6-9CB8-4A57-9C48-7A432A7696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567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474A6-9CB8-4A57-9C48-7A432A7696C8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688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474A6-9CB8-4A57-9C48-7A432A7696C8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94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474A6-9CB8-4A57-9C48-7A432A7696C8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746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474A6-9CB8-4A57-9C48-7A432A7696C8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490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12/07/2024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12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12/07/2024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847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12/07/2024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968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12/07/2024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79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12/07/2024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790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12/07/2024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41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12/07/2024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216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12/07/2024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928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12/07/2024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16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12/07/2024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47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12/07/2024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688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BA15-3000-45C9-90E5-6DB98929C93D}" type="datetimeFigureOut">
              <a:rPr lang="vi-VN" smtClean="0"/>
              <a:t>12/07/2024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526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ga.com.vn/media/news/2707_nen-slide-chu-de-giao-du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83982" y="2842644"/>
            <a:ext cx="364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TOÁN LỚP 5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356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ộng powerpoint cám ơ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52453" y="674078"/>
            <a:ext cx="3593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Hẹn gặp lại!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3714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ột số trò chơi ngắn dưới 3 phút khởi động tiết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3006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50628" y="290285"/>
            <a:ext cx="4058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Truyền điện</a:t>
            </a:r>
            <a:endParaRPr lang="vi-VN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25656" y="875060"/>
            <a:ext cx="45079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Nhiệm vụ: </a:t>
            </a:r>
            <a:r>
              <a:rPr lang="vi-VN" sz="32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 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ví dụ đơn giản về hai đại lượng có quan hệ tỉ lệ thuận.</a:t>
            </a:r>
          </a:p>
        </p:txBody>
      </p:sp>
      <p:sp>
        <p:nvSpPr>
          <p:cNvPr id="7" name="Rectangle 6"/>
          <p:cNvSpPr/>
          <p:nvPr/>
        </p:nvSpPr>
        <p:spPr>
          <a:xfrm>
            <a:off x="7413170" y="3922048"/>
            <a:ext cx="4732948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nl-NL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 hộp bánh có 12 cái bánh, 2 hộp bánh có 24 cái bánh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22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ga.com.vn/media/news/2707_nen-slide-chu-de-giao-du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02079" y="1942758"/>
            <a:ext cx="5086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Luyện tập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(tiết 1)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7944" y="2866088"/>
            <a:ext cx="4073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(Vở bài tập: trang 29)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7544" y="3672711"/>
            <a:ext cx="248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Bài 1; 2; 3; 4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49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344" y="32083"/>
            <a:ext cx="4921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1.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 sát bảng sau:</a:t>
            </a:r>
            <a:endParaRPr lang="vi-VN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42" y="1764558"/>
            <a:ext cx="6276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Viết vào chỗ chấm cho thích hợp: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18707"/>
            <a:ext cx="11713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>
              <a:spcAft>
                <a:spcPts val="0"/>
              </a:spcAft>
              <a:tabLst>
                <a:tab pos="516255" algn="l"/>
              </a:tabLst>
            </a:pPr>
            <a:r>
              <a:rPr lang="nl-NL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Nêu nhận xét về quan hệ phụ thuộc giữa số chiếc bút và số hộp bút: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189894"/>
            <a:ext cx="12192000" cy="16722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Giải thích: 15 hộp bút gấp 5 hộp bút số lần là: 15 : 5 = 3 (lần)</a:t>
            </a:r>
          </a:p>
          <a:p>
            <a:pPr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Vậy, nếu có 15 hộp bút thì có số chiếc bút là:    120 × 3 = 360 (chiếc bút)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390787"/>
              </p:ext>
            </p:extLst>
          </p:nvPr>
        </p:nvGraphicFramePr>
        <p:xfrm>
          <a:off x="1001486" y="616858"/>
          <a:ext cx="10319656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940">
                  <a:extLst>
                    <a:ext uri="{9D8B030D-6E8A-4147-A177-3AD203B41FA5}">
                      <a16:colId xmlns:a16="http://schemas.microsoft.com/office/drawing/2014/main" val="2050202947"/>
                    </a:ext>
                  </a:extLst>
                </a:gridCol>
                <a:gridCol w="2485572">
                  <a:extLst>
                    <a:ext uri="{9D8B030D-6E8A-4147-A177-3AD203B41FA5}">
                      <a16:colId xmlns:a16="http://schemas.microsoft.com/office/drawing/2014/main" val="3357161459"/>
                    </a:ext>
                  </a:extLst>
                </a:gridCol>
                <a:gridCol w="2485572">
                  <a:extLst>
                    <a:ext uri="{9D8B030D-6E8A-4147-A177-3AD203B41FA5}">
                      <a16:colId xmlns:a16="http://schemas.microsoft.com/office/drawing/2014/main" val="2884551976"/>
                    </a:ext>
                  </a:extLst>
                </a:gridCol>
                <a:gridCol w="2485572">
                  <a:extLst>
                    <a:ext uri="{9D8B030D-6E8A-4147-A177-3AD203B41FA5}">
                      <a16:colId xmlns:a16="http://schemas.microsoft.com/office/drawing/2014/main" val="1440306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hộp bút</a:t>
                      </a:r>
                      <a:endParaRPr lang="vi-VN" sz="3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3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vi-VN" sz="3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vi-VN" sz="3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322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chiếc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bút</a:t>
                      </a:r>
                      <a:endParaRPr lang="vi-VN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vi-VN" sz="3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vi-VN" sz="3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vi-VN" sz="3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62457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3295588"/>
            <a:ext cx="120600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>
              <a:spcAft>
                <a:spcPts val="0"/>
              </a:spcAft>
              <a:tabLst>
                <a:tab pos="516255" algn="l"/>
              </a:tabLst>
            </a:pP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Số chiếc bút tỉ lệ thuận với số hộp bút. Khi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hộp bút tăng lên 2 lần </a:t>
            </a:r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lần</a:t>
            </a:r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thì số bút c</a:t>
            </a:r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ũ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 tăng lên 2 l</a:t>
            </a:r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ầ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lần</a:t>
            </a:r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486889"/>
            <a:ext cx="8842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spcAft>
                <a:spcPts val="0"/>
              </a:spcAft>
              <a:tabLst>
                <a:tab pos="525145" algn="l"/>
              </a:tabLst>
            </a:pPr>
            <a:r>
              <a:rPr lang="vi-VN" sz="32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b)  Nếu có 15 hộp bút thì có </a:t>
            </a:r>
            <a:r>
              <a:rPr lang="vi-VN" sz="3200" dirty="0" smtClean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............ </a:t>
            </a:r>
            <a:r>
              <a:rPr lang="vi-VN" sz="32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chiếc bút.</a:t>
            </a:r>
            <a:endParaRPr lang="vi-VN" sz="3200" dirty="0">
              <a:solidFill>
                <a:srgbClr val="0070C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065" y="3295925"/>
            <a:ext cx="1576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/>
              <a:t>Trả lời: </a:t>
            </a:r>
            <a:endParaRPr lang="vi-VN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727541" y="443080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360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86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58" y="0"/>
            <a:ext cx="11342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 smtClean="0">
                <a:solidFill>
                  <a:srgbClr val="0070C0"/>
                </a:solidFill>
              </a:rPr>
              <a:t>Bài 2. </a:t>
            </a:r>
            <a:r>
              <a:rPr lang="vi-VN" sz="3200" dirty="0" smtClean="0">
                <a:solidFill>
                  <a:srgbClr val="0070C0"/>
                </a:solidFill>
              </a:rPr>
              <a:t>Một cửa hàng cứ bán được 5 máy tính thì bán được 2 máy in. Hỏi bán được 40 máy tính thì cửa hàng đó bán được bao nhiêu máy in?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4387" y="0"/>
            <a:ext cx="7851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</a:rPr>
              <a:t>cứ bán được 5 máy tính thì bán được 2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458" y="492442"/>
            <a:ext cx="1391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máy 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11373" y="492441"/>
            <a:ext cx="9195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bán được 40 máy tính thì cửa hàng đó bán được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56520" y="967748"/>
            <a:ext cx="1391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máy 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5485" y="1622647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u="sng" dirty="0" smtClean="0"/>
              <a:t>Bài giải</a:t>
            </a:r>
            <a:endParaRPr lang="vi-VN" sz="3200" u="sng" dirty="0"/>
          </a:p>
        </p:txBody>
      </p:sp>
      <p:sp>
        <p:nvSpPr>
          <p:cNvPr id="13" name="Rectangle 12"/>
          <p:cNvSpPr/>
          <p:nvPr/>
        </p:nvSpPr>
        <p:spPr>
          <a:xfrm>
            <a:off x="464458" y="2260409"/>
            <a:ext cx="116694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 máy tính g</a:t>
            </a:r>
            <a:r>
              <a:rPr lang="nl-NL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ấ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 5 máy tính s</a:t>
            </a:r>
            <a:r>
              <a:rPr lang="nl-NL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ố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</a:t>
            </a:r>
            <a:r>
              <a:rPr lang="nl-NL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ầ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là:</a:t>
            </a:r>
          </a:p>
          <a:p>
            <a:pPr indent="254000" algn="ctr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 : 5 = 8 (lần)</a:t>
            </a:r>
          </a:p>
          <a:p>
            <a:pPr indent="254000">
              <a:lnSpc>
                <a:spcPct val="150000"/>
              </a:lnSpc>
              <a:spcAft>
                <a:spcPts val="0"/>
              </a:spcAft>
            </a:pP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Nếu 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 được 40 máy tính thì số máy in bán được là:</a:t>
            </a:r>
          </a:p>
          <a:p>
            <a:pPr indent="254000" algn="ctr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× 8 = 16 (máy in)</a:t>
            </a:r>
          </a:p>
          <a:p>
            <a:pPr indent="254000" algn="ctr">
              <a:lnSpc>
                <a:spcPct val="150000"/>
              </a:lnSpc>
              <a:spcAft>
                <a:spcPts val="0"/>
              </a:spcAft>
            </a:pPr>
            <a:r>
              <a:rPr lang="vi-VN" sz="3200" u="sng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 số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16 máy in</a:t>
            </a:r>
            <a:endParaRPr lang="vi-VN" sz="32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685" y="114665"/>
            <a:ext cx="81984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 có thể gõ được 20 từ trên máy tính trong vòng 30 giây. Hỏi cô Hà có thể gõ được bao nhiêu 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trên máy tính trong vòng 5 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phút? Biết rằng tốc độ gõ máy tính của cô Hà không thay đổi.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147" y="0"/>
            <a:ext cx="3804853" cy="28157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6881" y="114665"/>
            <a:ext cx="1346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cs typeface="Arial" panose="020B0604020202020204" pitchFamily="34" charset="0"/>
              </a:rPr>
              <a:t>Cô Hà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7407" y="114665"/>
            <a:ext cx="2914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cs typeface="Arial" panose="020B0604020202020204" pitchFamily="34" charset="0"/>
              </a:rPr>
              <a:t>gõ được 20 từ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6581" y="608801"/>
            <a:ext cx="1505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cs typeface="Arial" panose="020B0604020202020204" pitchFamily="34" charset="0"/>
              </a:rPr>
              <a:t>30 giây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3806" y="608801"/>
            <a:ext cx="3167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cs typeface="Arial" panose="020B0604020202020204" pitchFamily="34" charset="0"/>
              </a:rPr>
              <a:t>cô Hà có thể gõ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685" y="1085035"/>
            <a:ext cx="1274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cs typeface="Arial" panose="020B0604020202020204" pitchFamily="34" charset="0"/>
              </a:rPr>
              <a:t>được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2726" y="1085034"/>
            <a:ext cx="5238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cs typeface="Arial" panose="020B0604020202020204" pitchFamily="34" charset="0"/>
              </a:rPr>
              <a:t>từ trên máy tính trong vòng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8685" y="1584734"/>
            <a:ext cx="1322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cs typeface="Arial" panose="020B0604020202020204" pitchFamily="34" charset="0"/>
              </a:rPr>
              <a:t>5 phút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749" y="2395240"/>
            <a:ext cx="1200331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nl-NL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nl-NL" sz="3200" u="sng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nl-NL" sz="3200" u="sng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vi-VN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indent="254000" algn="ctr">
              <a:spcAft>
                <a:spcPts val="1200"/>
              </a:spcAft>
            </a:pP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Đổi: 5 phút = 300 giây</a:t>
            </a:r>
          </a:p>
          <a:p>
            <a:pPr indent="254000" algn="ctr">
              <a:spcAft>
                <a:spcPts val="1200"/>
              </a:spcAft>
            </a:pPr>
            <a:r>
              <a:rPr lang="nl-NL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300 giây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gấp 30 giây số lần là:</a:t>
            </a:r>
          </a:p>
          <a:p>
            <a:pPr indent="254000" algn="ctr">
              <a:spcAft>
                <a:spcPts val="1200"/>
              </a:spcAft>
            </a:pP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300 : 30= 10 (lần)</a:t>
            </a:r>
          </a:p>
          <a:p>
            <a:pPr indent="254000">
              <a:spcAft>
                <a:spcPts val="1200"/>
              </a:spcAft>
            </a:pP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từ cô Hà có thể gõ được trên máy tính trong vòng 5 phút là:</a:t>
            </a:r>
          </a:p>
          <a:p>
            <a:pPr indent="254000" algn="ctr">
              <a:spcAft>
                <a:spcPts val="1200"/>
              </a:spcAft>
            </a:pP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 × 10 = 200 (từ)</a:t>
            </a:r>
          </a:p>
          <a:p>
            <a:pPr indent="254000" algn="ctr">
              <a:spcAft>
                <a:spcPts val="1200"/>
              </a:spcAft>
            </a:pPr>
            <a:r>
              <a:rPr lang="vi-VN" sz="3200" u="sng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 số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200 từ.</a:t>
            </a:r>
            <a:endParaRPr lang="vi-VN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04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115" y="185302"/>
            <a:ext cx="7024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</a:t>
            </a:r>
            <a:r>
              <a:rPr lang="vi-VN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hai hình vuông sau, viết tiếp vào chỗ chẫm cho thích hợp:</a:t>
            </a:r>
          </a:p>
          <a:p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098" y="3028342"/>
            <a:ext cx="121399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ỉ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số gi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ữ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độ dài cạnh 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ủ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hình vuông ABCD với độ dài cạnh 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ủ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hình vuông MNP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là .........</a:t>
            </a:r>
            <a:endParaRPr lang="vi-VN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241" y="4783637"/>
            <a:ext cx="121399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3200" dirty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ỉ</a:t>
            </a:r>
            <a:r>
              <a:rPr lang="vi-VN" sz="3200" dirty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số gi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ữ</a:t>
            </a:r>
            <a:r>
              <a:rPr lang="vi-VN" sz="3200" dirty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chu vi cua hình vuông ABCD với chu vi c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ủ</a:t>
            </a:r>
            <a:r>
              <a:rPr lang="vi-VN" sz="3200" dirty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hình vuông MNPQ </a:t>
            </a:r>
            <a:r>
              <a:rPr lang="vi-VN" sz="3200" dirty="0" smtClean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 .......</a:t>
            </a:r>
            <a:endParaRPr lang="vi-VN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49869" y="1294992"/>
            <a:ext cx="2000218" cy="1873021"/>
            <a:chOff x="6725792" y="1050743"/>
            <a:chExt cx="2000218" cy="1873021"/>
          </a:xfrm>
        </p:grpSpPr>
        <p:sp>
          <p:nvSpPr>
            <p:cNvPr id="13" name="Rectangle 12"/>
            <p:cNvSpPr/>
            <p:nvPr/>
          </p:nvSpPr>
          <p:spPr>
            <a:xfrm>
              <a:off x="7184572" y="1487196"/>
              <a:ext cx="1146628" cy="10595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25792" y="112156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 smtClean="0"/>
                <a:t>A</a:t>
              </a:r>
              <a:endParaRPr lang="vi-VN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81658" y="112013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 smtClean="0"/>
                <a:t>B</a:t>
              </a:r>
              <a:endParaRPr lang="vi-VN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12876" y="240054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 smtClean="0"/>
                <a:t>D</a:t>
              </a:r>
              <a:endParaRPr lang="vi-VN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81658" y="238459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 smtClean="0"/>
                <a:t>C</a:t>
              </a:r>
              <a:endParaRPr lang="vi-VN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00946" y="1050743"/>
              <a:ext cx="8643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 smtClean="0"/>
                <a:t>2cm</a:t>
              </a:r>
              <a:endParaRPr lang="vi-VN" sz="28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95727" y="-54772"/>
            <a:ext cx="3166536" cy="3083114"/>
            <a:chOff x="9071428" y="-82782"/>
            <a:chExt cx="3166536" cy="3083114"/>
          </a:xfrm>
        </p:grpSpPr>
        <p:sp>
          <p:nvSpPr>
            <p:cNvPr id="14" name="Rectangle 13"/>
            <p:cNvSpPr/>
            <p:nvPr/>
          </p:nvSpPr>
          <p:spPr>
            <a:xfrm>
              <a:off x="9521372" y="422591"/>
              <a:ext cx="2278743" cy="212921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071428" y="-3380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 smtClean="0"/>
                <a:t>M</a:t>
              </a:r>
              <a:endParaRPr lang="vi-VN" sz="3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756742" y="4837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 smtClean="0"/>
                <a:t>N</a:t>
              </a:r>
              <a:endParaRPr lang="vi-VN" sz="3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082737" y="2415557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 smtClean="0"/>
                <a:t>Q</a:t>
              </a:r>
              <a:endParaRPr lang="vi-VN" sz="3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768051" y="2380232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 smtClean="0"/>
                <a:t>P</a:t>
              </a:r>
              <a:endParaRPr lang="vi-VN" sz="3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134382" y="-82782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 smtClean="0"/>
                <a:t>4cm</a:t>
              </a:r>
              <a:endParaRPr lang="vi-VN" sz="32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774073" y="3890942"/>
            <a:ext cx="109517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2 : 4 </a:t>
            </a:r>
            <a:endParaRPr lang="vi-VN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 flipH="1">
                <a:off x="6664828" y="3712308"/>
                <a:ext cx="729174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64828" y="3712308"/>
                <a:ext cx="729174" cy="921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725023" y="3895972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hoặc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10014" y="5651564"/>
            <a:ext cx="13227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8 : 16 </a:t>
            </a:r>
            <a:endParaRPr lang="vi-VN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 flipH="1">
                <a:off x="5244062" y="5460602"/>
                <a:ext cx="729174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44062" y="5460602"/>
                <a:ext cx="729174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304257" y="5644266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hoặc 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66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115" y="185302"/>
            <a:ext cx="7024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r>
              <a:rPr lang="vi-VN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Quan sát hai hình vuông sau, viết tiếp vào chỗ chẫm cho thích hợp:</a:t>
            </a:r>
          </a:p>
          <a:p>
            <a:endParaRPr lang="vi-VN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115" y="4161534"/>
            <a:ext cx="119452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Khi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 dài cạnh của hình vuông tăng lên bao nhiêu lần thì chu vi của hình vuông đó cũng tăng lên bấy nhiêu lần.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(Chu vi của hình vuông tỉ lệ thuận với độ dài cạnh của hình vuông đó)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725792" y="1050743"/>
            <a:ext cx="2000218" cy="1873021"/>
            <a:chOff x="6725792" y="1050743"/>
            <a:chExt cx="2000218" cy="1873021"/>
          </a:xfrm>
        </p:grpSpPr>
        <p:sp>
          <p:nvSpPr>
            <p:cNvPr id="13" name="Rectangle 12"/>
            <p:cNvSpPr/>
            <p:nvPr/>
          </p:nvSpPr>
          <p:spPr>
            <a:xfrm>
              <a:off x="7184572" y="1487196"/>
              <a:ext cx="1146628" cy="10595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25792" y="112156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 smtClean="0"/>
                <a:t>A</a:t>
              </a:r>
              <a:endParaRPr lang="vi-VN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81658" y="112013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 smtClean="0"/>
                <a:t>B</a:t>
              </a:r>
              <a:endParaRPr lang="vi-VN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12876" y="240054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 smtClean="0"/>
                <a:t>D</a:t>
              </a:r>
              <a:endParaRPr lang="vi-VN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81658" y="238459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 smtClean="0"/>
                <a:t>C</a:t>
              </a:r>
              <a:endParaRPr lang="vi-VN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00946" y="1050743"/>
              <a:ext cx="8643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 smtClean="0"/>
                <a:t>2cm</a:t>
              </a:r>
              <a:endParaRPr lang="vi-VN" sz="28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071428" y="-82782"/>
            <a:ext cx="3166536" cy="3083114"/>
            <a:chOff x="9071428" y="-82782"/>
            <a:chExt cx="3166536" cy="3083114"/>
          </a:xfrm>
        </p:grpSpPr>
        <p:sp>
          <p:nvSpPr>
            <p:cNvPr id="14" name="Rectangle 13"/>
            <p:cNvSpPr/>
            <p:nvPr/>
          </p:nvSpPr>
          <p:spPr>
            <a:xfrm>
              <a:off x="9521372" y="422591"/>
              <a:ext cx="2278743" cy="212921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071428" y="-3380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 smtClean="0"/>
                <a:t>M</a:t>
              </a:r>
              <a:endParaRPr lang="vi-VN" sz="3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756742" y="4837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 smtClean="0"/>
                <a:t>N</a:t>
              </a:r>
              <a:endParaRPr lang="vi-VN" sz="3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082737" y="2415557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 smtClean="0"/>
                <a:t>Q</a:t>
              </a:r>
              <a:endParaRPr lang="vi-VN" sz="3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768051" y="2380232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 smtClean="0"/>
                <a:t>P</a:t>
              </a:r>
              <a:endParaRPr lang="vi-VN" sz="3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134382" y="-82782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 smtClean="0"/>
                <a:t>4cm</a:t>
              </a:r>
              <a:endParaRPr lang="vi-VN" sz="32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2099" y="2856346"/>
            <a:ext cx="119452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Nêu nhận xét về quan hệ phụ thuộc giữa độ dài cạnh với chu vi của mỗi hình vuông.</a:t>
            </a:r>
          </a:p>
          <a:p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Trả lời:   </a:t>
            </a:r>
            <a:endParaRPr lang="vi-VN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59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ình ảnh Giáo Viên Dặn Dò Học Sinh Cẩn Thận PNG Miễn Phí Tải Về - Lov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Hình ảnh Giáo Viên Dặn Dò Học Sinh Cẩn Thận PNG Miễn Phí Tải Về - Lov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937" y="7936"/>
            <a:ext cx="6850063" cy="6850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2975" y="993158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Dặn dò: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975" y="2258353"/>
            <a:ext cx="5033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nl-NL" sz="3200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nl-NL" sz="3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lại các bài tập và chuẩn bị Luyện tập (tiết 2)</a:t>
            </a:r>
            <a:endParaRPr lang="vi-VN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 descr="hình nền động powerpoint lẵng hoa màu và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936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nền động powerpoint lẵng hoa màu và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147" y="7936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271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684</Words>
  <Application>Microsoft Office PowerPoint</Application>
  <PresentationFormat>Widescreen</PresentationFormat>
  <Paragraphs>90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VietNam.Com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18</cp:revision>
  <dcterms:created xsi:type="dcterms:W3CDTF">2024-07-11T09:28:23Z</dcterms:created>
  <dcterms:modified xsi:type="dcterms:W3CDTF">2024-07-12T10:42:59Z</dcterms:modified>
</cp:coreProperties>
</file>