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 id="266" r:id="rId12"/>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B149C6BA-74C1-4459-9B78-813915F95C4B}" type="datetimeFigureOut">
              <a:rPr lang="vi-VN" smtClean="0"/>
              <a:t>11/07/2024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1492961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149C6BA-74C1-4459-9B78-813915F95C4B}" type="datetimeFigureOut">
              <a:rPr lang="vi-VN" smtClean="0"/>
              <a:t>11/07/2024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3798880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149C6BA-74C1-4459-9B78-813915F95C4B}" type="datetimeFigureOut">
              <a:rPr lang="vi-VN" smtClean="0"/>
              <a:t>11/07/2024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1290047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B149C6BA-74C1-4459-9B78-813915F95C4B}" type="datetimeFigureOut">
              <a:rPr lang="vi-VN" smtClean="0"/>
              <a:t>11/07/2024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2802187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49C6BA-74C1-4459-9B78-813915F95C4B}" type="datetimeFigureOut">
              <a:rPr lang="vi-VN" smtClean="0"/>
              <a:t>11/07/2024</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431202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B149C6BA-74C1-4459-9B78-813915F95C4B}" type="datetimeFigureOut">
              <a:rPr lang="vi-VN" smtClean="0"/>
              <a:t>11/07/2024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4038596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B149C6BA-74C1-4459-9B78-813915F95C4B}" type="datetimeFigureOut">
              <a:rPr lang="vi-VN" smtClean="0"/>
              <a:t>11/07/2024</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319492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B149C6BA-74C1-4459-9B78-813915F95C4B}" type="datetimeFigureOut">
              <a:rPr lang="vi-VN" smtClean="0"/>
              <a:t>11/07/2024</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985763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9C6BA-74C1-4459-9B78-813915F95C4B}" type="datetimeFigureOut">
              <a:rPr lang="vi-VN" smtClean="0"/>
              <a:t>11/07/2024</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392221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49C6BA-74C1-4459-9B78-813915F95C4B}" type="datetimeFigureOut">
              <a:rPr lang="vi-VN" smtClean="0"/>
              <a:t>11/07/2024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1533495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49C6BA-74C1-4459-9B78-813915F95C4B}" type="datetimeFigureOut">
              <a:rPr lang="vi-VN" smtClean="0"/>
              <a:t>11/07/2024</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6BE8E9D-E437-42CF-AE42-B439EB4BDE47}" type="slidenum">
              <a:rPr lang="vi-VN" smtClean="0"/>
              <a:t>‹#›</a:t>
            </a:fld>
            <a:endParaRPr lang="vi-VN"/>
          </a:p>
        </p:txBody>
      </p:sp>
    </p:spTree>
    <p:extLst>
      <p:ext uri="{BB962C8B-B14F-4D97-AF65-F5344CB8AC3E}">
        <p14:creationId xmlns:p14="http://schemas.microsoft.com/office/powerpoint/2010/main" val="4039243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9C6BA-74C1-4459-9B78-813915F95C4B}" type="datetimeFigureOut">
              <a:rPr lang="vi-VN" smtClean="0"/>
              <a:t>11/07/2024</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BE8E9D-E437-42CF-AE42-B439EB4BDE47}" type="slidenum">
              <a:rPr lang="vi-VN" smtClean="0"/>
              <a:t>‹#›</a:t>
            </a:fld>
            <a:endParaRPr lang="vi-VN"/>
          </a:p>
        </p:txBody>
      </p:sp>
    </p:spTree>
    <p:extLst>
      <p:ext uri="{BB962C8B-B14F-4D97-AF65-F5344CB8AC3E}">
        <p14:creationId xmlns:p14="http://schemas.microsoft.com/office/powerpoint/2010/main" val="514190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gif"/><Relationship Id="rId7" Type="http://schemas.openxmlformats.org/officeDocument/2006/relationships/image" Target="../media/image13.gif"/><Relationship Id="rId2" Type="http://schemas.openxmlformats.org/officeDocument/2006/relationships/image" Target="../media/image1.gif"/><Relationship Id="rId1" Type="http://schemas.openxmlformats.org/officeDocument/2006/relationships/slideLayout" Target="../slideLayouts/slideLayout1.xml"/><Relationship Id="rId6" Type="http://schemas.openxmlformats.org/officeDocument/2006/relationships/image" Target="../media/image12.gif"/><Relationship Id="rId5" Type="http://schemas.openxmlformats.org/officeDocument/2006/relationships/image" Target="../media/image11.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ình nền động Powerpoint đẹp"/>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111919"/>
            <a:ext cx="12192000" cy="69699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769729" y="461200"/>
            <a:ext cx="3642151" cy="923330"/>
          </a:xfrm>
          <a:prstGeom prst="rect">
            <a:avLst/>
          </a:prstGeom>
          <a:noFill/>
        </p:spPr>
        <p:txBody>
          <a:bodyPr wrap="none" lIns="91440" tIns="45720" rIns="91440" bIns="45720">
            <a:spAutoFit/>
          </a:bodyPr>
          <a:lstStyle/>
          <a:p>
            <a:pPr algn="ctr"/>
            <a:r>
              <a:rPr lang="en-U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TOÁN LỚP 5</a:t>
            </a:r>
            <a:endPar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5473" y="4447308"/>
            <a:ext cx="2563091" cy="2563091"/>
          </a:xfrm>
          <a:prstGeom prst="rect">
            <a:avLst/>
          </a:prstGeom>
        </p:spPr>
      </p:pic>
    </p:spTree>
    <p:extLst>
      <p:ext uri="{BB962C8B-B14F-4D97-AF65-F5344CB8AC3E}">
        <p14:creationId xmlns:p14="http://schemas.microsoft.com/office/powerpoint/2010/main" val="25846371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mega.com.vn/media/news/2707_nen-powerpoint-hoc-tap-dep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7141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012963" y="384202"/>
            <a:ext cx="3147015" cy="923330"/>
          </a:xfrm>
          <a:prstGeom prst="rect">
            <a:avLst/>
          </a:prstGeom>
          <a:noFill/>
        </p:spPr>
        <p:txBody>
          <a:bodyPr wrap="none" lIns="91440" tIns="45720" rIns="91440" bIns="45720">
            <a:spAutoFit/>
          </a:bodyPr>
          <a:lstStyle/>
          <a:p>
            <a:pPr algn="ctr"/>
            <a:r>
              <a:rPr lang="vi-VN"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Vận dụng</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5" name="TextBox 4"/>
          <p:cNvSpPr txBox="1"/>
          <p:nvPr/>
        </p:nvSpPr>
        <p:spPr>
          <a:xfrm>
            <a:off x="1892982" y="1672398"/>
            <a:ext cx="9190653" cy="1077218"/>
          </a:xfrm>
          <a:prstGeom prst="rect">
            <a:avLst/>
          </a:prstGeom>
          <a:noFill/>
        </p:spPr>
        <p:txBody>
          <a:bodyPr wrap="square" rtlCol="0">
            <a:spAutoFit/>
          </a:bodyPr>
          <a:lstStyle/>
          <a:p>
            <a:r>
              <a:rPr lang="vi-VN" sz="3200" dirty="0" smtClean="0">
                <a:latin typeface="Arial" panose="020B0604020202020204" pitchFamily="34" charset="0"/>
                <a:cs typeface="Arial" panose="020B0604020202020204" pitchFamily="34" charset="0"/>
              </a:rPr>
              <a:t>L</a:t>
            </a:r>
            <a:r>
              <a:rPr lang="nl-NL" sz="3200" dirty="0" smtClean="0">
                <a:latin typeface="Arial" panose="020B0604020202020204" pitchFamily="34" charset="0"/>
                <a:cs typeface="Arial" panose="020B0604020202020204" pitchFamily="34" charset="0"/>
              </a:rPr>
              <a:t>ấy </a:t>
            </a:r>
            <a:r>
              <a:rPr lang="nl-NL" sz="3200" dirty="0">
                <a:latin typeface="Arial" panose="020B0604020202020204" pitchFamily="34" charset="0"/>
                <a:cs typeface="Arial" panose="020B0604020202020204" pitchFamily="34" charset="0"/>
              </a:rPr>
              <a:t>thêm ví dụ về quan hệ phụ thuộc tỉ lệ thuận giữa hai đại lượng.</a:t>
            </a:r>
            <a:endParaRPr lang="vi-VN" sz="3200" dirty="0">
              <a:latin typeface="Arial" panose="020B0604020202020204" pitchFamily="34" charset="0"/>
              <a:cs typeface="Arial" panose="020B0604020202020204" pitchFamily="34" charset="0"/>
            </a:endParaRPr>
          </a:p>
        </p:txBody>
      </p:sp>
      <p:pic>
        <p:nvPicPr>
          <p:cNvPr id="5124" name="Picture 4" descr="https://lh3.googleusercontent.com/-5Mq6N4Dqb20/WsHOzXIU6-I/AAAAAAAACAs/9NC76SswuYMIa58-gk1m7pHQoEi-az15ACHMYCw/h136/6-mau_slide_powerpoint_dep_ctu.vn_(122).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88107" y="1394804"/>
            <a:ext cx="904875" cy="92392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382909" y="2763803"/>
            <a:ext cx="9426182" cy="1077218"/>
          </a:xfrm>
          <a:prstGeom prst="rect">
            <a:avLst/>
          </a:prstGeom>
        </p:spPr>
        <p:txBody>
          <a:bodyPr wrap="square">
            <a:spAutoFit/>
          </a:bodyPr>
          <a:lstStyle/>
          <a:p>
            <a:r>
              <a:rPr lang="nl-NL" sz="3200" dirty="0">
                <a:solidFill>
                  <a:srgbClr val="0070C0"/>
                </a:solidFill>
                <a:latin typeface="Arial" panose="020B0604020202020204" pitchFamily="34" charset="0"/>
                <a:ea typeface="Arial" panose="020B0604020202020204" pitchFamily="34" charset="0"/>
                <a:cs typeface="Arial" panose="020B0604020202020204" pitchFamily="34" charset="0"/>
              </a:rPr>
              <a:t>Ví dụ: </a:t>
            </a:r>
            <a:r>
              <a:rPr lang="vi-VN" sz="3200" dirty="0" smtClean="0">
                <a:solidFill>
                  <a:srgbClr val="0070C0"/>
                </a:solidFill>
                <a:latin typeface="Arial" panose="020B0604020202020204" pitchFamily="34" charset="0"/>
                <a:ea typeface="Arial" panose="020B0604020202020204" pitchFamily="34" charset="0"/>
                <a:cs typeface="Arial" panose="020B0604020202020204" pitchFamily="34" charset="0"/>
              </a:rPr>
              <a:t>M</a:t>
            </a:r>
            <a:r>
              <a:rPr lang="nl-NL" sz="3200" dirty="0" smtClean="0">
                <a:solidFill>
                  <a:srgbClr val="0070C0"/>
                </a:solidFill>
                <a:latin typeface="Arial" panose="020B0604020202020204" pitchFamily="34" charset="0"/>
                <a:ea typeface="Arial" panose="020B0604020202020204" pitchFamily="34" charset="0"/>
                <a:cs typeface="Arial" panose="020B0604020202020204" pitchFamily="34" charset="0"/>
              </a:rPr>
              <a:t>ột </a:t>
            </a:r>
            <a:r>
              <a:rPr lang="nl-NL" sz="3200" dirty="0">
                <a:solidFill>
                  <a:srgbClr val="0070C0"/>
                </a:solidFill>
                <a:latin typeface="Arial" panose="020B0604020202020204" pitchFamily="34" charset="0"/>
                <a:ea typeface="Arial" panose="020B0604020202020204" pitchFamily="34" charset="0"/>
                <a:cs typeface="Arial" panose="020B0604020202020204" pitchFamily="34" charset="0"/>
              </a:rPr>
              <a:t>người đi bộ, quãng đường đi được càng dài khi thời gian đi càng </a:t>
            </a:r>
            <a:r>
              <a:rPr lang="nl-NL" sz="3200" dirty="0" smtClean="0">
                <a:solidFill>
                  <a:srgbClr val="0070C0"/>
                </a:solidFill>
                <a:latin typeface="Arial" panose="020B0604020202020204" pitchFamily="34" charset="0"/>
                <a:ea typeface="Arial" panose="020B0604020202020204" pitchFamily="34" charset="0"/>
                <a:cs typeface="Arial" panose="020B0604020202020204" pitchFamily="34" charset="0"/>
              </a:rPr>
              <a:t>nhiều</a:t>
            </a:r>
            <a:r>
              <a:rPr lang="vi-VN" sz="3200" dirty="0" smtClean="0">
                <a:solidFill>
                  <a:srgbClr val="0070C0"/>
                </a:solidFill>
                <a:latin typeface="Arial" panose="020B0604020202020204" pitchFamily="34" charset="0"/>
                <a:ea typeface="Arial" panose="020B0604020202020204" pitchFamily="34" charset="0"/>
                <a:cs typeface="Arial" panose="020B0604020202020204" pitchFamily="34" charset="0"/>
              </a:rPr>
              <a:t>.</a:t>
            </a:r>
          </a:p>
        </p:txBody>
      </p:sp>
      <p:sp>
        <p:nvSpPr>
          <p:cNvPr id="3" name="Rectangle 2"/>
          <p:cNvSpPr/>
          <p:nvPr/>
        </p:nvSpPr>
        <p:spPr>
          <a:xfrm>
            <a:off x="1382909" y="3883405"/>
            <a:ext cx="9700726" cy="1077218"/>
          </a:xfrm>
          <a:prstGeom prst="rect">
            <a:avLst/>
          </a:prstGeom>
        </p:spPr>
        <p:txBody>
          <a:bodyPr wrap="square">
            <a:spAutoFit/>
          </a:bodyPr>
          <a:lstStyle/>
          <a:p>
            <a:r>
              <a:rPr lang="vi-VN" sz="3200" dirty="0">
                <a:solidFill>
                  <a:srgbClr val="FF0000"/>
                </a:solidFill>
                <a:cs typeface="Arial" panose="020B0604020202020204" pitchFamily="34" charset="0"/>
              </a:rPr>
              <a:t>(Thời gian đi bộ gấp lên 2 lần thì quãng đường đi được gấp lên 2 lần.</a:t>
            </a:r>
          </a:p>
        </p:txBody>
      </p:sp>
    </p:spTree>
    <p:extLst>
      <p:ext uri="{BB962C8B-B14F-4D97-AF65-F5344CB8AC3E}">
        <p14:creationId xmlns:p14="http://schemas.microsoft.com/office/powerpoint/2010/main" val="42117824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ình nền động Powerpoint đẹp"/>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96992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404180" y="4409745"/>
            <a:ext cx="6690934" cy="923330"/>
          </a:xfrm>
          <a:prstGeom prst="rect">
            <a:avLst/>
          </a:prstGeom>
          <a:noFill/>
        </p:spPr>
        <p:txBody>
          <a:bodyPr wrap="none" lIns="91440" tIns="45720" rIns="91440" bIns="45720">
            <a:spAutoFit/>
          </a:bodyPr>
          <a:lstStyle/>
          <a:p>
            <a:pPr algn="ctr"/>
            <a:r>
              <a:rPr lang="en-U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Chúc bạn luôn học tốt!</a:t>
            </a:r>
            <a:endPar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2" name="Picture 2" descr="Ảnh động Powerpoint CTU"/>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067501" y="776122"/>
            <a:ext cx="1493117" cy="149311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Ảnh động Powerpoint CTU"/>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688483" y="891857"/>
            <a:ext cx="1493117" cy="149311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Ảnh động Powerpoint CTU"/>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205160" y="305068"/>
            <a:ext cx="1493117" cy="149311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Ảnh động Powerpoint CTU"/>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826142" y="420803"/>
            <a:ext cx="1493117" cy="149311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265" y="4409745"/>
            <a:ext cx="2676525" cy="2686050"/>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67501" y="5451694"/>
            <a:ext cx="4314825" cy="2686050"/>
          </a:xfrm>
          <a:prstGeom prst="rect">
            <a:avLst/>
          </a:prstGeom>
        </p:spPr>
      </p:pic>
      <p:pic>
        <p:nvPicPr>
          <p:cNvPr id="1028" name="Picture 4" descr="Ảnh động Powerpoint CTU"/>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676525" y="5484746"/>
            <a:ext cx="714375" cy="66675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Ảnh động Powerpoint CTU"/>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4658301" y="5451694"/>
            <a:ext cx="800100" cy="4667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80760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mega.com.vn/media/news/2707_nen-slide-chu-de-giao-duc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991773" y="333793"/>
            <a:ext cx="3632726" cy="923330"/>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KHỞI ĐỘNG</a:t>
            </a:r>
            <a:endParaRPr lang="en-US" sz="5400" dirty="0">
              <a:ln w="0"/>
              <a:solidFill>
                <a:schemeClr val="accent1"/>
              </a:solidFill>
              <a:effectLst>
                <a:outerShdw blurRad="38100" dist="25400" dir="5400000" algn="ctr" rotWithShape="0">
                  <a:srgbClr val="6E747A">
                    <a:alpha val="43000"/>
                  </a:srgbClr>
                </a:outerShdw>
              </a:effectLst>
            </a:endParaRPr>
          </a:p>
        </p:txBody>
      </p:sp>
      <p:sp>
        <p:nvSpPr>
          <p:cNvPr id="5" name="Rectangle 4"/>
          <p:cNvSpPr/>
          <p:nvPr/>
        </p:nvSpPr>
        <p:spPr>
          <a:xfrm>
            <a:off x="1473200" y="1225896"/>
            <a:ext cx="9753597" cy="1200329"/>
          </a:xfrm>
          <a:prstGeom prst="rect">
            <a:avLst/>
          </a:prstGeom>
          <a:solidFill>
            <a:schemeClr val="accent1">
              <a:lumMod val="40000"/>
              <a:lumOff val="60000"/>
            </a:schemeClr>
          </a:solidFill>
        </p:spPr>
        <p:txBody>
          <a:bodyPr wrap="square">
            <a:spAutoFit/>
          </a:bodyPr>
          <a:lstStyle/>
          <a:p>
            <a:r>
              <a:rPr lang="vi-VN" sz="3600" dirty="0" smtClean="0"/>
              <a:t>Hãy quan sát hoạt động của cô và nghe lời cô nói:</a:t>
            </a:r>
          </a:p>
        </p:txBody>
      </p:sp>
      <p:sp>
        <p:nvSpPr>
          <p:cNvPr id="6" name="Rectangle 5"/>
          <p:cNvSpPr/>
          <p:nvPr/>
        </p:nvSpPr>
        <p:spPr>
          <a:xfrm>
            <a:off x="1473200" y="2864703"/>
            <a:ext cx="9753600" cy="1200329"/>
          </a:xfrm>
          <a:prstGeom prst="rect">
            <a:avLst/>
          </a:prstGeom>
          <a:solidFill>
            <a:schemeClr val="accent1">
              <a:lumMod val="40000"/>
              <a:lumOff val="60000"/>
            </a:schemeClr>
          </a:solidFill>
        </p:spPr>
        <p:txBody>
          <a:bodyPr wrap="square">
            <a:spAutoFit/>
          </a:bodyPr>
          <a:lstStyle/>
          <a:p>
            <a:r>
              <a:rPr lang="vi-VN" sz="3600" dirty="0" smtClean="0"/>
              <a:t>Cô rót nước vào chai nhựa, 30 giây đầu cô rót được nửa chai, sau 1 phút chai đã đầy nước. </a:t>
            </a:r>
          </a:p>
        </p:txBody>
      </p:sp>
      <p:sp>
        <p:nvSpPr>
          <p:cNvPr id="7" name="Rectangle 6"/>
          <p:cNvSpPr/>
          <p:nvPr/>
        </p:nvSpPr>
        <p:spPr>
          <a:xfrm>
            <a:off x="1473200" y="4619029"/>
            <a:ext cx="9753597" cy="1200329"/>
          </a:xfrm>
          <a:prstGeom prst="rect">
            <a:avLst/>
          </a:prstGeom>
          <a:solidFill>
            <a:schemeClr val="accent1">
              <a:lumMod val="40000"/>
              <a:lumOff val="60000"/>
            </a:schemeClr>
          </a:solidFill>
        </p:spPr>
        <p:txBody>
          <a:bodyPr wrap="square">
            <a:spAutoFit/>
          </a:bodyPr>
          <a:lstStyle/>
          <a:p>
            <a:r>
              <a:rPr lang="vi-VN" sz="3600" dirty="0" smtClean="0"/>
              <a:t>Lượng nước trong chai có liên quan như thế nào với thời gian cô rót nước vào chai?</a:t>
            </a:r>
            <a:endParaRPr lang="vi-VN" sz="3600" dirty="0"/>
          </a:p>
        </p:txBody>
      </p:sp>
      <p:sp>
        <p:nvSpPr>
          <p:cNvPr id="8" name="Diamond 7"/>
          <p:cNvSpPr/>
          <p:nvPr/>
        </p:nvSpPr>
        <p:spPr>
          <a:xfrm>
            <a:off x="778933" y="1391235"/>
            <a:ext cx="694267" cy="856904"/>
          </a:xfrm>
          <a:prstGeom prst="diamon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 name="Diamond 9"/>
          <p:cNvSpPr/>
          <p:nvPr/>
        </p:nvSpPr>
        <p:spPr>
          <a:xfrm>
            <a:off x="778933" y="3056675"/>
            <a:ext cx="694267" cy="856904"/>
          </a:xfrm>
          <a:prstGeom prst="diamon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pic>
        <p:nvPicPr>
          <p:cNvPr id="2052" name="Picture 4" descr="https://lh3.googleusercontent.com/-NeUa9ub8O8U/WsHN9TaFgNI/AAAAAAAAB7Y/QxI3vmZjvHUNEcZA9m4IjrOL4FHJ4ZesACHMYCw/h136/6-mau_slide_powerpoint_dep_ctu.vn_(38).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92150" y="4873568"/>
            <a:ext cx="781050" cy="885825"/>
          </a:xfrm>
          <a:prstGeom prst="rect">
            <a:avLst/>
          </a:prstGeom>
          <a:noFill/>
        </p:spPr>
      </p:pic>
      <p:sp>
        <p:nvSpPr>
          <p:cNvPr id="9" name="Rectangle 8"/>
          <p:cNvSpPr/>
          <p:nvPr/>
        </p:nvSpPr>
        <p:spPr>
          <a:xfrm>
            <a:off x="1473200" y="4590057"/>
            <a:ext cx="9753600" cy="1754326"/>
          </a:xfrm>
          <a:prstGeom prst="rect">
            <a:avLst/>
          </a:prstGeom>
          <a:solidFill>
            <a:schemeClr val="accent5">
              <a:lumMod val="20000"/>
              <a:lumOff val="80000"/>
            </a:schemeClr>
          </a:solidFill>
        </p:spPr>
        <p:txBody>
          <a:bodyPr wrap="square">
            <a:spAutoFit/>
          </a:bodyPr>
          <a:lstStyle/>
          <a:p>
            <a:pPr>
              <a:lnSpc>
                <a:spcPct val="150000"/>
              </a:lnSpc>
              <a:spcAft>
                <a:spcPts val="800"/>
              </a:spcAft>
            </a:pPr>
            <a:r>
              <a:rPr lang="nl-NL" sz="3600" dirty="0">
                <a:solidFill>
                  <a:srgbClr val="FF0000"/>
                </a:solidFill>
                <a:latin typeface="Arial" panose="020B0604020202020204" pitchFamily="34" charset="0"/>
                <a:ea typeface="Arial" panose="020B0604020202020204" pitchFamily="34" charset="0"/>
                <a:cs typeface="Arial" panose="020B0604020202020204" pitchFamily="34" charset="0"/>
              </a:rPr>
              <a:t>Nước trong chai càng nhiều nếu thời gian rót nước càng </a:t>
            </a:r>
            <a:r>
              <a:rPr lang="nl-NL" sz="3600" dirty="0" smtClean="0">
                <a:solidFill>
                  <a:srgbClr val="FF0000"/>
                </a:solidFill>
                <a:latin typeface="Arial" panose="020B0604020202020204" pitchFamily="34" charset="0"/>
                <a:ea typeface="Arial" panose="020B0604020202020204" pitchFamily="34" charset="0"/>
                <a:cs typeface="Arial" panose="020B0604020202020204" pitchFamily="34" charset="0"/>
              </a:rPr>
              <a:t>lâu.</a:t>
            </a:r>
            <a:endParaRPr lang="vi-VN" sz="3600" dirty="0">
              <a:solidFill>
                <a:srgbClr val="FF0000"/>
              </a:solidFill>
              <a:latin typeface="Arial" panose="020B0604020202020204" pitchFamily="34" charset="0"/>
              <a:ea typeface="Arial" panose="020B0604020202020204" pitchFamily="34" charset="0"/>
              <a:cs typeface="Arial" panose="020B0604020202020204" pitchFamily="34" charset="0"/>
            </a:endParaRPr>
          </a:p>
        </p:txBody>
      </p:sp>
      <p:sp>
        <p:nvSpPr>
          <p:cNvPr id="12" name="Right Arrow 11"/>
          <p:cNvSpPr/>
          <p:nvPr/>
        </p:nvSpPr>
        <p:spPr>
          <a:xfrm>
            <a:off x="778933" y="4450842"/>
            <a:ext cx="694267" cy="16801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8552851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nodeType="withEffect">
                                  <p:stCondLst>
                                    <p:cond delay="0"/>
                                  </p:stCondLst>
                                  <p:childTnLst>
                                    <p:set>
                                      <p:cBhvr>
                                        <p:cTn id="25" dur="1" fill="hold">
                                          <p:stCondLst>
                                            <p:cond delay="0"/>
                                          </p:stCondLst>
                                        </p:cTn>
                                        <p:tgtEl>
                                          <p:spTgt spid="2052"/>
                                        </p:tgtEl>
                                        <p:attrNameLst>
                                          <p:attrName>style.visibility</p:attrName>
                                        </p:attrNameLst>
                                      </p:cBhvr>
                                      <p:to>
                                        <p:strVal val="visible"/>
                                      </p:to>
                                    </p:set>
                                    <p:animEffect transition="in" filter="fade">
                                      <p:cBhvr>
                                        <p:cTn id="26" dur="500"/>
                                        <p:tgtEl>
                                          <p:spTgt spid="205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500"/>
                                        <p:tgtEl>
                                          <p:spTgt spid="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9"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6944" y="-62713"/>
            <a:ext cx="7510389" cy="707886"/>
          </a:xfrm>
          <a:prstGeom prst="rect">
            <a:avLst/>
          </a:prstGeom>
          <a:noFill/>
        </p:spPr>
        <p:txBody>
          <a:bodyPr wrap="none" lIns="91440" tIns="45720" rIns="91440" bIns="45720">
            <a:spAutoFit/>
          </a:bodyPr>
          <a:lstStyle/>
          <a:p>
            <a:pPr algn="ctr"/>
            <a:r>
              <a:rPr lang="vi-VN" sz="4000" b="0" cap="none" spc="0" dirty="0" smtClean="0">
                <a:ln w="0"/>
                <a:solidFill>
                  <a:schemeClr val="accent1"/>
                </a:solidFill>
                <a:effectLst>
                  <a:outerShdw blurRad="38100" dist="25400" dir="5400000" algn="ctr" rotWithShape="0">
                    <a:srgbClr val="6E747A">
                      <a:alpha val="43000"/>
                    </a:srgbClr>
                  </a:outerShdw>
                </a:effectLst>
              </a:rPr>
              <a:t>Quan sát tranh và trả lời câu hỏi</a:t>
            </a:r>
            <a:endParaRPr lang="en-US" sz="4000" b="0" cap="none" spc="0" dirty="0">
              <a:ln w="0"/>
              <a:solidFill>
                <a:schemeClr val="accent1"/>
              </a:solidFill>
              <a:effectLst>
                <a:outerShdw blurRad="38100" dist="25400" dir="5400000" algn="ctr" rotWithShape="0">
                  <a:srgbClr val="6E747A">
                    <a:alpha val="43000"/>
                  </a:srgbClr>
                </a:outerShdw>
              </a:effectLst>
            </a:endParaRPr>
          </a:p>
        </p:txBody>
      </p:sp>
      <p:pic>
        <p:nvPicPr>
          <p:cNvPr id="16" name="Picture 15"/>
          <p:cNvPicPr>
            <a:picLocks noChangeAspect="1"/>
          </p:cNvPicPr>
          <p:nvPr/>
        </p:nvPicPr>
        <p:blipFill>
          <a:blip r:embed="rId2"/>
          <a:stretch>
            <a:fillRect/>
          </a:stretch>
        </p:blipFill>
        <p:spPr>
          <a:xfrm>
            <a:off x="935796" y="2400376"/>
            <a:ext cx="10782070" cy="4530862"/>
          </a:xfrm>
          <a:prstGeom prst="rect">
            <a:avLst/>
          </a:prstGeom>
        </p:spPr>
      </p:pic>
      <p:sp>
        <p:nvSpPr>
          <p:cNvPr id="17" name="Oval Callout 16"/>
          <p:cNvSpPr/>
          <p:nvPr/>
        </p:nvSpPr>
        <p:spPr>
          <a:xfrm>
            <a:off x="7214062" y="567084"/>
            <a:ext cx="4762269" cy="191417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smtClean="0"/>
              <a:t>Hai bạn trong tranh đang làm gì?</a:t>
            </a:r>
            <a:endParaRPr lang="vi-VN" sz="2800" dirty="0"/>
          </a:p>
        </p:txBody>
      </p:sp>
      <p:sp>
        <p:nvSpPr>
          <p:cNvPr id="20" name="Oval Callout 19"/>
          <p:cNvSpPr/>
          <p:nvPr/>
        </p:nvSpPr>
        <p:spPr>
          <a:xfrm>
            <a:off x="2883135" y="645173"/>
            <a:ext cx="4072462" cy="2111602"/>
          </a:xfrm>
          <a:prstGeom prst="wedgeEllipse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800" dirty="0">
                <a:solidFill>
                  <a:srgbClr val="FF0000"/>
                </a:solidFill>
              </a:rPr>
              <a:t>Lượng nước trong bể càng nhiều nếu thời gian bơm nước càng </a:t>
            </a:r>
            <a:r>
              <a:rPr lang="vi-VN" sz="2800" dirty="0" smtClean="0">
                <a:solidFill>
                  <a:srgbClr val="FF0000"/>
                </a:solidFill>
              </a:rPr>
              <a:t>lâu.</a:t>
            </a:r>
            <a:endParaRPr lang="vi-VN" sz="2800" dirty="0">
              <a:solidFill>
                <a:srgbClr val="FF0000"/>
              </a:solidFill>
            </a:endParaRPr>
          </a:p>
        </p:txBody>
      </p:sp>
      <p:sp>
        <p:nvSpPr>
          <p:cNvPr id="21" name="Oval Callout 20"/>
          <p:cNvSpPr/>
          <p:nvPr/>
        </p:nvSpPr>
        <p:spPr>
          <a:xfrm>
            <a:off x="7214063" y="468370"/>
            <a:ext cx="4762268" cy="2111602"/>
          </a:xfrm>
          <a:prstGeom prst="wedgeEllipse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rgbClr val="0070C0"/>
                </a:solidFill>
              </a:rPr>
              <a:t>Lượng nước trong bể sẽ như thế nào nếu thời gian bơm nước càng lâu ?</a:t>
            </a:r>
            <a:endParaRPr lang="vi-VN" sz="2800" dirty="0">
              <a:solidFill>
                <a:srgbClr val="0070C0"/>
              </a:solidFill>
            </a:endParaRPr>
          </a:p>
        </p:txBody>
      </p:sp>
      <p:sp>
        <p:nvSpPr>
          <p:cNvPr id="7" name="Oval Callout 6"/>
          <p:cNvSpPr/>
          <p:nvPr/>
        </p:nvSpPr>
        <p:spPr>
          <a:xfrm>
            <a:off x="7214061" y="468370"/>
            <a:ext cx="4762268" cy="2111602"/>
          </a:xfrm>
          <a:prstGeom prst="wedgeEllipse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2800" dirty="0">
                <a:solidFill>
                  <a:srgbClr val="FF0000"/>
                </a:solidFill>
              </a:rPr>
              <a:t>Lượng nước trong bể </a:t>
            </a:r>
            <a:r>
              <a:rPr lang="vi-VN" sz="2800" dirty="0" smtClean="0">
                <a:solidFill>
                  <a:srgbClr val="FF0000"/>
                </a:solidFill>
              </a:rPr>
              <a:t>phụ thuộc vào thời gian bơm nước.</a:t>
            </a:r>
            <a:endParaRPr lang="vi-VN" sz="2800" dirty="0">
              <a:solidFill>
                <a:srgbClr val="FF0000"/>
              </a:solidFill>
            </a:endParaRPr>
          </a:p>
        </p:txBody>
      </p:sp>
    </p:spTree>
    <p:extLst>
      <p:ext uri="{BB962C8B-B14F-4D97-AF65-F5344CB8AC3E}">
        <p14:creationId xmlns:p14="http://schemas.microsoft.com/office/powerpoint/2010/main" val="11656932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fade">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animBg="1"/>
      <p:bldP spid="21"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mega.com.vn/media/news/2707_nen-powerpoint-hoc-tap-de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471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0" y="901469"/>
            <a:ext cx="10515600" cy="1323439"/>
          </a:xfrm>
          <a:prstGeom prst="rect">
            <a:avLst/>
          </a:prstGeom>
          <a:noFill/>
        </p:spPr>
        <p:txBody>
          <a:bodyPr wrap="square" lIns="91440" tIns="45720" rIns="91440" bIns="45720">
            <a:spAutoFit/>
          </a:bodyPr>
          <a:lstStyle/>
          <a:p>
            <a:pPr algn="ctr"/>
            <a:r>
              <a:rPr lang="vi-VN" sz="4400" b="1" dirty="0" smtClean="0">
                <a:ln w="22225">
                  <a:solidFill>
                    <a:schemeClr val="accent2"/>
                  </a:solidFill>
                  <a:prstDash val="solid"/>
                </a:ln>
                <a:solidFill>
                  <a:srgbClr val="FF0000"/>
                </a:solidFill>
              </a:rPr>
              <a:t>Bài 9. Bài toán về quan hệ phụ thuộc </a:t>
            </a:r>
          </a:p>
          <a:p>
            <a:pPr algn="ctr"/>
            <a:r>
              <a:rPr lang="vi-VN" sz="3600" b="1" dirty="0" smtClean="0">
                <a:ln w="22225">
                  <a:solidFill>
                    <a:schemeClr val="accent2"/>
                  </a:solidFill>
                  <a:prstDash val="solid"/>
                </a:ln>
                <a:solidFill>
                  <a:srgbClr val="002060"/>
                </a:solidFill>
              </a:rPr>
              <a:t>(tiết 1) </a:t>
            </a:r>
            <a:endParaRPr lang="en-US" sz="3600" b="1" cap="none" spc="0" dirty="0">
              <a:ln w="22225">
                <a:solidFill>
                  <a:schemeClr val="accent2"/>
                </a:solidFill>
                <a:prstDash val="solid"/>
              </a:ln>
              <a:solidFill>
                <a:srgbClr val="002060"/>
              </a:solidFill>
              <a:effectLst/>
            </a:endParaRPr>
          </a:p>
        </p:txBody>
      </p:sp>
    </p:spTree>
    <p:extLst>
      <p:ext uri="{BB962C8B-B14F-4D97-AF65-F5344CB8AC3E}">
        <p14:creationId xmlns:p14="http://schemas.microsoft.com/office/powerpoint/2010/main" val="2552837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mega.com.vn/media/news/2707_nen-powerpoint-hoc-tap-dep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19"/>
            <a:ext cx="12192000" cy="687141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892983" y="749068"/>
            <a:ext cx="6611105" cy="923330"/>
          </a:xfrm>
          <a:prstGeom prst="rect">
            <a:avLst/>
          </a:prstGeom>
          <a:noFill/>
        </p:spPr>
        <p:txBody>
          <a:bodyPr wrap="none" lIns="91440" tIns="45720" rIns="91440" bIns="45720">
            <a:spAutoFit/>
          </a:bodyPr>
          <a:lstStyle/>
          <a:p>
            <a:pPr algn="ctr"/>
            <a:r>
              <a:rPr lang="vi-VN"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Hình thành kiến thức</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5" name="TextBox 4"/>
          <p:cNvSpPr txBox="1"/>
          <p:nvPr/>
        </p:nvSpPr>
        <p:spPr>
          <a:xfrm>
            <a:off x="1892983" y="2233286"/>
            <a:ext cx="8002512" cy="646331"/>
          </a:xfrm>
          <a:prstGeom prst="rect">
            <a:avLst/>
          </a:prstGeom>
          <a:noFill/>
        </p:spPr>
        <p:txBody>
          <a:bodyPr wrap="none" rtlCol="0">
            <a:spAutoFit/>
          </a:bodyPr>
          <a:lstStyle/>
          <a:p>
            <a:r>
              <a:rPr lang="vi-VN" sz="3600" dirty="0" smtClean="0"/>
              <a:t>Đọc ví dụ và trả lời các câu hỏi của cô</a:t>
            </a:r>
            <a:endParaRPr lang="vi-VN" sz="3600" dirty="0"/>
          </a:p>
        </p:txBody>
      </p:sp>
      <p:pic>
        <p:nvPicPr>
          <p:cNvPr id="5124" name="Picture 4" descr="https://lh3.googleusercontent.com/-5Mq6N4Dqb20/WsHOzXIU6-I/AAAAAAAACAs/9NC76SswuYMIa58-gk1m7pHQoEi-az15ACHMYCw/h136/6-mau_slide_powerpoint_dep_ctu.vn_(122).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88108" y="1955692"/>
            <a:ext cx="904875" cy="92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279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1" y="0"/>
            <a:ext cx="11819466" cy="2217082"/>
          </a:xfrm>
          <a:prstGeom prst="rect">
            <a:avLst/>
          </a:prstGeom>
        </p:spPr>
        <p:txBody>
          <a:bodyPr wrap="square">
            <a:spAutoFit/>
          </a:bodyPr>
          <a:lstStyle/>
          <a:p>
            <a:pPr algn="just">
              <a:lnSpc>
                <a:spcPct val="150000"/>
              </a:lnSpc>
              <a:spcAft>
                <a:spcPts val="800"/>
              </a:spcAft>
            </a:pPr>
            <a:r>
              <a:rPr lang="nl-NL" sz="3200" u="sng" dirty="0">
                <a:solidFill>
                  <a:srgbClr val="0070C0"/>
                </a:solidFill>
                <a:latin typeface="Arial" panose="020B0604020202020204" pitchFamily="34" charset="0"/>
                <a:ea typeface="Arial" panose="020B0604020202020204" pitchFamily="34" charset="0"/>
                <a:cs typeface="Arial" panose="020B0604020202020204" pitchFamily="34" charset="0"/>
              </a:rPr>
              <a:t>Ví dụ: </a:t>
            </a:r>
            <a:r>
              <a:rPr lang="nl-NL" sz="3200" i="1" dirty="0">
                <a:solidFill>
                  <a:srgbClr val="0070C0"/>
                </a:solidFill>
                <a:latin typeface="Arial" panose="020B0604020202020204" pitchFamily="34" charset="0"/>
                <a:ea typeface="Arial" panose="020B0604020202020204" pitchFamily="34" charset="0"/>
                <a:cs typeface="Arial" panose="020B0604020202020204" pitchFamily="34" charset="0"/>
              </a:rPr>
              <a:t>Một vòi nước chảy vào bể, sau mỗi phút đều tạo thành một cột nước có chiều cao 4cm. Bảng dưới đây cho biết mối liên hệ giữa thời gian nước chảy và chiều cao cột nước:</a:t>
            </a:r>
            <a:endParaRPr lang="vi-VN" sz="3200" dirty="0">
              <a:solidFill>
                <a:srgbClr val="0070C0"/>
              </a:solidFill>
              <a:latin typeface="Arial" panose="020B0604020202020204" pitchFamily="34" charset="0"/>
              <a:ea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421669889"/>
              </p:ext>
            </p:extLst>
          </p:nvPr>
        </p:nvGraphicFramePr>
        <p:xfrm>
          <a:off x="84670" y="2480731"/>
          <a:ext cx="12039598" cy="3776138"/>
        </p:xfrm>
        <a:graphic>
          <a:graphicData uri="http://schemas.openxmlformats.org/drawingml/2006/table">
            <a:tbl>
              <a:tblPr firstRow="1" bandRow="1">
                <a:tableStyleId>{5C22544A-7EE6-4342-B048-85BDC9FD1C3A}</a:tableStyleId>
              </a:tblPr>
              <a:tblGrid>
                <a:gridCol w="2414818">
                  <a:extLst>
                    <a:ext uri="{9D8B030D-6E8A-4147-A177-3AD203B41FA5}">
                      <a16:colId xmlns:a16="http://schemas.microsoft.com/office/drawing/2014/main" val="933567264"/>
                    </a:ext>
                  </a:extLst>
                </a:gridCol>
                <a:gridCol w="1547580">
                  <a:extLst>
                    <a:ext uri="{9D8B030D-6E8A-4147-A177-3AD203B41FA5}">
                      <a16:colId xmlns:a16="http://schemas.microsoft.com/office/drawing/2014/main" val="1876840567"/>
                    </a:ext>
                  </a:extLst>
                </a:gridCol>
                <a:gridCol w="1676400">
                  <a:extLst>
                    <a:ext uri="{9D8B030D-6E8A-4147-A177-3AD203B41FA5}">
                      <a16:colId xmlns:a16="http://schemas.microsoft.com/office/drawing/2014/main" val="564559317"/>
                    </a:ext>
                  </a:extLst>
                </a:gridCol>
                <a:gridCol w="1828800">
                  <a:extLst>
                    <a:ext uri="{9D8B030D-6E8A-4147-A177-3AD203B41FA5}">
                      <a16:colId xmlns:a16="http://schemas.microsoft.com/office/drawing/2014/main" val="1392193275"/>
                    </a:ext>
                  </a:extLst>
                </a:gridCol>
                <a:gridCol w="1524000">
                  <a:extLst>
                    <a:ext uri="{9D8B030D-6E8A-4147-A177-3AD203B41FA5}">
                      <a16:colId xmlns:a16="http://schemas.microsoft.com/office/drawing/2014/main" val="1057103356"/>
                    </a:ext>
                  </a:extLst>
                </a:gridCol>
                <a:gridCol w="1557867">
                  <a:extLst>
                    <a:ext uri="{9D8B030D-6E8A-4147-A177-3AD203B41FA5}">
                      <a16:colId xmlns:a16="http://schemas.microsoft.com/office/drawing/2014/main" val="3554415938"/>
                    </a:ext>
                  </a:extLst>
                </a:gridCol>
                <a:gridCol w="1490133">
                  <a:extLst>
                    <a:ext uri="{9D8B030D-6E8A-4147-A177-3AD203B41FA5}">
                      <a16:colId xmlns:a16="http://schemas.microsoft.com/office/drawing/2014/main" val="1971173506"/>
                    </a:ext>
                  </a:extLst>
                </a:gridCol>
              </a:tblGrid>
              <a:tr h="1684869">
                <a:tc>
                  <a:txBody>
                    <a:bodyPr/>
                    <a:lstStyle/>
                    <a:p>
                      <a:r>
                        <a:rPr lang="nl-NL" sz="3200" b="1" kern="1200" dirty="0" smtClean="0">
                          <a:solidFill>
                            <a:srgbClr val="0070C0"/>
                          </a:solidFill>
                          <a:effectLst/>
                          <a:latin typeface="Arial" panose="020B0604020202020204" pitchFamily="34" charset="0"/>
                          <a:ea typeface="+mn-ea"/>
                          <a:cs typeface="Arial" panose="020B0604020202020204" pitchFamily="34" charset="0"/>
                        </a:rPr>
                        <a:t>Thời gian nước chảy</a:t>
                      </a:r>
                      <a:endParaRPr lang="vi-VN" sz="3200" dirty="0">
                        <a:solidFill>
                          <a:srgbClr val="0070C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1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2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3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4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5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6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872778667"/>
                  </a:ext>
                </a:extLst>
              </a:tr>
              <a:tr h="2091269">
                <a:tc>
                  <a:txBody>
                    <a:bodyPr/>
                    <a:lstStyle/>
                    <a:p>
                      <a:r>
                        <a:rPr lang="nl-NL" sz="3200" b="1" kern="1200" dirty="0" smtClean="0">
                          <a:solidFill>
                            <a:srgbClr val="0070C0"/>
                          </a:solidFill>
                          <a:effectLst/>
                          <a:latin typeface="Arial" panose="020B0604020202020204" pitchFamily="34" charset="0"/>
                          <a:ea typeface="+mn-ea"/>
                          <a:cs typeface="Arial" panose="020B0604020202020204" pitchFamily="34" charset="0"/>
                        </a:rPr>
                        <a:t>Chiều cao cột nước</a:t>
                      </a:r>
                      <a:endParaRPr lang="vi-VN" sz="3200" b="1" dirty="0">
                        <a:solidFill>
                          <a:srgbClr val="0070C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320746825"/>
                  </a:ext>
                </a:extLst>
              </a:tr>
            </a:tbl>
          </a:graphicData>
        </a:graphic>
      </p:graphicFrame>
      <p:sp>
        <p:nvSpPr>
          <p:cNvPr id="6" name="TextBox 5"/>
          <p:cNvSpPr txBox="1"/>
          <p:nvPr/>
        </p:nvSpPr>
        <p:spPr>
          <a:xfrm>
            <a:off x="2675465" y="4842936"/>
            <a:ext cx="1107996" cy="646331"/>
          </a:xfrm>
          <a:prstGeom prst="rect">
            <a:avLst/>
          </a:prstGeom>
          <a:noFill/>
        </p:spPr>
        <p:txBody>
          <a:bodyPr wrap="none" rtlCol="0">
            <a:spAutoFit/>
          </a:bodyPr>
          <a:lstStyle/>
          <a:p>
            <a:r>
              <a:rPr lang="vi-VN" sz="3600" b="1" dirty="0" smtClean="0">
                <a:solidFill>
                  <a:srgbClr val="FF0000"/>
                </a:solidFill>
              </a:rPr>
              <a:t>4cm</a:t>
            </a:r>
            <a:endParaRPr lang="vi-VN" sz="3600" b="1" dirty="0">
              <a:solidFill>
                <a:srgbClr val="FF0000"/>
              </a:solidFill>
            </a:endParaRPr>
          </a:p>
        </p:txBody>
      </p:sp>
      <p:sp>
        <p:nvSpPr>
          <p:cNvPr id="7" name="TextBox 6"/>
          <p:cNvSpPr txBox="1"/>
          <p:nvPr/>
        </p:nvSpPr>
        <p:spPr>
          <a:xfrm>
            <a:off x="4402665" y="4842936"/>
            <a:ext cx="1107996" cy="646331"/>
          </a:xfrm>
          <a:prstGeom prst="rect">
            <a:avLst/>
          </a:prstGeom>
          <a:noFill/>
        </p:spPr>
        <p:txBody>
          <a:bodyPr wrap="none" rtlCol="0">
            <a:spAutoFit/>
          </a:bodyPr>
          <a:lstStyle/>
          <a:p>
            <a:r>
              <a:rPr lang="vi-VN" sz="3600" b="1" dirty="0" smtClean="0">
                <a:solidFill>
                  <a:srgbClr val="FF0000"/>
                </a:solidFill>
              </a:rPr>
              <a:t>8cm</a:t>
            </a:r>
            <a:endParaRPr lang="vi-VN" sz="3600" b="1" dirty="0">
              <a:solidFill>
                <a:srgbClr val="FF0000"/>
              </a:solidFill>
            </a:endParaRPr>
          </a:p>
        </p:txBody>
      </p:sp>
      <p:sp>
        <p:nvSpPr>
          <p:cNvPr id="8" name="TextBox 7"/>
          <p:cNvSpPr txBox="1"/>
          <p:nvPr/>
        </p:nvSpPr>
        <p:spPr>
          <a:xfrm>
            <a:off x="6062134" y="4842935"/>
            <a:ext cx="1364476" cy="646331"/>
          </a:xfrm>
          <a:prstGeom prst="rect">
            <a:avLst/>
          </a:prstGeom>
          <a:noFill/>
        </p:spPr>
        <p:txBody>
          <a:bodyPr wrap="none" rtlCol="0">
            <a:spAutoFit/>
          </a:bodyPr>
          <a:lstStyle/>
          <a:p>
            <a:r>
              <a:rPr lang="vi-VN" sz="3600" b="1" dirty="0" smtClean="0">
                <a:solidFill>
                  <a:srgbClr val="FF0000"/>
                </a:solidFill>
              </a:rPr>
              <a:t>12cm</a:t>
            </a:r>
            <a:endParaRPr lang="vi-VN" sz="3600" b="1" dirty="0">
              <a:solidFill>
                <a:srgbClr val="FF0000"/>
              </a:solidFill>
            </a:endParaRPr>
          </a:p>
        </p:txBody>
      </p:sp>
      <p:sp>
        <p:nvSpPr>
          <p:cNvPr id="9" name="TextBox 8"/>
          <p:cNvSpPr txBox="1"/>
          <p:nvPr/>
        </p:nvSpPr>
        <p:spPr>
          <a:xfrm>
            <a:off x="7668218" y="4842935"/>
            <a:ext cx="1364476" cy="646331"/>
          </a:xfrm>
          <a:prstGeom prst="rect">
            <a:avLst/>
          </a:prstGeom>
          <a:noFill/>
        </p:spPr>
        <p:txBody>
          <a:bodyPr wrap="none" rtlCol="0">
            <a:spAutoFit/>
          </a:bodyPr>
          <a:lstStyle/>
          <a:p>
            <a:r>
              <a:rPr lang="vi-VN" sz="3600" b="1" dirty="0" smtClean="0">
                <a:solidFill>
                  <a:srgbClr val="FF0000"/>
                </a:solidFill>
              </a:rPr>
              <a:t>16cm</a:t>
            </a:r>
            <a:endParaRPr lang="vi-VN" sz="3600" b="1" dirty="0">
              <a:solidFill>
                <a:srgbClr val="FF0000"/>
              </a:solidFill>
            </a:endParaRPr>
          </a:p>
        </p:txBody>
      </p:sp>
      <p:sp>
        <p:nvSpPr>
          <p:cNvPr id="10" name="TextBox 9"/>
          <p:cNvSpPr txBox="1"/>
          <p:nvPr/>
        </p:nvSpPr>
        <p:spPr>
          <a:xfrm>
            <a:off x="9214005" y="4842935"/>
            <a:ext cx="1364476" cy="646331"/>
          </a:xfrm>
          <a:prstGeom prst="rect">
            <a:avLst/>
          </a:prstGeom>
          <a:noFill/>
        </p:spPr>
        <p:txBody>
          <a:bodyPr wrap="none" rtlCol="0">
            <a:spAutoFit/>
          </a:bodyPr>
          <a:lstStyle/>
          <a:p>
            <a:r>
              <a:rPr lang="vi-VN" sz="3600" b="1" dirty="0" smtClean="0">
                <a:solidFill>
                  <a:srgbClr val="FF0000"/>
                </a:solidFill>
              </a:rPr>
              <a:t>20cm</a:t>
            </a:r>
            <a:endParaRPr lang="vi-VN" sz="3600" b="1" dirty="0">
              <a:solidFill>
                <a:srgbClr val="FF0000"/>
              </a:solidFill>
            </a:endParaRPr>
          </a:p>
        </p:txBody>
      </p:sp>
      <p:sp>
        <p:nvSpPr>
          <p:cNvPr id="11" name="TextBox 10"/>
          <p:cNvSpPr txBox="1"/>
          <p:nvPr/>
        </p:nvSpPr>
        <p:spPr>
          <a:xfrm>
            <a:off x="10697012" y="4842934"/>
            <a:ext cx="1364476" cy="646331"/>
          </a:xfrm>
          <a:prstGeom prst="rect">
            <a:avLst/>
          </a:prstGeom>
          <a:noFill/>
        </p:spPr>
        <p:txBody>
          <a:bodyPr wrap="none" rtlCol="0">
            <a:spAutoFit/>
          </a:bodyPr>
          <a:lstStyle/>
          <a:p>
            <a:r>
              <a:rPr lang="vi-VN" sz="3600" b="1" dirty="0" smtClean="0">
                <a:solidFill>
                  <a:srgbClr val="FF0000"/>
                </a:solidFill>
              </a:rPr>
              <a:t>24cm</a:t>
            </a:r>
            <a:endParaRPr lang="vi-VN" sz="3600" b="1" dirty="0">
              <a:solidFill>
                <a:srgbClr val="FF0000"/>
              </a:solidFill>
            </a:endParaRPr>
          </a:p>
        </p:txBody>
      </p:sp>
    </p:spTree>
    <p:extLst>
      <p:ext uri="{BB962C8B-B14F-4D97-AF65-F5344CB8AC3E}">
        <p14:creationId xmlns:p14="http://schemas.microsoft.com/office/powerpoint/2010/main" val="34382887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1214599"/>
              </p:ext>
            </p:extLst>
          </p:nvPr>
        </p:nvGraphicFramePr>
        <p:xfrm>
          <a:off x="67732" y="42333"/>
          <a:ext cx="12039598" cy="2236460"/>
        </p:xfrm>
        <a:graphic>
          <a:graphicData uri="http://schemas.openxmlformats.org/drawingml/2006/table">
            <a:tbl>
              <a:tblPr firstRow="1" bandRow="1">
                <a:tableStyleId>{5C22544A-7EE6-4342-B048-85BDC9FD1C3A}</a:tableStyleId>
              </a:tblPr>
              <a:tblGrid>
                <a:gridCol w="2414818">
                  <a:extLst>
                    <a:ext uri="{9D8B030D-6E8A-4147-A177-3AD203B41FA5}">
                      <a16:colId xmlns:a16="http://schemas.microsoft.com/office/drawing/2014/main" val="933567264"/>
                    </a:ext>
                  </a:extLst>
                </a:gridCol>
                <a:gridCol w="1547580">
                  <a:extLst>
                    <a:ext uri="{9D8B030D-6E8A-4147-A177-3AD203B41FA5}">
                      <a16:colId xmlns:a16="http://schemas.microsoft.com/office/drawing/2014/main" val="1876840567"/>
                    </a:ext>
                  </a:extLst>
                </a:gridCol>
                <a:gridCol w="1676400">
                  <a:extLst>
                    <a:ext uri="{9D8B030D-6E8A-4147-A177-3AD203B41FA5}">
                      <a16:colId xmlns:a16="http://schemas.microsoft.com/office/drawing/2014/main" val="564559317"/>
                    </a:ext>
                  </a:extLst>
                </a:gridCol>
                <a:gridCol w="1828800">
                  <a:extLst>
                    <a:ext uri="{9D8B030D-6E8A-4147-A177-3AD203B41FA5}">
                      <a16:colId xmlns:a16="http://schemas.microsoft.com/office/drawing/2014/main" val="1392193275"/>
                    </a:ext>
                  </a:extLst>
                </a:gridCol>
                <a:gridCol w="1524000">
                  <a:extLst>
                    <a:ext uri="{9D8B030D-6E8A-4147-A177-3AD203B41FA5}">
                      <a16:colId xmlns:a16="http://schemas.microsoft.com/office/drawing/2014/main" val="1057103356"/>
                    </a:ext>
                  </a:extLst>
                </a:gridCol>
                <a:gridCol w="1557867">
                  <a:extLst>
                    <a:ext uri="{9D8B030D-6E8A-4147-A177-3AD203B41FA5}">
                      <a16:colId xmlns:a16="http://schemas.microsoft.com/office/drawing/2014/main" val="3554415938"/>
                    </a:ext>
                  </a:extLst>
                </a:gridCol>
                <a:gridCol w="1490133">
                  <a:extLst>
                    <a:ext uri="{9D8B030D-6E8A-4147-A177-3AD203B41FA5}">
                      <a16:colId xmlns:a16="http://schemas.microsoft.com/office/drawing/2014/main" val="1971173506"/>
                    </a:ext>
                  </a:extLst>
                </a:gridCol>
              </a:tblGrid>
              <a:tr h="1009141">
                <a:tc>
                  <a:txBody>
                    <a:bodyPr/>
                    <a:lstStyle/>
                    <a:p>
                      <a:r>
                        <a:rPr lang="nl-NL" sz="3200" b="1" kern="1200" dirty="0" smtClean="0">
                          <a:solidFill>
                            <a:srgbClr val="0070C0"/>
                          </a:solidFill>
                          <a:effectLst/>
                          <a:latin typeface="Arial" panose="020B0604020202020204" pitchFamily="34" charset="0"/>
                          <a:ea typeface="+mn-ea"/>
                          <a:cs typeface="Arial" panose="020B0604020202020204" pitchFamily="34" charset="0"/>
                        </a:rPr>
                        <a:t>Thời gian nước chảy</a:t>
                      </a:r>
                      <a:endParaRPr lang="vi-VN" sz="3200" dirty="0">
                        <a:solidFill>
                          <a:srgbClr val="0070C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1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2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3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4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5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a:lnSpc>
                          <a:spcPct val="150000"/>
                        </a:lnSpc>
                        <a:spcAft>
                          <a:spcPts val="0"/>
                        </a:spcAft>
                      </a:pPr>
                      <a:r>
                        <a:rPr lang="nl-NL" sz="3200" dirty="0">
                          <a:solidFill>
                            <a:srgbClr val="0070C0"/>
                          </a:solidFill>
                          <a:effectLst/>
                          <a:latin typeface="Arial" panose="020B0604020202020204" pitchFamily="34" charset="0"/>
                          <a:ea typeface="Arial" panose="020B0604020202020204" pitchFamily="34" charset="0"/>
                          <a:cs typeface="Arial" panose="020B0604020202020204" pitchFamily="34" charset="0"/>
                        </a:rPr>
                        <a:t>6 phút</a:t>
                      </a:r>
                      <a:endParaRPr lang="vi-VN" sz="3200" dirty="0">
                        <a:solidFill>
                          <a:srgbClr val="0070C0"/>
                        </a:solidFill>
                        <a:effectLst/>
                        <a:latin typeface="Arial" panose="020B0604020202020204" pitchFamily="34" charset="0"/>
                        <a:ea typeface="Arial" panose="020B0604020202020204" pitchFamily="34" charset="0"/>
                        <a:cs typeface="Arial" panose="020B0604020202020204" pitchFamily="34" charset="0"/>
                      </a:endParaRPr>
                    </a:p>
                  </a:txBody>
                  <a:tcPr marL="68580" marR="6858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872778667"/>
                  </a:ext>
                </a:extLst>
              </a:tr>
              <a:tr h="1169660">
                <a:tc>
                  <a:txBody>
                    <a:bodyPr/>
                    <a:lstStyle/>
                    <a:p>
                      <a:r>
                        <a:rPr lang="nl-NL" sz="3200" b="1" kern="1200" dirty="0" smtClean="0">
                          <a:solidFill>
                            <a:srgbClr val="0070C0"/>
                          </a:solidFill>
                          <a:effectLst/>
                          <a:latin typeface="Arial" panose="020B0604020202020204" pitchFamily="34" charset="0"/>
                          <a:ea typeface="+mn-ea"/>
                          <a:cs typeface="Arial" panose="020B0604020202020204" pitchFamily="34" charset="0"/>
                        </a:rPr>
                        <a:t>Chiều cao cột nước</a:t>
                      </a:r>
                      <a:endParaRPr lang="vi-VN" sz="3200" b="1" dirty="0">
                        <a:solidFill>
                          <a:srgbClr val="0070C0"/>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endParaRPr lang="vi-VN" sz="3200" dirty="0">
                        <a:solidFill>
                          <a:srgbClr val="0070C0"/>
                        </a:solidFill>
                        <a:latin typeface="Arial" panose="020B0604020202020204" pitchFamily="34" charset="0"/>
                        <a:cs typeface="Arial" panose="020B0604020202020204" pitchFamily="34" charset="0"/>
                      </a:endParaRPr>
                    </a:p>
                  </a:txBody>
                  <a:tcPr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320746825"/>
                  </a:ext>
                </a:extLst>
              </a:tr>
            </a:tbl>
          </a:graphicData>
        </a:graphic>
      </p:graphicFrame>
      <p:sp>
        <p:nvSpPr>
          <p:cNvPr id="6" name="TextBox 5"/>
          <p:cNvSpPr txBox="1"/>
          <p:nvPr/>
        </p:nvSpPr>
        <p:spPr>
          <a:xfrm>
            <a:off x="2721307" y="1303873"/>
            <a:ext cx="1107996" cy="646331"/>
          </a:xfrm>
          <a:prstGeom prst="rect">
            <a:avLst/>
          </a:prstGeom>
          <a:noFill/>
        </p:spPr>
        <p:txBody>
          <a:bodyPr wrap="none" rtlCol="0">
            <a:spAutoFit/>
          </a:bodyPr>
          <a:lstStyle/>
          <a:p>
            <a:r>
              <a:rPr lang="vi-VN" sz="3600" b="1" dirty="0" smtClean="0">
                <a:solidFill>
                  <a:srgbClr val="FF0000"/>
                </a:solidFill>
              </a:rPr>
              <a:t>4cm</a:t>
            </a:r>
            <a:endParaRPr lang="vi-VN" sz="3600" b="1" dirty="0">
              <a:solidFill>
                <a:srgbClr val="FF0000"/>
              </a:solidFill>
            </a:endParaRPr>
          </a:p>
        </p:txBody>
      </p:sp>
      <p:sp>
        <p:nvSpPr>
          <p:cNvPr id="7" name="TextBox 6"/>
          <p:cNvSpPr txBox="1"/>
          <p:nvPr/>
        </p:nvSpPr>
        <p:spPr>
          <a:xfrm>
            <a:off x="4448507" y="1303873"/>
            <a:ext cx="1107996" cy="646331"/>
          </a:xfrm>
          <a:prstGeom prst="rect">
            <a:avLst/>
          </a:prstGeom>
          <a:noFill/>
        </p:spPr>
        <p:txBody>
          <a:bodyPr wrap="none" rtlCol="0">
            <a:spAutoFit/>
          </a:bodyPr>
          <a:lstStyle/>
          <a:p>
            <a:r>
              <a:rPr lang="vi-VN" sz="3600" b="1" dirty="0" smtClean="0">
                <a:solidFill>
                  <a:srgbClr val="FF0000"/>
                </a:solidFill>
              </a:rPr>
              <a:t>8cm</a:t>
            </a:r>
            <a:endParaRPr lang="vi-VN" sz="3600" b="1" dirty="0">
              <a:solidFill>
                <a:srgbClr val="FF0000"/>
              </a:solidFill>
            </a:endParaRPr>
          </a:p>
        </p:txBody>
      </p:sp>
      <p:sp>
        <p:nvSpPr>
          <p:cNvPr id="8" name="TextBox 7"/>
          <p:cNvSpPr txBox="1"/>
          <p:nvPr/>
        </p:nvSpPr>
        <p:spPr>
          <a:xfrm>
            <a:off x="6107976" y="1303872"/>
            <a:ext cx="1364476" cy="646331"/>
          </a:xfrm>
          <a:prstGeom prst="rect">
            <a:avLst/>
          </a:prstGeom>
          <a:noFill/>
        </p:spPr>
        <p:txBody>
          <a:bodyPr wrap="none" rtlCol="0">
            <a:spAutoFit/>
          </a:bodyPr>
          <a:lstStyle/>
          <a:p>
            <a:r>
              <a:rPr lang="vi-VN" sz="3600" b="1" dirty="0" smtClean="0">
                <a:solidFill>
                  <a:srgbClr val="FF0000"/>
                </a:solidFill>
              </a:rPr>
              <a:t>12cm</a:t>
            </a:r>
            <a:endParaRPr lang="vi-VN" sz="3600" b="1" dirty="0">
              <a:solidFill>
                <a:srgbClr val="FF0000"/>
              </a:solidFill>
            </a:endParaRPr>
          </a:p>
        </p:txBody>
      </p:sp>
      <p:sp>
        <p:nvSpPr>
          <p:cNvPr id="9" name="TextBox 8"/>
          <p:cNvSpPr txBox="1"/>
          <p:nvPr/>
        </p:nvSpPr>
        <p:spPr>
          <a:xfrm>
            <a:off x="7714060" y="1303872"/>
            <a:ext cx="1364476" cy="646331"/>
          </a:xfrm>
          <a:prstGeom prst="rect">
            <a:avLst/>
          </a:prstGeom>
          <a:noFill/>
        </p:spPr>
        <p:txBody>
          <a:bodyPr wrap="none" rtlCol="0">
            <a:spAutoFit/>
          </a:bodyPr>
          <a:lstStyle/>
          <a:p>
            <a:r>
              <a:rPr lang="vi-VN" sz="3600" b="1" dirty="0" smtClean="0">
                <a:solidFill>
                  <a:srgbClr val="FF0000"/>
                </a:solidFill>
              </a:rPr>
              <a:t>16cm</a:t>
            </a:r>
            <a:endParaRPr lang="vi-VN" sz="3600" b="1" dirty="0">
              <a:solidFill>
                <a:srgbClr val="FF0000"/>
              </a:solidFill>
            </a:endParaRPr>
          </a:p>
        </p:txBody>
      </p:sp>
      <p:sp>
        <p:nvSpPr>
          <p:cNvPr id="10" name="TextBox 9"/>
          <p:cNvSpPr txBox="1"/>
          <p:nvPr/>
        </p:nvSpPr>
        <p:spPr>
          <a:xfrm>
            <a:off x="9259847" y="1303872"/>
            <a:ext cx="1364476" cy="646331"/>
          </a:xfrm>
          <a:prstGeom prst="rect">
            <a:avLst/>
          </a:prstGeom>
          <a:noFill/>
        </p:spPr>
        <p:txBody>
          <a:bodyPr wrap="none" rtlCol="0">
            <a:spAutoFit/>
          </a:bodyPr>
          <a:lstStyle/>
          <a:p>
            <a:r>
              <a:rPr lang="vi-VN" sz="3600" b="1" dirty="0" smtClean="0">
                <a:solidFill>
                  <a:srgbClr val="FF0000"/>
                </a:solidFill>
              </a:rPr>
              <a:t>20cm</a:t>
            </a:r>
            <a:endParaRPr lang="vi-VN" sz="3600" b="1" dirty="0">
              <a:solidFill>
                <a:srgbClr val="FF0000"/>
              </a:solidFill>
            </a:endParaRPr>
          </a:p>
        </p:txBody>
      </p:sp>
      <p:sp>
        <p:nvSpPr>
          <p:cNvPr id="11" name="TextBox 10"/>
          <p:cNvSpPr txBox="1"/>
          <p:nvPr/>
        </p:nvSpPr>
        <p:spPr>
          <a:xfrm>
            <a:off x="10742854" y="1303871"/>
            <a:ext cx="1364476" cy="646331"/>
          </a:xfrm>
          <a:prstGeom prst="rect">
            <a:avLst/>
          </a:prstGeom>
          <a:noFill/>
        </p:spPr>
        <p:txBody>
          <a:bodyPr wrap="none" rtlCol="0">
            <a:spAutoFit/>
          </a:bodyPr>
          <a:lstStyle/>
          <a:p>
            <a:r>
              <a:rPr lang="vi-VN" sz="3600" b="1" dirty="0" smtClean="0">
                <a:solidFill>
                  <a:srgbClr val="FF0000"/>
                </a:solidFill>
              </a:rPr>
              <a:t>24cm</a:t>
            </a:r>
            <a:endParaRPr lang="vi-VN" sz="3600" b="1" dirty="0">
              <a:solidFill>
                <a:srgbClr val="FF0000"/>
              </a:solidFill>
            </a:endParaRPr>
          </a:p>
        </p:txBody>
      </p:sp>
      <p:sp>
        <p:nvSpPr>
          <p:cNvPr id="2" name="Rectangle 1"/>
          <p:cNvSpPr/>
          <p:nvPr/>
        </p:nvSpPr>
        <p:spPr>
          <a:xfrm>
            <a:off x="67732" y="2077183"/>
            <a:ext cx="1938351" cy="830997"/>
          </a:xfrm>
          <a:prstGeom prst="rect">
            <a:avLst/>
          </a:prstGeom>
        </p:spPr>
        <p:txBody>
          <a:bodyPr wrap="none">
            <a:spAutoFit/>
          </a:bodyPr>
          <a:lstStyle/>
          <a:p>
            <a:pPr algn="just">
              <a:lnSpc>
                <a:spcPct val="150000"/>
              </a:lnSpc>
              <a:spcAft>
                <a:spcPts val="800"/>
              </a:spcAft>
            </a:pPr>
            <a:r>
              <a:rPr lang="nl-NL" sz="3200" i="1" dirty="0">
                <a:latin typeface="Arial" panose="020B0604020202020204" pitchFamily="34" charset="0"/>
                <a:ea typeface="Arial" panose="020B0604020202020204" pitchFamily="34" charset="0"/>
                <a:cs typeface="Arial" panose="020B0604020202020204" pitchFamily="34" charset="0"/>
              </a:rPr>
              <a:t>Nhận xét:</a:t>
            </a:r>
            <a:endParaRPr lang="vi-VN" sz="3200" dirty="0">
              <a:latin typeface="Arial" panose="020B0604020202020204" pitchFamily="34" charset="0"/>
              <a:ea typeface="Arial" panose="020B0604020202020204" pitchFamily="34" charset="0"/>
              <a:cs typeface="Arial" panose="020B0604020202020204" pitchFamily="34" charset="0"/>
            </a:endParaRPr>
          </a:p>
        </p:txBody>
      </p:sp>
      <p:sp>
        <p:nvSpPr>
          <p:cNvPr id="3" name="Rectangle 2"/>
          <p:cNvSpPr/>
          <p:nvPr/>
        </p:nvSpPr>
        <p:spPr>
          <a:xfrm>
            <a:off x="244162" y="2529291"/>
            <a:ext cx="11727628" cy="1754326"/>
          </a:xfrm>
          <a:prstGeom prst="rect">
            <a:avLst/>
          </a:prstGeom>
        </p:spPr>
        <p:txBody>
          <a:bodyPr wrap="square">
            <a:spAutoFit/>
          </a:bodyPr>
          <a:lstStyle/>
          <a:p>
            <a:pPr algn="just">
              <a:lnSpc>
                <a:spcPct val="150000"/>
              </a:lnSpc>
              <a:spcAft>
                <a:spcPts val="800"/>
              </a:spcAft>
            </a:pPr>
            <a:r>
              <a:rPr lang="nl-NL" sz="3600" i="1" dirty="0">
                <a:latin typeface="Arial" panose="020B0604020202020204" pitchFamily="34" charset="0"/>
                <a:ea typeface="Arial" panose="020B0604020202020204" pitchFamily="34" charset="0"/>
                <a:cs typeface="Arial" panose="020B0604020202020204" pitchFamily="34" charset="0"/>
              </a:rPr>
              <a:t>- Lượng nước chảy vào bể trong 1 phút là như nhau (đều tạo thành một cột nước có chiều cao là 4 cm).</a:t>
            </a:r>
            <a:endParaRPr lang="vi-VN" sz="3600" dirty="0">
              <a:latin typeface="Arial" panose="020B0604020202020204" pitchFamily="34" charset="0"/>
              <a:ea typeface="Arial" panose="020B0604020202020204" pitchFamily="34" charset="0"/>
              <a:cs typeface="Arial" panose="020B0604020202020204" pitchFamily="34" charset="0"/>
            </a:endParaRPr>
          </a:p>
        </p:txBody>
      </p:sp>
      <p:sp>
        <p:nvSpPr>
          <p:cNvPr id="12" name="Rectangle 11"/>
          <p:cNvSpPr/>
          <p:nvPr/>
        </p:nvSpPr>
        <p:spPr>
          <a:xfrm>
            <a:off x="244162" y="3918572"/>
            <a:ext cx="11727628" cy="1754326"/>
          </a:xfrm>
          <a:prstGeom prst="rect">
            <a:avLst/>
          </a:prstGeom>
        </p:spPr>
        <p:txBody>
          <a:bodyPr wrap="square">
            <a:spAutoFit/>
          </a:bodyPr>
          <a:lstStyle/>
          <a:p>
            <a:pPr algn="just">
              <a:lnSpc>
                <a:spcPct val="150000"/>
              </a:lnSpc>
              <a:spcAft>
                <a:spcPts val="800"/>
              </a:spcAft>
            </a:pPr>
            <a:r>
              <a:rPr lang="nl-NL" sz="3600" i="1" dirty="0">
                <a:latin typeface="Arial" panose="020B0604020202020204" pitchFamily="34" charset="0"/>
                <a:ea typeface="Arial" panose="020B0604020202020204" pitchFamily="34" charset="0"/>
                <a:cs typeface="Arial" panose="020B0604020202020204" pitchFamily="34" charset="0"/>
              </a:rPr>
              <a:t>- Khi thời gian gấp lên (giảm đi) bao nhiêu lần thì lượng nước chảy vào bể cùng gấp lên (giảm đi) bấy nhiêu lần. </a:t>
            </a:r>
            <a:endParaRPr lang="vi-VN" sz="3600" dirty="0">
              <a:latin typeface="Arial" panose="020B0604020202020204" pitchFamily="34" charset="0"/>
              <a:ea typeface="Arial" panose="020B0604020202020204" pitchFamily="34" charset="0"/>
              <a:cs typeface="Arial" panose="020B0604020202020204" pitchFamily="34" charset="0"/>
            </a:endParaRPr>
          </a:p>
        </p:txBody>
      </p:sp>
      <p:sp>
        <p:nvSpPr>
          <p:cNvPr id="13" name="Rectangle 12"/>
          <p:cNvSpPr/>
          <p:nvPr/>
        </p:nvSpPr>
        <p:spPr>
          <a:xfrm>
            <a:off x="67732" y="5639260"/>
            <a:ext cx="12107330" cy="1077218"/>
          </a:xfrm>
          <a:prstGeom prst="rect">
            <a:avLst/>
          </a:prstGeom>
          <a:solidFill>
            <a:schemeClr val="accent4">
              <a:lumMod val="40000"/>
              <a:lumOff val="60000"/>
            </a:schemeClr>
          </a:solidFill>
        </p:spPr>
        <p:txBody>
          <a:bodyPr wrap="square">
            <a:spAutoFit/>
          </a:bodyPr>
          <a:lstStyle/>
          <a:p>
            <a:r>
              <a:rPr lang="vi-VN" sz="3200" dirty="0" smtClean="0">
                <a:solidFill>
                  <a:srgbClr val="0070C0"/>
                </a:solidFill>
                <a:latin typeface="Arial" panose="020B0604020202020204" pitchFamily="34" charset="0"/>
                <a:ea typeface="Arial" panose="020B0604020202020204" pitchFamily="34" charset="0"/>
                <a:cs typeface="Arial" panose="020B0604020202020204" pitchFamily="34" charset="0"/>
              </a:rPr>
              <a:t>Q</a:t>
            </a:r>
            <a:r>
              <a:rPr lang="nl-NL" sz="3200" dirty="0" smtClean="0">
                <a:solidFill>
                  <a:srgbClr val="0070C0"/>
                </a:solidFill>
                <a:latin typeface="Arial" panose="020B0604020202020204" pitchFamily="34" charset="0"/>
                <a:ea typeface="Arial" panose="020B0604020202020204" pitchFamily="34" charset="0"/>
                <a:cs typeface="Arial" panose="020B0604020202020204" pitchFamily="34" charset="0"/>
              </a:rPr>
              <a:t>uan </a:t>
            </a:r>
            <a:r>
              <a:rPr lang="nl-NL" sz="3200" dirty="0">
                <a:solidFill>
                  <a:srgbClr val="0070C0"/>
                </a:solidFill>
                <a:latin typeface="Arial" panose="020B0604020202020204" pitchFamily="34" charset="0"/>
                <a:ea typeface="Arial" panose="020B0604020202020204" pitchFamily="34" charset="0"/>
                <a:cs typeface="Arial" panose="020B0604020202020204" pitchFamily="34" charset="0"/>
              </a:rPr>
              <a:t>hệ tỉ lệ </a:t>
            </a:r>
            <a:r>
              <a:rPr lang="nl-NL" sz="3200" dirty="0" smtClean="0">
                <a:solidFill>
                  <a:srgbClr val="0070C0"/>
                </a:solidFill>
                <a:latin typeface="Arial" panose="020B0604020202020204" pitchFamily="34" charset="0"/>
                <a:ea typeface="Arial" panose="020B0604020202020204" pitchFamily="34" charset="0"/>
                <a:cs typeface="Arial" panose="020B0604020202020204" pitchFamily="34" charset="0"/>
              </a:rPr>
              <a:t>thuận</a:t>
            </a:r>
            <a:r>
              <a:rPr lang="vi-VN" sz="3200" dirty="0" smtClean="0">
                <a:solidFill>
                  <a:srgbClr val="0070C0"/>
                </a:solidFill>
                <a:latin typeface="Arial" panose="020B0604020202020204" pitchFamily="34" charset="0"/>
                <a:ea typeface="Arial" panose="020B0604020202020204" pitchFamily="34" charset="0"/>
                <a:cs typeface="Arial" panose="020B0604020202020204" pitchFamily="34" charset="0"/>
              </a:rPr>
              <a:t>: </a:t>
            </a:r>
            <a:r>
              <a:rPr lang="vi-VN" sz="3200" dirty="0" smtClean="0">
                <a:solidFill>
                  <a:srgbClr val="FF0000"/>
                </a:solidFill>
                <a:latin typeface="Arial" panose="020B0604020202020204" pitchFamily="34" charset="0"/>
                <a:ea typeface="Arial" panose="020B0604020202020204" pitchFamily="34" charset="0"/>
                <a:cs typeface="Arial" panose="020B0604020202020204" pitchFamily="34" charset="0"/>
              </a:rPr>
              <a:t>Lượng nước chảy vào bể tỉ lệ thuận với thời gian</a:t>
            </a:r>
            <a:endParaRPr lang="vi-VN" sz="3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49942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additive="base">
                                        <p:cTn id="22" dur="500" fill="hold"/>
                                        <p:tgtEl>
                                          <p:spTgt spid="13"/>
                                        </p:tgtEl>
                                        <p:attrNameLst>
                                          <p:attrName>ppt_x</p:attrName>
                                        </p:attrNameLst>
                                      </p:cBhvr>
                                      <p:tavLst>
                                        <p:tav tm="0">
                                          <p:val>
                                            <p:strVal val="#ppt_x"/>
                                          </p:val>
                                        </p:tav>
                                        <p:tav tm="100000">
                                          <p:val>
                                            <p:strVal val="#ppt_x"/>
                                          </p:val>
                                        </p:tav>
                                      </p:tavLst>
                                    </p:anim>
                                    <p:anim calcmode="lin" valueType="num">
                                      <p:cBhvr additive="base">
                                        <p:cTn id="2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2" grpId="0"/>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mega.com.vn/media/news/2707_nen-powerpoint-hoc-tap-dep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419"/>
            <a:ext cx="12192000" cy="6871419"/>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835282" y="749068"/>
            <a:ext cx="6726521" cy="923330"/>
          </a:xfrm>
          <a:prstGeom prst="rect">
            <a:avLst/>
          </a:prstGeom>
          <a:noFill/>
        </p:spPr>
        <p:txBody>
          <a:bodyPr wrap="none" lIns="91440" tIns="45720" rIns="91440" bIns="45720">
            <a:spAutoFit/>
          </a:bodyPr>
          <a:lstStyle/>
          <a:p>
            <a:pPr algn="ctr"/>
            <a:r>
              <a:rPr lang="vi-VN" sz="54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Thực hành, luyện tập</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5" name="TextBox 4"/>
          <p:cNvSpPr txBox="1"/>
          <p:nvPr/>
        </p:nvSpPr>
        <p:spPr>
          <a:xfrm>
            <a:off x="1892983" y="2233286"/>
            <a:ext cx="1236236" cy="646331"/>
          </a:xfrm>
          <a:prstGeom prst="rect">
            <a:avLst/>
          </a:prstGeom>
          <a:noFill/>
        </p:spPr>
        <p:txBody>
          <a:bodyPr wrap="none" rtlCol="0">
            <a:spAutoFit/>
          </a:bodyPr>
          <a:lstStyle/>
          <a:p>
            <a:r>
              <a:rPr lang="vi-VN" sz="3600" dirty="0" smtClean="0"/>
              <a:t>Bài 1</a:t>
            </a:r>
            <a:endParaRPr lang="vi-VN" sz="3600" dirty="0"/>
          </a:p>
        </p:txBody>
      </p:sp>
      <p:pic>
        <p:nvPicPr>
          <p:cNvPr id="5124" name="Picture 4" descr="https://lh3.googleusercontent.com/-5Mq6N4Dqb20/WsHOzXIU6-I/AAAAAAAACAs/9NC76SswuYMIa58-gk1m7pHQoEi-az15ACHMYCw/h136/6-mau_slide_powerpoint_dep_ctu.vn_(122).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88108" y="1955692"/>
            <a:ext cx="904875" cy="92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0810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165" y="0"/>
            <a:ext cx="4921540" cy="584775"/>
          </a:xfrm>
          <a:prstGeom prst="rect">
            <a:avLst/>
          </a:prstGeom>
          <a:noFill/>
        </p:spPr>
        <p:txBody>
          <a:bodyPr wrap="none" rtlCol="0">
            <a:spAutoFit/>
          </a:bodyPr>
          <a:lstStyle/>
          <a:p>
            <a:r>
              <a:rPr lang="vi-VN" sz="3200" u="sng" dirty="0" smtClean="0"/>
              <a:t>Bài 1</a:t>
            </a:r>
            <a:r>
              <a:rPr lang="vi-VN" sz="3200" dirty="0" smtClean="0"/>
              <a:t>. Quan sát bảng sau:</a:t>
            </a:r>
            <a:endParaRPr lang="vi-VN" sz="3200" dirty="0"/>
          </a:p>
        </p:txBody>
      </p:sp>
      <p:graphicFrame>
        <p:nvGraphicFramePr>
          <p:cNvPr id="3" name="Table 2"/>
          <p:cNvGraphicFramePr>
            <a:graphicFrameLocks noGrp="1"/>
          </p:cNvGraphicFramePr>
          <p:nvPr>
            <p:extLst>
              <p:ext uri="{D42A27DB-BD31-4B8C-83A1-F6EECF244321}">
                <p14:modId xmlns:p14="http://schemas.microsoft.com/office/powerpoint/2010/main" val="2035819346"/>
              </p:ext>
            </p:extLst>
          </p:nvPr>
        </p:nvGraphicFramePr>
        <p:xfrm>
          <a:off x="1136074" y="577056"/>
          <a:ext cx="9855200" cy="1158240"/>
        </p:xfrm>
        <a:graphic>
          <a:graphicData uri="http://schemas.openxmlformats.org/drawingml/2006/table">
            <a:tbl>
              <a:tblPr firstRow="1" bandRow="1">
                <a:tableStyleId>{5C22544A-7EE6-4342-B048-85BDC9FD1C3A}</a:tableStyleId>
              </a:tblPr>
              <a:tblGrid>
                <a:gridCol w="4184072">
                  <a:extLst>
                    <a:ext uri="{9D8B030D-6E8A-4147-A177-3AD203B41FA5}">
                      <a16:colId xmlns:a16="http://schemas.microsoft.com/office/drawing/2014/main" val="1428902411"/>
                    </a:ext>
                  </a:extLst>
                </a:gridCol>
                <a:gridCol w="1898072">
                  <a:extLst>
                    <a:ext uri="{9D8B030D-6E8A-4147-A177-3AD203B41FA5}">
                      <a16:colId xmlns:a16="http://schemas.microsoft.com/office/drawing/2014/main" val="1009760276"/>
                    </a:ext>
                  </a:extLst>
                </a:gridCol>
                <a:gridCol w="1898073">
                  <a:extLst>
                    <a:ext uri="{9D8B030D-6E8A-4147-A177-3AD203B41FA5}">
                      <a16:colId xmlns:a16="http://schemas.microsoft.com/office/drawing/2014/main" val="1748619104"/>
                    </a:ext>
                  </a:extLst>
                </a:gridCol>
                <a:gridCol w="1874983">
                  <a:extLst>
                    <a:ext uri="{9D8B030D-6E8A-4147-A177-3AD203B41FA5}">
                      <a16:colId xmlns:a16="http://schemas.microsoft.com/office/drawing/2014/main" val="2244598091"/>
                    </a:ext>
                  </a:extLst>
                </a:gridCol>
              </a:tblGrid>
              <a:tr h="370840">
                <a:tc>
                  <a:txBody>
                    <a:bodyPr/>
                    <a:lstStyle/>
                    <a:p>
                      <a:r>
                        <a:rPr lang="vi-VN" sz="3200" b="1" dirty="0" smtClean="0">
                          <a:solidFill>
                            <a:srgbClr val="002060"/>
                          </a:solidFill>
                        </a:rPr>
                        <a:t>Số</a:t>
                      </a:r>
                      <a:r>
                        <a:rPr lang="vi-VN" sz="3200" b="1" baseline="0" dirty="0" smtClean="0">
                          <a:solidFill>
                            <a:srgbClr val="002060"/>
                          </a:solidFill>
                        </a:rPr>
                        <a:t> can mật ong</a:t>
                      </a:r>
                      <a:endParaRPr lang="vi-VN" sz="3200" b="1" dirty="0">
                        <a:solidFill>
                          <a:srgbClr val="002060"/>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smtClean="0">
                          <a:solidFill>
                            <a:srgbClr val="002060"/>
                          </a:solidFill>
                        </a:rPr>
                        <a:t>2</a:t>
                      </a:r>
                      <a:endParaRPr lang="vi-VN" sz="3200" b="1" dirty="0">
                        <a:solidFill>
                          <a:srgbClr val="00206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smtClean="0">
                          <a:solidFill>
                            <a:srgbClr val="002060"/>
                          </a:solidFill>
                        </a:rPr>
                        <a:t>4</a:t>
                      </a:r>
                      <a:endParaRPr lang="vi-VN" sz="3200" b="1" dirty="0">
                        <a:solidFill>
                          <a:srgbClr val="00206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smtClean="0">
                          <a:solidFill>
                            <a:srgbClr val="002060"/>
                          </a:solidFill>
                        </a:rPr>
                        <a:t>8</a:t>
                      </a:r>
                      <a:endParaRPr lang="vi-VN" sz="3200" b="1" dirty="0">
                        <a:solidFill>
                          <a:srgbClr val="002060"/>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325300590"/>
                  </a:ext>
                </a:extLst>
              </a:tr>
              <a:tr h="370840">
                <a:tc>
                  <a:txBody>
                    <a:bodyPr/>
                    <a:lstStyle/>
                    <a:p>
                      <a:r>
                        <a:rPr lang="vi-VN" sz="3200" b="1" dirty="0" smtClean="0">
                          <a:solidFill>
                            <a:srgbClr val="002060"/>
                          </a:solidFill>
                        </a:rPr>
                        <a:t>Số</a:t>
                      </a:r>
                      <a:r>
                        <a:rPr lang="vi-VN" sz="3200" b="1" baseline="0" dirty="0" smtClean="0">
                          <a:solidFill>
                            <a:srgbClr val="002060"/>
                          </a:solidFill>
                        </a:rPr>
                        <a:t> lít mật ong</a:t>
                      </a:r>
                      <a:endParaRPr lang="vi-VN" sz="3200" b="1" dirty="0">
                        <a:solidFill>
                          <a:srgbClr val="002060"/>
                        </a:solidFill>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smtClean="0">
                          <a:solidFill>
                            <a:srgbClr val="002060"/>
                          </a:solidFill>
                        </a:rPr>
                        <a:t>6</a:t>
                      </a:r>
                      <a:endParaRPr lang="vi-VN" sz="3200" b="1" dirty="0">
                        <a:solidFill>
                          <a:srgbClr val="00206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smtClean="0">
                          <a:solidFill>
                            <a:srgbClr val="002060"/>
                          </a:solidFill>
                        </a:rPr>
                        <a:t>12</a:t>
                      </a:r>
                      <a:endParaRPr lang="vi-VN" sz="3200" b="1" dirty="0">
                        <a:solidFill>
                          <a:srgbClr val="002060"/>
                        </a:solidFill>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lang="vi-VN" sz="3200" b="1" dirty="0" smtClean="0">
                          <a:solidFill>
                            <a:srgbClr val="002060"/>
                          </a:solidFill>
                        </a:rPr>
                        <a:t>24</a:t>
                      </a:r>
                      <a:endParaRPr lang="vi-VN" sz="3200" b="1" dirty="0">
                        <a:solidFill>
                          <a:srgbClr val="002060"/>
                        </a:solidFill>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2312361502"/>
                  </a:ext>
                </a:extLst>
              </a:tr>
            </a:tbl>
          </a:graphicData>
        </a:graphic>
      </p:graphicFrame>
      <p:sp>
        <p:nvSpPr>
          <p:cNvPr id="4" name="TextBox 3"/>
          <p:cNvSpPr txBox="1"/>
          <p:nvPr/>
        </p:nvSpPr>
        <p:spPr>
          <a:xfrm>
            <a:off x="161165" y="1690253"/>
            <a:ext cx="11878435" cy="5016758"/>
          </a:xfrm>
          <a:prstGeom prst="rect">
            <a:avLst/>
          </a:prstGeom>
          <a:noFill/>
        </p:spPr>
        <p:txBody>
          <a:bodyPr wrap="square" rtlCol="0">
            <a:spAutoFit/>
          </a:bodyPr>
          <a:lstStyle/>
          <a:p>
            <a:r>
              <a:rPr lang="vi-VN" sz="3200" dirty="0" smtClean="0"/>
              <a:t>Viết tiếp vào chỗ chấm cho thích hợp :</a:t>
            </a:r>
          </a:p>
          <a:p>
            <a:r>
              <a:rPr lang="vi-VN" sz="3200" dirty="0" smtClean="0"/>
              <a:t>a) Khi số can mật ong gấp lên 2 lần thì số lít mật ong gấp lên ..... lần.</a:t>
            </a:r>
          </a:p>
          <a:p>
            <a:r>
              <a:rPr lang="vi-VN" sz="3200" dirty="0" smtClean="0"/>
              <a:t>b) </a:t>
            </a:r>
            <a:r>
              <a:rPr lang="vi-VN" sz="3200" dirty="0"/>
              <a:t>Khi số </a:t>
            </a:r>
            <a:r>
              <a:rPr lang="vi-VN" sz="3200" dirty="0" smtClean="0"/>
              <a:t>can </a:t>
            </a:r>
            <a:r>
              <a:rPr lang="vi-VN" sz="3200" dirty="0"/>
              <a:t>mật ong gấp lên </a:t>
            </a:r>
            <a:r>
              <a:rPr lang="vi-VN" sz="3200" dirty="0" smtClean="0"/>
              <a:t>4 </a:t>
            </a:r>
            <a:r>
              <a:rPr lang="vi-VN" sz="3200" dirty="0"/>
              <a:t>lần thì số lít mật </a:t>
            </a:r>
            <a:r>
              <a:rPr lang="vi-VN" sz="3200" dirty="0" smtClean="0"/>
              <a:t>ong </a:t>
            </a:r>
            <a:r>
              <a:rPr lang="vi-VN" sz="3200" dirty="0"/>
              <a:t>gấp lên ..... lần.</a:t>
            </a:r>
          </a:p>
          <a:p>
            <a:r>
              <a:rPr lang="vi-VN" sz="3200" dirty="0" smtClean="0"/>
              <a:t>c) </a:t>
            </a:r>
            <a:r>
              <a:rPr lang="vi-VN" sz="3200" dirty="0"/>
              <a:t>Khi số can mật ong </a:t>
            </a:r>
            <a:r>
              <a:rPr lang="vi-VN" sz="3200" dirty="0" smtClean="0"/>
              <a:t>giảm đi 2 lần </a:t>
            </a:r>
            <a:r>
              <a:rPr lang="vi-VN" sz="3200" dirty="0"/>
              <a:t>thì số lít mật </a:t>
            </a:r>
            <a:r>
              <a:rPr lang="vi-VN" sz="3200" dirty="0" smtClean="0"/>
              <a:t>giảm đi ..... </a:t>
            </a:r>
            <a:r>
              <a:rPr lang="vi-VN" sz="3200" dirty="0"/>
              <a:t>lần</a:t>
            </a:r>
            <a:r>
              <a:rPr lang="vi-VN" sz="3200" dirty="0" smtClean="0"/>
              <a:t>.</a:t>
            </a:r>
          </a:p>
          <a:p>
            <a:r>
              <a:rPr lang="vi-VN" sz="3200" dirty="0" smtClean="0"/>
              <a:t>d) Nhận xét quan hệ phụ thuộc giữa số can mật ong và số lít mật ong.</a:t>
            </a:r>
          </a:p>
          <a:p>
            <a:r>
              <a:rPr lang="vi-VN" sz="3200" dirty="0" smtClean="0"/>
              <a:t>Trả lời: ...........................................................................................</a:t>
            </a:r>
          </a:p>
          <a:p>
            <a:r>
              <a:rPr lang="vi-VN" sz="3200" dirty="0" smtClean="0"/>
              <a:t>            ...........................................................................................</a:t>
            </a:r>
            <a:endParaRPr lang="vi-VN" sz="3200" dirty="0"/>
          </a:p>
        </p:txBody>
      </p:sp>
      <p:sp>
        <p:nvSpPr>
          <p:cNvPr id="5" name="TextBox 4"/>
          <p:cNvSpPr txBox="1"/>
          <p:nvPr/>
        </p:nvSpPr>
        <p:spPr>
          <a:xfrm>
            <a:off x="11402291" y="2105890"/>
            <a:ext cx="304800" cy="646331"/>
          </a:xfrm>
          <a:prstGeom prst="rect">
            <a:avLst/>
          </a:prstGeom>
          <a:noFill/>
        </p:spPr>
        <p:txBody>
          <a:bodyPr wrap="square" rtlCol="0">
            <a:spAutoFit/>
          </a:bodyPr>
          <a:lstStyle/>
          <a:p>
            <a:r>
              <a:rPr lang="vi-VN" sz="3600" b="1" dirty="0" smtClean="0">
                <a:solidFill>
                  <a:srgbClr val="FF0000"/>
                </a:solidFill>
              </a:rPr>
              <a:t>2</a:t>
            </a:r>
            <a:endParaRPr lang="vi-VN" sz="3600" b="1" dirty="0">
              <a:solidFill>
                <a:srgbClr val="FF0000"/>
              </a:solidFill>
            </a:endParaRPr>
          </a:p>
        </p:txBody>
      </p:sp>
      <p:sp>
        <p:nvSpPr>
          <p:cNvPr id="6" name="TextBox 5"/>
          <p:cNvSpPr txBox="1"/>
          <p:nvPr/>
        </p:nvSpPr>
        <p:spPr>
          <a:xfrm>
            <a:off x="11291451" y="3052517"/>
            <a:ext cx="304800" cy="646331"/>
          </a:xfrm>
          <a:prstGeom prst="rect">
            <a:avLst/>
          </a:prstGeom>
          <a:noFill/>
        </p:spPr>
        <p:txBody>
          <a:bodyPr wrap="square" rtlCol="0">
            <a:spAutoFit/>
          </a:bodyPr>
          <a:lstStyle/>
          <a:p>
            <a:r>
              <a:rPr lang="vi-VN" sz="3600" b="1" dirty="0" smtClean="0">
                <a:solidFill>
                  <a:srgbClr val="FF0000"/>
                </a:solidFill>
              </a:rPr>
              <a:t>4</a:t>
            </a:r>
            <a:endParaRPr lang="vi-VN" sz="3600" b="1" dirty="0">
              <a:solidFill>
                <a:srgbClr val="FF0000"/>
              </a:solidFill>
            </a:endParaRPr>
          </a:p>
        </p:txBody>
      </p:sp>
      <p:sp>
        <p:nvSpPr>
          <p:cNvPr id="7" name="TextBox 6"/>
          <p:cNvSpPr txBox="1"/>
          <p:nvPr/>
        </p:nvSpPr>
        <p:spPr>
          <a:xfrm>
            <a:off x="10474033" y="4050044"/>
            <a:ext cx="304800" cy="646331"/>
          </a:xfrm>
          <a:prstGeom prst="rect">
            <a:avLst/>
          </a:prstGeom>
          <a:noFill/>
        </p:spPr>
        <p:txBody>
          <a:bodyPr wrap="square" rtlCol="0">
            <a:spAutoFit/>
          </a:bodyPr>
          <a:lstStyle/>
          <a:p>
            <a:r>
              <a:rPr lang="vi-VN" sz="3600" b="1" dirty="0" smtClean="0">
                <a:solidFill>
                  <a:srgbClr val="FF0000"/>
                </a:solidFill>
              </a:rPr>
              <a:t>2</a:t>
            </a:r>
            <a:endParaRPr lang="vi-VN" sz="3600" b="1" dirty="0">
              <a:solidFill>
                <a:srgbClr val="FF0000"/>
              </a:solidFill>
            </a:endParaRPr>
          </a:p>
        </p:txBody>
      </p:sp>
      <p:sp>
        <p:nvSpPr>
          <p:cNvPr id="8" name="Rectangle 7"/>
          <p:cNvSpPr/>
          <p:nvPr/>
        </p:nvSpPr>
        <p:spPr>
          <a:xfrm>
            <a:off x="1620979" y="5585827"/>
            <a:ext cx="10474036" cy="1077218"/>
          </a:xfrm>
          <a:prstGeom prst="rect">
            <a:avLst/>
          </a:prstGeom>
          <a:solidFill>
            <a:schemeClr val="bg1"/>
          </a:solidFill>
        </p:spPr>
        <p:txBody>
          <a:bodyPr wrap="square">
            <a:spAutoFit/>
          </a:bodyPr>
          <a:lstStyle/>
          <a:p>
            <a:r>
              <a:rPr lang="nl-NL" sz="3200" dirty="0">
                <a:solidFill>
                  <a:srgbClr val="FF0000"/>
                </a:solidFill>
                <a:latin typeface="Arial" panose="020B0604020202020204" pitchFamily="34" charset="0"/>
                <a:ea typeface="Arial" panose="020B0604020202020204" pitchFamily="34" charset="0"/>
                <a:cs typeface="Arial" panose="020B0604020202020204" pitchFamily="34" charset="0"/>
              </a:rPr>
              <a:t>S</a:t>
            </a:r>
            <a:r>
              <a:rPr lang="vi-VN" sz="3200" dirty="0">
                <a:solidFill>
                  <a:srgbClr val="FF0000"/>
                </a:solidFill>
                <a:latin typeface="Arial" panose="020B0604020202020204" pitchFamily="34" charset="0"/>
                <a:ea typeface="Arial" panose="020B0604020202020204" pitchFamily="34" charset="0"/>
                <a:cs typeface="Arial" panose="020B0604020202020204" pitchFamily="34" charset="0"/>
              </a:rPr>
              <a:t>ố can mật ong và số lít mật ong là hai </a:t>
            </a:r>
            <a:r>
              <a:rPr lang="nl-NL" sz="3200" dirty="0">
                <a:solidFill>
                  <a:srgbClr val="FF0000"/>
                </a:solidFill>
                <a:latin typeface="Arial" panose="020B0604020202020204" pitchFamily="34" charset="0"/>
                <a:ea typeface="Arial" panose="020B0604020202020204" pitchFamily="34" charset="0"/>
                <a:cs typeface="Arial" panose="020B0604020202020204" pitchFamily="34" charset="0"/>
              </a:rPr>
              <a:t>đ</a:t>
            </a:r>
            <a:r>
              <a:rPr lang="vi-VN" sz="3200" dirty="0">
                <a:solidFill>
                  <a:srgbClr val="FF0000"/>
                </a:solidFill>
                <a:latin typeface="Arial" panose="020B0604020202020204" pitchFamily="34" charset="0"/>
                <a:ea typeface="Arial" panose="020B0604020202020204" pitchFamily="34" charset="0"/>
                <a:cs typeface="Arial" panose="020B0604020202020204" pitchFamily="34" charset="0"/>
              </a:rPr>
              <a:t>ại lượng có mối liên hệ phụ </a:t>
            </a:r>
            <a:r>
              <a:rPr lang="vi-VN" sz="3200" dirty="0" smtClean="0">
                <a:solidFill>
                  <a:srgbClr val="FF0000"/>
                </a:solidFill>
                <a:latin typeface="Arial" panose="020B0604020202020204" pitchFamily="34" charset="0"/>
                <a:ea typeface="Arial" panose="020B0604020202020204" pitchFamily="34" charset="0"/>
                <a:cs typeface="Arial" panose="020B0604020202020204" pitchFamily="34" charset="0"/>
              </a:rPr>
              <a:t>thuộc (tỉ lệ thuận với nhau).</a:t>
            </a:r>
            <a:endParaRPr lang="vi-VN" sz="3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1719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TotalTime>
  <Words>556</Words>
  <Application>Microsoft Office PowerPoint</Application>
  <PresentationFormat>Widescreen</PresentationFormat>
  <Paragraphs>75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VietNam.Com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MyPC</dc:creator>
  <cp:lastModifiedBy>MyPC</cp:lastModifiedBy>
  <cp:revision>33</cp:revision>
  <dcterms:created xsi:type="dcterms:W3CDTF">2024-07-09T14:01:24Z</dcterms:created>
  <dcterms:modified xsi:type="dcterms:W3CDTF">2024-07-11T08:09:59Z</dcterms:modified>
</cp:coreProperties>
</file>