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9"/>
  </p:notesMasterIdLst>
  <p:sldIdLst>
    <p:sldId id="256" r:id="rId2"/>
    <p:sldId id="265" r:id="rId3"/>
    <p:sldId id="257" r:id="rId4"/>
    <p:sldId id="269" r:id="rId5"/>
    <p:sldId id="270" r:id="rId6"/>
    <p:sldId id="271" r:id="rId7"/>
    <p:sldId id="272" r:id="rId8"/>
    <p:sldId id="273" r:id="rId9"/>
    <p:sldId id="262" r:id="rId10"/>
    <p:sldId id="274" r:id="rId11"/>
    <p:sldId id="275" r:id="rId12"/>
    <p:sldId id="259" r:id="rId13"/>
    <p:sldId id="276" r:id="rId14"/>
    <p:sldId id="277" r:id="rId15"/>
    <p:sldId id="278" r:id="rId16"/>
    <p:sldId id="258" r:id="rId17"/>
    <p:sldId id="280" r:id="rId18"/>
    <p:sldId id="263" r:id="rId19"/>
    <p:sldId id="261" r:id="rId20"/>
    <p:sldId id="267" r:id="rId21"/>
    <p:sldId id="279" r:id="rId22"/>
    <p:sldId id="285" r:id="rId23"/>
    <p:sldId id="286" r:id="rId24"/>
    <p:sldId id="287" r:id="rId25"/>
    <p:sldId id="288" r:id="rId26"/>
    <p:sldId id="282" r:id="rId27"/>
    <p:sldId id="289" r:id="rId28"/>
    <p:sldId id="290" r:id="rId29"/>
    <p:sldId id="264" r:id="rId30"/>
    <p:sldId id="293" r:id="rId31"/>
    <p:sldId id="295" r:id="rId32"/>
    <p:sldId id="296" r:id="rId33"/>
    <p:sldId id="297" r:id="rId34"/>
    <p:sldId id="298" r:id="rId35"/>
    <p:sldId id="299" r:id="rId36"/>
    <p:sldId id="300" r:id="rId37"/>
    <p:sldId id="301" r:id="rId38"/>
    <p:sldId id="302" r:id="rId39"/>
    <p:sldId id="303" r:id="rId40"/>
    <p:sldId id="304" r:id="rId41"/>
    <p:sldId id="317" r:id="rId42"/>
    <p:sldId id="318" r:id="rId43"/>
    <p:sldId id="319" r:id="rId44"/>
    <p:sldId id="320" r:id="rId45"/>
    <p:sldId id="310" r:id="rId46"/>
    <p:sldId id="309" r:id="rId47"/>
    <p:sldId id="316" r:id="rId48"/>
  </p:sldIdLst>
  <p:sldSz cx="18288000" cy="10287000"/>
  <p:notesSz cx="9928225" cy="6797675"/>
  <p:embeddedFontLst>
    <p:embeddedFont>
      <p:font typeface="宋体" panose="02010600030101010101" pitchFamily="2" charset="-122"/>
      <p:regular r:id="rId50"/>
    </p:embeddedFont>
    <p:embeddedFont>
      <p:font typeface="Balabeloo" panose="020B0604020202020204" charset="-78"/>
      <p:regular r:id="rId51"/>
    </p:embeddedFont>
    <p:embeddedFont>
      <p:font typeface="Montserrat Medium" panose="020B0604020202020204" charset="0"/>
      <p:regular r:id="rId52"/>
      <p:italic r:id="rId53"/>
    </p:embeddedFont>
    <p:embeddedFont>
      <p:font typeface="Bahnschrift SemiBold" panose="020B0604020202020204" charset="0"/>
      <p:bold r:id="rId54"/>
    </p:embeddedFont>
    <p:embeddedFont>
      <p:font typeface="Roboto Black" panose="020B0604020202020204" charset="0"/>
      <p:regular r:id="rId55"/>
      <p:bold r:id="rId56"/>
      <p:boldItalic r:id="rId57"/>
    </p:embeddedFont>
    <p:embeddedFont>
      <p:font typeface="Calibri" panose="020F0502020204030204" pitchFamily="34" charset="0"/>
      <p:regular r:id="rId58"/>
      <p:bold r:id="rId59"/>
      <p:italic r:id="rId60"/>
      <p:boldItalic r:id="rId61"/>
    </p:embeddedFont>
    <p:embeddedFont>
      <p:font typeface="Barlow Condensed ExtraBold" panose="020B0604020202020204" charset="0"/>
      <p:bold r:id="rId62"/>
      <p:boldItalic r:id="rId63"/>
    </p:embeddedFont>
    <p:embeddedFont>
      <p:font typeface="Kurale" panose="020B0604020202020204" charset="0"/>
      <p:regular r:id="rId64"/>
    </p:embeddedFont>
    <p:embeddedFont>
      <p:font typeface="Roboto" panose="020B0604020202020204" charset="0"/>
      <p:regular r:id="rId65"/>
      <p:bold r:id="rId66"/>
      <p:italic r:id="rId67"/>
      <p:boldItalic r:id="rId68"/>
    </p:embeddedFont>
    <p:embeddedFont>
      <p:font typeface="Baloo Thambi" panose="020B0604020202020204" charset="0"/>
      <p:regular r:id="rId69"/>
    </p:embeddedFont>
    <p:embeddedFont>
      <p:font typeface="Bahnschrift SemiCondensed" panose="020B0604020202020204" charset="0"/>
      <p:regular r:id="rId70"/>
      <p:bold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9D66"/>
    <a:srgbClr val="B85D3B"/>
    <a:srgbClr val="F595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2" autoAdjust="0"/>
    <p:restoredTop sz="81329" autoAdjust="0"/>
  </p:normalViewPr>
  <p:slideViewPr>
    <p:cSldViewPr>
      <p:cViewPr varScale="1">
        <p:scale>
          <a:sx n="41" d="100"/>
          <a:sy n="41" d="100"/>
        </p:scale>
        <p:origin x="94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3697" y="1"/>
            <a:ext cx="4302231" cy="341064"/>
          </a:xfrm>
          <a:prstGeom prst="rect">
            <a:avLst/>
          </a:prstGeom>
        </p:spPr>
        <p:txBody>
          <a:bodyPr vert="horz" lIns="91440" tIns="45720" rIns="91440" bIns="45720" rtlCol="0"/>
          <a:lstStyle>
            <a:lvl1pPr algn="r">
              <a:defRPr sz="1200"/>
            </a:lvl1pPr>
          </a:lstStyle>
          <a:p>
            <a:fld id="{61790A28-DECB-4610-B69E-079F37FFF968}" type="datetimeFigureOut">
              <a:rPr lang="en-US" smtClean="0"/>
              <a:t>10/2/2025</a:t>
            </a:fld>
            <a:endParaRPr lang="en-US"/>
          </a:p>
        </p:txBody>
      </p:sp>
      <p:sp>
        <p:nvSpPr>
          <p:cNvPr id="4" name="Slide Image Placeholder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6612"/>
            <a:ext cx="4302231" cy="3410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3697" y="6456612"/>
            <a:ext cx="4302231" cy="341063"/>
          </a:xfrm>
          <a:prstGeom prst="rect">
            <a:avLst/>
          </a:prstGeom>
        </p:spPr>
        <p:txBody>
          <a:bodyPr vert="horz" lIns="91440" tIns="45720" rIns="91440" bIns="45720" rtlCol="0" anchor="b"/>
          <a:lstStyle>
            <a:lvl1pPr algn="r">
              <a:defRPr sz="1200"/>
            </a:lvl1pPr>
          </a:lstStyle>
          <a:p>
            <a:fld id="{DFDFAD3A-DF22-48E3-9DDC-BC41EC875E97}" type="slidenum">
              <a:rPr lang="en-US" smtClean="0"/>
              <a:t>‹#›</a:t>
            </a:fld>
            <a:endParaRPr lang="en-US"/>
          </a:p>
        </p:txBody>
      </p:sp>
    </p:spTree>
    <p:extLst>
      <p:ext uri="{BB962C8B-B14F-4D97-AF65-F5344CB8AC3E}">
        <p14:creationId xmlns:p14="http://schemas.microsoft.com/office/powerpoint/2010/main" val="2346652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 biến luật chơi, tổ chức cho HS chơi cá nhân hoặc theo nhóm</a:t>
            </a:r>
          </a:p>
        </p:txBody>
      </p:sp>
      <p:sp>
        <p:nvSpPr>
          <p:cNvPr id="4" name="Slide Number Placeholder 3"/>
          <p:cNvSpPr>
            <a:spLocks noGrp="1"/>
          </p:cNvSpPr>
          <p:nvPr>
            <p:ph type="sldNum" sz="quarter" idx="5"/>
          </p:nvPr>
        </p:nvSpPr>
        <p:spPr/>
        <p:txBody>
          <a:bodyPr/>
          <a:lstStyle/>
          <a:p>
            <a:fld id="{DFDFAD3A-DF22-48E3-9DDC-BC41EC875E97}" type="slidenum">
              <a:rPr lang="en-US" smtClean="0"/>
              <a:t>3</a:t>
            </a:fld>
            <a:endParaRPr lang="en-US"/>
          </a:p>
        </p:txBody>
      </p:sp>
    </p:spTree>
    <p:extLst>
      <p:ext uri="{BB962C8B-B14F-4D97-AF65-F5344CB8AC3E}">
        <p14:creationId xmlns:p14="http://schemas.microsoft.com/office/powerpoint/2010/main" val="2976944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bổ sung thêm thông tin về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p:txBody>
      </p:sp>
      <p:sp>
        <p:nvSpPr>
          <p:cNvPr id="4" name="Slide Number Placeholder 3"/>
          <p:cNvSpPr>
            <a:spLocks noGrp="1"/>
          </p:cNvSpPr>
          <p:nvPr>
            <p:ph type="sldNum" sz="quarter" idx="5"/>
          </p:nvPr>
        </p:nvSpPr>
        <p:spPr/>
        <p:txBody>
          <a:bodyPr/>
          <a:lstStyle/>
          <a:p>
            <a:fld id="{DFDFAD3A-DF22-48E3-9DDC-BC41EC875E97}" type="slidenum">
              <a:rPr lang="en-US" smtClean="0"/>
              <a:t>15</a:t>
            </a:fld>
            <a:endParaRPr lang="en-US"/>
          </a:p>
        </p:txBody>
      </p:sp>
    </p:spTree>
    <p:extLst>
      <p:ext uri="{BB962C8B-B14F-4D97-AF65-F5344CB8AC3E}">
        <p14:creationId xmlns:p14="http://schemas.microsoft.com/office/powerpoint/2010/main" val="3808965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bổ sung thêm thông tin về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16</a:t>
            </a:fld>
            <a:endParaRPr lang="en-US"/>
          </a:p>
        </p:txBody>
      </p:sp>
    </p:spTree>
    <p:extLst>
      <p:ext uri="{BB962C8B-B14F-4D97-AF65-F5344CB8AC3E}">
        <p14:creationId xmlns:p14="http://schemas.microsoft.com/office/powerpoint/2010/main" val="295484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kết luận</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17</a:t>
            </a:fld>
            <a:endParaRPr lang="en-US"/>
          </a:p>
        </p:txBody>
      </p:sp>
    </p:spTree>
    <p:extLst>
      <p:ext uri="{BB962C8B-B14F-4D97-AF65-F5344CB8AC3E}">
        <p14:creationId xmlns:p14="http://schemas.microsoft.com/office/powerpoint/2010/main" val="2640837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GV nêu nhiệm vụ trong bài học này</a:t>
            </a:r>
          </a:p>
        </p:txBody>
      </p:sp>
      <p:sp>
        <p:nvSpPr>
          <p:cNvPr id="4" name="Slide Number Placeholder 3"/>
          <p:cNvSpPr>
            <a:spLocks noGrp="1"/>
          </p:cNvSpPr>
          <p:nvPr>
            <p:ph type="sldNum" sz="quarter" idx="5"/>
          </p:nvPr>
        </p:nvSpPr>
        <p:spPr/>
        <p:txBody>
          <a:bodyPr/>
          <a:lstStyle/>
          <a:p>
            <a:fld id="{DFDFAD3A-DF22-48E3-9DDC-BC41EC875E97}" type="slidenum">
              <a:rPr lang="en-US" smtClean="0"/>
              <a:t>18</a:t>
            </a:fld>
            <a:endParaRPr lang="en-US"/>
          </a:p>
        </p:txBody>
      </p:sp>
    </p:spTree>
    <p:extLst>
      <p:ext uri="{BB962C8B-B14F-4D97-AF65-F5344CB8AC3E}">
        <p14:creationId xmlns:p14="http://schemas.microsoft.com/office/powerpoint/2010/main" val="3885506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GV cho HS thảo luận, nêu tiêu chí sản phẩm. GV chốt nội dung.</a:t>
            </a:r>
          </a:p>
          <a:p>
            <a:r>
              <a:rPr lang="en-US" sz="1200"/>
              <a:t>Gv: Từ tiêu chí trên, hãy thảo luận để xây dựng tiêu chí cho sản phẩm của nhóm em</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19</a:t>
            </a:fld>
            <a:endParaRPr lang="en-US"/>
          </a:p>
        </p:txBody>
      </p:sp>
    </p:spTree>
    <p:extLst>
      <p:ext uri="{BB962C8B-B14F-4D97-AF65-F5344CB8AC3E}">
        <p14:creationId xmlns:p14="http://schemas.microsoft.com/office/powerpoint/2010/main" val="2160771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bổ sung thêm thông tin về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20</a:t>
            </a:fld>
            <a:endParaRPr lang="en-US"/>
          </a:p>
        </p:txBody>
      </p:sp>
    </p:spTree>
    <p:extLst>
      <p:ext uri="{BB962C8B-B14F-4D97-AF65-F5344CB8AC3E}">
        <p14:creationId xmlns:p14="http://schemas.microsoft.com/office/powerpoint/2010/main" val="1797753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bổ sung thêm thông tin về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21</a:t>
            </a:fld>
            <a:endParaRPr lang="en-US"/>
          </a:p>
        </p:txBody>
      </p:sp>
    </p:spTree>
    <p:extLst>
      <p:ext uri="{BB962C8B-B14F-4D97-AF65-F5344CB8AC3E}">
        <p14:creationId xmlns:p14="http://schemas.microsoft.com/office/powerpoint/2010/main" val="43422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bổ sung thêm thông tin về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22</a:t>
            </a:fld>
            <a:endParaRPr lang="en-US"/>
          </a:p>
        </p:txBody>
      </p:sp>
    </p:spTree>
    <p:extLst>
      <p:ext uri="{BB962C8B-B14F-4D97-AF65-F5344CB8AC3E}">
        <p14:creationId xmlns:p14="http://schemas.microsoft.com/office/powerpoint/2010/main" val="185324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bổ sung thêm thông tin về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23</a:t>
            </a:fld>
            <a:endParaRPr lang="en-US"/>
          </a:p>
        </p:txBody>
      </p:sp>
    </p:spTree>
    <p:extLst>
      <p:ext uri="{BB962C8B-B14F-4D97-AF65-F5344CB8AC3E}">
        <p14:creationId xmlns:p14="http://schemas.microsoft.com/office/powerpoint/2010/main" val="2412400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bổ sung thêm thông tin về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24</a:t>
            </a:fld>
            <a:endParaRPr lang="en-US"/>
          </a:p>
        </p:txBody>
      </p:sp>
    </p:spTree>
    <p:extLst>
      <p:ext uri="{BB962C8B-B14F-4D97-AF65-F5344CB8AC3E}">
        <p14:creationId xmlns:p14="http://schemas.microsoft.com/office/powerpoint/2010/main" val="4187497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phổ biến luật chơi, tổ chức cho HS chơi cá nhân hoặc theo nhóm</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4</a:t>
            </a:fld>
            <a:endParaRPr lang="en-US"/>
          </a:p>
        </p:txBody>
      </p:sp>
    </p:spTree>
    <p:extLst>
      <p:ext uri="{BB962C8B-B14F-4D97-AF65-F5344CB8AC3E}">
        <p14:creationId xmlns:p14="http://schemas.microsoft.com/office/powerpoint/2010/main" val="1623750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bổ sung thêm thông tin về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25</a:t>
            </a:fld>
            <a:endParaRPr lang="en-US"/>
          </a:p>
        </p:txBody>
      </p:sp>
    </p:spTree>
    <p:extLst>
      <p:ext uri="{BB962C8B-B14F-4D97-AF65-F5344CB8AC3E}">
        <p14:creationId xmlns:p14="http://schemas.microsoft.com/office/powerpoint/2010/main" val="1061762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Barlow Condensed ExtraBold" panose="00000906000000000000" pitchFamily="2" charset="0"/>
                <a:cs typeface="Times New Roman" panose="02020603050405020304" pitchFamily="18" charset="0"/>
              </a:rPr>
              <a:t>GV</a:t>
            </a:r>
            <a:r>
              <a:rPr lang="en-US" baseline="0">
                <a:latin typeface="Barlow Condensed ExtraBold" panose="00000906000000000000" pitchFamily="2" charset="0"/>
                <a:cs typeface="Times New Roman" panose="02020603050405020304" pitchFamily="18" charset="0"/>
              </a:rPr>
              <a:t> hướng dẫn HS hoàn thiện phiếu học tập số 2, cho HS các nhóm lên trình bày phiếu học tập</a:t>
            </a:r>
            <a:endParaRPr lang="en-US">
              <a:latin typeface="Barlow Condensed ExtraBold" panose="00000906000000000000" pitchFamily="2"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DFAD3A-DF22-48E3-9DDC-BC41EC875E97}" type="slidenum">
              <a:rPr lang="en-US" smtClean="0"/>
              <a:t>26</a:t>
            </a:fld>
            <a:endParaRPr lang="en-US"/>
          </a:p>
        </p:txBody>
      </p:sp>
    </p:spTree>
    <p:extLst>
      <p:ext uri="{BB962C8B-B14F-4D97-AF65-F5344CB8AC3E}">
        <p14:creationId xmlns:p14="http://schemas.microsoft.com/office/powerpoint/2010/main" val="3837980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Barlow Condensed ExtraBold" panose="00000906000000000000" pitchFamily="2" charset="0"/>
                <a:cs typeface="Times New Roman" panose="02020603050405020304" pitchFamily="18" charset="0"/>
              </a:rPr>
              <a:t>GV</a:t>
            </a:r>
            <a:r>
              <a:rPr lang="en-US" baseline="0">
                <a:latin typeface="Barlow Condensed ExtraBold" panose="00000906000000000000" pitchFamily="2" charset="0"/>
                <a:cs typeface="Times New Roman" panose="02020603050405020304" pitchFamily="18" charset="0"/>
              </a:rPr>
              <a:t> hướng dẫn HS hoàn thiện phiếu học tập số 3, cho HS các nhóm lên trình bày phiếu học tập</a:t>
            </a:r>
            <a:endParaRPr lang="en-US">
              <a:latin typeface="Barlow Condensed ExtraBold" panose="00000906000000000000" pitchFamily="2"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DFAD3A-DF22-48E3-9DDC-BC41EC875E97}" type="slidenum">
              <a:rPr lang="en-US" smtClean="0"/>
              <a:t>27</a:t>
            </a:fld>
            <a:endParaRPr lang="en-US"/>
          </a:p>
        </p:txBody>
      </p:sp>
    </p:spTree>
    <p:extLst>
      <p:ext uri="{BB962C8B-B14F-4D97-AF65-F5344CB8AC3E}">
        <p14:creationId xmlns:p14="http://schemas.microsoft.com/office/powerpoint/2010/main" val="3312624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chốt nội dung.</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28</a:t>
            </a:fld>
            <a:endParaRPr lang="en-US"/>
          </a:p>
        </p:txBody>
      </p:sp>
    </p:spTree>
    <p:extLst>
      <p:ext uri="{BB962C8B-B14F-4D97-AF65-F5344CB8AC3E}">
        <p14:creationId xmlns:p14="http://schemas.microsoft.com/office/powerpoint/2010/main" val="1525316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chốt nội dung.</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29</a:t>
            </a:fld>
            <a:endParaRPr lang="en-US"/>
          </a:p>
        </p:txBody>
      </p:sp>
    </p:spTree>
    <p:extLst>
      <p:ext uri="{BB962C8B-B14F-4D97-AF65-F5344CB8AC3E}">
        <p14:creationId xmlns:p14="http://schemas.microsoft.com/office/powerpoint/2010/main" val="2227203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chốt nội dung.</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30</a:t>
            </a:fld>
            <a:endParaRPr lang="en-US"/>
          </a:p>
        </p:txBody>
      </p:sp>
    </p:spTree>
    <p:extLst>
      <p:ext uri="{BB962C8B-B14F-4D97-AF65-F5344CB8AC3E}">
        <p14:creationId xmlns:p14="http://schemas.microsoft.com/office/powerpoint/2010/main" val="236253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phổ</a:t>
            </a:r>
            <a:r>
              <a:rPr lang="en-US" dirty="0"/>
              <a:t> </a:t>
            </a:r>
            <a:r>
              <a:rPr lang="en-US" dirty="0" err="1"/>
              <a:t>biến</a:t>
            </a:r>
            <a:r>
              <a:rPr lang="en-US" dirty="0"/>
              <a:t> </a:t>
            </a:r>
            <a:r>
              <a:rPr lang="en-US" dirty="0" err="1"/>
              <a:t>nội</a:t>
            </a:r>
            <a:r>
              <a:rPr lang="en-US" dirty="0"/>
              <a:t> dung </a:t>
            </a:r>
            <a:r>
              <a:rPr lang="en-US" dirty="0" err="1"/>
              <a:t>tiết</a:t>
            </a:r>
            <a:r>
              <a:rPr lang="en-US" dirty="0"/>
              <a:t> 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6E1E8A-46B4-41A5-B138-FF9170FA5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041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35</a:t>
            </a:fld>
            <a:endParaRPr lang="en-US"/>
          </a:p>
        </p:txBody>
      </p:sp>
    </p:spTree>
    <p:extLst>
      <p:ext uri="{BB962C8B-B14F-4D97-AF65-F5344CB8AC3E}">
        <p14:creationId xmlns:p14="http://schemas.microsoft.com/office/powerpoint/2010/main" val="4288743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40</a:t>
            </a:fld>
            <a:endParaRPr lang="en-US"/>
          </a:p>
        </p:txBody>
      </p:sp>
    </p:spTree>
    <p:extLst>
      <p:ext uri="{BB962C8B-B14F-4D97-AF65-F5344CB8AC3E}">
        <p14:creationId xmlns:p14="http://schemas.microsoft.com/office/powerpoint/2010/main" val="4223122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41</a:t>
            </a:fld>
            <a:endParaRPr lang="en-US"/>
          </a:p>
        </p:txBody>
      </p:sp>
    </p:spTree>
    <p:extLst>
      <p:ext uri="{BB962C8B-B14F-4D97-AF65-F5344CB8AC3E}">
        <p14:creationId xmlns:p14="http://schemas.microsoft.com/office/powerpoint/2010/main" val="271138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phổ biến luật chơi, tổ chức cho HS chơi cá nhân hoặc theo nhóm</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5</a:t>
            </a:fld>
            <a:endParaRPr lang="en-US"/>
          </a:p>
        </p:txBody>
      </p:sp>
    </p:spTree>
    <p:extLst>
      <p:ext uri="{BB962C8B-B14F-4D97-AF65-F5344CB8AC3E}">
        <p14:creationId xmlns:p14="http://schemas.microsoft.com/office/powerpoint/2010/main" val="2218632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42</a:t>
            </a:fld>
            <a:endParaRPr lang="en-US"/>
          </a:p>
        </p:txBody>
      </p:sp>
    </p:spTree>
    <p:extLst>
      <p:ext uri="{BB962C8B-B14F-4D97-AF65-F5344CB8AC3E}">
        <p14:creationId xmlns:p14="http://schemas.microsoft.com/office/powerpoint/2010/main" val="257108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43</a:t>
            </a:fld>
            <a:endParaRPr lang="en-US"/>
          </a:p>
        </p:txBody>
      </p:sp>
    </p:spTree>
    <p:extLst>
      <p:ext uri="{BB962C8B-B14F-4D97-AF65-F5344CB8AC3E}">
        <p14:creationId xmlns:p14="http://schemas.microsoft.com/office/powerpoint/2010/main" val="3776562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44</a:t>
            </a:fld>
            <a:endParaRPr lang="en-US"/>
          </a:p>
        </p:txBody>
      </p:sp>
    </p:spTree>
    <p:extLst>
      <p:ext uri="{BB962C8B-B14F-4D97-AF65-F5344CB8AC3E}">
        <p14:creationId xmlns:p14="http://schemas.microsoft.com/office/powerpoint/2010/main" val="1554464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tổ chức t</a:t>
            </a:r>
            <a:r>
              <a:rPr lang="vi-VN"/>
              <a:t>rưng bày</a:t>
            </a:r>
            <a:r>
              <a:rPr lang="en-US"/>
              <a:t> sản phẩm của các nhóm. Lần lượt đại diện các nhóm</a:t>
            </a:r>
            <a:r>
              <a:rPr lang="vi-VN"/>
              <a:t> giới thiệu về chậu cây cảnh </a:t>
            </a:r>
            <a:r>
              <a:rPr lang="en-US"/>
              <a:t>của mình.</a:t>
            </a:r>
          </a:p>
        </p:txBody>
      </p:sp>
      <p:sp>
        <p:nvSpPr>
          <p:cNvPr id="4" name="Slide Number Placeholder 3"/>
          <p:cNvSpPr>
            <a:spLocks noGrp="1"/>
          </p:cNvSpPr>
          <p:nvPr>
            <p:ph type="sldNum" sz="quarter" idx="5"/>
          </p:nvPr>
        </p:nvSpPr>
        <p:spPr/>
        <p:txBody>
          <a:bodyPr/>
          <a:lstStyle/>
          <a:p>
            <a:fld id="{DFDFAD3A-DF22-48E3-9DDC-BC41EC875E97}" type="slidenum">
              <a:rPr lang="en-US" smtClean="0"/>
              <a:t>45</a:t>
            </a:fld>
            <a:endParaRPr lang="en-US"/>
          </a:p>
        </p:txBody>
      </p:sp>
    </p:spTree>
    <p:extLst>
      <p:ext uri="{BB962C8B-B14F-4D97-AF65-F5344CB8AC3E}">
        <p14:creationId xmlns:p14="http://schemas.microsoft.com/office/powerpoint/2010/main" val="3606942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hướng dẫn HS đánh giá theo từng tiêu chí bằng hình dán. Có thể tặng thêm hình dán cho điểm sáng tạo, làm nhanh, đẹp</a:t>
            </a:r>
            <a:endParaRPr lang="vi-VN"/>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46</a:t>
            </a:fld>
            <a:endParaRPr lang="en-US"/>
          </a:p>
        </p:txBody>
      </p:sp>
    </p:spTree>
    <p:extLst>
      <p:ext uri="{BB962C8B-B14F-4D97-AF65-F5344CB8AC3E}">
        <p14:creationId xmlns:p14="http://schemas.microsoft.com/office/powerpoint/2010/main" val="796097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phổ biến luật chơi, tổ chức cho HS chơi cá nhân hoặc theo nhóm</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6</a:t>
            </a:fld>
            <a:endParaRPr lang="en-US"/>
          </a:p>
        </p:txBody>
      </p:sp>
    </p:spTree>
    <p:extLst>
      <p:ext uri="{BB962C8B-B14F-4D97-AF65-F5344CB8AC3E}">
        <p14:creationId xmlns:p14="http://schemas.microsoft.com/office/powerpoint/2010/main" val="497580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phổ biến luật chơi, tổ chức cho HS chơi cá nhân hoặc theo nhóm</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7</a:t>
            </a:fld>
            <a:endParaRPr lang="en-US"/>
          </a:p>
        </p:txBody>
      </p:sp>
    </p:spTree>
    <p:extLst>
      <p:ext uri="{BB962C8B-B14F-4D97-AF65-F5344CB8AC3E}">
        <p14:creationId xmlns:p14="http://schemas.microsoft.com/office/powerpoint/2010/main" val="2330778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Barlow Condensed ExtraBold" panose="00000906000000000000" pitchFamily="2" charset="0"/>
                <a:cs typeface="Times New Roman" panose="02020603050405020304" pitchFamily="18" charset="0"/>
              </a:rPr>
              <a:t>GV</a:t>
            </a:r>
            <a:r>
              <a:rPr lang="en-US" baseline="0">
                <a:latin typeface="Barlow Condensed ExtraBold" panose="00000906000000000000" pitchFamily="2" charset="0"/>
                <a:cs typeface="Times New Roman" panose="02020603050405020304" pitchFamily="18" charset="0"/>
              </a:rPr>
              <a:t> hướng dẫn HS hoàn thiện phiếu học tập số 1, cho HS các nhóm lên trình bày phiếu học tập</a:t>
            </a:r>
            <a:endParaRPr lang="en-US">
              <a:latin typeface="Barlow Condensed ExtraBold" panose="00000906000000000000" pitchFamily="2" charset="0"/>
              <a:cs typeface="Times New Roman" panose="02020603050405020304" pitchFamily="18" charset="0"/>
            </a:endParaRPr>
          </a:p>
          <a:p>
            <a:r>
              <a:rPr lang="en-US"/>
              <a:t>GV gợi ý một số loại cây</a:t>
            </a:r>
          </a:p>
        </p:txBody>
      </p:sp>
      <p:sp>
        <p:nvSpPr>
          <p:cNvPr id="4" name="Slide Number Placeholder 3"/>
          <p:cNvSpPr>
            <a:spLocks noGrp="1"/>
          </p:cNvSpPr>
          <p:nvPr>
            <p:ph type="sldNum" sz="quarter" idx="5"/>
          </p:nvPr>
        </p:nvSpPr>
        <p:spPr/>
        <p:txBody>
          <a:bodyPr/>
          <a:lstStyle/>
          <a:p>
            <a:fld id="{DFDFAD3A-DF22-48E3-9DDC-BC41EC875E97}" type="slidenum">
              <a:rPr lang="en-US" smtClean="0"/>
              <a:t>11</a:t>
            </a:fld>
            <a:endParaRPr lang="en-US"/>
          </a:p>
        </p:txBody>
      </p:sp>
    </p:spTree>
    <p:extLst>
      <p:ext uri="{BB962C8B-B14F-4D97-AF65-F5344CB8AC3E}">
        <p14:creationId xmlns:p14="http://schemas.microsoft.com/office/powerpoint/2010/main" val="4033996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bổ sung thêm thông tin về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DFDFAD3A-DF22-48E3-9DDC-BC41EC875E97}" type="slidenum">
              <a:rPr lang="en-US" smtClean="0"/>
              <a:t>12</a:t>
            </a:fld>
            <a:endParaRPr lang="en-US"/>
          </a:p>
        </p:txBody>
      </p:sp>
    </p:spTree>
    <p:extLst>
      <p:ext uri="{BB962C8B-B14F-4D97-AF65-F5344CB8AC3E}">
        <p14:creationId xmlns:p14="http://schemas.microsoft.com/office/powerpoint/2010/main" val="1971684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bổ sung thêm thông tin về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p:txBody>
      </p:sp>
      <p:sp>
        <p:nvSpPr>
          <p:cNvPr id="4" name="Slide Number Placeholder 3"/>
          <p:cNvSpPr>
            <a:spLocks noGrp="1"/>
          </p:cNvSpPr>
          <p:nvPr>
            <p:ph type="sldNum" sz="quarter" idx="5"/>
          </p:nvPr>
        </p:nvSpPr>
        <p:spPr/>
        <p:txBody>
          <a:bodyPr/>
          <a:lstStyle/>
          <a:p>
            <a:fld id="{DFDFAD3A-DF22-48E3-9DDC-BC41EC875E97}" type="slidenum">
              <a:rPr lang="en-US" smtClean="0"/>
              <a:t>13</a:t>
            </a:fld>
            <a:endParaRPr lang="en-US"/>
          </a:p>
        </p:txBody>
      </p:sp>
    </p:spTree>
    <p:extLst>
      <p:ext uri="{BB962C8B-B14F-4D97-AF65-F5344CB8AC3E}">
        <p14:creationId xmlns:p14="http://schemas.microsoft.com/office/powerpoint/2010/main" val="4144564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GV bổ sung thêm thông tin về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p:txBody>
      </p:sp>
      <p:sp>
        <p:nvSpPr>
          <p:cNvPr id="4" name="Slide Number Placeholder 3"/>
          <p:cNvSpPr>
            <a:spLocks noGrp="1"/>
          </p:cNvSpPr>
          <p:nvPr>
            <p:ph type="sldNum" sz="quarter" idx="5"/>
          </p:nvPr>
        </p:nvSpPr>
        <p:spPr/>
        <p:txBody>
          <a:bodyPr/>
          <a:lstStyle/>
          <a:p>
            <a:fld id="{DFDFAD3A-DF22-48E3-9DDC-BC41EC875E97}" type="slidenum">
              <a:rPr lang="en-US" smtClean="0"/>
              <a:t>14</a:t>
            </a:fld>
            <a:endParaRPr lang="en-US"/>
          </a:p>
        </p:txBody>
      </p:sp>
    </p:spTree>
    <p:extLst>
      <p:ext uri="{BB962C8B-B14F-4D97-AF65-F5344CB8AC3E}">
        <p14:creationId xmlns:p14="http://schemas.microsoft.com/office/powerpoint/2010/main" val="1269337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45.sv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7.sv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6.svg"/><Relationship Id="rId9" Type="http://schemas.openxmlformats.org/officeDocument/2006/relationships/image" Target="../media/image21.svg"/><Relationship Id="rId14"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45.sv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7.sv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6.svg"/><Relationship Id="rId9" Type="http://schemas.openxmlformats.org/officeDocument/2006/relationships/image" Target="../media/image21.sv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45.svg"/><Relationship Id="rId12"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7.sv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6.svg"/><Relationship Id="rId9" Type="http://schemas.openxmlformats.org/officeDocument/2006/relationships/image" Target="../media/image21.svg"/><Relationship Id="rId14" Type="http://schemas.openxmlformats.org/officeDocument/2006/relationships/image" Target="../media/image50.sv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45.svg"/><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7.sv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6.svg"/><Relationship Id="rId9" Type="http://schemas.openxmlformats.org/officeDocument/2006/relationships/image" Target="../media/image21.svg"/><Relationship Id="rId14" Type="http://schemas.openxmlformats.org/officeDocument/2006/relationships/image" Target="../media/image50.sv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0.svg"/><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2.svg"/><Relationship Id="rId9" Type="http://schemas.openxmlformats.org/officeDocument/2006/relationships/image" Target="../media/image33.jp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5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5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png"/><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6.svg"/><Relationship Id="rId9" Type="http://schemas.openxmlformats.org/officeDocument/2006/relationships/image" Target="../media/image59.sv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62.svg"/><Relationship Id="rId12"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6.sv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6.svg"/><Relationship Id="rId9"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45.png"/><Relationship Id="rId4" Type="http://schemas.openxmlformats.org/officeDocument/2006/relationships/image" Target="../media/image2.svg"/><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57.svg"/><Relationship Id="rId12"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6.sv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6.svg"/><Relationship Id="rId9" Type="http://schemas.openxmlformats.org/officeDocument/2006/relationships/image" Target="../media/image68.sv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10.png"/><Relationship Id="rId7" Type="http://schemas.openxmlformats.org/officeDocument/2006/relationships/image" Target="../media/image57.svg"/><Relationship Id="rId12"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6.sv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6.svg"/><Relationship Id="rId9" Type="http://schemas.openxmlformats.org/officeDocument/2006/relationships/image" Target="../media/image68.sv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57.svg"/><Relationship Id="rId12"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6.sv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6.svg"/><Relationship Id="rId9" Type="http://schemas.openxmlformats.org/officeDocument/2006/relationships/image" Target="../media/image68.sv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6.svg"/><Relationship Id="rId18"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62.svg"/><Relationship Id="rId12" Type="http://schemas.openxmlformats.org/officeDocument/2006/relationships/image" Target="../media/image49.png"/><Relationship Id="rId17" Type="http://schemas.openxmlformats.org/officeDocument/2006/relationships/image" Target="../media/image51.png"/><Relationship Id="rId2" Type="http://schemas.openxmlformats.org/officeDocument/2006/relationships/notesSlide" Target="../notesSlides/notesSlide19.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74.svg"/><Relationship Id="rId5" Type="http://schemas.openxmlformats.org/officeDocument/2006/relationships/image" Target="../media/image11.png"/><Relationship Id="rId15" Type="http://schemas.openxmlformats.org/officeDocument/2006/relationships/image" Target="../media/image36.svg"/><Relationship Id="rId10" Type="http://schemas.openxmlformats.org/officeDocument/2006/relationships/image" Target="../media/image48.png"/><Relationship Id="rId4" Type="http://schemas.openxmlformats.org/officeDocument/2006/relationships/image" Target="../media/image16.svg"/><Relationship Id="rId9" Type="http://schemas.openxmlformats.org/officeDocument/2006/relationships/image" Target="../media/image66.svg"/><Relationship Id="rId1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6.svg"/><Relationship Id="rId18"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62.svg"/><Relationship Id="rId12" Type="http://schemas.openxmlformats.org/officeDocument/2006/relationships/image" Target="../media/image49.png"/><Relationship Id="rId17" Type="http://schemas.openxmlformats.org/officeDocument/2006/relationships/image" Target="../media/image51.png"/><Relationship Id="rId2" Type="http://schemas.openxmlformats.org/officeDocument/2006/relationships/notesSlide" Target="../notesSlides/notesSlide20.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74.svg"/><Relationship Id="rId5" Type="http://schemas.openxmlformats.org/officeDocument/2006/relationships/image" Target="../media/image11.png"/><Relationship Id="rId15" Type="http://schemas.openxmlformats.org/officeDocument/2006/relationships/image" Target="../media/image36.svg"/><Relationship Id="rId10" Type="http://schemas.openxmlformats.org/officeDocument/2006/relationships/image" Target="../media/image48.png"/><Relationship Id="rId4" Type="http://schemas.openxmlformats.org/officeDocument/2006/relationships/image" Target="../media/image16.svg"/><Relationship Id="rId9" Type="http://schemas.openxmlformats.org/officeDocument/2006/relationships/image" Target="../media/image66.svg"/><Relationship Id="rId1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6.svg"/><Relationship Id="rId3" Type="http://schemas.openxmlformats.org/officeDocument/2006/relationships/image" Target="../media/image10.png"/><Relationship Id="rId7" Type="http://schemas.openxmlformats.org/officeDocument/2006/relationships/image" Target="../media/image62.svg"/><Relationship Id="rId12" Type="http://schemas.openxmlformats.org/officeDocument/2006/relationships/image" Target="../media/image23.png"/><Relationship Id="rId2" Type="http://schemas.openxmlformats.org/officeDocument/2006/relationships/notesSlide" Target="../notesSlides/notesSlide23.xml"/><Relationship Id="rId16"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76.svg"/><Relationship Id="rId5" Type="http://schemas.openxmlformats.org/officeDocument/2006/relationships/image" Target="../media/image11.png"/><Relationship Id="rId15" Type="http://schemas.openxmlformats.org/officeDocument/2006/relationships/image" Target="../media/image54.jpeg"/><Relationship Id="rId10" Type="http://schemas.openxmlformats.org/officeDocument/2006/relationships/image" Target="../media/image49.png"/><Relationship Id="rId4" Type="http://schemas.openxmlformats.org/officeDocument/2006/relationships/image" Target="../media/image16.svg"/><Relationship Id="rId9" Type="http://schemas.openxmlformats.org/officeDocument/2006/relationships/image" Target="../media/image74.svg"/><Relationship Id="rId1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56.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6.svg"/><Relationship Id="rId9" Type="http://schemas.openxmlformats.org/officeDocument/2006/relationships/image" Target="../media/image25.sv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56.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8.png"/><Relationship Id="rId7" Type="http://schemas.openxmlformats.org/officeDocument/2006/relationships/image" Target="../media/image100.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1.png"/><Relationship Id="rId10" Type="http://schemas.openxmlformats.org/officeDocument/2006/relationships/image" Target="../media/image102.svg"/><Relationship Id="rId4" Type="http://schemas.openxmlformats.org/officeDocument/2006/relationships/image" Target="../media/image98.sv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98.svg"/><Relationship Id="rId7" Type="http://schemas.openxmlformats.org/officeDocument/2006/relationships/image" Target="../media/image62.jp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61.png"/><Relationship Id="rId4" Type="http://schemas.openxmlformats.org/officeDocument/2006/relationships/image" Target="../media/image11.png"/><Relationship Id="rId9" Type="http://schemas.openxmlformats.org/officeDocument/2006/relationships/image" Target="../media/image64.jp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1.svg"/><Relationship Id="rId7" Type="http://schemas.openxmlformats.org/officeDocument/2006/relationships/image" Target="../media/image104.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109.svg"/><Relationship Id="rId10" Type="http://schemas.openxmlformats.org/officeDocument/2006/relationships/image" Target="../media/image67.png"/><Relationship Id="rId4" Type="http://schemas.openxmlformats.org/officeDocument/2006/relationships/image" Target="../media/image65.png"/><Relationship Id="rId9"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98.svg"/><Relationship Id="rId7" Type="http://schemas.openxmlformats.org/officeDocument/2006/relationships/image" Target="../media/image6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13.svg"/><Relationship Id="rId5" Type="http://schemas.openxmlformats.org/officeDocument/2006/relationships/image" Target="../media/image68.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8.png"/><Relationship Id="rId7" Type="http://schemas.openxmlformats.org/officeDocument/2006/relationships/image" Target="../media/image102.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1.png"/><Relationship Id="rId4" Type="http://schemas.openxmlformats.org/officeDocument/2006/relationships/image" Target="../media/image98.svg"/></Relationships>
</file>

<file path=ppt/slides/_rels/slide3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98.svg"/><Relationship Id="rId7" Type="http://schemas.openxmlformats.org/officeDocument/2006/relationships/image" Target="../media/image74.jp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png"/><Relationship Id="rId10" Type="http://schemas.openxmlformats.org/officeDocument/2006/relationships/image" Target="../media/image102.svg"/><Relationship Id="rId4" Type="http://schemas.openxmlformats.org/officeDocument/2006/relationships/image" Target="../media/image11.pn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98.svg"/><Relationship Id="rId7" Type="http://schemas.openxmlformats.org/officeDocument/2006/relationships/image" Target="../media/image5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22.svg"/><Relationship Id="rId5" Type="http://schemas.openxmlformats.org/officeDocument/2006/relationships/image" Target="../media/image76.png"/><Relationship Id="rId10" Type="http://schemas.openxmlformats.org/officeDocument/2006/relationships/image" Target="../media/image35.png"/><Relationship Id="rId4" Type="http://schemas.openxmlformats.org/officeDocument/2006/relationships/image" Target="../media/image11.png"/><Relationship Id="rId9" Type="http://schemas.openxmlformats.org/officeDocument/2006/relationships/image" Target="../media/image55.jpeg"/></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image" Target="../media/image98.svg"/><Relationship Id="rId7" Type="http://schemas.microsoft.com/office/2007/relationships/hdphoto" Target="../media/hdphoto2.wdp"/><Relationship Id="rId12" Type="http://schemas.openxmlformats.org/officeDocument/2006/relationships/image" Target="../media/image82.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1.png"/><Relationship Id="rId5" Type="http://schemas.openxmlformats.org/officeDocument/2006/relationships/image" Target="../media/image77.jpg"/><Relationship Id="rId10" Type="http://schemas.openxmlformats.org/officeDocument/2006/relationships/image" Target="../media/image80.png"/><Relationship Id="rId4" Type="http://schemas.openxmlformats.org/officeDocument/2006/relationships/image" Target="../media/image11.png"/><Relationship Id="rId9"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98.svg"/><Relationship Id="rId7" Type="http://schemas.openxmlformats.org/officeDocument/2006/relationships/image" Target="../media/image35.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23.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7.jpg"/><Relationship Id="rId4" Type="http://schemas.openxmlformats.org/officeDocument/2006/relationships/image" Target="../media/image16.svg"/><Relationship Id="rId9" Type="http://schemas.openxmlformats.org/officeDocument/2006/relationships/image" Target="../media/image25.sv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35.png"/><Relationship Id="rId3" Type="http://schemas.openxmlformats.org/officeDocument/2006/relationships/image" Target="../media/image58.png"/><Relationship Id="rId7" Type="http://schemas.openxmlformats.org/officeDocument/2006/relationships/image" Target="../media/image133.svg"/><Relationship Id="rId12" Type="http://schemas.openxmlformats.org/officeDocument/2006/relationships/image" Target="../media/image89.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137.svg"/><Relationship Id="rId5" Type="http://schemas.openxmlformats.org/officeDocument/2006/relationships/image" Target="../media/image11.png"/><Relationship Id="rId10" Type="http://schemas.openxmlformats.org/officeDocument/2006/relationships/image" Target="../media/image88.png"/><Relationship Id="rId4" Type="http://schemas.openxmlformats.org/officeDocument/2006/relationships/image" Target="../media/image98.svg"/><Relationship Id="rId9" Type="http://schemas.openxmlformats.org/officeDocument/2006/relationships/image" Target="../media/image135.svg"/><Relationship Id="rId14" Type="http://schemas.openxmlformats.org/officeDocument/2006/relationships/image" Target="../media/image36.png"/></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jpeg"/><Relationship Id="rId3" Type="http://schemas.openxmlformats.org/officeDocument/2006/relationships/image" Target="../media/image58.png"/><Relationship Id="rId7" Type="http://schemas.openxmlformats.org/officeDocument/2006/relationships/image" Target="../media/image133.svg"/><Relationship Id="rId12"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137.svg"/><Relationship Id="rId5" Type="http://schemas.openxmlformats.org/officeDocument/2006/relationships/image" Target="../media/image11.png"/><Relationship Id="rId10" Type="http://schemas.openxmlformats.org/officeDocument/2006/relationships/image" Target="../media/image88.png"/><Relationship Id="rId4" Type="http://schemas.openxmlformats.org/officeDocument/2006/relationships/image" Target="../media/image98.svg"/><Relationship Id="rId9" Type="http://schemas.openxmlformats.org/officeDocument/2006/relationships/image" Target="../media/image135.svg"/><Relationship Id="rId14"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jpeg"/><Relationship Id="rId3" Type="http://schemas.openxmlformats.org/officeDocument/2006/relationships/image" Target="../media/image58.png"/><Relationship Id="rId7" Type="http://schemas.openxmlformats.org/officeDocument/2006/relationships/image" Target="../media/image133.svg"/><Relationship Id="rId12"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137.svg"/><Relationship Id="rId5" Type="http://schemas.openxmlformats.org/officeDocument/2006/relationships/image" Target="../media/image11.png"/><Relationship Id="rId10" Type="http://schemas.openxmlformats.org/officeDocument/2006/relationships/image" Target="../media/image88.png"/><Relationship Id="rId4" Type="http://schemas.openxmlformats.org/officeDocument/2006/relationships/image" Target="../media/image98.svg"/><Relationship Id="rId9" Type="http://schemas.openxmlformats.org/officeDocument/2006/relationships/image" Target="../media/image135.svg"/><Relationship Id="rId14"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jpeg"/><Relationship Id="rId3" Type="http://schemas.openxmlformats.org/officeDocument/2006/relationships/image" Target="../media/image58.png"/><Relationship Id="rId7" Type="http://schemas.openxmlformats.org/officeDocument/2006/relationships/image" Target="../media/image133.svg"/><Relationship Id="rId12"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137.svg"/><Relationship Id="rId5" Type="http://schemas.openxmlformats.org/officeDocument/2006/relationships/image" Target="../media/image11.png"/><Relationship Id="rId10" Type="http://schemas.openxmlformats.org/officeDocument/2006/relationships/image" Target="../media/image88.png"/><Relationship Id="rId4" Type="http://schemas.openxmlformats.org/officeDocument/2006/relationships/image" Target="../media/image98.svg"/><Relationship Id="rId9" Type="http://schemas.openxmlformats.org/officeDocument/2006/relationships/image" Target="../media/image135.svg"/><Relationship Id="rId14" Type="http://schemas.openxmlformats.org/officeDocument/2006/relationships/image" Target="../media/image36.png"/></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3.jpeg"/><Relationship Id="rId3" Type="http://schemas.openxmlformats.org/officeDocument/2006/relationships/image" Target="../media/image58.png"/><Relationship Id="rId7" Type="http://schemas.openxmlformats.org/officeDocument/2006/relationships/image" Target="../media/image133.svg"/><Relationship Id="rId12"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137.svg"/><Relationship Id="rId5" Type="http://schemas.openxmlformats.org/officeDocument/2006/relationships/image" Target="../media/image11.png"/><Relationship Id="rId10" Type="http://schemas.openxmlformats.org/officeDocument/2006/relationships/image" Target="../media/image88.png"/><Relationship Id="rId4" Type="http://schemas.openxmlformats.org/officeDocument/2006/relationships/image" Target="../media/image98.svg"/><Relationship Id="rId9" Type="http://schemas.openxmlformats.org/officeDocument/2006/relationships/image" Target="../media/image135.svg"/><Relationship Id="rId14" Type="http://schemas.openxmlformats.org/officeDocument/2006/relationships/image" Target="../media/image36.png"/></Relationships>
</file>

<file path=ppt/slides/_rels/slide45.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58.png"/><Relationship Id="rId7" Type="http://schemas.openxmlformats.org/officeDocument/2006/relationships/image" Target="../media/image102.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1.png"/><Relationship Id="rId4" Type="http://schemas.openxmlformats.org/officeDocument/2006/relationships/image" Target="../media/image98.svg"/><Relationship Id="rId9" Type="http://schemas.openxmlformats.org/officeDocument/2006/relationships/image" Target="../media/image95.jpeg"/></Relationships>
</file>

<file path=ppt/slides/_rels/slide4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8.png"/><Relationship Id="rId7" Type="http://schemas.openxmlformats.org/officeDocument/2006/relationships/image" Target="../media/image98.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1.sv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54.sv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02.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52.svg"/><Relationship Id="rId5" Type="http://schemas.openxmlformats.org/officeDocument/2006/relationships/image" Target="../media/image149.svg"/><Relationship Id="rId10" Type="http://schemas.openxmlformats.org/officeDocument/2006/relationships/image" Target="../media/image101.png"/><Relationship Id="rId4" Type="http://schemas.openxmlformats.org/officeDocument/2006/relationships/image" Target="../media/image99.png"/><Relationship Id="rId9" Type="http://schemas.openxmlformats.org/officeDocument/2006/relationships/image" Target="../media/image150.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8.jpg"/><Relationship Id="rId4" Type="http://schemas.openxmlformats.org/officeDocument/2006/relationships/image" Target="../media/image16.sv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9.jpg"/><Relationship Id="rId4" Type="http://schemas.openxmlformats.org/officeDocument/2006/relationships/image" Target="../media/image16.sv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6.sv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4.svg"/><Relationship Id="rId4" Type="http://schemas.openxmlformats.org/officeDocument/2006/relationships/image" Target="../media/image22.png"/><Relationship Id="rId9"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483157" y="2830483"/>
            <a:ext cx="15321685" cy="4626033"/>
          </a:xfrm>
          <a:custGeom>
            <a:avLst/>
            <a:gdLst/>
            <a:ahLst/>
            <a:cxnLst/>
            <a:rect l="l" t="t" r="r" b="b"/>
            <a:pathLst>
              <a:path w="15321685" h="4626033">
                <a:moveTo>
                  <a:pt x="0" y="0"/>
                </a:moveTo>
                <a:lnTo>
                  <a:pt x="15321686" y="0"/>
                </a:lnTo>
                <a:lnTo>
                  <a:pt x="15321686" y="4626034"/>
                </a:lnTo>
                <a:lnTo>
                  <a:pt x="0" y="46260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3259619" y="3163170"/>
            <a:ext cx="12058191" cy="3587668"/>
          </a:xfrm>
          <a:custGeom>
            <a:avLst/>
            <a:gdLst/>
            <a:ahLst/>
            <a:cxnLst/>
            <a:rect l="l" t="t" r="r" b="b"/>
            <a:pathLst>
              <a:path w="12058191" h="3587668">
                <a:moveTo>
                  <a:pt x="0" y="0"/>
                </a:moveTo>
                <a:lnTo>
                  <a:pt x="12058190" y="0"/>
                </a:lnTo>
                <a:lnTo>
                  <a:pt x="12058190" y="3587668"/>
                </a:lnTo>
                <a:lnTo>
                  <a:pt x="0" y="35876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688680" y="5170143"/>
            <a:ext cx="2460381" cy="4731503"/>
          </a:xfrm>
          <a:custGeom>
            <a:avLst/>
            <a:gdLst/>
            <a:ahLst/>
            <a:cxnLst/>
            <a:rect l="l" t="t" r="r" b="b"/>
            <a:pathLst>
              <a:path w="2460381" h="4731503">
                <a:moveTo>
                  <a:pt x="0" y="0"/>
                </a:moveTo>
                <a:lnTo>
                  <a:pt x="2460382" y="0"/>
                </a:lnTo>
                <a:lnTo>
                  <a:pt x="2460382" y="4731503"/>
                </a:lnTo>
                <a:lnTo>
                  <a:pt x="0" y="47315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6604166">
            <a:off x="15092098" y="7295044"/>
            <a:ext cx="825874" cy="1672656"/>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TextBox 12"/>
          <p:cNvSpPr txBox="1"/>
          <p:nvPr/>
        </p:nvSpPr>
        <p:spPr>
          <a:xfrm>
            <a:off x="2667000" y="4504180"/>
            <a:ext cx="13131582" cy="2154436"/>
          </a:xfrm>
          <a:prstGeom prst="rect">
            <a:avLst/>
          </a:prstGeom>
        </p:spPr>
        <p:txBody>
          <a:bodyPr lIns="0" tIns="0" rIns="0" bIns="0" rtlCol="0" anchor="t">
            <a:spAutoFit/>
          </a:bodyPr>
          <a:lstStyle/>
          <a:p>
            <a:pPr algn="ctr"/>
            <a:r>
              <a:rPr lang="en-US" sz="6000" u="sng" dirty="0" smtClean="0">
                <a:solidFill>
                  <a:srgbClr val="002060"/>
                </a:solidFill>
                <a:latin typeface="Barlow Condensed ExtraBold" panose="00000906000000000000" pitchFamily="2" charset="0"/>
              </a:rPr>
              <a:t>BÀI HỌC STEM</a:t>
            </a:r>
            <a:r>
              <a:rPr lang="en-US" sz="6000" dirty="0" smtClean="0">
                <a:solidFill>
                  <a:srgbClr val="B85D3B"/>
                </a:solidFill>
                <a:latin typeface="Barlow Condensed ExtraBold" panose="00000906000000000000" pitchFamily="2" charset="0"/>
              </a:rPr>
              <a:t>: TRỒNG </a:t>
            </a:r>
            <a:r>
              <a:rPr lang="en-US" sz="6000" dirty="0">
                <a:solidFill>
                  <a:srgbClr val="B85D3B"/>
                </a:solidFill>
                <a:latin typeface="Barlow Condensed ExtraBold" panose="00000906000000000000" pitchFamily="2" charset="0"/>
              </a:rPr>
              <a:t>CÂY KHÔNG CẦN </a:t>
            </a:r>
            <a:r>
              <a:rPr lang="en-US" sz="6000" dirty="0" smtClean="0">
                <a:solidFill>
                  <a:srgbClr val="B85D3B"/>
                </a:solidFill>
                <a:latin typeface="Barlow Condensed ExtraBold" panose="00000906000000000000" pitchFamily="2" charset="0"/>
              </a:rPr>
              <a:t>HẠT</a:t>
            </a:r>
          </a:p>
          <a:p>
            <a:pPr algn="ctr"/>
            <a:endParaRPr lang="en-US" sz="4000" dirty="0" smtClean="0">
              <a:solidFill>
                <a:srgbClr val="B85D3B"/>
              </a:solidFill>
              <a:latin typeface="Barlow Condensed ExtraBold" panose="00000906000000000000" pitchFamily="2" charset="0"/>
            </a:endParaRPr>
          </a:p>
          <a:p>
            <a:pPr algn="ctr"/>
            <a:r>
              <a:rPr lang="en-US" sz="4000" dirty="0" smtClean="0">
                <a:solidFill>
                  <a:srgbClr val="002060"/>
                </a:solidFill>
                <a:latin typeface="Barlow Condensed ExtraBold" panose="00000906000000000000" pitchFamily="2" charset="0"/>
              </a:rPr>
              <a:t>GIÁO VIÊN: NGUYỄN THỊ BÉ</a:t>
            </a:r>
            <a:endParaRPr lang="en-US" sz="4000" dirty="0">
              <a:solidFill>
                <a:srgbClr val="002060"/>
              </a:solidFill>
              <a:latin typeface="Barlow Condensed ExtraBold" panose="00000906000000000000" pitchFamily="2" charset="0"/>
            </a:endParaRPr>
          </a:p>
        </p:txBody>
      </p:sp>
      <p:sp>
        <p:nvSpPr>
          <p:cNvPr id="14" name="Freeform 14"/>
          <p:cNvSpPr/>
          <p:nvPr/>
        </p:nvSpPr>
        <p:spPr>
          <a:xfrm rot="-7188154" flipH="1">
            <a:off x="13248314" y="8548691"/>
            <a:ext cx="825874" cy="1672656"/>
          </a:xfrm>
          <a:custGeom>
            <a:avLst/>
            <a:gdLst/>
            <a:ahLst/>
            <a:cxnLst/>
            <a:rect l="l" t="t" r="r" b="b"/>
            <a:pathLst>
              <a:path w="825874" h="1672656">
                <a:moveTo>
                  <a:pt x="825873" y="0"/>
                </a:moveTo>
                <a:lnTo>
                  <a:pt x="0" y="0"/>
                </a:lnTo>
                <a:lnTo>
                  <a:pt x="0" y="1672656"/>
                </a:lnTo>
                <a:lnTo>
                  <a:pt x="825873" y="1672656"/>
                </a:lnTo>
                <a:lnTo>
                  <a:pt x="825873"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6" name="Picture 15">
            <a:extLst>
              <a:ext uri="{FF2B5EF4-FFF2-40B4-BE49-F238E27FC236}">
                <a16:creationId xmlns:a16="http://schemas.microsoft.com/office/drawing/2014/main" xmlns="" id="{1584D1BD-D713-17E0-50CF-90E8BFDD00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12113" y="4440258"/>
            <a:ext cx="1868015" cy="2799423"/>
          </a:xfrm>
          <a:prstGeom prst="rect">
            <a:avLst/>
          </a:prstGeom>
        </p:spPr>
      </p:pic>
      <p:pic>
        <p:nvPicPr>
          <p:cNvPr id="18" name="Picture 17">
            <a:extLst>
              <a:ext uri="{FF2B5EF4-FFF2-40B4-BE49-F238E27FC236}">
                <a16:creationId xmlns:a16="http://schemas.microsoft.com/office/drawing/2014/main" xmlns="" id="{946E2812-ECC2-60B9-7863-A26D8E4803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715754" y="487292"/>
            <a:ext cx="2093682" cy="1978080"/>
          </a:xfrm>
          <a:prstGeom prst="rect">
            <a:avLst/>
          </a:prstGeom>
        </p:spPr>
      </p:pic>
      <p:pic>
        <p:nvPicPr>
          <p:cNvPr id="20" name="Picture 19">
            <a:extLst>
              <a:ext uri="{FF2B5EF4-FFF2-40B4-BE49-F238E27FC236}">
                <a16:creationId xmlns:a16="http://schemas.microsoft.com/office/drawing/2014/main" xmlns="" id="{AC5F4192-54E7-501E-11E4-10863771621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72599" y="-209827"/>
            <a:ext cx="2791399" cy="3435078"/>
          </a:xfrm>
          <a:prstGeom prst="rect">
            <a:avLst/>
          </a:prstGeom>
        </p:spPr>
      </p:pic>
      <p:pic>
        <p:nvPicPr>
          <p:cNvPr id="22" name="Picture 21">
            <a:extLst>
              <a:ext uri="{FF2B5EF4-FFF2-40B4-BE49-F238E27FC236}">
                <a16:creationId xmlns:a16="http://schemas.microsoft.com/office/drawing/2014/main" xmlns="" id="{FA5C8E17-B87D-5ED6-0318-E161237CE91B}"/>
              </a:ext>
            </a:extLst>
          </p:cNvPr>
          <p:cNvPicPr>
            <a:picLocks noChangeAspect="1"/>
          </p:cNvPicPr>
          <p:nvPr/>
        </p:nvPicPr>
        <p:blipFill rotWithShape="1">
          <a:blip r:embed="rId15">
            <a:extLst>
              <a:ext uri="{28A0092B-C50C-407E-A947-70E740481C1C}">
                <a14:useLocalDpi xmlns:a14="http://schemas.microsoft.com/office/drawing/2010/main" val="0"/>
              </a:ext>
            </a:extLst>
          </a:blip>
          <a:srcRect r="69329"/>
          <a:stretch/>
        </p:blipFill>
        <p:spPr>
          <a:xfrm>
            <a:off x="4951282" y="19435"/>
            <a:ext cx="1522079" cy="2667000"/>
          </a:xfrm>
          <a:prstGeom prst="rect">
            <a:avLst/>
          </a:prstGeom>
        </p:spPr>
      </p:pic>
      <p:pic>
        <p:nvPicPr>
          <p:cNvPr id="23" name="Picture 22">
            <a:extLst>
              <a:ext uri="{FF2B5EF4-FFF2-40B4-BE49-F238E27FC236}">
                <a16:creationId xmlns:a16="http://schemas.microsoft.com/office/drawing/2014/main" xmlns="" id="{D43A6ADF-039F-F9BC-E7E8-E47D5C68B987}"/>
              </a:ext>
            </a:extLst>
          </p:cNvPr>
          <p:cNvPicPr>
            <a:picLocks noChangeAspect="1"/>
          </p:cNvPicPr>
          <p:nvPr/>
        </p:nvPicPr>
        <p:blipFill rotWithShape="1">
          <a:blip r:embed="rId15">
            <a:extLst>
              <a:ext uri="{28A0092B-C50C-407E-A947-70E740481C1C}">
                <a14:useLocalDpi xmlns:a14="http://schemas.microsoft.com/office/drawing/2010/main" val="0"/>
              </a:ext>
            </a:extLst>
          </a:blip>
          <a:srcRect l="31054" t="-526" r="38275" b="526"/>
          <a:stretch/>
        </p:blipFill>
        <p:spPr>
          <a:xfrm>
            <a:off x="8187510" y="-83409"/>
            <a:ext cx="1522079" cy="2667000"/>
          </a:xfrm>
          <a:prstGeom prst="rect">
            <a:avLst/>
          </a:prstGeom>
        </p:spPr>
      </p:pic>
      <p:pic>
        <p:nvPicPr>
          <p:cNvPr id="24" name="Picture 23">
            <a:extLst>
              <a:ext uri="{FF2B5EF4-FFF2-40B4-BE49-F238E27FC236}">
                <a16:creationId xmlns:a16="http://schemas.microsoft.com/office/drawing/2014/main" xmlns="" id="{8772653C-60EE-B6F2-AF3C-AD085E33178B}"/>
              </a:ext>
            </a:extLst>
          </p:cNvPr>
          <p:cNvPicPr>
            <a:picLocks noChangeAspect="1"/>
          </p:cNvPicPr>
          <p:nvPr/>
        </p:nvPicPr>
        <p:blipFill rotWithShape="1">
          <a:blip r:embed="rId15">
            <a:extLst>
              <a:ext uri="{28A0092B-C50C-407E-A947-70E740481C1C}">
                <a14:useLocalDpi xmlns:a14="http://schemas.microsoft.com/office/drawing/2010/main" val="0"/>
              </a:ext>
            </a:extLst>
          </a:blip>
          <a:srcRect l="62010" t="4793" r="560" b="-4793"/>
          <a:stretch/>
        </p:blipFill>
        <p:spPr>
          <a:xfrm>
            <a:off x="11478735" y="-83409"/>
            <a:ext cx="1857479" cy="2667000"/>
          </a:xfrm>
          <a:prstGeom prst="rect">
            <a:avLst/>
          </a:prstGeom>
        </p:spPr>
      </p:pic>
      <p:sp>
        <p:nvSpPr>
          <p:cNvPr id="10" name="TextBox 9"/>
          <p:cNvSpPr txBox="1"/>
          <p:nvPr/>
        </p:nvSpPr>
        <p:spPr>
          <a:xfrm>
            <a:off x="8117733" y="3307218"/>
            <a:ext cx="2497800" cy="861774"/>
          </a:xfrm>
          <a:prstGeom prst="rect">
            <a:avLst/>
          </a:prstGeom>
          <a:noFill/>
        </p:spPr>
        <p:txBody>
          <a:bodyPr wrap="none" rtlCol="0">
            <a:spAutoFit/>
          </a:bodyPr>
          <a:lstStyle/>
          <a:p>
            <a:r>
              <a:rPr lang="en-US" sz="5000" b="1" u="sng" dirty="0" smtClean="0">
                <a:solidFill>
                  <a:srgbClr val="002060"/>
                </a:solidFill>
                <a:latin typeface="Barlow Condensed ExtraBold" panose="020B0604020202020204" charset="0"/>
              </a:rPr>
              <a:t>KHOA HỌC</a:t>
            </a:r>
            <a:endParaRPr lang="en-US" sz="5000" b="1" u="sng" dirty="0">
              <a:solidFill>
                <a:srgbClr val="002060"/>
              </a:solidFill>
              <a:latin typeface="Barlow Condensed ExtraBold"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par>
                                <p:cTn id="23" presetID="3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par>
                                <p:cTn id="35" presetID="16" presetClass="entr" presetSubtype="21"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4"/>
            <a:stretch>
              <a:fillRect/>
            </a:stretch>
          </a:blipFill>
        </p:spPr>
      </p:sp>
      <p:sp>
        <p:nvSpPr>
          <p:cNvPr id="5" name="Freeform 5"/>
          <p:cNvSpPr/>
          <p:nvPr/>
        </p:nvSpPr>
        <p:spPr>
          <a:xfrm>
            <a:off x="3657600" y="3771900"/>
            <a:ext cx="11316481" cy="3286243"/>
          </a:xfrm>
          <a:custGeom>
            <a:avLst/>
            <a:gdLst/>
            <a:ahLst/>
            <a:cxnLst/>
            <a:rect l="l" t="t" r="r" b="b"/>
            <a:pathLst>
              <a:path w="9069361" h="2698403">
                <a:moveTo>
                  <a:pt x="0" y="0"/>
                </a:moveTo>
                <a:lnTo>
                  <a:pt x="9069362" y="0"/>
                </a:lnTo>
                <a:lnTo>
                  <a:pt x="9069362" y="2698403"/>
                </a:lnTo>
                <a:lnTo>
                  <a:pt x="0" y="26984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H="1">
            <a:off x="1784173" y="2415818"/>
            <a:ext cx="2902908" cy="4103050"/>
          </a:xfrm>
          <a:custGeom>
            <a:avLst/>
            <a:gdLst/>
            <a:ahLst/>
            <a:cxnLst/>
            <a:rect l="l" t="t" r="r" b="b"/>
            <a:pathLst>
              <a:path w="2902908" h="4103050">
                <a:moveTo>
                  <a:pt x="2902908" y="0"/>
                </a:moveTo>
                <a:lnTo>
                  <a:pt x="0" y="0"/>
                </a:lnTo>
                <a:lnTo>
                  <a:pt x="0" y="4103051"/>
                </a:lnTo>
                <a:lnTo>
                  <a:pt x="2902908" y="4103051"/>
                </a:lnTo>
                <a:lnTo>
                  <a:pt x="2902908"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4114229" y="4574001"/>
            <a:ext cx="10287000" cy="1504386"/>
          </a:xfrm>
          <a:prstGeom prst="rect">
            <a:avLst/>
          </a:prstGeom>
        </p:spPr>
        <p:txBody>
          <a:bodyPr wrap="square" lIns="0" tIns="0" rIns="0" bIns="0" rtlCol="0" anchor="t">
            <a:spAutoFit/>
          </a:bodyPr>
          <a:lstStyle/>
          <a:p>
            <a:pPr algn="ctr"/>
            <a:r>
              <a:rPr lang="en-US" sz="9776">
                <a:solidFill>
                  <a:srgbClr val="B85D3B"/>
                </a:solidFill>
                <a:latin typeface="Barlow Condensed ExtraBold" panose="00000906000000000000" pitchFamily="2" charset="0"/>
              </a:rPr>
              <a:t>KHÁM PHÁ</a:t>
            </a:r>
          </a:p>
        </p:txBody>
      </p:sp>
      <p:pic>
        <p:nvPicPr>
          <p:cNvPr id="8" name="Picture 7">
            <a:extLst>
              <a:ext uri="{FF2B5EF4-FFF2-40B4-BE49-F238E27FC236}">
                <a16:creationId xmlns:a16="http://schemas.microsoft.com/office/drawing/2014/main" xmlns="" id="{12343374-BA71-10EE-C9DD-74970A2D9F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74462" y="3158190"/>
            <a:ext cx="2791399" cy="3435078"/>
          </a:xfrm>
          <a:prstGeom prst="rect">
            <a:avLst/>
          </a:prstGeom>
        </p:spPr>
      </p:pic>
    </p:spTree>
    <p:extLst>
      <p:ext uri="{BB962C8B-B14F-4D97-AF65-F5344CB8AC3E}">
        <p14:creationId xmlns:p14="http://schemas.microsoft.com/office/powerpoint/2010/main" val="35591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904128" y="3189511"/>
            <a:ext cx="14479744" cy="5570179"/>
            <a:chOff x="0" y="0"/>
            <a:chExt cx="3813595" cy="1467043"/>
          </a:xfrm>
        </p:grpSpPr>
        <p:sp>
          <p:nvSpPr>
            <p:cNvPr id="5" name="Freeform 5"/>
            <p:cNvSpPr/>
            <p:nvPr/>
          </p:nvSpPr>
          <p:spPr>
            <a:xfrm>
              <a:off x="0" y="0"/>
              <a:ext cx="3813595" cy="1467043"/>
            </a:xfrm>
            <a:custGeom>
              <a:avLst/>
              <a:gdLst/>
              <a:ahLst/>
              <a:cxnLst/>
              <a:rect l="l" t="t" r="r" b="b"/>
              <a:pathLst>
                <a:path w="3813595" h="1467043">
                  <a:moveTo>
                    <a:pt x="27268" y="0"/>
                  </a:moveTo>
                  <a:lnTo>
                    <a:pt x="3786327" y="0"/>
                  </a:lnTo>
                  <a:cubicBezTo>
                    <a:pt x="3801387" y="0"/>
                    <a:pt x="3813595" y="12208"/>
                    <a:pt x="3813595" y="27268"/>
                  </a:cubicBezTo>
                  <a:lnTo>
                    <a:pt x="3813595" y="1439775"/>
                  </a:lnTo>
                  <a:cubicBezTo>
                    <a:pt x="3813595" y="1447007"/>
                    <a:pt x="3810722" y="1453943"/>
                    <a:pt x="3805608" y="1459056"/>
                  </a:cubicBezTo>
                  <a:cubicBezTo>
                    <a:pt x="3800495" y="1464170"/>
                    <a:pt x="3793559" y="1467043"/>
                    <a:pt x="3786327" y="1467043"/>
                  </a:cubicBezTo>
                  <a:lnTo>
                    <a:pt x="27268" y="1467043"/>
                  </a:lnTo>
                  <a:cubicBezTo>
                    <a:pt x="20036" y="1467043"/>
                    <a:pt x="13100" y="1464170"/>
                    <a:pt x="7987" y="1459056"/>
                  </a:cubicBezTo>
                  <a:cubicBezTo>
                    <a:pt x="2873" y="1453943"/>
                    <a:pt x="0" y="1447007"/>
                    <a:pt x="0" y="1439775"/>
                  </a:cubicBezTo>
                  <a:lnTo>
                    <a:pt x="0" y="27268"/>
                  </a:lnTo>
                  <a:cubicBezTo>
                    <a:pt x="0" y="20036"/>
                    <a:pt x="2873" y="13100"/>
                    <a:pt x="7987" y="7987"/>
                  </a:cubicBezTo>
                  <a:cubicBezTo>
                    <a:pt x="13100" y="2873"/>
                    <a:pt x="20036" y="0"/>
                    <a:pt x="27268" y="0"/>
                  </a:cubicBezTo>
                  <a:close/>
                </a:path>
              </a:pathLst>
            </a:custGeom>
            <a:solidFill>
              <a:srgbClr val="FDE9E2"/>
            </a:solidFill>
          </p:spPr>
        </p:sp>
        <p:sp>
          <p:nvSpPr>
            <p:cNvPr id="6" name="TextBox 6"/>
            <p:cNvSpPr txBox="1"/>
            <p:nvPr/>
          </p:nvSpPr>
          <p:spPr>
            <a:xfrm>
              <a:off x="0" y="-38100"/>
              <a:ext cx="3813595" cy="1505143"/>
            </a:xfrm>
            <a:prstGeom prst="rect">
              <a:avLst/>
            </a:prstGeom>
          </p:spPr>
          <p:txBody>
            <a:bodyPr lIns="50800" tIns="50800" rIns="50800" bIns="50800" rtlCol="0" anchor="ctr"/>
            <a:lstStyle/>
            <a:p>
              <a:pPr algn="ctr"/>
              <a:endParaRPr/>
            </a:p>
          </p:txBody>
        </p:sp>
      </p:grpSp>
      <p:sp>
        <p:nvSpPr>
          <p:cNvPr id="7" name="Freeform 7"/>
          <p:cNvSpPr/>
          <p:nvPr/>
        </p:nvSpPr>
        <p:spPr>
          <a:xfrm rot="5284222">
            <a:off x="16342089" y="-51676"/>
            <a:ext cx="1426951" cy="3711880"/>
          </a:xfrm>
          <a:custGeom>
            <a:avLst/>
            <a:gdLst/>
            <a:ahLst/>
            <a:cxnLst/>
            <a:rect l="l" t="t" r="r" b="b"/>
            <a:pathLst>
              <a:path w="1426951" h="3711880">
                <a:moveTo>
                  <a:pt x="0" y="0"/>
                </a:moveTo>
                <a:lnTo>
                  <a:pt x="1426951" y="0"/>
                </a:lnTo>
                <a:lnTo>
                  <a:pt x="1426951" y="3711880"/>
                </a:lnTo>
                <a:lnTo>
                  <a:pt x="0" y="3711880"/>
                </a:lnTo>
                <a:lnTo>
                  <a:pt x="0" y="0"/>
                </a:lnTo>
                <a:close/>
              </a:path>
            </a:pathLst>
          </a:custGeom>
          <a:blipFill>
            <a:blip r:embed="rId5"/>
            <a:stretch>
              <a:fillRect/>
            </a:stretch>
          </a:blipFill>
        </p:spPr>
      </p:sp>
      <p:sp>
        <p:nvSpPr>
          <p:cNvPr id="8" name="TextBox 8"/>
          <p:cNvSpPr txBox="1"/>
          <p:nvPr/>
        </p:nvSpPr>
        <p:spPr>
          <a:xfrm>
            <a:off x="2160751" y="3433031"/>
            <a:ext cx="13966497" cy="1105816"/>
          </a:xfrm>
          <a:prstGeom prst="rect">
            <a:avLst/>
          </a:prstGeom>
        </p:spPr>
        <p:txBody>
          <a:bodyPr lIns="0" tIns="0" rIns="0" bIns="0" rtlCol="0" anchor="t">
            <a:spAutoFit/>
          </a:bodyPr>
          <a:lstStyle/>
          <a:p>
            <a:pPr algn="ctr"/>
            <a:r>
              <a:rPr lang="vi-VN" sz="3593">
                <a:solidFill>
                  <a:srgbClr val="B85D3B"/>
                </a:solidFill>
                <a:latin typeface="Roboto" panose="02000000000000000000" pitchFamily="2" charset="0"/>
              </a:rPr>
              <a:t>Kể tên một số cây trồng làm cảnh. </a:t>
            </a:r>
            <a:endParaRPr lang="en-US" sz="3593">
              <a:solidFill>
                <a:srgbClr val="B85D3B"/>
              </a:solidFill>
              <a:latin typeface="Roboto" panose="02000000000000000000" pitchFamily="2" charset="0"/>
            </a:endParaRPr>
          </a:p>
          <a:p>
            <a:pPr algn="ctr"/>
            <a:r>
              <a:rPr lang="vi-VN" sz="3593">
                <a:solidFill>
                  <a:srgbClr val="B85D3B"/>
                </a:solidFill>
                <a:latin typeface="Roboto" panose="02000000000000000000" pitchFamily="2" charset="0"/>
              </a:rPr>
              <a:t>Theo em các cây đó được trồng từ bộ phận nào của cây mẹ?</a:t>
            </a:r>
            <a:endParaRPr lang="en-US" sz="3593">
              <a:solidFill>
                <a:srgbClr val="B85D3B"/>
              </a:solidFill>
              <a:latin typeface="Roboto" panose="02000000000000000000" pitchFamily="2" charset="0"/>
            </a:endParaRPr>
          </a:p>
        </p:txBody>
      </p:sp>
      <p:sp>
        <p:nvSpPr>
          <p:cNvPr id="9" name="Freeform 9"/>
          <p:cNvSpPr/>
          <p:nvPr/>
        </p:nvSpPr>
        <p:spPr>
          <a:xfrm flipH="1">
            <a:off x="211220" y="8196011"/>
            <a:ext cx="2954973" cy="2057400"/>
          </a:xfrm>
          <a:custGeom>
            <a:avLst/>
            <a:gdLst/>
            <a:ahLst/>
            <a:cxnLst/>
            <a:rect l="l" t="t" r="r" b="b"/>
            <a:pathLst>
              <a:path w="2954973" h="2057400">
                <a:moveTo>
                  <a:pt x="2954973" y="0"/>
                </a:moveTo>
                <a:lnTo>
                  <a:pt x="0" y="0"/>
                </a:lnTo>
                <a:lnTo>
                  <a:pt x="0" y="2057400"/>
                </a:lnTo>
                <a:lnTo>
                  <a:pt x="2954973" y="2057400"/>
                </a:lnTo>
                <a:lnTo>
                  <a:pt x="295497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3111347" y="838200"/>
            <a:ext cx="12065306" cy="1231106"/>
          </a:xfrm>
          <a:prstGeom prst="rect">
            <a:avLst/>
          </a:prstGeom>
        </p:spPr>
        <p:txBody>
          <a:bodyPr lIns="0" tIns="0" rIns="0" bIns="0" rtlCol="0" anchor="t">
            <a:spAutoFit/>
          </a:bodyPr>
          <a:lstStyle/>
          <a:p>
            <a:pPr algn="ctr"/>
            <a:r>
              <a:rPr lang="en-US" sz="8000">
                <a:solidFill>
                  <a:srgbClr val="B85D3B"/>
                </a:solidFill>
                <a:latin typeface="Barlow Condensed ExtraBold" panose="00000906000000000000" pitchFamily="2" charset="0"/>
              </a:rPr>
              <a:t>PHIẾU HỌC TẬP SỐ 1</a:t>
            </a:r>
          </a:p>
        </p:txBody>
      </p:sp>
      <p:sp>
        <p:nvSpPr>
          <p:cNvPr id="11" name="TextBox 6">
            <a:extLst>
              <a:ext uri="{FF2B5EF4-FFF2-40B4-BE49-F238E27FC236}">
                <a16:creationId xmlns:a16="http://schemas.microsoft.com/office/drawing/2014/main" xmlns="" id="{BA3CD9ED-DA5F-88A2-B077-91E2FCFA320C}"/>
              </a:ext>
            </a:extLst>
          </p:cNvPr>
          <p:cNvSpPr txBox="1"/>
          <p:nvPr/>
        </p:nvSpPr>
        <p:spPr>
          <a:xfrm>
            <a:off x="-77853" y="221246"/>
            <a:ext cx="3733800" cy="553998"/>
          </a:xfrm>
          <a:prstGeom prst="rect">
            <a:avLst/>
          </a:prstGeom>
        </p:spPr>
        <p:txBody>
          <a:bodyPr wrap="square" lIns="0" tIns="0" rIns="0" bIns="0" rtlCol="0" anchor="t">
            <a:spAutoFit/>
          </a:bodyPr>
          <a:lstStyle/>
          <a:p>
            <a:pPr marL="0" lvl="1" indent="0" algn="ctr">
              <a:spcBef>
                <a:spcPct val="0"/>
              </a:spcBef>
            </a:pPr>
            <a:r>
              <a:rPr lang="en-US" sz="3600" b="1">
                <a:solidFill>
                  <a:srgbClr val="002060"/>
                </a:solidFill>
                <a:latin typeface="Roboto Black" panose="02000000000000000000" pitchFamily="2" charset="0"/>
              </a:rPr>
              <a:t> HOẠT ĐỘNG 1</a:t>
            </a:r>
            <a:endParaRPr lang="en-US" sz="3600" b="1" u="none" strike="noStrike">
              <a:solidFill>
                <a:srgbClr val="002060"/>
              </a:solidFill>
              <a:latin typeface="Roboto Black" panose="02000000000000000000" pitchFamily="2" charset="0"/>
            </a:endParaRPr>
          </a:p>
        </p:txBody>
      </p:sp>
      <p:pic>
        <p:nvPicPr>
          <p:cNvPr id="13" name="Picture 12">
            <a:extLst>
              <a:ext uri="{FF2B5EF4-FFF2-40B4-BE49-F238E27FC236}">
                <a16:creationId xmlns:a16="http://schemas.microsoft.com/office/drawing/2014/main" xmlns="" id="{BE07ED26-190C-DD23-DAC4-A5E54DAA0023}"/>
              </a:ext>
            </a:extLst>
          </p:cNvPr>
          <p:cNvPicPr>
            <a:picLocks noChangeAspect="1"/>
          </p:cNvPicPr>
          <p:nvPr/>
        </p:nvPicPr>
        <p:blipFill>
          <a:blip r:embed="rId8"/>
          <a:stretch>
            <a:fillRect/>
          </a:stretch>
        </p:blipFill>
        <p:spPr>
          <a:xfrm>
            <a:off x="3195186" y="4795306"/>
            <a:ext cx="11453234" cy="3756415"/>
          </a:xfrm>
          <a:prstGeom prst="rect">
            <a:avLst/>
          </a:prstGeom>
        </p:spPr>
      </p:pic>
      <p:sp>
        <p:nvSpPr>
          <p:cNvPr id="14" name="TextBox 8">
            <a:extLst>
              <a:ext uri="{FF2B5EF4-FFF2-40B4-BE49-F238E27FC236}">
                <a16:creationId xmlns:a16="http://schemas.microsoft.com/office/drawing/2014/main" xmlns="" id="{16C41788-33EC-141E-1170-1F3B0508B5C5}"/>
              </a:ext>
            </a:extLst>
          </p:cNvPr>
          <p:cNvSpPr txBox="1"/>
          <p:nvPr/>
        </p:nvSpPr>
        <p:spPr>
          <a:xfrm>
            <a:off x="3667476" y="5826132"/>
            <a:ext cx="3080981" cy="552908"/>
          </a:xfrm>
          <a:prstGeom prst="rect">
            <a:avLst/>
          </a:prstGeom>
        </p:spPr>
        <p:txBody>
          <a:bodyPr wrap="square" lIns="0" tIns="0" rIns="0" bIns="0" rtlCol="0" anchor="t">
            <a:spAutoFit/>
          </a:bodyPr>
          <a:lstStyle/>
          <a:p>
            <a:r>
              <a:rPr lang="en-US" sz="3593">
                <a:solidFill>
                  <a:srgbClr val="C00000"/>
                </a:solidFill>
                <a:latin typeface="Roboto" panose="02000000000000000000" pitchFamily="2" charset="0"/>
              </a:rPr>
              <a:t>Cây lan ý</a:t>
            </a:r>
          </a:p>
        </p:txBody>
      </p:sp>
      <p:sp>
        <p:nvSpPr>
          <p:cNvPr id="15" name="TextBox 8">
            <a:extLst>
              <a:ext uri="{FF2B5EF4-FFF2-40B4-BE49-F238E27FC236}">
                <a16:creationId xmlns:a16="http://schemas.microsoft.com/office/drawing/2014/main" xmlns="" id="{C994E203-B5F6-8E4C-71B1-43AFBEC0DA13}"/>
              </a:ext>
            </a:extLst>
          </p:cNvPr>
          <p:cNvSpPr txBox="1"/>
          <p:nvPr/>
        </p:nvSpPr>
        <p:spPr>
          <a:xfrm>
            <a:off x="7694797" y="5848763"/>
            <a:ext cx="6190781" cy="552908"/>
          </a:xfrm>
          <a:prstGeom prst="rect">
            <a:avLst/>
          </a:prstGeom>
        </p:spPr>
        <p:txBody>
          <a:bodyPr wrap="square" lIns="0" tIns="0" rIns="0" bIns="0" rtlCol="0" anchor="t">
            <a:spAutoFit/>
          </a:bodyPr>
          <a:lstStyle/>
          <a:p>
            <a:pPr algn="just"/>
            <a:r>
              <a:rPr lang="en-US" sz="3593">
                <a:solidFill>
                  <a:srgbClr val="C00000"/>
                </a:solidFill>
                <a:latin typeface="Roboto" panose="02000000000000000000" pitchFamily="2" charset="0"/>
              </a:rPr>
              <a:t>Trồng bằng hạt hoặc cây non</a:t>
            </a:r>
          </a:p>
        </p:txBody>
      </p:sp>
      <p:sp>
        <p:nvSpPr>
          <p:cNvPr id="16" name="TextBox 8">
            <a:extLst>
              <a:ext uri="{FF2B5EF4-FFF2-40B4-BE49-F238E27FC236}">
                <a16:creationId xmlns:a16="http://schemas.microsoft.com/office/drawing/2014/main" xmlns="" id="{1C320428-18EF-D14E-FA3C-0F90F5B3024F}"/>
              </a:ext>
            </a:extLst>
          </p:cNvPr>
          <p:cNvSpPr txBox="1"/>
          <p:nvPr/>
        </p:nvSpPr>
        <p:spPr>
          <a:xfrm>
            <a:off x="3667476" y="6523701"/>
            <a:ext cx="3080981" cy="552908"/>
          </a:xfrm>
          <a:prstGeom prst="rect">
            <a:avLst/>
          </a:prstGeom>
        </p:spPr>
        <p:txBody>
          <a:bodyPr wrap="square" lIns="0" tIns="0" rIns="0" bIns="0" rtlCol="0" anchor="t">
            <a:spAutoFit/>
          </a:bodyPr>
          <a:lstStyle/>
          <a:p>
            <a:r>
              <a:rPr lang="en-US" sz="3593">
                <a:solidFill>
                  <a:srgbClr val="C00000"/>
                </a:solidFill>
                <a:latin typeface="Roboto" panose="02000000000000000000" pitchFamily="2" charset="0"/>
              </a:rPr>
              <a:t>Cây sen đá</a:t>
            </a:r>
          </a:p>
        </p:txBody>
      </p:sp>
      <p:sp>
        <p:nvSpPr>
          <p:cNvPr id="17" name="TextBox 8">
            <a:extLst>
              <a:ext uri="{FF2B5EF4-FFF2-40B4-BE49-F238E27FC236}">
                <a16:creationId xmlns:a16="http://schemas.microsoft.com/office/drawing/2014/main" xmlns="" id="{0398E385-D0AE-4637-0C9D-1A4EB71C0DE5}"/>
              </a:ext>
            </a:extLst>
          </p:cNvPr>
          <p:cNvSpPr txBox="1"/>
          <p:nvPr/>
        </p:nvSpPr>
        <p:spPr>
          <a:xfrm>
            <a:off x="7711384" y="6507702"/>
            <a:ext cx="4271035" cy="552908"/>
          </a:xfrm>
          <a:prstGeom prst="rect">
            <a:avLst/>
          </a:prstGeom>
        </p:spPr>
        <p:txBody>
          <a:bodyPr wrap="square" lIns="0" tIns="0" rIns="0" bIns="0" rtlCol="0" anchor="t">
            <a:spAutoFit/>
          </a:bodyPr>
          <a:lstStyle/>
          <a:p>
            <a:pPr algn="just"/>
            <a:r>
              <a:rPr lang="en-US" sz="3593">
                <a:solidFill>
                  <a:srgbClr val="C00000"/>
                </a:solidFill>
                <a:latin typeface="Roboto" panose="02000000000000000000" pitchFamily="2" charset="0"/>
              </a:rPr>
              <a:t>Trồng bằng lá</a:t>
            </a:r>
          </a:p>
        </p:txBody>
      </p:sp>
      <p:sp>
        <p:nvSpPr>
          <p:cNvPr id="21" name="TextBox 8">
            <a:extLst>
              <a:ext uri="{FF2B5EF4-FFF2-40B4-BE49-F238E27FC236}">
                <a16:creationId xmlns:a16="http://schemas.microsoft.com/office/drawing/2014/main" xmlns="" id="{C99DE825-3FAD-B775-26B2-9F5F4C35368F}"/>
              </a:ext>
            </a:extLst>
          </p:cNvPr>
          <p:cNvSpPr txBox="1"/>
          <p:nvPr/>
        </p:nvSpPr>
        <p:spPr>
          <a:xfrm>
            <a:off x="3680930" y="7202207"/>
            <a:ext cx="3340555" cy="552908"/>
          </a:xfrm>
          <a:prstGeom prst="rect">
            <a:avLst/>
          </a:prstGeom>
        </p:spPr>
        <p:txBody>
          <a:bodyPr wrap="square" lIns="0" tIns="0" rIns="0" bIns="0" rtlCol="0" anchor="t">
            <a:spAutoFit/>
          </a:bodyPr>
          <a:lstStyle/>
          <a:p>
            <a:r>
              <a:rPr lang="en-US" sz="3593">
                <a:solidFill>
                  <a:srgbClr val="C00000"/>
                </a:solidFill>
                <a:latin typeface="Roboto" panose="02000000000000000000" pitchFamily="2" charset="0"/>
              </a:rPr>
              <a:t>Cây thược dược</a:t>
            </a:r>
          </a:p>
        </p:txBody>
      </p:sp>
      <p:sp>
        <p:nvSpPr>
          <p:cNvPr id="22" name="TextBox 8">
            <a:extLst>
              <a:ext uri="{FF2B5EF4-FFF2-40B4-BE49-F238E27FC236}">
                <a16:creationId xmlns:a16="http://schemas.microsoft.com/office/drawing/2014/main" xmlns="" id="{9CFFA60E-31EA-E758-9C9C-8DA05EB12611}"/>
              </a:ext>
            </a:extLst>
          </p:cNvPr>
          <p:cNvSpPr txBox="1"/>
          <p:nvPr/>
        </p:nvSpPr>
        <p:spPr>
          <a:xfrm>
            <a:off x="7696200" y="7186208"/>
            <a:ext cx="3627234" cy="552908"/>
          </a:xfrm>
          <a:prstGeom prst="rect">
            <a:avLst/>
          </a:prstGeom>
        </p:spPr>
        <p:txBody>
          <a:bodyPr wrap="square" lIns="0" tIns="0" rIns="0" bIns="0" rtlCol="0" anchor="t">
            <a:spAutoFit/>
          </a:bodyPr>
          <a:lstStyle/>
          <a:p>
            <a:pPr algn="just"/>
            <a:r>
              <a:rPr lang="en-US" sz="3593">
                <a:solidFill>
                  <a:srgbClr val="C00000"/>
                </a:solidFill>
                <a:latin typeface="Roboto" panose="02000000000000000000" pitchFamily="2" charset="0"/>
              </a:rPr>
              <a:t>Trồng bằng củ</a:t>
            </a:r>
          </a:p>
        </p:txBody>
      </p:sp>
      <p:sp>
        <p:nvSpPr>
          <p:cNvPr id="23" name="TextBox 8">
            <a:extLst>
              <a:ext uri="{FF2B5EF4-FFF2-40B4-BE49-F238E27FC236}">
                <a16:creationId xmlns:a16="http://schemas.microsoft.com/office/drawing/2014/main" xmlns="" id="{83E47315-CB07-B35F-4189-F2353AECDA48}"/>
              </a:ext>
            </a:extLst>
          </p:cNvPr>
          <p:cNvSpPr txBox="1"/>
          <p:nvPr/>
        </p:nvSpPr>
        <p:spPr>
          <a:xfrm>
            <a:off x="3650888" y="7861146"/>
            <a:ext cx="3080981" cy="552908"/>
          </a:xfrm>
          <a:prstGeom prst="rect">
            <a:avLst/>
          </a:prstGeom>
        </p:spPr>
        <p:txBody>
          <a:bodyPr wrap="square" lIns="0" tIns="0" rIns="0" bIns="0" rtlCol="0" anchor="t">
            <a:spAutoFit/>
          </a:bodyPr>
          <a:lstStyle/>
          <a:p>
            <a:r>
              <a:rPr lang="en-US" sz="3593">
                <a:solidFill>
                  <a:srgbClr val="C00000"/>
                </a:solidFill>
                <a:latin typeface="Roboto" panose="02000000000000000000" pitchFamily="2" charset="0"/>
              </a:rPr>
              <a:t>Cây hoa hồng</a:t>
            </a:r>
          </a:p>
        </p:txBody>
      </p:sp>
      <p:sp>
        <p:nvSpPr>
          <p:cNvPr id="24" name="TextBox 8">
            <a:extLst>
              <a:ext uri="{FF2B5EF4-FFF2-40B4-BE49-F238E27FC236}">
                <a16:creationId xmlns:a16="http://schemas.microsoft.com/office/drawing/2014/main" xmlns="" id="{B8DD0B18-EE12-74F3-5E06-3D26F53FE52E}"/>
              </a:ext>
            </a:extLst>
          </p:cNvPr>
          <p:cNvSpPr txBox="1"/>
          <p:nvPr/>
        </p:nvSpPr>
        <p:spPr>
          <a:xfrm>
            <a:off x="7694796" y="7845147"/>
            <a:ext cx="3627233" cy="552908"/>
          </a:xfrm>
          <a:prstGeom prst="rect">
            <a:avLst/>
          </a:prstGeom>
        </p:spPr>
        <p:txBody>
          <a:bodyPr wrap="square" lIns="0" tIns="0" rIns="0" bIns="0" rtlCol="0" anchor="t">
            <a:spAutoFit/>
          </a:bodyPr>
          <a:lstStyle/>
          <a:p>
            <a:pPr algn="just"/>
            <a:r>
              <a:rPr lang="en-US" sz="3593">
                <a:solidFill>
                  <a:srgbClr val="C00000"/>
                </a:solidFill>
                <a:latin typeface="Roboto" panose="02000000000000000000" pitchFamily="2" charset="0"/>
              </a:rPr>
              <a:t>Trồng bằng cành</a:t>
            </a:r>
          </a:p>
        </p:txBody>
      </p:sp>
    </p:spTree>
    <p:extLst>
      <p:ext uri="{BB962C8B-B14F-4D97-AF65-F5344CB8AC3E}">
        <p14:creationId xmlns:p14="http://schemas.microsoft.com/office/powerpoint/2010/main" val="189449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randombar(horizont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randombar(horizontal)">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randombar(horizontal)">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p:bldP spid="16" grpId="0"/>
      <p:bldP spid="17"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1527067" y="3090390"/>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591849" y="8096222"/>
            <a:ext cx="1755329" cy="1943100"/>
          </a:xfrm>
          <a:custGeom>
            <a:avLst/>
            <a:gdLst/>
            <a:ahLst/>
            <a:cxnLst/>
            <a:rect l="l" t="t" r="r" b="b"/>
            <a:pathLst>
              <a:path w="2288873" h="3235156">
                <a:moveTo>
                  <a:pt x="0" y="0"/>
                </a:moveTo>
                <a:lnTo>
                  <a:pt x="2288873" y="0"/>
                </a:lnTo>
                <a:lnTo>
                  <a:pt x="2288873" y="3235156"/>
                </a:lnTo>
                <a:lnTo>
                  <a:pt x="0" y="32351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0289512" y="3090390"/>
            <a:ext cx="6318997" cy="6167910"/>
          </a:xfrm>
          <a:custGeom>
            <a:avLst/>
            <a:gdLst/>
            <a:ahLst/>
            <a:cxnLst/>
            <a:rect l="l" t="t" r="r" b="b"/>
            <a:pathLst>
              <a:path w="6318997" h="6167910">
                <a:moveTo>
                  <a:pt x="0" y="0"/>
                </a:moveTo>
                <a:lnTo>
                  <a:pt x="6318996" y="0"/>
                </a:lnTo>
                <a:lnTo>
                  <a:pt x="6318996" y="6167910"/>
                </a:lnTo>
                <a:lnTo>
                  <a:pt x="0" y="61679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TextBox 8"/>
          <p:cNvSpPr txBox="1"/>
          <p:nvPr/>
        </p:nvSpPr>
        <p:spPr>
          <a:xfrm>
            <a:off x="2060129" y="3912795"/>
            <a:ext cx="6549892" cy="5257465"/>
          </a:xfrm>
          <a:prstGeom prst="rect">
            <a:avLst/>
          </a:prstGeom>
        </p:spPr>
        <p:txBody>
          <a:bodyPr wrap="square" lIns="0" tIns="0" rIns="0" bIns="0" rtlCol="0" anchor="t">
            <a:spAutoFit/>
          </a:bodyPr>
          <a:lstStyle/>
          <a:p>
            <a:pPr algn="ctr">
              <a:lnSpc>
                <a:spcPct val="120000"/>
              </a:lnSpc>
            </a:pPr>
            <a:r>
              <a:rPr lang="vi-VN" sz="3593">
                <a:solidFill>
                  <a:srgbClr val="B85D3B"/>
                </a:solidFill>
                <a:latin typeface="Roboto" panose="02000000000000000000" pitchFamily="2" charset="0"/>
              </a:rPr>
              <a:t>Cây kim tiền còn được gọi là cây kim phát tài, cây phát tài, kim tiền phát lộc có nguồn gốc từ Châu Phi. Là loài cây cảnh dễ trồng, dễ chăm sóc, ít sâu bệnh, thường </a:t>
            </a:r>
            <a:r>
              <a:rPr lang="en-US" sz="3593">
                <a:solidFill>
                  <a:srgbClr val="B85D3B"/>
                </a:solidFill>
                <a:latin typeface="Roboto" panose="02000000000000000000" pitchFamily="2" charset="0"/>
              </a:rPr>
              <a:t>được sử dụng </a:t>
            </a:r>
            <a:r>
              <a:rPr lang="vi-VN" sz="3593">
                <a:solidFill>
                  <a:srgbClr val="B85D3B"/>
                </a:solidFill>
                <a:latin typeface="Roboto" panose="02000000000000000000" pitchFamily="2" charset="0"/>
              </a:rPr>
              <a:t>phổ biến</a:t>
            </a:r>
            <a:r>
              <a:rPr lang="en-US" sz="3593">
                <a:solidFill>
                  <a:srgbClr val="B85D3B"/>
                </a:solidFill>
                <a:latin typeface="Roboto" panose="02000000000000000000" pitchFamily="2" charset="0"/>
              </a:rPr>
              <a:t> như</a:t>
            </a:r>
            <a:r>
              <a:rPr lang="vi-VN" sz="3593">
                <a:solidFill>
                  <a:srgbClr val="B85D3B"/>
                </a:solidFill>
                <a:latin typeface="Roboto" panose="02000000000000000000" pitchFamily="2" charset="0"/>
              </a:rPr>
              <a:t> trang trí trong không gian nhà hoặc văn phòng. </a:t>
            </a:r>
            <a:endParaRPr lang="en-US" sz="3593">
              <a:solidFill>
                <a:srgbClr val="B85D3B"/>
              </a:solidFill>
              <a:latin typeface="Roboto" panose="02000000000000000000" pitchFamily="2" charset="0"/>
            </a:endParaRPr>
          </a:p>
        </p:txBody>
      </p:sp>
      <p:sp>
        <p:nvSpPr>
          <p:cNvPr id="9" name="TextBox 9"/>
          <p:cNvSpPr txBox="1"/>
          <p:nvPr/>
        </p:nvSpPr>
        <p:spPr>
          <a:xfrm>
            <a:off x="2917288" y="918572"/>
            <a:ext cx="12065306" cy="1107996"/>
          </a:xfrm>
          <a:prstGeom prst="rect">
            <a:avLst/>
          </a:prstGeom>
        </p:spPr>
        <p:txBody>
          <a:bodyPr lIns="0" tIns="0" rIns="0" bIns="0" rtlCol="0" anchor="t">
            <a:spAutoFit/>
          </a:bodyPr>
          <a:lstStyle/>
          <a:p>
            <a:pPr algn="ctr"/>
            <a:r>
              <a:rPr lang="en-US" sz="7200">
                <a:solidFill>
                  <a:srgbClr val="B85D3B"/>
                </a:solidFill>
                <a:latin typeface="Barlow Condensed ExtraBold" panose="00000906000000000000" pitchFamily="2" charset="0"/>
              </a:rPr>
              <a:t>M</a:t>
            </a:r>
            <a:r>
              <a:rPr lang="vi-VN" sz="7200">
                <a:solidFill>
                  <a:srgbClr val="B85D3B"/>
                </a:solidFill>
                <a:latin typeface="Barlow Condensed ExtraBold" panose="00000906000000000000" pitchFamily="2" charset="0"/>
              </a:rPr>
              <a:t>ỘT SỐ CÂY TRỒNG LÀM CẢNH</a:t>
            </a:r>
            <a:endParaRPr lang="en-US" sz="7200">
              <a:solidFill>
                <a:srgbClr val="B85D3B"/>
              </a:solidFill>
              <a:latin typeface="Barlow Condensed ExtraBold" panose="00000906000000000000" pitchFamily="2" charset="0"/>
            </a:endParaRPr>
          </a:p>
        </p:txBody>
      </p:sp>
      <p:pic>
        <p:nvPicPr>
          <p:cNvPr id="12" name="Picture 11">
            <a:extLst>
              <a:ext uri="{FF2B5EF4-FFF2-40B4-BE49-F238E27FC236}">
                <a16:creationId xmlns:a16="http://schemas.microsoft.com/office/drawing/2014/main" xmlns="" id="{844B1E63-D91F-7EA0-4A51-FA73975ABC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27486" y="3453624"/>
            <a:ext cx="3482514" cy="5236605"/>
          </a:xfrm>
          <a:prstGeom prst="rect">
            <a:avLst/>
          </a:prstGeom>
          <a:effectLst>
            <a:outerShdw blurRad="63500" sx="102000" sy="102000" algn="ctr" rotWithShape="0">
              <a:prstClr val="black">
                <a:alpha val="40000"/>
              </a:prstClr>
            </a:outerShdw>
          </a:effectLst>
        </p:spPr>
      </p:pic>
      <p:sp>
        <p:nvSpPr>
          <p:cNvPr id="16" name="TextBox 8">
            <a:extLst>
              <a:ext uri="{FF2B5EF4-FFF2-40B4-BE49-F238E27FC236}">
                <a16:creationId xmlns:a16="http://schemas.microsoft.com/office/drawing/2014/main" xmlns="" id="{E2FF2EB1-DE76-8923-0DE5-692CE74B923E}"/>
              </a:ext>
            </a:extLst>
          </p:cNvPr>
          <p:cNvSpPr txBox="1"/>
          <p:nvPr/>
        </p:nvSpPr>
        <p:spPr>
          <a:xfrm>
            <a:off x="12208528" y="9290126"/>
            <a:ext cx="2755906" cy="552908"/>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Cây kim tiền</a:t>
            </a:r>
          </a:p>
        </p:txBody>
      </p:sp>
      <p:sp>
        <p:nvSpPr>
          <p:cNvPr id="17" name="Freeform 11">
            <a:extLst>
              <a:ext uri="{FF2B5EF4-FFF2-40B4-BE49-F238E27FC236}">
                <a16:creationId xmlns:a16="http://schemas.microsoft.com/office/drawing/2014/main" xmlns="" id="{0CC28824-FDE9-1655-72D0-2F8904F099EB}"/>
              </a:ext>
            </a:extLst>
          </p:cNvPr>
          <p:cNvSpPr/>
          <p:nvPr/>
        </p:nvSpPr>
        <p:spPr>
          <a:xfrm rot="18190594" flipH="1" flipV="1">
            <a:off x="9383693" y="6176721"/>
            <a:ext cx="825874" cy="1672656"/>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right)">
                                      <p:cBhvr>
                                        <p:cTn id="35" dur="500"/>
                                        <p:tgtEl>
                                          <p:spTgt spid="5"/>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right)">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1527067" y="3090390"/>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591849" y="8096222"/>
            <a:ext cx="1755329" cy="1943100"/>
          </a:xfrm>
          <a:custGeom>
            <a:avLst/>
            <a:gdLst/>
            <a:ahLst/>
            <a:cxnLst/>
            <a:rect l="l" t="t" r="r" b="b"/>
            <a:pathLst>
              <a:path w="2288873" h="3235156">
                <a:moveTo>
                  <a:pt x="0" y="0"/>
                </a:moveTo>
                <a:lnTo>
                  <a:pt x="2288873" y="0"/>
                </a:lnTo>
                <a:lnTo>
                  <a:pt x="2288873" y="3235156"/>
                </a:lnTo>
                <a:lnTo>
                  <a:pt x="0" y="32351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0289512" y="3090390"/>
            <a:ext cx="6318997" cy="6167910"/>
          </a:xfrm>
          <a:custGeom>
            <a:avLst/>
            <a:gdLst/>
            <a:ahLst/>
            <a:cxnLst/>
            <a:rect l="l" t="t" r="r" b="b"/>
            <a:pathLst>
              <a:path w="6318997" h="6167910">
                <a:moveTo>
                  <a:pt x="0" y="0"/>
                </a:moveTo>
                <a:lnTo>
                  <a:pt x="6318996" y="0"/>
                </a:lnTo>
                <a:lnTo>
                  <a:pt x="6318996" y="6167910"/>
                </a:lnTo>
                <a:lnTo>
                  <a:pt x="0" y="61679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TextBox 8"/>
          <p:cNvSpPr txBox="1"/>
          <p:nvPr/>
        </p:nvSpPr>
        <p:spPr>
          <a:xfrm>
            <a:off x="2060129" y="3967340"/>
            <a:ext cx="6549892" cy="3930435"/>
          </a:xfrm>
          <a:prstGeom prst="rect">
            <a:avLst/>
          </a:prstGeom>
        </p:spPr>
        <p:txBody>
          <a:bodyPr wrap="square" lIns="0" tIns="0" rIns="0" bIns="0" rtlCol="0" anchor="t">
            <a:spAutoFit/>
          </a:bodyPr>
          <a:lstStyle/>
          <a:p>
            <a:pPr algn="ctr">
              <a:lnSpc>
                <a:spcPct val="120000"/>
              </a:lnSpc>
            </a:pPr>
            <a:r>
              <a:rPr lang="vi-VN" sz="3593">
                <a:solidFill>
                  <a:srgbClr val="B85D3B"/>
                </a:solidFill>
                <a:latin typeface="Roboto" panose="02000000000000000000" pitchFamily="2" charset="0"/>
              </a:rPr>
              <a:t>Hoa thu hải đường là một loài hoa có thân cây là loại cây thân thảo nhỏ, cao 20-50 cm và mọng nước. Lá cây nhọn ở đầu và có nhiều răng cưa ở quanh viền lá và có màu xanh đậm.</a:t>
            </a:r>
          </a:p>
        </p:txBody>
      </p:sp>
      <p:sp>
        <p:nvSpPr>
          <p:cNvPr id="9" name="TextBox 9"/>
          <p:cNvSpPr txBox="1"/>
          <p:nvPr/>
        </p:nvSpPr>
        <p:spPr>
          <a:xfrm>
            <a:off x="2917288" y="918572"/>
            <a:ext cx="12065306" cy="1107996"/>
          </a:xfrm>
          <a:prstGeom prst="rect">
            <a:avLst/>
          </a:prstGeom>
        </p:spPr>
        <p:txBody>
          <a:bodyPr lIns="0" tIns="0" rIns="0" bIns="0" rtlCol="0" anchor="t">
            <a:spAutoFit/>
          </a:bodyPr>
          <a:lstStyle/>
          <a:p>
            <a:pPr algn="ctr"/>
            <a:r>
              <a:rPr lang="en-US" sz="7200">
                <a:solidFill>
                  <a:srgbClr val="B85D3B"/>
                </a:solidFill>
                <a:latin typeface="Barlow Condensed ExtraBold" panose="00000906000000000000" pitchFamily="2" charset="0"/>
              </a:rPr>
              <a:t>M</a:t>
            </a:r>
            <a:r>
              <a:rPr lang="vi-VN" sz="7200">
                <a:solidFill>
                  <a:srgbClr val="B85D3B"/>
                </a:solidFill>
                <a:latin typeface="Barlow Condensed ExtraBold" panose="00000906000000000000" pitchFamily="2" charset="0"/>
              </a:rPr>
              <a:t>ỘT SỐ CÂY TRỒNG LÀM CẢNH</a:t>
            </a:r>
            <a:endParaRPr lang="en-US" sz="7200">
              <a:solidFill>
                <a:srgbClr val="B85D3B"/>
              </a:solidFill>
              <a:latin typeface="Barlow Condensed ExtraBold" panose="00000906000000000000" pitchFamily="2" charset="0"/>
            </a:endParaRPr>
          </a:p>
        </p:txBody>
      </p:sp>
      <p:pic>
        <p:nvPicPr>
          <p:cNvPr id="12" name="Picture 11">
            <a:extLst>
              <a:ext uri="{FF2B5EF4-FFF2-40B4-BE49-F238E27FC236}">
                <a16:creationId xmlns:a16="http://schemas.microsoft.com/office/drawing/2014/main" xmlns="" id="{844B1E63-D91F-7EA0-4A51-FA73975ABC6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627486" y="4327180"/>
            <a:ext cx="3482514" cy="3489492"/>
          </a:xfrm>
          <a:prstGeom prst="rect">
            <a:avLst/>
          </a:prstGeom>
          <a:effectLst>
            <a:outerShdw blurRad="63500" sx="102000" sy="102000" algn="ctr" rotWithShape="0">
              <a:prstClr val="black">
                <a:alpha val="40000"/>
              </a:prstClr>
            </a:outerShdw>
          </a:effectLst>
        </p:spPr>
      </p:pic>
      <p:sp>
        <p:nvSpPr>
          <p:cNvPr id="16" name="TextBox 8">
            <a:extLst>
              <a:ext uri="{FF2B5EF4-FFF2-40B4-BE49-F238E27FC236}">
                <a16:creationId xmlns:a16="http://schemas.microsoft.com/office/drawing/2014/main" xmlns="" id="{E2FF2EB1-DE76-8923-0DE5-692CE74B923E}"/>
              </a:ext>
            </a:extLst>
          </p:cNvPr>
          <p:cNvSpPr txBox="1"/>
          <p:nvPr/>
        </p:nvSpPr>
        <p:spPr>
          <a:xfrm>
            <a:off x="11438082" y="9344183"/>
            <a:ext cx="4021855" cy="552908"/>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Cây thu hải đường</a:t>
            </a:r>
          </a:p>
        </p:txBody>
      </p:sp>
      <p:sp>
        <p:nvSpPr>
          <p:cNvPr id="17" name="Freeform 11">
            <a:extLst>
              <a:ext uri="{FF2B5EF4-FFF2-40B4-BE49-F238E27FC236}">
                <a16:creationId xmlns:a16="http://schemas.microsoft.com/office/drawing/2014/main" xmlns="" id="{0CC28824-FDE9-1655-72D0-2F8904F099EB}"/>
              </a:ext>
            </a:extLst>
          </p:cNvPr>
          <p:cNvSpPr/>
          <p:nvPr/>
        </p:nvSpPr>
        <p:spPr>
          <a:xfrm rot="18190594" flipH="1" flipV="1">
            <a:off x="9383693" y="6176721"/>
            <a:ext cx="825874" cy="1672656"/>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245260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right)">
                                      <p:cBhvr>
                                        <p:cTn id="33" dur="500"/>
                                        <p:tgtEl>
                                          <p:spTgt spid="5"/>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1527067" y="3090390"/>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591849" y="8096222"/>
            <a:ext cx="1755329" cy="1943100"/>
          </a:xfrm>
          <a:custGeom>
            <a:avLst/>
            <a:gdLst/>
            <a:ahLst/>
            <a:cxnLst/>
            <a:rect l="l" t="t" r="r" b="b"/>
            <a:pathLst>
              <a:path w="2288873" h="3235156">
                <a:moveTo>
                  <a:pt x="0" y="0"/>
                </a:moveTo>
                <a:lnTo>
                  <a:pt x="2288873" y="0"/>
                </a:lnTo>
                <a:lnTo>
                  <a:pt x="2288873" y="3235156"/>
                </a:lnTo>
                <a:lnTo>
                  <a:pt x="0" y="32351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0289512" y="3090390"/>
            <a:ext cx="6318997" cy="6167910"/>
          </a:xfrm>
          <a:custGeom>
            <a:avLst/>
            <a:gdLst/>
            <a:ahLst/>
            <a:cxnLst/>
            <a:rect l="l" t="t" r="r" b="b"/>
            <a:pathLst>
              <a:path w="6318997" h="6167910">
                <a:moveTo>
                  <a:pt x="0" y="0"/>
                </a:moveTo>
                <a:lnTo>
                  <a:pt x="6318996" y="0"/>
                </a:lnTo>
                <a:lnTo>
                  <a:pt x="6318996" y="6167910"/>
                </a:lnTo>
                <a:lnTo>
                  <a:pt x="0" y="61679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TextBox 8"/>
          <p:cNvSpPr txBox="1"/>
          <p:nvPr/>
        </p:nvSpPr>
        <p:spPr>
          <a:xfrm>
            <a:off x="2060129" y="3810307"/>
            <a:ext cx="6549892" cy="5257465"/>
          </a:xfrm>
          <a:prstGeom prst="rect">
            <a:avLst/>
          </a:prstGeom>
        </p:spPr>
        <p:txBody>
          <a:bodyPr wrap="square" lIns="0" tIns="0" rIns="0" bIns="0" rtlCol="0" anchor="t">
            <a:spAutoFit/>
          </a:bodyPr>
          <a:lstStyle/>
          <a:p>
            <a:pPr algn="ctr">
              <a:lnSpc>
                <a:spcPct val="120000"/>
              </a:lnSpc>
            </a:pPr>
            <a:r>
              <a:rPr lang="vi-VN" sz="3593">
                <a:solidFill>
                  <a:srgbClr val="B85D3B"/>
                </a:solidFill>
                <a:latin typeface="Roboto" panose="02000000000000000000" pitchFamily="2" charset="0"/>
              </a:rPr>
              <a:t>Hoa mười giờ là loại hoa mọc nhiều ở miền quê, với nhiều loại và nhiều màu sắc khác nhau. Hoa mười giờ thuộc họ rau sam, thân cây mọng nước, nhiều nhánh nhỏ, hoa nhiều cánh, thân cây thấp, chịu được nhiệt độ cao và rất dễ trồng. </a:t>
            </a:r>
          </a:p>
        </p:txBody>
      </p:sp>
      <p:sp>
        <p:nvSpPr>
          <p:cNvPr id="9" name="TextBox 9"/>
          <p:cNvSpPr txBox="1"/>
          <p:nvPr/>
        </p:nvSpPr>
        <p:spPr>
          <a:xfrm>
            <a:off x="2917288" y="918572"/>
            <a:ext cx="12065306" cy="1107996"/>
          </a:xfrm>
          <a:prstGeom prst="rect">
            <a:avLst/>
          </a:prstGeom>
        </p:spPr>
        <p:txBody>
          <a:bodyPr lIns="0" tIns="0" rIns="0" bIns="0" rtlCol="0" anchor="t">
            <a:spAutoFit/>
          </a:bodyPr>
          <a:lstStyle/>
          <a:p>
            <a:pPr algn="ctr"/>
            <a:r>
              <a:rPr lang="en-US" sz="7200">
                <a:solidFill>
                  <a:srgbClr val="B85D3B"/>
                </a:solidFill>
                <a:latin typeface="Barlow Condensed ExtraBold" panose="00000906000000000000" pitchFamily="2" charset="0"/>
              </a:rPr>
              <a:t>M</a:t>
            </a:r>
            <a:r>
              <a:rPr lang="vi-VN" sz="7200">
                <a:solidFill>
                  <a:srgbClr val="B85D3B"/>
                </a:solidFill>
                <a:latin typeface="Barlow Condensed ExtraBold" panose="00000906000000000000" pitchFamily="2" charset="0"/>
              </a:rPr>
              <a:t>ỘT SỐ CÂY TRỒNG LÀM CẢNH</a:t>
            </a:r>
            <a:endParaRPr lang="en-US" sz="7200">
              <a:solidFill>
                <a:srgbClr val="B85D3B"/>
              </a:solidFill>
              <a:latin typeface="Barlow Condensed ExtraBold" panose="00000906000000000000" pitchFamily="2" charset="0"/>
            </a:endParaRPr>
          </a:p>
        </p:txBody>
      </p:sp>
      <p:pic>
        <p:nvPicPr>
          <p:cNvPr id="12" name="Picture 11">
            <a:extLst>
              <a:ext uri="{FF2B5EF4-FFF2-40B4-BE49-F238E27FC236}">
                <a16:creationId xmlns:a16="http://schemas.microsoft.com/office/drawing/2014/main" xmlns="" id="{844B1E63-D91F-7EA0-4A51-FA73975ABC69}"/>
              </a:ext>
            </a:extLst>
          </p:cNvPr>
          <p:cNvPicPr>
            <a:picLocks noChangeAspect="1"/>
          </p:cNvPicPr>
          <p:nvPr/>
        </p:nvPicPr>
        <p:blipFill rotWithShape="1">
          <a:blip r:embed="rId12">
            <a:extLst>
              <a:ext uri="{28A0092B-C50C-407E-A947-70E740481C1C}">
                <a14:useLocalDpi xmlns:a14="http://schemas.microsoft.com/office/drawing/2010/main" val="0"/>
              </a:ext>
            </a:extLst>
          </a:blip>
          <a:srcRect l="15379" r="15379"/>
          <a:stretch/>
        </p:blipFill>
        <p:spPr>
          <a:xfrm>
            <a:off x="11697483" y="4457700"/>
            <a:ext cx="3124199" cy="3124199"/>
          </a:xfrm>
          <a:prstGeom prst="ellipse">
            <a:avLst/>
          </a:prstGeom>
          <a:ln w="76200">
            <a:solidFill>
              <a:schemeClr val="bg1"/>
            </a:solidFill>
          </a:ln>
          <a:effectLst>
            <a:outerShdw blurRad="63500" sx="102000" sy="102000" algn="ctr" rotWithShape="0">
              <a:prstClr val="black">
                <a:alpha val="40000"/>
              </a:prstClr>
            </a:outerShdw>
          </a:effectLst>
        </p:spPr>
      </p:pic>
      <p:sp>
        <p:nvSpPr>
          <p:cNvPr id="16" name="TextBox 8">
            <a:extLst>
              <a:ext uri="{FF2B5EF4-FFF2-40B4-BE49-F238E27FC236}">
                <a16:creationId xmlns:a16="http://schemas.microsoft.com/office/drawing/2014/main" xmlns="" id="{E2FF2EB1-DE76-8923-0DE5-692CE74B923E}"/>
              </a:ext>
            </a:extLst>
          </p:cNvPr>
          <p:cNvSpPr txBox="1"/>
          <p:nvPr/>
        </p:nvSpPr>
        <p:spPr>
          <a:xfrm>
            <a:off x="11438082" y="9344183"/>
            <a:ext cx="4021855" cy="552908"/>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Cây </a:t>
            </a:r>
            <a:r>
              <a:rPr lang="vi-VN" sz="3593">
                <a:solidFill>
                  <a:srgbClr val="B85D3B"/>
                </a:solidFill>
                <a:latin typeface="Roboto" panose="02000000000000000000" pitchFamily="2" charset="0"/>
              </a:rPr>
              <a:t>hoa mười giờ</a:t>
            </a:r>
            <a:endParaRPr lang="en-US" sz="3593">
              <a:solidFill>
                <a:srgbClr val="B85D3B"/>
              </a:solidFill>
              <a:latin typeface="Roboto" panose="02000000000000000000" pitchFamily="2" charset="0"/>
            </a:endParaRPr>
          </a:p>
        </p:txBody>
      </p:sp>
      <p:sp>
        <p:nvSpPr>
          <p:cNvPr id="17" name="Freeform 11">
            <a:extLst>
              <a:ext uri="{FF2B5EF4-FFF2-40B4-BE49-F238E27FC236}">
                <a16:creationId xmlns:a16="http://schemas.microsoft.com/office/drawing/2014/main" xmlns="" id="{0CC28824-FDE9-1655-72D0-2F8904F099EB}"/>
              </a:ext>
            </a:extLst>
          </p:cNvPr>
          <p:cNvSpPr/>
          <p:nvPr/>
        </p:nvSpPr>
        <p:spPr>
          <a:xfrm rot="18190594" flipH="1" flipV="1">
            <a:off x="9383693" y="6176721"/>
            <a:ext cx="825874" cy="1672656"/>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260388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right)">
                                      <p:cBhvr>
                                        <p:cTn id="33" dur="500"/>
                                        <p:tgtEl>
                                          <p:spTgt spid="5"/>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1527067" y="3090390"/>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591849" y="8096222"/>
            <a:ext cx="1755329" cy="1943100"/>
          </a:xfrm>
          <a:custGeom>
            <a:avLst/>
            <a:gdLst/>
            <a:ahLst/>
            <a:cxnLst/>
            <a:rect l="l" t="t" r="r" b="b"/>
            <a:pathLst>
              <a:path w="2288873" h="3235156">
                <a:moveTo>
                  <a:pt x="0" y="0"/>
                </a:moveTo>
                <a:lnTo>
                  <a:pt x="2288873" y="0"/>
                </a:lnTo>
                <a:lnTo>
                  <a:pt x="2288873" y="3235156"/>
                </a:lnTo>
                <a:lnTo>
                  <a:pt x="0" y="32351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0289512" y="3090390"/>
            <a:ext cx="6318997" cy="6167910"/>
          </a:xfrm>
          <a:custGeom>
            <a:avLst/>
            <a:gdLst/>
            <a:ahLst/>
            <a:cxnLst/>
            <a:rect l="l" t="t" r="r" b="b"/>
            <a:pathLst>
              <a:path w="6318997" h="6167910">
                <a:moveTo>
                  <a:pt x="0" y="0"/>
                </a:moveTo>
                <a:lnTo>
                  <a:pt x="6318996" y="0"/>
                </a:lnTo>
                <a:lnTo>
                  <a:pt x="6318996" y="6167910"/>
                </a:lnTo>
                <a:lnTo>
                  <a:pt x="0" y="61679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TextBox 8"/>
          <p:cNvSpPr txBox="1"/>
          <p:nvPr/>
        </p:nvSpPr>
        <p:spPr>
          <a:xfrm>
            <a:off x="1772939" y="4039819"/>
            <a:ext cx="7083871" cy="3930435"/>
          </a:xfrm>
          <a:prstGeom prst="rect">
            <a:avLst/>
          </a:prstGeom>
        </p:spPr>
        <p:txBody>
          <a:bodyPr wrap="square" lIns="0" tIns="0" rIns="0" bIns="0" rtlCol="0" anchor="t">
            <a:spAutoFit/>
          </a:bodyPr>
          <a:lstStyle/>
          <a:p>
            <a:pPr algn="ctr">
              <a:lnSpc>
                <a:spcPct val="120000"/>
              </a:lnSpc>
            </a:pPr>
            <a:r>
              <a:rPr lang="vi-VN" sz="3593">
                <a:solidFill>
                  <a:srgbClr val="B85D3B"/>
                </a:solidFill>
                <a:latin typeface="Roboto" panose="02000000000000000000" pitchFamily="2" charset="0"/>
              </a:rPr>
              <a:t>Cây lưỡi hổ </a:t>
            </a:r>
            <a:r>
              <a:rPr lang="en-US" sz="3593">
                <a:solidFill>
                  <a:srgbClr val="B85D3B"/>
                </a:solidFill>
                <a:latin typeface="Roboto" panose="02000000000000000000" pitchFamily="2" charset="0"/>
              </a:rPr>
              <a:t>có lá </a:t>
            </a:r>
            <a:r>
              <a:rPr lang="vi-VN" sz="3593">
                <a:solidFill>
                  <a:srgbClr val="B85D3B"/>
                </a:solidFill>
                <a:latin typeface="Roboto" panose="02000000000000000000" pitchFamily="2" charset="0"/>
              </a:rPr>
              <a:t>hình dạng dẹt, mọng nước, nhìn hơi sắc nhọn nguy hiểm nhưng lại rất mềm, không làm đứt tay khi ta chạm vào.</a:t>
            </a:r>
            <a:r>
              <a:rPr lang="en-US" sz="3593">
                <a:solidFill>
                  <a:srgbClr val="B85D3B"/>
                </a:solidFill>
                <a:latin typeface="Roboto" panose="02000000000000000000" pitchFamily="2" charset="0"/>
              </a:rPr>
              <a:t> Lá</a:t>
            </a:r>
            <a:r>
              <a:rPr lang="vi-VN" sz="3593">
                <a:solidFill>
                  <a:srgbClr val="B85D3B"/>
                </a:solidFill>
                <a:latin typeface="Roboto" panose="02000000000000000000" pitchFamily="2" charset="0"/>
              </a:rPr>
              <a:t> cây có </a:t>
            </a:r>
            <a:r>
              <a:rPr lang="en-US" sz="3593">
                <a:solidFill>
                  <a:srgbClr val="B85D3B"/>
                </a:solidFill>
                <a:latin typeface="Roboto" panose="02000000000000000000" pitchFamily="2" charset="0"/>
              </a:rPr>
              <a:t>hai</a:t>
            </a:r>
            <a:r>
              <a:rPr lang="vi-VN" sz="3593">
                <a:solidFill>
                  <a:srgbClr val="B85D3B"/>
                </a:solidFill>
                <a:latin typeface="Roboto" panose="02000000000000000000" pitchFamily="2" charset="0"/>
              </a:rPr>
              <a:t> màu </a:t>
            </a:r>
            <a:r>
              <a:rPr lang="en-US" sz="3593">
                <a:solidFill>
                  <a:srgbClr val="B85D3B"/>
                </a:solidFill>
                <a:latin typeface="Roboto" panose="02000000000000000000" pitchFamily="2" charset="0"/>
              </a:rPr>
              <a:t>là</a:t>
            </a:r>
            <a:r>
              <a:rPr lang="vi-VN" sz="3593">
                <a:solidFill>
                  <a:srgbClr val="B85D3B"/>
                </a:solidFill>
                <a:latin typeface="Roboto" panose="02000000000000000000" pitchFamily="2" charset="0"/>
              </a:rPr>
              <a:t> xanh và vàng dọc từ gốc đến ngọn. </a:t>
            </a:r>
          </a:p>
        </p:txBody>
      </p:sp>
      <p:sp>
        <p:nvSpPr>
          <p:cNvPr id="9" name="TextBox 9"/>
          <p:cNvSpPr txBox="1"/>
          <p:nvPr/>
        </p:nvSpPr>
        <p:spPr>
          <a:xfrm>
            <a:off x="2917288" y="918572"/>
            <a:ext cx="12065306" cy="1107996"/>
          </a:xfrm>
          <a:prstGeom prst="rect">
            <a:avLst/>
          </a:prstGeom>
        </p:spPr>
        <p:txBody>
          <a:bodyPr lIns="0" tIns="0" rIns="0" bIns="0" rtlCol="0" anchor="t">
            <a:spAutoFit/>
          </a:bodyPr>
          <a:lstStyle/>
          <a:p>
            <a:pPr algn="ctr"/>
            <a:r>
              <a:rPr lang="en-US" sz="7200">
                <a:solidFill>
                  <a:srgbClr val="B85D3B"/>
                </a:solidFill>
                <a:latin typeface="Barlow Condensed ExtraBold" panose="00000906000000000000" pitchFamily="2" charset="0"/>
              </a:rPr>
              <a:t>M</a:t>
            </a:r>
            <a:r>
              <a:rPr lang="vi-VN" sz="7200">
                <a:solidFill>
                  <a:srgbClr val="B85D3B"/>
                </a:solidFill>
                <a:latin typeface="Barlow Condensed ExtraBold" panose="00000906000000000000" pitchFamily="2" charset="0"/>
              </a:rPr>
              <a:t>ỘT SỐ CÂY TRỒNG LÀM CẢNH</a:t>
            </a:r>
            <a:endParaRPr lang="en-US" sz="7200">
              <a:solidFill>
                <a:srgbClr val="B85D3B"/>
              </a:solidFill>
              <a:latin typeface="Barlow Condensed ExtraBold" panose="00000906000000000000" pitchFamily="2" charset="0"/>
            </a:endParaRPr>
          </a:p>
        </p:txBody>
      </p:sp>
      <p:pic>
        <p:nvPicPr>
          <p:cNvPr id="12" name="Picture 11">
            <a:extLst>
              <a:ext uri="{FF2B5EF4-FFF2-40B4-BE49-F238E27FC236}">
                <a16:creationId xmlns:a16="http://schemas.microsoft.com/office/drawing/2014/main" xmlns="" id="{844B1E63-D91F-7EA0-4A51-FA73975ABC6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995815" y="3771900"/>
            <a:ext cx="2979852" cy="4601245"/>
          </a:xfrm>
          <a:prstGeom prst="rect">
            <a:avLst/>
          </a:prstGeom>
          <a:effectLst>
            <a:outerShdw blurRad="63500" sx="102000" sy="102000" algn="ctr" rotWithShape="0">
              <a:prstClr val="black">
                <a:alpha val="40000"/>
              </a:prstClr>
            </a:outerShdw>
          </a:effectLst>
        </p:spPr>
      </p:pic>
      <p:sp>
        <p:nvSpPr>
          <p:cNvPr id="16" name="TextBox 8">
            <a:extLst>
              <a:ext uri="{FF2B5EF4-FFF2-40B4-BE49-F238E27FC236}">
                <a16:creationId xmlns:a16="http://schemas.microsoft.com/office/drawing/2014/main" xmlns="" id="{E2FF2EB1-DE76-8923-0DE5-692CE74B923E}"/>
              </a:ext>
            </a:extLst>
          </p:cNvPr>
          <p:cNvSpPr txBox="1"/>
          <p:nvPr/>
        </p:nvSpPr>
        <p:spPr>
          <a:xfrm>
            <a:off x="11438082" y="9344183"/>
            <a:ext cx="4021855" cy="552908"/>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Cây </a:t>
            </a:r>
            <a:r>
              <a:rPr lang="vi-VN" sz="3593">
                <a:solidFill>
                  <a:srgbClr val="B85D3B"/>
                </a:solidFill>
                <a:latin typeface="Roboto" panose="02000000000000000000" pitchFamily="2" charset="0"/>
              </a:rPr>
              <a:t>lưỡi </a:t>
            </a:r>
            <a:r>
              <a:rPr lang="en-US" sz="3593">
                <a:solidFill>
                  <a:srgbClr val="B85D3B"/>
                </a:solidFill>
                <a:latin typeface="Roboto" panose="02000000000000000000" pitchFamily="2" charset="0"/>
              </a:rPr>
              <a:t>hổ</a:t>
            </a:r>
          </a:p>
        </p:txBody>
      </p:sp>
      <p:sp>
        <p:nvSpPr>
          <p:cNvPr id="17" name="Freeform 11">
            <a:extLst>
              <a:ext uri="{FF2B5EF4-FFF2-40B4-BE49-F238E27FC236}">
                <a16:creationId xmlns:a16="http://schemas.microsoft.com/office/drawing/2014/main" xmlns="" id="{0CC28824-FDE9-1655-72D0-2F8904F099EB}"/>
              </a:ext>
            </a:extLst>
          </p:cNvPr>
          <p:cNvSpPr/>
          <p:nvPr/>
        </p:nvSpPr>
        <p:spPr>
          <a:xfrm rot="18190594" flipH="1" flipV="1">
            <a:off x="9383693" y="6176721"/>
            <a:ext cx="825874" cy="1672656"/>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256257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right)">
                                      <p:cBhvr>
                                        <p:cTn id="33" dur="500"/>
                                        <p:tgtEl>
                                          <p:spTgt spid="5"/>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904128" y="2781300"/>
            <a:ext cx="14479744" cy="5570179"/>
            <a:chOff x="0" y="0"/>
            <a:chExt cx="3813595" cy="1467043"/>
          </a:xfrm>
        </p:grpSpPr>
        <p:sp>
          <p:nvSpPr>
            <p:cNvPr id="5" name="Freeform 5"/>
            <p:cNvSpPr/>
            <p:nvPr/>
          </p:nvSpPr>
          <p:spPr>
            <a:xfrm>
              <a:off x="0" y="0"/>
              <a:ext cx="3813595" cy="1467043"/>
            </a:xfrm>
            <a:custGeom>
              <a:avLst/>
              <a:gdLst/>
              <a:ahLst/>
              <a:cxnLst/>
              <a:rect l="l" t="t" r="r" b="b"/>
              <a:pathLst>
                <a:path w="3813595" h="1467043">
                  <a:moveTo>
                    <a:pt x="27268" y="0"/>
                  </a:moveTo>
                  <a:lnTo>
                    <a:pt x="3786327" y="0"/>
                  </a:lnTo>
                  <a:cubicBezTo>
                    <a:pt x="3801387" y="0"/>
                    <a:pt x="3813595" y="12208"/>
                    <a:pt x="3813595" y="27268"/>
                  </a:cubicBezTo>
                  <a:lnTo>
                    <a:pt x="3813595" y="1439775"/>
                  </a:lnTo>
                  <a:cubicBezTo>
                    <a:pt x="3813595" y="1447007"/>
                    <a:pt x="3810722" y="1453943"/>
                    <a:pt x="3805608" y="1459056"/>
                  </a:cubicBezTo>
                  <a:cubicBezTo>
                    <a:pt x="3800495" y="1464170"/>
                    <a:pt x="3793559" y="1467043"/>
                    <a:pt x="3786327" y="1467043"/>
                  </a:cubicBezTo>
                  <a:lnTo>
                    <a:pt x="27268" y="1467043"/>
                  </a:lnTo>
                  <a:cubicBezTo>
                    <a:pt x="20036" y="1467043"/>
                    <a:pt x="13100" y="1464170"/>
                    <a:pt x="7987" y="1459056"/>
                  </a:cubicBezTo>
                  <a:cubicBezTo>
                    <a:pt x="2873" y="1453943"/>
                    <a:pt x="0" y="1447007"/>
                    <a:pt x="0" y="1439775"/>
                  </a:cubicBezTo>
                  <a:lnTo>
                    <a:pt x="0" y="27268"/>
                  </a:lnTo>
                  <a:cubicBezTo>
                    <a:pt x="0" y="20036"/>
                    <a:pt x="2873" y="13100"/>
                    <a:pt x="7987" y="7987"/>
                  </a:cubicBezTo>
                  <a:cubicBezTo>
                    <a:pt x="13100" y="2873"/>
                    <a:pt x="20036" y="0"/>
                    <a:pt x="27268" y="0"/>
                  </a:cubicBezTo>
                  <a:close/>
                </a:path>
              </a:pathLst>
            </a:custGeom>
            <a:solidFill>
              <a:srgbClr val="FDE9E2"/>
            </a:solidFill>
          </p:spPr>
        </p:sp>
        <p:sp>
          <p:nvSpPr>
            <p:cNvPr id="6" name="TextBox 6"/>
            <p:cNvSpPr txBox="1"/>
            <p:nvPr/>
          </p:nvSpPr>
          <p:spPr>
            <a:xfrm>
              <a:off x="0" y="-38100"/>
              <a:ext cx="3813595" cy="1505143"/>
            </a:xfrm>
            <a:prstGeom prst="rect">
              <a:avLst/>
            </a:prstGeom>
          </p:spPr>
          <p:txBody>
            <a:bodyPr lIns="50800" tIns="50800" rIns="50800" bIns="50800" rtlCol="0" anchor="ctr"/>
            <a:lstStyle/>
            <a:p>
              <a:pPr algn="ctr"/>
              <a:endParaRPr/>
            </a:p>
          </p:txBody>
        </p:sp>
      </p:grpSp>
      <p:sp>
        <p:nvSpPr>
          <p:cNvPr id="7" name="Freeform 7"/>
          <p:cNvSpPr/>
          <p:nvPr/>
        </p:nvSpPr>
        <p:spPr>
          <a:xfrm rot="5284222">
            <a:off x="16342089" y="-51676"/>
            <a:ext cx="1426951" cy="3711880"/>
          </a:xfrm>
          <a:custGeom>
            <a:avLst/>
            <a:gdLst/>
            <a:ahLst/>
            <a:cxnLst/>
            <a:rect l="l" t="t" r="r" b="b"/>
            <a:pathLst>
              <a:path w="1426951" h="3711880">
                <a:moveTo>
                  <a:pt x="0" y="0"/>
                </a:moveTo>
                <a:lnTo>
                  <a:pt x="1426951" y="0"/>
                </a:lnTo>
                <a:lnTo>
                  <a:pt x="1426951" y="3711880"/>
                </a:lnTo>
                <a:lnTo>
                  <a:pt x="0" y="3711880"/>
                </a:lnTo>
                <a:lnTo>
                  <a:pt x="0" y="0"/>
                </a:lnTo>
                <a:close/>
              </a:path>
            </a:pathLst>
          </a:custGeom>
          <a:blipFill>
            <a:blip r:embed="rId5"/>
            <a:stretch>
              <a:fillRect/>
            </a:stretch>
          </a:blipFill>
        </p:spPr>
      </p:sp>
      <p:sp>
        <p:nvSpPr>
          <p:cNvPr id="8" name="TextBox 8"/>
          <p:cNvSpPr txBox="1"/>
          <p:nvPr/>
        </p:nvSpPr>
        <p:spPr>
          <a:xfrm>
            <a:off x="1503052" y="7610212"/>
            <a:ext cx="3221615" cy="552908"/>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Cây kim tiền</a:t>
            </a:r>
          </a:p>
        </p:txBody>
      </p:sp>
      <p:sp>
        <p:nvSpPr>
          <p:cNvPr id="10" name="TextBox 10"/>
          <p:cNvSpPr txBox="1"/>
          <p:nvPr/>
        </p:nvSpPr>
        <p:spPr>
          <a:xfrm>
            <a:off x="426641" y="1241655"/>
            <a:ext cx="14777280" cy="1015663"/>
          </a:xfrm>
          <a:prstGeom prst="rect">
            <a:avLst/>
          </a:prstGeom>
        </p:spPr>
        <p:txBody>
          <a:bodyPr wrap="square" lIns="0" tIns="0" rIns="0" bIns="0" rtlCol="0" anchor="t">
            <a:spAutoFit/>
          </a:bodyPr>
          <a:lstStyle/>
          <a:p>
            <a:pPr algn="ctr"/>
            <a:r>
              <a:rPr lang="vi-VN" sz="6600">
                <a:solidFill>
                  <a:srgbClr val="B85D3B"/>
                </a:solidFill>
                <a:latin typeface="Barlow Condensed ExtraBold" panose="00000906000000000000" pitchFamily="2" charset="0"/>
              </a:rPr>
              <a:t>CÂY ĐƯỢC TRỒNG TỪ BỘ PHẬN NÀO CỦA CÂY MẸ</a:t>
            </a:r>
            <a:endParaRPr lang="en-US" sz="6600">
              <a:solidFill>
                <a:srgbClr val="B85D3B"/>
              </a:solidFill>
              <a:latin typeface="Barlow Condensed ExtraBold" panose="00000906000000000000" pitchFamily="2" charset="0"/>
            </a:endParaRPr>
          </a:p>
        </p:txBody>
      </p:sp>
      <p:pic>
        <p:nvPicPr>
          <p:cNvPr id="12" name="Picture 11">
            <a:extLst>
              <a:ext uri="{FF2B5EF4-FFF2-40B4-BE49-F238E27FC236}">
                <a16:creationId xmlns:a16="http://schemas.microsoft.com/office/drawing/2014/main" xmlns="" id="{0611C42E-B809-66B6-3D0B-2A691D627C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5683" y="3227319"/>
            <a:ext cx="2789502" cy="4194534"/>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xmlns="" id="{4E7AA5EE-25FB-B7E1-50C9-7E3164698F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86917" y="2781300"/>
            <a:ext cx="1952061" cy="4358609"/>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xmlns="" id="{F9B36503-5D95-BFF8-0619-20D43E76DC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9470" y="3028670"/>
            <a:ext cx="2829607" cy="2835278"/>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xmlns="" id="{1B8D13A8-D81B-2EAF-5B3A-4924C45FFB9A}"/>
              </a:ext>
            </a:extLst>
          </p:cNvPr>
          <p:cNvPicPr>
            <a:picLocks noChangeAspect="1"/>
          </p:cNvPicPr>
          <p:nvPr/>
        </p:nvPicPr>
        <p:blipFill rotWithShape="1">
          <a:blip r:embed="rId9">
            <a:extLst>
              <a:ext uri="{28A0092B-C50C-407E-A947-70E740481C1C}">
                <a14:useLocalDpi xmlns:a14="http://schemas.microsoft.com/office/drawing/2010/main" val="0"/>
              </a:ext>
            </a:extLst>
          </a:blip>
          <a:srcRect l="15379" r="15379"/>
          <a:stretch/>
        </p:blipFill>
        <p:spPr>
          <a:xfrm>
            <a:off x="9827630" y="3028670"/>
            <a:ext cx="3124199" cy="3124199"/>
          </a:xfrm>
          <a:prstGeom prst="ellipse">
            <a:avLst/>
          </a:prstGeom>
          <a:ln w="76200">
            <a:solidFill>
              <a:schemeClr val="bg1"/>
            </a:solidFill>
          </a:ln>
          <a:effectLst>
            <a:outerShdw blurRad="63500" sx="102000" sy="102000" algn="ctr" rotWithShape="0">
              <a:prstClr val="black">
                <a:alpha val="40000"/>
              </a:prstClr>
            </a:outerShdw>
          </a:effectLst>
        </p:spPr>
      </p:pic>
      <p:sp>
        <p:nvSpPr>
          <p:cNvPr id="20" name="TextBox 8">
            <a:extLst>
              <a:ext uri="{FF2B5EF4-FFF2-40B4-BE49-F238E27FC236}">
                <a16:creationId xmlns:a16="http://schemas.microsoft.com/office/drawing/2014/main" xmlns="" id="{31365004-F999-7A7C-700D-1310E7191A9D}"/>
              </a:ext>
            </a:extLst>
          </p:cNvPr>
          <p:cNvSpPr txBox="1"/>
          <p:nvPr/>
        </p:nvSpPr>
        <p:spPr>
          <a:xfrm>
            <a:off x="4318789" y="6052515"/>
            <a:ext cx="3884530" cy="552908"/>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Cây thu hải đường</a:t>
            </a:r>
          </a:p>
        </p:txBody>
      </p:sp>
      <p:sp>
        <p:nvSpPr>
          <p:cNvPr id="21" name="TextBox 8">
            <a:extLst>
              <a:ext uri="{FF2B5EF4-FFF2-40B4-BE49-F238E27FC236}">
                <a16:creationId xmlns:a16="http://schemas.microsoft.com/office/drawing/2014/main" xmlns="" id="{9BB4A529-0328-A22F-1A25-59B9F7F29A1D}"/>
              </a:ext>
            </a:extLst>
          </p:cNvPr>
          <p:cNvSpPr txBox="1"/>
          <p:nvPr/>
        </p:nvSpPr>
        <p:spPr>
          <a:xfrm>
            <a:off x="9658150" y="6400239"/>
            <a:ext cx="3643004" cy="552908"/>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Cây hoa mười giờ</a:t>
            </a:r>
          </a:p>
        </p:txBody>
      </p:sp>
      <p:sp>
        <p:nvSpPr>
          <p:cNvPr id="22" name="TextBox 8">
            <a:extLst>
              <a:ext uri="{FF2B5EF4-FFF2-40B4-BE49-F238E27FC236}">
                <a16:creationId xmlns:a16="http://schemas.microsoft.com/office/drawing/2014/main" xmlns="" id="{D2CDD800-5CF3-4C2E-E7B0-16AD2B03D56F}"/>
              </a:ext>
            </a:extLst>
          </p:cNvPr>
          <p:cNvSpPr txBox="1"/>
          <p:nvPr/>
        </p:nvSpPr>
        <p:spPr>
          <a:xfrm>
            <a:off x="13839595" y="7284570"/>
            <a:ext cx="3221615" cy="552908"/>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Cây lưỡi hổ</a:t>
            </a:r>
          </a:p>
        </p:txBody>
      </p:sp>
      <p:sp>
        <p:nvSpPr>
          <p:cNvPr id="23" name="Freeform 11">
            <a:extLst>
              <a:ext uri="{FF2B5EF4-FFF2-40B4-BE49-F238E27FC236}">
                <a16:creationId xmlns:a16="http://schemas.microsoft.com/office/drawing/2014/main" xmlns="" id="{CB16E57E-565A-6B78-2E9A-08EFFC2C279A}"/>
              </a:ext>
            </a:extLst>
          </p:cNvPr>
          <p:cNvSpPr/>
          <p:nvPr/>
        </p:nvSpPr>
        <p:spPr>
          <a:xfrm rot="11364924" flipH="1" flipV="1">
            <a:off x="2466722" y="8161641"/>
            <a:ext cx="712655" cy="845872"/>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11">
            <a:extLst>
              <a:ext uri="{FF2B5EF4-FFF2-40B4-BE49-F238E27FC236}">
                <a16:creationId xmlns:a16="http://schemas.microsoft.com/office/drawing/2014/main" xmlns="" id="{8C2226EF-A9C1-A5A6-517D-5C939C2E7922}"/>
              </a:ext>
            </a:extLst>
          </p:cNvPr>
          <p:cNvSpPr/>
          <p:nvPr/>
        </p:nvSpPr>
        <p:spPr>
          <a:xfrm rot="11364924" flipH="1" flipV="1">
            <a:off x="6306413" y="6791260"/>
            <a:ext cx="712655" cy="845872"/>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11">
            <a:extLst>
              <a:ext uri="{FF2B5EF4-FFF2-40B4-BE49-F238E27FC236}">
                <a16:creationId xmlns:a16="http://schemas.microsoft.com/office/drawing/2014/main" xmlns="" id="{C7512D41-0BFC-0784-6B80-627F7C5671FA}"/>
              </a:ext>
            </a:extLst>
          </p:cNvPr>
          <p:cNvSpPr/>
          <p:nvPr/>
        </p:nvSpPr>
        <p:spPr>
          <a:xfrm rot="10235076" flipV="1">
            <a:off x="11414086" y="7192503"/>
            <a:ext cx="712655" cy="845872"/>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6" name="Freeform 11">
            <a:extLst>
              <a:ext uri="{FF2B5EF4-FFF2-40B4-BE49-F238E27FC236}">
                <a16:creationId xmlns:a16="http://schemas.microsoft.com/office/drawing/2014/main" xmlns="" id="{11ED9F24-4468-54FD-47E9-993DDC21BFCE}"/>
              </a:ext>
            </a:extLst>
          </p:cNvPr>
          <p:cNvSpPr/>
          <p:nvPr/>
        </p:nvSpPr>
        <p:spPr>
          <a:xfrm rot="10235076" flipV="1">
            <a:off x="15531851" y="8034733"/>
            <a:ext cx="712655" cy="845872"/>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TextBox 8">
            <a:extLst>
              <a:ext uri="{FF2B5EF4-FFF2-40B4-BE49-F238E27FC236}">
                <a16:creationId xmlns:a16="http://schemas.microsoft.com/office/drawing/2014/main" xmlns="" id="{7951F798-1179-54E7-5252-84E92EBE41DA}"/>
              </a:ext>
            </a:extLst>
          </p:cNvPr>
          <p:cNvSpPr txBox="1"/>
          <p:nvPr/>
        </p:nvSpPr>
        <p:spPr>
          <a:xfrm>
            <a:off x="1097174" y="9104162"/>
            <a:ext cx="2968011" cy="1105816"/>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Cây trồng từ rễ hoặc lá</a:t>
            </a:r>
          </a:p>
        </p:txBody>
      </p:sp>
      <p:sp>
        <p:nvSpPr>
          <p:cNvPr id="28" name="TextBox 8">
            <a:extLst>
              <a:ext uri="{FF2B5EF4-FFF2-40B4-BE49-F238E27FC236}">
                <a16:creationId xmlns:a16="http://schemas.microsoft.com/office/drawing/2014/main" xmlns="" id="{3411FBE1-F38D-7155-E22D-03F670EBAF62}"/>
              </a:ext>
            </a:extLst>
          </p:cNvPr>
          <p:cNvSpPr txBox="1"/>
          <p:nvPr/>
        </p:nvSpPr>
        <p:spPr>
          <a:xfrm>
            <a:off x="4857871" y="8617059"/>
            <a:ext cx="3808975" cy="552908"/>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Cây trồng bằng củ</a:t>
            </a:r>
          </a:p>
        </p:txBody>
      </p:sp>
      <p:sp>
        <p:nvSpPr>
          <p:cNvPr id="29" name="TextBox 8">
            <a:extLst>
              <a:ext uri="{FF2B5EF4-FFF2-40B4-BE49-F238E27FC236}">
                <a16:creationId xmlns:a16="http://schemas.microsoft.com/office/drawing/2014/main" xmlns="" id="{68F26B75-F81B-1DCA-2A5E-573AB58389E4}"/>
              </a:ext>
            </a:extLst>
          </p:cNvPr>
          <p:cNvSpPr txBox="1"/>
          <p:nvPr/>
        </p:nvSpPr>
        <p:spPr>
          <a:xfrm>
            <a:off x="9711524" y="8584577"/>
            <a:ext cx="4174115" cy="552908"/>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Cây trồng bằng thân</a:t>
            </a:r>
          </a:p>
        </p:txBody>
      </p:sp>
      <p:sp>
        <p:nvSpPr>
          <p:cNvPr id="30" name="TextBox 8">
            <a:extLst>
              <a:ext uri="{FF2B5EF4-FFF2-40B4-BE49-F238E27FC236}">
                <a16:creationId xmlns:a16="http://schemas.microsoft.com/office/drawing/2014/main" xmlns="" id="{C31EB1B8-7D4B-F851-DA57-7D896A241EBF}"/>
              </a:ext>
            </a:extLst>
          </p:cNvPr>
          <p:cNvSpPr txBox="1"/>
          <p:nvPr/>
        </p:nvSpPr>
        <p:spPr>
          <a:xfrm>
            <a:off x="14172550" y="9160958"/>
            <a:ext cx="3612825" cy="552908"/>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Cây trồng bằng lá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3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par>
                                <p:cTn id="14" presetID="3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 calcmode="lin" valueType="num">
                                      <p:cBhvr>
                                        <p:cTn id="18" dur="1000" fill="hold"/>
                                        <p:tgtEl>
                                          <p:spTgt spid="18"/>
                                        </p:tgtEl>
                                        <p:attrNameLst>
                                          <p:attrName>style.rotation</p:attrName>
                                        </p:attrNameLst>
                                      </p:cBhvr>
                                      <p:tavLst>
                                        <p:tav tm="0">
                                          <p:val>
                                            <p:fltVal val="90"/>
                                          </p:val>
                                        </p:tav>
                                        <p:tav tm="100000">
                                          <p:val>
                                            <p:fltVal val="0"/>
                                          </p:val>
                                        </p:tav>
                                      </p:tavLst>
                                    </p:anim>
                                    <p:animEffect transition="in" filter="fade">
                                      <p:cBhvr>
                                        <p:cTn id="19" dur="1000"/>
                                        <p:tgtEl>
                                          <p:spTgt spid="18"/>
                                        </p:tgtEl>
                                      </p:cBhvr>
                                    </p:animEffect>
                                  </p:childTnLst>
                                </p:cTn>
                              </p:par>
                              <p:par>
                                <p:cTn id="20" presetID="3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fltVal val="0"/>
                                          </p:val>
                                        </p:tav>
                                        <p:tav tm="100000">
                                          <p:val>
                                            <p:strVal val="#ppt_w"/>
                                          </p:val>
                                        </p:tav>
                                      </p:tavLst>
                                    </p:anim>
                                    <p:anim calcmode="lin" valueType="num">
                                      <p:cBhvr>
                                        <p:cTn id="23" dur="1000" fill="hold"/>
                                        <p:tgtEl>
                                          <p:spTgt spid="16"/>
                                        </p:tgtEl>
                                        <p:attrNameLst>
                                          <p:attrName>ppt_h</p:attrName>
                                        </p:attrNameLst>
                                      </p:cBhvr>
                                      <p:tavLst>
                                        <p:tav tm="0">
                                          <p:val>
                                            <p:fltVal val="0"/>
                                          </p:val>
                                        </p:tav>
                                        <p:tav tm="100000">
                                          <p:val>
                                            <p:strVal val="#ppt_h"/>
                                          </p:val>
                                        </p:tav>
                                      </p:tavLst>
                                    </p:anim>
                                    <p:anim calcmode="lin" valueType="num">
                                      <p:cBhvr>
                                        <p:cTn id="24" dur="1000" fill="hold"/>
                                        <p:tgtEl>
                                          <p:spTgt spid="16"/>
                                        </p:tgtEl>
                                        <p:attrNameLst>
                                          <p:attrName>style.rotation</p:attrName>
                                        </p:attrNameLst>
                                      </p:cBhvr>
                                      <p:tavLst>
                                        <p:tav tm="0">
                                          <p:val>
                                            <p:fltVal val="90"/>
                                          </p:val>
                                        </p:tav>
                                        <p:tav tm="100000">
                                          <p:val>
                                            <p:fltVal val="0"/>
                                          </p:val>
                                        </p:tav>
                                      </p:tavLst>
                                    </p:anim>
                                    <p:animEffect transition="in" filter="fade">
                                      <p:cBhvr>
                                        <p:cTn id="25" dur="1000"/>
                                        <p:tgtEl>
                                          <p:spTgt spid="16"/>
                                        </p:tgtEl>
                                      </p:cBhvr>
                                    </p:animEffect>
                                  </p:childTnLst>
                                </p:cTn>
                              </p:par>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par>
                                <p:cTn id="58" presetID="42"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up)">
                                      <p:cBhvr>
                                        <p:cTn id="67" dur="500"/>
                                        <p:tgtEl>
                                          <p:spTgt spid="25"/>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up)">
                                      <p:cBhvr>
                                        <p:cTn id="77" dur="500"/>
                                        <p:tgtEl>
                                          <p:spTgt spid="26"/>
                                        </p:tgtEl>
                                      </p:cBhvr>
                                    </p:animEffect>
                                  </p:childTnLst>
                                </p:cTn>
                              </p:par>
                              <p:par>
                                <p:cTn id="78" presetID="42" presetClass="entr" presetSubtype="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1000"/>
                                        <p:tgtEl>
                                          <p:spTgt spid="30"/>
                                        </p:tgtEl>
                                      </p:cBhvr>
                                    </p:animEffect>
                                    <p:anim calcmode="lin" valueType="num">
                                      <p:cBhvr>
                                        <p:cTn id="81" dur="1000" fill="hold"/>
                                        <p:tgtEl>
                                          <p:spTgt spid="30"/>
                                        </p:tgtEl>
                                        <p:attrNameLst>
                                          <p:attrName>ppt_x</p:attrName>
                                        </p:attrNameLst>
                                      </p:cBhvr>
                                      <p:tavLst>
                                        <p:tav tm="0">
                                          <p:val>
                                            <p:strVal val="#ppt_x"/>
                                          </p:val>
                                        </p:tav>
                                        <p:tav tm="100000">
                                          <p:val>
                                            <p:strVal val="#ppt_x"/>
                                          </p:val>
                                        </p:tav>
                                      </p:tavLst>
                                    </p:anim>
                                    <p:anim calcmode="lin" valueType="num">
                                      <p:cBhvr>
                                        <p:cTn id="8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p:bldP spid="21" grpId="0"/>
      <p:bldP spid="22" grpId="0"/>
      <p:bldP spid="27"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829151" y="2711757"/>
            <a:ext cx="14479744" cy="5570179"/>
            <a:chOff x="0" y="0"/>
            <a:chExt cx="3813595" cy="1467043"/>
          </a:xfrm>
        </p:grpSpPr>
        <p:sp>
          <p:nvSpPr>
            <p:cNvPr id="5" name="Freeform 5"/>
            <p:cNvSpPr/>
            <p:nvPr/>
          </p:nvSpPr>
          <p:spPr>
            <a:xfrm>
              <a:off x="0" y="0"/>
              <a:ext cx="3813595" cy="1467043"/>
            </a:xfrm>
            <a:custGeom>
              <a:avLst/>
              <a:gdLst/>
              <a:ahLst/>
              <a:cxnLst/>
              <a:rect l="l" t="t" r="r" b="b"/>
              <a:pathLst>
                <a:path w="3813595" h="1467043">
                  <a:moveTo>
                    <a:pt x="27268" y="0"/>
                  </a:moveTo>
                  <a:lnTo>
                    <a:pt x="3786327" y="0"/>
                  </a:lnTo>
                  <a:cubicBezTo>
                    <a:pt x="3801387" y="0"/>
                    <a:pt x="3813595" y="12208"/>
                    <a:pt x="3813595" y="27268"/>
                  </a:cubicBezTo>
                  <a:lnTo>
                    <a:pt x="3813595" y="1439775"/>
                  </a:lnTo>
                  <a:cubicBezTo>
                    <a:pt x="3813595" y="1447007"/>
                    <a:pt x="3810722" y="1453943"/>
                    <a:pt x="3805608" y="1459056"/>
                  </a:cubicBezTo>
                  <a:cubicBezTo>
                    <a:pt x="3800495" y="1464170"/>
                    <a:pt x="3793559" y="1467043"/>
                    <a:pt x="3786327" y="1467043"/>
                  </a:cubicBezTo>
                  <a:lnTo>
                    <a:pt x="27268" y="1467043"/>
                  </a:lnTo>
                  <a:cubicBezTo>
                    <a:pt x="20036" y="1467043"/>
                    <a:pt x="13100" y="1464170"/>
                    <a:pt x="7987" y="1459056"/>
                  </a:cubicBezTo>
                  <a:cubicBezTo>
                    <a:pt x="2873" y="1453943"/>
                    <a:pt x="0" y="1447007"/>
                    <a:pt x="0" y="1439775"/>
                  </a:cubicBezTo>
                  <a:lnTo>
                    <a:pt x="0" y="27268"/>
                  </a:lnTo>
                  <a:cubicBezTo>
                    <a:pt x="0" y="20036"/>
                    <a:pt x="2873" y="13100"/>
                    <a:pt x="7987" y="7987"/>
                  </a:cubicBezTo>
                  <a:cubicBezTo>
                    <a:pt x="13100" y="2873"/>
                    <a:pt x="20036" y="0"/>
                    <a:pt x="27268" y="0"/>
                  </a:cubicBezTo>
                  <a:close/>
                </a:path>
              </a:pathLst>
            </a:custGeom>
            <a:solidFill>
              <a:srgbClr val="FDE9E2"/>
            </a:solidFill>
          </p:spPr>
        </p:sp>
        <p:sp>
          <p:nvSpPr>
            <p:cNvPr id="6" name="TextBox 6"/>
            <p:cNvSpPr txBox="1"/>
            <p:nvPr/>
          </p:nvSpPr>
          <p:spPr>
            <a:xfrm>
              <a:off x="0" y="-38100"/>
              <a:ext cx="3813595" cy="1505143"/>
            </a:xfrm>
            <a:prstGeom prst="rect">
              <a:avLst/>
            </a:prstGeom>
          </p:spPr>
          <p:txBody>
            <a:bodyPr lIns="50800" tIns="50800" rIns="50800" bIns="50800" rtlCol="0" anchor="ctr"/>
            <a:lstStyle/>
            <a:p>
              <a:pPr algn="ctr"/>
              <a:endParaRPr/>
            </a:p>
          </p:txBody>
        </p:sp>
      </p:grpSp>
      <p:sp>
        <p:nvSpPr>
          <p:cNvPr id="7" name="Freeform 7"/>
          <p:cNvSpPr/>
          <p:nvPr/>
        </p:nvSpPr>
        <p:spPr>
          <a:xfrm rot="5284222">
            <a:off x="16342089" y="-51676"/>
            <a:ext cx="1426951" cy="3711880"/>
          </a:xfrm>
          <a:custGeom>
            <a:avLst/>
            <a:gdLst/>
            <a:ahLst/>
            <a:cxnLst/>
            <a:rect l="l" t="t" r="r" b="b"/>
            <a:pathLst>
              <a:path w="1426951" h="3711880">
                <a:moveTo>
                  <a:pt x="0" y="0"/>
                </a:moveTo>
                <a:lnTo>
                  <a:pt x="1426951" y="0"/>
                </a:lnTo>
                <a:lnTo>
                  <a:pt x="1426951" y="3711880"/>
                </a:lnTo>
                <a:lnTo>
                  <a:pt x="0" y="3711880"/>
                </a:lnTo>
                <a:lnTo>
                  <a:pt x="0" y="0"/>
                </a:lnTo>
                <a:close/>
              </a:path>
            </a:pathLst>
          </a:custGeom>
          <a:blipFill>
            <a:blip r:embed="rId5"/>
            <a:stretch>
              <a:fillRect/>
            </a:stretch>
          </a:blipFill>
        </p:spPr>
      </p:sp>
      <p:sp>
        <p:nvSpPr>
          <p:cNvPr id="10" name="TextBox 10"/>
          <p:cNvSpPr txBox="1"/>
          <p:nvPr/>
        </p:nvSpPr>
        <p:spPr>
          <a:xfrm>
            <a:off x="426641" y="1241655"/>
            <a:ext cx="14777280" cy="1015663"/>
          </a:xfrm>
          <a:prstGeom prst="rect">
            <a:avLst/>
          </a:prstGeom>
        </p:spPr>
        <p:txBody>
          <a:bodyPr wrap="square" lIns="0" tIns="0" rIns="0" bIns="0" rtlCol="0" anchor="t">
            <a:spAutoFit/>
          </a:bodyPr>
          <a:lstStyle/>
          <a:p>
            <a:pPr algn="ctr"/>
            <a:r>
              <a:rPr lang="vi-VN" sz="6600">
                <a:solidFill>
                  <a:srgbClr val="B85D3B"/>
                </a:solidFill>
                <a:latin typeface="Barlow Condensed ExtraBold" panose="00000906000000000000" pitchFamily="2" charset="0"/>
              </a:rPr>
              <a:t>CÂY ĐƯỢC TRỒNG TỪ BỘ PHẬN NÀO CỦA CÂY MẸ</a:t>
            </a:r>
            <a:endParaRPr lang="en-US" sz="6600">
              <a:solidFill>
                <a:srgbClr val="B85D3B"/>
              </a:solidFill>
              <a:latin typeface="Barlow Condensed ExtraBold" panose="00000906000000000000" pitchFamily="2" charset="0"/>
            </a:endParaRPr>
          </a:p>
        </p:txBody>
      </p:sp>
      <p:sp>
        <p:nvSpPr>
          <p:cNvPr id="23" name="Freeform 11">
            <a:extLst>
              <a:ext uri="{FF2B5EF4-FFF2-40B4-BE49-F238E27FC236}">
                <a16:creationId xmlns:a16="http://schemas.microsoft.com/office/drawing/2014/main" xmlns="" id="{CB16E57E-565A-6B78-2E9A-08EFFC2C279A}"/>
              </a:ext>
            </a:extLst>
          </p:cNvPr>
          <p:cNvSpPr/>
          <p:nvPr/>
        </p:nvSpPr>
        <p:spPr>
          <a:xfrm rot="10235076" flipH="1">
            <a:off x="2466722" y="8161641"/>
            <a:ext cx="712655" cy="845872"/>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Freeform 11">
            <a:extLst>
              <a:ext uri="{FF2B5EF4-FFF2-40B4-BE49-F238E27FC236}">
                <a16:creationId xmlns:a16="http://schemas.microsoft.com/office/drawing/2014/main" xmlns="" id="{8C2226EF-A9C1-A5A6-517D-5C939C2E7922}"/>
              </a:ext>
            </a:extLst>
          </p:cNvPr>
          <p:cNvSpPr/>
          <p:nvPr/>
        </p:nvSpPr>
        <p:spPr>
          <a:xfrm rot="10235076" flipH="1">
            <a:off x="6306413" y="6791260"/>
            <a:ext cx="712655" cy="845872"/>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Freeform 11">
            <a:extLst>
              <a:ext uri="{FF2B5EF4-FFF2-40B4-BE49-F238E27FC236}">
                <a16:creationId xmlns:a16="http://schemas.microsoft.com/office/drawing/2014/main" xmlns="" id="{C7512D41-0BFC-0784-6B80-627F7C5671FA}"/>
              </a:ext>
            </a:extLst>
          </p:cNvPr>
          <p:cNvSpPr/>
          <p:nvPr/>
        </p:nvSpPr>
        <p:spPr>
          <a:xfrm rot="11364924">
            <a:off x="11414086" y="7192503"/>
            <a:ext cx="712655" cy="845872"/>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11">
            <a:extLst>
              <a:ext uri="{FF2B5EF4-FFF2-40B4-BE49-F238E27FC236}">
                <a16:creationId xmlns:a16="http://schemas.microsoft.com/office/drawing/2014/main" xmlns="" id="{11ED9F24-4468-54FD-47E9-993DDC21BFCE}"/>
              </a:ext>
            </a:extLst>
          </p:cNvPr>
          <p:cNvSpPr/>
          <p:nvPr/>
        </p:nvSpPr>
        <p:spPr>
          <a:xfrm rot="11364924">
            <a:off x="15531851" y="8034733"/>
            <a:ext cx="712655" cy="845872"/>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TextBox 8">
            <a:extLst>
              <a:ext uri="{FF2B5EF4-FFF2-40B4-BE49-F238E27FC236}">
                <a16:creationId xmlns:a16="http://schemas.microsoft.com/office/drawing/2014/main" xmlns="" id="{68F26B75-F81B-1DCA-2A5E-573AB58389E4}"/>
              </a:ext>
            </a:extLst>
          </p:cNvPr>
          <p:cNvSpPr txBox="1"/>
          <p:nvPr/>
        </p:nvSpPr>
        <p:spPr>
          <a:xfrm>
            <a:off x="3048000" y="8881037"/>
            <a:ext cx="11429628" cy="1105816"/>
          </a:xfrm>
          <a:prstGeom prst="rect">
            <a:avLst/>
          </a:prstGeom>
        </p:spPr>
        <p:txBody>
          <a:bodyPr wrap="square" lIns="0" tIns="0" rIns="0" bIns="0" rtlCol="0" anchor="t">
            <a:spAutoFit/>
          </a:bodyPr>
          <a:lstStyle/>
          <a:p>
            <a:pPr algn="ctr"/>
            <a:r>
              <a:rPr lang="vi-VN" sz="3593">
                <a:solidFill>
                  <a:srgbClr val="B85D3B"/>
                </a:solidFill>
                <a:latin typeface="Roboto" panose="02000000000000000000" pitchFamily="2" charset="0"/>
              </a:rPr>
              <a:t>Có nhiều cây con có thể mọc không phải từ hạt mà từ các bộ phận của cây mẹ </a:t>
            </a:r>
            <a:r>
              <a:rPr lang="vi-VN" sz="3593" b="1">
                <a:solidFill>
                  <a:srgbClr val="00B050"/>
                </a:solidFill>
                <a:latin typeface="Roboto" panose="02000000000000000000" pitchFamily="2" charset="0"/>
              </a:rPr>
              <a:t>(lá, thân, rễ)</a:t>
            </a:r>
            <a:endParaRPr lang="en-US" sz="3593" b="1">
              <a:solidFill>
                <a:srgbClr val="00B050"/>
              </a:solidFill>
              <a:latin typeface="Roboto" panose="02000000000000000000" pitchFamily="2" charset="0"/>
            </a:endParaRPr>
          </a:p>
        </p:txBody>
      </p:sp>
      <p:pic>
        <p:nvPicPr>
          <p:cNvPr id="11" name="Picture 10">
            <a:extLst>
              <a:ext uri="{FF2B5EF4-FFF2-40B4-BE49-F238E27FC236}">
                <a16:creationId xmlns:a16="http://schemas.microsoft.com/office/drawing/2014/main" xmlns="" id="{BA986D2E-6E86-2F86-0CB3-EDF13F3970C9}"/>
              </a:ext>
            </a:extLst>
          </p:cNvPr>
          <p:cNvPicPr>
            <a:picLocks noChangeAspect="1"/>
          </p:cNvPicPr>
          <p:nvPr/>
        </p:nvPicPr>
        <p:blipFill rotWithShape="1">
          <a:blip r:embed="rId8">
            <a:extLst>
              <a:ext uri="{28A0092B-C50C-407E-A947-70E740481C1C}">
                <a14:useLocalDpi xmlns:a14="http://schemas.microsoft.com/office/drawing/2010/main" val="0"/>
              </a:ext>
            </a:extLst>
          </a:blip>
          <a:srcRect r="58779"/>
          <a:stretch/>
        </p:blipFill>
        <p:spPr>
          <a:xfrm>
            <a:off x="2053908" y="4873345"/>
            <a:ext cx="1758976" cy="2133600"/>
          </a:xfrm>
          <a:prstGeom prst="rect">
            <a:avLst/>
          </a:prstGeom>
        </p:spPr>
      </p:pic>
      <p:pic>
        <p:nvPicPr>
          <p:cNvPr id="14" name="Picture 13">
            <a:extLst>
              <a:ext uri="{FF2B5EF4-FFF2-40B4-BE49-F238E27FC236}">
                <a16:creationId xmlns:a16="http://schemas.microsoft.com/office/drawing/2014/main" xmlns="" id="{8ACA811E-6307-0EA3-E077-443361312DE1}"/>
              </a:ext>
            </a:extLst>
          </p:cNvPr>
          <p:cNvPicPr>
            <a:picLocks noChangeAspect="1"/>
          </p:cNvPicPr>
          <p:nvPr/>
        </p:nvPicPr>
        <p:blipFill rotWithShape="1">
          <a:blip r:embed="rId9">
            <a:extLst>
              <a:ext uri="{28A0092B-C50C-407E-A947-70E740481C1C}">
                <a14:useLocalDpi xmlns:a14="http://schemas.microsoft.com/office/drawing/2010/main" val="0"/>
              </a:ext>
            </a:extLst>
          </a:blip>
          <a:srcRect l="57809"/>
          <a:stretch/>
        </p:blipFill>
        <p:spPr>
          <a:xfrm>
            <a:off x="14504080" y="4520533"/>
            <a:ext cx="1904835" cy="2619375"/>
          </a:xfrm>
          <a:prstGeom prst="rect">
            <a:avLst/>
          </a:prstGeom>
        </p:spPr>
      </p:pic>
      <p:pic>
        <p:nvPicPr>
          <p:cNvPr id="15" name="Picture 14">
            <a:extLst>
              <a:ext uri="{FF2B5EF4-FFF2-40B4-BE49-F238E27FC236}">
                <a16:creationId xmlns:a16="http://schemas.microsoft.com/office/drawing/2014/main" xmlns="" id="{0EC8B550-460E-E7AE-9CB7-199B360CD4A2}"/>
              </a:ext>
            </a:extLst>
          </p:cNvPr>
          <p:cNvPicPr>
            <a:picLocks noChangeAspect="1"/>
          </p:cNvPicPr>
          <p:nvPr/>
        </p:nvPicPr>
        <p:blipFill rotWithShape="1">
          <a:blip r:embed="rId8">
            <a:extLst>
              <a:ext uri="{28A0092B-C50C-407E-A947-70E740481C1C}">
                <a14:useLocalDpi xmlns:a14="http://schemas.microsoft.com/office/drawing/2010/main" val="0"/>
              </a:ext>
            </a:extLst>
          </a:blip>
          <a:srcRect l="55357"/>
          <a:stretch/>
        </p:blipFill>
        <p:spPr>
          <a:xfrm>
            <a:off x="5710240" y="3462471"/>
            <a:ext cx="1905000" cy="2133600"/>
          </a:xfrm>
          <a:prstGeom prst="rect">
            <a:avLst/>
          </a:prstGeom>
        </p:spPr>
      </p:pic>
      <p:pic>
        <p:nvPicPr>
          <p:cNvPr id="17" name="Picture 16">
            <a:extLst>
              <a:ext uri="{FF2B5EF4-FFF2-40B4-BE49-F238E27FC236}">
                <a16:creationId xmlns:a16="http://schemas.microsoft.com/office/drawing/2014/main" xmlns="" id="{2FF9E3B6-29DD-EB7A-33BC-5F70D1BFFE04}"/>
              </a:ext>
            </a:extLst>
          </p:cNvPr>
          <p:cNvPicPr>
            <a:picLocks noChangeAspect="1"/>
          </p:cNvPicPr>
          <p:nvPr/>
        </p:nvPicPr>
        <p:blipFill rotWithShape="1">
          <a:blip r:embed="rId9">
            <a:extLst>
              <a:ext uri="{28A0092B-C50C-407E-A947-70E740481C1C}">
                <a14:useLocalDpi xmlns:a14="http://schemas.microsoft.com/office/drawing/2010/main" val="0"/>
              </a:ext>
            </a:extLst>
          </a:blip>
          <a:srcRect r="57806"/>
          <a:stretch/>
        </p:blipFill>
        <p:spPr>
          <a:xfrm>
            <a:off x="10675272" y="3921432"/>
            <a:ext cx="1905000" cy="2619375"/>
          </a:xfrm>
          <a:prstGeom prst="rect">
            <a:avLst/>
          </a:prstGeom>
        </p:spPr>
      </p:pic>
    </p:spTree>
    <p:extLst>
      <p:ext uri="{BB962C8B-B14F-4D97-AF65-F5344CB8AC3E}">
        <p14:creationId xmlns:p14="http://schemas.microsoft.com/office/powerpoint/2010/main" val="261653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par>
                                <p:cTn id="14" presetID="2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par>
                                <p:cTn id="25" presetID="6"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par>
                                <p:cTn id="28" presetID="6"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par>
                                <p:cTn id="31" presetID="6"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par>
                                <p:cTn id="34" presetID="6"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1330628" y="2655456"/>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470763" y="3510572"/>
            <a:ext cx="2908617" cy="2839537"/>
          </a:xfrm>
          <a:custGeom>
            <a:avLst/>
            <a:gdLst/>
            <a:ahLst/>
            <a:cxnLst/>
            <a:rect l="l" t="t" r="r" b="b"/>
            <a:pathLst>
              <a:path w="2908617" h="2839537">
                <a:moveTo>
                  <a:pt x="0" y="0"/>
                </a:moveTo>
                <a:lnTo>
                  <a:pt x="2908618" y="0"/>
                </a:lnTo>
                <a:lnTo>
                  <a:pt x="2908618" y="2839537"/>
                </a:lnTo>
                <a:lnTo>
                  <a:pt x="0" y="28395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10" name="Picture 9">
            <a:extLst>
              <a:ext uri="{FF2B5EF4-FFF2-40B4-BE49-F238E27FC236}">
                <a16:creationId xmlns:a16="http://schemas.microsoft.com/office/drawing/2014/main" xmlns="" id="{0810492F-636E-AFC9-9C0F-449F01C011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4254" y="4766642"/>
            <a:ext cx="2929499" cy="4415233"/>
          </a:xfrm>
          <a:prstGeom prst="rect">
            <a:avLst/>
          </a:prstGeom>
        </p:spPr>
      </p:pic>
      <p:sp>
        <p:nvSpPr>
          <p:cNvPr id="11" name="Freeform: Shape 10">
            <a:extLst>
              <a:ext uri="{FF2B5EF4-FFF2-40B4-BE49-F238E27FC236}">
                <a16:creationId xmlns:a16="http://schemas.microsoft.com/office/drawing/2014/main" xmlns="" id="{E760D28A-EBE7-D023-AEAA-AC64DB23CA51}"/>
              </a:ext>
            </a:extLst>
          </p:cNvPr>
          <p:cNvSpPr/>
          <p:nvPr/>
        </p:nvSpPr>
        <p:spPr>
          <a:xfrm>
            <a:off x="7657722" y="2356330"/>
            <a:ext cx="6201387" cy="3509809"/>
          </a:xfrm>
          <a:custGeom>
            <a:avLst/>
            <a:gdLst>
              <a:gd name="connsiteX0" fmla="*/ 2424907 w 7778052"/>
              <a:gd name="connsiteY0" fmla="*/ 0 h 3890073"/>
              <a:gd name="connsiteX1" fmla="*/ 3284470 w 7778052"/>
              <a:gd name="connsiteY1" fmla="*/ 330298 h 3890073"/>
              <a:gd name="connsiteX2" fmla="*/ 3318120 w 7778052"/>
              <a:gd name="connsiteY2" fmla="*/ 375102 h 3890073"/>
              <a:gd name="connsiteX3" fmla="*/ 3355485 w 7778052"/>
              <a:gd name="connsiteY3" fmla="*/ 329790 h 3890073"/>
              <a:gd name="connsiteX4" fmla="*/ 3884927 w 7778052"/>
              <a:gd name="connsiteY4" fmla="*/ 110366 h 3890073"/>
              <a:gd name="connsiteX5" fmla="*/ 4414369 w 7778052"/>
              <a:gd name="connsiteY5" fmla="*/ 329790 h 3890073"/>
              <a:gd name="connsiteX6" fmla="*/ 4424323 w 7778052"/>
              <a:gd name="connsiteY6" fmla="*/ 341862 h 3890073"/>
              <a:gd name="connsiteX7" fmla="*/ 4440118 w 7778052"/>
              <a:gd name="connsiteY7" fmla="*/ 322724 h 3890073"/>
              <a:gd name="connsiteX8" fmla="*/ 5299681 w 7778052"/>
              <a:gd name="connsiteY8" fmla="*/ 22157 h 3890073"/>
              <a:gd name="connsiteX9" fmla="*/ 6032666 w 7778052"/>
              <a:gd name="connsiteY9" fmla="*/ 221830 h 3890073"/>
              <a:gd name="connsiteX10" fmla="*/ 6104924 w 7778052"/>
              <a:gd name="connsiteY10" fmla="*/ 279426 h 3890073"/>
              <a:gd name="connsiteX11" fmla="*/ 6121851 w 7778052"/>
              <a:gd name="connsiteY11" fmla="*/ 258899 h 3890073"/>
              <a:gd name="connsiteX12" fmla="*/ 6651293 w 7778052"/>
              <a:gd name="connsiteY12" fmla="*/ 39475 h 3890073"/>
              <a:gd name="connsiteX13" fmla="*/ 7400037 w 7778052"/>
              <a:gd name="connsiteY13" fmla="*/ 788636 h 3890073"/>
              <a:gd name="connsiteX14" fmla="*/ 7341197 w 7778052"/>
              <a:gd name="connsiteY14" fmla="*/ 1080243 h 3890073"/>
              <a:gd name="connsiteX15" fmla="*/ 7340867 w 7778052"/>
              <a:gd name="connsiteY15" fmla="*/ 1080851 h 3890073"/>
              <a:gd name="connsiteX16" fmla="*/ 7349003 w 7778052"/>
              <a:gd name="connsiteY16" fmla="*/ 1081628 h 3890073"/>
              <a:gd name="connsiteX17" fmla="*/ 7778052 w 7778052"/>
              <a:gd name="connsiteY17" fmla="*/ 1580377 h 3890073"/>
              <a:gd name="connsiteX18" fmla="*/ 7541143 w 7778052"/>
              <a:gd name="connsiteY18" fmla="*/ 2002524 h 3890073"/>
              <a:gd name="connsiteX19" fmla="*/ 7500380 w 7778052"/>
              <a:gd name="connsiteY19" fmla="*/ 2023486 h 3890073"/>
              <a:gd name="connsiteX20" fmla="*/ 7510092 w 7778052"/>
              <a:gd name="connsiteY20" fmla="*/ 2102805 h 3890073"/>
              <a:gd name="connsiteX21" fmla="*/ 6612506 w 7778052"/>
              <a:gd name="connsiteY21" fmla="*/ 2921737 h 3890073"/>
              <a:gd name="connsiteX22" fmla="*/ 6528098 w 7778052"/>
              <a:gd name="connsiteY22" fmla="*/ 2925247 h 3890073"/>
              <a:gd name="connsiteX23" fmla="*/ 7079025 w 7778052"/>
              <a:gd name="connsiteY23" fmla="*/ 3890073 h 3890073"/>
              <a:gd name="connsiteX24" fmla="*/ 6021298 w 7778052"/>
              <a:gd name="connsiteY24" fmla="*/ 3008663 h 3890073"/>
              <a:gd name="connsiteX25" fmla="*/ 5992694 w 7778052"/>
              <a:gd name="connsiteY25" fmla="*/ 3028681 h 3890073"/>
              <a:gd name="connsiteX26" fmla="*/ 5498851 w 7778052"/>
              <a:gd name="connsiteY26" fmla="*/ 3156625 h 3890073"/>
              <a:gd name="connsiteX27" fmla="*/ 4874286 w 7778052"/>
              <a:gd name="connsiteY27" fmla="*/ 2937201 h 3890073"/>
              <a:gd name="connsiteX28" fmla="*/ 4813970 w 7778052"/>
              <a:gd name="connsiteY28" fmla="*/ 2875197 h 3890073"/>
              <a:gd name="connsiteX29" fmla="*/ 4678808 w 7778052"/>
              <a:gd name="connsiteY29" fmla="*/ 2949952 h 3890073"/>
              <a:gd name="connsiteX30" fmla="*/ 3855423 w 7778052"/>
              <a:gd name="connsiteY30" fmla="*/ 3105586 h 3890073"/>
              <a:gd name="connsiteX31" fmla="*/ 3032037 w 7778052"/>
              <a:gd name="connsiteY31" fmla="*/ 2949952 h 3890073"/>
              <a:gd name="connsiteX32" fmla="*/ 2956607 w 7778052"/>
              <a:gd name="connsiteY32" fmla="*/ 2908233 h 3890073"/>
              <a:gd name="connsiteX33" fmla="*/ 2916734 w 7778052"/>
              <a:gd name="connsiteY33" fmla="*/ 2947592 h 3890073"/>
              <a:gd name="connsiteX34" fmla="*/ 2266292 w 7778052"/>
              <a:gd name="connsiteY34" fmla="*/ 3167016 h 3890073"/>
              <a:gd name="connsiteX35" fmla="*/ 1503526 w 7778052"/>
              <a:gd name="connsiteY35" fmla="*/ 2836718 h 3890073"/>
              <a:gd name="connsiteX36" fmla="*/ 1497869 w 7778052"/>
              <a:gd name="connsiteY36" fmla="*/ 2828230 h 3890073"/>
              <a:gd name="connsiteX37" fmla="*/ 1471369 w 7778052"/>
              <a:gd name="connsiteY37" fmla="*/ 2840962 h 3890073"/>
              <a:gd name="connsiteX38" fmla="*/ 1143173 w 7778052"/>
              <a:gd name="connsiteY38" fmla="*/ 2899612 h 3890073"/>
              <a:gd name="connsiteX39" fmla="*/ 300012 w 7778052"/>
              <a:gd name="connsiteY39" fmla="*/ 2153284 h 3890073"/>
              <a:gd name="connsiteX40" fmla="*/ 311313 w 7778052"/>
              <a:gd name="connsiteY40" fmla="*/ 2054055 h 3890073"/>
              <a:gd name="connsiteX41" fmla="*/ 236909 w 7778052"/>
              <a:gd name="connsiteY41" fmla="*/ 2014258 h 3890073"/>
              <a:gd name="connsiteX42" fmla="*/ 0 w 7778052"/>
              <a:gd name="connsiteY42" fmla="*/ 1575169 h 3890073"/>
              <a:gd name="connsiteX43" fmla="*/ 429049 w 7778052"/>
              <a:gd name="connsiteY43" fmla="*/ 1056404 h 3890073"/>
              <a:gd name="connsiteX44" fmla="*/ 447852 w 7778052"/>
              <a:gd name="connsiteY44" fmla="*/ 1054536 h 3890073"/>
              <a:gd name="connsiteX45" fmla="*/ 412200 w 7778052"/>
              <a:gd name="connsiteY45" fmla="*/ 939618 h 3890073"/>
              <a:gd name="connsiteX46" fmla="*/ 396987 w 7778052"/>
              <a:gd name="connsiteY46" fmla="*/ 788636 h 3890073"/>
              <a:gd name="connsiteX47" fmla="*/ 1145731 w 7778052"/>
              <a:gd name="connsiteY47" fmla="*/ 39475 h 3890073"/>
              <a:gd name="connsiteX48" fmla="*/ 1564361 w 7778052"/>
              <a:gd name="connsiteY48" fmla="*/ 167420 h 3890073"/>
              <a:gd name="connsiteX49" fmla="*/ 1660595 w 7778052"/>
              <a:gd name="connsiteY49" fmla="*/ 246864 h 3890073"/>
              <a:gd name="connsiteX50" fmla="*/ 1691922 w 7778052"/>
              <a:gd name="connsiteY50" fmla="*/ 219424 h 3890073"/>
              <a:gd name="connsiteX51" fmla="*/ 2424907 w 7778052"/>
              <a:gd name="connsiteY51" fmla="*/ 0 h 38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78052" h="3890073">
                <a:moveTo>
                  <a:pt x="2424907" y="0"/>
                </a:moveTo>
                <a:cubicBezTo>
                  <a:pt x="2782717" y="0"/>
                  <a:pt x="3098186" y="131020"/>
                  <a:pt x="3284470" y="330298"/>
                </a:cubicBezTo>
                <a:lnTo>
                  <a:pt x="3318120" y="375102"/>
                </a:lnTo>
                <a:lnTo>
                  <a:pt x="3355485" y="329790"/>
                </a:lnTo>
                <a:cubicBezTo>
                  <a:pt x="3490981" y="194219"/>
                  <a:pt x="3678167" y="110366"/>
                  <a:pt x="3884927" y="110366"/>
                </a:cubicBezTo>
                <a:cubicBezTo>
                  <a:pt x="4091687" y="110366"/>
                  <a:pt x="4278873" y="194219"/>
                  <a:pt x="4414369" y="329790"/>
                </a:cubicBezTo>
                <a:lnTo>
                  <a:pt x="4424323" y="341862"/>
                </a:lnTo>
                <a:lnTo>
                  <a:pt x="4440118" y="322724"/>
                </a:lnTo>
                <a:cubicBezTo>
                  <a:pt x="4626402" y="141384"/>
                  <a:pt x="4941870" y="22157"/>
                  <a:pt x="5299681" y="22157"/>
                </a:cubicBezTo>
                <a:cubicBezTo>
                  <a:pt x="5585929" y="22157"/>
                  <a:pt x="5845079" y="98462"/>
                  <a:pt x="6032666" y="221830"/>
                </a:cubicBezTo>
                <a:lnTo>
                  <a:pt x="6104924" y="279426"/>
                </a:lnTo>
                <a:lnTo>
                  <a:pt x="6121851" y="258899"/>
                </a:lnTo>
                <a:cubicBezTo>
                  <a:pt x="6257347" y="123328"/>
                  <a:pt x="6444533" y="39475"/>
                  <a:pt x="6651293" y="39475"/>
                </a:cubicBezTo>
                <a:cubicBezTo>
                  <a:pt x="7064813" y="39475"/>
                  <a:pt x="7400037" y="374886"/>
                  <a:pt x="7400037" y="788636"/>
                </a:cubicBezTo>
                <a:cubicBezTo>
                  <a:pt x="7400037" y="892073"/>
                  <a:pt x="7379085" y="990615"/>
                  <a:pt x="7341197" y="1080243"/>
                </a:cubicBezTo>
                <a:lnTo>
                  <a:pt x="7340867" y="1080851"/>
                </a:lnTo>
                <a:lnTo>
                  <a:pt x="7349003" y="1081628"/>
                </a:lnTo>
                <a:cubicBezTo>
                  <a:pt x="7593861" y="1129099"/>
                  <a:pt x="7778052" y="1334359"/>
                  <a:pt x="7778052" y="1580377"/>
                </a:cubicBezTo>
                <a:cubicBezTo>
                  <a:pt x="7778052" y="1756105"/>
                  <a:pt x="7684077" y="1911037"/>
                  <a:pt x="7541143" y="2002524"/>
                </a:cubicBezTo>
                <a:lnTo>
                  <a:pt x="7500380" y="2023486"/>
                </a:lnTo>
                <a:lnTo>
                  <a:pt x="7510092" y="2102805"/>
                </a:lnTo>
                <a:cubicBezTo>
                  <a:pt x="7510092" y="2529022"/>
                  <a:pt x="7116666" y="2879582"/>
                  <a:pt x="6612506" y="2921737"/>
                </a:cubicBezTo>
                <a:lnTo>
                  <a:pt x="6528098" y="2925247"/>
                </a:lnTo>
                <a:lnTo>
                  <a:pt x="7079025" y="3890073"/>
                </a:lnTo>
                <a:lnTo>
                  <a:pt x="6021298" y="3008663"/>
                </a:lnTo>
                <a:lnTo>
                  <a:pt x="5992694" y="3028681"/>
                </a:lnTo>
                <a:cubicBezTo>
                  <a:pt x="5851724" y="3109459"/>
                  <a:pt x="5681781" y="3156625"/>
                  <a:pt x="5498851" y="3156625"/>
                </a:cubicBezTo>
                <a:cubicBezTo>
                  <a:pt x="5254943" y="3156625"/>
                  <a:pt x="5034126" y="3072773"/>
                  <a:pt x="4874286" y="2937201"/>
                </a:cubicBezTo>
                <a:lnTo>
                  <a:pt x="4813970" y="2875197"/>
                </a:lnTo>
                <a:lnTo>
                  <a:pt x="4678808" y="2949952"/>
                </a:lnTo>
                <a:cubicBezTo>
                  <a:pt x="4468086" y="3046111"/>
                  <a:pt x="4176975" y="3105586"/>
                  <a:pt x="3855423" y="3105586"/>
                </a:cubicBezTo>
                <a:cubicBezTo>
                  <a:pt x="3533871" y="3105586"/>
                  <a:pt x="3242760" y="3046111"/>
                  <a:pt x="3032037" y="2949952"/>
                </a:cubicBezTo>
                <a:lnTo>
                  <a:pt x="2956607" y="2908233"/>
                </a:lnTo>
                <a:lnTo>
                  <a:pt x="2916734" y="2947592"/>
                </a:lnTo>
                <a:cubicBezTo>
                  <a:pt x="2750271" y="3083163"/>
                  <a:pt x="2520305" y="3167016"/>
                  <a:pt x="2266292" y="3167016"/>
                </a:cubicBezTo>
                <a:cubicBezTo>
                  <a:pt x="1948775" y="3167016"/>
                  <a:pt x="1668832" y="3035996"/>
                  <a:pt x="1503526" y="2836718"/>
                </a:cubicBezTo>
                <a:lnTo>
                  <a:pt x="1497869" y="2828230"/>
                </a:lnTo>
                <a:lnTo>
                  <a:pt x="1471369" y="2840962"/>
                </a:lnTo>
                <a:cubicBezTo>
                  <a:pt x="1370495" y="2878728"/>
                  <a:pt x="1259589" y="2899612"/>
                  <a:pt x="1143173" y="2899612"/>
                </a:cubicBezTo>
                <a:cubicBezTo>
                  <a:pt x="677508" y="2899612"/>
                  <a:pt x="300012" y="2565470"/>
                  <a:pt x="300012" y="2153284"/>
                </a:cubicBezTo>
                <a:lnTo>
                  <a:pt x="311313" y="2054055"/>
                </a:lnTo>
                <a:lnTo>
                  <a:pt x="236909" y="2014258"/>
                </a:lnTo>
                <a:cubicBezTo>
                  <a:pt x="93975" y="1919099"/>
                  <a:pt x="0" y="1757949"/>
                  <a:pt x="0" y="1575169"/>
                </a:cubicBezTo>
                <a:cubicBezTo>
                  <a:pt x="0" y="1319278"/>
                  <a:pt x="184191" y="1105780"/>
                  <a:pt x="429049" y="1056404"/>
                </a:cubicBezTo>
                <a:lnTo>
                  <a:pt x="447852" y="1054536"/>
                </a:lnTo>
                <a:lnTo>
                  <a:pt x="412200" y="939618"/>
                </a:lnTo>
                <a:cubicBezTo>
                  <a:pt x="402225" y="890849"/>
                  <a:pt x="396987" y="840355"/>
                  <a:pt x="396987" y="788636"/>
                </a:cubicBezTo>
                <a:cubicBezTo>
                  <a:pt x="396987" y="374886"/>
                  <a:pt x="732211" y="39475"/>
                  <a:pt x="1145731" y="39475"/>
                </a:cubicBezTo>
                <a:cubicBezTo>
                  <a:pt x="1300802" y="39475"/>
                  <a:pt x="1444861" y="86642"/>
                  <a:pt x="1564361" y="167420"/>
                </a:cubicBezTo>
                <a:lnTo>
                  <a:pt x="1660595" y="246864"/>
                </a:lnTo>
                <a:lnTo>
                  <a:pt x="1691922" y="219424"/>
                </a:lnTo>
                <a:cubicBezTo>
                  <a:pt x="1879509" y="83853"/>
                  <a:pt x="2138658" y="0"/>
                  <a:pt x="2424907" y="0"/>
                </a:cubicBezTo>
                <a:close/>
              </a:path>
            </a:pathLst>
          </a:custGeom>
          <a:solidFill>
            <a:schemeClr val="bg1"/>
          </a:solidFill>
          <a:ln w="57150">
            <a:solidFill>
              <a:srgbClr val="C4B0F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9">
            <a:extLst>
              <a:ext uri="{FF2B5EF4-FFF2-40B4-BE49-F238E27FC236}">
                <a16:creationId xmlns:a16="http://schemas.microsoft.com/office/drawing/2014/main" xmlns="" id="{C5D84439-73EF-7962-D1B8-7B70FF9A3A2B}"/>
              </a:ext>
            </a:extLst>
          </p:cNvPr>
          <p:cNvSpPr txBox="1"/>
          <p:nvPr/>
        </p:nvSpPr>
        <p:spPr>
          <a:xfrm>
            <a:off x="8312291" y="2764544"/>
            <a:ext cx="5121776" cy="2115964"/>
          </a:xfrm>
          <a:prstGeom prst="rect">
            <a:avLst/>
          </a:prstGeom>
        </p:spPr>
        <p:txBody>
          <a:bodyPr lIns="0" tIns="0" rIns="0" bIns="0" rtlCol="0" anchor="t">
            <a:spAutoFit/>
          </a:bodyPr>
          <a:lstStyle/>
          <a:p>
            <a:pPr lvl="0" algn="ctr">
              <a:lnSpc>
                <a:spcPts val="3300"/>
              </a:lnSpc>
              <a:spcBef>
                <a:spcPct val="0"/>
              </a:spcBef>
            </a:pPr>
            <a:r>
              <a:rPr lang="vi-VN" sz="3300" spc="99">
                <a:solidFill>
                  <a:srgbClr val="000000"/>
                </a:solidFill>
                <a:latin typeface="Kurale" panose="020B0604020202020204" charset="0"/>
              </a:rPr>
              <a:t>Chúng mình cùng tham gia thử thách trồng chậu cây làm cảnh không cần hạt theo các tiêu chí dưới đây nhé</a:t>
            </a:r>
            <a:r>
              <a:rPr lang="en-US" sz="3300" spc="99">
                <a:solidFill>
                  <a:srgbClr val="000000"/>
                </a:solidFill>
                <a:latin typeface="Kurale" panose="020B0604020202020204" charset="0"/>
              </a:rPr>
              <a:t>!</a:t>
            </a:r>
            <a:endParaRPr lang="en-US" sz="3300" u="none" strike="noStrike" spc="99">
              <a:solidFill>
                <a:srgbClr val="000000"/>
              </a:solidFill>
              <a:latin typeface="Kurale" panose="020B0604020202020204" charset="0"/>
            </a:endParaRPr>
          </a:p>
        </p:txBody>
      </p:sp>
      <p:pic>
        <p:nvPicPr>
          <p:cNvPr id="14" name="Picture 13">
            <a:extLst>
              <a:ext uri="{FF2B5EF4-FFF2-40B4-BE49-F238E27FC236}">
                <a16:creationId xmlns:a16="http://schemas.microsoft.com/office/drawing/2014/main" xmlns="" id="{C9575CE3-1121-E509-D368-9C6B67E1E8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70554" y="5265690"/>
            <a:ext cx="2799618" cy="26450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776070" y="4762972"/>
            <a:ext cx="5324620" cy="4368256"/>
          </a:xfrm>
          <a:custGeom>
            <a:avLst/>
            <a:gdLst/>
            <a:ahLst/>
            <a:cxnLst/>
            <a:rect l="l" t="t" r="r" b="b"/>
            <a:pathLst>
              <a:path w="5324620" h="4368256">
                <a:moveTo>
                  <a:pt x="0" y="0"/>
                </a:moveTo>
                <a:lnTo>
                  <a:pt x="5324620" y="0"/>
                </a:lnTo>
                <a:lnTo>
                  <a:pt x="5324620" y="4368257"/>
                </a:lnTo>
                <a:lnTo>
                  <a:pt x="0" y="43682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6481690" y="4762972"/>
            <a:ext cx="5324620" cy="4368256"/>
          </a:xfrm>
          <a:custGeom>
            <a:avLst/>
            <a:gdLst/>
            <a:ahLst/>
            <a:cxnLst/>
            <a:rect l="l" t="t" r="r" b="b"/>
            <a:pathLst>
              <a:path w="5324620" h="4368256">
                <a:moveTo>
                  <a:pt x="0" y="0"/>
                </a:moveTo>
                <a:lnTo>
                  <a:pt x="5324620" y="0"/>
                </a:lnTo>
                <a:lnTo>
                  <a:pt x="5324620" y="4368257"/>
                </a:lnTo>
                <a:lnTo>
                  <a:pt x="0" y="43682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8529260" y="2516120"/>
            <a:ext cx="1084106" cy="2246852"/>
          </a:xfrm>
          <a:custGeom>
            <a:avLst/>
            <a:gdLst/>
            <a:ahLst/>
            <a:cxnLst/>
            <a:rect l="l" t="t" r="r" b="b"/>
            <a:pathLst>
              <a:path w="1084106" h="2246852">
                <a:moveTo>
                  <a:pt x="0" y="0"/>
                </a:moveTo>
                <a:lnTo>
                  <a:pt x="1084106" y="0"/>
                </a:lnTo>
                <a:lnTo>
                  <a:pt x="1084106" y="2246852"/>
                </a:lnTo>
                <a:lnTo>
                  <a:pt x="0" y="22468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2188095" y="4635901"/>
            <a:ext cx="5324620" cy="4368256"/>
          </a:xfrm>
          <a:custGeom>
            <a:avLst/>
            <a:gdLst/>
            <a:ahLst/>
            <a:cxnLst/>
            <a:rect l="l" t="t" r="r" b="b"/>
            <a:pathLst>
              <a:path w="5324620" h="4368256">
                <a:moveTo>
                  <a:pt x="0" y="0"/>
                </a:moveTo>
                <a:lnTo>
                  <a:pt x="5324621" y="0"/>
                </a:lnTo>
                <a:lnTo>
                  <a:pt x="5324621" y="4368256"/>
                </a:lnTo>
                <a:lnTo>
                  <a:pt x="0" y="43682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5736676" y="8054561"/>
            <a:ext cx="1119324" cy="797518"/>
          </a:xfrm>
          <a:custGeom>
            <a:avLst/>
            <a:gdLst/>
            <a:ahLst/>
            <a:cxnLst/>
            <a:rect l="l" t="t" r="r" b="b"/>
            <a:pathLst>
              <a:path w="1119324" h="797518">
                <a:moveTo>
                  <a:pt x="0" y="0"/>
                </a:moveTo>
                <a:lnTo>
                  <a:pt x="1119324" y="0"/>
                </a:lnTo>
                <a:lnTo>
                  <a:pt x="1119324" y="797519"/>
                </a:lnTo>
                <a:lnTo>
                  <a:pt x="0" y="7975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TextBox 13"/>
          <p:cNvSpPr txBox="1"/>
          <p:nvPr/>
        </p:nvSpPr>
        <p:spPr>
          <a:xfrm>
            <a:off x="1514598" y="5935598"/>
            <a:ext cx="3516377" cy="1933863"/>
          </a:xfrm>
          <a:prstGeom prst="rect">
            <a:avLst/>
          </a:prstGeom>
        </p:spPr>
        <p:txBody>
          <a:bodyPr wrap="square" lIns="0" tIns="0" rIns="0" bIns="0" rtlCol="0" anchor="t">
            <a:spAutoFit/>
          </a:bodyPr>
          <a:lstStyle/>
          <a:p>
            <a:pPr algn="ctr">
              <a:lnSpc>
                <a:spcPct val="150000"/>
              </a:lnSpc>
            </a:pPr>
            <a:r>
              <a:rPr lang="en-US" sz="2900">
                <a:solidFill>
                  <a:srgbClr val="B85D3B"/>
                </a:solidFill>
                <a:latin typeface="Roboto" panose="02000000000000000000" pitchFamily="2" charset="0"/>
              </a:rPr>
              <a:t>Trồng cây làm cảnh từ lá hoặc thân hoặc rễ của cây mẹ</a:t>
            </a:r>
          </a:p>
        </p:txBody>
      </p:sp>
      <p:sp>
        <p:nvSpPr>
          <p:cNvPr id="14" name="TextBox 14"/>
          <p:cNvSpPr txBox="1"/>
          <p:nvPr/>
        </p:nvSpPr>
        <p:spPr>
          <a:xfrm>
            <a:off x="6898971" y="6054547"/>
            <a:ext cx="4338969" cy="595035"/>
          </a:xfrm>
          <a:prstGeom prst="rect">
            <a:avLst/>
          </a:prstGeom>
        </p:spPr>
        <p:txBody>
          <a:bodyPr lIns="0" tIns="0" rIns="0" bIns="0" rtlCol="0" anchor="t">
            <a:spAutoFit/>
          </a:bodyPr>
          <a:lstStyle/>
          <a:p>
            <a:pPr algn="ctr">
              <a:lnSpc>
                <a:spcPct val="150000"/>
              </a:lnSpc>
            </a:pPr>
            <a:r>
              <a:rPr lang="en-US" sz="2900">
                <a:solidFill>
                  <a:srgbClr val="B85D3B"/>
                </a:solidFill>
                <a:latin typeface="Roboto" panose="02000000000000000000" pitchFamily="2" charset="0"/>
              </a:rPr>
              <a:t>Chậu cây chắc chắn</a:t>
            </a:r>
          </a:p>
        </p:txBody>
      </p:sp>
      <p:sp>
        <p:nvSpPr>
          <p:cNvPr id="15" name="TextBox 15"/>
          <p:cNvSpPr txBox="1"/>
          <p:nvPr/>
        </p:nvSpPr>
        <p:spPr>
          <a:xfrm>
            <a:off x="13541984" y="6022511"/>
            <a:ext cx="3193969" cy="1264449"/>
          </a:xfrm>
          <a:prstGeom prst="rect">
            <a:avLst/>
          </a:prstGeom>
        </p:spPr>
        <p:txBody>
          <a:bodyPr wrap="square" lIns="0" tIns="0" rIns="0" bIns="0" rtlCol="0" anchor="t">
            <a:spAutoFit/>
          </a:bodyPr>
          <a:lstStyle/>
          <a:p>
            <a:pPr algn="ctr">
              <a:lnSpc>
                <a:spcPct val="150000"/>
              </a:lnSpc>
            </a:pPr>
            <a:r>
              <a:rPr lang="vi-VN" sz="2900">
                <a:solidFill>
                  <a:srgbClr val="B85D3B"/>
                </a:solidFill>
                <a:latin typeface="Roboto" panose="02000000000000000000" pitchFamily="2" charset="0"/>
              </a:rPr>
              <a:t>Màu sắc tươi sáng, hài hoà</a:t>
            </a:r>
            <a:endParaRPr lang="en-US" sz="2900">
              <a:solidFill>
                <a:srgbClr val="B85D3B"/>
              </a:solidFill>
              <a:latin typeface="Roboto" panose="02000000000000000000" pitchFamily="2" charset="0"/>
            </a:endParaRPr>
          </a:p>
        </p:txBody>
      </p:sp>
      <p:sp>
        <p:nvSpPr>
          <p:cNvPr id="16" name="Freeform 16"/>
          <p:cNvSpPr/>
          <p:nvPr/>
        </p:nvSpPr>
        <p:spPr>
          <a:xfrm>
            <a:off x="11567138" y="6022511"/>
            <a:ext cx="1119324" cy="797518"/>
          </a:xfrm>
          <a:custGeom>
            <a:avLst/>
            <a:gdLst/>
            <a:ahLst/>
            <a:cxnLst/>
            <a:rect l="l" t="t" r="r" b="b"/>
            <a:pathLst>
              <a:path w="1119324" h="797518">
                <a:moveTo>
                  <a:pt x="0" y="0"/>
                </a:moveTo>
                <a:lnTo>
                  <a:pt x="1119324" y="0"/>
                </a:lnTo>
                <a:lnTo>
                  <a:pt x="1119324" y="797518"/>
                </a:lnTo>
                <a:lnTo>
                  <a:pt x="0" y="797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TextBox 10">
            <a:extLst>
              <a:ext uri="{FF2B5EF4-FFF2-40B4-BE49-F238E27FC236}">
                <a16:creationId xmlns:a16="http://schemas.microsoft.com/office/drawing/2014/main" xmlns="" id="{A9F1B742-0A26-BCFC-E0A0-931343C18E13}"/>
              </a:ext>
            </a:extLst>
          </p:cNvPr>
          <p:cNvSpPr txBox="1"/>
          <p:nvPr/>
        </p:nvSpPr>
        <p:spPr>
          <a:xfrm>
            <a:off x="4864046" y="979567"/>
            <a:ext cx="7202921" cy="1015663"/>
          </a:xfrm>
          <a:prstGeom prst="rect">
            <a:avLst/>
          </a:prstGeom>
        </p:spPr>
        <p:txBody>
          <a:bodyPr wrap="square" lIns="0" tIns="0" rIns="0" bIns="0" rtlCol="0" anchor="t">
            <a:spAutoFit/>
          </a:bodyPr>
          <a:lstStyle/>
          <a:p>
            <a:pPr algn="ctr"/>
            <a:r>
              <a:rPr lang="vi-VN" sz="6600">
                <a:solidFill>
                  <a:srgbClr val="B85D3B"/>
                </a:solidFill>
                <a:latin typeface="Barlow Condensed ExtraBold" panose="00000906000000000000" pitchFamily="2" charset="0"/>
              </a:rPr>
              <a:t>TIÊU CHÍ SẢN PHẨM</a:t>
            </a:r>
            <a:endParaRPr lang="en-US" sz="6600">
              <a:solidFill>
                <a:srgbClr val="B85D3B"/>
              </a:solidFill>
              <a:latin typeface="Barlow Condensed ExtraBold" panose="00000906000000000000" pitchFamily="2" charset="0"/>
            </a:endParaRPr>
          </a:p>
        </p:txBody>
      </p:sp>
      <p:pic>
        <p:nvPicPr>
          <p:cNvPr id="18" name="Picture 17">
            <a:extLst>
              <a:ext uri="{FF2B5EF4-FFF2-40B4-BE49-F238E27FC236}">
                <a16:creationId xmlns:a16="http://schemas.microsoft.com/office/drawing/2014/main" xmlns="" id="{83848F73-A271-D487-A5C8-0CD1457C55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01800" y="2068433"/>
            <a:ext cx="1868015" cy="2799423"/>
          </a:xfrm>
          <a:prstGeom prst="rect">
            <a:avLst/>
          </a:prstGeom>
        </p:spPr>
      </p:pic>
      <p:pic>
        <p:nvPicPr>
          <p:cNvPr id="19" name="Picture 18">
            <a:extLst>
              <a:ext uri="{FF2B5EF4-FFF2-40B4-BE49-F238E27FC236}">
                <a16:creationId xmlns:a16="http://schemas.microsoft.com/office/drawing/2014/main" xmlns="" id="{672D2449-E06E-9353-38CE-C4B515EBAF05}"/>
              </a:ext>
            </a:extLst>
          </p:cNvPr>
          <p:cNvPicPr>
            <a:picLocks noChangeAspect="1"/>
          </p:cNvPicPr>
          <p:nvPr/>
        </p:nvPicPr>
        <p:blipFill rotWithShape="1">
          <a:blip r:embed="rId13">
            <a:extLst>
              <a:ext uri="{28A0092B-C50C-407E-A947-70E740481C1C}">
                <a14:useLocalDpi xmlns:a14="http://schemas.microsoft.com/office/drawing/2010/main" val="0"/>
              </a:ext>
            </a:extLst>
          </a:blip>
          <a:srcRect l="31054" t="-526" r="38275" b="526"/>
          <a:stretch/>
        </p:blipFill>
        <p:spPr>
          <a:xfrm>
            <a:off x="1916301" y="2407383"/>
            <a:ext cx="1522079" cy="266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6"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42"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par>
                                <p:cTn id="57" presetID="31"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1000" fill="hold"/>
                                        <p:tgtEl>
                                          <p:spTgt spid="18"/>
                                        </p:tgtEl>
                                        <p:attrNameLst>
                                          <p:attrName>ppt_w</p:attrName>
                                        </p:attrNameLst>
                                      </p:cBhvr>
                                      <p:tavLst>
                                        <p:tav tm="0">
                                          <p:val>
                                            <p:fltVal val="0"/>
                                          </p:val>
                                        </p:tav>
                                        <p:tav tm="100000">
                                          <p:val>
                                            <p:strVal val="#ppt_w"/>
                                          </p:val>
                                        </p:tav>
                                      </p:tavLst>
                                    </p:anim>
                                    <p:anim calcmode="lin" valueType="num">
                                      <p:cBhvr>
                                        <p:cTn id="60" dur="1000" fill="hold"/>
                                        <p:tgtEl>
                                          <p:spTgt spid="18"/>
                                        </p:tgtEl>
                                        <p:attrNameLst>
                                          <p:attrName>ppt_h</p:attrName>
                                        </p:attrNameLst>
                                      </p:cBhvr>
                                      <p:tavLst>
                                        <p:tav tm="0">
                                          <p:val>
                                            <p:fltVal val="0"/>
                                          </p:val>
                                        </p:tav>
                                        <p:tav tm="100000">
                                          <p:val>
                                            <p:strVal val="#ppt_h"/>
                                          </p:val>
                                        </p:tav>
                                      </p:tavLst>
                                    </p:anim>
                                    <p:anim calcmode="lin" valueType="num">
                                      <p:cBhvr>
                                        <p:cTn id="61" dur="1000" fill="hold"/>
                                        <p:tgtEl>
                                          <p:spTgt spid="18"/>
                                        </p:tgtEl>
                                        <p:attrNameLst>
                                          <p:attrName>style.rotation</p:attrName>
                                        </p:attrNameLst>
                                      </p:cBhvr>
                                      <p:tavLst>
                                        <p:tav tm="0">
                                          <p:val>
                                            <p:fltVal val="90"/>
                                          </p:val>
                                        </p:tav>
                                        <p:tav tm="100000">
                                          <p:val>
                                            <p:fltVal val="0"/>
                                          </p:val>
                                        </p:tav>
                                      </p:tavLst>
                                    </p:anim>
                                    <p:animEffect transition="in" filter="fade">
                                      <p:cBhvr>
                                        <p:cTn id="6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4"/>
            <a:stretch>
              <a:fillRect/>
            </a:stretch>
          </a:blipFill>
        </p:spPr>
      </p:sp>
      <p:sp>
        <p:nvSpPr>
          <p:cNvPr id="5" name="Freeform 5"/>
          <p:cNvSpPr/>
          <p:nvPr/>
        </p:nvSpPr>
        <p:spPr>
          <a:xfrm>
            <a:off x="3657600" y="3771900"/>
            <a:ext cx="11316481" cy="3286243"/>
          </a:xfrm>
          <a:custGeom>
            <a:avLst/>
            <a:gdLst/>
            <a:ahLst/>
            <a:cxnLst/>
            <a:rect l="l" t="t" r="r" b="b"/>
            <a:pathLst>
              <a:path w="9069361" h="2698403">
                <a:moveTo>
                  <a:pt x="0" y="0"/>
                </a:moveTo>
                <a:lnTo>
                  <a:pt x="9069362" y="0"/>
                </a:lnTo>
                <a:lnTo>
                  <a:pt x="9069362" y="2698403"/>
                </a:lnTo>
                <a:lnTo>
                  <a:pt x="0" y="26984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H="1">
            <a:off x="1784173" y="2415818"/>
            <a:ext cx="2902908" cy="4103050"/>
          </a:xfrm>
          <a:custGeom>
            <a:avLst/>
            <a:gdLst/>
            <a:ahLst/>
            <a:cxnLst/>
            <a:rect l="l" t="t" r="r" b="b"/>
            <a:pathLst>
              <a:path w="2902908" h="4103050">
                <a:moveTo>
                  <a:pt x="2902908" y="0"/>
                </a:moveTo>
                <a:lnTo>
                  <a:pt x="0" y="0"/>
                </a:lnTo>
                <a:lnTo>
                  <a:pt x="0" y="4103051"/>
                </a:lnTo>
                <a:lnTo>
                  <a:pt x="2902908" y="4103051"/>
                </a:lnTo>
                <a:lnTo>
                  <a:pt x="2902908"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4114229" y="4574001"/>
            <a:ext cx="10287000" cy="1504386"/>
          </a:xfrm>
          <a:prstGeom prst="rect">
            <a:avLst/>
          </a:prstGeom>
        </p:spPr>
        <p:txBody>
          <a:bodyPr wrap="square" lIns="0" tIns="0" rIns="0" bIns="0" rtlCol="0" anchor="t">
            <a:spAutoFit/>
          </a:bodyPr>
          <a:lstStyle/>
          <a:p>
            <a:pPr algn="ctr"/>
            <a:r>
              <a:rPr lang="en-US" sz="9776">
                <a:solidFill>
                  <a:srgbClr val="B85D3B"/>
                </a:solidFill>
                <a:latin typeface="Barlow Condensed ExtraBold" panose="00000906000000000000" pitchFamily="2" charset="0"/>
              </a:rPr>
              <a:t>KHỞI ĐỘNG TIẾT HỌC</a:t>
            </a:r>
          </a:p>
        </p:txBody>
      </p:sp>
      <p:pic>
        <p:nvPicPr>
          <p:cNvPr id="8" name="Picture 7">
            <a:extLst>
              <a:ext uri="{FF2B5EF4-FFF2-40B4-BE49-F238E27FC236}">
                <a16:creationId xmlns:a16="http://schemas.microsoft.com/office/drawing/2014/main" xmlns="" id="{12343374-BA71-10EE-C9DD-74970A2D9F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74462" y="3158190"/>
            <a:ext cx="2791399" cy="34350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284" y="-3810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457200" y="2809832"/>
            <a:ext cx="5270656" cy="5143742"/>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6616544" y="2717612"/>
            <a:ext cx="5270656" cy="5143742"/>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2149806" y="2369365"/>
            <a:ext cx="2636831" cy="784535"/>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8471940" y="2277145"/>
            <a:ext cx="2636831" cy="784535"/>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2398513" y="2523893"/>
            <a:ext cx="2249823" cy="552908"/>
          </a:xfrm>
          <a:prstGeom prst="rect">
            <a:avLst/>
          </a:prstGeom>
        </p:spPr>
        <p:txBody>
          <a:bodyPr wrap="square" lIns="0" tIns="0" rIns="0" bIns="0" rtlCol="0" anchor="t">
            <a:spAutoFit/>
          </a:bodyPr>
          <a:lstStyle/>
          <a:p>
            <a:pPr algn="ctr"/>
            <a:r>
              <a:rPr lang="vi-VN" sz="3593">
                <a:solidFill>
                  <a:srgbClr val="FFFFFF"/>
                </a:solidFill>
                <a:latin typeface="Roboto" panose="02000000000000000000" pitchFamily="2" charset="0"/>
              </a:rPr>
              <a:t>Lưỡi hổ</a:t>
            </a:r>
          </a:p>
        </p:txBody>
      </p:sp>
      <p:sp>
        <p:nvSpPr>
          <p:cNvPr id="13" name="TextBox 13"/>
          <p:cNvSpPr txBox="1"/>
          <p:nvPr/>
        </p:nvSpPr>
        <p:spPr>
          <a:xfrm>
            <a:off x="8801556" y="2432223"/>
            <a:ext cx="2249823" cy="552908"/>
          </a:xfrm>
          <a:prstGeom prst="rect">
            <a:avLst/>
          </a:prstGeom>
        </p:spPr>
        <p:txBody>
          <a:bodyPr wrap="square" lIns="0" tIns="0" rIns="0" bIns="0" rtlCol="0" anchor="t">
            <a:spAutoFit/>
          </a:bodyPr>
          <a:lstStyle/>
          <a:p>
            <a:pPr algn="ctr"/>
            <a:r>
              <a:rPr lang="en-US" sz="3593">
                <a:solidFill>
                  <a:srgbClr val="FFFFFF"/>
                </a:solidFill>
                <a:latin typeface="Roboto" panose="02000000000000000000" pitchFamily="2" charset="0"/>
              </a:rPr>
              <a:t>Phát lộc</a:t>
            </a:r>
          </a:p>
        </p:txBody>
      </p:sp>
      <p:pic>
        <p:nvPicPr>
          <p:cNvPr id="15" name="Picture 14">
            <a:extLst>
              <a:ext uri="{FF2B5EF4-FFF2-40B4-BE49-F238E27FC236}">
                <a16:creationId xmlns:a16="http://schemas.microsoft.com/office/drawing/2014/main" xmlns="" id="{8337B4D4-28B4-8EDE-458B-EBC1F22128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4400" y="3652858"/>
            <a:ext cx="4245554" cy="3480243"/>
          </a:xfrm>
          <a:prstGeom prst="rect">
            <a:avLst/>
          </a:prstGeom>
        </p:spPr>
      </p:pic>
      <p:sp>
        <p:nvSpPr>
          <p:cNvPr id="16" name="Freeform 5">
            <a:extLst>
              <a:ext uri="{FF2B5EF4-FFF2-40B4-BE49-F238E27FC236}">
                <a16:creationId xmlns:a16="http://schemas.microsoft.com/office/drawing/2014/main" xmlns="" id="{54C8E9B9-A816-D30C-5E50-90830B90004A}"/>
              </a:ext>
            </a:extLst>
          </p:cNvPr>
          <p:cNvSpPr/>
          <p:nvPr/>
        </p:nvSpPr>
        <p:spPr>
          <a:xfrm>
            <a:off x="12822845" y="2720709"/>
            <a:ext cx="5270656" cy="5143742"/>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7">
            <a:extLst>
              <a:ext uri="{FF2B5EF4-FFF2-40B4-BE49-F238E27FC236}">
                <a16:creationId xmlns:a16="http://schemas.microsoft.com/office/drawing/2014/main" xmlns="" id="{0C30C10C-696D-D1C0-81D5-6F1549F8DD59}"/>
              </a:ext>
            </a:extLst>
          </p:cNvPr>
          <p:cNvSpPr/>
          <p:nvPr/>
        </p:nvSpPr>
        <p:spPr>
          <a:xfrm>
            <a:off x="14678241" y="2280242"/>
            <a:ext cx="2636831" cy="784535"/>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TextBox 13">
            <a:extLst>
              <a:ext uri="{FF2B5EF4-FFF2-40B4-BE49-F238E27FC236}">
                <a16:creationId xmlns:a16="http://schemas.microsoft.com/office/drawing/2014/main" xmlns="" id="{01FAFE1E-F6A9-B8C3-F2BB-C983AD556471}"/>
              </a:ext>
            </a:extLst>
          </p:cNvPr>
          <p:cNvSpPr txBox="1"/>
          <p:nvPr/>
        </p:nvSpPr>
        <p:spPr>
          <a:xfrm>
            <a:off x="15007857" y="2435320"/>
            <a:ext cx="2249823" cy="552908"/>
          </a:xfrm>
          <a:prstGeom prst="rect">
            <a:avLst/>
          </a:prstGeom>
        </p:spPr>
        <p:txBody>
          <a:bodyPr wrap="square" lIns="0" tIns="0" rIns="0" bIns="0" rtlCol="0" anchor="t">
            <a:spAutoFit/>
          </a:bodyPr>
          <a:lstStyle/>
          <a:p>
            <a:pPr algn="ctr"/>
            <a:r>
              <a:rPr lang="en-US" sz="3593">
                <a:solidFill>
                  <a:srgbClr val="FFFFFF"/>
                </a:solidFill>
                <a:latin typeface="Roboto" panose="02000000000000000000" pitchFamily="2" charset="0"/>
              </a:rPr>
              <a:t>Kim tiền</a:t>
            </a:r>
          </a:p>
        </p:txBody>
      </p:sp>
      <p:pic>
        <p:nvPicPr>
          <p:cNvPr id="20" name="Picture 19">
            <a:extLst>
              <a:ext uri="{FF2B5EF4-FFF2-40B4-BE49-F238E27FC236}">
                <a16:creationId xmlns:a16="http://schemas.microsoft.com/office/drawing/2014/main" xmlns="" id="{DD1575C7-38F5-A615-2C76-FAEBDDF0E1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3767" y="3371255"/>
            <a:ext cx="2978779" cy="4195763"/>
          </a:xfrm>
          <a:prstGeom prst="rect">
            <a:avLst/>
          </a:prstGeom>
        </p:spPr>
      </p:pic>
      <p:pic>
        <p:nvPicPr>
          <p:cNvPr id="22" name="Picture 21">
            <a:extLst>
              <a:ext uri="{FF2B5EF4-FFF2-40B4-BE49-F238E27FC236}">
                <a16:creationId xmlns:a16="http://schemas.microsoft.com/office/drawing/2014/main" xmlns="" id="{A317BBCD-71C9-4890-1BAF-31C3D4A6C4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20533" y="3436315"/>
            <a:ext cx="2739660" cy="4249548"/>
          </a:xfrm>
          <a:prstGeom prst="rect">
            <a:avLst/>
          </a:prstGeom>
        </p:spPr>
      </p:pic>
      <p:sp>
        <p:nvSpPr>
          <p:cNvPr id="23" name="TextBox 10">
            <a:extLst>
              <a:ext uri="{FF2B5EF4-FFF2-40B4-BE49-F238E27FC236}">
                <a16:creationId xmlns:a16="http://schemas.microsoft.com/office/drawing/2014/main" xmlns="" id="{9F1EDD71-79E4-9DF8-EF4D-FE65AA822176}"/>
              </a:ext>
            </a:extLst>
          </p:cNvPr>
          <p:cNvSpPr txBox="1"/>
          <p:nvPr/>
        </p:nvSpPr>
        <p:spPr>
          <a:xfrm>
            <a:off x="-304800" y="567882"/>
            <a:ext cx="14859000" cy="1015663"/>
          </a:xfrm>
          <a:prstGeom prst="rect">
            <a:avLst/>
          </a:prstGeom>
        </p:spPr>
        <p:txBody>
          <a:bodyPr wrap="square" lIns="0" tIns="0" rIns="0" bIns="0" rtlCol="0" anchor="t">
            <a:spAutoFit/>
          </a:bodyPr>
          <a:lstStyle/>
          <a:p>
            <a:pPr algn="ctr"/>
            <a:r>
              <a:rPr lang="en-US" sz="6600">
                <a:solidFill>
                  <a:srgbClr val="B85D3B"/>
                </a:solidFill>
                <a:latin typeface="Barlow Condensed ExtraBold" panose="00000906000000000000" pitchFamily="2" charset="0"/>
              </a:rPr>
              <a:t>TÌM HIỂU VỀ CÂY CON KHÔNG MỌC LÊN TỪ HẠT</a:t>
            </a:r>
          </a:p>
        </p:txBody>
      </p:sp>
      <p:sp>
        <p:nvSpPr>
          <p:cNvPr id="24" name="Freeform 7">
            <a:extLst>
              <a:ext uri="{FF2B5EF4-FFF2-40B4-BE49-F238E27FC236}">
                <a16:creationId xmlns:a16="http://schemas.microsoft.com/office/drawing/2014/main" xmlns="" id="{17C1261A-AE0A-F1BC-09F4-6560E5E15341}"/>
              </a:ext>
            </a:extLst>
          </p:cNvPr>
          <p:cNvSpPr/>
          <p:nvPr/>
        </p:nvSpPr>
        <p:spPr>
          <a:xfrm rot="5284222">
            <a:off x="15509837" y="-1172384"/>
            <a:ext cx="1426951" cy="4555022"/>
          </a:xfrm>
          <a:custGeom>
            <a:avLst/>
            <a:gdLst/>
            <a:ahLst/>
            <a:cxnLst/>
            <a:rect l="l" t="t" r="r" b="b"/>
            <a:pathLst>
              <a:path w="1426951" h="3711880">
                <a:moveTo>
                  <a:pt x="0" y="0"/>
                </a:moveTo>
                <a:lnTo>
                  <a:pt x="1426951" y="0"/>
                </a:lnTo>
                <a:lnTo>
                  <a:pt x="1426951" y="3711880"/>
                </a:lnTo>
                <a:lnTo>
                  <a:pt x="0" y="3711880"/>
                </a:lnTo>
                <a:lnTo>
                  <a:pt x="0" y="0"/>
                </a:lnTo>
                <a:close/>
              </a:path>
            </a:pathLst>
          </a:custGeom>
          <a:blipFill>
            <a:blip r:embed="rId12"/>
            <a:stretch>
              <a:fillRect/>
            </a:stretch>
          </a:blipFill>
        </p:spPr>
      </p:sp>
      <p:sp>
        <p:nvSpPr>
          <p:cNvPr id="25" name="TextBox 6">
            <a:extLst>
              <a:ext uri="{FF2B5EF4-FFF2-40B4-BE49-F238E27FC236}">
                <a16:creationId xmlns:a16="http://schemas.microsoft.com/office/drawing/2014/main" xmlns="" id="{0EF3A35D-5AAA-B143-28DB-1DFDAD2E6A5B}"/>
              </a:ext>
            </a:extLst>
          </p:cNvPr>
          <p:cNvSpPr txBox="1"/>
          <p:nvPr/>
        </p:nvSpPr>
        <p:spPr>
          <a:xfrm>
            <a:off x="14882258" y="798714"/>
            <a:ext cx="3405742" cy="553998"/>
          </a:xfrm>
          <a:prstGeom prst="rect">
            <a:avLst/>
          </a:prstGeom>
        </p:spPr>
        <p:txBody>
          <a:bodyPr wrap="square" lIns="0" tIns="0" rIns="0" bIns="0" rtlCol="0" anchor="t">
            <a:spAutoFit/>
          </a:bodyPr>
          <a:lstStyle/>
          <a:p>
            <a:pPr marL="0" lvl="1" indent="0" algn="ctr">
              <a:spcBef>
                <a:spcPct val="0"/>
              </a:spcBef>
            </a:pPr>
            <a:r>
              <a:rPr lang="en-US" sz="3600" b="1">
                <a:solidFill>
                  <a:srgbClr val="002060"/>
                </a:solidFill>
                <a:latin typeface="Roboto Black" panose="02000000000000000000" pitchFamily="2" charset="0"/>
              </a:rPr>
              <a:t> HOẠT ĐỘNG 2</a:t>
            </a:r>
            <a:endParaRPr lang="en-US" sz="3600" b="1" u="none" strike="noStrike">
              <a:solidFill>
                <a:srgbClr val="002060"/>
              </a:solidFill>
              <a:latin typeface="Roboto Black" panose="02000000000000000000" pitchFamily="2" charset="0"/>
            </a:endParaRPr>
          </a:p>
        </p:txBody>
      </p:sp>
      <p:sp>
        <p:nvSpPr>
          <p:cNvPr id="27" name="TextBox 8">
            <a:extLst>
              <a:ext uri="{FF2B5EF4-FFF2-40B4-BE49-F238E27FC236}">
                <a16:creationId xmlns:a16="http://schemas.microsoft.com/office/drawing/2014/main" xmlns="" id="{498CF676-0749-4656-A03C-CC9B52F114BC}"/>
              </a:ext>
            </a:extLst>
          </p:cNvPr>
          <p:cNvSpPr txBox="1"/>
          <p:nvPr/>
        </p:nvSpPr>
        <p:spPr>
          <a:xfrm>
            <a:off x="600288" y="8637945"/>
            <a:ext cx="15984841" cy="552908"/>
          </a:xfrm>
          <a:prstGeom prst="rect">
            <a:avLst/>
          </a:prstGeom>
        </p:spPr>
        <p:txBody>
          <a:bodyPr wrap="square" lIns="0" tIns="0" rIns="0" bIns="0" rtlCol="0" anchor="t">
            <a:spAutoFit/>
          </a:bodyPr>
          <a:lstStyle/>
          <a:p>
            <a:pPr algn="ctr"/>
            <a:r>
              <a:rPr lang="vi-VN" sz="3593">
                <a:solidFill>
                  <a:srgbClr val="B85D3B"/>
                </a:solidFill>
                <a:latin typeface="Roboto" panose="02000000000000000000" pitchFamily="2" charset="0"/>
              </a:rPr>
              <a:t>a. Quan sát hình, cho biết các cây con mọc lên từ bộ phận nào của cây mẹ?</a:t>
            </a:r>
            <a:endParaRPr lang="en-US" sz="3593">
              <a:solidFill>
                <a:srgbClr val="B85D3B"/>
              </a:solidFill>
              <a:latin typeface="Roboto" panose="02000000000000000000" pitchFamily="2" charset="0"/>
            </a:endParaRPr>
          </a:p>
        </p:txBody>
      </p:sp>
    </p:spTree>
    <p:extLst>
      <p:ext uri="{BB962C8B-B14F-4D97-AF65-F5344CB8AC3E}">
        <p14:creationId xmlns:p14="http://schemas.microsoft.com/office/powerpoint/2010/main" val="135415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par>
                                <p:cTn id="43" presetID="14" presetClass="entr" presetSubtype="1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par>
                                <p:cTn id="46" presetID="14" presetClass="entr" presetSubtype="1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randombar(horizontal)">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P spid="25"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8554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9432073" y="2836934"/>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0990163" y="5491808"/>
            <a:ext cx="5256092" cy="552908"/>
          </a:xfrm>
          <a:prstGeom prst="rect">
            <a:avLst/>
          </a:prstGeom>
        </p:spPr>
        <p:txBody>
          <a:bodyPr wrap="square" lIns="0" tIns="0" rIns="0" bIns="0" rtlCol="0" anchor="t">
            <a:spAutoFit/>
          </a:bodyPr>
          <a:lstStyle/>
          <a:p>
            <a:pPr algn="ctr"/>
            <a:r>
              <a:rPr lang="en-US" sz="3593">
                <a:solidFill>
                  <a:srgbClr val="FFFFFF"/>
                </a:solidFill>
                <a:latin typeface="Roboto" panose="02000000000000000000" pitchFamily="2" charset="0"/>
              </a:rPr>
              <a:t>Cây con mọc lên từ lá </a:t>
            </a:r>
          </a:p>
        </p:txBody>
      </p:sp>
      <p:sp>
        <p:nvSpPr>
          <p:cNvPr id="10" name="Freeform 4">
            <a:extLst>
              <a:ext uri="{FF2B5EF4-FFF2-40B4-BE49-F238E27FC236}">
                <a16:creationId xmlns:a16="http://schemas.microsoft.com/office/drawing/2014/main" xmlns="" id="{6EC8AF3D-2D62-7855-2D9C-9DC60DC48362}"/>
              </a:ext>
            </a:extLst>
          </p:cNvPr>
          <p:cNvSpPr/>
          <p:nvPr/>
        </p:nvSpPr>
        <p:spPr>
          <a:xfrm>
            <a:off x="457200" y="2809832"/>
            <a:ext cx="6629400" cy="6469768"/>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6">
            <a:extLst>
              <a:ext uri="{FF2B5EF4-FFF2-40B4-BE49-F238E27FC236}">
                <a16:creationId xmlns:a16="http://schemas.microsoft.com/office/drawing/2014/main" xmlns="" id="{20E6D269-8717-A1F4-EDBC-F4A9C74CB9C4}"/>
              </a:ext>
            </a:extLst>
          </p:cNvPr>
          <p:cNvSpPr/>
          <p:nvPr/>
        </p:nvSpPr>
        <p:spPr>
          <a:xfrm>
            <a:off x="2149806" y="2369365"/>
            <a:ext cx="3316590" cy="986783"/>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2" name="Picture 11">
            <a:extLst>
              <a:ext uri="{FF2B5EF4-FFF2-40B4-BE49-F238E27FC236}">
                <a16:creationId xmlns:a16="http://schemas.microsoft.com/office/drawing/2014/main" xmlns="" id="{E55B7D1C-DCC8-9533-077F-4D6A749AA1D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4399" y="3652858"/>
            <a:ext cx="5340033" cy="4377429"/>
          </a:xfrm>
          <a:prstGeom prst="rect">
            <a:avLst/>
          </a:prstGeom>
        </p:spPr>
      </p:pic>
      <p:sp>
        <p:nvSpPr>
          <p:cNvPr id="13" name="TextBox 10">
            <a:extLst>
              <a:ext uri="{FF2B5EF4-FFF2-40B4-BE49-F238E27FC236}">
                <a16:creationId xmlns:a16="http://schemas.microsoft.com/office/drawing/2014/main" xmlns="" id="{5B11CED1-D5CD-EB11-EE3E-9E54A496B5B1}"/>
              </a:ext>
            </a:extLst>
          </p:cNvPr>
          <p:cNvSpPr txBox="1"/>
          <p:nvPr/>
        </p:nvSpPr>
        <p:spPr>
          <a:xfrm>
            <a:off x="314094" y="1028700"/>
            <a:ext cx="14859000" cy="1015663"/>
          </a:xfrm>
          <a:prstGeom prst="rect">
            <a:avLst/>
          </a:prstGeom>
        </p:spPr>
        <p:txBody>
          <a:bodyPr wrap="square" lIns="0" tIns="0" rIns="0" bIns="0" rtlCol="0" anchor="t">
            <a:spAutoFit/>
          </a:bodyPr>
          <a:lstStyle/>
          <a:p>
            <a:pPr algn="ctr"/>
            <a:r>
              <a:rPr lang="en-US" sz="6600">
                <a:solidFill>
                  <a:srgbClr val="B85D3B"/>
                </a:solidFill>
                <a:latin typeface="Barlow Condensed ExtraBold" panose="00000906000000000000" pitchFamily="2" charset="0"/>
              </a:rPr>
              <a:t>Cây con mọc lên từ bộ phận nào của cây mẹ?</a:t>
            </a:r>
          </a:p>
        </p:txBody>
      </p:sp>
      <p:sp>
        <p:nvSpPr>
          <p:cNvPr id="14" name="TextBox 12">
            <a:extLst>
              <a:ext uri="{FF2B5EF4-FFF2-40B4-BE49-F238E27FC236}">
                <a16:creationId xmlns:a16="http://schemas.microsoft.com/office/drawing/2014/main" xmlns="" id="{54D6E011-D8DE-9F34-381F-EEA03343314A}"/>
              </a:ext>
            </a:extLst>
          </p:cNvPr>
          <p:cNvSpPr txBox="1"/>
          <p:nvPr/>
        </p:nvSpPr>
        <p:spPr>
          <a:xfrm>
            <a:off x="2398513" y="2523893"/>
            <a:ext cx="2829814" cy="552908"/>
          </a:xfrm>
          <a:prstGeom prst="rect">
            <a:avLst/>
          </a:prstGeom>
        </p:spPr>
        <p:txBody>
          <a:bodyPr wrap="square" lIns="0" tIns="0" rIns="0" bIns="0" rtlCol="0" anchor="t">
            <a:spAutoFit/>
          </a:bodyPr>
          <a:lstStyle/>
          <a:p>
            <a:pPr algn="ctr"/>
            <a:r>
              <a:rPr lang="vi-VN" sz="3593">
                <a:solidFill>
                  <a:srgbClr val="FFFFFF"/>
                </a:solidFill>
                <a:latin typeface="Roboto" panose="02000000000000000000" pitchFamily="2" charset="0"/>
              </a:rPr>
              <a:t>Lưỡi hổ</a:t>
            </a:r>
          </a:p>
        </p:txBody>
      </p:sp>
      <p:pic>
        <p:nvPicPr>
          <p:cNvPr id="15" name="Picture 14">
            <a:extLst>
              <a:ext uri="{FF2B5EF4-FFF2-40B4-BE49-F238E27FC236}">
                <a16:creationId xmlns:a16="http://schemas.microsoft.com/office/drawing/2014/main" xmlns="" id="{9FF4EBD6-67D6-37A1-2A91-9318DE8F1E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12780" y="4939441"/>
            <a:ext cx="1952061" cy="43586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7661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8554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9432073" y="2836934"/>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1063434" y="6207859"/>
            <a:ext cx="5256092" cy="552908"/>
          </a:xfrm>
          <a:prstGeom prst="rect">
            <a:avLst/>
          </a:prstGeom>
        </p:spPr>
        <p:txBody>
          <a:bodyPr wrap="square" lIns="0" tIns="0" rIns="0" bIns="0" rtlCol="0" anchor="t">
            <a:spAutoFit/>
          </a:bodyPr>
          <a:lstStyle/>
          <a:p>
            <a:pPr algn="ctr"/>
            <a:r>
              <a:rPr lang="en-US" sz="3593">
                <a:solidFill>
                  <a:srgbClr val="FFFFFF"/>
                </a:solidFill>
                <a:latin typeface="Roboto" panose="02000000000000000000" pitchFamily="2" charset="0"/>
              </a:rPr>
              <a:t>Cây con mọc lên từ cành</a:t>
            </a:r>
          </a:p>
        </p:txBody>
      </p:sp>
      <p:sp>
        <p:nvSpPr>
          <p:cNvPr id="10" name="Freeform 4">
            <a:extLst>
              <a:ext uri="{FF2B5EF4-FFF2-40B4-BE49-F238E27FC236}">
                <a16:creationId xmlns:a16="http://schemas.microsoft.com/office/drawing/2014/main" xmlns="" id="{6EC8AF3D-2D62-7855-2D9C-9DC60DC48362}"/>
              </a:ext>
            </a:extLst>
          </p:cNvPr>
          <p:cNvSpPr/>
          <p:nvPr/>
        </p:nvSpPr>
        <p:spPr>
          <a:xfrm>
            <a:off x="457200" y="2809832"/>
            <a:ext cx="6629400" cy="6469768"/>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6">
            <a:extLst>
              <a:ext uri="{FF2B5EF4-FFF2-40B4-BE49-F238E27FC236}">
                <a16:creationId xmlns:a16="http://schemas.microsoft.com/office/drawing/2014/main" xmlns="" id="{20E6D269-8717-A1F4-EDBC-F4A9C74CB9C4}"/>
              </a:ext>
            </a:extLst>
          </p:cNvPr>
          <p:cNvSpPr/>
          <p:nvPr/>
        </p:nvSpPr>
        <p:spPr>
          <a:xfrm>
            <a:off x="2149806" y="2369365"/>
            <a:ext cx="3316590" cy="986783"/>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TextBox 10">
            <a:extLst>
              <a:ext uri="{FF2B5EF4-FFF2-40B4-BE49-F238E27FC236}">
                <a16:creationId xmlns:a16="http://schemas.microsoft.com/office/drawing/2014/main" xmlns="" id="{5B11CED1-D5CD-EB11-EE3E-9E54A496B5B1}"/>
              </a:ext>
            </a:extLst>
          </p:cNvPr>
          <p:cNvSpPr txBox="1"/>
          <p:nvPr/>
        </p:nvSpPr>
        <p:spPr>
          <a:xfrm>
            <a:off x="314094" y="1028700"/>
            <a:ext cx="14859000" cy="1015663"/>
          </a:xfrm>
          <a:prstGeom prst="rect">
            <a:avLst/>
          </a:prstGeom>
        </p:spPr>
        <p:txBody>
          <a:bodyPr wrap="square" lIns="0" tIns="0" rIns="0" bIns="0" rtlCol="0" anchor="t">
            <a:spAutoFit/>
          </a:bodyPr>
          <a:lstStyle/>
          <a:p>
            <a:pPr algn="ctr"/>
            <a:r>
              <a:rPr lang="en-US" sz="6600">
                <a:solidFill>
                  <a:srgbClr val="B85D3B"/>
                </a:solidFill>
                <a:latin typeface="Barlow Condensed ExtraBold" panose="00000906000000000000" pitchFamily="2" charset="0"/>
              </a:rPr>
              <a:t>Cây con mọc lên từ bộ phận nào của cây mẹ?</a:t>
            </a:r>
          </a:p>
        </p:txBody>
      </p:sp>
      <p:sp>
        <p:nvSpPr>
          <p:cNvPr id="9" name="TextBox 13">
            <a:extLst>
              <a:ext uri="{FF2B5EF4-FFF2-40B4-BE49-F238E27FC236}">
                <a16:creationId xmlns:a16="http://schemas.microsoft.com/office/drawing/2014/main" xmlns="" id="{F2D1F8D8-A411-A54E-4327-154111C7A3F4}"/>
              </a:ext>
            </a:extLst>
          </p:cNvPr>
          <p:cNvSpPr txBox="1"/>
          <p:nvPr/>
        </p:nvSpPr>
        <p:spPr>
          <a:xfrm>
            <a:off x="2559449" y="2516991"/>
            <a:ext cx="2249823" cy="552908"/>
          </a:xfrm>
          <a:prstGeom prst="rect">
            <a:avLst/>
          </a:prstGeom>
        </p:spPr>
        <p:txBody>
          <a:bodyPr wrap="square" lIns="0" tIns="0" rIns="0" bIns="0" rtlCol="0" anchor="t">
            <a:spAutoFit/>
          </a:bodyPr>
          <a:lstStyle/>
          <a:p>
            <a:pPr algn="ctr"/>
            <a:r>
              <a:rPr lang="en-US" sz="3593">
                <a:solidFill>
                  <a:srgbClr val="FFFFFF"/>
                </a:solidFill>
                <a:latin typeface="Roboto" panose="02000000000000000000" pitchFamily="2" charset="0"/>
              </a:rPr>
              <a:t>Phát lộc</a:t>
            </a:r>
          </a:p>
        </p:txBody>
      </p:sp>
      <p:pic>
        <p:nvPicPr>
          <p:cNvPr id="16" name="Picture 15">
            <a:extLst>
              <a:ext uri="{FF2B5EF4-FFF2-40B4-BE49-F238E27FC236}">
                <a16:creationId xmlns:a16="http://schemas.microsoft.com/office/drawing/2014/main" xmlns="" id="{AF32FA5D-371F-5597-05B1-FFB8E79754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52600" y="3362740"/>
            <a:ext cx="3852340" cy="5426218"/>
          </a:xfrm>
          <a:prstGeom prst="rect">
            <a:avLst/>
          </a:prstGeom>
        </p:spPr>
      </p:pic>
      <p:pic>
        <p:nvPicPr>
          <p:cNvPr id="18" name="Picture 17">
            <a:extLst>
              <a:ext uri="{FF2B5EF4-FFF2-40B4-BE49-F238E27FC236}">
                <a16:creationId xmlns:a16="http://schemas.microsoft.com/office/drawing/2014/main" xmlns="" id="{90A461A0-3C3B-D251-DE7D-48D5061EBB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90258" y="4255692"/>
            <a:ext cx="4524375" cy="5010150"/>
          </a:xfrm>
          <a:prstGeom prst="rect">
            <a:avLst/>
          </a:prstGeom>
        </p:spPr>
      </p:pic>
    </p:spTree>
    <p:extLst>
      <p:ext uri="{BB962C8B-B14F-4D97-AF65-F5344CB8AC3E}">
        <p14:creationId xmlns:p14="http://schemas.microsoft.com/office/powerpoint/2010/main" val="135028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par>
                                <p:cTn id="25" presetID="6"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8554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9432073" y="2836934"/>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0990163" y="5491808"/>
            <a:ext cx="5256092" cy="552908"/>
          </a:xfrm>
          <a:prstGeom prst="rect">
            <a:avLst/>
          </a:prstGeom>
        </p:spPr>
        <p:txBody>
          <a:bodyPr wrap="square" lIns="0" tIns="0" rIns="0" bIns="0" rtlCol="0" anchor="t">
            <a:spAutoFit/>
          </a:bodyPr>
          <a:lstStyle/>
          <a:p>
            <a:pPr algn="ctr"/>
            <a:r>
              <a:rPr lang="en-US" sz="3593">
                <a:solidFill>
                  <a:srgbClr val="FFFFFF"/>
                </a:solidFill>
                <a:latin typeface="Roboto" panose="02000000000000000000" pitchFamily="2" charset="0"/>
              </a:rPr>
              <a:t>Cây con mọc lên từ củ </a:t>
            </a:r>
          </a:p>
        </p:txBody>
      </p:sp>
      <p:sp>
        <p:nvSpPr>
          <p:cNvPr id="10" name="Freeform 4">
            <a:extLst>
              <a:ext uri="{FF2B5EF4-FFF2-40B4-BE49-F238E27FC236}">
                <a16:creationId xmlns:a16="http://schemas.microsoft.com/office/drawing/2014/main" xmlns="" id="{6EC8AF3D-2D62-7855-2D9C-9DC60DC48362}"/>
              </a:ext>
            </a:extLst>
          </p:cNvPr>
          <p:cNvSpPr/>
          <p:nvPr/>
        </p:nvSpPr>
        <p:spPr>
          <a:xfrm>
            <a:off x="457200" y="2809832"/>
            <a:ext cx="6629400" cy="6469768"/>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6">
            <a:extLst>
              <a:ext uri="{FF2B5EF4-FFF2-40B4-BE49-F238E27FC236}">
                <a16:creationId xmlns:a16="http://schemas.microsoft.com/office/drawing/2014/main" xmlns="" id="{20E6D269-8717-A1F4-EDBC-F4A9C74CB9C4}"/>
              </a:ext>
            </a:extLst>
          </p:cNvPr>
          <p:cNvSpPr/>
          <p:nvPr/>
        </p:nvSpPr>
        <p:spPr>
          <a:xfrm>
            <a:off x="2149806" y="2369365"/>
            <a:ext cx="3316590" cy="986783"/>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TextBox 10">
            <a:extLst>
              <a:ext uri="{FF2B5EF4-FFF2-40B4-BE49-F238E27FC236}">
                <a16:creationId xmlns:a16="http://schemas.microsoft.com/office/drawing/2014/main" xmlns="" id="{5B11CED1-D5CD-EB11-EE3E-9E54A496B5B1}"/>
              </a:ext>
            </a:extLst>
          </p:cNvPr>
          <p:cNvSpPr txBox="1"/>
          <p:nvPr/>
        </p:nvSpPr>
        <p:spPr>
          <a:xfrm>
            <a:off x="314094" y="1028700"/>
            <a:ext cx="14859000" cy="1015663"/>
          </a:xfrm>
          <a:prstGeom prst="rect">
            <a:avLst/>
          </a:prstGeom>
        </p:spPr>
        <p:txBody>
          <a:bodyPr wrap="square" lIns="0" tIns="0" rIns="0" bIns="0" rtlCol="0" anchor="t">
            <a:spAutoFit/>
          </a:bodyPr>
          <a:lstStyle/>
          <a:p>
            <a:pPr algn="ctr"/>
            <a:r>
              <a:rPr lang="en-US" sz="6600">
                <a:solidFill>
                  <a:srgbClr val="B85D3B"/>
                </a:solidFill>
                <a:latin typeface="Barlow Condensed ExtraBold" panose="00000906000000000000" pitchFamily="2" charset="0"/>
              </a:rPr>
              <a:t>Cây con mọc lên từ bộ phận nào của cây mẹ?</a:t>
            </a:r>
          </a:p>
        </p:txBody>
      </p:sp>
      <p:sp>
        <p:nvSpPr>
          <p:cNvPr id="6" name="TextBox 13">
            <a:extLst>
              <a:ext uri="{FF2B5EF4-FFF2-40B4-BE49-F238E27FC236}">
                <a16:creationId xmlns:a16="http://schemas.microsoft.com/office/drawing/2014/main" xmlns="" id="{30E0B6D1-8F0A-F0D9-19D8-24A8596AACD2}"/>
              </a:ext>
            </a:extLst>
          </p:cNvPr>
          <p:cNvSpPr txBox="1"/>
          <p:nvPr/>
        </p:nvSpPr>
        <p:spPr>
          <a:xfrm>
            <a:off x="2608102" y="2573687"/>
            <a:ext cx="2249823" cy="552908"/>
          </a:xfrm>
          <a:prstGeom prst="rect">
            <a:avLst/>
          </a:prstGeom>
        </p:spPr>
        <p:txBody>
          <a:bodyPr wrap="square" lIns="0" tIns="0" rIns="0" bIns="0" rtlCol="0" anchor="t">
            <a:spAutoFit/>
          </a:bodyPr>
          <a:lstStyle/>
          <a:p>
            <a:pPr algn="ctr"/>
            <a:r>
              <a:rPr lang="en-US" sz="3593">
                <a:solidFill>
                  <a:srgbClr val="FFFFFF"/>
                </a:solidFill>
                <a:latin typeface="Roboto" panose="02000000000000000000" pitchFamily="2" charset="0"/>
              </a:rPr>
              <a:t>Kim tiền</a:t>
            </a:r>
          </a:p>
        </p:txBody>
      </p:sp>
      <p:pic>
        <p:nvPicPr>
          <p:cNvPr id="8" name="Picture 7">
            <a:extLst>
              <a:ext uri="{FF2B5EF4-FFF2-40B4-BE49-F238E27FC236}">
                <a16:creationId xmlns:a16="http://schemas.microsoft.com/office/drawing/2014/main" xmlns="" id="{C3874D88-9696-5493-4FA3-FD8201B75E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97656" y="3758515"/>
            <a:ext cx="3493167" cy="5418329"/>
          </a:xfrm>
          <a:prstGeom prst="rect">
            <a:avLst/>
          </a:prstGeom>
        </p:spPr>
      </p:pic>
      <p:pic>
        <p:nvPicPr>
          <p:cNvPr id="9" name="Picture 8">
            <a:extLst>
              <a:ext uri="{FF2B5EF4-FFF2-40B4-BE49-F238E27FC236}">
                <a16:creationId xmlns:a16="http://schemas.microsoft.com/office/drawing/2014/main" xmlns="" id="{AE606CE2-3437-4DB4-8541-9F90C817F0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42646" y="5063766"/>
            <a:ext cx="2789502" cy="419453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8948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3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776070" y="3771258"/>
            <a:ext cx="5324620" cy="4368256"/>
          </a:xfrm>
          <a:custGeom>
            <a:avLst/>
            <a:gdLst/>
            <a:ahLst/>
            <a:cxnLst/>
            <a:rect l="l" t="t" r="r" b="b"/>
            <a:pathLst>
              <a:path w="5324620" h="4368256">
                <a:moveTo>
                  <a:pt x="0" y="0"/>
                </a:moveTo>
                <a:lnTo>
                  <a:pt x="5324620" y="0"/>
                </a:lnTo>
                <a:lnTo>
                  <a:pt x="5324620" y="4368257"/>
                </a:lnTo>
                <a:lnTo>
                  <a:pt x="0" y="43682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6481690" y="3771258"/>
            <a:ext cx="5324620" cy="4368256"/>
          </a:xfrm>
          <a:custGeom>
            <a:avLst/>
            <a:gdLst/>
            <a:ahLst/>
            <a:cxnLst/>
            <a:rect l="l" t="t" r="r" b="b"/>
            <a:pathLst>
              <a:path w="5324620" h="4368256">
                <a:moveTo>
                  <a:pt x="0" y="0"/>
                </a:moveTo>
                <a:lnTo>
                  <a:pt x="5324620" y="0"/>
                </a:lnTo>
                <a:lnTo>
                  <a:pt x="5324620" y="4368257"/>
                </a:lnTo>
                <a:lnTo>
                  <a:pt x="0" y="43682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2188095" y="3644187"/>
            <a:ext cx="5324620" cy="4368256"/>
          </a:xfrm>
          <a:custGeom>
            <a:avLst/>
            <a:gdLst/>
            <a:ahLst/>
            <a:cxnLst/>
            <a:rect l="l" t="t" r="r" b="b"/>
            <a:pathLst>
              <a:path w="5324620" h="4368256">
                <a:moveTo>
                  <a:pt x="0" y="0"/>
                </a:moveTo>
                <a:lnTo>
                  <a:pt x="5324621" y="0"/>
                </a:lnTo>
                <a:lnTo>
                  <a:pt x="5324621" y="4368256"/>
                </a:lnTo>
                <a:lnTo>
                  <a:pt x="0" y="43682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5736676" y="7062847"/>
            <a:ext cx="1119324" cy="797518"/>
          </a:xfrm>
          <a:custGeom>
            <a:avLst/>
            <a:gdLst/>
            <a:ahLst/>
            <a:cxnLst/>
            <a:rect l="l" t="t" r="r" b="b"/>
            <a:pathLst>
              <a:path w="1119324" h="797518">
                <a:moveTo>
                  <a:pt x="0" y="0"/>
                </a:moveTo>
                <a:lnTo>
                  <a:pt x="1119324" y="0"/>
                </a:lnTo>
                <a:lnTo>
                  <a:pt x="1119324" y="797519"/>
                </a:lnTo>
                <a:lnTo>
                  <a:pt x="0" y="7975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1567138" y="5030797"/>
            <a:ext cx="1119324" cy="797518"/>
          </a:xfrm>
          <a:custGeom>
            <a:avLst/>
            <a:gdLst/>
            <a:ahLst/>
            <a:cxnLst/>
            <a:rect l="l" t="t" r="r" b="b"/>
            <a:pathLst>
              <a:path w="1119324" h="797518">
                <a:moveTo>
                  <a:pt x="0" y="0"/>
                </a:moveTo>
                <a:lnTo>
                  <a:pt x="1119324" y="0"/>
                </a:lnTo>
                <a:lnTo>
                  <a:pt x="1119324" y="797518"/>
                </a:lnTo>
                <a:lnTo>
                  <a:pt x="0" y="7975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0">
            <a:extLst>
              <a:ext uri="{FF2B5EF4-FFF2-40B4-BE49-F238E27FC236}">
                <a16:creationId xmlns:a16="http://schemas.microsoft.com/office/drawing/2014/main" xmlns="" id="{A9F1B742-0A26-BCFC-E0A0-931343C18E13}"/>
              </a:ext>
            </a:extLst>
          </p:cNvPr>
          <p:cNvSpPr txBox="1"/>
          <p:nvPr/>
        </p:nvSpPr>
        <p:spPr>
          <a:xfrm>
            <a:off x="3438380" y="979567"/>
            <a:ext cx="10811020" cy="1015663"/>
          </a:xfrm>
          <a:prstGeom prst="rect">
            <a:avLst/>
          </a:prstGeom>
        </p:spPr>
        <p:txBody>
          <a:bodyPr wrap="square" lIns="0" tIns="0" rIns="0" bIns="0" rtlCol="0" anchor="t">
            <a:spAutoFit/>
          </a:bodyPr>
          <a:lstStyle/>
          <a:p>
            <a:pPr algn="ctr"/>
            <a:r>
              <a:rPr lang="en-US" sz="6600">
                <a:solidFill>
                  <a:srgbClr val="B85D3B"/>
                </a:solidFill>
                <a:latin typeface="Barlow Condensed ExtraBold" panose="00000906000000000000" pitchFamily="2" charset="0"/>
              </a:rPr>
              <a:t>b. Q</a:t>
            </a:r>
            <a:r>
              <a:rPr lang="vi-VN" sz="6600">
                <a:solidFill>
                  <a:srgbClr val="B85D3B"/>
                </a:solidFill>
                <a:latin typeface="Barlow Condensed ExtraBold" panose="00000906000000000000" pitchFamily="2" charset="0"/>
              </a:rPr>
              <a:t>uan sát hình, đọc thông tin</a:t>
            </a:r>
            <a:endParaRPr lang="en-US" sz="6600">
              <a:solidFill>
                <a:srgbClr val="B85D3B"/>
              </a:solidFill>
              <a:latin typeface="Barlow Condensed ExtraBold" panose="00000906000000000000" pitchFamily="2" charset="0"/>
            </a:endParaRPr>
          </a:p>
        </p:txBody>
      </p:sp>
      <p:sp>
        <p:nvSpPr>
          <p:cNvPr id="9" name="Freeform 5">
            <a:extLst>
              <a:ext uri="{FF2B5EF4-FFF2-40B4-BE49-F238E27FC236}">
                <a16:creationId xmlns:a16="http://schemas.microsoft.com/office/drawing/2014/main" xmlns="" id="{E6B9B8E8-956A-07DE-C25A-EC9404127B4D}"/>
              </a:ext>
            </a:extLst>
          </p:cNvPr>
          <p:cNvSpPr/>
          <p:nvPr/>
        </p:nvSpPr>
        <p:spPr>
          <a:xfrm>
            <a:off x="12188095" y="8302405"/>
            <a:ext cx="5551435" cy="1651716"/>
          </a:xfrm>
          <a:custGeom>
            <a:avLst/>
            <a:gdLst/>
            <a:ahLst/>
            <a:cxnLst/>
            <a:rect l="l" t="t" r="r" b="b"/>
            <a:pathLst>
              <a:path w="5551435" h="1651716">
                <a:moveTo>
                  <a:pt x="0" y="0"/>
                </a:moveTo>
                <a:lnTo>
                  <a:pt x="5551435" y="0"/>
                </a:lnTo>
                <a:lnTo>
                  <a:pt x="5551435" y="1651716"/>
                </a:lnTo>
                <a:lnTo>
                  <a:pt x="0" y="16517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6">
            <a:extLst>
              <a:ext uri="{FF2B5EF4-FFF2-40B4-BE49-F238E27FC236}">
                <a16:creationId xmlns:a16="http://schemas.microsoft.com/office/drawing/2014/main" xmlns="" id="{E35597B9-035B-797B-F2DE-24F861307634}"/>
              </a:ext>
            </a:extLst>
          </p:cNvPr>
          <p:cNvSpPr/>
          <p:nvPr/>
        </p:nvSpPr>
        <p:spPr>
          <a:xfrm>
            <a:off x="6521185" y="8349306"/>
            <a:ext cx="5551435" cy="1651716"/>
          </a:xfrm>
          <a:custGeom>
            <a:avLst/>
            <a:gdLst/>
            <a:ahLst/>
            <a:cxnLst/>
            <a:rect l="l" t="t" r="r" b="b"/>
            <a:pathLst>
              <a:path w="5551435" h="1651716">
                <a:moveTo>
                  <a:pt x="0" y="0"/>
                </a:moveTo>
                <a:lnTo>
                  <a:pt x="5551435" y="0"/>
                </a:lnTo>
                <a:lnTo>
                  <a:pt x="5551435" y="1651716"/>
                </a:lnTo>
                <a:lnTo>
                  <a:pt x="0" y="16517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8">
            <a:extLst>
              <a:ext uri="{FF2B5EF4-FFF2-40B4-BE49-F238E27FC236}">
                <a16:creationId xmlns:a16="http://schemas.microsoft.com/office/drawing/2014/main" xmlns="" id="{CD57678C-4B3F-B937-8561-985E954DA56B}"/>
              </a:ext>
            </a:extLst>
          </p:cNvPr>
          <p:cNvSpPr/>
          <p:nvPr/>
        </p:nvSpPr>
        <p:spPr>
          <a:xfrm>
            <a:off x="570941" y="8307611"/>
            <a:ext cx="5551435" cy="1651716"/>
          </a:xfrm>
          <a:custGeom>
            <a:avLst/>
            <a:gdLst/>
            <a:ahLst/>
            <a:cxnLst/>
            <a:rect l="l" t="t" r="r" b="b"/>
            <a:pathLst>
              <a:path w="5551435" h="1651716">
                <a:moveTo>
                  <a:pt x="0" y="0"/>
                </a:moveTo>
                <a:lnTo>
                  <a:pt x="5551435" y="0"/>
                </a:lnTo>
                <a:lnTo>
                  <a:pt x="5551435" y="1651716"/>
                </a:lnTo>
                <a:lnTo>
                  <a:pt x="0" y="16517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TextBox 12">
            <a:extLst>
              <a:ext uri="{FF2B5EF4-FFF2-40B4-BE49-F238E27FC236}">
                <a16:creationId xmlns:a16="http://schemas.microsoft.com/office/drawing/2014/main" xmlns="" id="{4448E29A-A2CA-D9D0-C850-EE6D3233D7D4}"/>
              </a:ext>
            </a:extLst>
          </p:cNvPr>
          <p:cNvSpPr txBox="1"/>
          <p:nvPr/>
        </p:nvSpPr>
        <p:spPr>
          <a:xfrm>
            <a:off x="1271411" y="8675190"/>
            <a:ext cx="3794796" cy="906145"/>
          </a:xfrm>
          <a:prstGeom prst="rect">
            <a:avLst/>
          </a:prstGeom>
        </p:spPr>
        <p:txBody>
          <a:bodyPr wrap="square" lIns="0" tIns="0" rIns="0" bIns="0" rtlCol="0" anchor="t">
            <a:spAutoFit/>
          </a:bodyPr>
          <a:lstStyle/>
          <a:p>
            <a:pPr algn="ctr"/>
            <a:r>
              <a:rPr lang="en-US" sz="2944">
                <a:solidFill>
                  <a:srgbClr val="FFFFFF"/>
                </a:solidFill>
                <a:latin typeface="Roboto" panose="02000000000000000000" pitchFamily="2" charset="0"/>
              </a:rPr>
              <a:t>Chồi, rễ mới mọc lên </a:t>
            </a:r>
            <a:r>
              <a:rPr lang="en-US" sz="2944" b="1">
                <a:solidFill>
                  <a:srgbClr val="FFFFFF"/>
                </a:solidFill>
                <a:latin typeface="Roboto" panose="02000000000000000000" pitchFamily="2" charset="0"/>
              </a:rPr>
              <a:t>(Nẩy chồi)</a:t>
            </a:r>
          </a:p>
        </p:txBody>
      </p:sp>
      <p:sp>
        <p:nvSpPr>
          <p:cNvPr id="22" name="TextBox 13">
            <a:extLst>
              <a:ext uri="{FF2B5EF4-FFF2-40B4-BE49-F238E27FC236}">
                <a16:creationId xmlns:a16="http://schemas.microsoft.com/office/drawing/2014/main" xmlns="" id="{2E9BDD85-81E0-0EA0-A320-02054CF0CDFB}"/>
              </a:ext>
            </a:extLst>
          </p:cNvPr>
          <p:cNvSpPr txBox="1"/>
          <p:nvPr/>
        </p:nvSpPr>
        <p:spPr>
          <a:xfrm>
            <a:off x="7744813" y="8506361"/>
            <a:ext cx="3679321" cy="1359218"/>
          </a:xfrm>
          <a:prstGeom prst="rect">
            <a:avLst/>
          </a:prstGeom>
        </p:spPr>
        <p:txBody>
          <a:bodyPr wrap="square" lIns="0" tIns="0" rIns="0" bIns="0" rtlCol="0" anchor="t">
            <a:spAutoFit/>
          </a:bodyPr>
          <a:lstStyle/>
          <a:p>
            <a:pPr algn="ctr"/>
            <a:r>
              <a:rPr lang="en-US" sz="2944">
                <a:solidFill>
                  <a:srgbClr val="B85D3B"/>
                </a:solidFill>
                <a:latin typeface="Roboto" panose="02000000000000000000" pitchFamily="2" charset="0"/>
              </a:rPr>
              <a:t>Cây con lớn lên ra nhiều là, chối, rẻ mới </a:t>
            </a:r>
            <a:r>
              <a:rPr lang="en-US" sz="2944" b="1">
                <a:solidFill>
                  <a:srgbClr val="B85D3B"/>
                </a:solidFill>
                <a:latin typeface="Roboto" panose="02000000000000000000" pitchFamily="2" charset="0"/>
              </a:rPr>
              <a:t>(Cây con)</a:t>
            </a:r>
          </a:p>
        </p:txBody>
      </p:sp>
      <p:sp>
        <p:nvSpPr>
          <p:cNvPr id="23" name="TextBox 14">
            <a:extLst>
              <a:ext uri="{FF2B5EF4-FFF2-40B4-BE49-F238E27FC236}">
                <a16:creationId xmlns:a16="http://schemas.microsoft.com/office/drawing/2014/main" xmlns="" id="{B6E6E510-0879-7370-C91A-02806AD82272}"/>
              </a:ext>
            </a:extLst>
          </p:cNvPr>
          <p:cNvSpPr txBox="1"/>
          <p:nvPr/>
        </p:nvSpPr>
        <p:spPr>
          <a:xfrm>
            <a:off x="12801361" y="8692649"/>
            <a:ext cx="4098088" cy="906145"/>
          </a:xfrm>
          <a:prstGeom prst="rect">
            <a:avLst/>
          </a:prstGeom>
        </p:spPr>
        <p:txBody>
          <a:bodyPr wrap="square" lIns="0" tIns="0" rIns="0" bIns="0" rtlCol="0" anchor="t">
            <a:spAutoFit/>
          </a:bodyPr>
          <a:lstStyle/>
          <a:p>
            <a:pPr algn="ctr"/>
            <a:r>
              <a:rPr lang="vi-VN" sz="2944">
                <a:solidFill>
                  <a:schemeClr val="bg1"/>
                </a:solidFill>
                <a:latin typeface="Roboto" panose="02000000000000000000" pitchFamily="2" charset="0"/>
              </a:rPr>
              <a:t>Cây ra hoa, tạo quả </a:t>
            </a:r>
            <a:endParaRPr lang="en-US" sz="2944">
              <a:solidFill>
                <a:schemeClr val="bg1"/>
              </a:solidFill>
              <a:latin typeface="Roboto" panose="02000000000000000000" pitchFamily="2" charset="0"/>
            </a:endParaRPr>
          </a:p>
          <a:p>
            <a:pPr algn="ctr"/>
            <a:r>
              <a:rPr lang="vi-VN" sz="2944" b="1">
                <a:solidFill>
                  <a:schemeClr val="bg1"/>
                </a:solidFill>
                <a:latin typeface="Roboto" panose="02000000000000000000" pitchFamily="2" charset="0"/>
              </a:rPr>
              <a:t>(Cây trưởng thành)</a:t>
            </a:r>
            <a:r>
              <a:rPr lang="en-US" sz="2944" b="1">
                <a:solidFill>
                  <a:schemeClr val="bg1"/>
                </a:solidFill>
                <a:latin typeface="Roboto" panose="02000000000000000000" pitchFamily="2" charset="0"/>
              </a:rPr>
              <a:t> </a:t>
            </a:r>
          </a:p>
        </p:txBody>
      </p:sp>
      <p:pic>
        <p:nvPicPr>
          <p:cNvPr id="25" name="Picture 24">
            <a:extLst>
              <a:ext uri="{FF2B5EF4-FFF2-40B4-BE49-F238E27FC236}">
                <a16:creationId xmlns:a16="http://schemas.microsoft.com/office/drawing/2014/main" xmlns="" id="{62C8BB44-7E68-00FF-54BE-586930053E5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254682" y="4115478"/>
            <a:ext cx="1709030" cy="3303808"/>
          </a:xfrm>
          <a:prstGeom prst="rect">
            <a:avLst/>
          </a:prstGeom>
        </p:spPr>
      </p:pic>
      <p:pic>
        <p:nvPicPr>
          <p:cNvPr id="27" name="Picture 26">
            <a:extLst>
              <a:ext uri="{FF2B5EF4-FFF2-40B4-BE49-F238E27FC236}">
                <a16:creationId xmlns:a16="http://schemas.microsoft.com/office/drawing/2014/main" xmlns="" id="{4A4D86A9-06C9-4DD6-CA63-490A22383B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60481" y="5030797"/>
            <a:ext cx="2011027" cy="2547907"/>
          </a:xfrm>
          <a:prstGeom prst="rect">
            <a:avLst/>
          </a:prstGeom>
        </p:spPr>
      </p:pic>
      <p:pic>
        <p:nvPicPr>
          <p:cNvPr id="29" name="Picture 28">
            <a:extLst>
              <a:ext uri="{FF2B5EF4-FFF2-40B4-BE49-F238E27FC236}">
                <a16:creationId xmlns:a16="http://schemas.microsoft.com/office/drawing/2014/main" xmlns="" id="{24B2570A-9159-C4FD-CA65-0440373AA6F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174826" y="4888952"/>
            <a:ext cx="1914388" cy="2734186"/>
          </a:xfrm>
          <a:prstGeom prst="rect">
            <a:avLst/>
          </a:prstGeom>
        </p:spPr>
      </p:pic>
      <p:sp>
        <p:nvSpPr>
          <p:cNvPr id="30" name="TextBox 8">
            <a:extLst>
              <a:ext uri="{FF2B5EF4-FFF2-40B4-BE49-F238E27FC236}">
                <a16:creationId xmlns:a16="http://schemas.microsoft.com/office/drawing/2014/main" xmlns="" id="{94010B21-1158-0981-06DB-D4A87B60610D}"/>
              </a:ext>
            </a:extLst>
          </p:cNvPr>
          <p:cNvSpPr txBox="1"/>
          <p:nvPr/>
        </p:nvSpPr>
        <p:spPr>
          <a:xfrm>
            <a:off x="1697400" y="2457927"/>
            <a:ext cx="13966497" cy="552908"/>
          </a:xfrm>
          <a:prstGeom prst="rect">
            <a:avLst/>
          </a:prstGeom>
        </p:spPr>
        <p:txBody>
          <a:bodyPr lIns="0" tIns="0" rIns="0" bIns="0" rtlCol="0" anchor="t">
            <a:spAutoFit/>
          </a:bodyPr>
          <a:lstStyle/>
          <a:p>
            <a:pPr algn="ctr"/>
            <a:r>
              <a:rPr lang="en-US" sz="3593">
                <a:solidFill>
                  <a:srgbClr val="B85D3B"/>
                </a:solidFill>
                <a:latin typeface="Roboto" panose="02000000000000000000" pitchFamily="2" charset="0"/>
              </a:rPr>
              <a:t>Em hãy </a:t>
            </a:r>
            <a:r>
              <a:rPr lang="vi-VN" sz="3593">
                <a:solidFill>
                  <a:srgbClr val="B85D3B"/>
                </a:solidFill>
                <a:latin typeface="Roboto" panose="02000000000000000000" pitchFamily="2" charset="0"/>
              </a:rPr>
              <a:t>cho biết tên các giai đoạn phát triển chính của cây hoa hồng</a:t>
            </a:r>
            <a:endParaRPr lang="en-US" sz="3593">
              <a:solidFill>
                <a:srgbClr val="B85D3B"/>
              </a:solidFill>
              <a:latin typeface="Roboto" panose="02000000000000000000" pitchFamily="2" charset="0"/>
            </a:endParaRPr>
          </a:p>
        </p:txBody>
      </p:sp>
    </p:spTree>
    <p:extLst>
      <p:ext uri="{BB962C8B-B14F-4D97-AF65-F5344CB8AC3E}">
        <p14:creationId xmlns:p14="http://schemas.microsoft.com/office/powerpoint/2010/main" val="223184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14" presetClass="entr" presetSubtype="1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randombar(horizontal)">
                                      <p:cBhvr>
                                        <p:cTn id="29" dur="500"/>
                                        <p:tgtEl>
                                          <p:spTgt spid="29"/>
                                        </p:tgtEl>
                                      </p:cBhvr>
                                    </p:animEffect>
                                  </p:childTnLst>
                                </p:cTn>
                              </p:par>
                              <p:par>
                                <p:cTn id="30" presetID="22" presetClass="entr" presetSubtype="8"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42"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14"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par>
                                <p:cTn id="41" presetID="14" presetClass="entr" presetSubtype="1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par>
                                <p:cTn id="44" presetID="14" presetClass="entr" presetSubtype="1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par>
                                <p:cTn id="47" presetID="14" presetClass="entr" presetSubtype="1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P spid="23"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776070" y="3771258"/>
            <a:ext cx="5324620" cy="4368256"/>
          </a:xfrm>
          <a:custGeom>
            <a:avLst/>
            <a:gdLst/>
            <a:ahLst/>
            <a:cxnLst/>
            <a:rect l="l" t="t" r="r" b="b"/>
            <a:pathLst>
              <a:path w="5324620" h="4368256">
                <a:moveTo>
                  <a:pt x="0" y="0"/>
                </a:moveTo>
                <a:lnTo>
                  <a:pt x="5324620" y="0"/>
                </a:lnTo>
                <a:lnTo>
                  <a:pt x="5324620" y="4368257"/>
                </a:lnTo>
                <a:lnTo>
                  <a:pt x="0" y="43682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6481690" y="3771258"/>
            <a:ext cx="5324620" cy="4368256"/>
          </a:xfrm>
          <a:custGeom>
            <a:avLst/>
            <a:gdLst/>
            <a:ahLst/>
            <a:cxnLst/>
            <a:rect l="l" t="t" r="r" b="b"/>
            <a:pathLst>
              <a:path w="5324620" h="4368256">
                <a:moveTo>
                  <a:pt x="0" y="0"/>
                </a:moveTo>
                <a:lnTo>
                  <a:pt x="5324620" y="0"/>
                </a:lnTo>
                <a:lnTo>
                  <a:pt x="5324620" y="4368257"/>
                </a:lnTo>
                <a:lnTo>
                  <a:pt x="0" y="43682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2188095" y="3644187"/>
            <a:ext cx="5324620" cy="4368256"/>
          </a:xfrm>
          <a:custGeom>
            <a:avLst/>
            <a:gdLst/>
            <a:ahLst/>
            <a:cxnLst/>
            <a:rect l="l" t="t" r="r" b="b"/>
            <a:pathLst>
              <a:path w="5324620" h="4368256">
                <a:moveTo>
                  <a:pt x="0" y="0"/>
                </a:moveTo>
                <a:lnTo>
                  <a:pt x="5324621" y="0"/>
                </a:lnTo>
                <a:lnTo>
                  <a:pt x="5324621" y="4368256"/>
                </a:lnTo>
                <a:lnTo>
                  <a:pt x="0" y="43682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5736676" y="7062847"/>
            <a:ext cx="1119324" cy="797518"/>
          </a:xfrm>
          <a:custGeom>
            <a:avLst/>
            <a:gdLst/>
            <a:ahLst/>
            <a:cxnLst/>
            <a:rect l="l" t="t" r="r" b="b"/>
            <a:pathLst>
              <a:path w="1119324" h="797518">
                <a:moveTo>
                  <a:pt x="0" y="0"/>
                </a:moveTo>
                <a:lnTo>
                  <a:pt x="1119324" y="0"/>
                </a:lnTo>
                <a:lnTo>
                  <a:pt x="1119324" y="797519"/>
                </a:lnTo>
                <a:lnTo>
                  <a:pt x="0" y="7975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1567138" y="5030797"/>
            <a:ext cx="1119324" cy="797518"/>
          </a:xfrm>
          <a:custGeom>
            <a:avLst/>
            <a:gdLst/>
            <a:ahLst/>
            <a:cxnLst/>
            <a:rect l="l" t="t" r="r" b="b"/>
            <a:pathLst>
              <a:path w="1119324" h="797518">
                <a:moveTo>
                  <a:pt x="0" y="0"/>
                </a:moveTo>
                <a:lnTo>
                  <a:pt x="1119324" y="0"/>
                </a:lnTo>
                <a:lnTo>
                  <a:pt x="1119324" y="797518"/>
                </a:lnTo>
                <a:lnTo>
                  <a:pt x="0" y="7975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0">
            <a:extLst>
              <a:ext uri="{FF2B5EF4-FFF2-40B4-BE49-F238E27FC236}">
                <a16:creationId xmlns:a16="http://schemas.microsoft.com/office/drawing/2014/main" xmlns="" id="{A9F1B742-0A26-BCFC-E0A0-931343C18E13}"/>
              </a:ext>
            </a:extLst>
          </p:cNvPr>
          <p:cNvSpPr txBox="1"/>
          <p:nvPr/>
        </p:nvSpPr>
        <p:spPr>
          <a:xfrm>
            <a:off x="3438380" y="979567"/>
            <a:ext cx="10811020" cy="1015663"/>
          </a:xfrm>
          <a:prstGeom prst="rect">
            <a:avLst/>
          </a:prstGeom>
        </p:spPr>
        <p:txBody>
          <a:bodyPr wrap="square" lIns="0" tIns="0" rIns="0" bIns="0" rtlCol="0" anchor="t">
            <a:spAutoFit/>
          </a:bodyPr>
          <a:lstStyle/>
          <a:p>
            <a:pPr algn="ctr"/>
            <a:r>
              <a:rPr lang="en-US" sz="6600">
                <a:solidFill>
                  <a:srgbClr val="B85D3B"/>
                </a:solidFill>
                <a:latin typeface="Barlow Condensed ExtraBold" panose="00000906000000000000" pitchFamily="2" charset="0"/>
              </a:rPr>
              <a:t>b. Q</a:t>
            </a:r>
            <a:r>
              <a:rPr lang="vi-VN" sz="6600">
                <a:solidFill>
                  <a:srgbClr val="B85D3B"/>
                </a:solidFill>
                <a:latin typeface="Barlow Condensed ExtraBold" panose="00000906000000000000" pitchFamily="2" charset="0"/>
              </a:rPr>
              <a:t>uan sát hình, đọc thông tin</a:t>
            </a:r>
            <a:endParaRPr lang="en-US" sz="6600">
              <a:solidFill>
                <a:srgbClr val="B85D3B"/>
              </a:solidFill>
              <a:latin typeface="Barlow Condensed ExtraBold" panose="00000906000000000000" pitchFamily="2" charset="0"/>
            </a:endParaRPr>
          </a:p>
        </p:txBody>
      </p:sp>
      <p:sp>
        <p:nvSpPr>
          <p:cNvPr id="9" name="Freeform 5">
            <a:extLst>
              <a:ext uri="{FF2B5EF4-FFF2-40B4-BE49-F238E27FC236}">
                <a16:creationId xmlns:a16="http://schemas.microsoft.com/office/drawing/2014/main" xmlns="" id="{E6B9B8E8-956A-07DE-C25A-EC9404127B4D}"/>
              </a:ext>
            </a:extLst>
          </p:cNvPr>
          <p:cNvSpPr/>
          <p:nvPr/>
        </p:nvSpPr>
        <p:spPr>
          <a:xfrm>
            <a:off x="12188095" y="8302405"/>
            <a:ext cx="5551435" cy="1651716"/>
          </a:xfrm>
          <a:custGeom>
            <a:avLst/>
            <a:gdLst/>
            <a:ahLst/>
            <a:cxnLst/>
            <a:rect l="l" t="t" r="r" b="b"/>
            <a:pathLst>
              <a:path w="5551435" h="1651716">
                <a:moveTo>
                  <a:pt x="0" y="0"/>
                </a:moveTo>
                <a:lnTo>
                  <a:pt x="5551435" y="0"/>
                </a:lnTo>
                <a:lnTo>
                  <a:pt x="5551435" y="1651716"/>
                </a:lnTo>
                <a:lnTo>
                  <a:pt x="0" y="16517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6">
            <a:extLst>
              <a:ext uri="{FF2B5EF4-FFF2-40B4-BE49-F238E27FC236}">
                <a16:creationId xmlns:a16="http://schemas.microsoft.com/office/drawing/2014/main" xmlns="" id="{E35597B9-035B-797B-F2DE-24F861307634}"/>
              </a:ext>
            </a:extLst>
          </p:cNvPr>
          <p:cNvSpPr/>
          <p:nvPr/>
        </p:nvSpPr>
        <p:spPr>
          <a:xfrm>
            <a:off x="6521185" y="8349306"/>
            <a:ext cx="5551435" cy="1651716"/>
          </a:xfrm>
          <a:custGeom>
            <a:avLst/>
            <a:gdLst/>
            <a:ahLst/>
            <a:cxnLst/>
            <a:rect l="l" t="t" r="r" b="b"/>
            <a:pathLst>
              <a:path w="5551435" h="1651716">
                <a:moveTo>
                  <a:pt x="0" y="0"/>
                </a:moveTo>
                <a:lnTo>
                  <a:pt x="5551435" y="0"/>
                </a:lnTo>
                <a:lnTo>
                  <a:pt x="5551435" y="1651716"/>
                </a:lnTo>
                <a:lnTo>
                  <a:pt x="0" y="16517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8">
            <a:extLst>
              <a:ext uri="{FF2B5EF4-FFF2-40B4-BE49-F238E27FC236}">
                <a16:creationId xmlns:a16="http://schemas.microsoft.com/office/drawing/2014/main" xmlns="" id="{CD57678C-4B3F-B937-8561-985E954DA56B}"/>
              </a:ext>
            </a:extLst>
          </p:cNvPr>
          <p:cNvSpPr/>
          <p:nvPr/>
        </p:nvSpPr>
        <p:spPr>
          <a:xfrm>
            <a:off x="570941" y="8307611"/>
            <a:ext cx="5551435" cy="1651716"/>
          </a:xfrm>
          <a:custGeom>
            <a:avLst/>
            <a:gdLst/>
            <a:ahLst/>
            <a:cxnLst/>
            <a:rect l="l" t="t" r="r" b="b"/>
            <a:pathLst>
              <a:path w="5551435" h="1651716">
                <a:moveTo>
                  <a:pt x="0" y="0"/>
                </a:moveTo>
                <a:lnTo>
                  <a:pt x="5551435" y="0"/>
                </a:lnTo>
                <a:lnTo>
                  <a:pt x="5551435" y="1651716"/>
                </a:lnTo>
                <a:lnTo>
                  <a:pt x="0" y="165171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TextBox 12">
            <a:extLst>
              <a:ext uri="{FF2B5EF4-FFF2-40B4-BE49-F238E27FC236}">
                <a16:creationId xmlns:a16="http://schemas.microsoft.com/office/drawing/2014/main" xmlns="" id="{4448E29A-A2CA-D9D0-C850-EE6D3233D7D4}"/>
              </a:ext>
            </a:extLst>
          </p:cNvPr>
          <p:cNvSpPr txBox="1"/>
          <p:nvPr/>
        </p:nvSpPr>
        <p:spPr>
          <a:xfrm>
            <a:off x="1271411" y="8675190"/>
            <a:ext cx="3794796" cy="906145"/>
          </a:xfrm>
          <a:prstGeom prst="rect">
            <a:avLst/>
          </a:prstGeom>
        </p:spPr>
        <p:txBody>
          <a:bodyPr wrap="square" lIns="0" tIns="0" rIns="0" bIns="0" rtlCol="0" anchor="t">
            <a:spAutoFit/>
          </a:bodyPr>
          <a:lstStyle/>
          <a:p>
            <a:pPr algn="ctr"/>
            <a:r>
              <a:rPr lang="en-US" sz="2944">
                <a:solidFill>
                  <a:srgbClr val="FFFFFF"/>
                </a:solidFill>
                <a:latin typeface="Roboto" panose="02000000000000000000" pitchFamily="2" charset="0"/>
              </a:rPr>
              <a:t>Chồi, rễ mới mọc lên </a:t>
            </a:r>
            <a:r>
              <a:rPr lang="en-US" sz="2944" b="1">
                <a:solidFill>
                  <a:srgbClr val="FFFFFF"/>
                </a:solidFill>
                <a:latin typeface="Roboto" panose="02000000000000000000" pitchFamily="2" charset="0"/>
              </a:rPr>
              <a:t>(Nẩy chồi)</a:t>
            </a:r>
          </a:p>
        </p:txBody>
      </p:sp>
      <p:sp>
        <p:nvSpPr>
          <p:cNvPr id="22" name="TextBox 13">
            <a:extLst>
              <a:ext uri="{FF2B5EF4-FFF2-40B4-BE49-F238E27FC236}">
                <a16:creationId xmlns:a16="http://schemas.microsoft.com/office/drawing/2014/main" xmlns="" id="{2E9BDD85-81E0-0EA0-A320-02054CF0CDFB}"/>
              </a:ext>
            </a:extLst>
          </p:cNvPr>
          <p:cNvSpPr txBox="1"/>
          <p:nvPr/>
        </p:nvSpPr>
        <p:spPr>
          <a:xfrm>
            <a:off x="7744813" y="8506361"/>
            <a:ext cx="3679321" cy="1359218"/>
          </a:xfrm>
          <a:prstGeom prst="rect">
            <a:avLst/>
          </a:prstGeom>
        </p:spPr>
        <p:txBody>
          <a:bodyPr wrap="square" lIns="0" tIns="0" rIns="0" bIns="0" rtlCol="0" anchor="t">
            <a:spAutoFit/>
          </a:bodyPr>
          <a:lstStyle/>
          <a:p>
            <a:pPr algn="ctr"/>
            <a:r>
              <a:rPr lang="en-US" sz="2944">
                <a:solidFill>
                  <a:srgbClr val="B85D3B"/>
                </a:solidFill>
                <a:latin typeface="Roboto" panose="02000000000000000000" pitchFamily="2" charset="0"/>
              </a:rPr>
              <a:t>Cây con lớn lên ra nhiều lá, chồi, rễ mới </a:t>
            </a:r>
            <a:r>
              <a:rPr lang="en-US" sz="2944" b="1">
                <a:solidFill>
                  <a:srgbClr val="B85D3B"/>
                </a:solidFill>
                <a:latin typeface="Roboto" panose="02000000000000000000" pitchFamily="2" charset="0"/>
              </a:rPr>
              <a:t>(Cây con)</a:t>
            </a:r>
          </a:p>
        </p:txBody>
      </p:sp>
      <p:sp>
        <p:nvSpPr>
          <p:cNvPr id="23" name="TextBox 14">
            <a:extLst>
              <a:ext uri="{FF2B5EF4-FFF2-40B4-BE49-F238E27FC236}">
                <a16:creationId xmlns:a16="http://schemas.microsoft.com/office/drawing/2014/main" xmlns="" id="{B6E6E510-0879-7370-C91A-02806AD82272}"/>
              </a:ext>
            </a:extLst>
          </p:cNvPr>
          <p:cNvSpPr txBox="1"/>
          <p:nvPr/>
        </p:nvSpPr>
        <p:spPr>
          <a:xfrm>
            <a:off x="12801361" y="8692649"/>
            <a:ext cx="4098088" cy="906145"/>
          </a:xfrm>
          <a:prstGeom prst="rect">
            <a:avLst/>
          </a:prstGeom>
        </p:spPr>
        <p:txBody>
          <a:bodyPr wrap="square" lIns="0" tIns="0" rIns="0" bIns="0" rtlCol="0" anchor="t">
            <a:spAutoFit/>
          </a:bodyPr>
          <a:lstStyle/>
          <a:p>
            <a:pPr algn="ctr"/>
            <a:r>
              <a:rPr lang="vi-VN" sz="2944">
                <a:solidFill>
                  <a:schemeClr val="bg1"/>
                </a:solidFill>
                <a:latin typeface="Roboto" panose="02000000000000000000" pitchFamily="2" charset="0"/>
              </a:rPr>
              <a:t>Cây ra hoa, tạo quả </a:t>
            </a:r>
            <a:endParaRPr lang="en-US" sz="2944">
              <a:solidFill>
                <a:schemeClr val="bg1"/>
              </a:solidFill>
              <a:latin typeface="Roboto" panose="02000000000000000000" pitchFamily="2" charset="0"/>
            </a:endParaRPr>
          </a:p>
          <a:p>
            <a:pPr algn="ctr"/>
            <a:r>
              <a:rPr lang="vi-VN" sz="2944" b="1">
                <a:solidFill>
                  <a:schemeClr val="bg1"/>
                </a:solidFill>
                <a:latin typeface="Roboto" panose="02000000000000000000" pitchFamily="2" charset="0"/>
              </a:rPr>
              <a:t>(Cây trưởng thành)</a:t>
            </a:r>
            <a:r>
              <a:rPr lang="en-US" sz="2944" b="1">
                <a:solidFill>
                  <a:schemeClr val="bg1"/>
                </a:solidFill>
                <a:latin typeface="Roboto" panose="02000000000000000000" pitchFamily="2" charset="0"/>
              </a:rPr>
              <a:t> </a:t>
            </a:r>
          </a:p>
        </p:txBody>
      </p:sp>
      <p:pic>
        <p:nvPicPr>
          <p:cNvPr id="25" name="Picture 24">
            <a:extLst>
              <a:ext uri="{FF2B5EF4-FFF2-40B4-BE49-F238E27FC236}">
                <a16:creationId xmlns:a16="http://schemas.microsoft.com/office/drawing/2014/main" xmlns="" id="{62C8BB44-7E68-00FF-54BE-586930053E5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254682" y="4115478"/>
            <a:ext cx="1709030" cy="3303808"/>
          </a:xfrm>
          <a:prstGeom prst="rect">
            <a:avLst/>
          </a:prstGeom>
        </p:spPr>
      </p:pic>
      <p:pic>
        <p:nvPicPr>
          <p:cNvPr id="27" name="Picture 26">
            <a:extLst>
              <a:ext uri="{FF2B5EF4-FFF2-40B4-BE49-F238E27FC236}">
                <a16:creationId xmlns:a16="http://schemas.microsoft.com/office/drawing/2014/main" xmlns="" id="{4A4D86A9-06C9-4DD6-CA63-490A22383B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60481" y="5030797"/>
            <a:ext cx="2011027" cy="2547907"/>
          </a:xfrm>
          <a:prstGeom prst="rect">
            <a:avLst/>
          </a:prstGeom>
        </p:spPr>
      </p:pic>
      <p:pic>
        <p:nvPicPr>
          <p:cNvPr id="29" name="Picture 28">
            <a:extLst>
              <a:ext uri="{FF2B5EF4-FFF2-40B4-BE49-F238E27FC236}">
                <a16:creationId xmlns:a16="http://schemas.microsoft.com/office/drawing/2014/main" xmlns="" id="{24B2570A-9159-C4FD-CA65-0440373AA6F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174826" y="4888952"/>
            <a:ext cx="1914388" cy="2734186"/>
          </a:xfrm>
          <a:prstGeom prst="rect">
            <a:avLst/>
          </a:prstGeom>
        </p:spPr>
      </p:pic>
      <p:sp>
        <p:nvSpPr>
          <p:cNvPr id="30" name="TextBox 8">
            <a:extLst>
              <a:ext uri="{FF2B5EF4-FFF2-40B4-BE49-F238E27FC236}">
                <a16:creationId xmlns:a16="http://schemas.microsoft.com/office/drawing/2014/main" xmlns="" id="{94010B21-1158-0981-06DB-D4A87B60610D}"/>
              </a:ext>
            </a:extLst>
          </p:cNvPr>
          <p:cNvSpPr txBox="1"/>
          <p:nvPr/>
        </p:nvSpPr>
        <p:spPr>
          <a:xfrm>
            <a:off x="1860641" y="2457927"/>
            <a:ext cx="13966497" cy="552908"/>
          </a:xfrm>
          <a:prstGeom prst="rect">
            <a:avLst/>
          </a:prstGeom>
        </p:spPr>
        <p:txBody>
          <a:bodyPr lIns="0" tIns="0" rIns="0" bIns="0" rtlCol="0" anchor="t">
            <a:spAutoFit/>
          </a:bodyPr>
          <a:lstStyle/>
          <a:p>
            <a:pPr algn="ctr"/>
            <a:r>
              <a:rPr lang="en-US" sz="3593">
                <a:solidFill>
                  <a:srgbClr val="B85D3B"/>
                </a:solidFill>
                <a:latin typeface="Roboto" panose="02000000000000000000" pitchFamily="2" charset="0"/>
              </a:rPr>
              <a:t>Mô tả một số đặc điểm của cây ở mỗi giai đoạn phát triển đó.</a:t>
            </a:r>
          </a:p>
        </p:txBody>
      </p:sp>
    </p:spTree>
    <p:extLst>
      <p:ext uri="{BB962C8B-B14F-4D97-AF65-F5344CB8AC3E}">
        <p14:creationId xmlns:p14="http://schemas.microsoft.com/office/powerpoint/2010/main" val="301696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14" presetClass="entr" presetSubtype="1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randombar(horizontal)">
                                      <p:cBhvr>
                                        <p:cTn id="29" dur="500"/>
                                        <p:tgtEl>
                                          <p:spTgt spid="29"/>
                                        </p:tgtEl>
                                      </p:cBhvr>
                                    </p:animEffect>
                                  </p:childTnLst>
                                </p:cTn>
                              </p:par>
                              <p:par>
                                <p:cTn id="30" presetID="22" presetClass="entr" presetSubtype="8"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42"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14"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par>
                                <p:cTn id="41" presetID="14" presetClass="entr" presetSubtype="1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par>
                                <p:cTn id="44" presetID="14" presetClass="entr" presetSubtype="1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par>
                                <p:cTn id="47" presetID="14" presetClass="entr" presetSubtype="1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P spid="23"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904128" y="2579829"/>
            <a:ext cx="14479744" cy="7211871"/>
            <a:chOff x="0" y="0"/>
            <a:chExt cx="3813595" cy="1467043"/>
          </a:xfrm>
        </p:grpSpPr>
        <p:sp>
          <p:nvSpPr>
            <p:cNvPr id="5" name="Freeform 5"/>
            <p:cNvSpPr/>
            <p:nvPr/>
          </p:nvSpPr>
          <p:spPr>
            <a:xfrm>
              <a:off x="0" y="0"/>
              <a:ext cx="3813595" cy="1467043"/>
            </a:xfrm>
            <a:custGeom>
              <a:avLst/>
              <a:gdLst/>
              <a:ahLst/>
              <a:cxnLst/>
              <a:rect l="l" t="t" r="r" b="b"/>
              <a:pathLst>
                <a:path w="3813595" h="1467043">
                  <a:moveTo>
                    <a:pt x="27268" y="0"/>
                  </a:moveTo>
                  <a:lnTo>
                    <a:pt x="3786327" y="0"/>
                  </a:lnTo>
                  <a:cubicBezTo>
                    <a:pt x="3801387" y="0"/>
                    <a:pt x="3813595" y="12208"/>
                    <a:pt x="3813595" y="27268"/>
                  </a:cubicBezTo>
                  <a:lnTo>
                    <a:pt x="3813595" y="1439775"/>
                  </a:lnTo>
                  <a:cubicBezTo>
                    <a:pt x="3813595" y="1447007"/>
                    <a:pt x="3810722" y="1453943"/>
                    <a:pt x="3805608" y="1459056"/>
                  </a:cubicBezTo>
                  <a:cubicBezTo>
                    <a:pt x="3800495" y="1464170"/>
                    <a:pt x="3793559" y="1467043"/>
                    <a:pt x="3786327" y="1467043"/>
                  </a:cubicBezTo>
                  <a:lnTo>
                    <a:pt x="27268" y="1467043"/>
                  </a:lnTo>
                  <a:cubicBezTo>
                    <a:pt x="20036" y="1467043"/>
                    <a:pt x="13100" y="1464170"/>
                    <a:pt x="7987" y="1459056"/>
                  </a:cubicBezTo>
                  <a:cubicBezTo>
                    <a:pt x="2873" y="1453943"/>
                    <a:pt x="0" y="1447007"/>
                    <a:pt x="0" y="1439775"/>
                  </a:cubicBezTo>
                  <a:lnTo>
                    <a:pt x="0" y="27268"/>
                  </a:lnTo>
                  <a:cubicBezTo>
                    <a:pt x="0" y="20036"/>
                    <a:pt x="2873" y="13100"/>
                    <a:pt x="7987" y="7987"/>
                  </a:cubicBezTo>
                  <a:cubicBezTo>
                    <a:pt x="13100" y="2873"/>
                    <a:pt x="20036" y="0"/>
                    <a:pt x="27268" y="0"/>
                  </a:cubicBezTo>
                  <a:close/>
                </a:path>
              </a:pathLst>
            </a:custGeom>
            <a:solidFill>
              <a:srgbClr val="FDE9E2"/>
            </a:solidFill>
          </p:spPr>
        </p:sp>
        <p:sp>
          <p:nvSpPr>
            <p:cNvPr id="6" name="TextBox 6"/>
            <p:cNvSpPr txBox="1"/>
            <p:nvPr/>
          </p:nvSpPr>
          <p:spPr>
            <a:xfrm>
              <a:off x="0" y="-38100"/>
              <a:ext cx="3813595" cy="1505143"/>
            </a:xfrm>
            <a:prstGeom prst="rect">
              <a:avLst/>
            </a:prstGeom>
          </p:spPr>
          <p:txBody>
            <a:bodyPr lIns="50800" tIns="50800" rIns="50800" bIns="50800" rtlCol="0" anchor="ctr"/>
            <a:lstStyle/>
            <a:p>
              <a:pPr algn="ctr"/>
              <a:endParaRPr/>
            </a:p>
          </p:txBody>
        </p:sp>
      </p:grpSp>
      <p:sp>
        <p:nvSpPr>
          <p:cNvPr id="7" name="Freeform 7"/>
          <p:cNvSpPr/>
          <p:nvPr/>
        </p:nvSpPr>
        <p:spPr>
          <a:xfrm rot="5284222">
            <a:off x="16342089" y="-51676"/>
            <a:ext cx="1426951" cy="3711880"/>
          </a:xfrm>
          <a:custGeom>
            <a:avLst/>
            <a:gdLst/>
            <a:ahLst/>
            <a:cxnLst/>
            <a:rect l="l" t="t" r="r" b="b"/>
            <a:pathLst>
              <a:path w="1426951" h="3711880">
                <a:moveTo>
                  <a:pt x="0" y="0"/>
                </a:moveTo>
                <a:lnTo>
                  <a:pt x="1426951" y="0"/>
                </a:lnTo>
                <a:lnTo>
                  <a:pt x="1426951" y="3711880"/>
                </a:lnTo>
                <a:lnTo>
                  <a:pt x="0" y="3711880"/>
                </a:lnTo>
                <a:lnTo>
                  <a:pt x="0" y="0"/>
                </a:lnTo>
                <a:close/>
              </a:path>
            </a:pathLst>
          </a:custGeom>
          <a:blipFill>
            <a:blip r:embed="rId5"/>
            <a:stretch>
              <a:fillRect/>
            </a:stretch>
          </a:blipFill>
        </p:spPr>
      </p:sp>
      <p:sp>
        <p:nvSpPr>
          <p:cNvPr id="8" name="TextBox 8"/>
          <p:cNvSpPr txBox="1"/>
          <p:nvPr/>
        </p:nvSpPr>
        <p:spPr>
          <a:xfrm>
            <a:off x="2160751" y="2946530"/>
            <a:ext cx="14223121" cy="6044988"/>
          </a:xfrm>
          <a:prstGeom prst="rect">
            <a:avLst/>
          </a:prstGeom>
        </p:spPr>
        <p:txBody>
          <a:bodyPr wrap="square" lIns="0" tIns="0" rIns="0" bIns="0" rtlCol="0" anchor="t">
            <a:spAutoFit/>
          </a:bodyPr>
          <a:lstStyle/>
          <a:p>
            <a:pPr algn="just">
              <a:lnSpc>
                <a:spcPct val="110000"/>
              </a:lnSpc>
            </a:pPr>
            <a:r>
              <a:rPr lang="vi-VN" sz="3593">
                <a:solidFill>
                  <a:srgbClr val="B85D3B"/>
                </a:solidFill>
                <a:latin typeface="Roboto" panose="02000000000000000000" pitchFamily="2" charset="0"/>
              </a:rPr>
              <a:t>1. Kể tên những bộ phận của </a:t>
            </a:r>
            <a:r>
              <a:rPr lang="en-US" sz="3593">
                <a:solidFill>
                  <a:srgbClr val="B85D3B"/>
                </a:solidFill>
                <a:latin typeface="Roboto" panose="02000000000000000000" pitchFamily="2" charset="0"/>
              </a:rPr>
              <a:t>cây </a:t>
            </a:r>
            <a:r>
              <a:rPr lang="vi-VN" sz="3593">
                <a:solidFill>
                  <a:srgbClr val="B85D3B"/>
                </a:solidFill>
                <a:latin typeface="Roboto" panose="02000000000000000000" pitchFamily="2" charset="0"/>
              </a:rPr>
              <a:t>mẹ mọc lên cây con?</a:t>
            </a:r>
          </a:p>
          <a:p>
            <a:pPr algn="just">
              <a:lnSpc>
                <a:spcPct val="110000"/>
              </a:lnSpc>
            </a:pPr>
            <a:r>
              <a:rPr lang="vi-VN" sz="3593">
                <a:solidFill>
                  <a:srgbClr val="B85D3B"/>
                </a:solidFill>
                <a:latin typeface="Roboto" panose="02000000000000000000" pitchFamily="2" charset="0"/>
              </a:rPr>
              <a:t>………………………………………………………………………………………………………………………</a:t>
            </a:r>
            <a:endParaRPr lang="en-US" sz="3593">
              <a:solidFill>
                <a:srgbClr val="B85D3B"/>
              </a:solidFill>
              <a:latin typeface="Roboto" panose="02000000000000000000" pitchFamily="2" charset="0"/>
            </a:endParaRPr>
          </a:p>
          <a:p>
            <a:pPr algn="just">
              <a:lnSpc>
                <a:spcPct val="110000"/>
              </a:lnSpc>
            </a:pPr>
            <a:r>
              <a:rPr lang="vi-VN" sz="3593">
                <a:solidFill>
                  <a:srgbClr val="B85D3B"/>
                </a:solidFill>
                <a:latin typeface="Roboto" panose="02000000000000000000" pitchFamily="2" charset="0"/>
              </a:rPr>
              <a:t>2. Kể tên các giai đoạn phát triển chính của cây hoa hồng. </a:t>
            </a:r>
          </a:p>
          <a:p>
            <a:pPr algn="just">
              <a:lnSpc>
                <a:spcPct val="110000"/>
              </a:lnSpc>
            </a:pPr>
            <a:r>
              <a:rPr lang="vi-VN" sz="3593">
                <a:solidFill>
                  <a:srgbClr val="B85D3B"/>
                </a:solidFill>
                <a:latin typeface="Roboto" panose="02000000000000000000" pitchFamily="2" charset="0"/>
              </a:rPr>
              <a:t>………………………………………………………………………………………………………………………</a:t>
            </a:r>
            <a:endParaRPr lang="en-US" sz="3593">
              <a:solidFill>
                <a:srgbClr val="B85D3B"/>
              </a:solidFill>
              <a:latin typeface="Roboto" panose="02000000000000000000" pitchFamily="2" charset="0"/>
            </a:endParaRPr>
          </a:p>
          <a:p>
            <a:pPr algn="just">
              <a:lnSpc>
                <a:spcPct val="110000"/>
              </a:lnSpc>
            </a:pPr>
            <a:r>
              <a:rPr lang="vi-VN" sz="3593">
                <a:solidFill>
                  <a:srgbClr val="B85D3B"/>
                </a:solidFill>
                <a:latin typeface="Roboto" panose="02000000000000000000" pitchFamily="2" charset="0"/>
              </a:rPr>
              <a:t>………………………………………………………………………………………………………………</a:t>
            </a:r>
            <a:r>
              <a:rPr lang="en-US" sz="3593">
                <a:solidFill>
                  <a:srgbClr val="B85D3B"/>
                </a:solidFill>
                <a:latin typeface="Roboto" panose="02000000000000000000" pitchFamily="2" charset="0"/>
              </a:rPr>
              <a:t>…</a:t>
            </a:r>
            <a:r>
              <a:rPr lang="vi-VN" sz="3593">
                <a:solidFill>
                  <a:srgbClr val="B85D3B"/>
                </a:solidFill>
                <a:latin typeface="Roboto" panose="02000000000000000000" pitchFamily="2" charset="0"/>
              </a:rPr>
              <a:t>……</a:t>
            </a:r>
            <a:endParaRPr lang="en-US" sz="3593">
              <a:solidFill>
                <a:srgbClr val="B85D3B"/>
              </a:solidFill>
              <a:latin typeface="Roboto" panose="02000000000000000000" pitchFamily="2" charset="0"/>
            </a:endParaRPr>
          </a:p>
          <a:p>
            <a:pPr algn="just">
              <a:lnSpc>
                <a:spcPct val="110000"/>
              </a:lnSpc>
            </a:pPr>
            <a:r>
              <a:rPr lang="vi-VN" sz="3593">
                <a:solidFill>
                  <a:srgbClr val="B85D3B"/>
                </a:solidFill>
                <a:latin typeface="Roboto" panose="02000000000000000000" pitchFamily="2" charset="0"/>
              </a:rPr>
              <a:t>………………………………………………………………………………………………………………</a:t>
            </a:r>
            <a:r>
              <a:rPr lang="en-US" sz="3593">
                <a:solidFill>
                  <a:srgbClr val="B85D3B"/>
                </a:solidFill>
                <a:latin typeface="Roboto" panose="02000000000000000000" pitchFamily="2" charset="0"/>
              </a:rPr>
              <a:t>…</a:t>
            </a:r>
            <a:r>
              <a:rPr lang="vi-VN" sz="3593">
                <a:solidFill>
                  <a:srgbClr val="B85D3B"/>
                </a:solidFill>
                <a:latin typeface="Roboto" panose="02000000000000000000" pitchFamily="2" charset="0"/>
              </a:rPr>
              <a:t>……</a:t>
            </a:r>
          </a:p>
          <a:p>
            <a:pPr algn="just">
              <a:lnSpc>
                <a:spcPct val="110000"/>
              </a:lnSpc>
            </a:pPr>
            <a:r>
              <a:rPr lang="vi-VN" sz="3593">
                <a:solidFill>
                  <a:srgbClr val="B85D3B"/>
                </a:solidFill>
                <a:latin typeface="Roboto" panose="02000000000000000000" pitchFamily="2" charset="0"/>
              </a:rPr>
              <a:t>3. Mô tả một số đặc điểm của cây hoa hồng ở mỗi giai đoạn phát triển</a:t>
            </a:r>
          </a:p>
          <a:p>
            <a:pPr algn="just">
              <a:lnSpc>
                <a:spcPct val="110000"/>
              </a:lnSpc>
            </a:pPr>
            <a:r>
              <a:rPr lang="vi-VN" sz="3593">
                <a:solidFill>
                  <a:srgbClr val="B85D3B"/>
                </a:solidFill>
                <a:latin typeface="Roboto" panose="02000000000000000000" pitchFamily="2" charset="0"/>
              </a:rPr>
              <a:t>……………………………………………………………………………………………………………………</a:t>
            </a:r>
            <a:endParaRPr lang="en-US" sz="3593">
              <a:solidFill>
                <a:srgbClr val="B85D3B"/>
              </a:solidFill>
              <a:latin typeface="Roboto" panose="02000000000000000000" pitchFamily="2" charset="0"/>
            </a:endParaRPr>
          </a:p>
          <a:p>
            <a:pPr algn="just">
              <a:lnSpc>
                <a:spcPct val="110000"/>
              </a:lnSpc>
            </a:pPr>
            <a:r>
              <a:rPr lang="vi-VN" sz="3593">
                <a:solidFill>
                  <a:srgbClr val="B85D3B"/>
                </a:solidFill>
                <a:latin typeface="Roboto" panose="02000000000000000000" pitchFamily="2" charset="0"/>
              </a:rPr>
              <a:t>………………………………………………………………………………………………………………</a:t>
            </a:r>
            <a:r>
              <a:rPr lang="en-US" sz="3593">
                <a:solidFill>
                  <a:srgbClr val="B85D3B"/>
                </a:solidFill>
                <a:latin typeface="Roboto" panose="02000000000000000000" pitchFamily="2" charset="0"/>
              </a:rPr>
              <a:t>…</a:t>
            </a:r>
            <a:r>
              <a:rPr lang="vi-VN" sz="3593">
                <a:solidFill>
                  <a:srgbClr val="B85D3B"/>
                </a:solidFill>
                <a:latin typeface="Roboto" panose="02000000000000000000" pitchFamily="2" charset="0"/>
              </a:rPr>
              <a:t>…</a:t>
            </a:r>
            <a:endParaRPr lang="en-US" sz="3593">
              <a:solidFill>
                <a:srgbClr val="B85D3B"/>
              </a:solidFill>
              <a:latin typeface="Roboto" panose="02000000000000000000" pitchFamily="2" charset="0"/>
            </a:endParaRPr>
          </a:p>
          <a:p>
            <a:pPr algn="just">
              <a:lnSpc>
                <a:spcPct val="110000"/>
              </a:lnSpc>
            </a:pPr>
            <a:r>
              <a:rPr lang="vi-VN" sz="3593">
                <a:solidFill>
                  <a:srgbClr val="B85D3B"/>
                </a:solidFill>
                <a:latin typeface="Roboto" panose="02000000000000000000" pitchFamily="2" charset="0"/>
              </a:rPr>
              <a:t>……………………………………………………………………………………………………………………</a:t>
            </a:r>
            <a:endParaRPr lang="en-US" sz="3593">
              <a:solidFill>
                <a:srgbClr val="B85D3B"/>
              </a:solidFill>
              <a:latin typeface="Roboto" panose="02000000000000000000" pitchFamily="2" charset="0"/>
            </a:endParaRPr>
          </a:p>
        </p:txBody>
      </p:sp>
      <p:sp>
        <p:nvSpPr>
          <p:cNvPr id="9" name="Freeform 9"/>
          <p:cNvSpPr/>
          <p:nvPr/>
        </p:nvSpPr>
        <p:spPr>
          <a:xfrm flipH="1">
            <a:off x="1013286" y="8996193"/>
            <a:ext cx="1565756" cy="1162208"/>
          </a:xfrm>
          <a:custGeom>
            <a:avLst/>
            <a:gdLst/>
            <a:ahLst/>
            <a:cxnLst/>
            <a:rect l="l" t="t" r="r" b="b"/>
            <a:pathLst>
              <a:path w="2954973" h="2057400">
                <a:moveTo>
                  <a:pt x="2954973" y="0"/>
                </a:moveTo>
                <a:lnTo>
                  <a:pt x="0" y="0"/>
                </a:lnTo>
                <a:lnTo>
                  <a:pt x="0" y="2057400"/>
                </a:lnTo>
                <a:lnTo>
                  <a:pt x="2954973" y="2057400"/>
                </a:lnTo>
                <a:lnTo>
                  <a:pt x="295497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3111347" y="838200"/>
            <a:ext cx="12065306" cy="1231106"/>
          </a:xfrm>
          <a:prstGeom prst="rect">
            <a:avLst/>
          </a:prstGeom>
        </p:spPr>
        <p:txBody>
          <a:bodyPr lIns="0" tIns="0" rIns="0" bIns="0" rtlCol="0" anchor="t">
            <a:spAutoFit/>
          </a:bodyPr>
          <a:lstStyle/>
          <a:p>
            <a:pPr algn="ctr"/>
            <a:r>
              <a:rPr lang="en-US" sz="8000">
                <a:solidFill>
                  <a:srgbClr val="B85D3B"/>
                </a:solidFill>
                <a:latin typeface="Barlow Condensed ExtraBold" panose="00000906000000000000" pitchFamily="2" charset="0"/>
              </a:rPr>
              <a:t>PHIẾU HỌC TẬP SỐ 2</a:t>
            </a:r>
          </a:p>
        </p:txBody>
      </p:sp>
      <p:sp>
        <p:nvSpPr>
          <p:cNvPr id="15" name="TextBox 8">
            <a:extLst>
              <a:ext uri="{FF2B5EF4-FFF2-40B4-BE49-F238E27FC236}">
                <a16:creationId xmlns:a16="http://schemas.microsoft.com/office/drawing/2014/main" xmlns="" id="{C994E203-B5F6-8E4C-71B1-43AFBEC0DA13}"/>
              </a:ext>
            </a:extLst>
          </p:cNvPr>
          <p:cNvSpPr txBox="1"/>
          <p:nvPr/>
        </p:nvSpPr>
        <p:spPr>
          <a:xfrm>
            <a:off x="2667000" y="3437259"/>
            <a:ext cx="12801600" cy="552908"/>
          </a:xfrm>
          <a:prstGeom prst="rect">
            <a:avLst/>
          </a:prstGeom>
        </p:spPr>
        <p:txBody>
          <a:bodyPr wrap="square" lIns="0" tIns="0" rIns="0" bIns="0" rtlCol="0" anchor="t">
            <a:spAutoFit/>
          </a:bodyPr>
          <a:lstStyle/>
          <a:p>
            <a:pPr algn="just"/>
            <a:r>
              <a:rPr lang="en-US" sz="3593">
                <a:solidFill>
                  <a:srgbClr val="00B050"/>
                </a:solidFill>
                <a:latin typeface="Roboto" panose="02000000000000000000" pitchFamily="2" charset="0"/>
              </a:rPr>
              <a:t>C</a:t>
            </a:r>
            <a:r>
              <a:rPr lang="vi-VN" sz="3593">
                <a:solidFill>
                  <a:srgbClr val="00B050"/>
                </a:solidFill>
                <a:latin typeface="Roboto" panose="02000000000000000000" pitchFamily="2" charset="0"/>
              </a:rPr>
              <a:t>ây con có thể mọc lên từ thân, cành, lá, rễ, ...</a:t>
            </a:r>
            <a:r>
              <a:rPr lang="en-US" sz="3593">
                <a:solidFill>
                  <a:srgbClr val="00B050"/>
                </a:solidFill>
                <a:latin typeface="Roboto" panose="02000000000000000000" pitchFamily="2" charset="0"/>
              </a:rPr>
              <a:t> </a:t>
            </a:r>
            <a:r>
              <a:rPr lang="vi-VN" sz="3593">
                <a:solidFill>
                  <a:srgbClr val="00B050"/>
                </a:solidFill>
                <a:latin typeface="Roboto" panose="02000000000000000000" pitchFamily="2" charset="0"/>
              </a:rPr>
              <a:t>của cây mẹ </a:t>
            </a:r>
            <a:endParaRPr lang="en-US" sz="3593">
              <a:solidFill>
                <a:srgbClr val="00B050"/>
              </a:solidFill>
              <a:latin typeface="Roboto" panose="02000000000000000000" pitchFamily="2" charset="0"/>
            </a:endParaRPr>
          </a:p>
        </p:txBody>
      </p:sp>
      <p:sp>
        <p:nvSpPr>
          <p:cNvPr id="12" name="TextBox 8">
            <a:extLst>
              <a:ext uri="{FF2B5EF4-FFF2-40B4-BE49-F238E27FC236}">
                <a16:creationId xmlns:a16="http://schemas.microsoft.com/office/drawing/2014/main" xmlns="" id="{3D292FD9-D916-526D-938D-2EE86470E974}"/>
              </a:ext>
            </a:extLst>
          </p:cNvPr>
          <p:cNvSpPr txBox="1"/>
          <p:nvPr/>
        </p:nvSpPr>
        <p:spPr>
          <a:xfrm>
            <a:off x="2579043" y="4709992"/>
            <a:ext cx="6260158" cy="552908"/>
          </a:xfrm>
          <a:prstGeom prst="rect">
            <a:avLst/>
          </a:prstGeom>
        </p:spPr>
        <p:txBody>
          <a:bodyPr wrap="square" lIns="0" tIns="0" rIns="0" bIns="0" rtlCol="0" anchor="t">
            <a:spAutoFit/>
          </a:bodyPr>
          <a:lstStyle/>
          <a:p>
            <a:pPr algn="just"/>
            <a:r>
              <a:rPr lang="en-US" sz="3593">
                <a:solidFill>
                  <a:srgbClr val="00B050"/>
                </a:solidFill>
                <a:latin typeface="Roboto" panose="02000000000000000000" pitchFamily="2" charset="0"/>
              </a:rPr>
              <a:t>Giai đoạn 1: </a:t>
            </a:r>
            <a:r>
              <a:rPr lang="vi-VN" sz="3593">
                <a:solidFill>
                  <a:srgbClr val="00B050"/>
                </a:solidFill>
                <a:latin typeface="Roboto" panose="02000000000000000000" pitchFamily="2" charset="0"/>
              </a:rPr>
              <a:t>Nẩy chồi</a:t>
            </a:r>
            <a:endParaRPr lang="en-US" sz="3593">
              <a:solidFill>
                <a:srgbClr val="00B050"/>
              </a:solidFill>
              <a:latin typeface="Roboto" panose="02000000000000000000" pitchFamily="2" charset="0"/>
            </a:endParaRPr>
          </a:p>
        </p:txBody>
      </p:sp>
      <p:sp>
        <p:nvSpPr>
          <p:cNvPr id="25" name="TextBox 8">
            <a:extLst>
              <a:ext uri="{FF2B5EF4-FFF2-40B4-BE49-F238E27FC236}">
                <a16:creationId xmlns:a16="http://schemas.microsoft.com/office/drawing/2014/main" xmlns="" id="{82EA1465-AC19-DE0C-03C6-9571691A41CA}"/>
              </a:ext>
            </a:extLst>
          </p:cNvPr>
          <p:cNvSpPr txBox="1"/>
          <p:nvPr/>
        </p:nvSpPr>
        <p:spPr>
          <a:xfrm>
            <a:off x="2579042" y="5301261"/>
            <a:ext cx="6260158" cy="552908"/>
          </a:xfrm>
          <a:prstGeom prst="rect">
            <a:avLst/>
          </a:prstGeom>
        </p:spPr>
        <p:txBody>
          <a:bodyPr wrap="square" lIns="0" tIns="0" rIns="0" bIns="0" rtlCol="0" anchor="t">
            <a:spAutoFit/>
          </a:bodyPr>
          <a:lstStyle/>
          <a:p>
            <a:pPr algn="just"/>
            <a:r>
              <a:rPr lang="en-US" sz="3593">
                <a:solidFill>
                  <a:srgbClr val="00B050"/>
                </a:solidFill>
                <a:latin typeface="Roboto" panose="02000000000000000000" pitchFamily="2" charset="0"/>
              </a:rPr>
              <a:t>Giai đoạn 2: </a:t>
            </a:r>
            <a:r>
              <a:rPr lang="vi-VN" sz="3593">
                <a:solidFill>
                  <a:srgbClr val="00B050"/>
                </a:solidFill>
                <a:latin typeface="Roboto" panose="02000000000000000000" pitchFamily="2" charset="0"/>
              </a:rPr>
              <a:t>Cây con</a:t>
            </a:r>
            <a:endParaRPr lang="en-US" sz="3593">
              <a:solidFill>
                <a:srgbClr val="00B050"/>
              </a:solidFill>
              <a:latin typeface="Roboto" panose="02000000000000000000" pitchFamily="2" charset="0"/>
            </a:endParaRPr>
          </a:p>
        </p:txBody>
      </p:sp>
      <p:sp>
        <p:nvSpPr>
          <p:cNvPr id="26" name="TextBox 8">
            <a:extLst>
              <a:ext uri="{FF2B5EF4-FFF2-40B4-BE49-F238E27FC236}">
                <a16:creationId xmlns:a16="http://schemas.microsoft.com/office/drawing/2014/main" xmlns="" id="{C2220496-15A9-9C6A-76E4-71731BE00934}"/>
              </a:ext>
            </a:extLst>
          </p:cNvPr>
          <p:cNvSpPr txBox="1"/>
          <p:nvPr/>
        </p:nvSpPr>
        <p:spPr>
          <a:xfrm>
            <a:off x="2579042" y="5967782"/>
            <a:ext cx="6260158" cy="552908"/>
          </a:xfrm>
          <a:prstGeom prst="rect">
            <a:avLst/>
          </a:prstGeom>
        </p:spPr>
        <p:txBody>
          <a:bodyPr wrap="square" lIns="0" tIns="0" rIns="0" bIns="0" rtlCol="0" anchor="t">
            <a:spAutoFit/>
          </a:bodyPr>
          <a:lstStyle/>
          <a:p>
            <a:pPr algn="just"/>
            <a:r>
              <a:rPr lang="en-US" sz="3593">
                <a:solidFill>
                  <a:srgbClr val="00B050"/>
                </a:solidFill>
                <a:latin typeface="Roboto" panose="02000000000000000000" pitchFamily="2" charset="0"/>
              </a:rPr>
              <a:t>Giai đoạn 3: </a:t>
            </a:r>
            <a:r>
              <a:rPr lang="vi-VN" sz="3593">
                <a:solidFill>
                  <a:srgbClr val="00B050"/>
                </a:solidFill>
                <a:latin typeface="Roboto" panose="02000000000000000000" pitchFamily="2" charset="0"/>
              </a:rPr>
              <a:t>Cây trưởng thành</a:t>
            </a:r>
          </a:p>
        </p:txBody>
      </p:sp>
      <p:sp>
        <p:nvSpPr>
          <p:cNvPr id="27" name="TextBox 8">
            <a:extLst>
              <a:ext uri="{FF2B5EF4-FFF2-40B4-BE49-F238E27FC236}">
                <a16:creationId xmlns:a16="http://schemas.microsoft.com/office/drawing/2014/main" xmlns="" id="{9F50177D-2AE2-EA2C-B23D-2D26A124B662}"/>
              </a:ext>
            </a:extLst>
          </p:cNvPr>
          <p:cNvSpPr txBox="1"/>
          <p:nvPr/>
        </p:nvSpPr>
        <p:spPr>
          <a:xfrm>
            <a:off x="2683329" y="7064163"/>
            <a:ext cx="7862805" cy="552908"/>
          </a:xfrm>
          <a:prstGeom prst="rect">
            <a:avLst/>
          </a:prstGeom>
        </p:spPr>
        <p:txBody>
          <a:bodyPr wrap="square" lIns="0" tIns="0" rIns="0" bIns="0" rtlCol="0" anchor="t">
            <a:spAutoFit/>
          </a:bodyPr>
          <a:lstStyle/>
          <a:p>
            <a:pPr algn="just"/>
            <a:r>
              <a:rPr lang="en-US" sz="3593">
                <a:solidFill>
                  <a:srgbClr val="00B050"/>
                </a:solidFill>
                <a:latin typeface="Roboto" panose="02000000000000000000" pitchFamily="2" charset="0"/>
              </a:rPr>
              <a:t>Giai đoạn 1: </a:t>
            </a:r>
            <a:r>
              <a:rPr lang="vi-VN" sz="3593">
                <a:solidFill>
                  <a:srgbClr val="00B050"/>
                </a:solidFill>
                <a:latin typeface="Roboto" panose="02000000000000000000" pitchFamily="2" charset="0"/>
              </a:rPr>
              <a:t>Chồi, rễ mới mọc lên </a:t>
            </a:r>
            <a:endParaRPr lang="en-US" sz="3593">
              <a:solidFill>
                <a:srgbClr val="00B050"/>
              </a:solidFill>
              <a:latin typeface="Roboto" panose="02000000000000000000" pitchFamily="2" charset="0"/>
            </a:endParaRPr>
          </a:p>
        </p:txBody>
      </p:sp>
      <p:sp>
        <p:nvSpPr>
          <p:cNvPr id="28" name="TextBox 8">
            <a:extLst>
              <a:ext uri="{FF2B5EF4-FFF2-40B4-BE49-F238E27FC236}">
                <a16:creationId xmlns:a16="http://schemas.microsoft.com/office/drawing/2014/main" xmlns="" id="{3FF17B27-5211-738E-353E-72DE7C94C0B3}"/>
              </a:ext>
            </a:extLst>
          </p:cNvPr>
          <p:cNvSpPr txBox="1"/>
          <p:nvPr/>
        </p:nvSpPr>
        <p:spPr>
          <a:xfrm>
            <a:off x="2683328" y="7655432"/>
            <a:ext cx="11149811" cy="552908"/>
          </a:xfrm>
          <a:prstGeom prst="rect">
            <a:avLst/>
          </a:prstGeom>
        </p:spPr>
        <p:txBody>
          <a:bodyPr wrap="square" lIns="0" tIns="0" rIns="0" bIns="0" rtlCol="0" anchor="t">
            <a:spAutoFit/>
          </a:bodyPr>
          <a:lstStyle/>
          <a:p>
            <a:pPr algn="just"/>
            <a:r>
              <a:rPr lang="en-US" sz="3593">
                <a:solidFill>
                  <a:srgbClr val="00B050"/>
                </a:solidFill>
                <a:latin typeface="Roboto" panose="02000000000000000000" pitchFamily="2" charset="0"/>
              </a:rPr>
              <a:t>Giai đoạn 2: </a:t>
            </a:r>
            <a:r>
              <a:rPr lang="vi-VN" sz="3593">
                <a:solidFill>
                  <a:srgbClr val="00B050"/>
                </a:solidFill>
                <a:latin typeface="Roboto" panose="02000000000000000000" pitchFamily="2" charset="0"/>
              </a:rPr>
              <a:t>Cây con lớn lên ra nhiều l</a:t>
            </a:r>
            <a:r>
              <a:rPr lang="en-US" sz="3593">
                <a:solidFill>
                  <a:srgbClr val="00B050"/>
                </a:solidFill>
                <a:latin typeface="Roboto" panose="02000000000000000000" pitchFamily="2" charset="0"/>
              </a:rPr>
              <a:t>á</a:t>
            </a:r>
            <a:r>
              <a:rPr lang="vi-VN" sz="3593">
                <a:solidFill>
                  <a:srgbClr val="00B050"/>
                </a:solidFill>
                <a:latin typeface="Roboto" panose="02000000000000000000" pitchFamily="2" charset="0"/>
              </a:rPr>
              <a:t>, ch</a:t>
            </a:r>
            <a:r>
              <a:rPr lang="en-US" sz="3593">
                <a:solidFill>
                  <a:srgbClr val="00B050"/>
                </a:solidFill>
                <a:latin typeface="Roboto" panose="02000000000000000000" pitchFamily="2" charset="0"/>
              </a:rPr>
              <a:t>ồ</a:t>
            </a:r>
            <a:r>
              <a:rPr lang="vi-VN" sz="3593">
                <a:solidFill>
                  <a:srgbClr val="00B050"/>
                </a:solidFill>
                <a:latin typeface="Roboto" panose="02000000000000000000" pitchFamily="2" charset="0"/>
              </a:rPr>
              <a:t>i, r</a:t>
            </a:r>
            <a:r>
              <a:rPr lang="en-US" sz="3593">
                <a:solidFill>
                  <a:srgbClr val="00B050"/>
                </a:solidFill>
                <a:latin typeface="Roboto" panose="02000000000000000000" pitchFamily="2" charset="0"/>
              </a:rPr>
              <a:t>ễ</a:t>
            </a:r>
            <a:r>
              <a:rPr lang="vi-VN" sz="3593">
                <a:solidFill>
                  <a:srgbClr val="00B050"/>
                </a:solidFill>
                <a:latin typeface="Roboto" panose="02000000000000000000" pitchFamily="2" charset="0"/>
              </a:rPr>
              <a:t> mới </a:t>
            </a:r>
            <a:endParaRPr lang="en-US" sz="3593">
              <a:solidFill>
                <a:srgbClr val="00B050"/>
              </a:solidFill>
              <a:latin typeface="Roboto" panose="02000000000000000000" pitchFamily="2" charset="0"/>
            </a:endParaRPr>
          </a:p>
        </p:txBody>
      </p:sp>
      <p:sp>
        <p:nvSpPr>
          <p:cNvPr id="29" name="TextBox 8">
            <a:extLst>
              <a:ext uri="{FF2B5EF4-FFF2-40B4-BE49-F238E27FC236}">
                <a16:creationId xmlns:a16="http://schemas.microsoft.com/office/drawing/2014/main" xmlns="" id="{73AF0363-A8FE-0825-7FB3-57273D529894}"/>
              </a:ext>
            </a:extLst>
          </p:cNvPr>
          <p:cNvSpPr txBox="1"/>
          <p:nvPr/>
        </p:nvSpPr>
        <p:spPr>
          <a:xfrm>
            <a:off x="2683329" y="8321953"/>
            <a:ext cx="8107798" cy="552908"/>
          </a:xfrm>
          <a:prstGeom prst="rect">
            <a:avLst/>
          </a:prstGeom>
        </p:spPr>
        <p:txBody>
          <a:bodyPr wrap="square" lIns="0" tIns="0" rIns="0" bIns="0" rtlCol="0" anchor="t">
            <a:spAutoFit/>
          </a:bodyPr>
          <a:lstStyle/>
          <a:p>
            <a:pPr algn="just"/>
            <a:r>
              <a:rPr lang="en-US" sz="3593">
                <a:solidFill>
                  <a:srgbClr val="00B050"/>
                </a:solidFill>
                <a:latin typeface="Roboto" panose="02000000000000000000" pitchFamily="2" charset="0"/>
              </a:rPr>
              <a:t>Giai đoạn 3: </a:t>
            </a:r>
            <a:r>
              <a:rPr lang="vi-VN" sz="3593">
                <a:solidFill>
                  <a:srgbClr val="00B050"/>
                </a:solidFill>
                <a:latin typeface="Roboto" panose="02000000000000000000" pitchFamily="2" charset="0"/>
              </a:rPr>
              <a:t>Cây ra hoa, tạo quả </a:t>
            </a:r>
          </a:p>
        </p:txBody>
      </p:sp>
    </p:spTree>
    <p:extLst>
      <p:ext uri="{BB962C8B-B14F-4D97-AF65-F5344CB8AC3E}">
        <p14:creationId xmlns:p14="http://schemas.microsoft.com/office/powerpoint/2010/main" val="33069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randombar(horizont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randombar(horizontal)">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2" grpId="0"/>
      <p:bldP spid="25" grpId="0"/>
      <p:bldP spid="26" grpId="0"/>
      <p:bldP spid="27" grpId="0"/>
      <p:bldP spid="28"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904128" y="2579829"/>
            <a:ext cx="14479744" cy="7211871"/>
            <a:chOff x="0" y="0"/>
            <a:chExt cx="3813595" cy="1467043"/>
          </a:xfrm>
        </p:grpSpPr>
        <p:sp>
          <p:nvSpPr>
            <p:cNvPr id="5" name="Freeform 5"/>
            <p:cNvSpPr/>
            <p:nvPr/>
          </p:nvSpPr>
          <p:spPr>
            <a:xfrm>
              <a:off x="0" y="0"/>
              <a:ext cx="3813595" cy="1467043"/>
            </a:xfrm>
            <a:custGeom>
              <a:avLst/>
              <a:gdLst/>
              <a:ahLst/>
              <a:cxnLst/>
              <a:rect l="l" t="t" r="r" b="b"/>
              <a:pathLst>
                <a:path w="3813595" h="1467043">
                  <a:moveTo>
                    <a:pt x="27268" y="0"/>
                  </a:moveTo>
                  <a:lnTo>
                    <a:pt x="3786327" y="0"/>
                  </a:lnTo>
                  <a:cubicBezTo>
                    <a:pt x="3801387" y="0"/>
                    <a:pt x="3813595" y="12208"/>
                    <a:pt x="3813595" y="27268"/>
                  </a:cubicBezTo>
                  <a:lnTo>
                    <a:pt x="3813595" y="1439775"/>
                  </a:lnTo>
                  <a:cubicBezTo>
                    <a:pt x="3813595" y="1447007"/>
                    <a:pt x="3810722" y="1453943"/>
                    <a:pt x="3805608" y="1459056"/>
                  </a:cubicBezTo>
                  <a:cubicBezTo>
                    <a:pt x="3800495" y="1464170"/>
                    <a:pt x="3793559" y="1467043"/>
                    <a:pt x="3786327" y="1467043"/>
                  </a:cubicBezTo>
                  <a:lnTo>
                    <a:pt x="27268" y="1467043"/>
                  </a:lnTo>
                  <a:cubicBezTo>
                    <a:pt x="20036" y="1467043"/>
                    <a:pt x="13100" y="1464170"/>
                    <a:pt x="7987" y="1459056"/>
                  </a:cubicBezTo>
                  <a:cubicBezTo>
                    <a:pt x="2873" y="1453943"/>
                    <a:pt x="0" y="1447007"/>
                    <a:pt x="0" y="1439775"/>
                  </a:cubicBezTo>
                  <a:lnTo>
                    <a:pt x="0" y="27268"/>
                  </a:lnTo>
                  <a:cubicBezTo>
                    <a:pt x="0" y="20036"/>
                    <a:pt x="2873" y="13100"/>
                    <a:pt x="7987" y="7987"/>
                  </a:cubicBezTo>
                  <a:cubicBezTo>
                    <a:pt x="13100" y="2873"/>
                    <a:pt x="20036" y="0"/>
                    <a:pt x="27268" y="0"/>
                  </a:cubicBezTo>
                  <a:close/>
                </a:path>
              </a:pathLst>
            </a:custGeom>
            <a:solidFill>
              <a:srgbClr val="FDE9E2"/>
            </a:solidFill>
          </p:spPr>
        </p:sp>
        <p:sp>
          <p:nvSpPr>
            <p:cNvPr id="6" name="TextBox 6"/>
            <p:cNvSpPr txBox="1"/>
            <p:nvPr/>
          </p:nvSpPr>
          <p:spPr>
            <a:xfrm>
              <a:off x="0" y="-38100"/>
              <a:ext cx="3813595" cy="1505143"/>
            </a:xfrm>
            <a:prstGeom prst="rect">
              <a:avLst/>
            </a:prstGeom>
          </p:spPr>
          <p:txBody>
            <a:bodyPr lIns="50800" tIns="50800" rIns="50800" bIns="50800" rtlCol="0" anchor="ctr"/>
            <a:lstStyle/>
            <a:p>
              <a:pPr algn="ctr"/>
              <a:endParaRPr/>
            </a:p>
          </p:txBody>
        </p:sp>
      </p:grpSp>
      <p:sp>
        <p:nvSpPr>
          <p:cNvPr id="7" name="Freeform 7"/>
          <p:cNvSpPr/>
          <p:nvPr/>
        </p:nvSpPr>
        <p:spPr>
          <a:xfrm rot="5284222">
            <a:off x="16342089" y="-51676"/>
            <a:ext cx="1426951" cy="3711880"/>
          </a:xfrm>
          <a:custGeom>
            <a:avLst/>
            <a:gdLst/>
            <a:ahLst/>
            <a:cxnLst/>
            <a:rect l="l" t="t" r="r" b="b"/>
            <a:pathLst>
              <a:path w="1426951" h="3711880">
                <a:moveTo>
                  <a:pt x="0" y="0"/>
                </a:moveTo>
                <a:lnTo>
                  <a:pt x="1426951" y="0"/>
                </a:lnTo>
                <a:lnTo>
                  <a:pt x="1426951" y="3711880"/>
                </a:lnTo>
                <a:lnTo>
                  <a:pt x="0" y="3711880"/>
                </a:lnTo>
                <a:lnTo>
                  <a:pt x="0" y="0"/>
                </a:lnTo>
                <a:close/>
              </a:path>
            </a:pathLst>
          </a:custGeom>
          <a:blipFill>
            <a:blip r:embed="rId5"/>
            <a:stretch>
              <a:fillRect/>
            </a:stretch>
          </a:blipFill>
        </p:spPr>
      </p:sp>
      <p:sp>
        <p:nvSpPr>
          <p:cNvPr id="8" name="TextBox 8"/>
          <p:cNvSpPr txBox="1"/>
          <p:nvPr/>
        </p:nvSpPr>
        <p:spPr>
          <a:xfrm>
            <a:off x="2098695" y="3236158"/>
            <a:ext cx="13750905" cy="3612271"/>
          </a:xfrm>
          <a:prstGeom prst="rect">
            <a:avLst/>
          </a:prstGeom>
        </p:spPr>
        <p:txBody>
          <a:bodyPr wrap="square" lIns="0" tIns="0" rIns="0" bIns="0" rtlCol="0" anchor="t">
            <a:spAutoFit/>
          </a:bodyPr>
          <a:lstStyle/>
          <a:p>
            <a:pPr algn="just">
              <a:lnSpc>
                <a:spcPct val="110000"/>
              </a:lnSpc>
            </a:pPr>
            <a:r>
              <a:rPr lang="vi-VN" sz="3593">
                <a:solidFill>
                  <a:srgbClr val="B85D3B"/>
                </a:solidFill>
                <a:latin typeface="Roboto" panose="02000000000000000000" pitchFamily="2" charset="0"/>
              </a:rPr>
              <a:t>1. Kể tên một số cây không mọc lên từ hạt mà em biết.</a:t>
            </a:r>
          </a:p>
          <a:p>
            <a:pPr algn="just">
              <a:lnSpc>
                <a:spcPct val="110000"/>
              </a:lnSpc>
            </a:pPr>
            <a:r>
              <a:rPr lang="vi-VN" sz="3593">
                <a:solidFill>
                  <a:srgbClr val="B85D3B"/>
                </a:solidFill>
                <a:latin typeface="Roboto" panose="02000000000000000000" pitchFamily="2" charset="0"/>
              </a:rPr>
              <a:t>……………………………………………………………………………………………………………………</a:t>
            </a:r>
            <a:endParaRPr lang="en-US" sz="3593">
              <a:solidFill>
                <a:srgbClr val="B85D3B"/>
              </a:solidFill>
              <a:latin typeface="Roboto" panose="02000000000000000000" pitchFamily="2" charset="0"/>
            </a:endParaRPr>
          </a:p>
          <a:p>
            <a:pPr algn="just">
              <a:lnSpc>
                <a:spcPct val="110000"/>
              </a:lnSpc>
            </a:pPr>
            <a:r>
              <a:rPr lang="vi-VN" sz="3593">
                <a:solidFill>
                  <a:srgbClr val="B85D3B"/>
                </a:solidFill>
                <a:latin typeface="Roboto" panose="02000000000000000000" pitchFamily="2" charset="0"/>
              </a:rPr>
              <a:t>……………………………………………………………………………………………………………………</a:t>
            </a:r>
            <a:endParaRPr lang="en-US" sz="3593">
              <a:solidFill>
                <a:srgbClr val="B85D3B"/>
              </a:solidFill>
              <a:latin typeface="Roboto" panose="02000000000000000000" pitchFamily="2" charset="0"/>
            </a:endParaRPr>
          </a:p>
          <a:p>
            <a:pPr algn="just">
              <a:lnSpc>
                <a:spcPct val="110000"/>
              </a:lnSpc>
            </a:pPr>
            <a:r>
              <a:rPr lang="vi-VN" sz="3593">
                <a:solidFill>
                  <a:srgbClr val="B85D3B"/>
                </a:solidFill>
                <a:latin typeface="Roboto" panose="02000000000000000000" pitchFamily="2" charset="0"/>
              </a:rPr>
              <a:t>……………………………………………………………………………………………………………………</a:t>
            </a:r>
            <a:endParaRPr lang="en-US" sz="3593">
              <a:solidFill>
                <a:srgbClr val="B85D3B"/>
              </a:solidFill>
              <a:latin typeface="Roboto" panose="02000000000000000000" pitchFamily="2" charset="0"/>
            </a:endParaRPr>
          </a:p>
          <a:p>
            <a:pPr algn="just">
              <a:lnSpc>
                <a:spcPct val="110000"/>
              </a:lnSpc>
            </a:pPr>
            <a:r>
              <a:rPr lang="vi-VN" sz="3593">
                <a:solidFill>
                  <a:srgbClr val="B85D3B"/>
                </a:solidFill>
                <a:latin typeface="Roboto" panose="02000000000000000000" pitchFamily="2" charset="0"/>
              </a:rPr>
              <a:t>2. Vẽ sơ đồ mô tả các giai đoạn phát triển chính của cây không mọc lên từ hạt và trình bày sự lớn lên của cây.</a:t>
            </a:r>
          </a:p>
        </p:txBody>
      </p:sp>
      <p:sp>
        <p:nvSpPr>
          <p:cNvPr id="9" name="Freeform 9"/>
          <p:cNvSpPr/>
          <p:nvPr/>
        </p:nvSpPr>
        <p:spPr>
          <a:xfrm flipH="1">
            <a:off x="1013286" y="8996193"/>
            <a:ext cx="1565756" cy="1162208"/>
          </a:xfrm>
          <a:custGeom>
            <a:avLst/>
            <a:gdLst/>
            <a:ahLst/>
            <a:cxnLst/>
            <a:rect l="l" t="t" r="r" b="b"/>
            <a:pathLst>
              <a:path w="2954973" h="2057400">
                <a:moveTo>
                  <a:pt x="2954973" y="0"/>
                </a:moveTo>
                <a:lnTo>
                  <a:pt x="0" y="0"/>
                </a:lnTo>
                <a:lnTo>
                  <a:pt x="0" y="2057400"/>
                </a:lnTo>
                <a:lnTo>
                  <a:pt x="2954973" y="2057400"/>
                </a:lnTo>
                <a:lnTo>
                  <a:pt x="295497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3111347" y="838200"/>
            <a:ext cx="12065306" cy="1231106"/>
          </a:xfrm>
          <a:prstGeom prst="rect">
            <a:avLst/>
          </a:prstGeom>
        </p:spPr>
        <p:txBody>
          <a:bodyPr lIns="0" tIns="0" rIns="0" bIns="0" rtlCol="0" anchor="t">
            <a:spAutoFit/>
          </a:bodyPr>
          <a:lstStyle/>
          <a:p>
            <a:pPr algn="ctr"/>
            <a:r>
              <a:rPr lang="en-US" sz="8000">
                <a:solidFill>
                  <a:srgbClr val="B85D3B"/>
                </a:solidFill>
                <a:latin typeface="Barlow Condensed ExtraBold" panose="00000906000000000000" pitchFamily="2" charset="0"/>
              </a:rPr>
              <a:t>PHIẾU HỌC TẬP SỐ 3</a:t>
            </a:r>
          </a:p>
        </p:txBody>
      </p:sp>
    </p:spTree>
    <p:extLst>
      <p:ext uri="{BB962C8B-B14F-4D97-AF65-F5344CB8AC3E}">
        <p14:creationId xmlns:p14="http://schemas.microsoft.com/office/powerpoint/2010/main" val="127427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776070" y="3594171"/>
            <a:ext cx="5324620" cy="4368256"/>
          </a:xfrm>
          <a:custGeom>
            <a:avLst/>
            <a:gdLst/>
            <a:ahLst/>
            <a:cxnLst/>
            <a:rect l="l" t="t" r="r" b="b"/>
            <a:pathLst>
              <a:path w="5324620" h="4368256">
                <a:moveTo>
                  <a:pt x="0" y="0"/>
                </a:moveTo>
                <a:lnTo>
                  <a:pt x="5324620" y="0"/>
                </a:lnTo>
                <a:lnTo>
                  <a:pt x="5324620" y="4368257"/>
                </a:lnTo>
                <a:lnTo>
                  <a:pt x="0" y="43682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6481690" y="3594171"/>
            <a:ext cx="5324620" cy="4368256"/>
          </a:xfrm>
          <a:custGeom>
            <a:avLst/>
            <a:gdLst/>
            <a:ahLst/>
            <a:cxnLst/>
            <a:rect l="l" t="t" r="r" b="b"/>
            <a:pathLst>
              <a:path w="5324620" h="4368256">
                <a:moveTo>
                  <a:pt x="0" y="0"/>
                </a:moveTo>
                <a:lnTo>
                  <a:pt x="5324620" y="0"/>
                </a:lnTo>
                <a:lnTo>
                  <a:pt x="5324620" y="4368257"/>
                </a:lnTo>
                <a:lnTo>
                  <a:pt x="0" y="43682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2188095" y="3467100"/>
            <a:ext cx="5324620" cy="4368256"/>
          </a:xfrm>
          <a:custGeom>
            <a:avLst/>
            <a:gdLst/>
            <a:ahLst/>
            <a:cxnLst/>
            <a:rect l="l" t="t" r="r" b="b"/>
            <a:pathLst>
              <a:path w="5324620" h="4368256">
                <a:moveTo>
                  <a:pt x="0" y="0"/>
                </a:moveTo>
                <a:lnTo>
                  <a:pt x="5324621" y="0"/>
                </a:lnTo>
                <a:lnTo>
                  <a:pt x="5324621" y="4368256"/>
                </a:lnTo>
                <a:lnTo>
                  <a:pt x="0" y="43682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0">
            <a:extLst>
              <a:ext uri="{FF2B5EF4-FFF2-40B4-BE49-F238E27FC236}">
                <a16:creationId xmlns:a16="http://schemas.microsoft.com/office/drawing/2014/main" xmlns="" id="{A9F1B742-0A26-BCFC-E0A0-931343C18E13}"/>
              </a:ext>
            </a:extLst>
          </p:cNvPr>
          <p:cNvSpPr txBox="1"/>
          <p:nvPr/>
        </p:nvSpPr>
        <p:spPr>
          <a:xfrm>
            <a:off x="3411919" y="387374"/>
            <a:ext cx="10811020" cy="2031325"/>
          </a:xfrm>
          <a:prstGeom prst="rect">
            <a:avLst/>
          </a:prstGeom>
        </p:spPr>
        <p:txBody>
          <a:bodyPr wrap="square" lIns="0" tIns="0" rIns="0" bIns="0" rtlCol="0" anchor="t">
            <a:spAutoFit/>
          </a:bodyPr>
          <a:lstStyle/>
          <a:p>
            <a:pPr algn="ctr"/>
            <a:r>
              <a:rPr lang="en-US" sz="6600">
                <a:solidFill>
                  <a:srgbClr val="B85D3B"/>
                </a:solidFill>
                <a:latin typeface="Barlow Condensed ExtraBold" panose="00000906000000000000" pitchFamily="2" charset="0"/>
              </a:rPr>
              <a:t>c. Kể tên một số cây không mọc lên từ hạt mà em biết</a:t>
            </a:r>
          </a:p>
        </p:txBody>
      </p:sp>
      <p:sp>
        <p:nvSpPr>
          <p:cNvPr id="20" name="TextBox 5">
            <a:extLst>
              <a:ext uri="{FF2B5EF4-FFF2-40B4-BE49-F238E27FC236}">
                <a16:creationId xmlns:a16="http://schemas.microsoft.com/office/drawing/2014/main" xmlns="" id="{5D6457CB-E2F5-CD3D-292B-68F3F0E3C792}"/>
              </a:ext>
            </a:extLst>
          </p:cNvPr>
          <p:cNvSpPr txBox="1"/>
          <p:nvPr/>
        </p:nvSpPr>
        <p:spPr>
          <a:xfrm>
            <a:off x="15614146" y="276694"/>
            <a:ext cx="2570605" cy="369332"/>
          </a:xfrm>
          <a:prstGeom prst="rect">
            <a:avLst/>
          </a:prstGeom>
        </p:spPr>
        <p:txBody>
          <a:bodyPr wrap="square" lIns="0" tIns="0" rIns="0" bIns="0" rtlCol="0" anchor="t">
            <a:spAutoFit/>
          </a:bodyPr>
          <a:lstStyle/>
          <a:p>
            <a:r>
              <a:rPr lang="en-US" sz="2400">
                <a:solidFill>
                  <a:srgbClr val="4E145E"/>
                </a:solidFill>
                <a:latin typeface="Montserrat Medium" panose="00000600000000000000" pitchFamily="2" charset="0"/>
              </a:rPr>
              <a:t>(Trang 36 SGK)</a:t>
            </a:r>
          </a:p>
        </p:txBody>
      </p:sp>
      <p:sp>
        <p:nvSpPr>
          <p:cNvPr id="9" name="Freeform 5">
            <a:extLst>
              <a:ext uri="{FF2B5EF4-FFF2-40B4-BE49-F238E27FC236}">
                <a16:creationId xmlns:a16="http://schemas.microsoft.com/office/drawing/2014/main" xmlns="" id="{E6B9B8E8-956A-07DE-C25A-EC9404127B4D}"/>
              </a:ext>
            </a:extLst>
          </p:cNvPr>
          <p:cNvSpPr/>
          <p:nvPr/>
        </p:nvSpPr>
        <p:spPr>
          <a:xfrm>
            <a:off x="12188095" y="8125318"/>
            <a:ext cx="5551435" cy="1651716"/>
          </a:xfrm>
          <a:custGeom>
            <a:avLst/>
            <a:gdLst/>
            <a:ahLst/>
            <a:cxnLst/>
            <a:rect l="l" t="t" r="r" b="b"/>
            <a:pathLst>
              <a:path w="5551435" h="1651716">
                <a:moveTo>
                  <a:pt x="0" y="0"/>
                </a:moveTo>
                <a:lnTo>
                  <a:pt x="5551435" y="0"/>
                </a:lnTo>
                <a:lnTo>
                  <a:pt x="5551435" y="1651716"/>
                </a:lnTo>
                <a:lnTo>
                  <a:pt x="0" y="16517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6">
            <a:extLst>
              <a:ext uri="{FF2B5EF4-FFF2-40B4-BE49-F238E27FC236}">
                <a16:creationId xmlns:a16="http://schemas.microsoft.com/office/drawing/2014/main" xmlns="" id="{E35597B9-035B-797B-F2DE-24F861307634}"/>
              </a:ext>
            </a:extLst>
          </p:cNvPr>
          <p:cNvSpPr/>
          <p:nvPr/>
        </p:nvSpPr>
        <p:spPr>
          <a:xfrm>
            <a:off x="6521185" y="8172219"/>
            <a:ext cx="5551435" cy="1651716"/>
          </a:xfrm>
          <a:custGeom>
            <a:avLst/>
            <a:gdLst/>
            <a:ahLst/>
            <a:cxnLst/>
            <a:rect l="l" t="t" r="r" b="b"/>
            <a:pathLst>
              <a:path w="5551435" h="1651716">
                <a:moveTo>
                  <a:pt x="0" y="0"/>
                </a:moveTo>
                <a:lnTo>
                  <a:pt x="5551435" y="0"/>
                </a:lnTo>
                <a:lnTo>
                  <a:pt x="5551435" y="1651716"/>
                </a:lnTo>
                <a:lnTo>
                  <a:pt x="0" y="16517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8">
            <a:extLst>
              <a:ext uri="{FF2B5EF4-FFF2-40B4-BE49-F238E27FC236}">
                <a16:creationId xmlns:a16="http://schemas.microsoft.com/office/drawing/2014/main" xmlns="" id="{CD57678C-4B3F-B937-8561-985E954DA56B}"/>
              </a:ext>
            </a:extLst>
          </p:cNvPr>
          <p:cNvSpPr/>
          <p:nvPr/>
        </p:nvSpPr>
        <p:spPr>
          <a:xfrm>
            <a:off x="570941" y="8130524"/>
            <a:ext cx="5551435" cy="1651716"/>
          </a:xfrm>
          <a:custGeom>
            <a:avLst/>
            <a:gdLst/>
            <a:ahLst/>
            <a:cxnLst/>
            <a:rect l="l" t="t" r="r" b="b"/>
            <a:pathLst>
              <a:path w="5551435" h="1651716">
                <a:moveTo>
                  <a:pt x="0" y="0"/>
                </a:moveTo>
                <a:lnTo>
                  <a:pt x="5551435" y="0"/>
                </a:lnTo>
                <a:lnTo>
                  <a:pt x="5551435" y="1651716"/>
                </a:lnTo>
                <a:lnTo>
                  <a:pt x="0" y="16517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TextBox 12">
            <a:extLst>
              <a:ext uri="{FF2B5EF4-FFF2-40B4-BE49-F238E27FC236}">
                <a16:creationId xmlns:a16="http://schemas.microsoft.com/office/drawing/2014/main" xmlns="" id="{4448E29A-A2CA-D9D0-C850-EE6D3233D7D4}"/>
              </a:ext>
            </a:extLst>
          </p:cNvPr>
          <p:cNvSpPr txBox="1"/>
          <p:nvPr/>
        </p:nvSpPr>
        <p:spPr>
          <a:xfrm>
            <a:off x="1271411" y="8498103"/>
            <a:ext cx="3794796" cy="906145"/>
          </a:xfrm>
          <a:prstGeom prst="rect">
            <a:avLst/>
          </a:prstGeom>
        </p:spPr>
        <p:txBody>
          <a:bodyPr wrap="square" lIns="0" tIns="0" rIns="0" bIns="0" rtlCol="0" anchor="t">
            <a:spAutoFit/>
          </a:bodyPr>
          <a:lstStyle/>
          <a:p>
            <a:pPr algn="ctr"/>
            <a:r>
              <a:rPr lang="en-US" sz="2944">
                <a:solidFill>
                  <a:srgbClr val="FFFFFF"/>
                </a:solidFill>
                <a:latin typeface="Roboto" panose="02000000000000000000" pitchFamily="2" charset="0"/>
              </a:rPr>
              <a:t>Hành, tỏi, gừng mọc lên từ củ</a:t>
            </a:r>
            <a:endParaRPr lang="en-US" sz="2944" b="1">
              <a:solidFill>
                <a:srgbClr val="FFFFFF"/>
              </a:solidFill>
              <a:latin typeface="Roboto" panose="02000000000000000000" pitchFamily="2" charset="0"/>
            </a:endParaRPr>
          </a:p>
        </p:txBody>
      </p:sp>
      <p:sp>
        <p:nvSpPr>
          <p:cNvPr id="22" name="TextBox 13">
            <a:extLst>
              <a:ext uri="{FF2B5EF4-FFF2-40B4-BE49-F238E27FC236}">
                <a16:creationId xmlns:a16="http://schemas.microsoft.com/office/drawing/2014/main" xmlns="" id="{2E9BDD85-81E0-0EA0-A320-02054CF0CDFB}"/>
              </a:ext>
            </a:extLst>
          </p:cNvPr>
          <p:cNvSpPr txBox="1"/>
          <p:nvPr/>
        </p:nvSpPr>
        <p:spPr>
          <a:xfrm>
            <a:off x="7596748" y="8763862"/>
            <a:ext cx="3679321" cy="453073"/>
          </a:xfrm>
          <a:prstGeom prst="rect">
            <a:avLst/>
          </a:prstGeom>
        </p:spPr>
        <p:txBody>
          <a:bodyPr wrap="square" lIns="0" tIns="0" rIns="0" bIns="0" rtlCol="0" anchor="t">
            <a:spAutoFit/>
          </a:bodyPr>
          <a:lstStyle/>
          <a:p>
            <a:pPr algn="ctr"/>
            <a:r>
              <a:rPr lang="en-US" sz="2944">
                <a:solidFill>
                  <a:srgbClr val="B85D3B"/>
                </a:solidFill>
                <a:latin typeface="Roboto" panose="02000000000000000000" pitchFamily="2" charset="0"/>
              </a:rPr>
              <a:t>Cây mía mọc từ thân</a:t>
            </a:r>
            <a:endParaRPr lang="en-US" sz="2944" b="1">
              <a:solidFill>
                <a:srgbClr val="B85D3B"/>
              </a:solidFill>
              <a:latin typeface="Roboto" panose="02000000000000000000" pitchFamily="2" charset="0"/>
            </a:endParaRPr>
          </a:p>
        </p:txBody>
      </p:sp>
      <p:sp>
        <p:nvSpPr>
          <p:cNvPr id="23" name="TextBox 14">
            <a:extLst>
              <a:ext uri="{FF2B5EF4-FFF2-40B4-BE49-F238E27FC236}">
                <a16:creationId xmlns:a16="http://schemas.microsoft.com/office/drawing/2014/main" xmlns="" id="{B6E6E510-0879-7370-C91A-02806AD82272}"/>
              </a:ext>
            </a:extLst>
          </p:cNvPr>
          <p:cNvSpPr txBox="1"/>
          <p:nvPr/>
        </p:nvSpPr>
        <p:spPr>
          <a:xfrm>
            <a:off x="12801361" y="8515562"/>
            <a:ext cx="4098088" cy="453073"/>
          </a:xfrm>
          <a:prstGeom prst="rect">
            <a:avLst/>
          </a:prstGeom>
        </p:spPr>
        <p:txBody>
          <a:bodyPr wrap="square" lIns="0" tIns="0" rIns="0" bIns="0" rtlCol="0" anchor="t">
            <a:spAutoFit/>
          </a:bodyPr>
          <a:lstStyle/>
          <a:p>
            <a:pPr algn="ctr"/>
            <a:r>
              <a:rPr lang="en-US" sz="2944">
                <a:solidFill>
                  <a:schemeClr val="bg1"/>
                </a:solidFill>
                <a:latin typeface="Roboto" panose="02000000000000000000" pitchFamily="2" charset="0"/>
              </a:rPr>
              <a:t>C</a:t>
            </a:r>
            <a:r>
              <a:rPr lang="vi-VN" sz="2944">
                <a:solidFill>
                  <a:schemeClr val="bg1"/>
                </a:solidFill>
                <a:latin typeface="Roboto" panose="02000000000000000000" pitchFamily="2" charset="0"/>
              </a:rPr>
              <a:t>ây bỏng</a:t>
            </a:r>
            <a:r>
              <a:rPr lang="en-US" sz="2944">
                <a:solidFill>
                  <a:schemeClr val="bg1"/>
                </a:solidFill>
                <a:latin typeface="Roboto" panose="02000000000000000000" pitchFamily="2" charset="0"/>
              </a:rPr>
              <a:t> </a:t>
            </a:r>
            <a:r>
              <a:rPr lang="vi-VN" sz="2944">
                <a:solidFill>
                  <a:schemeClr val="bg1"/>
                </a:solidFill>
                <a:latin typeface="Roboto" panose="02000000000000000000" pitchFamily="2" charset="0"/>
              </a:rPr>
              <a:t>mọc từ lá</a:t>
            </a:r>
          </a:p>
        </p:txBody>
      </p:sp>
      <p:pic>
        <p:nvPicPr>
          <p:cNvPr id="14" name="Picture 13">
            <a:extLst>
              <a:ext uri="{FF2B5EF4-FFF2-40B4-BE49-F238E27FC236}">
                <a16:creationId xmlns:a16="http://schemas.microsoft.com/office/drawing/2014/main" xmlns="" id="{D4372C5E-8DAF-6DF6-F2F4-EEA5C3B8C19A}"/>
              </a:ext>
            </a:extLst>
          </p:cNvPr>
          <p:cNvPicPr>
            <a:picLocks noChangeAspect="1"/>
          </p:cNvPicPr>
          <p:nvPr/>
        </p:nvPicPr>
        <p:blipFill>
          <a:blip r:embed="rId14"/>
          <a:stretch>
            <a:fillRect/>
          </a:stretch>
        </p:blipFill>
        <p:spPr>
          <a:xfrm>
            <a:off x="1137244" y="4306870"/>
            <a:ext cx="4549349" cy="2942857"/>
          </a:xfrm>
          <a:prstGeom prst="rect">
            <a:avLst/>
          </a:prstGeom>
        </p:spPr>
      </p:pic>
      <p:pic>
        <p:nvPicPr>
          <p:cNvPr id="3074" name="Picture 2" descr="Ban chỉ đạo sản xuất thị trấn Sao Vàng: Hướng dẫn trồng, chăm sóc cây mía,  sắn niên vụ 2023-2024">
            <a:extLst>
              <a:ext uri="{FF2B5EF4-FFF2-40B4-BE49-F238E27FC236}">
                <a16:creationId xmlns:a16="http://schemas.microsoft.com/office/drawing/2014/main" xmlns="" id="{C18BBA8B-A1AB-78BA-13AE-17E89B710E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07504" y="4306870"/>
            <a:ext cx="4605306" cy="30646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ong cay bong">
            <a:extLst>
              <a:ext uri="{FF2B5EF4-FFF2-40B4-BE49-F238E27FC236}">
                <a16:creationId xmlns:a16="http://schemas.microsoft.com/office/drawing/2014/main" xmlns="" id="{858542B2-7149-5D78-3353-DEB06746769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767431" y="4214131"/>
            <a:ext cx="4222324" cy="315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84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3074"/>
                                        </p:tgtEl>
                                        <p:attrNameLst>
                                          <p:attrName>style.visibility</p:attrName>
                                        </p:attrNameLst>
                                      </p:cBhvr>
                                      <p:to>
                                        <p:strVal val="visible"/>
                                      </p:to>
                                    </p:set>
                                    <p:anim calcmode="lin" valueType="num">
                                      <p:cBhvr>
                                        <p:cTn id="36" dur="1000" fill="hold"/>
                                        <p:tgtEl>
                                          <p:spTgt spid="3074"/>
                                        </p:tgtEl>
                                        <p:attrNameLst>
                                          <p:attrName>ppt_w</p:attrName>
                                        </p:attrNameLst>
                                      </p:cBhvr>
                                      <p:tavLst>
                                        <p:tav tm="0">
                                          <p:val>
                                            <p:fltVal val="0"/>
                                          </p:val>
                                        </p:tav>
                                        <p:tav tm="100000">
                                          <p:val>
                                            <p:strVal val="#ppt_w"/>
                                          </p:val>
                                        </p:tav>
                                      </p:tavLst>
                                    </p:anim>
                                    <p:anim calcmode="lin" valueType="num">
                                      <p:cBhvr>
                                        <p:cTn id="37" dur="1000" fill="hold"/>
                                        <p:tgtEl>
                                          <p:spTgt spid="3074"/>
                                        </p:tgtEl>
                                        <p:attrNameLst>
                                          <p:attrName>ppt_h</p:attrName>
                                        </p:attrNameLst>
                                      </p:cBhvr>
                                      <p:tavLst>
                                        <p:tav tm="0">
                                          <p:val>
                                            <p:fltVal val="0"/>
                                          </p:val>
                                        </p:tav>
                                        <p:tav tm="100000">
                                          <p:val>
                                            <p:strVal val="#ppt_h"/>
                                          </p:val>
                                        </p:tav>
                                      </p:tavLst>
                                    </p:anim>
                                    <p:anim calcmode="lin" valueType="num">
                                      <p:cBhvr>
                                        <p:cTn id="38" dur="1000" fill="hold"/>
                                        <p:tgtEl>
                                          <p:spTgt spid="3074"/>
                                        </p:tgtEl>
                                        <p:attrNameLst>
                                          <p:attrName>style.rotation</p:attrName>
                                        </p:attrNameLst>
                                      </p:cBhvr>
                                      <p:tavLst>
                                        <p:tav tm="0">
                                          <p:val>
                                            <p:fltVal val="90"/>
                                          </p:val>
                                        </p:tav>
                                        <p:tav tm="100000">
                                          <p:val>
                                            <p:fltVal val="0"/>
                                          </p:val>
                                        </p:tav>
                                      </p:tavLst>
                                    </p:anim>
                                    <p:animEffect transition="in" filter="fade">
                                      <p:cBhvr>
                                        <p:cTn id="39" dur="1000"/>
                                        <p:tgtEl>
                                          <p:spTgt spid="3074"/>
                                        </p:tgtEl>
                                      </p:cBhvr>
                                    </p:animEffect>
                                  </p:childTnLst>
                                </p:cTn>
                              </p:par>
                              <p:par>
                                <p:cTn id="40" presetID="42"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14" presetClass="entr" presetSubtype="1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randombar(horizont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076"/>
                                        </p:tgtEl>
                                        <p:attrNameLst>
                                          <p:attrName>style.visibility</p:attrName>
                                        </p:attrNameLst>
                                      </p:cBhvr>
                                      <p:to>
                                        <p:strVal val="visible"/>
                                      </p:to>
                                    </p:set>
                                    <p:anim calcmode="lin" valueType="num">
                                      <p:cBhvr>
                                        <p:cTn id="55" dur="1000" fill="hold"/>
                                        <p:tgtEl>
                                          <p:spTgt spid="3076"/>
                                        </p:tgtEl>
                                        <p:attrNameLst>
                                          <p:attrName>ppt_w</p:attrName>
                                        </p:attrNameLst>
                                      </p:cBhvr>
                                      <p:tavLst>
                                        <p:tav tm="0">
                                          <p:val>
                                            <p:fltVal val="0"/>
                                          </p:val>
                                        </p:tav>
                                        <p:tav tm="100000">
                                          <p:val>
                                            <p:strVal val="#ppt_w"/>
                                          </p:val>
                                        </p:tav>
                                      </p:tavLst>
                                    </p:anim>
                                    <p:anim calcmode="lin" valueType="num">
                                      <p:cBhvr>
                                        <p:cTn id="56" dur="1000" fill="hold"/>
                                        <p:tgtEl>
                                          <p:spTgt spid="3076"/>
                                        </p:tgtEl>
                                        <p:attrNameLst>
                                          <p:attrName>ppt_h</p:attrName>
                                        </p:attrNameLst>
                                      </p:cBhvr>
                                      <p:tavLst>
                                        <p:tav tm="0">
                                          <p:val>
                                            <p:fltVal val="0"/>
                                          </p:val>
                                        </p:tav>
                                        <p:tav tm="100000">
                                          <p:val>
                                            <p:strVal val="#ppt_h"/>
                                          </p:val>
                                        </p:tav>
                                      </p:tavLst>
                                    </p:anim>
                                    <p:anim calcmode="lin" valueType="num">
                                      <p:cBhvr>
                                        <p:cTn id="57" dur="1000" fill="hold"/>
                                        <p:tgtEl>
                                          <p:spTgt spid="3076"/>
                                        </p:tgtEl>
                                        <p:attrNameLst>
                                          <p:attrName>style.rotation</p:attrName>
                                        </p:attrNameLst>
                                      </p:cBhvr>
                                      <p:tavLst>
                                        <p:tav tm="0">
                                          <p:val>
                                            <p:fltVal val="90"/>
                                          </p:val>
                                        </p:tav>
                                        <p:tav tm="100000">
                                          <p:val>
                                            <p:fltVal val="0"/>
                                          </p:val>
                                        </p:tav>
                                      </p:tavLst>
                                    </p:anim>
                                    <p:animEffect transition="in" filter="fade">
                                      <p:cBhvr>
                                        <p:cTn id="58" dur="1000"/>
                                        <p:tgtEl>
                                          <p:spTgt spid="3076"/>
                                        </p:tgtEl>
                                      </p:cBhvr>
                                    </p:animEffect>
                                  </p:childTnLst>
                                </p:cTn>
                              </p:par>
                              <p:par>
                                <p:cTn id="59" presetID="42"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par>
                                <p:cTn id="64" presetID="14" presetClass="entr" presetSubtype="1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randombar(horizontal)">
                                      <p:cBhvr>
                                        <p:cTn id="66" dur="500"/>
                                        <p:tgtEl>
                                          <p:spTgt spid="9"/>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randombar(horizontal)">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8458200" y="2248135"/>
            <a:ext cx="9220200" cy="7875259"/>
            <a:chOff x="0" y="0"/>
            <a:chExt cx="3813595" cy="1467043"/>
          </a:xfrm>
        </p:grpSpPr>
        <p:sp>
          <p:nvSpPr>
            <p:cNvPr id="5" name="Freeform 5"/>
            <p:cNvSpPr/>
            <p:nvPr/>
          </p:nvSpPr>
          <p:spPr>
            <a:xfrm>
              <a:off x="0" y="0"/>
              <a:ext cx="3813595" cy="1467043"/>
            </a:xfrm>
            <a:custGeom>
              <a:avLst/>
              <a:gdLst/>
              <a:ahLst/>
              <a:cxnLst/>
              <a:rect l="l" t="t" r="r" b="b"/>
              <a:pathLst>
                <a:path w="3813595" h="1467043">
                  <a:moveTo>
                    <a:pt x="27268" y="0"/>
                  </a:moveTo>
                  <a:lnTo>
                    <a:pt x="3786327" y="0"/>
                  </a:lnTo>
                  <a:cubicBezTo>
                    <a:pt x="3801387" y="0"/>
                    <a:pt x="3813595" y="12208"/>
                    <a:pt x="3813595" y="27268"/>
                  </a:cubicBezTo>
                  <a:lnTo>
                    <a:pt x="3813595" y="1439775"/>
                  </a:lnTo>
                  <a:cubicBezTo>
                    <a:pt x="3813595" y="1447007"/>
                    <a:pt x="3810722" y="1453943"/>
                    <a:pt x="3805608" y="1459056"/>
                  </a:cubicBezTo>
                  <a:cubicBezTo>
                    <a:pt x="3800495" y="1464170"/>
                    <a:pt x="3793559" y="1467043"/>
                    <a:pt x="3786327" y="1467043"/>
                  </a:cubicBezTo>
                  <a:lnTo>
                    <a:pt x="27268" y="1467043"/>
                  </a:lnTo>
                  <a:cubicBezTo>
                    <a:pt x="20036" y="1467043"/>
                    <a:pt x="13100" y="1464170"/>
                    <a:pt x="7987" y="1459056"/>
                  </a:cubicBezTo>
                  <a:cubicBezTo>
                    <a:pt x="2873" y="1453943"/>
                    <a:pt x="0" y="1447007"/>
                    <a:pt x="0" y="1439775"/>
                  </a:cubicBezTo>
                  <a:lnTo>
                    <a:pt x="0" y="27268"/>
                  </a:lnTo>
                  <a:cubicBezTo>
                    <a:pt x="0" y="20036"/>
                    <a:pt x="2873" y="13100"/>
                    <a:pt x="7987" y="7987"/>
                  </a:cubicBezTo>
                  <a:cubicBezTo>
                    <a:pt x="13100" y="2873"/>
                    <a:pt x="20036" y="0"/>
                    <a:pt x="27268" y="0"/>
                  </a:cubicBezTo>
                  <a:close/>
                </a:path>
              </a:pathLst>
            </a:custGeom>
            <a:solidFill>
              <a:srgbClr val="FDE9E2"/>
            </a:solidFill>
            <a:ln w="38100">
              <a:solidFill>
                <a:srgbClr val="B85D3B"/>
              </a:solidFill>
            </a:ln>
          </p:spPr>
        </p:sp>
        <p:sp>
          <p:nvSpPr>
            <p:cNvPr id="6" name="TextBox 6"/>
            <p:cNvSpPr txBox="1"/>
            <p:nvPr/>
          </p:nvSpPr>
          <p:spPr>
            <a:xfrm>
              <a:off x="0" y="-38100"/>
              <a:ext cx="3813595" cy="1505143"/>
            </a:xfrm>
            <a:prstGeom prst="rect">
              <a:avLst/>
            </a:prstGeom>
          </p:spPr>
          <p:txBody>
            <a:bodyPr lIns="50800" tIns="50800" rIns="50800" bIns="50800" rtlCol="0" anchor="ctr"/>
            <a:lstStyle/>
            <a:p>
              <a:pPr algn="ctr"/>
              <a:endParaRPr/>
            </a:p>
          </p:txBody>
        </p:sp>
      </p:grpSp>
      <p:sp>
        <p:nvSpPr>
          <p:cNvPr id="7" name="TextBox 7"/>
          <p:cNvSpPr txBox="1"/>
          <p:nvPr/>
        </p:nvSpPr>
        <p:spPr>
          <a:xfrm>
            <a:off x="8861376" y="1051731"/>
            <a:ext cx="6695181" cy="1105816"/>
          </a:xfrm>
          <a:prstGeom prst="rect">
            <a:avLst/>
          </a:prstGeom>
        </p:spPr>
        <p:txBody>
          <a:bodyPr wrap="square" lIns="0" tIns="0" rIns="0" bIns="0" rtlCol="0" anchor="t">
            <a:spAutoFit/>
          </a:bodyPr>
          <a:lstStyle/>
          <a:p>
            <a:pPr algn="ctr"/>
            <a:r>
              <a:rPr lang="vi-VN" sz="3593">
                <a:solidFill>
                  <a:srgbClr val="B85D3B"/>
                </a:solidFill>
                <a:latin typeface="Roboto" panose="02000000000000000000" pitchFamily="2" charset="0"/>
              </a:rPr>
              <a:t>Vẽ sơ đồ mô tả các giai </a:t>
            </a:r>
            <a:r>
              <a:rPr lang="en-US" sz="3593">
                <a:solidFill>
                  <a:srgbClr val="B85D3B"/>
                </a:solidFill>
                <a:latin typeface="Roboto" panose="02000000000000000000" pitchFamily="2" charset="0"/>
              </a:rPr>
              <a:t>đ</a:t>
            </a:r>
            <a:r>
              <a:rPr lang="vi-VN" sz="3593">
                <a:solidFill>
                  <a:srgbClr val="B85D3B"/>
                </a:solidFill>
                <a:latin typeface="Roboto" panose="02000000000000000000" pitchFamily="2" charset="0"/>
              </a:rPr>
              <a:t>oạn phát triển chính của cây</a:t>
            </a:r>
            <a:endParaRPr lang="en-US" sz="3593">
              <a:solidFill>
                <a:srgbClr val="B85D3B"/>
              </a:solidFill>
              <a:latin typeface="Roboto" panose="02000000000000000000" pitchFamily="2" charset="0"/>
            </a:endParaRPr>
          </a:p>
        </p:txBody>
      </p:sp>
      <p:sp>
        <p:nvSpPr>
          <p:cNvPr id="8" name="Freeform 8"/>
          <p:cNvSpPr/>
          <p:nvPr/>
        </p:nvSpPr>
        <p:spPr>
          <a:xfrm>
            <a:off x="1230142" y="6511645"/>
            <a:ext cx="3259712" cy="2534426"/>
          </a:xfrm>
          <a:custGeom>
            <a:avLst/>
            <a:gdLst/>
            <a:ahLst/>
            <a:cxnLst/>
            <a:rect l="l" t="t" r="r" b="b"/>
            <a:pathLst>
              <a:path w="3259712" h="2534426">
                <a:moveTo>
                  <a:pt x="0" y="0"/>
                </a:moveTo>
                <a:lnTo>
                  <a:pt x="3259712" y="0"/>
                </a:lnTo>
                <a:lnTo>
                  <a:pt x="3259712" y="2534426"/>
                </a:lnTo>
                <a:lnTo>
                  <a:pt x="0" y="25344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400821" y="2989411"/>
            <a:ext cx="7581601" cy="3046988"/>
          </a:xfrm>
          <a:prstGeom prst="rect">
            <a:avLst/>
          </a:prstGeom>
        </p:spPr>
        <p:txBody>
          <a:bodyPr wrap="square" lIns="0" tIns="0" rIns="0" bIns="0" rtlCol="0" anchor="t">
            <a:spAutoFit/>
          </a:bodyPr>
          <a:lstStyle/>
          <a:p>
            <a:pPr algn="ctr"/>
            <a:r>
              <a:rPr lang="en-US" sz="6600">
                <a:solidFill>
                  <a:srgbClr val="B85D3B"/>
                </a:solidFill>
                <a:latin typeface="Barlow Condensed ExtraBold" panose="00000906000000000000" pitchFamily="2" charset="0"/>
              </a:rPr>
              <a:t>d. Tìm hiểu sự phát triển </a:t>
            </a:r>
          </a:p>
          <a:p>
            <a:pPr algn="ctr"/>
            <a:r>
              <a:rPr lang="en-US" sz="6600">
                <a:solidFill>
                  <a:srgbClr val="B85D3B"/>
                </a:solidFill>
                <a:latin typeface="Barlow Condensed ExtraBold" panose="00000906000000000000" pitchFamily="2" charset="0"/>
              </a:rPr>
              <a:t>của một cây không mọc lên từ hạt </a:t>
            </a:r>
          </a:p>
        </p:txBody>
      </p:sp>
      <p:sp>
        <p:nvSpPr>
          <p:cNvPr id="10" name="Freeform 10"/>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7"/>
            <a:stretch>
              <a:fillRect/>
            </a:stretch>
          </a:blipFill>
        </p:spPr>
      </p:sp>
      <p:grpSp>
        <p:nvGrpSpPr>
          <p:cNvPr id="11" name="Group 10">
            <a:extLst>
              <a:ext uri="{FF2B5EF4-FFF2-40B4-BE49-F238E27FC236}">
                <a16:creationId xmlns:a16="http://schemas.microsoft.com/office/drawing/2014/main" xmlns="" id="{A8F1342E-ED43-CDE7-12ED-9F2F9BE76168}"/>
              </a:ext>
            </a:extLst>
          </p:cNvPr>
          <p:cNvGrpSpPr/>
          <p:nvPr/>
        </p:nvGrpSpPr>
        <p:grpSpPr>
          <a:xfrm>
            <a:off x="10172401" y="2579829"/>
            <a:ext cx="6202401" cy="7211871"/>
            <a:chOff x="10172401" y="2579829"/>
            <a:chExt cx="6202401" cy="7211871"/>
          </a:xfrm>
        </p:grpSpPr>
        <p:sp>
          <p:nvSpPr>
            <p:cNvPr id="12" name="Rectangle 11">
              <a:extLst>
                <a:ext uri="{FF2B5EF4-FFF2-40B4-BE49-F238E27FC236}">
                  <a16:creationId xmlns:a16="http://schemas.microsoft.com/office/drawing/2014/main" xmlns="" id="{DE64021E-658C-7235-353C-D29D3D7D4723}"/>
                </a:ext>
              </a:extLst>
            </p:cNvPr>
            <p:cNvSpPr/>
            <p:nvPr/>
          </p:nvSpPr>
          <p:spPr>
            <a:xfrm>
              <a:off x="10172401" y="2579829"/>
              <a:ext cx="6202401" cy="721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D928D927-84C4-0D2C-3B2F-F151813874DF}"/>
                </a:ext>
              </a:extLst>
            </p:cNvPr>
            <p:cNvPicPr>
              <a:picLocks noChangeAspect="1"/>
            </p:cNvPicPr>
            <p:nvPr/>
          </p:nvPicPr>
          <p:blipFill rotWithShape="1">
            <a:blip r:embed="rId8"/>
            <a:srcRect l="897"/>
            <a:stretch/>
          </p:blipFill>
          <p:spPr>
            <a:xfrm>
              <a:off x="10990644" y="3092562"/>
              <a:ext cx="4565913" cy="5969026"/>
            </a:xfrm>
            <a:prstGeom prst="rect">
              <a:avLst/>
            </a:prstGeom>
          </p:spPr>
        </p:pic>
      </p:grpSp>
      <p:sp>
        <p:nvSpPr>
          <p:cNvPr id="18" name="TextBox 9">
            <a:extLst>
              <a:ext uri="{FF2B5EF4-FFF2-40B4-BE49-F238E27FC236}">
                <a16:creationId xmlns:a16="http://schemas.microsoft.com/office/drawing/2014/main" xmlns="" id="{2660014C-0884-23BC-BF67-E0FD04611E0A}"/>
              </a:ext>
            </a:extLst>
          </p:cNvPr>
          <p:cNvSpPr txBox="1"/>
          <p:nvPr/>
        </p:nvSpPr>
        <p:spPr>
          <a:xfrm>
            <a:off x="6733679" y="6185764"/>
            <a:ext cx="2163203" cy="1015663"/>
          </a:xfrm>
          <a:prstGeom prst="rect">
            <a:avLst/>
          </a:prstGeom>
        </p:spPr>
        <p:txBody>
          <a:bodyPr wrap="square" lIns="0" tIns="0" rIns="0" bIns="0" rtlCol="0" anchor="t">
            <a:spAutoFit/>
          </a:bodyPr>
          <a:lstStyle/>
          <a:p>
            <a:pPr algn="ctr"/>
            <a:r>
              <a:rPr lang="en-US" sz="6600">
                <a:solidFill>
                  <a:srgbClr val="B85D3B"/>
                </a:solidFill>
                <a:latin typeface="Barlow Condensed ExtraBold" panose="00000906000000000000" pitchFamily="2" charset="0"/>
              </a:rPr>
              <a:t>Gợi ý</a:t>
            </a:r>
          </a:p>
        </p:txBody>
      </p:sp>
      <p:sp>
        <p:nvSpPr>
          <p:cNvPr id="19" name="TextBox 7">
            <a:extLst>
              <a:ext uri="{FF2B5EF4-FFF2-40B4-BE49-F238E27FC236}">
                <a16:creationId xmlns:a16="http://schemas.microsoft.com/office/drawing/2014/main" xmlns="" id="{BFF5ED35-1B6F-7A74-6659-D90084A2EA07}"/>
              </a:ext>
            </a:extLst>
          </p:cNvPr>
          <p:cNvSpPr txBox="1"/>
          <p:nvPr/>
        </p:nvSpPr>
        <p:spPr>
          <a:xfrm>
            <a:off x="5357493" y="7533121"/>
            <a:ext cx="4586308" cy="1658724"/>
          </a:xfrm>
          <a:prstGeom prst="rect">
            <a:avLst/>
          </a:prstGeom>
        </p:spPr>
        <p:txBody>
          <a:bodyPr wrap="square" lIns="0" tIns="0" rIns="0" bIns="0" rtlCol="0" anchor="t">
            <a:spAutoFit/>
          </a:bodyPr>
          <a:lstStyle/>
          <a:p>
            <a:pPr algn="ctr"/>
            <a:r>
              <a:rPr lang="en-US" sz="3593">
                <a:solidFill>
                  <a:srgbClr val="B85D3B"/>
                </a:solidFill>
                <a:latin typeface="Roboto" panose="02000000000000000000" pitchFamily="2" charset="0"/>
              </a:rPr>
              <a:t>Vẽ s</a:t>
            </a:r>
            <a:r>
              <a:rPr lang="vi-VN" sz="3593">
                <a:solidFill>
                  <a:srgbClr val="B85D3B"/>
                </a:solidFill>
                <a:latin typeface="Roboto" panose="02000000000000000000" pitchFamily="2" charset="0"/>
              </a:rPr>
              <a:t>ơ đồ mô tả các giai </a:t>
            </a:r>
            <a:r>
              <a:rPr lang="en-US" sz="3593">
                <a:solidFill>
                  <a:srgbClr val="B85D3B"/>
                </a:solidFill>
                <a:latin typeface="Roboto" panose="02000000000000000000" pitchFamily="2" charset="0"/>
              </a:rPr>
              <a:t>đ</a:t>
            </a:r>
            <a:r>
              <a:rPr lang="vi-VN" sz="3593">
                <a:solidFill>
                  <a:srgbClr val="B85D3B"/>
                </a:solidFill>
                <a:latin typeface="Roboto" panose="02000000000000000000" pitchFamily="2" charset="0"/>
              </a:rPr>
              <a:t>oạn phát triển của cây</a:t>
            </a:r>
            <a:r>
              <a:rPr lang="en-US" sz="3593">
                <a:solidFill>
                  <a:srgbClr val="B85D3B"/>
                </a:solidFill>
                <a:latin typeface="Roboto" panose="02000000000000000000" pitchFamily="2" charset="0"/>
              </a:rPr>
              <a:t> hành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1120039" y="2461318"/>
            <a:ext cx="7827227" cy="6839819"/>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082254" y="7555853"/>
            <a:ext cx="2527205" cy="2674611"/>
          </a:xfrm>
          <a:custGeom>
            <a:avLst/>
            <a:gdLst/>
            <a:ahLst/>
            <a:cxnLst/>
            <a:rect l="l" t="t" r="r" b="b"/>
            <a:pathLst>
              <a:path w="3686629" h="3921946">
                <a:moveTo>
                  <a:pt x="0" y="0"/>
                </a:moveTo>
                <a:lnTo>
                  <a:pt x="3686629" y="0"/>
                </a:lnTo>
                <a:lnTo>
                  <a:pt x="3686629" y="3921946"/>
                </a:lnTo>
                <a:lnTo>
                  <a:pt x="0" y="3921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3435447" y="3078058"/>
            <a:ext cx="2671193" cy="704039"/>
          </a:xfrm>
          <a:prstGeom prst="rect">
            <a:avLst/>
          </a:prstGeom>
        </p:spPr>
        <p:txBody>
          <a:bodyPr wrap="square" lIns="0" tIns="0" rIns="0" bIns="0" rtlCol="0" anchor="t">
            <a:spAutoFit/>
          </a:bodyPr>
          <a:lstStyle/>
          <a:p>
            <a:pPr marL="493894" lvl="1" algn="l"/>
            <a:r>
              <a:rPr lang="en-US" sz="4575">
                <a:solidFill>
                  <a:srgbClr val="B85D3B"/>
                </a:solidFill>
                <a:latin typeface="Roboto" panose="02000000000000000000" pitchFamily="2" charset="0"/>
              </a:rPr>
              <a:t>Hoa gì?</a:t>
            </a:r>
          </a:p>
        </p:txBody>
      </p:sp>
      <p:sp>
        <p:nvSpPr>
          <p:cNvPr id="9" name="TextBox 9"/>
          <p:cNvSpPr txBox="1"/>
          <p:nvPr/>
        </p:nvSpPr>
        <p:spPr>
          <a:xfrm>
            <a:off x="3026972" y="478466"/>
            <a:ext cx="12065306" cy="1504386"/>
          </a:xfrm>
          <a:prstGeom prst="rect">
            <a:avLst/>
          </a:prstGeom>
        </p:spPr>
        <p:txBody>
          <a:bodyPr lIns="0" tIns="0" rIns="0" bIns="0" rtlCol="0" anchor="t">
            <a:spAutoFit/>
          </a:bodyPr>
          <a:lstStyle/>
          <a:p>
            <a:pPr algn="ctr"/>
            <a:r>
              <a:rPr lang="en-US" sz="9776">
                <a:solidFill>
                  <a:srgbClr val="B85D3B"/>
                </a:solidFill>
                <a:latin typeface="Barlow Condensed ExtraBold" panose="00000906000000000000" pitchFamily="2" charset="0"/>
              </a:rPr>
              <a:t>TRÒ CHƠI SẮC HOA</a:t>
            </a:r>
          </a:p>
        </p:txBody>
      </p:sp>
      <p:sp>
        <p:nvSpPr>
          <p:cNvPr id="10" name="TextBox 9">
            <a:extLst>
              <a:ext uri="{FF2B5EF4-FFF2-40B4-BE49-F238E27FC236}">
                <a16:creationId xmlns:a16="http://schemas.microsoft.com/office/drawing/2014/main" xmlns="" id="{D88C4B19-4E80-6859-A41A-65191BB34583}"/>
              </a:ext>
            </a:extLst>
          </p:cNvPr>
          <p:cNvSpPr txBox="1"/>
          <p:nvPr/>
        </p:nvSpPr>
        <p:spPr>
          <a:xfrm>
            <a:off x="10094179" y="4777334"/>
            <a:ext cx="6927536" cy="1107996"/>
          </a:xfrm>
          <a:prstGeom prst="rect">
            <a:avLst/>
          </a:prstGeom>
        </p:spPr>
        <p:txBody>
          <a:bodyPr wrap="square" lIns="0" tIns="0" rIns="0" bIns="0" rtlCol="0" anchor="t">
            <a:spAutoFit/>
          </a:bodyPr>
          <a:lstStyle/>
          <a:p>
            <a:pPr algn="ctr"/>
            <a:r>
              <a:rPr lang="en-US" sz="7200">
                <a:solidFill>
                  <a:srgbClr val="00B050"/>
                </a:solidFill>
                <a:latin typeface="Barlow Condensed ExtraBold" panose="00000906000000000000" pitchFamily="2" charset="0"/>
              </a:rPr>
              <a:t>HOA PHÙ DUNG</a:t>
            </a:r>
          </a:p>
        </p:txBody>
      </p:sp>
      <p:sp>
        <p:nvSpPr>
          <p:cNvPr id="11" name="Freeform: Shape 10">
            <a:extLst>
              <a:ext uri="{FF2B5EF4-FFF2-40B4-BE49-F238E27FC236}">
                <a16:creationId xmlns:a16="http://schemas.microsoft.com/office/drawing/2014/main" xmlns="" id="{8D0F7183-ED3D-7073-E23F-308D43222ED1}"/>
              </a:ext>
            </a:extLst>
          </p:cNvPr>
          <p:cNvSpPr/>
          <p:nvPr/>
        </p:nvSpPr>
        <p:spPr>
          <a:xfrm>
            <a:off x="1860758" y="3797303"/>
            <a:ext cx="6210866" cy="5123404"/>
          </a:xfrm>
          <a:custGeom>
            <a:avLst/>
            <a:gdLst>
              <a:gd name="connsiteX0" fmla="*/ 0 w 7793502"/>
              <a:gd name="connsiteY0" fmla="*/ 323557 h 6428936"/>
              <a:gd name="connsiteX1" fmla="*/ 42203 w 7793502"/>
              <a:gd name="connsiteY1" fmla="*/ 1209822 h 6428936"/>
              <a:gd name="connsiteX2" fmla="*/ 56271 w 7793502"/>
              <a:gd name="connsiteY2" fmla="*/ 1814733 h 6428936"/>
              <a:gd name="connsiteX3" fmla="*/ 112542 w 7793502"/>
              <a:gd name="connsiteY3" fmla="*/ 2082019 h 6428936"/>
              <a:gd name="connsiteX4" fmla="*/ 28136 w 7793502"/>
              <a:gd name="connsiteY4" fmla="*/ 3108960 h 6428936"/>
              <a:gd name="connsiteX5" fmla="*/ 84406 w 7793502"/>
              <a:gd name="connsiteY5" fmla="*/ 4093699 h 6428936"/>
              <a:gd name="connsiteX6" fmla="*/ 42203 w 7793502"/>
              <a:gd name="connsiteY6" fmla="*/ 5162844 h 6428936"/>
              <a:gd name="connsiteX7" fmla="*/ 182880 w 7793502"/>
              <a:gd name="connsiteY7" fmla="*/ 6077244 h 6428936"/>
              <a:gd name="connsiteX8" fmla="*/ 182880 w 7793502"/>
              <a:gd name="connsiteY8" fmla="*/ 6288259 h 6428936"/>
              <a:gd name="connsiteX9" fmla="*/ 1097280 w 7793502"/>
              <a:gd name="connsiteY9" fmla="*/ 6302327 h 6428936"/>
              <a:gd name="connsiteX10" fmla="*/ 1871003 w 7793502"/>
              <a:gd name="connsiteY10" fmla="*/ 6428936 h 6428936"/>
              <a:gd name="connsiteX11" fmla="*/ 3024554 w 7793502"/>
              <a:gd name="connsiteY11" fmla="*/ 6316394 h 6428936"/>
              <a:gd name="connsiteX12" fmla="*/ 4051496 w 7793502"/>
              <a:gd name="connsiteY12" fmla="*/ 6217920 h 6428936"/>
              <a:gd name="connsiteX13" fmla="*/ 4628271 w 7793502"/>
              <a:gd name="connsiteY13" fmla="*/ 6217920 h 6428936"/>
              <a:gd name="connsiteX14" fmla="*/ 5373859 w 7793502"/>
              <a:gd name="connsiteY14" fmla="*/ 6105379 h 6428936"/>
              <a:gd name="connsiteX15" fmla="*/ 5795890 w 7793502"/>
              <a:gd name="connsiteY15" fmla="*/ 6063176 h 6428936"/>
              <a:gd name="connsiteX16" fmla="*/ 6541477 w 7793502"/>
              <a:gd name="connsiteY16" fmla="*/ 6133514 h 6428936"/>
              <a:gd name="connsiteX17" fmla="*/ 6949440 w 7793502"/>
              <a:gd name="connsiteY17" fmla="*/ 6091311 h 6428936"/>
              <a:gd name="connsiteX18" fmla="*/ 7512148 w 7793502"/>
              <a:gd name="connsiteY18" fmla="*/ 6133514 h 6428936"/>
              <a:gd name="connsiteX19" fmla="*/ 7666893 w 7793502"/>
              <a:gd name="connsiteY19" fmla="*/ 6133514 h 6428936"/>
              <a:gd name="connsiteX20" fmla="*/ 7765366 w 7793502"/>
              <a:gd name="connsiteY20" fmla="*/ 5486400 h 6428936"/>
              <a:gd name="connsiteX21" fmla="*/ 7666893 w 7793502"/>
              <a:gd name="connsiteY21" fmla="*/ 5078437 h 6428936"/>
              <a:gd name="connsiteX22" fmla="*/ 7709096 w 7793502"/>
              <a:gd name="connsiteY22" fmla="*/ 4543865 h 6428936"/>
              <a:gd name="connsiteX23" fmla="*/ 7709096 w 7793502"/>
              <a:gd name="connsiteY23" fmla="*/ 3910819 h 6428936"/>
              <a:gd name="connsiteX24" fmla="*/ 7765366 w 7793502"/>
              <a:gd name="connsiteY24" fmla="*/ 3319976 h 6428936"/>
              <a:gd name="connsiteX25" fmla="*/ 7723163 w 7793502"/>
              <a:gd name="connsiteY25" fmla="*/ 2743200 h 6428936"/>
              <a:gd name="connsiteX26" fmla="*/ 7624690 w 7793502"/>
              <a:gd name="connsiteY26" fmla="*/ 2278967 h 6428936"/>
              <a:gd name="connsiteX27" fmla="*/ 7666893 w 7793502"/>
              <a:gd name="connsiteY27" fmla="*/ 1547447 h 6428936"/>
              <a:gd name="connsiteX28" fmla="*/ 7709096 w 7793502"/>
              <a:gd name="connsiteY28" fmla="*/ 886265 h 6428936"/>
              <a:gd name="connsiteX29" fmla="*/ 7723163 w 7793502"/>
              <a:gd name="connsiteY29" fmla="*/ 492370 h 6428936"/>
              <a:gd name="connsiteX30" fmla="*/ 7793502 w 7793502"/>
              <a:gd name="connsiteY30" fmla="*/ 140677 h 6428936"/>
              <a:gd name="connsiteX31" fmla="*/ 7751299 w 7793502"/>
              <a:gd name="connsiteY31" fmla="*/ 0 h 6428936"/>
              <a:gd name="connsiteX32" fmla="*/ 7315200 w 7793502"/>
              <a:gd name="connsiteY32" fmla="*/ 56271 h 6428936"/>
              <a:gd name="connsiteX33" fmla="*/ 6752493 w 7793502"/>
              <a:gd name="connsiteY33" fmla="*/ 98474 h 6428936"/>
              <a:gd name="connsiteX34" fmla="*/ 6260123 w 7793502"/>
              <a:gd name="connsiteY34" fmla="*/ 84407 h 6428936"/>
              <a:gd name="connsiteX35" fmla="*/ 5697416 w 7793502"/>
              <a:gd name="connsiteY35" fmla="*/ 225084 h 6428936"/>
              <a:gd name="connsiteX36" fmla="*/ 4881490 w 7793502"/>
              <a:gd name="connsiteY36" fmla="*/ 337625 h 6428936"/>
              <a:gd name="connsiteX37" fmla="*/ 4192173 w 7793502"/>
              <a:gd name="connsiteY37" fmla="*/ 379828 h 6428936"/>
              <a:gd name="connsiteX38" fmla="*/ 3545059 w 7793502"/>
              <a:gd name="connsiteY38" fmla="*/ 323557 h 6428936"/>
              <a:gd name="connsiteX39" fmla="*/ 2743200 w 7793502"/>
              <a:gd name="connsiteY39" fmla="*/ 239151 h 6428936"/>
              <a:gd name="connsiteX40" fmla="*/ 2067951 w 7793502"/>
              <a:gd name="connsiteY40" fmla="*/ 239151 h 6428936"/>
              <a:gd name="connsiteX41" fmla="*/ 1688123 w 7793502"/>
              <a:gd name="connsiteY41" fmla="*/ 267287 h 6428936"/>
              <a:gd name="connsiteX42" fmla="*/ 1294228 w 7793502"/>
              <a:gd name="connsiteY42" fmla="*/ 351693 h 6428936"/>
              <a:gd name="connsiteX43" fmla="*/ 914400 w 7793502"/>
              <a:gd name="connsiteY43" fmla="*/ 351693 h 6428936"/>
              <a:gd name="connsiteX44" fmla="*/ 337625 w 7793502"/>
              <a:gd name="connsiteY44" fmla="*/ 323557 h 6428936"/>
              <a:gd name="connsiteX45" fmla="*/ 56271 w 7793502"/>
              <a:gd name="connsiteY45" fmla="*/ 309490 h 6428936"/>
              <a:gd name="connsiteX46" fmla="*/ 56271 w 7793502"/>
              <a:gd name="connsiteY46" fmla="*/ 365760 h 642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793502" h="6428936">
                <a:moveTo>
                  <a:pt x="0" y="323557"/>
                </a:moveTo>
                <a:lnTo>
                  <a:pt x="42203" y="1209822"/>
                </a:lnTo>
                <a:lnTo>
                  <a:pt x="56271" y="1814733"/>
                </a:lnTo>
                <a:lnTo>
                  <a:pt x="112542" y="2082019"/>
                </a:lnTo>
                <a:lnTo>
                  <a:pt x="28136" y="3108960"/>
                </a:lnTo>
                <a:lnTo>
                  <a:pt x="84406" y="4093699"/>
                </a:lnTo>
                <a:lnTo>
                  <a:pt x="42203" y="5162844"/>
                </a:lnTo>
                <a:lnTo>
                  <a:pt x="182880" y="6077244"/>
                </a:lnTo>
                <a:lnTo>
                  <a:pt x="182880" y="6288259"/>
                </a:lnTo>
                <a:lnTo>
                  <a:pt x="1097280" y="6302327"/>
                </a:lnTo>
                <a:lnTo>
                  <a:pt x="1871003" y="6428936"/>
                </a:lnTo>
                <a:lnTo>
                  <a:pt x="3024554" y="6316394"/>
                </a:lnTo>
                <a:lnTo>
                  <a:pt x="4051496" y="6217920"/>
                </a:lnTo>
                <a:lnTo>
                  <a:pt x="4628271" y="6217920"/>
                </a:lnTo>
                <a:lnTo>
                  <a:pt x="5373859" y="6105379"/>
                </a:lnTo>
                <a:lnTo>
                  <a:pt x="5795890" y="6063176"/>
                </a:lnTo>
                <a:lnTo>
                  <a:pt x="6541477" y="6133514"/>
                </a:lnTo>
                <a:lnTo>
                  <a:pt x="6949440" y="6091311"/>
                </a:lnTo>
                <a:lnTo>
                  <a:pt x="7512148" y="6133514"/>
                </a:lnTo>
                <a:lnTo>
                  <a:pt x="7666893" y="6133514"/>
                </a:lnTo>
                <a:lnTo>
                  <a:pt x="7765366" y="5486400"/>
                </a:lnTo>
                <a:lnTo>
                  <a:pt x="7666893" y="5078437"/>
                </a:lnTo>
                <a:lnTo>
                  <a:pt x="7709096" y="4543865"/>
                </a:lnTo>
                <a:lnTo>
                  <a:pt x="7709096" y="3910819"/>
                </a:lnTo>
                <a:lnTo>
                  <a:pt x="7765366" y="3319976"/>
                </a:lnTo>
                <a:lnTo>
                  <a:pt x="7723163" y="2743200"/>
                </a:lnTo>
                <a:lnTo>
                  <a:pt x="7624690" y="2278967"/>
                </a:lnTo>
                <a:lnTo>
                  <a:pt x="7666893" y="1547447"/>
                </a:lnTo>
                <a:lnTo>
                  <a:pt x="7709096" y="886265"/>
                </a:lnTo>
                <a:lnTo>
                  <a:pt x="7723163" y="492370"/>
                </a:lnTo>
                <a:lnTo>
                  <a:pt x="7793502" y="140677"/>
                </a:lnTo>
                <a:lnTo>
                  <a:pt x="7751299" y="0"/>
                </a:lnTo>
                <a:lnTo>
                  <a:pt x="7315200" y="56271"/>
                </a:lnTo>
                <a:lnTo>
                  <a:pt x="6752493" y="98474"/>
                </a:lnTo>
                <a:lnTo>
                  <a:pt x="6260123" y="84407"/>
                </a:lnTo>
                <a:lnTo>
                  <a:pt x="5697416" y="225084"/>
                </a:lnTo>
                <a:lnTo>
                  <a:pt x="4881490" y="337625"/>
                </a:lnTo>
                <a:lnTo>
                  <a:pt x="4192173" y="379828"/>
                </a:lnTo>
                <a:lnTo>
                  <a:pt x="3545059" y="323557"/>
                </a:lnTo>
                <a:lnTo>
                  <a:pt x="2743200" y="239151"/>
                </a:lnTo>
                <a:lnTo>
                  <a:pt x="2067951" y="239151"/>
                </a:lnTo>
                <a:lnTo>
                  <a:pt x="1688123" y="267287"/>
                </a:lnTo>
                <a:lnTo>
                  <a:pt x="1294228" y="351693"/>
                </a:lnTo>
                <a:lnTo>
                  <a:pt x="914400" y="351693"/>
                </a:lnTo>
                <a:lnTo>
                  <a:pt x="337625" y="323557"/>
                </a:lnTo>
                <a:lnTo>
                  <a:pt x="56271" y="309490"/>
                </a:lnTo>
                <a:lnTo>
                  <a:pt x="56271" y="365760"/>
                </a:lnTo>
              </a:path>
            </a:pathLst>
          </a:custGeom>
          <a:blipFill dpi="0" rotWithShape="1">
            <a:blip r:embed="rId10">
              <a:extLst>
                <a:ext uri="{28A0092B-C50C-407E-A947-70E740481C1C}">
                  <a14:useLocalDpi xmlns:a14="http://schemas.microsoft.com/office/drawing/2010/main" val="0"/>
                </a:ext>
              </a:extLst>
            </a:blip>
            <a:srcRect/>
            <a:stretch>
              <a:fillRect/>
            </a:stretch>
          </a:bli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8458200" y="2248135"/>
            <a:ext cx="9220200" cy="7875259"/>
            <a:chOff x="0" y="0"/>
            <a:chExt cx="3813595" cy="1467043"/>
          </a:xfrm>
        </p:grpSpPr>
        <p:sp>
          <p:nvSpPr>
            <p:cNvPr id="5" name="Freeform 5"/>
            <p:cNvSpPr/>
            <p:nvPr/>
          </p:nvSpPr>
          <p:spPr>
            <a:xfrm>
              <a:off x="0" y="0"/>
              <a:ext cx="3813595" cy="1467043"/>
            </a:xfrm>
            <a:custGeom>
              <a:avLst/>
              <a:gdLst/>
              <a:ahLst/>
              <a:cxnLst/>
              <a:rect l="l" t="t" r="r" b="b"/>
              <a:pathLst>
                <a:path w="3813595" h="1467043">
                  <a:moveTo>
                    <a:pt x="27268" y="0"/>
                  </a:moveTo>
                  <a:lnTo>
                    <a:pt x="3786327" y="0"/>
                  </a:lnTo>
                  <a:cubicBezTo>
                    <a:pt x="3801387" y="0"/>
                    <a:pt x="3813595" y="12208"/>
                    <a:pt x="3813595" y="27268"/>
                  </a:cubicBezTo>
                  <a:lnTo>
                    <a:pt x="3813595" y="1439775"/>
                  </a:lnTo>
                  <a:cubicBezTo>
                    <a:pt x="3813595" y="1447007"/>
                    <a:pt x="3810722" y="1453943"/>
                    <a:pt x="3805608" y="1459056"/>
                  </a:cubicBezTo>
                  <a:cubicBezTo>
                    <a:pt x="3800495" y="1464170"/>
                    <a:pt x="3793559" y="1467043"/>
                    <a:pt x="3786327" y="1467043"/>
                  </a:cubicBezTo>
                  <a:lnTo>
                    <a:pt x="27268" y="1467043"/>
                  </a:lnTo>
                  <a:cubicBezTo>
                    <a:pt x="20036" y="1467043"/>
                    <a:pt x="13100" y="1464170"/>
                    <a:pt x="7987" y="1459056"/>
                  </a:cubicBezTo>
                  <a:cubicBezTo>
                    <a:pt x="2873" y="1453943"/>
                    <a:pt x="0" y="1447007"/>
                    <a:pt x="0" y="1439775"/>
                  </a:cubicBezTo>
                  <a:lnTo>
                    <a:pt x="0" y="27268"/>
                  </a:lnTo>
                  <a:cubicBezTo>
                    <a:pt x="0" y="20036"/>
                    <a:pt x="2873" y="13100"/>
                    <a:pt x="7987" y="7987"/>
                  </a:cubicBezTo>
                  <a:cubicBezTo>
                    <a:pt x="13100" y="2873"/>
                    <a:pt x="20036" y="0"/>
                    <a:pt x="27268" y="0"/>
                  </a:cubicBezTo>
                  <a:close/>
                </a:path>
              </a:pathLst>
            </a:custGeom>
            <a:solidFill>
              <a:srgbClr val="FDE9E2"/>
            </a:solidFill>
            <a:ln w="38100">
              <a:solidFill>
                <a:srgbClr val="B85D3B"/>
              </a:solidFill>
            </a:ln>
          </p:spPr>
        </p:sp>
        <p:sp>
          <p:nvSpPr>
            <p:cNvPr id="6" name="TextBox 6"/>
            <p:cNvSpPr txBox="1"/>
            <p:nvPr/>
          </p:nvSpPr>
          <p:spPr>
            <a:xfrm>
              <a:off x="0" y="-38100"/>
              <a:ext cx="3813595" cy="1505143"/>
            </a:xfrm>
            <a:prstGeom prst="rect">
              <a:avLst/>
            </a:prstGeom>
          </p:spPr>
          <p:txBody>
            <a:bodyPr lIns="50800" tIns="50800" rIns="50800" bIns="50800" rtlCol="0" anchor="ctr"/>
            <a:lstStyle/>
            <a:p>
              <a:pPr algn="ctr"/>
              <a:endParaRPr/>
            </a:p>
          </p:txBody>
        </p:sp>
      </p:grpSp>
      <p:sp>
        <p:nvSpPr>
          <p:cNvPr id="7" name="TextBox 7"/>
          <p:cNvSpPr txBox="1"/>
          <p:nvPr/>
        </p:nvSpPr>
        <p:spPr>
          <a:xfrm>
            <a:off x="8950290" y="1626477"/>
            <a:ext cx="6695181" cy="552908"/>
          </a:xfrm>
          <a:prstGeom prst="rect">
            <a:avLst/>
          </a:prstGeom>
        </p:spPr>
        <p:txBody>
          <a:bodyPr wrap="square" lIns="0" tIns="0" rIns="0" bIns="0" rtlCol="0" anchor="t">
            <a:spAutoFit/>
          </a:bodyPr>
          <a:lstStyle/>
          <a:p>
            <a:pPr algn="ctr"/>
            <a:r>
              <a:rPr lang="vi-VN" sz="3593">
                <a:solidFill>
                  <a:srgbClr val="B85D3B"/>
                </a:solidFill>
                <a:latin typeface="Roboto" panose="02000000000000000000" pitchFamily="2" charset="0"/>
              </a:rPr>
              <a:t>Trình bày sự lớn lên của cây</a:t>
            </a:r>
            <a:endParaRPr lang="en-US" sz="3593">
              <a:solidFill>
                <a:srgbClr val="B85D3B"/>
              </a:solidFill>
              <a:latin typeface="Roboto" panose="02000000000000000000" pitchFamily="2" charset="0"/>
            </a:endParaRPr>
          </a:p>
        </p:txBody>
      </p:sp>
      <p:sp>
        <p:nvSpPr>
          <p:cNvPr id="8" name="Freeform 8"/>
          <p:cNvSpPr/>
          <p:nvPr/>
        </p:nvSpPr>
        <p:spPr>
          <a:xfrm>
            <a:off x="1230142" y="6511645"/>
            <a:ext cx="3259712" cy="2534426"/>
          </a:xfrm>
          <a:custGeom>
            <a:avLst/>
            <a:gdLst/>
            <a:ahLst/>
            <a:cxnLst/>
            <a:rect l="l" t="t" r="r" b="b"/>
            <a:pathLst>
              <a:path w="3259712" h="2534426">
                <a:moveTo>
                  <a:pt x="0" y="0"/>
                </a:moveTo>
                <a:lnTo>
                  <a:pt x="3259712" y="0"/>
                </a:lnTo>
                <a:lnTo>
                  <a:pt x="3259712" y="2534426"/>
                </a:lnTo>
                <a:lnTo>
                  <a:pt x="0" y="25344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400821" y="2989411"/>
            <a:ext cx="7581601" cy="3046988"/>
          </a:xfrm>
          <a:prstGeom prst="rect">
            <a:avLst/>
          </a:prstGeom>
        </p:spPr>
        <p:txBody>
          <a:bodyPr wrap="square" lIns="0" tIns="0" rIns="0" bIns="0" rtlCol="0" anchor="t">
            <a:spAutoFit/>
          </a:bodyPr>
          <a:lstStyle/>
          <a:p>
            <a:pPr algn="ctr"/>
            <a:r>
              <a:rPr lang="en-US" sz="6600">
                <a:solidFill>
                  <a:srgbClr val="B85D3B"/>
                </a:solidFill>
                <a:latin typeface="Barlow Condensed ExtraBold" panose="00000906000000000000" pitchFamily="2" charset="0"/>
              </a:rPr>
              <a:t>d. Tìm hiểu sự phát triển </a:t>
            </a:r>
          </a:p>
          <a:p>
            <a:pPr algn="ctr"/>
            <a:r>
              <a:rPr lang="en-US" sz="6600">
                <a:solidFill>
                  <a:srgbClr val="B85D3B"/>
                </a:solidFill>
                <a:latin typeface="Barlow Condensed ExtraBold" panose="00000906000000000000" pitchFamily="2" charset="0"/>
              </a:rPr>
              <a:t>của một cây không mọc lên từ hạt </a:t>
            </a:r>
          </a:p>
        </p:txBody>
      </p:sp>
      <p:sp>
        <p:nvSpPr>
          <p:cNvPr id="10" name="Freeform 10"/>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7"/>
            <a:stretch>
              <a:fillRect/>
            </a:stretch>
          </a:blipFill>
        </p:spPr>
      </p:sp>
      <p:grpSp>
        <p:nvGrpSpPr>
          <p:cNvPr id="11" name="Group 10">
            <a:extLst>
              <a:ext uri="{FF2B5EF4-FFF2-40B4-BE49-F238E27FC236}">
                <a16:creationId xmlns:a16="http://schemas.microsoft.com/office/drawing/2014/main" xmlns="" id="{A8F1342E-ED43-CDE7-12ED-9F2F9BE76168}"/>
              </a:ext>
            </a:extLst>
          </p:cNvPr>
          <p:cNvGrpSpPr/>
          <p:nvPr/>
        </p:nvGrpSpPr>
        <p:grpSpPr>
          <a:xfrm>
            <a:off x="10172401" y="2579829"/>
            <a:ext cx="6202401" cy="7211871"/>
            <a:chOff x="10172401" y="2579829"/>
            <a:chExt cx="6202401" cy="7211871"/>
          </a:xfrm>
        </p:grpSpPr>
        <p:sp>
          <p:nvSpPr>
            <p:cNvPr id="12" name="Rectangle 11">
              <a:extLst>
                <a:ext uri="{FF2B5EF4-FFF2-40B4-BE49-F238E27FC236}">
                  <a16:creationId xmlns:a16="http://schemas.microsoft.com/office/drawing/2014/main" xmlns="" id="{DE64021E-658C-7235-353C-D29D3D7D4723}"/>
                </a:ext>
              </a:extLst>
            </p:cNvPr>
            <p:cNvSpPr/>
            <p:nvPr/>
          </p:nvSpPr>
          <p:spPr>
            <a:xfrm>
              <a:off x="10172401" y="2579829"/>
              <a:ext cx="6202401" cy="721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D928D927-84C4-0D2C-3B2F-F151813874DF}"/>
                </a:ext>
              </a:extLst>
            </p:cNvPr>
            <p:cNvPicPr>
              <a:picLocks noChangeAspect="1"/>
            </p:cNvPicPr>
            <p:nvPr/>
          </p:nvPicPr>
          <p:blipFill rotWithShape="1">
            <a:blip r:embed="rId8"/>
            <a:srcRect l="897"/>
            <a:stretch/>
          </p:blipFill>
          <p:spPr>
            <a:xfrm>
              <a:off x="10990644" y="3092562"/>
              <a:ext cx="4565913" cy="5969026"/>
            </a:xfrm>
            <a:prstGeom prst="rect">
              <a:avLst/>
            </a:prstGeom>
          </p:spPr>
        </p:pic>
      </p:grpSp>
      <p:sp>
        <p:nvSpPr>
          <p:cNvPr id="20" name="TextBox 8">
            <a:extLst>
              <a:ext uri="{FF2B5EF4-FFF2-40B4-BE49-F238E27FC236}">
                <a16:creationId xmlns:a16="http://schemas.microsoft.com/office/drawing/2014/main" xmlns="" id="{C93FAFAC-9578-C3F4-6DAA-08ED1AB15DEB}"/>
              </a:ext>
            </a:extLst>
          </p:cNvPr>
          <p:cNvSpPr txBox="1"/>
          <p:nvPr/>
        </p:nvSpPr>
        <p:spPr>
          <a:xfrm>
            <a:off x="13256932" y="9198617"/>
            <a:ext cx="853829" cy="445250"/>
          </a:xfrm>
          <a:prstGeom prst="rect">
            <a:avLst/>
          </a:prstGeom>
        </p:spPr>
        <p:txBody>
          <a:bodyPr wrap="square" lIns="0" tIns="0" rIns="0" bIns="0" rtlCol="0" anchor="t">
            <a:spAutoFit/>
          </a:bodyPr>
          <a:lstStyle/>
          <a:p>
            <a:pPr algn="just">
              <a:lnSpc>
                <a:spcPct val="110000"/>
              </a:lnSpc>
            </a:pPr>
            <a:r>
              <a:rPr lang="en-US" sz="2800">
                <a:solidFill>
                  <a:srgbClr val="00B050"/>
                </a:solidFill>
                <a:latin typeface="Roboto" panose="02000000000000000000" pitchFamily="2" charset="0"/>
              </a:rPr>
              <a:t>Củ</a:t>
            </a:r>
          </a:p>
        </p:txBody>
      </p:sp>
      <p:sp>
        <p:nvSpPr>
          <p:cNvPr id="21" name="TextBox 8">
            <a:extLst>
              <a:ext uri="{FF2B5EF4-FFF2-40B4-BE49-F238E27FC236}">
                <a16:creationId xmlns:a16="http://schemas.microsoft.com/office/drawing/2014/main" xmlns="" id="{2437884C-2C53-A053-4E82-058AF816EDDA}"/>
              </a:ext>
            </a:extLst>
          </p:cNvPr>
          <p:cNvSpPr txBox="1"/>
          <p:nvPr/>
        </p:nvSpPr>
        <p:spPr>
          <a:xfrm>
            <a:off x="9292352" y="7333608"/>
            <a:ext cx="1760093" cy="445250"/>
          </a:xfrm>
          <a:prstGeom prst="rect">
            <a:avLst/>
          </a:prstGeom>
        </p:spPr>
        <p:txBody>
          <a:bodyPr wrap="square" lIns="0" tIns="0" rIns="0" bIns="0" rtlCol="0" anchor="t">
            <a:spAutoFit/>
          </a:bodyPr>
          <a:lstStyle/>
          <a:p>
            <a:pPr algn="just">
              <a:lnSpc>
                <a:spcPct val="110000"/>
              </a:lnSpc>
            </a:pPr>
            <a:r>
              <a:rPr lang="en-US" sz="2800">
                <a:solidFill>
                  <a:srgbClr val="00B050"/>
                </a:solidFill>
                <a:latin typeface="Roboto" panose="02000000000000000000" pitchFamily="2" charset="0"/>
              </a:rPr>
              <a:t>Nảy mầm</a:t>
            </a:r>
          </a:p>
        </p:txBody>
      </p:sp>
      <p:sp>
        <p:nvSpPr>
          <p:cNvPr id="22" name="TextBox 8">
            <a:extLst>
              <a:ext uri="{FF2B5EF4-FFF2-40B4-BE49-F238E27FC236}">
                <a16:creationId xmlns:a16="http://schemas.microsoft.com/office/drawing/2014/main" xmlns="" id="{3E13A672-F989-13E9-98D8-C0ECC45047C0}"/>
              </a:ext>
            </a:extLst>
          </p:cNvPr>
          <p:cNvSpPr txBox="1"/>
          <p:nvPr/>
        </p:nvSpPr>
        <p:spPr>
          <a:xfrm>
            <a:off x="11627482" y="3504152"/>
            <a:ext cx="1760093" cy="445250"/>
          </a:xfrm>
          <a:prstGeom prst="rect">
            <a:avLst/>
          </a:prstGeom>
        </p:spPr>
        <p:txBody>
          <a:bodyPr wrap="square" lIns="0" tIns="0" rIns="0" bIns="0" rtlCol="0" anchor="t">
            <a:spAutoFit/>
          </a:bodyPr>
          <a:lstStyle/>
          <a:p>
            <a:pPr algn="just">
              <a:lnSpc>
                <a:spcPct val="110000"/>
              </a:lnSpc>
            </a:pPr>
            <a:r>
              <a:rPr lang="en-US" sz="2800">
                <a:solidFill>
                  <a:srgbClr val="00B050"/>
                </a:solidFill>
                <a:latin typeface="Roboto" panose="02000000000000000000" pitchFamily="2" charset="0"/>
              </a:rPr>
              <a:t>Cây non</a:t>
            </a:r>
          </a:p>
        </p:txBody>
      </p:sp>
      <p:sp>
        <p:nvSpPr>
          <p:cNvPr id="23" name="TextBox 8">
            <a:extLst>
              <a:ext uri="{FF2B5EF4-FFF2-40B4-BE49-F238E27FC236}">
                <a16:creationId xmlns:a16="http://schemas.microsoft.com/office/drawing/2014/main" xmlns="" id="{BAA58992-1A62-D972-8609-5E03DFAEC91A}"/>
              </a:ext>
            </a:extLst>
          </p:cNvPr>
          <p:cNvSpPr txBox="1"/>
          <p:nvPr/>
        </p:nvSpPr>
        <p:spPr>
          <a:xfrm>
            <a:off x="15335797" y="6092116"/>
            <a:ext cx="1760093" cy="919226"/>
          </a:xfrm>
          <a:prstGeom prst="rect">
            <a:avLst/>
          </a:prstGeom>
        </p:spPr>
        <p:txBody>
          <a:bodyPr wrap="square" lIns="0" tIns="0" rIns="0" bIns="0" rtlCol="0" anchor="t">
            <a:spAutoFit/>
          </a:bodyPr>
          <a:lstStyle/>
          <a:p>
            <a:pPr algn="just">
              <a:lnSpc>
                <a:spcPct val="110000"/>
              </a:lnSpc>
            </a:pPr>
            <a:r>
              <a:rPr lang="en-US" sz="2800">
                <a:solidFill>
                  <a:srgbClr val="00B050"/>
                </a:solidFill>
                <a:latin typeface="Roboto" panose="02000000000000000000" pitchFamily="2" charset="0"/>
              </a:rPr>
              <a:t>Cây trưởng thành</a:t>
            </a:r>
          </a:p>
        </p:txBody>
      </p:sp>
      <p:sp>
        <p:nvSpPr>
          <p:cNvPr id="24" name="TextBox 7">
            <a:extLst>
              <a:ext uri="{FF2B5EF4-FFF2-40B4-BE49-F238E27FC236}">
                <a16:creationId xmlns:a16="http://schemas.microsoft.com/office/drawing/2014/main" xmlns="" id="{8BDB2B95-037D-3546-8609-75250A69702A}"/>
              </a:ext>
            </a:extLst>
          </p:cNvPr>
          <p:cNvSpPr txBox="1"/>
          <p:nvPr/>
        </p:nvSpPr>
        <p:spPr>
          <a:xfrm>
            <a:off x="5992631" y="8415662"/>
            <a:ext cx="3739746" cy="1477328"/>
          </a:xfrm>
          <a:prstGeom prst="rect">
            <a:avLst/>
          </a:prstGeom>
        </p:spPr>
        <p:txBody>
          <a:bodyPr wrap="square" lIns="0" tIns="0" rIns="0" bIns="0" rtlCol="0" anchor="t">
            <a:spAutoFit/>
          </a:bodyPr>
          <a:lstStyle/>
          <a:p>
            <a:pPr algn="ctr"/>
            <a:r>
              <a:rPr lang="en-US" sz="3200">
                <a:solidFill>
                  <a:srgbClr val="B85D3B"/>
                </a:solidFill>
                <a:latin typeface="Roboto" panose="02000000000000000000" pitchFamily="2" charset="0"/>
              </a:rPr>
              <a:t>S</a:t>
            </a:r>
            <a:r>
              <a:rPr lang="vi-VN" sz="3200">
                <a:solidFill>
                  <a:srgbClr val="B85D3B"/>
                </a:solidFill>
                <a:latin typeface="Roboto" panose="02000000000000000000" pitchFamily="2" charset="0"/>
              </a:rPr>
              <a:t>ơ đồ mô tả các giai </a:t>
            </a:r>
            <a:r>
              <a:rPr lang="en-US" sz="3200">
                <a:solidFill>
                  <a:srgbClr val="B85D3B"/>
                </a:solidFill>
                <a:latin typeface="Roboto" panose="02000000000000000000" pitchFamily="2" charset="0"/>
              </a:rPr>
              <a:t>đ</a:t>
            </a:r>
            <a:r>
              <a:rPr lang="vi-VN" sz="3200">
                <a:solidFill>
                  <a:srgbClr val="B85D3B"/>
                </a:solidFill>
                <a:latin typeface="Roboto" panose="02000000000000000000" pitchFamily="2" charset="0"/>
              </a:rPr>
              <a:t>oạn phát triển của cây</a:t>
            </a:r>
            <a:r>
              <a:rPr lang="en-US" sz="3200">
                <a:solidFill>
                  <a:srgbClr val="B85D3B"/>
                </a:solidFill>
                <a:latin typeface="Roboto" panose="02000000000000000000" pitchFamily="2" charset="0"/>
              </a:rPr>
              <a:t> hành</a:t>
            </a:r>
          </a:p>
        </p:txBody>
      </p:sp>
    </p:spTree>
    <p:extLst>
      <p:ext uri="{BB962C8B-B14F-4D97-AF65-F5344CB8AC3E}">
        <p14:creationId xmlns:p14="http://schemas.microsoft.com/office/powerpoint/2010/main" val="263279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randombar(horizont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randombar(horizontal)">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0" grpId="0"/>
      <p:bldP spid="21"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5895034" y="-310744"/>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duotone>
                <a:prstClr val="black"/>
                <a:schemeClr val="accent3">
                  <a:tint val="45000"/>
                  <a:satMod val="400000"/>
                </a:schemeClr>
              </a:duotone>
            </a:blip>
            <a:stretch>
              <a:fillRect/>
            </a:stretch>
          </a:blipFill>
        </p:spPr>
      </p:sp>
      <p:sp>
        <p:nvSpPr>
          <p:cNvPr id="10" name="TextBox 10"/>
          <p:cNvSpPr txBox="1"/>
          <p:nvPr/>
        </p:nvSpPr>
        <p:spPr>
          <a:xfrm>
            <a:off x="10752344" y="4270658"/>
            <a:ext cx="5393333" cy="573042"/>
          </a:xfrm>
          <a:prstGeom prst="rect">
            <a:avLst/>
          </a:prstGeom>
        </p:spPr>
        <p:txBody>
          <a:bodyPr lIns="0" tIns="0" rIns="0" bIns="0" rtlCol="0" anchor="t">
            <a:spAutoFit/>
          </a:bodyPr>
          <a:lstStyle/>
          <a:p>
            <a:pPr marL="0" marR="0" lvl="0" indent="0" algn="ctr" defTabSz="914400" rtl="0" eaLnBrk="1" fontAlgn="auto" latinLnBrk="0" hangingPunct="1">
              <a:lnSpc>
                <a:spcPts val="5031"/>
              </a:lnSpc>
              <a:spcBef>
                <a:spcPts val="0"/>
              </a:spcBef>
              <a:spcAft>
                <a:spcPts val="0"/>
              </a:spcAft>
              <a:buClrTx/>
              <a:buSzTx/>
              <a:buFontTx/>
              <a:buNone/>
              <a:tabLst/>
              <a:defRPr/>
            </a:pPr>
            <a:r>
              <a:rPr kumimoji="0" lang="en-US" sz="3593" b="0" i="0" u="none" strike="noStrike" kern="1200" cap="none" spc="0" normalizeH="0" baseline="0" noProof="0" dirty="0">
                <a:ln>
                  <a:noFill/>
                </a:ln>
                <a:solidFill>
                  <a:srgbClr val="9BBB59">
                    <a:lumMod val="50000"/>
                  </a:srgbClr>
                </a:solidFill>
                <a:effectLst/>
                <a:uLnTx/>
                <a:uFillTx/>
                <a:latin typeface="Barlow Condensed ExtraBold" panose="00000906000000000000" pitchFamily="2" charset="0"/>
                <a:ea typeface="+mn-ea"/>
                <a:cs typeface="+mn-cs"/>
              </a:rPr>
              <a:t>.</a:t>
            </a:r>
          </a:p>
        </p:txBody>
      </p:sp>
      <p:sp>
        <p:nvSpPr>
          <p:cNvPr id="8" name="Freeform 5">
            <a:extLst>
              <a:ext uri="{FF2B5EF4-FFF2-40B4-BE49-F238E27FC236}">
                <a16:creationId xmlns:a16="http://schemas.microsoft.com/office/drawing/2014/main" xmlns="" id="{386A9D0F-66EC-400E-CF69-C513B45F5D7E}"/>
              </a:ext>
            </a:extLst>
          </p:cNvPr>
          <p:cNvSpPr/>
          <p:nvPr/>
        </p:nvSpPr>
        <p:spPr>
          <a:xfrm>
            <a:off x="3871964" y="2904347"/>
            <a:ext cx="11316481" cy="4678426"/>
          </a:xfrm>
          <a:custGeom>
            <a:avLst/>
            <a:gdLst/>
            <a:ahLst/>
            <a:cxnLst/>
            <a:rect l="l" t="t" r="r" b="b"/>
            <a:pathLst>
              <a:path w="9069361" h="2698403">
                <a:moveTo>
                  <a:pt x="0" y="0"/>
                </a:moveTo>
                <a:lnTo>
                  <a:pt x="9069362" y="0"/>
                </a:lnTo>
                <a:lnTo>
                  <a:pt x="9069362" y="2698403"/>
                </a:lnTo>
                <a:lnTo>
                  <a:pt x="0" y="26984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TextBox 7">
            <a:extLst>
              <a:ext uri="{FF2B5EF4-FFF2-40B4-BE49-F238E27FC236}">
                <a16:creationId xmlns:a16="http://schemas.microsoft.com/office/drawing/2014/main" xmlns="" id="{EBE0E749-1E10-9B40-7A7C-FEE476CE36BA}"/>
              </a:ext>
            </a:extLst>
          </p:cNvPr>
          <p:cNvSpPr txBox="1"/>
          <p:nvPr/>
        </p:nvSpPr>
        <p:spPr>
          <a:xfrm>
            <a:off x="4386704" y="3763939"/>
            <a:ext cx="10287000" cy="3008772"/>
          </a:xfrm>
          <a:prstGeom prst="rect">
            <a:avLst/>
          </a:prstGeom>
        </p:spPr>
        <p:txBody>
          <a:bodyPr wrap="square" lIns="0" tIns="0" rIns="0" bIns="0" rtlCol="0" anchor="t">
            <a:spAutoFit/>
          </a:bodyPr>
          <a:lstStyle/>
          <a:p>
            <a:pPr algn="ctr"/>
            <a:r>
              <a:rPr lang="en-US" sz="9776">
                <a:solidFill>
                  <a:schemeClr val="accent3">
                    <a:lumMod val="50000"/>
                  </a:schemeClr>
                </a:solidFill>
                <a:latin typeface="Barlow Condensed ExtraBold" panose="00000906000000000000" pitchFamily="2" charset="0"/>
              </a:rPr>
              <a:t>LUYỆN TẬP </a:t>
            </a:r>
          </a:p>
          <a:p>
            <a:pPr algn="ctr"/>
            <a:r>
              <a:rPr lang="en-US" sz="9776">
                <a:solidFill>
                  <a:schemeClr val="accent3">
                    <a:lumMod val="50000"/>
                  </a:schemeClr>
                </a:solidFill>
                <a:latin typeface="Barlow Condensed ExtraBold" panose="00000906000000000000" pitchFamily="2" charset="0"/>
              </a:rPr>
              <a:t>VÀ VẬN DỤNG</a:t>
            </a:r>
          </a:p>
        </p:txBody>
      </p:sp>
      <p:pic>
        <p:nvPicPr>
          <p:cNvPr id="13" name="Picture 12">
            <a:extLst>
              <a:ext uri="{FF2B5EF4-FFF2-40B4-BE49-F238E27FC236}">
                <a16:creationId xmlns:a16="http://schemas.microsoft.com/office/drawing/2014/main" xmlns="" id="{840F4ECC-A160-9E7C-938B-0256556148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74462" y="3158190"/>
            <a:ext cx="2791399" cy="3435078"/>
          </a:xfrm>
          <a:prstGeom prst="rect">
            <a:avLst/>
          </a:prstGeom>
        </p:spPr>
      </p:pic>
      <p:sp>
        <p:nvSpPr>
          <p:cNvPr id="6" name="Freeform 6"/>
          <p:cNvSpPr/>
          <p:nvPr/>
        </p:nvSpPr>
        <p:spPr>
          <a:xfrm>
            <a:off x="2579760" y="3731282"/>
            <a:ext cx="2288873" cy="3235156"/>
          </a:xfrm>
          <a:custGeom>
            <a:avLst/>
            <a:gdLst/>
            <a:ahLst/>
            <a:cxnLst/>
            <a:rect l="l" t="t" r="r" b="b"/>
            <a:pathLst>
              <a:path w="2288873" h="3235156">
                <a:moveTo>
                  <a:pt x="0" y="0"/>
                </a:moveTo>
                <a:lnTo>
                  <a:pt x="2288873" y="0"/>
                </a:lnTo>
                <a:lnTo>
                  <a:pt x="2288873" y="3235156"/>
                </a:lnTo>
                <a:lnTo>
                  <a:pt x="0" y="32351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29537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4">
              <a:duotone>
                <a:prstClr val="black"/>
                <a:schemeClr val="accent3">
                  <a:tint val="45000"/>
                  <a:satMod val="400000"/>
                </a:schemeClr>
              </a:duotone>
            </a:blip>
            <a:stretch>
              <a:fillRect/>
            </a:stretch>
          </a:blipFill>
        </p:spPr>
      </p:sp>
      <p:sp>
        <p:nvSpPr>
          <p:cNvPr id="12" name="TextBox 12"/>
          <p:cNvSpPr txBox="1"/>
          <p:nvPr/>
        </p:nvSpPr>
        <p:spPr>
          <a:xfrm>
            <a:off x="6481690" y="506506"/>
            <a:ext cx="5324620" cy="1756891"/>
          </a:xfrm>
          <a:prstGeom prst="rect">
            <a:avLst/>
          </a:prstGeom>
        </p:spPr>
        <p:txBody>
          <a:bodyPr lIns="0" tIns="0" rIns="0" bIns="0" rtlCol="0" anchor="t">
            <a:spAutoFit/>
          </a:bodyPr>
          <a:lstStyle/>
          <a:p>
            <a:pPr marL="0" marR="0" lvl="0" indent="0" algn="ctr" defTabSz="914400" rtl="0" eaLnBrk="1" fontAlgn="auto" latinLnBrk="0" hangingPunct="1">
              <a:lnSpc>
                <a:spcPts val="13687"/>
              </a:lnSpc>
              <a:spcBef>
                <a:spcPts val="0"/>
              </a:spcBef>
              <a:spcAft>
                <a:spcPts val="0"/>
              </a:spcAft>
              <a:buClrTx/>
              <a:buSzTx/>
              <a:buFontTx/>
              <a:buNone/>
              <a:tabLst/>
              <a:defRPr/>
            </a:pPr>
            <a:endParaRPr kumimoji="0" lang="en-US" sz="9776" b="0" i="0" u="none" strike="noStrike" kern="1200" cap="none" spc="0" normalizeH="0" baseline="0" noProof="0" dirty="0">
              <a:ln>
                <a:noFill/>
              </a:ln>
              <a:solidFill>
                <a:srgbClr val="9BBB59">
                  <a:lumMod val="50000"/>
                </a:srgbClr>
              </a:solidFill>
              <a:effectLst/>
              <a:uLnTx/>
              <a:uFillTx/>
              <a:latin typeface="Balabeloo"/>
              <a:ea typeface="+mn-ea"/>
              <a:cs typeface="+mn-cs"/>
            </a:endParaRPr>
          </a:p>
        </p:txBody>
      </p:sp>
      <p:sp>
        <p:nvSpPr>
          <p:cNvPr id="17" name="TextBox 16">
            <a:extLst>
              <a:ext uri="{FF2B5EF4-FFF2-40B4-BE49-F238E27FC236}">
                <a16:creationId xmlns:a16="http://schemas.microsoft.com/office/drawing/2014/main" xmlns="" id="{642551D4-738D-5728-69D6-3052F34A5499}"/>
              </a:ext>
            </a:extLst>
          </p:cNvPr>
          <p:cNvSpPr txBox="1"/>
          <p:nvPr/>
        </p:nvSpPr>
        <p:spPr>
          <a:xfrm>
            <a:off x="776070" y="266700"/>
            <a:ext cx="30428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Bahnschrift SemiBold" panose="020B0502040204020203" pitchFamily="34" charset="0"/>
              </a:rPr>
              <a:t>Hoạt</a:t>
            </a:r>
            <a:r>
              <a:rPr kumimoji="0" lang="en-US" sz="4000" b="0" i="0" u="none" strike="noStrike" kern="1200" cap="none" spc="0" normalizeH="0" baseline="0" noProof="0" dirty="0">
                <a:ln>
                  <a:noFill/>
                </a:ln>
                <a:solidFill>
                  <a:srgbClr val="FF0000"/>
                </a:solidFill>
                <a:effectLst/>
                <a:uLnTx/>
                <a:uFillTx/>
                <a:latin typeface="Bahnschrift SemiBold" panose="020B0502040204020203" pitchFamily="34" charset="0"/>
              </a:rPr>
              <a:t> </a:t>
            </a:r>
            <a:r>
              <a:rPr kumimoji="0" lang="en-US" sz="4000" b="0" i="0" u="none" strike="noStrike" kern="1200" cap="none" spc="0" normalizeH="0" baseline="0" noProof="0" dirty="0" err="1">
                <a:ln>
                  <a:noFill/>
                </a:ln>
                <a:solidFill>
                  <a:srgbClr val="FF0000"/>
                </a:solidFill>
                <a:effectLst/>
                <a:uLnTx/>
                <a:uFillTx/>
                <a:latin typeface="Bahnschrift SemiBold" panose="020B0502040204020203" pitchFamily="34" charset="0"/>
              </a:rPr>
              <a:t>động</a:t>
            </a:r>
            <a:r>
              <a:rPr kumimoji="0" lang="en-US" sz="4000" b="0" i="0" u="none" strike="noStrike" kern="1200" cap="none" spc="0" normalizeH="0" baseline="0" noProof="0" dirty="0">
                <a:ln>
                  <a:noFill/>
                </a:ln>
                <a:solidFill>
                  <a:srgbClr val="FF0000"/>
                </a:solidFill>
                <a:effectLst/>
                <a:uLnTx/>
                <a:uFillTx/>
                <a:latin typeface="Bahnschrift SemiBold" panose="020B0502040204020203" pitchFamily="34" charset="0"/>
              </a:rPr>
              <a:t> 3</a:t>
            </a:r>
          </a:p>
        </p:txBody>
      </p:sp>
      <p:sp>
        <p:nvSpPr>
          <p:cNvPr id="18" name="TextBox 9">
            <a:extLst>
              <a:ext uri="{FF2B5EF4-FFF2-40B4-BE49-F238E27FC236}">
                <a16:creationId xmlns:a16="http://schemas.microsoft.com/office/drawing/2014/main" xmlns="" id="{40347F3D-14B9-1903-3CAB-5F0613649D26}"/>
              </a:ext>
            </a:extLst>
          </p:cNvPr>
          <p:cNvSpPr txBox="1"/>
          <p:nvPr/>
        </p:nvSpPr>
        <p:spPr>
          <a:xfrm>
            <a:off x="776070" y="1101658"/>
            <a:ext cx="14855352" cy="894860"/>
          </a:xfrm>
          <a:prstGeom prst="rect">
            <a:avLst/>
          </a:prstGeom>
        </p:spPr>
        <p:txBody>
          <a:bodyPr wrap="square" lIns="0" tIns="0" rIns="0" bIns="0" rtlCol="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60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Đề</a:t>
            </a:r>
            <a:r>
              <a:rPr kumimoji="0" lang="en-US" sz="60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xuất</a:t>
            </a:r>
            <a:r>
              <a:rPr kumimoji="0" lang="en-US" sz="60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ý </a:t>
            </a:r>
            <a:r>
              <a:rPr kumimoji="0" lang="en-US" sz="60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tưởng</a:t>
            </a:r>
            <a:r>
              <a:rPr kumimoji="0" lang="en-US" sz="60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trồng</a:t>
            </a:r>
            <a:r>
              <a:rPr kumimoji="0" lang="en-US" sz="60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chậu</a:t>
            </a:r>
            <a:r>
              <a:rPr kumimoji="0" lang="en-US" sz="60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cây</a:t>
            </a:r>
            <a:r>
              <a:rPr kumimoji="0" lang="en-US" sz="60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cảnh</a:t>
            </a:r>
            <a:r>
              <a:rPr kumimoji="0" lang="en-US" sz="6000" b="0" i="0" u="none" strike="noStrike" kern="1200" cap="none" spc="0" normalizeH="0" baseline="0" noProof="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không </a:t>
            </a:r>
            <a:r>
              <a:rPr kumimoji="0" lang="en-US" sz="60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cần</a:t>
            </a:r>
            <a:r>
              <a:rPr kumimoji="0" lang="en-US" sz="60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hạt</a:t>
            </a:r>
            <a:endParaRPr kumimoji="0" lang="en-US" sz="60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endParaRPr>
          </a:p>
        </p:txBody>
      </p:sp>
      <p:sp>
        <p:nvSpPr>
          <p:cNvPr id="14" name="Freeform 4">
            <a:extLst>
              <a:ext uri="{FF2B5EF4-FFF2-40B4-BE49-F238E27FC236}">
                <a16:creationId xmlns:a16="http://schemas.microsoft.com/office/drawing/2014/main" xmlns="" id="{8029E027-B14F-023A-8851-BC92B2F99FA7}"/>
              </a:ext>
            </a:extLst>
          </p:cNvPr>
          <p:cNvSpPr/>
          <p:nvPr/>
        </p:nvSpPr>
        <p:spPr>
          <a:xfrm>
            <a:off x="233910" y="2001961"/>
            <a:ext cx="5883747" cy="4901787"/>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4">
            <a:extLst>
              <a:ext uri="{FF2B5EF4-FFF2-40B4-BE49-F238E27FC236}">
                <a16:creationId xmlns:a16="http://schemas.microsoft.com/office/drawing/2014/main" xmlns="" id="{04A6E55E-3BB8-B3EE-1ECC-EE1E1664008D}"/>
              </a:ext>
            </a:extLst>
          </p:cNvPr>
          <p:cNvSpPr/>
          <p:nvPr/>
        </p:nvSpPr>
        <p:spPr>
          <a:xfrm>
            <a:off x="6232053" y="4127943"/>
            <a:ext cx="5883747" cy="4901787"/>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4">
            <a:extLst>
              <a:ext uri="{FF2B5EF4-FFF2-40B4-BE49-F238E27FC236}">
                <a16:creationId xmlns:a16="http://schemas.microsoft.com/office/drawing/2014/main" xmlns="" id="{3FB06C0F-1162-8AB8-D519-8467698AA841}"/>
              </a:ext>
            </a:extLst>
          </p:cNvPr>
          <p:cNvSpPr/>
          <p:nvPr/>
        </p:nvSpPr>
        <p:spPr>
          <a:xfrm>
            <a:off x="12237713" y="5243907"/>
            <a:ext cx="5883747" cy="4901788"/>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20" name="Picture 19">
            <a:extLst>
              <a:ext uri="{FF2B5EF4-FFF2-40B4-BE49-F238E27FC236}">
                <a16:creationId xmlns:a16="http://schemas.microsoft.com/office/drawing/2014/main" xmlns="" id="{33048606-C408-64BB-6B10-686479C352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226" y="2846579"/>
            <a:ext cx="4923124" cy="3212549"/>
          </a:xfrm>
          <a:prstGeom prst="round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xmlns="" id="{380457CC-860A-C550-1555-413DC537D5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3233" y="4739067"/>
            <a:ext cx="4761388" cy="3362637"/>
          </a:xfrm>
          <a:prstGeom prst="round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xmlns="" id="{39F00349-5E80-52BD-F15D-068FE2CFEE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62388" y="5912341"/>
            <a:ext cx="4761386" cy="3546307"/>
          </a:xfrm>
          <a:prstGeom prst="round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1526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par>
                                <p:cTn id="17" presetID="21"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2000"/>
                                        <p:tgtEl>
                                          <p:spTgt spid="20"/>
                                        </p:tgtEl>
                                      </p:cBhvr>
                                    </p:animEffect>
                                  </p:childTnLst>
                                </p:cTn>
                              </p:par>
                              <p:par>
                                <p:cTn id="20" presetID="21"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1)">
                                      <p:cBhvr>
                                        <p:cTn id="22" dur="2000"/>
                                        <p:tgtEl>
                                          <p:spTgt spid="24"/>
                                        </p:tgtEl>
                                      </p:cBhvr>
                                    </p:animEffect>
                                  </p:childTnLst>
                                </p:cTn>
                              </p:par>
                              <p:par>
                                <p:cTn id="23" presetID="21" presetClass="entr" presetSubtype="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heel(1)">
                                      <p:cBhvr>
                                        <p:cTn id="2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rot="181113">
            <a:off x="7948777" y="5194815"/>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533400" y="380584"/>
            <a:ext cx="16908886" cy="1885966"/>
          </a:xfrm>
          <a:prstGeom prst="rect">
            <a:avLst/>
          </a:prstGeom>
        </p:spPr>
        <p:txBody>
          <a:bodyPr wrap="square" lIns="0" tIns="0" rIns="0" bIns="0" rtlCol="0" anchor="t">
            <a:spAutoFit/>
          </a:bodyPr>
          <a:lstStyle>
            <a:defPPr>
              <a:defRPr lang="en-US"/>
            </a:defPPr>
            <a:lvl1pPr marR="0" lvl="0" indent="0" algn="ctr" fontAlgn="auto">
              <a:lnSpc>
                <a:spcPct val="107000"/>
              </a:lnSpc>
              <a:spcBef>
                <a:spcPts val="0"/>
              </a:spcBef>
              <a:spcAft>
                <a:spcPts val="800"/>
              </a:spcAft>
              <a:buClrTx/>
              <a:buSzTx/>
              <a:buFontTx/>
              <a:buNone/>
              <a:tabLst/>
              <a:defRPr kumimoji="0" sz="6000" b="0" i="0" u="none" strike="noStrike" cap="none" spc="0" normalizeH="0" baseline="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defRPr>
            </a:lvl1pPr>
          </a:lstStyle>
          <a:p>
            <a:r>
              <a:rPr lang="en-US"/>
              <a:t>Dựa vào tiêu chí của nhóm, hãy thảo luận và</a:t>
            </a:r>
            <a:r>
              <a:rPr lang="en-US" dirty="0"/>
              <a:t> </a:t>
            </a:r>
            <a:r>
              <a:rPr lang="en-US"/>
              <a:t>chia sẻ</a:t>
            </a:r>
            <a:r>
              <a:rPr lang="en-US" dirty="0"/>
              <a:t> </a:t>
            </a:r>
            <a:r>
              <a:rPr lang="en-US"/>
              <a:t>ý tưởng </a:t>
            </a:r>
            <a:r>
              <a:rPr lang="en-US">
                <a:solidFill>
                  <a:sysClr val="windowText" lastClr="000000"/>
                </a:solidFill>
              </a:rPr>
              <a:t>trồng chậu cây cảnh không cần hạt</a:t>
            </a:r>
            <a:endParaRPr lang="en-US" dirty="0">
              <a:solidFill>
                <a:sysClr val="windowText" lastClr="000000"/>
              </a:solidFill>
            </a:endParaRPr>
          </a:p>
        </p:txBody>
      </p:sp>
      <p:sp>
        <p:nvSpPr>
          <p:cNvPr id="10" name="TextBox 10"/>
          <p:cNvSpPr txBox="1"/>
          <p:nvPr/>
        </p:nvSpPr>
        <p:spPr>
          <a:xfrm>
            <a:off x="1632556" y="3166539"/>
            <a:ext cx="5962602" cy="573042"/>
          </a:xfrm>
          <a:prstGeom prst="rect">
            <a:avLst/>
          </a:prstGeom>
        </p:spPr>
        <p:txBody>
          <a:bodyPr lIns="0" tIns="0" rIns="0" bIns="0" rtlCol="0" anchor="t">
            <a:spAutoFit/>
          </a:bodyPr>
          <a:lstStyle/>
          <a:p>
            <a:pPr marL="0" marR="0" lvl="0" indent="0" algn="ctr" defTabSz="914400" rtl="0" eaLnBrk="1" fontAlgn="auto" latinLnBrk="0" hangingPunct="1">
              <a:lnSpc>
                <a:spcPts val="5031"/>
              </a:lnSpc>
              <a:spcBef>
                <a:spcPts val="0"/>
              </a:spcBef>
              <a:spcAft>
                <a:spcPts val="0"/>
              </a:spcAft>
              <a:buClrTx/>
              <a:buSzTx/>
              <a:buFontTx/>
              <a:buNone/>
              <a:tabLst/>
              <a:defRPr/>
            </a:pPr>
            <a:endParaRPr kumimoji="0" lang="en-US" sz="3593" b="0" i="0" u="none" strike="noStrike" kern="1200" cap="none" spc="0" normalizeH="0" baseline="0" noProof="0" dirty="0">
              <a:ln>
                <a:noFill/>
              </a:ln>
              <a:solidFill>
                <a:srgbClr val="9BBB59">
                  <a:lumMod val="50000"/>
                </a:srgbClr>
              </a:solidFill>
              <a:effectLst/>
              <a:uLnTx/>
              <a:uFillTx/>
              <a:latin typeface="Barlow Condensed ExtraBold" panose="00000906000000000000" pitchFamily="2" charset="0"/>
              <a:ea typeface="+mn-ea"/>
              <a:cs typeface="+mn-cs"/>
            </a:endParaRPr>
          </a:p>
        </p:txBody>
      </p:sp>
      <p:sp>
        <p:nvSpPr>
          <p:cNvPr id="14" name="Freeform 4">
            <a:extLst>
              <a:ext uri="{FF2B5EF4-FFF2-40B4-BE49-F238E27FC236}">
                <a16:creationId xmlns:a16="http://schemas.microsoft.com/office/drawing/2014/main" xmlns="" id="{D35FF694-5442-1AEF-09F5-28A5387E190C}"/>
              </a:ext>
            </a:extLst>
          </p:cNvPr>
          <p:cNvSpPr/>
          <p:nvPr/>
        </p:nvSpPr>
        <p:spPr>
          <a:xfrm>
            <a:off x="855612" y="3040266"/>
            <a:ext cx="6362247" cy="6113745"/>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4">
            <a:extLst>
              <a:ext uri="{FF2B5EF4-FFF2-40B4-BE49-F238E27FC236}">
                <a16:creationId xmlns:a16="http://schemas.microsoft.com/office/drawing/2014/main" xmlns="" id="{BD094003-83F1-9CD8-22DA-393B121B91C3}"/>
              </a:ext>
            </a:extLst>
          </p:cNvPr>
          <p:cNvSpPr/>
          <p:nvPr/>
        </p:nvSpPr>
        <p:spPr>
          <a:xfrm>
            <a:off x="11066456" y="3195871"/>
            <a:ext cx="6362247" cy="6113745"/>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7" name="Picture 6">
            <a:extLst>
              <a:ext uri="{FF2B5EF4-FFF2-40B4-BE49-F238E27FC236}">
                <a16:creationId xmlns:a16="http://schemas.microsoft.com/office/drawing/2014/main" xmlns="" id="{13373B51-94E5-17C6-073A-1B74EB32E6C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270" b="94823" l="3167" r="90000">
                        <a14:foregroundMark x1="36000" y1="3542" x2="37167" y2="18529"/>
                        <a14:foregroundMark x1="8500" y1="16076" x2="10000" y2="22343"/>
                        <a14:foregroundMark x1="3333" y1="16349" x2="6667" y2="16349"/>
                        <a14:foregroundMark x1="4500" y1="26431" x2="9000" y2="31608"/>
                        <a14:foregroundMark x1="48333" y1="91826" x2="60500" y2="94823"/>
                      </a14:backgroundRemoval>
                    </a14:imgEffect>
                  </a14:imgLayer>
                </a14:imgProps>
              </a:ext>
              <a:ext uri="{28A0092B-C50C-407E-A947-70E740481C1C}">
                <a14:useLocalDpi xmlns:a14="http://schemas.microsoft.com/office/drawing/2010/main" val="0"/>
              </a:ext>
            </a:extLst>
          </a:blip>
          <a:stretch>
            <a:fillRect/>
          </a:stretch>
        </p:blipFill>
        <p:spPr>
          <a:xfrm>
            <a:off x="1632556" y="3619500"/>
            <a:ext cx="4758853" cy="5030010"/>
          </a:xfrm>
          <a:prstGeom prst="rect">
            <a:avLst/>
          </a:prstGeom>
        </p:spPr>
      </p:pic>
      <p:pic>
        <p:nvPicPr>
          <p:cNvPr id="13" name="Picture 12">
            <a:extLst>
              <a:ext uri="{FF2B5EF4-FFF2-40B4-BE49-F238E27FC236}">
                <a16:creationId xmlns:a16="http://schemas.microsoft.com/office/drawing/2014/main" xmlns="" id="{54541FC9-69FA-9375-1E65-775108C43F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84817">
            <a:off x="11879398" y="3971505"/>
            <a:ext cx="4117665" cy="4562475"/>
          </a:xfrm>
          <a:prstGeom prst="rect">
            <a:avLst/>
          </a:prstGeom>
        </p:spPr>
      </p:pic>
    </p:spTree>
    <p:extLst>
      <p:ext uri="{BB962C8B-B14F-4D97-AF65-F5344CB8AC3E}">
        <p14:creationId xmlns:p14="http://schemas.microsoft.com/office/powerpoint/2010/main" val="297491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par>
                                <p:cTn id="13" presetID="21"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xmlns="" id="{97A4FC78-226A-47F4-5100-2CD84D5D0181}"/>
              </a:ext>
            </a:extLst>
          </p:cNvPr>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 name="Freeform 2"/>
          <p:cNvSpPr/>
          <p:nvPr/>
        </p:nvSpPr>
        <p:spPr>
          <a:xfrm>
            <a:off x="-21419"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4">
              <a:duotone>
                <a:prstClr val="black"/>
                <a:schemeClr val="accent3">
                  <a:tint val="45000"/>
                  <a:satMod val="400000"/>
                </a:schemeClr>
              </a:duotone>
            </a:blip>
            <a:stretch>
              <a:fillRect/>
            </a:stretch>
          </a:blipFill>
        </p:spPr>
      </p:sp>
      <p:sp>
        <p:nvSpPr>
          <p:cNvPr id="12" name="TextBox 12"/>
          <p:cNvSpPr txBox="1"/>
          <p:nvPr/>
        </p:nvSpPr>
        <p:spPr>
          <a:xfrm>
            <a:off x="6481690" y="506506"/>
            <a:ext cx="5324620" cy="1756891"/>
          </a:xfrm>
          <a:prstGeom prst="rect">
            <a:avLst/>
          </a:prstGeom>
        </p:spPr>
        <p:txBody>
          <a:bodyPr lIns="0" tIns="0" rIns="0" bIns="0" rtlCol="0" anchor="t">
            <a:spAutoFit/>
          </a:bodyPr>
          <a:lstStyle/>
          <a:p>
            <a:pPr marL="0" marR="0" lvl="0" indent="0" algn="ctr" defTabSz="914400" rtl="0" eaLnBrk="1" fontAlgn="auto" latinLnBrk="0" hangingPunct="1">
              <a:lnSpc>
                <a:spcPts val="13687"/>
              </a:lnSpc>
              <a:spcBef>
                <a:spcPts val="0"/>
              </a:spcBef>
              <a:spcAft>
                <a:spcPts val="0"/>
              </a:spcAft>
              <a:buClrTx/>
              <a:buSzTx/>
              <a:buFontTx/>
              <a:buNone/>
              <a:tabLst/>
              <a:defRPr/>
            </a:pPr>
            <a:endParaRPr kumimoji="0" lang="en-US" sz="9776" b="0" i="0" u="none" strike="noStrike" kern="1200" cap="none" spc="0" normalizeH="0" baseline="0" noProof="0" dirty="0">
              <a:ln>
                <a:noFill/>
              </a:ln>
              <a:solidFill>
                <a:srgbClr val="9BBB59">
                  <a:lumMod val="50000"/>
                </a:srgbClr>
              </a:solidFill>
              <a:effectLst/>
              <a:uLnTx/>
              <a:uFillTx/>
              <a:latin typeface="Balabeloo"/>
              <a:ea typeface="+mn-ea"/>
              <a:cs typeface="+mn-cs"/>
            </a:endParaRPr>
          </a:p>
        </p:txBody>
      </p:sp>
      <p:sp>
        <p:nvSpPr>
          <p:cNvPr id="16" name="Freeform 16"/>
          <p:cNvSpPr/>
          <p:nvPr/>
        </p:nvSpPr>
        <p:spPr>
          <a:xfrm rot="20353346">
            <a:off x="13134920" y="8633996"/>
            <a:ext cx="1119324" cy="797518"/>
          </a:xfrm>
          <a:custGeom>
            <a:avLst/>
            <a:gdLst/>
            <a:ahLst/>
            <a:cxnLst/>
            <a:rect l="l" t="t" r="r" b="b"/>
            <a:pathLst>
              <a:path w="1119324" h="797518">
                <a:moveTo>
                  <a:pt x="0" y="0"/>
                </a:moveTo>
                <a:lnTo>
                  <a:pt x="1119324" y="0"/>
                </a:lnTo>
                <a:lnTo>
                  <a:pt x="1119324" y="797518"/>
                </a:lnTo>
                <a:lnTo>
                  <a:pt x="0" y="7975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TextBox 9">
            <a:extLst>
              <a:ext uri="{FF2B5EF4-FFF2-40B4-BE49-F238E27FC236}">
                <a16:creationId xmlns:a16="http://schemas.microsoft.com/office/drawing/2014/main" xmlns="" id="{40347F3D-14B9-1903-3CAB-5F0613649D26}"/>
              </a:ext>
            </a:extLst>
          </p:cNvPr>
          <p:cNvSpPr txBox="1"/>
          <p:nvPr/>
        </p:nvSpPr>
        <p:spPr>
          <a:xfrm>
            <a:off x="2971800" y="456621"/>
            <a:ext cx="12569352" cy="1846659"/>
          </a:xfrm>
          <a:prstGeom prst="rect">
            <a:avLst/>
          </a:prstGeom>
        </p:spPr>
        <p:txBody>
          <a:bodyPr wrap="square" lIns="0" tIns="0" rIns="0" bIns="0" rtlCol="0" anchor="t">
            <a:spAutoFit/>
          </a:bodyPr>
          <a:lstStyle>
            <a:defPPr>
              <a:defRPr lang="en-US"/>
            </a:defPPr>
            <a:lvl1pPr marR="0" lvl="0" indent="0" algn="ctr" fontAlgn="auto">
              <a:lnSpc>
                <a:spcPct val="107000"/>
              </a:lnSpc>
              <a:spcBef>
                <a:spcPts val="0"/>
              </a:spcBef>
              <a:spcAft>
                <a:spcPts val="800"/>
              </a:spcAft>
              <a:buClrTx/>
              <a:buSzTx/>
              <a:buFontTx/>
              <a:buNone/>
              <a:tabLst/>
              <a:defRPr kumimoji="0" sz="6000" b="0" i="0" u="none" strike="noStrike" cap="none" spc="0" normalizeH="0" baseline="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defRPr>
            </a:lvl1pPr>
          </a:lstStyle>
          <a:p>
            <a:pPr>
              <a:lnSpc>
                <a:spcPct val="100000"/>
              </a:lnSpc>
              <a:spcAft>
                <a:spcPts val="0"/>
              </a:spcAft>
            </a:pPr>
            <a:r>
              <a:rPr lang="en-US"/>
              <a:t>Lựa chọn</a:t>
            </a:r>
            <a:r>
              <a:rPr lang="en-US" dirty="0"/>
              <a:t> </a:t>
            </a:r>
            <a:r>
              <a:rPr lang="en-US"/>
              <a:t>ý tưởng và đề xuất</a:t>
            </a:r>
          </a:p>
          <a:p>
            <a:pPr>
              <a:lnSpc>
                <a:spcPct val="100000"/>
              </a:lnSpc>
              <a:spcAft>
                <a:spcPts val="0"/>
              </a:spcAft>
            </a:pPr>
            <a:r>
              <a:rPr lang="en-US"/>
              <a:t> cách trồng chậu cây cảnh không cần hạt</a:t>
            </a:r>
            <a:endParaRPr lang="en-US" dirty="0"/>
          </a:p>
        </p:txBody>
      </p:sp>
      <p:pic>
        <p:nvPicPr>
          <p:cNvPr id="6" name="Picture 5">
            <a:extLst>
              <a:ext uri="{FF2B5EF4-FFF2-40B4-BE49-F238E27FC236}">
                <a16:creationId xmlns:a16="http://schemas.microsoft.com/office/drawing/2014/main" xmlns="" id="{71593B79-BA16-3C93-803A-3EB9D1673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279" y="2220921"/>
            <a:ext cx="12347753" cy="6470334"/>
          </a:xfrm>
          <a:prstGeom prst="rect">
            <a:avLst/>
          </a:prstGeom>
        </p:spPr>
      </p:pic>
      <p:pic>
        <p:nvPicPr>
          <p:cNvPr id="10" name="Picture 9">
            <a:extLst>
              <a:ext uri="{FF2B5EF4-FFF2-40B4-BE49-F238E27FC236}">
                <a16:creationId xmlns:a16="http://schemas.microsoft.com/office/drawing/2014/main" xmlns="" id="{B83AA57D-0788-02B1-6A1A-95123FAB95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00828" y="4838700"/>
            <a:ext cx="3962400" cy="4226560"/>
          </a:xfrm>
          <a:prstGeom prst="rect">
            <a:avLst/>
          </a:prstGeom>
        </p:spPr>
      </p:pic>
      <p:sp>
        <p:nvSpPr>
          <p:cNvPr id="11" name="TextBox 7">
            <a:extLst>
              <a:ext uri="{FF2B5EF4-FFF2-40B4-BE49-F238E27FC236}">
                <a16:creationId xmlns:a16="http://schemas.microsoft.com/office/drawing/2014/main" xmlns="" id="{992C93C1-57F1-55B6-5BFB-E991171A8ACB}"/>
              </a:ext>
            </a:extLst>
          </p:cNvPr>
          <p:cNvSpPr txBox="1"/>
          <p:nvPr/>
        </p:nvSpPr>
        <p:spPr>
          <a:xfrm>
            <a:off x="5334000" y="3789733"/>
            <a:ext cx="6695181" cy="552908"/>
          </a:xfrm>
          <a:prstGeom prst="rect">
            <a:avLst/>
          </a:prstGeom>
        </p:spPr>
        <p:txBody>
          <a:bodyPr wrap="square" lIns="0" tIns="0" rIns="0" bIns="0" rtlCol="0" anchor="t">
            <a:spAutoFit/>
          </a:bodyPr>
          <a:lstStyle/>
          <a:p>
            <a:pPr algn="ctr"/>
            <a:r>
              <a:rPr lang="vi-VN" sz="3593">
                <a:solidFill>
                  <a:sysClr val="windowText" lastClr="000000"/>
                </a:solidFill>
                <a:latin typeface="Roboto" panose="02000000000000000000" pitchFamily="2" charset="0"/>
              </a:rPr>
              <a:t>Tên cây và bộ phận sử dụng</a:t>
            </a:r>
          </a:p>
        </p:txBody>
      </p:sp>
      <p:sp>
        <p:nvSpPr>
          <p:cNvPr id="13" name="TextBox 7">
            <a:extLst>
              <a:ext uri="{FF2B5EF4-FFF2-40B4-BE49-F238E27FC236}">
                <a16:creationId xmlns:a16="http://schemas.microsoft.com/office/drawing/2014/main" xmlns="" id="{1C799E4D-11E1-EE5C-E246-C41C52169332}"/>
              </a:ext>
            </a:extLst>
          </p:cNvPr>
          <p:cNvSpPr txBox="1"/>
          <p:nvPr/>
        </p:nvSpPr>
        <p:spPr>
          <a:xfrm>
            <a:off x="5344886" y="5179634"/>
            <a:ext cx="6695181" cy="552908"/>
          </a:xfrm>
          <a:prstGeom prst="rect">
            <a:avLst/>
          </a:prstGeom>
        </p:spPr>
        <p:txBody>
          <a:bodyPr wrap="square" lIns="0" tIns="0" rIns="0" bIns="0" rtlCol="0" anchor="t">
            <a:spAutoFit/>
          </a:bodyPr>
          <a:lstStyle/>
          <a:p>
            <a:pPr algn="ctr"/>
            <a:r>
              <a:rPr lang="vi-VN" sz="3593">
                <a:solidFill>
                  <a:sysClr val="windowText" lastClr="000000"/>
                </a:solidFill>
                <a:latin typeface="Roboto" panose="02000000000000000000" pitchFamily="2" charset="0"/>
              </a:rPr>
              <a:t>Chậu hoặc bình trồng</a:t>
            </a:r>
          </a:p>
        </p:txBody>
      </p:sp>
      <p:sp>
        <p:nvSpPr>
          <p:cNvPr id="14" name="TextBox 7">
            <a:extLst>
              <a:ext uri="{FF2B5EF4-FFF2-40B4-BE49-F238E27FC236}">
                <a16:creationId xmlns:a16="http://schemas.microsoft.com/office/drawing/2014/main" xmlns="" id="{0ECFA704-DF6D-18A8-A52F-6FBE1CB9CB1D}"/>
              </a:ext>
            </a:extLst>
          </p:cNvPr>
          <p:cNvSpPr txBox="1"/>
          <p:nvPr/>
        </p:nvSpPr>
        <p:spPr>
          <a:xfrm>
            <a:off x="5366657" y="6346846"/>
            <a:ext cx="6695181" cy="552908"/>
          </a:xfrm>
          <a:prstGeom prst="rect">
            <a:avLst/>
          </a:prstGeom>
        </p:spPr>
        <p:txBody>
          <a:bodyPr wrap="square" lIns="0" tIns="0" rIns="0" bIns="0" rtlCol="0" anchor="t">
            <a:spAutoFit/>
          </a:bodyPr>
          <a:lstStyle/>
          <a:p>
            <a:pPr algn="ctr"/>
            <a:r>
              <a:rPr lang="vi-VN" sz="3593">
                <a:solidFill>
                  <a:sysClr val="windowText" lastClr="000000"/>
                </a:solidFill>
                <a:latin typeface="Roboto" panose="02000000000000000000" pitchFamily="2" charset="0"/>
              </a:rPr>
              <a:t>Cách trồng và chăm sóc cây</a:t>
            </a:r>
          </a:p>
        </p:txBody>
      </p:sp>
      <p:sp>
        <p:nvSpPr>
          <p:cNvPr id="15" name="TextBox 7">
            <a:extLst>
              <a:ext uri="{FF2B5EF4-FFF2-40B4-BE49-F238E27FC236}">
                <a16:creationId xmlns:a16="http://schemas.microsoft.com/office/drawing/2014/main" xmlns="" id="{7E311707-C4FF-C625-6D4B-0F741557C99F}"/>
              </a:ext>
            </a:extLst>
          </p:cNvPr>
          <p:cNvSpPr txBox="1"/>
          <p:nvPr/>
        </p:nvSpPr>
        <p:spPr>
          <a:xfrm>
            <a:off x="5412408" y="7677009"/>
            <a:ext cx="6695181" cy="552908"/>
          </a:xfrm>
          <a:prstGeom prst="rect">
            <a:avLst/>
          </a:prstGeom>
        </p:spPr>
        <p:txBody>
          <a:bodyPr wrap="square" lIns="0" tIns="0" rIns="0" bIns="0" rtlCol="0" anchor="t">
            <a:spAutoFit/>
          </a:bodyPr>
          <a:lstStyle/>
          <a:p>
            <a:pPr algn="ctr"/>
            <a:r>
              <a:rPr lang="vi-VN" sz="3593">
                <a:solidFill>
                  <a:sysClr val="windowText" lastClr="000000"/>
                </a:solidFill>
                <a:latin typeface="Roboto" panose="02000000000000000000" pitchFamily="2" charset="0"/>
              </a:rPr>
              <a:t>Nơi đặt chậu cây</a:t>
            </a:r>
          </a:p>
        </p:txBody>
      </p:sp>
    </p:spTree>
    <p:extLst>
      <p:ext uri="{BB962C8B-B14F-4D97-AF65-F5344CB8AC3E}">
        <p14:creationId xmlns:p14="http://schemas.microsoft.com/office/powerpoint/2010/main" val="367795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duotone>
                <a:prstClr val="black"/>
                <a:schemeClr val="accent3">
                  <a:tint val="45000"/>
                  <a:satMod val="400000"/>
                </a:schemeClr>
              </a:duotone>
            </a:blip>
            <a:stretch>
              <a:fillRect/>
            </a:stretch>
          </a:blipFill>
        </p:spPr>
      </p:sp>
      <p:sp>
        <p:nvSpPr>
          <p:cNvPr id="11" name="TextBox 14">
            <a:extLst>
              <a:ext uri="{FF2B5EF4-FFF2-40B4-BE49-F238E27FC236}">
                <a16:creationId xmlns:a16="http://schemas.microsoft.com/office/drawing/2014/main" xmlns="" id="{38EA81E0-B997-8E17-16E0-F04BEA740DED}"/>
              </a:ext>
            </a:extLst>
          </p:cNvPr>
          <p:cNvSpPr txBox="1"/>
          <p:nvPr/>
        </p:nvSpPr>
        <p:spPr>
          <a:xfrm>
            <a:off x="3366553" y="591894"/>
            <a:ext cx="12066761" cy="110799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483A00"/>
                </a:solidFill>
                <a:effectLst/>
                <a:uLnTx/>
                <a:uFillTx/>
                <a:latin typeface="Barlow Condensed ExtraBold" panose="00000906000000000000" pitchFamily="2" charset="0"/>
                <a:cs typeface="Times New Roman" panose="02020603050405020304" pitchFamily="18" charset="0"/>
              </a:rPr>
              <a:t>PHIẾU </a:t>
            </a:r>
            <a:r>
              <a:rPr kumimoji="0" lang="en-US" sz="7200" b="0" i="0" u="none" strike="noStrike" kern="1200" cap="none" spc="0" normalizeH="0" baseline="0" noProof="0" dirty="0" err="1">
                <a:ln>
                  <a:noFill/>
                </a:ln>
                <a:solidFill>
                  <a:srgbClr val="483A00"/>
                </a:solidFill>
                <a:effectLst/>
                <a:uLnTx/>
                <a:uFillTx/>
                <a:latin typeface="Barlow Condensed ExtraBold" panose="00000906000000000000" pitchFamily="2" charset="0"/>
                <a:cs typeface="Times New Roman" panose="02020603050405020304" pitchFamily="18" charset="0"/>
              </a:rPr>
              <a:t>BÀI</a:t>
            </a:r>
            <a:r>
              <a:rPr kumimoji="0" lang="en-US" sz="7200" b="0" i="0" u="none" strike="noStrike" kern="1200" cap="none" spc="0" normalizeH="0" baseline="0" noProof="0" dirty="0">
                <a:ln>
                  <a:noFill/>
                </a:ln>
                <a:solidFill>
                  <a:srgbClr val="483A00"/>
                </a:solidFill>
                <a:effectLst/>
                <a:uLnTx/>
                <a:uFillTx/>
                <a:latin typeface="Barlow Condensed ExtraBold" panose="00000906000000000000" pitchFamily="2" charset="0"/>
                <a:cs typeface="Times New Roman" panose="02020603050405020304" pitchFamily="18" charset="0"/>
              </a:rPr>
              <a:t> </a:t>
            </a:r>
            <a:r>
              <a:rPr kumimoji="0" lang="en-US" sz="7200" b="0" i="0" u="none" strike="noStrike" kern="1200" cap="none" spc="0" normalizeH="0" baseline="0" noProof="0" dirty="0" err="1">
                <a:ln>
                  <a:noFill/>
                </a:ln>
                <a:solidFill>
                  <a:srgbClr val="483A00"/>
                </a:solidFill>
                <a:effectLst/>
                <a:uLnTx/>
                <a:uFillTx/>
                <a:latin typeface="Barlow Condensed ExtraBold" panose="00000906000000000000" pitchFamily="2" charset="0"/>
                <a:cs typeface="Times New Roman" panose="02020603050405020304" pitchFamily="18" charset="0"/>
              </a:rPr>
              <a:t>TẬP</a:t>
            </a:r>
            <a:r>
              <a:rPr kumimoji="0" lang="en-US" sz="7200" b="0" i="0" u="none" strike="noStrike" kern="1200" cap="none" spc="0" normalizeH="0" baseline="0" noProof="0" dirty="0">
                <a:ln>
                  <a:noFill/>
                </a:ln>
                <a:solidFill>
                  <a:srgbClr val="483A00"/>
                </a:solidFill>
                <a:effectLst/>
                <a:uLnTx/>
                <a:uFillTx/>
                <a:latin typeface="Barlow Condensed ExtraBold" panose="00000906000000000000" pitchFamily="2" charset="0"/>
                <a:cs typeface="Times New Roman" panose="02020603050405020304" pitchFamily="18" charset="0"/>
              </a:rPr>
              <a:t> </a:t>
            </a:r>
            <a:r>
              <a:rPr kumimoji="0" lang="en-US" sz="7200" b="0" i="0" u="none" strike="noStrike" kern="1200" cap="none" spc="0" normalizeH="0" baseline="0" noProof="0" dirty="0" err="1">
                <a:ln>
                  <a:noFill/>
                </a:ln>
                <a:solidFill>
                  <a:srgbClr val="483A00"/>
                </a:solidFill>
                <a:effectLst/>
                <a:uLnTx/>
                <a:uFillTx/>
                <a:latin typeface="Barlow Condensed ExtraBold" panose="00000906000000000000" pitchFamily="2" charset="0"/>
                <a:cs typeface="Times New Roman" panose="02020603050405020304" pitchFamily="18" charset="0"/>
              </a:rPr>
              <a:t>SỐ</a:t>
            </a:r>
            <a:r>
              <a:rPr kumimoji="0" lang="en-US" sz="7200" b="0" i="0" u="none" strike="noStrike" kern="1200" cap="none" spc="0" normalizeH="0" baseline="0" noProof="0" dirty="0">
                <a:ln>
                  <a:noFill/>
                </a:ln>
                <a:solidFill>
                  <a:srgbClr val="483A00"/>
                </a:solidFill>
                <a:effectLst/>
                <a:uLnTx/>
                <a:uFillTx/>
                <a:latin typeface="Barlow Condensed ExtraBold" panose="00000906000000000000" pitchFamily="2" charset="0"/>
                <a:cs typeface="Times New Roman" panose="02020603050405020304" pitchFamily="18" charset="0"/>
              </a:rPr>
              <a:t> 4</a:t>
            </a:r>
          </a:p>
        </p:txBody>
      </p:sp>
      <p:grpSp>
        <p:nvGrpSpPr>
          <p:cNvPr id="12" name="Group 5">
            <a:extLst>
              <a:ext uri="{FF2B5EF4-FFF2-40B4-BE49-F238E27FC236}">
                <a16:creationId xmlns:a16="http://schemas.microsoft.com/office/drawing/2014/main" xmlns="" id="{2DC3E1F1-B449-9C2C-1F35-F861806F2E29}"/>
              </a:ext>
            </a:extLst>
          </p:cNvPr>
          <p:cNvGrpSpPr/>
          <p:nvPr/>
        </p:nvGrpSpPr>
        <p:grpSpPr>
          <a:xfrm>
            <a:off x="2265182" y="2248135"/>
            <a:ext cx="14041617" cy="7162565"/>
            <a:chOff x="0" y="0"/>
            <a:chExt cx="2850029" cy="1579282"/>
          </a:xfrm>
        </p:grpSpPr>
        <p:sp>
          <p:nvSpPr>
            <p:cNvPr id="13" name="Freeform 6">
              <a:extLst>
                <a:ext uri="{FF2B5EF4-FFF2-40B4-BE49-F238E27FC236}">
                  <a16:creationId xmlns:a16="http://schemas.microsoft.com/office/drawing/2014/main" xmlns="" id="{13EEA960-7667-BF16-191B-8BF3418001AB}"/>
                </a:ext>
              </a:extLst>
            </p:cNvPr>
            <p:cNvSpPr/>
            <p:nvPr/>
          </p:nvSpPr>
          <p:spPr>
            <a:xfrm>
              <a:off x="0" y="0"/>
              <a:ext cx="2850029" cy="1579282"/>
            </a:xfrm>
            <a:custGeom>
              <a:avLst/>
              <a:gdLst/>
              <a:ahLst/>
              <a:cxnLst/>
              <a:rect l="l" t="t" r="r" b="b"/>
              <a:pathLst>
                <a:path w="2850029" h="1579282">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sp>
        <p:sp>
          <p:nvSpPr>
            <p:cNvPr id="14" name="TextBox 7">
              <a:extLst>
                <a:ext uri="{FF2B5EF4-FFF2-40B4-BE49-F238E27FC236}">
                  <a16:creationId xmlns:a16="http://schemas.microsoft.com/office/drawing/2014/main" xmlns="" id="{F3E59F94-31B2-E0C0-CE50-A336344BBBE7}"/>
                </a:ext>
              </a:extLst>
            </p:cNvPr>
            <p:cNvSpPr txBox="1"/>
            <p:nvPr/>
          </p:nvSpPr>
          <p:spPr>
            <a:xfrm>
              <a:off x="0" y="-38100"/>
              <a:ext cx="2850029" cy="1617382"/>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1">
            <a:extLst>
              <a:ext uri="{FF2B5EF4-FFF2-40B4-BE49-F238E27FC236}">
                <a16:creationId xmlns:a16="http://schemas.microsoft.com/office/drawing/2014/main" xmlns="" id="{718E887D-8B32-527E-58C0-641CD97FA993}"/>
              </a:ext>
            </a:extLst>
          </p:cNvPr>
          <p:cNvSpPr txBox="1"/>
          <p:nvPr/>
        </p:nvSpPr>
        <p:spPr>
          <a:xfrm>
            <a:off x="2190209" y="3488185"/>
            <a:ext cx="5789020" cy="110799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srgbClr val="0070C0"/>
                </a:solidFill>
                <a:effectLst/>
                <a:uLnTx/>
                <a:uFillTx/>
                <a:latin typeface="Baloo Thambi"/>
                <a:ea typeface="+mn-ea"/>
                <a:cs typeface="+mn-cs"/>
              </a:rPr>
              <a:t>Vẽ</a:t>
            </a:r>
            <a:r>
              <a:rPr kumimoji="0" lang="en-US" sz="3600" b="0" i="0" u="none" strike="noStrike" kern="1200" cap="none" spc="0" normalizeH="0" baseline="0" noProof="0">
                <a:ln>
                  <a:noFill/>
                </a:ln>
                <a:solidFill>
                  <a:srgbClr val="0070C0"/>
                </a:solidFill>
                <a:effectLst/>
                <a:uLnTx/>
                <a:uFillTx/>
                <a:latin typeface="Baloo Thambi"/>
                <a:ea typeface="+mn-ea"/>
                <a:cs typeface="+mn-cs"/>
              </a:rPr>
              <a:t> mô</a:t>
            </a:r>
            <a:r>
              <a:rPr kumimoji="0" lang="en-US" sz="3600" b="0" i="0" u="none" strike="noStrike" kern="1200" cap="none" spc="0" normalizeH="0" noProof="0">
                <a:ln>
                  <a:noFill/>
                </a:ln>
                <a:solidFill>
                  <a:srgbClr val="0070C0"/>
                </a:solidFill>
                <a:effectLst/>
                <a:uLnTx/>
                <a:uFillTx/>
                <a:latin typeface="Baloo Thambi"/>
                <a:ea typeface="+mn-ea"/>
                <a:cs typeface="+mn-cs"/>
              </a:rPr>
              <a:t> hình </a:t>
            </a:r>
            <a:r>
              <a:rPr kumimoji="0" lang="en-US" sz="3600" b="0" i="0" u="none" strike="noStrike" kern="1200" cap="none" spc="0" normalizeH="0" baseline="0" noProof="0">
                <a:ln>
                  <a:noFill/>
                </a:ln>
                <a:solidFill>
                  <a:srgbClr val="0070C0"/>
                </a:solidFill>
                <a:effectLst/>
                <a:uLnTx/>
                <a:uFillTx/>
                <a:latin typeface="Baloo Thambi"/>
                <a:ea typeface="+mn-ea"/>
                <a:cs typeface="+mn-cs"/>
              </a:rPr>
              <a:t>trồng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Baloo Thambi"/>
                <a:ea typeface="+mn-ea"/>
                <a:cs typeface="+mn-cs"/>
              </a:rPr>
              <a:t>cây </a:t>
            </a:r>
            <a:r>
              <a:rPr kumimoji="0" lang="en-US" sz="3600" b="0" i="0" u="none" strike="noStrike" kern="1200" cap="none" spc="0" normalizeH="0" baseline="0" noProof="0" err="1">
                <a:ln>
                  <a:noFill/>
                </a:ln>
                <a:solidFill>
                  <a:srgbClr val="0070C0"/>
                </a:solidFill>
                <a:effectLst/>
                <a:uLnTx/>
                <a:uFillTx/>
                <a:latin typeface="Baloo Thambi"/>
                <a:ea typeface="+mn-ea"/>
                <a:cs typeface="+mn-cs"/>
              </a:rPr>
              <a:t>cảnh</a:t>
            </a:r>
            <a:r>
              <a:rPr kumimoji="0" lang="en-US" sz="3600" b="0" i="0" u="none" strike="noStrike" kern="1200" cap="none" spc="0" normalizeH="0" baseline="0" noProof="0">
                <a:ln>
                  <a:noFill/>
                </a:ln>
                <a:solidFill>
                  <a:srgbClr val="0070C0"/>
                </a:solidFill>
                <a:effectLst/>
                <a:uLnTx/>
                <a:uFillTx/>
                <a:latin typeface="Baloo Thambi"/>
                <a:ea typeface="+mn-ea"/>
                <a:cs typeface="+mn-cs"/>
              </a:rPr>
              <a:t> không </a:t>
            </a:r>
            <a:r>
              <a:rPr kumimoji="0" lang="en-US" sz="3600" b="0" i="0" u="none" strike="noStrike" kern="1200" cap="none" spc="0" normalizeH="0" baseline="0" noProof="0" dirty="0" err="1">
                <a:ln>
                  <a:noFill/>
                </a:ln>
                <a:solidFill>
                  <a:srgbClr val="0070C0"/>
                </a:solidFill>
                <a:effectLst/>
                <a:uLnTx/>
                <a:uFillTx/>
                <a:latin typeface="Baloo Thambi"/>
                <a:ea typeface="+mn-ea"/>
                <a:cs typeface="+mn-cs"/>
              </a:rPr>
              <a:t>cần</a:t>
            </a:r>
            <a:r>
              <a:rPr kumimoji="0" lang="en-US" sz="3600" b="0" i="0" u="none" strike="noStrike" kern="1200" cap="none" spc="0" normalizeH="0" baseline="0" noProof="0" dirty="0">
                <a:ln>
                  <a:noFill/>
                </a:ln>
                <a:solidFill>
                  <a:srgbClr val="0070C0"/>
                </a:solidFill>
                <a:effectLst/>
                <a:uLnTx/>
                <a:uFillTx/>
                <a:latin typeface="Baloo Thambi"/>
                <a:ea typeface="+mn-ea"/>
                <a:cs typeface="+mn-cs"/>
              </a:rPr>
              <a:t> </a:t>
            </a:r>
            <a:r>
              <a:rPr kumimoji="0" lang="en-US" sz="3600" b="0" i="0" u="none" strike="noStrike" kern="1200" cap="none" spc="0" normalizeH="0" baseline="0" noProof="0" dirty="0" err="1">
                <a:ln>
                  <a:noFill/>
                </a:ln>
                <a:solidFill>
                  <a:srgbClr val="0070C0"/>
                </a:solidFill>
                <a:effectLst/>
                <a:uLnTx/>
                <a:uFillTx/>
                <a:latin typeface="Baloo Thambi"/>
                <a:ea typeface="+mn-ea"/>
                <a:cs typeface="+mn-cs"/>
              </a:rPr>
              <a:t>hạt</a:t>
            </a:r>
            <a:endParaRPr kumimoji="0" lang="en-US" sz="3600" b="0" i="0" u="none" strike="noStrike" kern="1200" cap="none" spc="0" normalizeH="0" baseline="0" noProof="0" dirty="0">
              <a:ln>
                <a:noFill/>
              </a:ln>
              <a:solidFill>
                <a:srgbClr val="0070C0"/>
              </a:solidFill>
              <a:effectLst/>
              <a:uLnTx/>
              <a:uFillTx/>
              <a:latin typeface="Baloo Thambi"/>
              <a:ea typeface="+mn-ea"/>
              <a:cs typeface="+mn-cs"/>
            </a:endParaRPr>
          </a:p>
        </p:txBody>
      </p:sp>
      <p:sp>
        <p:nvSpPr>
          <p:cNvPr id="16" name="TextBox 15">
            <a:extLst>
              <a:ext uri="{FF2B5EF4-FFF2-40B4-BE49-F238E27FC236}">
                <a16:creationId xmlns:a16="http://schemas.microsoft.com/office/drawing/2014/main" xmlns="" id="{93C30DB3-DB6C-FBA9-030D-038455414B63}"/>
              </a:ext>
            </a:extLst>
          </p:cNvPr>
          <p:cNvSpPr txBox="1"/>
          <p:nvPr/>
        </p:nvSpPr>
        <p:spPr>
          <a:xfrm>
            <a:off x="7786322" y="3305440"/>
            <a:ext cx="8520477"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1.</a:t>
            </a:r>
            <a:r>
              <a:rPr kumimoji="0" lang="vi-VN" altLang="zh-CN" sz="3200" b="0" i="0" u="none" strike="noStrike" kern="1200" cap="none" spc="0" normalizeH="0" baseline="0" noProof="0">
                <a:ln>
                  <a:noFill/>
                </a:ln>
                <a:solidFill>
                  <a:srgbClr val="0070C0"/>
                </a:solidFill>
                <a:effectLst/>
                <a:uLnTx/>
                <a:uFillTx/>
                <a:latin typeface="Montserrat Medium" panose="00000600000000000000" pitchFamily="2" charset="0"/>
                <a:ea typeface="宋体" panose="02010600030101010101" pitchFamily="2" charset="-122"/>
                <a:cs typeface="+mn-cs"/>
              </a:rPr>
              <a:t> </a:t>
            </a:r>
            <a:r>
              <a:rPr kumimoji="0" lang="en-US"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Em trồng</a:t>
            </a:r>
            <a:r>
              <a:rPr kumimoji="0" lang="en-US" altLang="zh-CN" sz="3200" b="0" i="0" u="none" strike="noStrike" kern="1200" cap="none" spc="0" normalizeH="0" noProof="0">
                <a:ln>
                  <a:noFill/>
                </a:ln>
                <a:solidFill>
                  <a:srgbClr val="483A00"/>
                </a:solidFill>
                <a:effectLst/>
                <a:uLnTx/>
                <a:uFillTx/>
                <a:latin typeface="Kurale"/>
                <a:ea typeface="宋体" panose="02010600030101010101" pitchFamily="2" charset="-122"/>
                <a:cs typeface="+mn-cs"/>
              </a:rPr>
              <a:t> cây gì?</a:t>
            </a:r>
            <a:endParaRPr kumimoji="0" lang="vi-VN" altLang="zh-CN" sz="3200" b="0" i="0" u="none" strike="noStrike" kern="1200" cap="none" spc="0" normalizeH="0" baseline="0" noProof="0" dirty="0">
              <a:ln>
                <a:noFill/>
              </a:ln>
              <a:solidFill>
                <a:srgbClr val="483A00"/>
              </a:solidFill>
              <a:effectLst/>
              <a:uLnTx/>
              <a:uFillTx/>
              <a:latin typeface="Kurale"/>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a:t>
            </a:r>
            <a:endParaRPr kumimoji="0" lang="vi-VN" altLang="zh-CN" sz="3200" b="0" i="0" u="none" strike="noStrike" kern="1200" cap="none" spc="0" normalizeH="0" baseline="0" noProof="0" dirty="0">
              <a:ln>
                <a:noFill/>
              </a:ln>
              <a:solidFill>
                <a:srgbClr val="483A00"/>
              </a:solidFill>
              <a:effectLst/>
              <a:uLnTx/>
              <a:uFillTx/>
              <a:latin typeface="Kurale"/>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2.</a:t>
            </a:r>
            <a:r>
              <a:rPr kumimoji="0" lang="vi-VN"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 </a:t>
            </a:r>
            <a:r>
              <a:rPr kumimoji="0" lang="en-US"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Em sử </a:t>
            </a:r>
            <a:r>
              <a:rPr kumimoji="0" lang="en-US" altLang="zh-CN" sz="3200" b="0" i="0" u="none" strike="noStrike" kern="1200" cap="none" spc="0" normalizeH="0" baseline="0" noProof="0" err="1">
                <a:ln>
                  <a:noFill/>
                </a:ln>
                <a:solidFill>
                  <a:srgbClr val="483A00"/>
                </a:solidFill>
                <a:effectLst/>
                <a:uLnTx/>
                <a:uFillTx/>
                <a:latin typeface="Kurale"/>
                <a:ea typeface="宋体" panose="02010600030101010101" pitchFamily="2" charset="-122"/>
                <a:cs typeface="+mn-cs"/>
              </a:rPr>
              <a:t>dụng</a:t>
            </a:r>
            <a:r>
              <a:rPr kumimoji="0" lang="en-US"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 bộ</a:t>
            </a:r>
            <a:r>
              <a:rPr kumimoji="0" lang="en-US" altLang="zh-CN" sz="3200" b="0" i="0" u="none" strike="noStrike" kern="1200" cap="none" spc="0" normalizeH="0" noProof="0">
                <a:ln>
                  <a:noFill/>
                </a:ln>
                <a:solidFill>
                  <a:srgbClr val="483A00"/>
                </a:solidFill>
                <a:effectLst/>
                <a:uLnTx/>
                <a:uFillTx/>
                <a:latin typeface="Kurale"/>
                <a:ea typeface="宋体" panose="02010600030101010101" pitchFamily="2" charset="-122"/>
                <a:cs typeface="+mn-cs"/>
              </a:rPr>
              <a:t> phận nào của cây </a:t>
            </a:r>
            <a:r>
              <a:rPr kumimoji="0" lang="en-US"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để </a:t>
            </a:r>
            <a:r>
              <a:rPr kumimoji="0" lang="en-US" altLang="zh-CN" sz="3200" b="0" i="0" u="none" strike="noStrike" kern="1200" cap="none" spc="0" normalizeH="0" baseline="0" noProof="0" dirty="0" err="1">
                <a:ln>
                  <a:noFill/>
                </a:ln>
                <a:solidFill>
                  <a:srgbClr val="483A00"/>
                </a:solidFill>
                <a:effectLst/>
                <a:uLnTx/>
                <a:uFillTx/>
                <a:latin typeface="Kurale"/>
                <a:ea typeface="宋体" panose="02010600030101010101" pitchFamily="2" charset="-122"/>
                <a:cs typeface="+mn-cs"/>
              </a:rPr>
              <a:t>trồng</a:t>
            </a:r>
            <a:endParaRPr kumimoji="0" lang="vi-VN" altLang="zh-CN" sz="3200" b="0" i="0" u="none" strike="noStrike" kern="1200" cap="none" spc="0" normalizeH="0" baseline="0" noProof="0" dirty="0">
              <a:ln>
                <a:noFill/>
              </a:ln>
              <a:solidFill>
                <a:srgbClr val="483A00"/>
              </a:solidFill>
              <a:effectLst/>
              <a:uLnTx/>
              <a:uFillTx/>
              <a:latin typeface="Kurale"/>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a:t>
            </a:r>
            <a:endParaRPr kumimoji="0" lang="vi-VN" altLang="zh-CN" sz="3200" b="0" i="0" u="none" strike="noStrike" kern="1200" cap="none" spc="0" normalizeH="0" baseline="0" noProof="0" dirty="0">
              <a:ln>
                <a:noFill/>
              </a:ln>
              <a:solidFill>
                <a:srgbClr val="483A00"/>
              </a:solidFill>
              <a:effectLst/>
              <a:uLnTx/>
              <a:uFillTx/>
              <a:latin typeface="Kurale"/>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3</a:t>
            </a:r>
            <a:r>
              <a:rPr kumimoji="0" lang="vi-VN"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 </a:t>
            </a:r>
            <a:r>
              <a:rPr kumimoji="0" lang="vi-VN" altLang="zh-CN" sz="3200" b="0" i="0" u="none" strike="noStrike" kern="1200" cap="none" spc="0" normalizeH="0" baseline="0" noProof="0" dirty="0">
                <a:ln>
                  <a:noFill/>
                </a:ln>
                <a:solidFill>
                  <a:srgbClr val="483A00"/>
                </a:solidFill>
                <a:effectLst/>
                <a:uLnTx/>
                <a:uFillTx/>
                <a:latin typeface="Kurale"/>
                <a:ea typeface="宋体" panose="02010600030101010101" pitchFamily="2" charset="-122"/>
                <a:cs typeface="+mn-cs"/>
              </a:rPr>
              <a:t>Mô </a:t>
            </a:r>
            <a:r>
              <a:rPr kumimoji="0" lang="vi-VN"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tả cách </a:t>
            </a:r>
            <a:r>
              <a:rPr kumimoji="0" lang="en-US" altLang="zh-CN" sz="3200" b="0" i="0" u="none" strike="noStrike" kern="1200" cap="none" spc="0" normalizeH="0" baseline="0" noProof="0" err="1">
                <a:ln>
                  <a:noFill/>
                </a:ln>
                <a:solidFill>
                  <a:srgbClr val="483A00"/>
                </a:solidFill>
                <a:effectLst/>
                <a:uLnTx/>
                <a:uFillTx/>
                <a:latin typeface="Kurale"/>
                <a:ea typeface="宋体" panose="02010600030101010101" pitchFamily="2" charset="-122"/>
                <a:cs typeface="+mn-cs"/>
              </a:rPr>
              <a:t>trồng</a:t>
            </a:r>
            <a:r>
              <a:rPr kumimoji="0" lang="en-US"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 và</a:t>
            </a:r>
            <a:r>
              <a:rPr kumimoji="0" lang="en-US" altLang="zh-CN" sz="3200" b="0" i="0" u="none" strike="noStrike" kern="1200" cap="none" spc="0" normalizeH="0" noProof="0">
                <a:ln>
                  <a:noFill/>
                </a:ln>
                <a:solidFill>
                  <a:srgbClr val="483A00"/>
                </a:solidFill>
                <a:effectLst/>
                <a:uLnTx/>
                <a:uFillTx/>
                <a:latin typeface="Kurale"/>
                <a:ea typeface="宋体" panose="02010600030101010101" pitchFamily="2" charset="-122"/>
                <a:cs typeface="+mn-cs"/>
              </a:rPr>
              <a:t> chăm sóc cây</a:t>
            </a:r>
            <a:endParaRPr kumimoji="0" lang="vi-VN" altLang="zh-CN" sz="3200" b="0" i="0" u="none" strike="noStrike" kern="1200" cap="none" spc="0" normalizeH="0" baseline="0" noProof="0" dirty="0">
              <a:ln>
                <a:noFill/>
              </a:ln>
              <a:solidFill>
                <a:srgbClr val="483A00"/>
              </a:solidFill>
              <a:effectLst/>
              <a:uLnTx/>
              <a:uFillTx/>
              <a:latin typeface="Kurale"/>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a:t>
            </a:r>
            <a:r>
              <a:rPr kumimoji="0" lang="en-US"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a:t>
            </a:r>
            <a:endParaRPr kumimoji="0" lang="vi-VN" altLang="zh-CN" sz="3200" b="0" i="0" u="none" strike="noStrike" kern="1200" cap="none" spc="0" normalizeH="0" baseline="0" noProof="0" dirty="0">
              <a:ln>
                <a:noFill/>
              </a:ln>
              <a:solidFill>
                <a:srgbClr val="483A00"/>
              </a:solidFill>
              <a:effectLst/>
              <a:uLnTx/>
              <a:uFillTx/>
              <a:latin typeface="Kurale"/>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rPr>
              <a:t>…………………………………………………</a:t>
            </a:r>
            <a:endParaRPr kumimoji="0" lang="en-US" altLang="zh-CN" sz="3200" b="0" i="0" u="none" strike="noStrike" kern="1200" cap="none" spc="0" normalizeH="0" baseline="0" noProof="0">
              <a:ln>
                <a:noFill/>
              </a:ln>
              <a:solidFill>
                <a:srgbClr val="483A00"/>
              </a:solidFill>
              <a:effectLst/>
              <a:uLnTx/>
              <a:uFillTx/>
              <a:latin typeface="Kurale"/>
              <a:ea typeface="宋体" panose="02010600030101010101" pitchFamily="2" charset="-122"/>
              <a:cs typeface="+mn-cs"/>
            </a:endParaRPr>
          </a:p>
          <a:p>
            <a:pPr lvl="0">
              <a:defRPr/>
            </a:pPr>
            <a:r>
              <a:rPr lang="vi-VN" altLang="zh-CN" sz="3200">
                <a:solidFill>
                  <a:srgbClr val="483A00"/>
                </a:solidFill>
                <a:latin typeface="Kurale"/>
              </a:rPr>
              <a:t>………………………………………………</a:t>
            </a:r>
            <a:r>
              <a:rPr lang="en-US" altLang="zh-CN" sz="3200">
                <a:solidFill>
                  <a:srgbClr val="483A00"/>
                </a:solidFill>
                <a:latin typeface="Kurale"/>
              </a:rPr>
              <a:t>…</a:t>
            </a:r>
            <a:endParaRPr lang="vi-VN" altLang="zh-CN" sz="3200">
              <a:solidFill>
                <a:srgbClr val="483A00"/>
              </a:solidFill>
              <a:latin typeface="Kurale"/>
            </a:endParaRPr>
          </a:p>
          <a:p>
            <a:pPr lvl="0">
              <a:defRPr/>
            </a:pPr>
            <a:r>
              <a:rPr lang="vi-VN" altLang="zh-CN" sz="3200">
                <a:solidFill>
                  <a:srgbClr val="483A00"/>
                </a:solidFill>
                <a:latin typeface="Kurale"/>
              </a:rPr>
              <a:t>…………………………………………………</a:t>
            </a:r>
          </a:p>
          <a:p>
            <a:pPr lvl="0">
              <a:defRPr/>
            </a:pPr>
            <a:r>
              <a:rPr lang="vi-VN" altLang="zh-CN" sz="3200">
                <a:solidFill>
                  <a:srgbClr val="483A00"/>
                </a:solidFill>
                <a:latin typeface="Kurale"/>
              </a:rPr>
              <a:t>………………………………………………</a:t>
            </a:r>
            <a:r>
              <a:rPr lang="en-US" altLang="zh-CN" sz="3200">
                <a:solidFill>
                  <a:srgbClr val="483A00"/>
                </a:solidFill>
                <a:latin typeface="Kurale"/>
              </a:rPr>
              <a:t>…</a:t>
            </a:r>
            <a:endParaRPr lang="vi-VN" altLang="zh-CN" sz="3200">
              <a:solidFill>
                <a:srgbClr val="483A00"/>
              </a:solidFill>
              <a:latin typeface="Kurale"/>
            </a:endParaRPr>
          </a:p>
          <a:p>
            <a:pPr lvl="0">
              <a:defRPr/>
            </a:pPr>
            <a:r>
              <a:rPr lang="vi-VN" altLang="zh-CN" sz="3200">
                <a:solidFill>
                  <a:srgbClr val="483A00"/>
                </a:solidFill>
                <a:latin typeface="Kurale"/>
              </a:rPr>
              <a:t>…………………………………………………</a:t>
            </a:r>
          </a:p>
        </p:txBody>
      </p:sp>
      <p:sp>
        <p:nvSpPr>
          <p:cNvPr id="6" name="Freeform 6"/>
          <p:cNvSpPr/>
          <p:nvPr/>
        </p:nvSpPr>
        <p:spPr>
          <a:xfrm>
            <a:off x="283981" y="6843473"/>
            <a:ext cx="2288873" cy="3235156"/>
          </a:xfrm>
          <a:custGeom>
            <a:avLst/>
            <a:gdLst/>
            <a:ahLst/>
            <a:cxnLst/>
            <a:rect l="l" t="t" r="r" b="b"/>
            <a:pathLst>
              <a:path w="2288873" h="3235156">
                <a:moveTo>
                  <a:pt x="0" y="0"/>
                </a:moveTo>
                <a:lnTo>
                  <a:pt x="2288873" y="0"/>
                </a:lnTo>
                <a:lnTo>
                  <a:pt x="2288873" y="3235156"/>
                </a:lnTo>
                <a:lnTo>
                  <a:pt x="0" y="3235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7" name="Picture 6">
            <a:extLst>
              <a:ext uri="{FF2B5EF4-FFF2-40B4-BE49-F238E27FC236}">
                <a16:creationId xmlns:a16="http://schemas.microsoft.com/office/drawing/2014/main" xmlns="" id="{C89AFE96-CBAF-E4CB-0D40-2F72796067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2316" y="5129692"/>
            <a:ext cx="2974230" cy="3387317"/>
          </a:xfrm>
          <a:prstGeom prst="rect">
            <a:avLst/>
          </a:prstGeom>
        </p:spPr>
      </p:pic>
    </p:spTree>
    <p:extLst>
      <p:ext uri="{BB962C8B-B14F-4D97-AF65-F5344CB8AC3E}">
        <p14:creationId xmlns:p14="http://schemas.microsoft.com/office/powerpoint/2010/main" val="321584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284222">
            <a:off x="16650941" y="-719446"/>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4">
              <a:duotone>
                <a:prstClr val="black"/>
                <a:schemeClr val="accent3">
                  <a:tint val="45000"/>
                  <a:satMod val="400000"/>
                </a:schemeClr>
              </a:duotone>
            </a:blip>
            <a:stretch>
              <a:fillRect/>
            </a:stretch>
          </a:blipFill>
        </p:spPr>
      </p:sp>
      <p:grpSp>
        <p:nvGrpSpPr>
          <p:cNvPr id="12" name="Group 5">
            <a:extLst>
              <a:ext uri="{FF2B5EF4-FFF2-40B4-BE49-F238E27FC236}">
                <a16:creationId xmlns:a16="http://schemas.microsoft.com/office/drawing/2014/main" xmlns="" id="{2DC3E1F1-B449-9C2C-1F35-F861806F2E29}"/>
              </a:ext>
            </a:extLst>
          </p:cNvPr>
          <p:cNvGrpSpPr/>
          <p:nvPr/>
        </p:nvGrpSpPr>
        <p:grpSpPr>
          <a:xfrm>
            <a:off x="1981200" y="2320289"/>
            <a:ext cx="13653682" cy="7623811"/>
            <a:chOff x="0" y="0"/>
            <a:chExt cx="2850029" cy="1579282"/>
          </a:xfrm>
        </p:grpSpPr>
        <p:sp>
          <p:nvSpPr>
            <p:cNvPr id="13" name="Freeform 6">
              <a:extLst>
                <a:ext uri="{FF2B5EF4-FFF2-40B4-BE49-F238E27FC236}">
                  <a16:creationId xmlns:a16="http://schemas.microsoft.com/office/drawing/2014/main" xmlns="" id="{13EEA960-7667-BF16-191B-8BF3418001AB}"/>
                </a:ext>
              </a:extLst>
            </p:cNvPr>
            <p:cNvSpPr/>
            <p:nvPr/>
          </p:nvSpPr>
          <p:spPr>
            <a:xfrm>
              <a:off x="0" y="0"/>
              <a:ext cx="2850029" cy="1579282"/>
            </a:xfrm>
            <a:custGeom>
              <a:avLst/>
              <a:gdLst/>
              <a:ahLst/>
              <a:cxnLst/>
              <a:rect l="l" t="t" r="r" b="b"/>
              <a:pathLst>
                <a:path w="2850029" h="1579282">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7">
              <a:extLst>
                <a:ext uri="{FF2B5EF4-FFF2-40B4-BE49-F238E27FC236}">
                  <a16:creationId xmlns:a16="http://schemas.microsoft.com/office/drawing/2014/main" xmlns="" id="{F3E59F94-31B2-E0C0-CE50-A336344BBBE7}"/>
                </a:ext>
              </a:extLst>
            </p:cNvPr>
            <p:cNvSpPr txBox="1"/>
            <p:nvPr/>
          </p:nvSpPr>
          <p:spPr>
            <a:xfrm>
              <a:off x="0" y="-38100"/>
              <a:ext cx="2850029" cy="1617382"/>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4">
            <a:extLst>
              <a:ext uri="{FF2B5EF4-FFF2-40B4-BE49-F238E27FC236}">
                <a16:creationId xmlns:a16="http://schemas.microsoft.com/office/drawing/2014/main" xmlns="" id="{B7C5F2AE-F3DB-1000-9C49-0E3F6CB7CC09}"/>
              </a:ext>
            </a:extLst>
          </p:cNvPr>
          <p:cNvSpPr txBox="1"/>
          <p:nvPr/>
        </p:nvSpPr>
        <p:spPr>
          <a:xfrm>
            <a:off x="3366553" y="591894"/>
            <a:ext cx="12066761" cy="1193147"/>
          </a:xfrm>
          <a:prstGeom prst="rect">
            <a:avLst/>
          </a:prstGeom>
        </p:spPr>
        <p:txBody>
          <a:bodyPr wrap="square" lIns="0" tIns="0" rIns="0" bIns="0" rtlCol="0" anchor="t">
            <a:spAutoFit/>
          </a:bodyPr>
          <a:lstStyle>
            <a:defPPr>
              <a:defRPr lang="en-US"/>
            </a:defPPr>
            <a:lvl1pPr marR="0" lvl="0" indent="0" algn="ctr" fontAlgn="auto">
              <a:lnSpc>
                <a:spcPct val="107000"/>
              </a:lnSpc>
              <a:spcBef>
                <a:spcPts val="0"/>
              </a:spcBef>
              <a:spcAft>
                <a:spcPts val="800"/>
              </a:spcAft>
              <a:buClrTx/>
              <a:buSzTx/>
              <a:buFontTx/>
              <a:buNone/>
              <a:tabLst/>
              <a:defRPr kumimoji="0" sz="6000" b="0" i="0" u="none" strike="noStrike" cap="none" spc="0" normalizeH="0" baseline="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defRPr>
            </a:lvl1pPr>
          </a:lstStyle>
          <a:p>
            <a:r>
              <a:rPr lang="vi-VN" sz="8000" dirty="0"/>
              <a:t>TRÌNH BÀY Ý TƯỞNG</a:t>
            </a:r>
          </a:p>
        </p:txBody>
      </p:sp>
      <p:sp>
        <p:nvSpPr>
          <p:cNvPr id="10" name="TextBox 8">
            <a:extLst>
              <a:ext uri="{FF2B5EF4-FFF2-40B4-BE49-F238E27FC236}">
                <a16:creationId xmlns:a16="http://schemas.microsoft.com/office/drawing/2014/main" xmlns="" id="{759ACD84-339C-851C-4CAE-C4CC8B46DB8F}"/>
              </a:ext>
            </a:extLst>
          </p:cNvPr>
          <p:cNvSpPr txBox="1"/>
          <p:nvPr/>
        </p:nvSpPr>
        <p:spPr>
          <a:xfrm>
            <a:off x="2376062" y="2622744"/>
            <a:ext cx="5867400" cy="461665"/>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Đây là </a:t>
            </a:r>
            <a:r>
              <a:rPr kumimoji="0" lang="en-US" sz="30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ý </a:t>
            </a:r>
            <a:r>
              <a:rPr kumimoji="0" lang="en-US" sz="3000" b="0" i="0" u="none" strike="noStrike" kern="1200" cap="none" spc="0" normalizeH="0" baseline="0" noProof="0" dirty="0" err="1">
                <a:ln>
                  <a:noFill/>
                </a:ln>
                <a:solidFill>
                  <a:srgbClr val="0070C0"/>
                </a:solidFill>
                <a:effectLst/>
                <a:uLnTx/>
                <a:uFillTx/>
                <a:latin typeface="Montserrat Medium" panose="00000600000000000000" pitchFamily="2" charset="0"/>
                <a:ea typeface="+mn-ea"/>
                <a:cs typeface="+mn-cs"/>
              </a:rPr>
              <a:t>tưởng</a:t>
            </a:r>
            <a:r>
              <a:rPr kumimoji="0" lang="en-US" sz="30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 </a:t>
            </a:r>
            <a:r>
              <a:rPr kumimoji="0" lang="vi-VN" sz="30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của nhóm tớ</a:t>
            </a:r>
            <a:endParaRPr kumimoji="0" lang="en-US" sz="30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pic>
        <p:nvPicPr>
          <p:cNvPr id="17" name="Picture 16">
            <a:extLst>
              <a:ext uri="{FF2B5EF4-FFF2-40B4-BE49-F238E27FC236}">
                <a16:creationId xmlns:a16="http://schemas.microsoft.com/office/drawing/2014/main" xmlns="" id="{33D1BEB5-7C64-1D0E-1185-1DB0137078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29297" y="2759835"/>
            <a:ext cx="3478044" cy="6324600"/>
          </a:xfrm>
          <a:prstGeom prst="rect">
            <a:avLst/>
          </a:prstGeom>
        </p:spPr>
      </p:pic>
      <p:pic>
        <p:nvPicPr>
          <p:cNvPr id="19" name="Picture 18">
            <a:extLst>
              <a:ext uri="{FF2B5EF4-FFF2-40B4-BE49-F238E27FC236}">
                <a16:creationId xmlns:a16="http://schemas.microsoft.com/office/drawing/2014/main" xmlns="" id="{94002A1C-2F58-D621-7673-C2A21FFE4F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8976" y="3314946"/>
            <a:ext cx="4403573" cy="2748700"/>
          </a:xfrm>
          <a:prstGeom prst="rect">
            <a:avLst/>
          </a:prstGeom>
        </p:spPr>
      </p:pic>
      <p:pic>
        <p:nvPicPr>
          <p:cNvPr id="21" name="Picture 20">
            <a:extLst>
              <a:ext uri="{FF2B5EF4-FFF2-40B4-BE49-F238E27FC236}">
                <a16:creationId xmlns:a16="http://schemas.microsoft.com/office/drawing/2014/main" xmlns="" id="{CBD0E9C3-E218-3733-1577-ED1B62F350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1171" y="6623778"/>
            <a:ext cx="4708373" cy="3053714"/>
          </a:xfrm>
          <a:prstGeom prst="rect">
            <a:avLst/>
          </a:prstGeom>
        </p:spPr>
      </p:pic>
      <p:pic>
        <p:nvPicPr>
          <p:cNvPr id="23" name="Picture 22">
            <a:extLst>
              <a:ext uri="{FF2B5EF4-FFF2-40B4-BE49-F238E27FC236}">
                <a16:creationId xmlns:a16="http://schemas.microsoft.com/office/drawing/2014/main" xmlns="" id="{7923B769-9F89-65E5-685E-EB0C3081A6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7079" y="3811597"/>
            <a:ext cx="923522" cy="1349216"/>
          </a:xfrm>
          <a:prstGeom prst="rect">
            <a:avLst/>
          </a:prstGeom>
        </p:spPr>
      </p:pic>
      <p:sp>
        <p:nvSpPr>
          <p:cNvPr id="26" name="Arrow: Right 25">
            <a:extLst>
              <a:ext uri="{FF2B5EF4-FFF2-40B4-BE49-F238E27FC236}">
                <a16:creationId xmlns:a16="http://schemas.microsoft.com/office/drawing/2014/main" xmlns="" id="{7A7A99A5-5DCB-F262-E054-907A1D185BF1}"/>
              </a:ext>
            </a:extLst>
          </p:cNvPr>
          <p:cNvSpPr/>
          <p:nvPr/>
        </p:nvSpPr>
        <p:spPr>
          <a:xfrm flipH="1">
            <a:off x="9518089" y="6132194"/>
            <a:ext cx="1228623" cy="917232"/>
          </a:xfrm>
          <a:prstGeom prst="rightArrow">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6"/>
          <p:cNvSpPr/>
          <p:nvPr/>
        </p:nvSpPr>
        <p:spPr>
          <a:xfrm>
            <a:off x="672966" y="6994895"/>
            <a:ext cx="2132042" cy="2949205"/>
          </a:xfrm>
          <a:custGeom>
            <a:avLst/>
            <a:gdLst/>
            <a:ahLst/>
            <a:cxnLst/>
            <a:rect l="l" t="t" r="r" b="b"/>
            <a:pathLst>
              <a:path w="2288873" h="3235156">
                <a:moveTo>
                  <a:pt x="0" y="0"/>
                </a:moveTo>
                <a:lnTo>
                  <a:pt x="2288873" y="0"/>
                </a:lnTo>
                <a:lnTo>
                  <a:pt x="2288873" y="3235156"/>
                </a:lnTo>
                <a:lnTo>
                  <a:pt x="0" y="32351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220502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1+#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2" presetClass="entr" presetSubtype="2"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right)">
                                      <p:cBhvr>
                                        <p:cTn id="14" dur="500"/>
                                        <p:tgtEl>
                                          <p:spTgt spid="26"/>
                                        </p:tgtEl>
                                      </p:cBhvr>
                                    </p:animEffect>
                                  </p:childTnLst>
                                </p:cTn>
                              </p:par>
                              <p:par>
                                <p:cTn id="15" presetID="26" presetClass="emph" presetSubtype="0" repeatCount="3000" fill="hold" grpId="1" nodeType="withEffect">
                                  <p:stCondLst>
                                    <p:cond delay="0"/>
                                  </p:stCondLst>
                                  <p:childTnLst>
                                    <p:animEffect transition="out" filter="fade">
                                      <p:cBhvr>
                                        <p:cTn id="16" dur="1000" tmFilter="0, 0; .2, .5; .8, .5; 1, 0"/>
                                        <p:tgtEl>
                                          <p:spTgt spid="26"/>
                                        </p:tgtEl>
                                      </p:cBhvr>
                                    </p:animEffect>
                                    <p:animScale>
                                      <p:cBhvr>
                                        <p:cTn id="17" dur="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animBg="1"/>
      <p:bldP spid="2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3">
            <a:extLst>
              <a:ext uri="{FF2B5EF4-FFF2-40B4-BE49-F238E27FC236}">
                <a16:creationId xmlns:a16="http://schemas.microsoft.com/office/drawing/2014/main" xmlns="" id="{8B611F55-8C7C-B09A-C6A1-F71F0875F460}"/>
              </a:ext>
            </a:extLst>
          </p:cNvPr>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284222">
            <a:off x="15895033" y="-1148762"/>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4">
              <a:duotone>
                <a:prstClr val="black"/>
                <a:schemeClr val="accent3">
                  <a:tint val="45000"/>
                  <a:satMod val="400000"/>
                </a:schemeClr>
              </a:duotone>
            </a:blip>
            <a:stretch>
              <a:fillRect/>
            </a:stretch>
          </a:blipFill>
        </p:spPr>
      </p:sp>
      <p:sp>
        <p:nvSpPr>
          <p:cNvPr id="12" name="TextBox 11">
            <a:extLst>
              <a:ext uri="{FF2B5EF4-FFF2-40B4-BE49-F238E27FC236}">
                <a16:creationId xmlns:a16="http://schemas.microsoft.com/office/drawing/2014/main" xmlns="" id="{55D5C238-DD55-9531-561E-497AFC55F893}"/>
              </a:ext>
            </a:extLst>
          </p:cNvPr>
          <p:cNvSpPr txBox="1"/>
          <p:nvPr/>
        </p:nvSpPr>
        <p:spPr>
          <a:xfrm>
            <a:off x="79925" y="104699"/>
            <a:ext cx="27431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Bahnschrift SemiCondensed" panose="020B0502040204020203" pitchFamily="34" charset="0"/>
              </a:rPr>
              <a:t>Hoạt</a:t>
            </a:r>
            <a:r>
              <a:rPr kumimoji="0" lang="en-US" sz="4000" b="0" i="0" u="none" strike="noStrike" kern="1200" cap="none" spc="0" normalizeH="0" baseline="0" noProof="0" dirty="0">
                <a:ln>
                  <a:noFill/>
                </a:ln>
                <a:solidFill>
                  <a:srgbClr val="FF0000"/>
                </a:solidFill>
                <a:effectLst/>
                <a:uLnTx/>
                <a:uFillTx/>
                <a:latin typeface="Bahnschrift SemiCondensed" panose="020B0502040204020203" pitchFamily="34" charset="0"/>
              </a:rPr>
              <a:t> </a:t>
            </a:r>
            <a:r>
              <a:rPr kumimoji="0" lang="en-US" sz="4000" b="0" i="0" u="none" strike="noStrike" kern="1200" cap="none" spc="0" normalizeH="0" baseline="0" noProof="0" dirty="0" err="1">
                <a:ln>
                  <a:noFill/>
                </a:ln>
                <a:solidFill>
                  <a:srgbClr val="FF0000"/>
                </a:solidFill>
                <a:effectLst/>
                <a:uLnTx/>
                <a:uFillTx/>
                <a:latin typeface="Bahnschrift SemiCondensed" panose="020B0502040204020203" pitchFamily="34" charset="0"/>
              </a:rPr>
              <a:t>động</a:t>
            </a:r>
            <a:r>
              <a:rPr kumimoji="0" lang="en-US" sz="4000" b="0" i="0" u="none" strike="noStrike" kern="1200" cap="none" spc="0" normalizeH="0" baseline="0" noProof="0" dirty="0">
                <a:ln>
                  <a:noFill/>
                </a:ln>
                <a:solidFill>
                  <a:srgbClr val="FF0000"/>
                </a:solidFill>
                <a:effectLst/>
                <a:uLnTx/>
                <a:uFillTx/>
                <a:latin typeface="Bahnschrift SemiCondensed" panose="020B0502040204020203" pitchFamily="34" charset="0"/>
              </a:rPr>
              <a:t> 4</a:t>
            </a:r>
          </a:p>
        </p:txBody>
      </p:sp>
      <p:sp>
        <p:nvSpPr>
          <p:cNvPr id="8" name="TextBox 18">
            <a:extLst>
              <a:ext uri="{FF2B5EF4-FFF2-40B4-BE49-F238E27FC236}">
                <a16:creationId xmlns:a16="http://schemas.microsoft.com/office/drawing/2014/main" xmlns="" id="{AB6F829E-9B7E-3850-D06C-4134C2A7F9AC}"/>
              </a:ext>
            </a:extLst>
          </p:cNvPr>
          <p:cNvSpPr txBox="1"/>
          <p:nvPr/>
        </p:nvSpPr>
        <p:spPr>
          <a:xfrm>
            <a:off x="3625549" y="573682"/>
            <a:ext cx="9938051" cy="830997"/>
          </a:xfrm>
          <a:prstGeom prst="rect">
            <a:avLst/>
          </a:prstGeom>
        </p:spPr>
        <p:txBody>
          <a:bodyPr wrap="square" lIns="0" tIns="0" rIns="0" bIns="0" rtlCol="0" anchor="t">
            <a:spAutoFit/>
          </a:bodyPr>
          <a:lstStyle>
            <a:defPPr>
              <a:defRPr lang="en-US"/>
            </a:defPPr>
            <a:lvl1pPr marR="0" lvl="0" indent="0" algn="ctr" fontAlgn="auto">
              <a:lnSpc>
                <a:spcPct val="107000"/>
              </a:lnSpc>
              <a:spcBef>
                <a:spcPts val="0"/>
              </a:spcBef>
              <a:spcAft>
                <a:spcPts val="800"/>
              </a:spcAft>
              <a:buClrTx/>
              <a:buSzTx/>
              <a:buFontTx/>
              <a:buNone/>
              <a:tabLst/>
              <a:defRPr kumimoji="0" sz="6000" b="0" i="0" u="none" strike="noStrike" cap="none" spc="0" normalizeH="0" baseline="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defRPr>
            </a:lvl1pPr>
          </a:lstStyle>
          <a:p>
            <a:r>
              <a:rPr lang="en-US"/>
              <a:t>Trồng chậu cây không bằng hạt</a:t>
            </a:r>
            <a:endParaRPr lang="en-US" dirty="0"/>
          </a:p>
        </p:txBody>
      </p:sp>
      <p:sp>
        <p:nvSpPr>
          <p:cNvPr id="5" name="Freeform 5">
            <a:extLst>
              <a:ext uri="{FF2B5EF4-FFF2-40B4-BE49-F238E27FC236}">
                <a16:creationId xmlns:a16="http://schemas.microsoft.com/office/drawing/2014/main" xmlns="" id="{5EB98787-67E7-4993-175E-6BA8CE48D206}"/>
              </a:ext>
            </a:extLst>
          </p:cNvPr>
          <p:cNvSpPr/>
          <p:nvPr/>
        </p:nvSpPr>
        <p:spPr>
          <a:xfrm>
            <a:off x="488655" y="2111030"/>
            <a:ext cx="5324620" cy="4368256"/>
          </a:xfrm>
          <a:custGeom>
            <a:avLst/>
            <a:gdLst/>
            <a:ahLst/>
            <a:cxnLst/>
            <a:rect l="l" t="t" r="r" b="b"/>
            <a:pathLst>
              <a:path w="5324620" h="4368256">
                <a:moveTo>
                  <a:pt x="0" y="0"/>
                </a:moveTo>
                <a:lnTo>
                  <a:pt x="5324620" y="0"/>
                </a:lnTo>
                <a:lnTo>
                  <a:pt x="5324620" y="4368257"/>
                </a:lnTo>
                <a:lnTo>
                  <a:pt x="0" y="43682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xmlns="" id="{033CD8B3-17E7-99E4-DCD7-525ADECEDAC2}"/>
              </a:ext>
            </a:extLst>
          </p:cNvPr>
          <p:cNvSpPr/>
          <p:nvPr/>
        </p:nvSpPr>
        <p:spPr>
          <a:xfrm>
            <a:off x="6461864" y="5143500"/>
            <a:ext cx="5324620" cy="4368256"/>
          </a:xfrm>
          <a:custGeom>
            <a:avLst/>
            <a:gdLst/>
            <a:ahLst/>
            <a:cxnLst/>
            <a:rect l="l" t="t" r="r" b="b"/>
            <a:pathLst>
              <a:path w="5324620" h="4368256">
                <a:moveTo>
                  <a:pt x="0" y="0"/>
                </a:moveTo>
                <a:lnTo>
                  <a:pt x="5324620" y="0"/>
                </a:lnTo>
                <a:lnTo>
                  <a:pt x="5324620" y="4368257"/>
                </a:lnTo>
                <a:lnTo>
                  <a:pt x="0" y="43682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8">
            <a:extLst>
              <a:ext uri="{FF2B5EF4-FFF2-40B4-BE49-F238E27FC236}">
                <a16:creationId xmlns:a16="http://schemas.microsoft.com/office/drawing/2014/main" xmlns="" id="{E8AC56D0-AE70-5BAA-032B-9F3920742284}"/>
              </a:ext>
            </a:extLst>
          </p:cNvPr>
          <p:cNvSpPr/>
          <p:nvPr/>
        </p:nvSpPr>
        <p:spPr>
          <a:xfrm>
            <a:off x="12477237" y="2959372"/>
            <a:ext cx="5324620" cy="4368256"/>
          </a:xfrm>
          <a:custGeom>
            <a:avLst/>
            <a:gdLst/>
            <a:ahLst/>
            <a:cxnLst/>
            <a:rect l="l" t="t" r="r" b="b"/>
            <a:pathLst>
              <a:path w="5324620" h="4368256">
                <a:moveTo>
                  <a:pt x="0" y="0"/>
                </a:moveTo>
                <a:lnTo>
                  <a:pt x="5324621" y="0"/>
                </a:lnTo>
                <a:lnTo>
                  <a:pt x="5324621" y="4368256"/>
                </a:lnTo>
                <a:lnTo>
                  <a:pt x="0" y="43682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 name="Picture 9">
            <a:extLst>
              <a:ext uri="{FF2B5EF4-FFF2-40B4-BE49-F238E27FC236}">
                <a16:creationId xmlns:a16="http://schemas.microsoft.com/office/drawing/2014/main" xmlns="" id="{210C0FB5-CA19-FAFA-9F40-CF4D1B390CA7}"/>
              </a:ext>
            </a:extLst>
          </p:cNvPr>
          <p:cNvPicPr>
            <a:picLocks noChangeAspect="1"/>
          </p:cNvPicPr>
          <p:nvPr/>
        </p:nvPicPr>
        <p:blipFill>
          <a:blip r:embed="rId7"/>
          <a:stretch>
            <a:fillRect/>
          </a:stretch>
        </p:blipFill>
        <p:spPr>
          <a:xfrm>
            <a:off x="849829" y="2823729"/>
            <a:ext cx="4549349" cy="2942857"/>
          </a:xfrm>
          <a:prstGeom prst="rect">
            <a:avLst/>
          </a:prstGeom>
        </p:spPr>
      </p:pic>
      <p:pic>
        <p:nvPicPr>
          <p:cNvPr id="13" name="Picture 2" descr="Ban chỉ đạo sản xuất thị trấn Sao Vàng: Hướng dẫn trồng, chăm sóc cây mía,  sắn niên vụ 2023-2024">
            <a:extLst>
              <a:ext uri="{FF2B5EF4-FFF2-40B4-BE49-F238E27FC236}">
                <a16:creationId xmlns:a16="http://schemas.microsoft.com/office/drawing/2014/main" xmlns="" id="{AD7FDBCB-ADDD-DCCB-6DC7-A6CB7E7BAF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7678" y="5856199"/>
            <a:ext cx="4605306" cy="30646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rong cay bong">
            <a:extLst>
              <a:ext uri="{FF2B5EF4-FFF2-40B4-BE49-F238E27FC236}">
                <a16:creationId xmlns:a16="http://schemas.microsoft.com/office/drawing/2014/main" xmlns="" id="{C5CC4677-471C-8D6A-F539-8513F49526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56573" y="3706403"/>
            <a:ext cx="4222324" cy="31573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11E4B27-9080-F47B-F101-470887A187E1}"/>
              </a:ext>
            </a:extLst>
          </p:cNvPr>
          <p:cNvPicPr>
            <a:picLocks noChangeAspect="1"/>
          </p:cNvPicPr>
          <p:nvPr/>
        </p:nvPicPr>
        <p:blipFill rotWithShape="1">
          <a:blip r:embed="rId10">
            <a:extLst>
              <a:ext uri="{28A0092B-C50C-407E-A947-70E740481C1C}">
                <a14:useLocalDpi xmlns:a14="http://schemas.microsoft.com/office/drawing/2010/main" val="0"/>
              </a:ext>
            </a:extLst>
          </a:blip>
          <a:srcRect r="58779"/>
          <a:stretch/>
        </p:blipFill>
        <p:spPr>
          <a:xfrm>
            <a:off x="262804" y="8175970"/>
            <a:ext cx="1758976" cy="2133600"/>
          </a:xfrm>
          <a:prstGeom prst="rect">
            <a:avLst/>
          </a:prstGeom>
        </p:spPr>
      </p:pic>
    </p:spTree>
    <p:extLst>
      <p:ext uri="{BB962C8B-B14F-4D97-AF65-F5344CB8AC3E}">
        <p14:creationId xmlns:p14="http://schemas.microsoft.com/office/powerpoint/2010/main" val="284371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31"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3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6" presetClass="entr" presetSubtype="16"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circle(in)">
                                      <p:cBhvr>
                                        <p:cTn id="4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xmlns="" id="{F9BE481D-EF8B-05D1-CF64-063ED68857BB}"/>
              </a:ext>
            </a:extLst>
          </p:cNvPr>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284222">
            <a:off x="15895033" y="-1148762"/>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4">
              <a:duotone>
                <a:prstClr val="black"/>
                <a:schemeClr val="accent3">
                  <a:tint val="45000"/>
                  <a:satMod val="400000"/>
                </a:schemeClr>
              </a:duotone>
            </a:blip>
            <a:stretch>
              <a:fillRect/>
            </a:stretch>
          </a:blipFill>
        </p:spPr>
      </p:sp>
      <p:sp>
        <p:nvSpPr>
          <p:cNvPr id="5" name="TextBox 18">
            <a:extLst>
              <a:ext uri="{FF2B5EF4-FFF2-40B4-BE49-F238E27FC236}">
                <a16:creationId xmlns:a16="http://schemas.microsoft.com/office/drawing/2014/main" xmlns="" id="{86976985-7708-1559-ADF8-D9C096208DCA}"/>
              </a:ext>
            </a:extLst>
          </p:cNvPr>
          <p:cNvSpPr txBox="1"/>
          <p:nvPr/>
        </p:nvSpPr>
        <p:spPr>
          <a:xfrm>
            <a:off x="4830878" y="760595"/>
            <a:ext cx="8926177" cy="830997"/>
          </a:xfrm>
          <a:prstGeom prst="rect">
            <a:avLst/>
          </a:prstGeom>
        </p:spPr>
        <p:txBody>
          <a:bodyPr wrap="square" lIns="0" tIns="0" rIns="0" bIns="0" rtlCol="0" anchor="t">
            <a:spAutoFit/>
          </a:bodyPr>
          <a:lstStyle>
            <a:defPPr>
              <a:defRPr lang="en-US"/>
            </a:defPPr>
            <a:lvl1pPr marR="0" lvl="0" indent="0" algn="ctr" fontAlgn="auto">
              <a:lnSpc>
                <a:spcPct val="107000"/>
              </a:lnSpc>
              <a:spcBef>
                <a:spcPts val="0"/>
              </a:spcBef>
              <a:spcAft>
                <a:spcPts val="800"/>
              </a:spcAft>
              <a:buClrTx/>
              <a:buSzTx/>
              <a:buFontTx/>
              <a:buNone/>
              <a:tabLst/>
              <a:defRPr kumimoji="0" sz="6000" b="0" i="0" u="none" strike="noStrike" cap="none" spc="0" normalizeH="0" baseline="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defRPr>
            </a:lvl1pPr>
          </a:lstStyle>
          <a:p>
            <a:r>
              <a:rPr lang="en-US"/>
              <a:t>Lựa chọn dụng cụ và vật liệu</a:t>
            </a:r>
            <a:endParaRPr lang="en-US" dirty="0"/>
          </a:p>
        </p:txBody>
      </p:sp>
      <p:grpSp>
        <p:nvGrpSpPr>
          <p:cNvPr id="6" name="Group 3">
            <a:extLst>
              <a:ext uri="{FF2B5EF4-FFF2-40B4-BE49-F238E27FC236}">
                <a16:creationId xmlns:a16="http://schemas.microsoft.com/office/drawing/2014/main" xmlns="" id="{B45BEC59-AE5A-96B5-3D32-5E2074F69303}"/>
              </a:ext>
            </a:extLst>
          </p:cNvPr>
          <p:cNvGrpSpPr/>
          <p:nvPr/>
        </p:nvGrpSpPr>
        <p:grpSpPr>
          <a:xfrm>
            <a:off x="1081940" y="2326127"/>
            <a:ext cx="8062060" cy="7313173"/>
            <a:chOff x="0" y="0"/>
            <a:chExt cx="2027736" cy="1839379"/>
          </a:xfrm>
        </p:grpSpPr>
        <p:sp>
          <p:nvSpPr>
            <p:cNvPr id="7" name="Freeform 4">
              <a:extLst>
                <a:ext uri="{FF2B5EF4-FFF2-40B4-BE49-F238E27FC236}">
                  <a16:creationId xmlns:a16="http://schemas.microsoft.com/office/drawing/2014/main" xmlns="" id="{9BD8ADB0-05DA-323E-8A79-1D259496FF35}"/>
                </a:ext>
              </a:extLst>
            </p:cNvPr>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chemeClr val="accent3">
                <a:lumMod val="20000"/>
                <a:lumOff val="80000"/>
              </a:schemeClr>
            </a:solidFill>
            <a:ln w="38100" cap="rnd">
              <a:solidFill>
                <a:srgbClr val="000000"/>
              </a:solidFill>
              <a:prstDash val="solid"/>
              <a:round/>
            </a:ln>
          </p:spPr>
        </p:sp>
        <p:sp>
          <p:nvSpPr>
            <p:cNvPr id="10" name="TextBox 5">
              <a:extLst>
                <a:ext uri="{FF2B5EF4-FFF2-40B4-BE49-F238E27FC236}">
                  <a16:creationId xmlns:a16="http://schemas.microsoft.com/office/drawing/2014/main" xmlns="" id="{5B41A6FD-7AC7-23E5-ABD3-FEB2DA27E8F8}"/>
                </a:ext>
              </a:extLst>
            </p:cNvPr>
            <p:cNvSpPr txBox="1"/>
            <p:nvPr/>
          </p:nvSpPr>
          <p:spPr>
            <a:xfrm>
              <a:off x="0" y="-38100"/>
              <a:ext cx="2027736" cy="187747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6">
            <a:extLst>
              <a:ext uri="{FF2B5EF4-FFF2-40B4-BE49-F238E27FC236}">
                <a16:creationId xmlns:a16="http://schemas.microsoft.com/office/drawing/2014/main" xmlns="" id="{BA9FA485-6F1E-4727-7A90-F3BAC7D73CDE}"/>
              </a:ext>
            </a:extLst>
          </p:cNvPr>
          <p:cNvGrpSpPr/>
          <p:nvPr/>
        </p:nvGrpSpPr>
        <p:grpSpPr>
          <a:xfrm>
            <a:off x="9670951" y="2326127"/>
            <a:ext cx="7588349" cy="7313173"/>
            <a:chOff x="0" y="0"/>
            <a:chExt cx="1908590" cy="1839379"/>
          </a:xfrm>
        </p:grpSpPr>
        <p:sp>
          <p:nvSpPr>
            <p:cNvPr id="16" name="Freeform 7">
              <a:extLst>
                <a:ext uri="{FF2B5EF4-FFF2-40B4-BE49-F238E27FC236}">
                  <a16:creationId xmlns:a16="http://schemas.microsoft.com/office/drawing/2014/main" xmlns="" id="{8A449022-3300-BDD2-ECD6-E6DF4344DD44}"/>
                </a:ext>
              </a:extLst>
            </p:cNvPr>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chemeClr val="accent3">
                <a:lumMod val="20000"/>
                <a:lumOff val="80000"/>
              </a:schemeClr>
            </a:solidFill>
            <a:ln w="38100" cap="rnd">
              <a:solidFill>
                <a:srgbClr val="000000"/>
              </a:solidFill>
              <a:prstDash val="solid"/>
              <a:round/>
            </a:ln>
          </p:spPr>
        </p:sp>
        <p:sp>
          <p:nvSpPr>
            <p:cNvPr id="17" name="TextBox 8">
              <a:extLst>
                <a:ext uri="{FF2B5EF4-FFF2-40B4-BE49-F238E27FC236}">
                  <a16:creationId xmlns:a16="http://schemas.microsoft.com/office/drawing/2014/main" xmlns="" id="{9289D105-5B0E-D5E7-7E2E-2EA77A3C53BC}"/>
                </a:ext>
              </a:extLst>
            </p:cNvPr>
            <p:cNvSpPr txBox="1"/>
            <p:nvPr/>
          </p:nvSpPr>
          <p:spPr>
            <a:xfrm>
              <a:off x="0" y="-38100"/>
              <a:ext cx="1908590" cy="187747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6" name="Picture 25">
            <a:extLst>
              <a:ext uri="{FF2B5EF4-FFF2-40B4-BE49-F238E27FC236}">
                <a16:creationId xmlns:a16="http://schemas.microsoft.com/office/drawing/2014/main" xmlns="" id="{3D799287-B284-74C2-6CD9-897C1D1BB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3428" y="2706584"/>
            <a:ext cx="2260456" cy="2466975"/>
          </a:xfrm>
          <a:prstGeom prst="rect">
            <a:avLst/>
          </a:prstGeom>
        </p:spPr>
      </p:pic>
      <p:pic>
        <p:nvPicPr>
          <p:cNvPr id="28" name="Picture 27">
            <a:extLst>
              <a:ext uri="{FF2B5EF4-FFF2-40B4-BE49-F238E27FC236}">
                <a16:creationId xmlns:a16="http://schemas.microsoft.com/office/drawing/2014/main" xmlns="" id="{5521EE3D-3476-0163-311D-3889CC98D5A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919935" y="3030434"/>
            <a:ext cx="2143125" cy="2143125"/>
          </a:xfrm>
          <a:prstGeom prst="rect">
            <a:avLst/>
          </a:prstGeom>
        </p:spPr>
      </p:pic>
      <p:pic>
        <p:nvPicPr>
          <p:cNvPr id="30" name="Picture 29">
            <a:extLst>
              <a:ext uri="{FF2B5EF4-FFF2-40B4-BE49-F238E27FC236}">
                <a16:creationId xmlns:a16="http://schemas.microsoft.com/office/drawing/2014/main" xmlns="" id="{CB4EB480-F915-250D-A962-5612BD08FCB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78" b="89778" l="2667" r="93778">
                        <a14:foregroundMark x1="33778" y1="56000" x2="21778" y2="68000"/>
                        <a14:foregroundMark x1="8000" y1="69778" x2="3111" y2="71111"/>
                        <a14:foregroundMark x1="93778" y1="36889" x2="93778" y2="32444"/>
                      </a14:backgroundRemoval>
                    </a14:imgEffect>
                  </a14:imgLayer>
                </a14:imgProps>
              </a:ext>
              <a:ext uri="{28A0092B-C50C-407E-A947-70E740481C1C}">
                <a14:useLocalDpi xmlns:a14="http://schemas.microsoft.com/office/drawing/2010/main" val="0"/>
              </a:ext>
            </a:extLst>
          </a:blip>
          <a:stretch>
            <a:fillRect/>
          </a:stretch>
        </p:blipFill>
        <p:spPr>
          <a:xfrm>
            <a:off x="12592004" y="6505794"/>
            <a:ext cx="2384757" cy="2384757"/>
          </a:xfrm>
          <a:prstGeom prst="rect">
            <a:avLst/>
          </a:prstGeom>
        </p:spPr>
      </p:pic>
      <p:pic>
        <p:nvPicPr>
          <p:cNvPr id="9" name="Picture 8">
            <a:extLst>
              <a:ext uri="{FF2B5EF4-FFF2-40B4-BE49-F238E27FC236}">
                <a16:creationId xmlns:a16="http://schemas.microsoft.com/office/drawing/2014/main" xmlns="" id="{645FB5E5-FB01-4EFD-25F3-B851524FF4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9424" y="2338675"/>
            <a:ext cx="3521454" cy="3336114"/>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xmlns="" id="{D2A99224-E7F9-361F-C62A-643869995D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5591" y="2484856"/>
            <a:ext cx="3480231" cy="2166210"/>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xmlns="" id="{8CB6D878-FFFD-ADDB-951B-726CF44F1A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24353" y="6169054"/>
            <a:ext cx="2534576" cy="2979914"/>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xmlns="" id="{B992BE56-A547-767E-9C86-06D72CAF2A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1898" y="6567659"/>
            <a:ext cx="3452741" cy="2182704"/>
          </a:xfrm>
          <a:prstGeom prst="rect">
            <a:avLst/>
          </a:prstGeom>
          <a:effectLst>
            <a:outerShdw blurRad="63500" sx="102000" sy="102000" algn="ctr" rotWithShape="0">
              <a:prstClr val="black">
                <a:alpha val="40000"/>
              </a:prstClr>
            </a:outerShdw>
          </a:effectLst>
        </p:spPr>
      </p:pic>
      <p:sp>
        <p:nvSpPr>
          <p:cNvPr id="24" name="TextBox 13">
            <a:extLst>
              <a:ext uri="{FF2B5EF4-FFF2-40B4-BE49-F238E27FC236}">
                <a16:creationId xmlns:a16="http://schemas.microsoft.com/office/drawing/2014/main" xmlns="" id="{27C13DB2-258C-4C24-262C-5D9EE143CBCA}"/>
              </a:ext>
            </a:extLst>
          </p:cNvPr>
          <p:cNvSpPr txBox="1"/>
          <p:nvPr/>
        </p:nvSpPr>
        <p:spPr>
          <a:xfrm>
            <a:off x="1339830" y="5578056"/>
            <a:ext cx="3344809" cy="984885"/>
          </a:xfrm>
          <a:prstGeom prst="rect">
            <a:avLst/>
          </a:prstGeom>
        </p:spPr>
        <p:txBody>
          <a:bodyPr wrap="square" lIns="0" tIns="0" rIns="0" bIns="0" rtlCol="0" anchor="t">
            <a:spAutoFit/>
          </a:bodyPr>
          <a:lstStyle/>
          <a:p>
            <a:pPr lvl="0" algn="ctr"/>
            <a:r>
              <a:rPr lang="en-US" sz="3200">
                <a:solidFill>
                  <a:srgbClr val="483A00"/>
                </a:solidFill>
                <a:latin typeface="Baloo Thambi"/>
              </a:rPr>
              <a:t>Bộ phận một số cây cảnh</a:t>
            </a:r>
          </a:p>
        </p:txBody>
      </p:sp>
      <p:sp>
        <p:nvSpPr>
          <p:cNvPr id="25" name="TextBox 13">
            <a:extLst>
              <a:ext uri="{FF2B5EF4-FFF2-40B4-BE49-F238E27FC236}">
                <a16:creationId xmlns:a16="http://schemas.microsoft.com/office/drawing/2014/main" xmlns="" id="{E1C9C0B1-C749-5323-2C78-22E9A5343596}"/>
              </a:ext>
            </a:extLst>
          </p:cNvPr>
          <p:cNvSpPr txBox="1"/>
          <p:nvPr/>
        </p:nvSpPr>
        <p:spPr>
          <a:xfrm>
            <a:off x="6520756" y="4927337"/>
            <a:ext cx="2147576" cy="492443"/>
          </a:xfrm>
          <a:prstGeom prst="rect">
            <a:avLst/>
          </a:prstGeom>
        </p:spPr>
        <p:txBody>
          <a:bodyPr wrap="square" lIns="0" tIns="0" rIns="0" bIns="0" rtlCol="0" anchor="t">
            <a:spAutoFit/>
          </a:bodyPr>
          <a:lstStyle/>
          <a:p>
            <a:pPr lvl="0"/>
            <a:r>
              <a:rPr lang="en-US" sz="3200">
                <a:solidFill>
                  <a:srgbClr val="483A00"/>
                </a:solidFill>
                <a:latin typeface="Baloo Thambi"/>
              </a:rPr>
              <a:t>Đất trồng</a:t>
            </a:r>
          </a:p>
        </p:txBody>
      </p:sp>
      <p:sp>
        <p:nvSpPr>
          <p:cNvPr id="27" name="TextBox 13">
            <a:extLst>
              <a:ext uri="{FF2B5EF4-FFF2-40B4-BE49-F238E27FC236}">
                <a16:creationId xmlns:a16="http://schemas.microsoft.com/office/drawing/2014/main" xmlns="" id="{E29E548B-04B0-BD12-7A8A-7DC784C7FE14}"/>
              </a:ext>
            </a:extLst>
          </p:cNvPr>
          <p:cNvSpPr txBox="1"/>
          <p:nvPr/>
        </p:nvSpPr>
        <p:spPr>
          <a:xfrm>
            <a:off x="5820531" y="9116807"/>
            <a:ext cx="2907064" cy="492443"/>
          </a:xfrm>
          <a:prstGeom prst="rect">
            <a:avLst/>
          </a:prstGeom>
        </p:spPr>
        <p:txBody>
          <a:bodyPr wrap="square" lIns="0" tIns="0" rIns="0" bIns="0" rtlCol="0" anchor="t">
            <a:spAutoFit/>
          </a:bodyPr>
          <a:lstStyle/>
          <a:p>
            <a:pPr lvl="0"/>
            <a:r>
              <a:rPr lang="en-US" sz="3200">
                <a:solidFill>
                  <a:srgbClr val="483A00"/>
                </a:solidFill>
                <a:latin typeface="Baloo Thambi"/>
              </a:rPr>
              <a:t>Chậu trồng cây</a:t>
            </a:r>
          </a:p>
        </p:txBody>
      </p:sp>
      <p:sp>
        <p:nvSpPr>
          <p:cNvPr id="29" name="TextBox 13">
            <a:extLst>
              <a:ext uri="{FF2B5EF4-FFF2-40B4-BE49-F238E27FC236}">
                <a16:creationId xmlns:a16="http://schemas.microsoft.com/office/drawing/2014/main" xmlns="" id="{4439FD55-A433-1AC6-4DEC-B64189626CDB}"/>
              </a:ext>
            </a:extLst>
          </p:cNvPr>
          <p:cNvSpPr txBox="1"/>
          <p:nvPr/>
        </p:nvSpPr>
        <p:spPr>
          <a:xfrm>
            <a:off x="1756810" y="8827991"/>
            <a:ext cx="2907064" cy="492443"/>
          </a:xfrm>
          <a:prstGeom prst="rect">
            <a:avLst/>
          </a:prstGeom>
        </p:spPr>
        <p:txBody>
          <a:bodyPr wrap="square" lIns="0" tIns="0" rIns="0" bIns="0" rtlCol="0" anchor="t">
            <a:spAutoFit/>
          </a:bodyPr>
          <a:lstStyle/>
          <a:p>
            <a:pPr lvl="0"/>
            <a:r>
              <a:rPr lang="en-US" sz="3200">
                <a:solidFill>
                  <a:srgbClr val="483A00"/>
                </a:solidFill>
                <a:latin typeface="Baloo Thambi"/>
              </a:rPr>
              <a:t>Dây gai</a:t>
            </a:r>
            <a:endParaRPr lang="en-US" sz="3200" dirty="0">
              <a:solidFill>
                <a:srgbClr val="483A00"/>
              </a:solidFill>
              <a:latin typeface="Baloo Thambi"/>
            </a:endParaRPr>
          </a:p>
        </p:txBody>
      </p:sp>
      <p:sp>
        <p:nvSpPr>
          <p:cNvPr id="31" name="TextBox 13">
            <a:extLst>
              <a:ext uri="{FF2B5EF4-FFF2-40B4-BE49-F238E27FC236}">
                <a16:creationId xmlns:a16="http://schemas.microsoft.com/office/drawing/2014/main" xmlns="" id="{50EFF89A-852F-57A9-71B0-6C12CDB8D9FA}"/>
              </a:ext>
            </a:extLst>
          </p:cNvPr>
          <p:cNvSpPr txBox="1"/>
          <p:nvPr/>
        </p:nvSpPr>
        <p:spPr>
          <a:xfrm>
            <a:off x="9934616" y="5660750"/>
            <a:ext cx="2907064" cy="492443"/>
          </a:xfrm>
          <a:prstGeom prst="rect">
            <a:avLst/>
          </a:prstGeom>
        </p:spPr>
        <p:txBody>
          <a:bodyPr wrap="square" lIns="0" tIns="0" rIns="0" bIns="0" rtlCol="0" anchor="t">
            <a:spAutoFit/>
          </a:bodyPr>
          <a:lstStyle/>
          <a:p>
            <a:pPr lvl="0"/>
            <a:r>
              <a:rPr lang="en-US" sz="3200">
                <a:solidFill>
                  <a:srgbClr val="483A00"/>
                </a:solidFill>
                <a:latin typeface="Baloo Thambi"/>
              </a:rPr>
              <a:t>Găng tay</a:t>
            </a:r>
          </a:p>
        </p:txBody>
      </p:sp>
      <p:sp>
        <p:nvSpPr>
          <p:cNvPr id="32" name="TextBox 13">
            <a:extLst>
              <a:ext uri="{FF2B5EF4-FFF2-40B4-BE49-F238E27FC236}">
                <a16:creationId xmlns:a16="http://schemas.microsoft.com/office/drawing/2014/main" xmlns="" id="{6E38470A-315D-D306-C740-1302F7116308}"/>
              </a:ext>
            </a:extLst>
          </p:cNvPr>
          <p:cNvSpPr txBox="1"/>
          <p:nvPr/>
        </p:nvSpPr>
        <p:spPr>
          <a:xfrm>
            <a:off x="14729596" y="5462676"/>
            <a:ext cx="1475609" cy="492443"/>
          </a:xfrm>
          <a:prstGeom prst="rect">
            <a:avLst/>
          </a:prstGeom>
        </p:spPr>
        <p:txBody>
          <a:bodyPr wrap="square" lIns="0" tIns="0" rIns="0" bIns="0" rtlCol="0" anchor="t">
            <a:spAutoFit/>
          </a:bodyPr>
          <a:lstStyle/>
          <a:p>
            <a:pPr lvl="0"/>
            <a:r>
              <a:rPr lang="en-US" sz="3200">
                <a:solidFill>
                  <a:srgbClr val="483A00"/>
                </a:solidFill>
                <a:latin typeface="Baloo Thambi"/>
              </a:rPr>
              <a:t>Xẻng</a:t>
            </a:r>
          </a:p>
        </p:txBody>
      </p:sp>
      <p:sp>
        <p:nvSpPr>
          <p:cNvPr id="33" name="TextBox 13">
            <a:extLst>
              <a:ext uri="{FF2B5EF4-FFF2-40B4-BE49-F238E27FC236}">
                <a16:creationId xmlns:a16="http://schemas.microsoft.com/office/drawing/2014/main" xmlns="" id="{9A56C101-E5EC-F738-2EEF-526A19201A08}"/>
              </a:ext>
            </a:extLst>
          </p:cNvPr>
          <p:cNvSpPr txBox="1"/>
          <p:nvPr/>
        </p:nvSpPr>
        <p:spPr>
          <a:xfrm>
            <a:off x="12600252" y="8750363"/>
            <a:ext cx="2907064" cy="492443"/>
          </a:xfrm>
          <a:prstGeom prst="rect">
            <a:avLst/>
          </a:prstGeom>
        </p:spPr>
        <p:txBody>
          <a:bodyPr wrap="square" lIns="0" tIns="0" rIns="0" bIns="0" rtlCol="0" anchor="t">
            <a:spAutoFit/>
          </a:bodyPr>
          <a:lstStyle/>
          <a:p>
            <a:pPr lvl="0"/>
            <a:r>
              <a:rPr lang="en-US" sz="3200">
                <a:solidFill>
                  <a:srgbClr val="483A00"/>
                </a:solidFill>
                <a:latin typeface="Baloo Thambi"/>
              </a:rPr>
              <a:t>Kéo cắt cây</a:t>
            </a:r>
          </a:p>
        </p:txBody>
      </p:sp>
    </p:spTree>
    <p:extLst>
      <p:ext uri="{BB962C8B-B14F-4D97-AF65-F5344CB8AC3E}">
        <p14:creationId xmlns:p14="http://schemas.microsoft.com/office/powerpoint/2010/main" val="424935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P spid="29" grpId="0"/>
      <p:bldP spid="31" grpId="0"/>
      <p:bldP spid="32"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xmlns="" id="{0833A947-9DCF-E831-4871-8D31D5AE0530}"/>
              </a:ext>
            </a:extLst>
          </p:cNvPr>
          <p:cNvSpPr/>
          <p:nvPr/>
        </p:nvSpPr>
        <p:spPr>
          <a:xfrm>
            <a:off x="10282664" y="0"/>
            <a:ext cx="8005335"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28502"/>
            </a:stretch>
          </a:blipFill>
        </p:spPr>
      </p:sp>
      <p:sp>
        <p:nvSpPr>
          <p:cNvPr id="2" name="Freeform 2"/>
          <p:cNvSpPr/>
          <p:nvPr/>
        </p:nvSpPr>
        <p:spPr>
          <a:xfrm>
            <a:off x="-1979" y="51493"/>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284222">
            <a:off x="15895033" y="-1148762"/>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4">
              <a:duotone>
                <a:prstClr val="black"/>
                <a:schemeClr val="accent3">
                  <a:tint val="45000"/>
                  <a:satMod val="400000"/>
                </a:schemeClr>
              </a:duotone>
            </a:blip>
            <a:stretch>
              <a:fillRect/>
            </a:stretch>
          </a:blipFill>
        </p:spPr>
      </p:sp>
      <p:sp>
        <p:nvSpPr>
          <p:cNvPr id="10" name="TextBox 10"/>
          <p:cNvSpPr txBox="1"/>
          <p:nvPr/>
        </p:nvSpPr>
        <p:spPr>
          <a:xfrm>
            <a:off x="3734999" y="164194"/>
            <a:ext cx="10213465"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9BBB59">
                    <a:lumMod val="50000"/>
                  </a:srgbClr>
                </a:solidFill>
                <a:effectLst/>
                <a:uLnTx/>
                <a:uFillTx/>
                <a:latin typeface="Barlow Condensed ExtraBold" panose="00000906000000000000" pitchFamily="2" charset="0"/>
                <a:ea typeface="+mn-ea"/>
                <a:cs typeface="+mn-cs"/>
              </a:rPr>
              <a:t>Trồng</a:t>
            </a:r>
            <a:r>
              <a:rPr kumimoji="0" lang="en-US" sz="6000" b="0" i="0" u="none" strike="noStrike" kern="1200" cap="none" spc="0" normalizeH="0" baseline="0" noProof="0" dirty="0">
                <a:ln>
                  <a:noFill/>
                </a:ln>
                <a:solidFill>
                  <a:srgbClr val="9BBB59">
                    <a:lumMod val="50000"/>
                  </a:srgbClr>
                </a:solidFill>
                <a:effectLst/>
                <a:uLnTx/>
                <a:uFillTx/>
                <a:latin typeface="Barlow Condensed ExtraBold" panose="00000906000000000000" pitchFamily="2" charset="0"/>
                <a:ea typeface="+mn-ea"/>
                <a:cs typeface="+mn-cs"/>
              </a:rPr>
              <a:t> </a:t>
            </a:r>
            <a:r>
              <a:rPr kumimoji="0" lang="en-US" sz="6000" b="0" i="0" u="none" strike="noStrike" kern="1200" cap="none" spc="0" normalizeH="0" baseline="0" noProof="0" dirty="0" err="1">
                <a:ln>
                  <a:noFill/>
                </a:ln>
                <a:solidFill>
                  <a:srgbClr val="9BBB59">
                    <a:lumMod val="50000"/>
                  </a:srgbClr>
                </a:solidFill>
                <a:effectLst/>
                <a:uLnTx/>
                <a:uFillTx/>
                <a:latin typeface="Barlow Condensed ExtraBold" panose="00000906000000000000" pitchFamily="2" charset="0"/>
                <a:ea typeface="+mn-ea"/>
                <a:cs typeface="+mn-cs"/>
              </a:rPr>
              <a:t>chậu</a:t>
            </a:r>
            <a:r>
              <a:rPr kumimoji="0" lang="en-US" sz="6000" b="0" i="0" u="none" strike="noStrike" kern="1200" cap="none" spc="0" normalizeH="0" baseline="0" noProof="0" dirty="0">
                <a:ln>
                  <a:noFill/>
                </a:ln>
                <a:solidFill>
                  <a:srgbClr val="9BBB59">
                    <a:lumMod val="50000"/>
                  </a:srgbClr>
                </a:solidFill>
                <a:effectLst/>
                <a:uLnTx/>
                <a:uFillTx/>
                <a:latin typeface="Barlow Condensed ExtraBold" panose="00000906000000000000" pitchFamily="2" charset="0"/>
                <a:ea typeface="+mn-ea"/>
                <a:cs typeface="+mn-cs"/>
              </a:rPr>
              <a:t> </a:t>
            </a:r>
            <a:r>
              <a:rPr kumimoji="0" lang="en-US" sz="6000" b="0" i="0" u="none" strike="noStrike" kern="1200" cap="none" spc="0" normalizeH="0" baseline="0" noProof="0" dirty="0" err="1">
                <a:ln>
                  <a:noFill/>
                </a:ln>
                <a:solidFill>
                  <a:srgbClr val="9BBB59">
                    <a:lumMod val="50000"/>
                  </a:srgbClr>
                </a:solidFill>
                <a:effectLst/>
                <a:uLnTx/>
                <a:uFillTx/>
                <a:latin typeface="Barlow Condensed ExtraBold" panose="00000906000000000000" pitchFamily="2" charset="0"/>
                <a:ea typeface="+mn-ea"/>
                <a:cs typeface="+mn-cs"/>
              </a:rPr>
              <a:t>cây</a:t>
            </a:r>
            <a:r>
              <a:rPr kumimoji="0" lang="en-US" sz="6000" b="0" i="0" u="none" strike="noStrike" kern="1200" cap="none" spc="0" normalizeH="0" baseline="0" noProof="0" dirty="0">
                <a:ln>
                  <a:noFill/>
                </a:ln>
                <a:solidFill>
                  <a:srgbClr val="9BBB59">
                    <a:lumMod val="50000"/>
                  </a:srgbClr>
                </a:solidFill>
                <a:effectLst/>
                <a:uLnTx/>
                <a:uFillTx/>
                <a:latin typeface="Barlow Condensed ExtraBold" panose="00000906000000000000" pitchFamily="2" charset="0"/>
                <a:ea typeface="+mn-ea"/>
                <a:cs typeface="+mn-cs"/>
              </a:rPr>
              <a:t> </a:t>
            </a:r>
            <a:r>
              <a:rPr kumimoji="0" lang="en-US" sz="6000" b="0" i="0" u="none" strike="noStrike" kern="1200" cap="none" spc="0" normalizeH="0" baseline="0" noProof="0" dirty="0" err="1">
                <a:ln>
                  <a:noFill/>
                </a:ln>
                <a:solidFill>
                  <a:srgbClr val="9BBB59">
                    <a:lumMod val="50000"/>
                  </a:srgbClr>
                </a:solidFill>
                <a:effectLst/>
                <a:uLnTx/>
                <a:uFillTx/>
                <a:latin typeface="Barlow Condensed ExtraBold" panose="00000906000000000000" pitchFamily="2" charset="0"/>
                <a:ea typeface="+mn-ea"/>
                <a:cs typeface="+mn-cs"/>
              </a:rPr>
              <a:t>theo</a:t>
            </a:r>
            <a:r>
              <a:rPr kumimoji="0" lang="en-US" sz="6000" b="0" i="0" u="none" strike="noStrike" kern="1200" cap="none" spc="0" normalizeH="0" baseline="0" noProof="0" dirty="0">
                <a:ln>
                  <a:noFill/>
                </a:ln>
                <a:solidFill>
                  <a:srgbClr val="9BBB59">
                    <a:lumMod val="50000"/>
                  </a:srgbClr>
                </a:solidFill>
                <a:effectLst/>
                <a:uLnTx/>
                <a:uFillTx/>
                <a:latin typeface="Barlow Condensed ExtraBold" panose="00000906000000000000" pitchFamily="2" charset="0"/>
                <a:ea typeface="+mn-ea"/>
                <a:cs typeface="+mn-cs"/>
              </a:rPr>
              <a:t> </a:t>
            </a:r>
            <a:r>
              <a:rPr kumimoji="0" lang="en-US" sz="6000" b="0" i="0" u="none" strike="noStrike" kern="1200" cap="none" spc="0" normalizeH="0" baseline="0" noProof="0" dirty="0" err="1">
                <a:ln>
                  <a:noFill/>
                </a:ln>
                <a:solidFill>
                  <a:srgbClr val="9BBB59">
                    <a:lumMod val="50000"/>
                  </a:srgbClr>
                </a:solidFill>
                <a:effectLst/>
                <a:uLnTx/>
                <a:uFillTx/>
                <a:latin typeface="Barlow Condensed ExtraBold" panose="00000906000000000000" pitchFamily="2" charset="0"/>
                <a:ea typeface="+mn-ea"/>
                <a:cs typeface="+mn-cs"/>
              </a:rPr>
              <a:t>cách</a:t>
            </a:r>
            <a:r>
              <a:rPr kumimoji="0" lang="en-US" sz="6000" b="0" i="0" u="none" strike="noStrike" kern="1200" cap="none" spc="0" normalizeH="0" baseline="0" noProof="0" dirty="0">
                <a:ln>
                  <a:noFill/>
                </a:ln>
                <a:solidFill>
                  <a:srgbClr val="9BBB59">
                    <a:lumMod val="50000"/>
                  </a:srgbClr>
                </a:solidFill>
                <a:effectLst/>
                <a:uLnTx/>
                <a:uFillTx/>
                <a:latin typeface="Barlow Condensed ExtraBold" panose="00000906000000000000" pitchFamily="2" charset="0"/>
                <a:ea typeface="+mn-ea"/>
                <a:cs typeface="+mn-cs"/>
              </a:rPr>
              <a:t> </a:t>
            </a:r>
            <a:r>
              <a:rPr kumimoji="0" lang="en-US" sz="6000" b="0" i="0" u="none" strike="noStrike" kern="1200" cap="none" spc="0" normalizeH="0" baseline="0" noProof="0" dirty="0" err="1">
                <a:ln>
                  <a:noFill/>
                </a:ln>
                <a:solidFill>
                  <a:srgbClr val="9BBB59">
                    <a:lumMod val="50000"/>
                  </a:srgbClr>
                </a:solidFill>
                <a:effectLst/>
                <a:uLnTx/>
                <a:uFillTx/>
                <a:latin typeface="Barlow Condensed ExtraBold" panose="00000906000000000000" pitchFamily="2" charset="0"/>
                <a:ea typeface="+mn-ea"/>
                <a:cs typeface="+mn-cs"/>
              </a:rPr>
              <a:t>của</a:t>
            </a:r>
            <a:r>
              <a:rPr kumimoji="0" lang="en-US" sz="6000" b="0" i="0" u="none" strike="noStrike" kern="1200" cap="none" spc="0" normalizeH="0" baseline="0" noProof="0" dirty="0">
                <a:ln>
                  <a:noFill/>
                </a:ln>
                <a:solidFill>
                  <a:srgbClr val="9BBB59">
                    <a:lumMod val="50000"/>
                  </a:srgbClr>
                </a:solidFill>
                <a:effectLst/>
                <a:uLnTx/>
                <a:uFillTx/>
                <a:latin typeface="Barlow Condensed ExtraBold" panose="00000906000000000000" pitchFamily="2" charset="0"/>
                <a:ea typeface="+mn-ea"/>
                <a:cs typeface="+mn-cs"/>
              </a:rPr>
              <a:t> </a:t>
            </a:r>
            <a:r>
              <a:rPr kumimoji="0" lang="en-US" sz="6000" b="0" i="0" u="none" strike="noStrike" kern="1200" cap="none" spc="0" normalizeH="0" baseline="0" noProof="0" dirty="0" err="1">
                <a:ln>
                  <a:noFill/>
                </a:ln>
                <a:solidFill>
                  <a:srgbClr val="9BBB59">
                    <a:lumMod val="50000"/>
                  </a:srgbClr>
                </a:solidFill>
                <a:effectLst/>
                <a:uLnTx/>
                <a:uFillTx/>
                <a:latin typeface="Barlow Condensed ExtraBold" panose="00000906000000000000" pitchFamily="2" charset="0"/>
                <a:ea typeface="+mn-ea"/>
                <a:cs typeface="+mn-cs"/>
              </a:rPr>
              <a:t>em</a:t>
            </a:r>
            <a:r>
              <a:rPr kumimoji="0" lang="en-US" sz="6000" b="0" i="0" u="none" strike="noStrike" kern="1200" cap="none" spc="0" normalizeH="0" baseline="0" noProof="0" dirty="0">
                <a:ln>
                  <a:noFill/>
                </a:ln>
                <a:solidFill>
                  <a:srgbClr val="9BBB59">
                    <a:lumMod val="50000"/>
                  </a:srgbClr>
                </a:solidFill>
                <a:effectLst/>
                <a:uLnTx/>
                <a:uFillTx/>
                <a:latin typeface="Barlow Condensed ExtraBold" panose="00000906000000000000" pitchFamily="2" charset="0"/>
                <a:ea typeface="+mn-ea"/>
                <a:cs typeface="+mn-cs"/>
              </a:rPr>
              <a:t> </a:t>
            </a:r>
            <a:r>
              <a:rPr kumimoji="0" lang="en-US" sz="6000" b="0" i="0" u="none" strike="noStrike" kern="1200" cap="none" spc="0" normalizeH="0" baseline="0" noProof="0" dirty="0" err="1">
                <a:ln>
                  <a:noFill/>
                </a:ln>
                <a:solidFill>
                  <a:srgbClr val="9BBB59">
                    <a:lumMod val="50000"/>
                  </a:srgbClr>
                </a:solidFill>
                <a:effectLst/>
                <a:uLnTx/>
                <a:uFillTx/>
                <a:latin typeface="Barlow Condensed ExtraBold" panose="00000906000000000000" pitchFamily="2" charset="0"/>
                <a:ea typeface="+mn-ea"/>
                <a:cs typeface="+mn-cs"/>
              </a:rPr>
              <a:t>hoặc</a:t>
            </a:r>
            <a:r>
              <a:rPr kumimoji="0" lang="en-US" sz="6000" b="0" i="0" u="none" strike="noStrike" kern="1200" cap="none" spc="0" normalizeH="0" baseline="0" noProof="0" dirty="0">
                <a:ln>
                  <a:noFill/>
                </a:ln>
                <a:solidFill>
                  <a:srgbClr val="9BBB59">
                    <a:lumMod val="50000"/>
                  </a:srgbClr>
                </a:solidFill>
                <a:effectLst/>
                <a:uLnTx/>
                <a:uFillTx/>
                <a:latin typeface="Barlow Condensed ExtraBold" panose="00000906000000000000" pitchFamily="2" charset="0"/>
                <a:ea typeface="+mn-ea"/>
                <a:cs typeface="+mn-cs"/>
              </a:rPr>
              <a:t> </a:t>
            </a:r>
            <a:r>
              <a:rPr kumimoji="0" lang="en-US" sz="6000" b="0" i="0" u="none" strike="noStrike" kern="1200" cap="none" spc="0" normalizeH="0" baseline="0" noProof="0" dirty="0" err="1">
                <a:ln>
                  <a:noFill/>
                </a:ln>
                <a:solidFill>
                  <a:srgbClr val="9BBB59">
                    <a:lumMod val="50000"/>
                  </a:srgbClr>
                </a:solidFill>
                <a:effectLst/>
                <a:uLnTx/>
                <a:uFillTx/>
                <a:latin typeface="Barlow Condensed ExtraBold" panose="00000906000000000000" pitchFamily="2" charset="0"/>
                <a:ea typeface="+mn-ea"/>
                <a:cs typeface="+mn-cs"/>
              </a:rPr>
              <a:t>nhóm</a:t>
            </a:r>
            <a:r>
              <a:rPr kumimoji="0" lang="en-US" sz="6000" b="0" i="0" u="none" strike="noStrike" kern="1200" cap="none" spc="0" normalizeH="0" baseline="0" noProof="0" dirty="0">
                <a:ln>
                  <a:noFill/>
                </a:ln>
                <a:solidFill>
                  <a:srgbClr val="9BBB59">
                    <a:lumMod val="50000"/>
                  </a:srgbClr>
                </a:solidFill>
                <a:effectLst/>
                <a:uLnTx/>
                <a:uFillTx/>
                <a:latin typeface="Barlow Condensed ExtraBold" panose="00000906000000000000" pitchFamily="2" charset="0"/>
                <a:ea typeface="+mn-ea"/>
                <a:cs typeface="+mn-cs"/>
              </a:rPr>
              <a:t> </a:t>
            </a:r>
            <a:r>
              <a:rPr kumimoji="0" lang="en-US" sz="6000" b="0" i="0" u="none" strike="noStrike" kern="1200" cap="none" spc="0" normalizeH="0" baseline="0" noProof="0" dirty="0" err="1">
                <a:ln>
                  <a:noFill/>
                </a:ln>
                <a:solidFill>
                  <a:srgbClr val="9BBB59">
                    <a:lumMod val="50000"/>
                  </a:srgbClr>
                </a:solidFill>
                <a:effectLst/>
                <a:uLnTx/>
                <a:uFillTx/>
                <a:latin typeface="Barlow Condensed ExtraBold" panose="00000906000000000000" pitchFamily="2" charset="0"/>
                <a:ea typeface="+mn-ea"/>
                <a:cs typeface="+mn-cs"/>
              </a:rPr>
              <a:t>em</a:t>
            </a:r>
            <a:endParaRPr kumimoji="0" lang="en-US" sz="6000" b="0" i="0" u="none" strike="noStrike" kern="1200" cap="none" spc="0" normalizeH="0" baseline="0" noProof="0" dirty="0">
              <a:ln>
                <a:noFill/>
              </a:ln>
              <a:solidFill>
                <a:srgbClr val="9BBB59">
                  <a:lumMod val="50000"/>
                </a:srgbClr>
              </a:solidFill>
              <a:effectLst/>
              <a:uLnTx/>
              <a:uFillTx/>
              <a:latin typeface="Barlow Condensed ExtraBold" panose="00000906000000000000" pitchFamily="2" charset="0"/>
              <a:ea typeface="+mn-ea"/>
              <a:cs typeface="+mn-cs"/>
            </a:endParaRPr>
          </a:p>
        </p:txBody>
      </p:sp>
      <p:pic>
        <p:nvPicPr>
          <p:cNvPr id="17" name="Picture 16">
            <a:extLst>
              <a:ext uri="{FF2B5EF4-FFF2-40B4-BE49-F238E27FC236}">
                <a16:creationId xmlns:a16="http://schemas.microsoft.com/office/drawing/2014/main" xmlns="" id="{3A8C5711-DBFE-BA07-DB60-4FDCD4958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0" y="4533900"/>
            <a:ext cx="8120822" cy="4651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098" name="Picture 2" descr="img">
            <a:extLst>
              <a:ext uri="{FF2B5EF4-FFF2-40B4-BE49-F238E27FC236}">
                <a16:creationId xmlns:a16="http://schemas.microsoft.com/office/drawing/2014/main" xmlns="" id="{C00F6F74-6D8D-3E0E-493F-C8D9FE9122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087" y="2552700"/>
            <a:ext cx="8005335" cy="4651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xmlns="" id="{5BB90AF8-73BE-D300-EC47-221E30918283}"/>
              </a:ext>
            </a:extLst>
          </p:cNvPr>
          <p:cNvPicPr>
            <a:picLocks noChangeAspect="1"/>
          </p:cNvPicPr>
          <p:nvPr/>
        </p:nvPicPr>
        <p:blipFill rotWithShape="1">
          <a:blip r:embed="rId7">
            <a:extLst>
              <a:ext uri="{28A0092B-C50C-407E-A947-70E740481C1C}">
                <a14:useLocalDpi xmlns:a14="http://schemas.microsoft.com/office/drawing/2010/main" val="0"/>
              </a:ext>
            </a:extLst>
          </a:blip>
          <a:srcRect r="58779"/>
          <a:stretch/>
        </p:blipFill>
        <p:spPr>
          <a:xfrm>
            <a:off x="123820" y="8081747"/>
            <a:ext cx="1758976" cy="2133600"/>
          </a:xfrm>
          <a:prstGeom prst="rect">
            <a:avLst/>
          </a:prstGeom>
        </p:spPr>
      </p:pic>
    </p:spTree>
    <p:extLst>
      <p:ext uri="{BB962C8B-B14F-4D97-AF65-F5344CB8AC3E}">
        <p14:creationId xmlns:p14="http://schemas.microsoft.com/office/powerpoint/2010/main" val="80088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1120039" y="2461318"/>
            <a:ext cx="7827227" cy="6839819"/>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082254" y="7555853"/>
            <a:ext cx="2527205" cy="2674611"/>
          </a:xfrm>
          <a:custGeom>
            <a:avLst/>
            <a:gdLst/>
            <a:ahLst/>
            <a:cxnLst/>
            <a:rect l="l" t="t" r="r" b="b"/>
            <a:pathLst>
              <a:path w="3686629" h="3921946">
                <a:moveTo>
                  <a:pt x="0" y="0"/>
                </a:moveTo>
                <a:lnTo>
                  <a:pt x="3686629" y="0"/>
                </a:lnTo>
                <a:lnTo>
                  <a:pt x="3686629" y="3921946"/>
                </a:lnTo>
                <a:lnTo>
                  <a:pt x="0" y="3921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3435447" y="3078058"/>
            <a:ext cx="2671193" cy="704039"/>
          </a:xfrm>
          <a:prstGeom prst="rect">
            <a:avLst/>
          </a:prstGeom>
        </p:spPr>
        <p:txBody>
          <a:bodyPr wrap="square" lIns="0" tIns="0" rIns="0" bIns="0" rtlCol="0" anchor="t">
            <a:spAutoFit/>
          </a:bodyPr>
          <a:lstStyle/>
          <a:p>
            <a:pPr marL="493894" lvl="1" algn="l"/>
            <a:r>
              <a:rPr lang="en-US" sz="4575">
                <a:solidFill>
                  <a:srgbClr val="B85D3B"/>
                </a:solidFill>
                <a:latin typeface="Roboto" panose="02000000000000000000" pitchFamily="2" charset="0"/>
              </a:rPr>
              <a:t>Hoa gì?</a:t>
            </a:r>
          </a:p>
        </p:txBody>
      </p:sp>
      <p:sp>
        <p:nvSpPr>
          <p:cNvPr id="9" name="TextBox 9"/>
          <p:cNvSpPr txBox="1"/>
          <p:nvPr/>
        </p:nvSpPr>
        <p:spPr>
          <a:xfrm>
            <a:off x="3026972" y="478466"/>
            <a:ext cx="12065306" cy="1504386"/>
          </a:xfrm>
          <a:prstGeom prst="rect">
            <a:avLst/>
          </a:prstGeom>
        </p:spPr>
        <p:txBody>
          <a:bodyPr lIns="0" tIns="0" rIns="0" bIns="0" rtlCol="0" anchor="t">
            <a:spAutoFit/>
          </a:bodyPr>
          <a:lstStyle/>
          <a:p>
            <a:pPr algn="ctr"/>
            <a:r>
              <a:rPr lang="en-US" sz="9776">
                <a:solidFill>
                  <a:srgbClr val="B85D3B"/>
                </a:solidFill>
                <a:latin typeface="Barlow Condensed ExtraBold" panose="00000906000000000000" pitchFamily="2" charset="0"/>
              </a:rPr>
              <a:t>TRÒ CHƠI SẮC HOA</a:t>
            </a:r>
          </a:p>
        </p:txBody>
      </p:sp>
      <p:sp>
        <p:nvSpPr>
          <p:cNvPr id="10" name="TextBox 9">
            <a:extLst>
              <a:ext uri="{FF2B5EF4-FFF2-40B4-BE49-F238E27FC236}">
                <a16:creationId xmlns:a16="http://schemas.microsoft.com/office/drawing/2014/main" xmlns="" id="{D88C4B19-4E80-6859-A41A-65191BB34583}"/>
              </a:ext>
            </a:extLst>
          </p:cNvPr>
          <p:cNvSpPr txBox="1"/>
          <p:nvPr/>
        </p:nvSpPr>
        <p:spPr>
          <a:xfrm>
            <a:off x="10094179" y="4777334"/>
            <a:ext cx="6927536" cy="1107996"/>
          </a:xfrm>
          <a:prstGeom prst="rect">
            <a:avLst/>
          </a:prstGeom>
        </p:spPr>
        <p:txBody>
          <a:bodyPr wrap="square" lIns="0" tIns="0" rIns="0" bIns="0" rtlCol="0" anchor="t">
            <a:spAutoFit/>
          </a:bodyPr>
          <a:lstStyle/>
          <a:p>
            <a:pPr algn="ctr"/>
            <a:r>
              <a:rPr lang="en-US" sz="7200">
                <a:solidFill>
                  <a:srgbClr val="00B050"/>
                </a:solidFill>
                <a:latin typeface="Barlow Condensed ExtraBold" panose="00000906000000000000" pitchFamily="2" charset="0"/>
              </a:rPr>
              <a:t>HOA TƯỜNG VI</a:t>
            </a:r>
          </a:p>
        </p:txBody>
      </p:sp>
      <p:sp>
        <p:nvSpPr>
          <p:cNvPr id="11" name="Freeform: Shape 10">
            <a:extLst>
              <a:ext uri="{FF2B5EF4-FFF2-40B4-BE49-F238E27FC236}">
                <a16:creationId xmlns:a16="http://schemas.microsoft.com/office/drawing/2014/main" xmlns="" id="{8D0F7183-ED3D-7073-E23F-308D43222ED1}"/>
              </a:ext>
            </a:extLst>
          </p:cNvPr>
          <p:cNvSpPr/>
          <p:nvPr/>
        </p:nvSpPr>
        <p:spPr>
          <a:xfrm>
            <a:off x="1860758" y="3797303"/>
            <a:ext cx="6210866" cy="5123404"/>
          </a:xfrm>
          <a:custGeom>
            <a:avLst/>
            <a:gdLst>
              <a:gd name="connsiteX0" fmla="*/ 0 w 7793502"/>
              <a:gd name="connsiteY0" fmla="*/ 323557 h 6428936"/>
              <a:gd name="connsiteX1" fmla="*/ 42203 w 7793502"/>
              <a:gd name="connsiteY1" fmla="*/ 1209822 h 6428936"/>
              <a:gd name="connsiteX2" fmla="*/ 56271 w 7793502"/>
              <a:gd name="connsiteY2" fmla="*/ 1814733 h 6428936"/>
              <a:gd name="connsiteX3" fmla="*/ 112542 w 7793502"/>
              <a:gd name="connsiteY3" fmla="*/ 2082019 h 6428936"/>
              <a:gd name="connsiteX4" fmla="*/ 28136 w 7793502"/>
              <a:gd name="connsiteY4" fmla="*/ 3108960 h 6428936"/>
              <a:gd name="connsiteX5" fmla="*/ 84406 w 7793502"/>
              <a:gd name="connsiteY5" fmla="*/ 4093699 h 6428936"/>
              <a:gd name="connsiteX6" fmla="*/ 42203 w 7793502"/>
              <a:gd name="connsiteY6" fmla="*/ 5162844 h 6428936"/>
              <a:gd name="connsiteX7" fmla="*/ 182880 w 7793502"/>
              <a:gd name="connsiteY7" fmla="*/ 6077244 h 6428936"/>
              <a:gd name="connsiteX8" fmla="*/ 182880 w 7793502"/>
              <a:gd name="connsiteY8" fmla="*/ 6288259 h 6428936"/>
              <a:gd name="connsiteX9" fmla="*/ 1097280 w 7793502"/>
              <a:gd name="connsiteY9" fmla="*/ 6302327 h 6428936"/>
              <a:gd name="connsiteX10" fmla="*/ 1871003 w 7793502"/>
              <a:gd name="connsiteY10" fmla="*/ 6428936 h 6428936"/>
              <a:gd name="connsiteX11" fmla="*/ 3024554 w 7793502"/>
              <a:gd name="connsiteY11" fmla="*/ 6316394 h 6428936"/>
              <a:gd name="connsiteX12" fmla="*/ 4051496 w 7793502"/>
              <a:gd name="connsiteY12" fmla="*/ 6217920 h 6428936"/>
              <a:gd name="connsiteX13" fmla="*/ 4628271 w 7793502"/>
              <a:gd name="connsiteY13" fmla="*/ 6217920 h 6428936"/>
              <a:gd name="connsiteX14" fmla="*/ 5373859 w 7793502"/>
              <a:gd name="connsiteY14" fmla="*/ 6105379 h 6428936"/>
              <a:gd name="connsiteX15" fmla="*/ 5795890 w 7793502"/>
              <a:gd name="connsiteY15" fmla="*/ 6063176 h 6428936"/>
              <a:gd name="connsiteX16" fmla="*/ 6541477 w 7793502"/>
              <a:gd name="connsiteY16" fmla="*/ 6133514 h 6428936"/>
              <a:gd name="connsiteX17" fmla="*/ 6949440 w 7793502"/>
              <a:gd name="connsiteY17" fmla="*/ 6091311 h 6428936"/>
              <a:gd name="connsiteX18" fmla="*/ 7512148 w 7793502"/>
              <a:gd name="connsiteY18" fmla="*/ 6133514 h 6428936"/>
              <a:gd name="connsiteX19" fmla="*/ 7666893 w 7793502"/>
              <a:gd name="connsiteY19" fmla="*/ 6133514 h 6428936"/>
              <a:gd name="connsiteX20" fmla="*/ 7765366 w 7793502"/>
              <a:gd name="connsiteY20" fmla="*/ 5486400 h 6428936"/>
              <a:gd name="connsiteX21" fmla="*/ 7666893 w 7793502"/>
              <a:gd name="connsiteY21" fmla="*/ 5078437 h 6428936"/>
              <a:gd name="connsiteX22" fmla="*/ 7709096 w 7793502"/>
              <a:gd name="connsiteY22" fmla="*/ 4543865 h 6428936"/>
              <a:gd name="connsiteX23" fmla="*/ 7709096 w 7793502"/>
              <a:gd name="connsiteY23" fmla="*/ 3910819 h 6428936"/>
              <a:gd name="connsiteX24" fmla="*/ 7765366 w 7793502"/>
              <a:gd name="connsiteY24" fmla="*/ 3319976 h 6428936"/>
              <a:gd name="connsiteX25" fmla="*/ 7723163 w 7793502"/>
              <a:gd name="connsiteY25" fmla="*/ 2743200 h 6428936"/>
              <a:gd name="connsiteX26" fmla="*/ 7624690 w 7793502"/>
              <a:gd name="connsiteY26" fmla="*/ 2278967 h 6428936"/>
              <a:gd name="connsiteX27" fmla="*/ 7666893 w 7793502"/>
              <a:gd name="connsiteY27" fmla="*/ 1547447 h 6428936"/>
              <a:gd name="connsiteX28" fmla="*/ 7709096 w 7793502"/>
              <a:gd name="connsiteY28" fmla="*/ 886265 h 6428936"/>
              <a:gd name="connsiteX29" fmla="*/ 7723163 w 7793502"/>
              <a:gd name="connsiteY29" fmla="*/ 492370 h 6428936"/>
              <a:gd name="connsiteX30" fmla="*/ 7793502 w 7793502"/>
              <a:gd name="connsiteY30" fmla="*/ 140677 h 6428936"/>
              <a:gd name="connsiteX31" fmla="*/ 7751299 w 7793502"/>
              <a:gd name="connsiteY31" fmla="*/ 0 h 6428936"/>
              <a:gd name="connsiteX32" fmla="*/ 7315200 w 7793502"/>
              <a:gd name="connsiteY32" fmla="*/ 56271 h 6428936"/>
              <a:gd name="connsiteX33" fmla="*/ 6752493 w 7793502"/>
              <a:gd name="connsiteY33" fmla="*/ 98474 h 6428936"/>
              <a:gd name="connsiteX34" fmla="*/ 6260123 w 7793502"/>
              <a:gd name="connsiteY34" fmla="*/ 84407 h 6428936"/>
              <a:gd name="connsiteX35" fmla="*/ 5697416 w 7793502"/>
              <a:gd name="connsiteY35" fmla="*/ 225084 h 6428936"/>
              <a:gd name="connsiteX36" fmla="*/ 4881490 w 7793502"/>
              <a:gd name="connsiteY36" fmla="*/ 337625 h 6428936"/>
              <a:gd name="connsiteX37" fmla="*/ 4192173 w 7793502"/>
              <a:gd name="connsiteY37" fmla="*/ 379828 h 6428936"/>
              <a:gd name="connsiteX38" fmla="*/ 3545059 w 7793502"/>
              <a:gd name="connsiteY38" fmla="*/ 323557 h 6428936"/>
              <a:gd name="connsiteX39" fmla="*/ 2743200 w 7793502"/>
              <a:gd name="connsiteY39" fmla="*/ 239151 h 6428936"/>
              <a:gd name="connsiteX40" fmla="*/ 2067951 w 7793502"/>
              <a:gd name="connsiteY40" fmla="*/ 239151 h 6428936"/>
              <a:gd name="connsiteX41" fmla="*/ 1688123 w 7793502"/>
              <a:gd name="connsiteY41" fmla="*/ 267287 h 6428936"/>
              <a:gd name="connsiteX42" fmla="*/ 1294228 w 7793502"/>
              <a:gd name="connsiteY42" fmla="*/ 351693 h 6428936"/>
              <a:gd name="connsiteX43" fmla="*/ 914400 w 7793502"/>
              <a:gd name="connsiteY43" fmla="*/ 351693 h 6428936"/>
              <a:gd name="connsiteX44" fmla="*/ 337625 w 7793502"/>
              <a:gd name="connsiteY44" fmla="*/ 323557 h 6428936"/>
              <a:gd name="connsiteX45" fmla="*/ 56271 w 7793502"/>
              <a:gd name="connsiteY45" fmla="*/ 309490 h 6428936"/>
              <a:gd name="connsiteX46" fmla="*/ 56271 w 7793502"/>
              <a:gd name="connsiteY46" fmla="*/ 365760 h 642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793502" h="6428936">
                <a:moveTo>
                  <a:pt x="0" y="323557"/>
                </a:moveTo>
                <a:lnTo>
                  <a:pt x="42203" y="1209822"/>
                </a:lnTo>
                <a:lnTo>
                  <a:pt x="56271" y="1814733"/>
                </a:lnTo>
                <a:lnTo>
                  <a:pt x="112542" y="2082019"/>
                </a:lnTo>
                <a:lnTo>
                  <a:pt x="28136" y="3108960"/>
                </a:lnTo>
                <a:lnTo>
                  <a:pt x="84406" y="4093699"/>
                </a:lnTo>
                <a:lnTo>
                  <a:pt x="42203" y="5162844"/>
                </a:lnTo>
                <a:lnTo>
                  <a:pt x="182880" y="6077244"/>
                </a:lnTo>
                <a:lnTo>
                  <a:pt x="182880" y="6288259"/>
                </a:lnTo>
                <a:lnTo>
                  <a:pt x="1097280" y="6302327"/>
                </a:lnTo>
                <a:lnTo>
                  <a:pt x="1871003" y="6428936"/>
                </a:lnTo>
                <a:lnTo>
                  <a:pt x="3024554" y="6316394"/>
                </a:lnTo>
                <a:lnTo>
                  <a:pt x="4051496" y="6217920"/>
                </a:lnTo>
                <a:lnTo>
                  <a:pt x="4628271" y="6217920"/>
                </a:lnTo>
                <a:lnTo>
                  <a:pt x="5373859" y="6105379"/>
                </a:lnTo>
                <a:lnTo>
                  <a:pt x="5795890" y="6063176"/>
                </a:lnTo>
                <a:lnTo>
                  <a:pt x="6541477" y="6133514"/>
                </a:lnTo>
                <a:lnTo>
                  <a:pt x="6949440" y="6091311"/>
                </a:lnTo>
                <a:lnTo>
                  <a:pt x="7512148" y="6133514"/>
                </a:lnTo>
                <a:lnTo>
                  <a:pt x="7666893" y="6133514"/>
                </a:lnTo>
                <a:lnTo>
                  <a:pt x="7765366" y="5486400"/>
                </a:lnTo>
                <a:lnTo>
                  <a:pt x="7666893" y="5078437"/>
                </a:lnTo>
                <a:lnTo>
                  <a:pt x="7709096" y="4543865"/>
                </a:lnTo>
                <a:lnTo>
                  <a:pt x="7709096" y="3910819"/>
                </a:lnTo>
                <a:lnTo>
                  <a:pt x="7765366" y="3319976"/>
                </a:lnTo>
                <a:lnTo>
                  <a:pt x="7723163" y="2743200"/>
                </a:lnTo>
                <a:lnTo>
                  <a:pt x="7624690" y="2278967"/>
                </a:lnTo>
                <a:lnTo>
                  <a:pt x="7666893" y="1547447"/>
                </a:lnTo>
                <a:lnTo>
                  <a:pt x="7709096" y="886265"/>
                </a:lnTo>
                <a:lnTo>
                  <a:pt x="7723163" y="492370"/>
                </a:lnTo>
                <a:lnTo>
                  <a:pt x="7793502" y="140677"/>
                </a:lnTo>
                <a:lnTo>
                  <a:pt x="7751299" y="0"/>
                </a:lnTo>
                <a:lnTo>
                  <a:pt x="7315200" y="56271"/>
                </a:lnTo>
                <a:lnTo>
                  <a:pt x="6752493" y="98474"/>
                </a:lnTo>
                <a:lnTo>
                  <a:pt x="6260123" y="84407"/>
                </a:lnTo>
                <a:lnTo>
                  <a:pt x="5697416" y="225084"/>
                </a:lnTo>
                <a:lnTo>
                  <a:pt x="4881490" y="337625"/>
                </a:lnTo>
                <a:lnTo>
                  <a:pt x="4192173" y="379828"/>
                </a:lnTo>
                <a:lnTo>
                  <a:pt x="3545059" y="323557"/>
                </a:lnTo>
                <a:lnTo>
                  <a:pt x="2743200" y="239151"/>
                </a:lnTo>
                <a:lnTo>
                  <a:pt x="2067951" y="239151"/>
                </a:lnTo>
                <a:lnTo>
                  <a:pt x="1688123" y="267287"/>
                </a:lnTo>
                <a:lnTo>
                  <a:pt x="1294228" y="351693"/>
                </a:lnTo>
                <a:lnTo>
                  <a:pt x="914400" y="351693"/>
                </a:lnTo>
                <a:lnTo>
                  <a:pt x="337625" y="323557"/>
                </a:lnTo>
                <a:lnTo>
                  <a:pt x="56271" y="309490"/>
                </a:lnTo>
                <a:lnTo>
                  <a:pt x="56271" y="365760"/>
                </a:lnTo>
              </a:path>
            </a:pathLst>
          </a:custGeom>
          <a:blipFill dpi="0" rotWithShape="1">
            <a:blip r:embed="rId10">
              <a:extLst>
                <a:ext uri="{28A0092B-C50C-407E-A947-70E740481C1C}">
                  <a14:useLocalDpi xmlns:a14="http://schemas.microsoft.com/office/drawing/2010/main" val="0"/>
                </a:ext>
              </a:extLst>
            </a:blip>
            <a:srcRect/>
            <a:stretch>
              <a:fillRect/>
            </a:stretch>
          </a:bli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52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0289446" y="21771"/>
            <a:ext cx="7998554"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l="-1" r="-28610"/>
            </a:stretch>
          </a:blipFill>
        </p:spPr>
      </p:sp>
      <p:sp>
        <p:nvSpPr>
          <p:cNvPr id="4" name="Freeform 4"/>
          <p:cNvSpPr/>
          <p:nvPr/>
        </p:nvSpPr>
        <p:spPr>
          <a:xfrm rot="5284222">
            <a:off x="15895033" y="-1148762"/>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duotone>
                <a:prstClr val="black"/>
                <a:schemeClr val="accent3">
                  <a:tint val="45000"/>
                  <a:satMod val="400000"/>
                </a:schemeClr>
              </a:duotone>
            </a:blip>
            <a:stretch>
              <a:fillRect/>
            </a:stretch>
          </a:blipFill>
        </p:spPr>
      </p:sp>
      <p:sp>
        <p:nvSpPr>
          <p:cNvPr id="8" name="TextBox 18">
            <a:extLst>
              <a:ext uri="{FF2B5EF4-FFF2-40B4-BE49-F238E27FC236}">
                <a16:creationId xmlns:a16="http://schemas.microsoft.com/office/drawing/2014/main" xmlns="" id="{80AF576F-64D6-0CC1-B1E9-1F4761BBCCFF}"/>
              </a:ext>
            </a:extLst>
          </p:cNvPr>
          <p:cNvSpPr txBox="1"/>
          <p:nvPr/>
        </p:nvSpPr>
        <p:spPr>
          <a:xfrm>
            <a:off x="5292378" y="724120"/>
            <a:ext cx="7579080" cy="110799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483A00"/>
                </a:solidFill>
                <a:effectLst/>
                <a:uLnTx/>
                <a:uFillTx/>
                <a:latin typeface="Barlow Condensed ExtraBold" panose="00000906000000000000" pitchFamily="2" charset="0"/>
              </a:rPr>
              <a:t>GỢI Ý</a:t>
            </a:r>
            <a:endParaRPr kumimoji="0" lang="en-US" sz="7200" b="0" i="0" u="none" strike="noStrike" kern="1200" cap="none" spc="0" normalizeH="0" baseline="0" noProof="0" dirty="0">
              <a:ln>
                <a:noFill/>
              </a:ln>
              <a:solidFill>
                <a:srgbClr val="483A00"/>
              </a:solidFill>
              <a:effectLst/>
              <a:uLnTx/>
              <a:uFillTx/>
              <a:latin typeface="Barlow Condensed ExtraBold" panose="00000906000000000000" pitchFamily="2" charset="0"/>
            </a:endParaRPr>
          </a:p>
        </p:txBody>
      </p:sp>
      <p:sp>
        <p:nvSpPr>
          <p:cNvPr id="6" name="Freeform 5">
            <a:extLst>
              <a:ext uri="{FF2B5EF4-FFF2-40B4-BE49-F238E27FC236}">
                <a16:creationId xmlns:a16="http://schemas.microsoft.com/office/drawing/2014/main" xmlns="" id="{94071B8C-42E0-4555-F297-27A4DDD57A7E}"/>
              </a:ext>
            </a:extLst>
          </p:cNvPr>
          <p:cNvSpPr/>
          <p:nvPr/>
        </p:nvSpPr>
        <p:spPr>
          <a:xfrm>
            <a:off x="9513650" y="2445129"/>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4">
            <a:extLst>
              <a:ext uri="{FF2B5EF4-FFF2-40B4-BE49-F238E27FC236}">
                <a16:creationId xmlns:a16="http://schemas.microsoft.com/office/drawing/2014/main" xmlns="" id="{67B7E9A8-29EB-4338-0C06-26F201FCDBE5}"/>
              </a:ext>
            </a:extLst>
          </p:cNvPr>
          <p:cNvSpPr/>
          <p:nvPr/>
        </p:nvSpPr>
        <p:spPr>
          <a:xfrm>
            <a:off x="1244990" y="2445129"/>
            <a:ext cx="6629400" cy="6469768"/>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6">
            <a:extLst>
              <a:ext uri="{FF2B5EF4-FFF2-40B4-BE49-F238E27FC236}">
                <a16:creationId xmlns:a16="http://schemas.microsoft.com/office/drawing/2014/main" xmlns="" id="{C242A431-111E-3D48-B6A9-B061803F2463}"/>
              </a:ext>
            </a:extLst>
          </p:cNvPr>
          <p:cNvSpPr/>
          <p:nvPr/>
        </p:nvSpPr>
        <p:spPr>
          <a:xfrm>
            <a:off x="2937596" y="2004662"/>
            <a:ext cx="3316590" cy="986783"/>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3">
            <a:extLst>
              <a:ext uri="{FF2B5EF4-FFF2-40B4-BE49-F238E27FC236}">
                <a16:creationId xmlns:a16="http://schemas.microsoft.com/office/drawing/2014/main" xmlns="" id="{67E117F4-D622-E353-7A97-E515CABE71B5}"/>
              </a:ext>
            </a:extLst>
          </p:cNvPr>
          <p:cNvSpPr txBox="1"/>
          <p:nvPr/>
        </p:nvSpPr>
        <p:spPr>
          <a:xfrm>
            <a:off x="3395892" y="2208984"/>
            <a:ext cx="2249823" cy="552908"/>
          </a:xfrm>
          <a:prstGeom prst="rect">
            <a:avLst/>
          </a:prstGeom>
        </p:spPr>
        <p:txBody>
          <a:bodyPr wrap="square" lIns="0" tIns="0" rIns="0" bIns="0" rtlCol="0" anchor="t">
            <a:spAutoFit/>
          </a:bodyPr>
          <a:lstStyle/>
          <a:p>
            <a:pPr algn="ctr"/>
            <a:r>
              <a:rPr lang="en-US" sz="3593">
                <a:solidFill>
                  <a:srgbClr val="FFFFFF"/>
                </a:solidFill>
                <a:latin typeface="Roboto" panose="02000000000000000000" pitchFamily="2" charset="0"/>
              </a:rPr>
              <a:t>Bước 1</a:t>
            </a:r>
          </a:p>
        </p:txBody>
      </p:sp>
      <p:pic>
        <p:nvPicPr>
          <p:cNvPr id="24" name="Picture 23">
            <a:extLst>
              <a:ext uri="{FF2B5EF4-FFF2-40B4-BE49-F238E27FC236}">
                <a16:creationId xmlns:a16="http://schemas.microsoft.com/office/drawing/2014/main" xmlns="" id="{EB5CE7D6-153A-9FA0-B0D9-80FE2540D2C2}"/>
              </a:ext>
            </a:extLst>
          </p:cNvPr>
          <p:cNvPicPr>
            <a:picLocks noChangeAspect="1"/>
          </p:cNvPicPr>
          <p:nvPr/>
        </p:nvPicPr>
        <p:blipFill>
          <a:blip r:embed="rId12" cstate="print">
            <a:extLst>
              <a:ext uri="{28A0092B-C50C-407E-A947-70E740481C1C}">
                <a14:useLocalDpi xmlns:a14="http://schemas.microsoft.com/office/drawing/2010/main" val="0"/>
              </a:ext>
            </a:extLst>
          </a:blip>
          <a:srcRect t="15492" b="15492"/>
          <a:stretch/>
        </p:blipFill>
        <p:spPr>
          <a:xfrm>
            <a:off x="11105503" y="3463935"/>
            <a:ext cx="5333999" cy="4191000"/>
          </a:xfrm>
          <a:prstGeom prst="roundRect">
            <a:avLst>
              <a:gd name="adj" fmla="val 11602"/>
            </a:avLst>
          </a:prstGeom>
        </p:spPr>
      </p:pic>
      <p:sp>
        <p:nvSpPr>
          <p:cNvPr id="7" name="TextBox 7">
            <a:extLst>
              <a:ext uri="{FF2B5EF4-FFF2-40B4-BE49-F238E27FC236}">
                <a16:creationId xmlns:a16="http://schemas.microsoft.com/office/drawing/2014/main" xmlns="" id="{91C39057-4FF5-3AFC-E9F9-744BA262A4CF}"/>
              </a:ext>
            </a:extLst>
          </p:cNvPr>
          <p:cNvSpPr txBox="1"/>
          <p:nvPr/>
        </p:nvSpPr>
        <p:spPr>
          <a:xfrm>
            <a:off x="1964205" y="5005437"/>
            <a:ext cx="5256092" cy="553998"/>
          </a:xfrm>
          <a:prstGeom prst="rect">
            <a:avLst/>
          </a:prstGeom>
        </p:spPr>
        <p:txBody>
          <a:bodyPr wrap="square" lIns="0" tIns="0" rIns="0" bIns="0" rtlCol="0" anchor="t">
            <a:spAutoFit/>
          </a:bodyPr>
          <a:lstStyle/>
          <a:p>
            <a:pPr lvl="0" algn="ctr">
              <a:defRPr/>
            </a:pPr>
            <a:r>
              <a:rPr lang="en-US" sz="3600">
                <a:solidFill>
                  <a:sysClr val="windowText" lastClr="000000"/>
                </a:solidFill>
                <a:latin typeface="Baloo Thambi"/>
              </a:rPr>
              <a:t>Trang trí chậu cây trồng</a:t>
            </a:r>
            <a:endParaRPr lang="en-US" sz="3600" dirty="0">
              <a:solidFill>
                <a:sysClr val="windowText" lastClr="000000"/>
              </a:solidFill>
              <a:latin typeface="Baloo Thambi"/>
            </a:endParaRPr>
          </a:p>
        </p:txBody>
      </p:sp>
      <p:pic>
        <p:nvPicPr>
          <p:cNvPr id="21" name="Picture 20">
            <a:extLst>
              <a:ext uri="{FF2B5EF4-FFF2-40B4-BE49-F238E27FC236}">
                <a16:creationId xmlns:a16="http://schemas.microsoft.com/office/drawing/2014/main" xmlns="" id="{61678FA1-0AF2-0FCC-93C1-CA5AF3160E49}"/>
              </a:ext>
            </a:extLst>
          </p:cNvPr>
          <p:cNvPicPr>
            <a:picLocks noChangeAspect="1"/>
          </p:cNvPicPr>
          <p:nvPr/>
        </p:nvPicPr>
        <p:blipFill rotWithShape="1">
          <a:blip r:embed="rId13">
            <a:extLst>
              <a:ext uri="{28A0092B-C50C-407E-A947-70E740481C1C}">
                <a14:useLocalDpi xmlns:a14="http://schemas.microsoft.com/office/drawing/2010/main" val="0"/>
              </a:ext>
            </a:extLst>
          </a:blip>
          <a:srcRect l="55357"/>
          <a:stretch/>
        </p:blipFill>
        <p:spPr>
          <a:xfrm>
            <a:off x="682706" y="6732895"/>
            <a:ext cx="1905000" cy="2133600"/>
          </a:xfrm>
          <a:prstGeom prst="rect">
            <a:avLst/>
          </a:prstGeom>
        </p:spPr>
      </p:pic>
      <p:pic>
        <p:nvPicPr>
          <p:cNvPr id="22" name="Picture 21">
            <a:extLst>
              <a:ext uri="{FF2B5EF4-FFF2-40B4-BE49-F238E27FC236}">
                <a16:creationId xmlns:a16="http://schemas.microsoft.com/office/drawing/2014/main" xmlns="" id="{2BCFFD11-DB9C-B5EE-4D77-F127A0C14AA7}"/>
              </a:ext>
            </a:extLst>
          </p:cNvPr>
          <p:cNvPicPr>
            <a:picLocks noChangeAspect="1"/>
          </p:cNvPicPr>
          <p:nvPr/>
        </p:nvPicPr>
        <p:blipFill rotWithShape="1">
          <a:blip r:embed="rId14">
            <a:extLst>
              <a:ext uri="{28A0092B-C50C-407E-A947-70E740481C1C}">
                <a14:useLocalDpi xmlns:a14="http://schemas.microsoft.com/office/drawing/2010/main" val="0"/>
              </a:ext>
            </a:extLst>
          </a:blip>
          <a:srcRect r="57806"/>
          <a:stretch/>
        </p:blipFill>
        <p:spPr>
          <a:xfrm>
            <a:off x="9336946" y="6295522"/>
            <a:ext cx="1905000" cy="2619375"/>
          </a:xfrm>
          <a:prstGeom prst="rect">
            <a:avLst/>
          </a:prstGeom>
        </p:spPr>
      </p:pic>
    </p:spTree>
    <p:extLst>
      <p:ext uri="{BB962C8B-B14F-4D97-AF65-F5344CB8AC3E}">
        <p14:creationId xmlns:p14="http://schemas.microsoft.com/office/powerpoint/2010/main" val="328428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6"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par>
                                <p:cTn id="28" presetID="6" presetClass="entr" presetSubtype="16"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circle(in)">
                                      <p:cBhvr>
                                        <p:cTn id="30" dur="2000"/>
                                        <p:tgtEl>
                                          <p:spTgt spid="22"/>
                                        </p:tgtEl>
                                      </p:cBhvr>
                                    </p:animEffect>
                                  </p:childTnLst>
                                </p:cTn>
                              </p:par>
                              <p:par>
                                <p:cTn id="31" presetID="16" presetClass="entr" presetSubtype="2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0289446" y="21771"/>
            <a:ext cx="7998554"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l="-1" r="-28610"/>
            </a:stretch>
          </a:blipFill>
        </p:spPr>
      </p:sp>
      <p:sp>
        <p:nvSpPr>
          <p:cNvPr id="4" name="Freeform 4"/>
          <p:cNvSpPr/>
          <p:nvPr/>
        </p:nvSpPr>
        <p:spPr>
          <a:xfrm rot="5284222">
            <a:off x="15895033" y="-1148762"/>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duotone>
                <a:prstClr val="black"/>
                <a:schemeClr val="accent3">
                  <a:tint val="45000"/>
                  <a:satMod val="400000"/>
                </a:schemeClr>
              </a:duotone>
            </a:blip>
            <a:stretch>
              <a:fillRect/>
            </a:stretch>
          </a:blipFill>
        </p:spPr>
      </p:sp>
      <p:sp>
        <p:nvSpPr>
          <p:cNvPr id="8" name="TextBox 18">
            <a:extLst>
              <a:ext uri="{FF2B5EF4-FFF2-40B4-BE49-F238E27FC236}">
                <a16:creationId xmlns:a16="http://schemas.microsoft.com/office/drawing/2014/main" xmlns="" id="{80AF576F-64D6-0CC1-B1E9-1F4761BBCCFF}"/>
              </a:ext>
            </a:extLst>
          </p:cNvPr>
          <p:cNvSpPr txBox="1"/>
          <p:nvPr/>
        </p:nvSpPr>
        <p:spPr>
          <a:xfrm>
            <a:off x="5292378" y="724120"/>
            <a:ext cx="7579080" cy="110799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483A00"/>
                </a:solidFill>
                <a:effectLst/>
                <a:uLnTx/>
                <a:uFillTx/>
                <a:latin typeface="Barlow Condensed ExtraBold" panose="00000906000000000000" pitchFamily="2" charset="0"/>
              </a:rPr>
              <a:t>GỢI Ý</a:t>
            </a:r>
            <a:endParaRPr kumimoji="0" lang="en-US" sz="7200" b="0" i="0" u="none" strike="noStrike" kern="1200" cap="none" spc="0" normalizeH="0" baseline="0" noProof="0" dirty="0">
              <a:ln>
                <a:noFill/>
              </a:ln>
              <a:solidFill>
                <a:srgbClr val="483A00"/>
              </a:solidFill>
              <a:effectLst/>
              <a:uLnTx/>
              <a:uFillTx/>
              <a:latin typeface="Barlow Condensed ExtraBold" panose="00000906000000000000" pitchFamily="2" charset="0"/>
            </a:endParaRPr>
          </a:p>
        </p:txBody>
      </p:sp>
      <p:sp>
        <p:nvSpPr>
          <p:cNvPr id="6" name="Freeform 5">
            <a:extLst>
              <a:ext uri="{FF2B5EF4-FFF2-40B4-BE49-F238E27FC236}">
                <a16:creationId xmlns:a16="http://schemas.microsoft.com/office/drawing/2014/main" xmlns="" id="{94071B8C-42E0-4555-F297-27A4DDD57A7E}"/>
              </a:ext>
            </a:extLst>
          </p:cNvPr>
          <p:cNvSpPr/>
          <p:nvPr/>
        </p:nvSpPr>
        <p:spPr>
          <a:xfrm>
            <a:off x="9513650" y="2445129"/>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4">
            <a:extLst>
              <a:ext uri="{FF2B5EF4-FFF2-40B4-BE49-F238E27FC236}">
                <a16:creationId xmlns:a16="http://schemas.microsoft.com/office/drawing/2014/main" xmlns="" id="{67B7E9A8-29EB-4338-0C06-26F201FCDBE5}"/>
              </a:ext>
            </a:extLst>
          </p:cNvPr>
          <p:cNvSpPr/>
          <p:nvPr/>
        </p:nvSpPr>
        <p:spPr>
          <a:xfrm>
            <a:off x="1244990" y="2445129"/>
            <a:ext cx="6629400" cy="6469768"/>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6">
            <a:extLst>
              <a:ext uri="{FF2B5EF4-FFF2-40B4-BE49-F238E27FC236}">
                <a16:creationId xmlns:a16="http://schemas.microsoft.com/office/drawing/2014/main" xmlns="" id="{C242A431-111E-3D48-B6A9-B061803F2463}"/>
              </a:ext>
            </a:extLst>
          </p:cNvPr>
          <p:cNvSpPr/>
          <p:nvPr/>
        </p:nvSpPr>
        <p:spPr>
          <a:xfrm>
            <a:off x="2937596" y="2004662"/>
            <a:ext cx="3316590" cy="986783"/>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3">
            <a:extLst>
              <a:ext uri="{FF2B5EF4-FFF2-40B4-BE49-F238E27FC236}">
                <a16:creationId xmlns:a16="http://schemas.microsoft.com/office/drawing/2014/main" xmlns="" id="{67E117F4-D622-E353-7A97-E515CABE71B5}"/>
              </a:ext>
            </a:extLst>
          </p:cNvPr>
          <p:cNvSpPr txBox="1"/>
          <p:nvPr/>
        </p:nvSpPr>
        <p:spPr>
          <a:xfrm>
            <a:off x="3395892" y="2208984"/>
            <a:ext cx="2249823" cy="552908"/>
          </a:xfrm>
          <a:prstGeom prst="rect">
            <a:avLst/>
          </a:prstGeom>
        </p:spPr>
        <p:txBody>
          <a:bodyPr wrap="square" lIns="0" tIns="0" rIns="0" bIns="0" rtlCol="0" anchor="t">
            <a:spAutoFit/>
          </a:bodyPr>
          <a:lstStyle/>
          <a:p>
            <a:pPr algn="ctr"/>
            <a:r>
              <a:rPr lang="en-US" sz="3593">
                <a:solidFill>
                  <a:srgbClr val="FFFFFF"/>
                </a:solidFill>
                <a:latin typeface="Roboto" panose="02000000000000000000" pitchFamily="2" charset="0"/>
              </a:rPr>
              <a:t>Bước 2</a:t>
            </a:r>
          </a:p>
        </p:txBody>
      </p:sp>
      <p:sp>
        <p:nvSpPr>
          <p:cNvPr id="7" name="TextBox 7">
            <a:extLst>
              <a:ext uri="{FF2B5EF4-FFF2-40B4-BE49-F238E27FC236}">
                <a16:creationId xmlns:a16="http://schemas.microsoft.com/office/drawing/2014/main" xmlns="" id="{91C39057-4FF5-3AFC-E9F9-744BA262A4CF}"/>
              </a:ext>
            </a:extLst>
          </p:cNvPr>
          <p:cNvSpPr txBox="1"/>
          <p:nvPr/>
        </p:nvSpPr>
        <p:spPr>
          <a:xfrm>
            <a:off x="1964205" y="5005437"/>
            <a:ext cx="5256092" cy="553998"/>
          </a:xfrm>
          <a:prstGeom prst="rect">
            <a:avLst/>
          </a:prstGeom>
        </p:spPr>
        <p:txBody>
          <a:bodyPr wrap="square" lIns="0" tIns="0" rIns="0" bIns="0" rtlCol="0" anchor="t">
            <a:spAutoFit/>
          </a:bodyPr>
          <a:lstStyle/>
          <a:p>
            <a:pPr lvl="0" algn="ctr">
              <a:defRPr/>
            </a:pPr>
            <a:r>
              <a:rPr lang="en-US" sz="3600">
                <a:solidFill>
                  <a:srgbClr val="483A00"/>
                </a:solidFill>
                <a:latin typeface="Baloo Thambi"/>
              </a:rPr>
              <a:t>Chuẩn bị chậu đất trồng</a:t>
            </a:r>
            <a:endParaRPr lang="en-US" sz="3600" dirty="0">
              <a:solidFill>
                <a:srgbClr val="483A00"/>
              </a:solidFill>
              <a:latin typeface="Baloo Thambi"/>
            </a:endParaRPr>
          </a:p>
        </p:txBody>
      </p:sp>
      <p:pic>
        <p:nvPicPr>
          <p:cNvPr id="21" name="Picture 20">
            <a:extLst>
              <a:ext uri="{FF2B5EF4-FFF2-40B4-BE49-F238E27FC236}">
                <a16:creationId xmlns:a16="http://schemas.microsoft.com/office/drawing/2014/main" xmlns="" id="{61678FA1-0AF2-0FCC-93C1-CA5AF3160E49}"/>
              </a:ext>
            </a:extLst>
          </p:cNvPr>
          <p:cNvPicPr>
            <a:picLocks noChangeAspect="1"/>
          </p:cNvPicPr>
          <p:nvPr/>
        </p:nvPicPr>
        <p:blipFill rotWithShape="1">
          <a:blip r:embed="rId12">
            <a:extLst>
              <a:ext uri="{28A0092B-C50C-407E-A947-70E740481C1C}">
                <a14:useLocalDpi xmlns:a14="http://schemas.microsoft.com/office/drawing/2010/main" val="0"/>
              </a:ext>
            </a:extLst>
          </a:blip>
          <a:srcRect l="55357"/>
          <a:stretch/>
        </p:blipFill>
        <p:spPr>
          <a:xfrm>
            <a:off x="682706" y="6732895"/>
            <a:ext cx="1905000" cy="2133600"/>
          </a:xfrm>
          <a:prstGeom prst="rect">
            <a:avLst/>
          </a:prstGeom>
        </p:spPr>
      </p:pic>
      <p:pic>
        <p:nvPicPr>
          <p:cNvPr id="5" name="Picture 4">
            <a:extLst>
              <a:ext uri="{FF2B5EF4-FFF2-40B4-BE49-F238E27FC236}">
                <a16:creationId xmlns:a16="http://schemas.microsoft.com/office/drawing/2014/main" xmlns="" id="{83338C67-8020-738B-9470-6C2909D437C2}"/>
              </a:ext>
            </a:extLst>
          </p:cNvPr>
          <p:cNvPicPr>
            <a:picLocks noChangeAspect="1"/>
          </p:cNvPicPr>
          <p:nvPr/>
        </p:nvPicPr>
        <p:blipFill>
          <a:blip r:embed="rId13" cstate="print">
            <a:extLst>
              <a:ext uri="{28A0092B-C50C-407E-A947-70E740481C1C}">
                <a14:useLocalDpi xmlns:a14="http://schemas.microsoft.com/office/drawing/2010/main" val="0"/>
              </a:ext>
            </a:extLst>
          </a:blip>
          <a:srcRect t="4579" b="4579"/>
          <a:stretch/>
        </p:blipFill>
        <p:spPr>
          <a:xfrm>
            <a:off x="10612139" y="3432113"/>
            <a:ext cx="6400799" cy="4495800"/>
          </a:xfrm>
          <a:prstGeom prst="roundRect">
            <a:avLst>
              <a:gd name="adj" fmla="val 10129"/>
            </a:avLst>
          </a:prstGeom>
        </p:spPr>
      </p:pic>
      <p:pic>
        <p:nvPicPr>
          <p:cNvPr id="22" name="Picture 21">
            <a:extLst>
              <a:ext uri="{FF2B5EF4-FFF2-40B4-BE49-F238E27FC236}">
                <a16:creationId xmlns:a16="http://schemas.microsoft.com/office/drawing/2014/main" xmlns="" id="{2BCFFD11-DB9C-B5EE-4D77-F127A0C14AA7}"/>
              </a:ext>
            </a:extLst>
          </p:cNvPr>
          <p:cNvPicPr>
            <a:picLocks noChangeAspect="1"/>
          </p:cNvPicPr>
          <p:nvPr/>
        </p:nvPicPr>
        <p:blipFill rotWithShape="1">
          <a:blip r:embed="rId14">
            <a:extLst>
              <a:ext uri="{28A0092B-C50C-407E-A947-70E740481C1C}">
                <a14:useLocalDpi xmlns:a14="http://schemas.microsoft.com/office/drawing/2010/main" val="0"/>
              </a:ext>
            </a:extLst>
          </a:blip>
          <a:srcRect r="57806"/>
          <a:stretch/>
        </p:blipFill>
        <p:spPr>
          <a:xfrm>
            <a:off x="9336946" y="6295522"/>
            <a:ext cx="1905000" cy="2619375"/>
          </a:xfrm>
          <a:prstGeom prst="rect">
            <a:avLst/>
          </a:prstGeom>
        </p:spPr>
      </p:pic>
    </p:spTree>
    <p:extLst>
      <p:ext uri="{BB962C8B-B14F-4D97-AF65-F5344CB8AC3E}">
        <p14:creationId xmlns:p14="http://schemas.microsoft.com/office/powerpoint/2010/main" val="19859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0289446" y="21771"/>
            <a:ext cx="7998554"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l="-1" r="-28610"/>
            </a:stretch>
          </a:blipFill>
        </p:spPr>
      </p:sp>
      <p:sp>
        <p:nvSpPr>
          <p:cNvPr id="4" name="Freeform 4"/>
          <p:cNvSpPr/>
          <p:nvPr/>
        </p:nvSpPr>
        <p:spPr>
          <a:xfrm rot="5284222">
            <a:off x="15895033" y="-1148762"/>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duotone>
                <a:prstClr val="black"/>
                <a:schemeClr val="accent3">
                  <a:tint val="45000"/>
                  <a:satMod val="400000"/>
                </a:schemeClr>
              </a:duotone>
            </a:blip>
            <a:stretch>
              <a:fillRect/>
            </a:stretch>
          </a:blipFill>
        </p:spPr>
      </p:sp>
      <p:sp>
        <p:nvSpPr>
          <p:cNvPr id="8" name="TextBox 18">
            <a:extLst>
              <a:ext uri="{FF2B5EF4-FFF2-40B4-BE49-F238E27FC236}">
                <a16:creationId xmlns:a16="http://schemas.microsoft.com/office/drawing/2014/main" xmlns="" id="{80AF576F-64D6-0CC1-B1E9-1F4761BBCCFF}"/>
              </a:ext>
            </a:extLst>
          </p:cNvPr>
          <p:cNvSpPr txBox="1"/>
          <p:nvPr/>
        </p:nvSpPr>
        <p:spPr>
          <a:xfrm>
            <a:off x="5292378" y="724120"/>
            <a:ext cx="7579080" cy="110799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483A00"/>
                </a:solidFill>
                <a:effectLst/>
                <a:uLnTx/>
                <a:uFillTx/>
                <a:latin typeface="Barlow Condensed ExtraBold" panose="00000906000000000000" pitchFamily="2" charset="0"/>
              </a:rPr>
              <a:t>GỢI Ý</a:t>
            </a:r>
            <a:endParaRPr kumimoji="0" lang="en-US" sz="7200" b="0" i="0" u="none" strike="noStrike" kern="1200" cap="none" spc="0" normalizeH="0" baseline="0" noProof="0" dirty="0">
              <a:ln>
                <a:noFill/>
              </a:ln>
              <a:solidFill>
                <a:srgbClr val="483A00"/>
              </a:solidFill>
              <a:effectLst/>
              <a:uLnTx/>
              <a:uFillTx/>
              <a:latin typeface="Barlow Condensed ExtraBold" panose="00000906000000000000" pitchFamily="2" charset="0"/>
            </a:endParaRPr>
          </a:p>
        </p:txBody>
      </p:sp>
      <p:sp>
        <p:nvSpPr>
          <p:cNvPr id="6" name="Freeform 5">
            <a:extLst>
              <a:ext uri="{FF2B5EF4-FFF2-40B4-BE49-F238E27FC236}">
                <a16:creationId xmlns:a16="http://schemas.microsoft.com/office/drawing/2014/main" xmlns="" id="{94071B8C-42E0-4555-F297-27A4DDD57A7E}"/>
              </a:ext>
            </a:extLst>
          </p:cNvPr>
          <p:cNvSpPr/>
          <p:nvPr/>
        </p:nvSpPr>
        <p:spPr>
          <a:xfrm>
            <a:off x="9513650" y="2445129"/>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4">
            <a:extLst>
              <a:ext uri="{FF2B5EF4-FFF2-40B4-BE49-F238E27FC236}">
                <a16:creationId xmlns:a16="http://schemas.microsoft.com/office/drawing/2014/main" xmlns="" id="{67B7E9A8-29EB-4338-0C06-26F201FCDBE5}"/>
              </a:ext>
            </a:extLst>
          </p:cNvPr>
          <p:cNvSpPr/>
          <p:nvPr/>
        </p:nvSpPr>
        <p:spPr>
          <a:xfrm>
            <a:off x="1244990" y="2445129"/>
            <a:ext cx="6629400" cy="6469768"/>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6">
            <a:extLst>
              <a:ext uri="{FF2B5EF4-FFF2-40B4-BE49-F238E27FC236}">
                <a16:creationId xmlns:a16="http://schemas.microsoft.com/office/drawing/2014/main" xmlns="" id="{C242A431-111E-3D48-B6A9-B061803F2463}"/>
              </a:ext>
            </a:extLst>
          </p:cNvPr>
          <p:cNvSpPr/>
          <p:nvPr/>
        </p:nvSpPr>
        <p:spPr>
          <a:xfrm>
            <a:off x="2937596" y="2004662"/>
            <a:ext cx="3316590" cy="986783"/>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3">
            <a:extLst>
              <a:ext uri="{FF2B5EF4-FFF2-40B4-BE49-F238E27FC236}">
                <a16:creationId xmlns:a16="http://schemas.microsoft.com/office/drawing/2014/main" xmlns="" id="{67E117F4-D622-E353-7A97-E515CABE71B5}"/>
              </a:ext>
            </a:extLst>
          </p:cNvPr>
          <p:cNvSpPr txBox="1"/>
          <p:nvPr/>
        </p:nvSpPr>
        <p:spPr>
          <a:xfrm>
            <a:off x="3395892" y="2208984"/>
            <a:ext cx="2249823" cy="552908"/>
          </a:xfrm>
          <a:prstGeom prst="rect">
            <a:avLst/>
          </a:prstGeom>
        </p:spPr>
        <p:txBody>
          <a:bodyPr wrap="square" lIns="0" tIns="0" rIns="0" bIns="0" rtlCol="0" anchor="t">
            <a:spAutoFit/>
          </a:bodyPr>
          <a:lstStyle/>
          <a:p>
            <a:pPr algn="ctr"/>
            <a:r>
              <a:rPr lang="en-US" sz="3593">
                <a:solidFill>
                  <a:srgbClr val="FFFFFF"/>
                </a:solidFill>
                <a:latin typeface="Roboto" panose="02000000000000000000" pitchFamily="2" charset="0"/>
              </a:rPr>
              <a:t>Bước 3</a:t>
            </a:r>
          </a:p>
        </p:txBody>
      </p:sp>
      <p:sp>
        <p:nvSpPr>
          <p:cNvPr id="7" name="TextBox 7">
            <a:extLst>
              <a:ext uri="{FF2B5EF4-FFF2-40B4-BE49-F238E27FC236}">
                <a16:creationId xmlns:a16="http://schemas.microsoft.com/office/drawing/2014/main" xmlns="" id="{91C39057-4FF5-3AFC-E9F9-744BA262A4CF}"/>
              </a:ext>
            </a:extLst>
          </p:cNvPr>
          <p:cNvSpPr txBox="1"/>
          <p:nvPr/>
        </p:nvSpPr>
        <p:spPr>
          <a:xfrm>
            <a:off x="2113786" y="5008955"/>
            <a:ext cx="4512795" cy="1107996"/>
          </a:xfrm>
          <a:prstGeom prst="rect">
            <a:avLst/>
          </a:prstGeom>
        </p:spPr>
        <p:txBody>
          <a:bodyPr wrap="square" lIns="0" tIns="0" rIns="0" bIns="0" rtlCol="0" anchor="t">
            <a:spAutoFit/>
          </a:bodyPr>
          <a:lstStyle/>
          <a:p>
            <a:pPr lvl="0" algn="ctr">
              <a:defRPr/>
            </a:pPr>
            <a:r>
              <a:rPr lang="en-US" sz="3600">
                <a:solidFill>
                  <a:srgbClr val="483A00"/>
                </a:solidFill>
                <a:latin typeface="Baloo Thambi"/>
              </a:rPr>
              <a:t>Chuẩn bị bộ phận cây để trồng</a:t>
            </a:r>
            <a:endParaRPr lang="en-US" sz="3600" dirty="0">
              <a:solidFill>
                <a:srgbClr val="483A00"/>
              </a:solidFill>
              <a:latin typeface="Baloo Thambi"/>
            </a:endParaRPr>
          </a:p>
        </p:txBody>
      </p:sp>
      <p:pic>
        <p:nvPicPr>
          <p:cNvPr id="21" name="Picture 20">
            <a:extLst>
              <a:ext uri="{FF2B5EF4-FFF2-40B4-BE49-F238E27FC236}">
                <a16:creationId xmlns:a16="http://schemas.microsoft.com/office/drawing/2014/main" xmlns="" id="{61678FA1-0AF2-0FCC-93C1-CA5AF3160E49}"/>
              </a:ext>
            </a:extLst>
          </p:cNvPr>
          <p:cNvPicPr>
            <a:picLocks noChangeAspect="1"/>
          </p:cNvPicPr>
          <p:nvPr/>
        </p:nvPicPr>
        <p:blipFill rotWithShape="1">
          <a:blip r:embed="rId12">
            <a:extLst>
              <a:ext uri="{28A0092B-C50C-407E-A947-70E740481C1C}">
                <a14:useLocalDpi xmlns:a14="http://schemas.microsoft.com/office/drawing/2010/main" val="0"/>
              </a:ext>
            </a:extLst>
          </a:blip>
          <a:srcRect l="55357"/>
          <a:stretch/>
        </p:blipFill>
        <p:spPr>
          <a:xfrm>
            <a:off x="682706" y="6732895"/>
            <a:ext cx="1905000" cy="2133600"/>
          </a:xfrm>
          <a:prstGeom prst="rect">
            <a:avLst/>
          </a:prstGeom>
        </p:spPr>
      </p:pic>
      <p:pic>
        <p:nvPicPr>
          <p:cNvPr id="5" name="Picture 4">
            <a:extLst>
              <a:ext uri="{FF2B5EF4-FFF2-40B4-BE49-F238E27FC236}">
                <a16:creationId xmlns:a16="http://schemas.microsoft.com/office/drawing/2014/main" xmlns="" id="{83338C67-8020-738B-9470-6C2909D437C2}"/>
              </a:ext>
            </a:extLst>
          </p:cNvPr>
          <p:cNvPicPr>
            <a:picLocks noChangeAspect="1"/>
          </p:cNvPicPr>
          <p:nvPr/>
        </p:nvPicPr>
        <p:blipFill>
          <a:blip r:embed="rId13" cstate="print">
            <a:extLst>
              <a:ext uri="{28A0092B-C50C-407E-A947-70E740481C1C}">
                <a14:useLocalDpi xmlns:a14="http://schemas.microsoft.com/office/drawing/2010/main" val="0"/>
              </a:ext>
            </a:extLst>
          </a:blip>
          <a:srcRect t="251" b="251"/>
          <a:stretch/>
        </p:blipFill>
        <p:spPr>
          <a:xfrm>
            <a:off x="10612139" y="3432113"/>
            <a:ext cx="6400799" cy="4495800"/>
          </a:xfrm>
          <a:prstGeom prst="roundRect">
            <a:avLst>
              <a:gd name="adj" fmla="val 10129"/>
            </a:avLst>
          </a:prstGeom>
        </p:spPr>
      </p:pic>
      <p:pic>
        <p:nvPicPr>
          <p:cNvPr id="22" name="Picture 21">
            <a:extLst>
              <a:ext uri="{FF2B5EF4-FFF2-40B4-BE49-F238E27FC236}">
                <a16:creationId xmlns:a16="http://schemas.microsoft.com/office/drawing/2014/main" xmlns="" id="{2BCFFD11-DB9C-B5EE-4D77-F127A0C14AA7}"/>
              </a:ext>
            </a:extLst>
          </p:cNvPr>
          <p:cNvPicPr>
            <a:picLocks noChangeAspect="1"/>
          </p:cNvPicPr>
          <p:nvPr/>
        </p:nvPicPr>
        <p:blipFill rotWithShape="1">
          <a:blip r:embed="rId14">
            <a:extLst>
              <a:ext uri="{28A0092B-C50C-407E-A947-70E740481C1C}">
                <a14:useLocalDpi xmlns:a14="http://schemas.microsoft.com/office/drawing/2010/main" val="0"/>
              </a:ext>
            </a:extLst>
          </a:blip>
          <a:srcRect r="57806"/>
          <a:stretch/>
        </p:blipFill>
        <p:spPr>
          <a:xfrm>
            <a:off x="9336946" y="6295522"/>
            <a:ext cx="1905000" cy="2619375"/>
          </a:xfrm>
          <a:prstGeom prst="rect">
            <a:avLst/>
          </a:prstGeom>
        </p:spPr>
      </p:pic>
    </p:spTree>
    <p:extLst>
      <p:ext uri="{BB962C8B-B14F-4D97-AF65-F5344CB8AC3E}">
        <p14:creationId xmlns:p14="http://schemas.microsoft.com/office/powerpoint/2010/main" val="7036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3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9446" y="21771"/>
            <a:ext cx="7998554"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l="-1" r="-28610"/>
            </a:stretch>
          </a:blipFill>
        </p:spPr>
      </p:sp>
      <p:sp>
        <p:nvSpPr>
          <p:cNvPr id="4" name="Freeform 4"/>
          <p:cNvSpPr/>
          <p:nvPr/>
        </p:nvSpPr>
        <p:spPr>
          <a:xfrm rot="5284222">
            <a:off x="15895033" y="-1148762"/>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duotone>
                <a:prstClr val="black"/>
                <a:schemeClr val="accent3">
                  <a:tint val="45000"/>
                  <a:satMod val="400000"/>
                </a:schemeClr>
              </a:duotone>
            </a:blip>
            <a:stretch>
              <a:fillRect/>
            </a:stretch>
          </a:blipFill>
        </p:spPr>
      </p:sp>
      <p:sp>
        <p:nvSpPr>
          <p:cNvPr id="8" name="TextBox 18">
            <a:extLst>
              <a:ext uri="{FF2B5EF4-FFF2-40B4-BE49-F238E27FC236}">
                <a16:creationId xmlns:a16="http://schemas.microsoft.com/office/drawing/2014/main" xmlns="" id="{80AF576F-64D6-0CC1-B1E9-1F4761BBCCFF}"/>
              </a:ext>
            </a:extLst>
          </p:cNvPr>
          <p:cNvSpPr txBox="1"/>
          <p:nvPr/>
        </p:nvSpPr>
        <p:spPr>
          <a:xfrm>
            <a:off x="5292378" y="724120"/>
            <a:ext cx="7579080" cy="110799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483A00"/>
                </a:solidFill>
                <a:effectLst/>
                <a:uLnTx/>
                <a:uFillTx/>
                <a:latin typeface="Barlow Condensed ExtraBold" panose="00000906000000000000" pitchFamily="2" charset="0"/>
              </a:rPr>
              <a:t>GỢI Ý</a:t>
            </a:r>
            <a:endParaRPr kumimoji="0" lang="en-US" sz="7200" b="0" i="0" u="none" strike="noStrike" kern="1200" cap="none" spc="0" normalizeH="0" baseline="0" noProof="0" dirty="0">
              <a:ln>
                <a:noFill/>
              </a:ln>
              <a:solidFill>
                <a:srgbClr val="483A00"/>
              </a:solidFill>
              <a:effectLst/>
              <a:uLnTx/>
              <a:uFillTx/>
              <a:latin typeface="Barlow Condensed ExtraBold" panose="00000906000000000000" pitchFamily="2" charset="0"/>
            </a:endParaRPr>
          </a:p>
        </p:txBody>
      </p:sp>
      <p:sp>
        <p:nvSpPr>
          <p:cNvPr id="6" name="Freeform 5">
            <a:extLst>
              <a:ext uri="{FF2B5EF4-FFF2-40B4-BE49-F238E27FC236}">
                <a16:creationId xmlns:a16="http://schemas.microsoft.com/office/drawing/2014/main" xmlns="" id="{94071B8C-42E0-4555-F297-27A4DDD57A7E}"/>
              </a:ext>
            </a:extLst>
          </p:cNvPr>
          <p:cNvSpPr/>
          <p:nvPr/>
        </p:nvSpPr>
        <p:spPr>
          <a:xfrm>
            <a:off x="9513650" y="2445129"/>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4">
            <a:extLst>
              <a:ext uri="{FF2B5EF4-FFF2-40B4-BE49-F238E27FC236}">
                <a16:creationId xmlns:a16="http://schemas.microsoft.com/office/drawing/2014/main" xmlns="" id="{67B7E9A8-29EB-4338-0C06-26F201FCDBE5}"/>
              </a:ext>
            </a:extLst>
          </p:cNvPr>
          <p:cNvSpPr/>
          <p:nvPr/>
        </p:nvSpPr>
        <p:spPr>
          <a:xfrm>
            <a:off x="1244990" y="2445129"/>
            <a:ext cx="6629400" cy="6469768"/>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6">
            <a:extLst>
              <a:ext uri="{FF2B5EF4-FFF2-40B4-BE49-F238E27FC236}">
                <a16:creationId xmlns:a16="http://schemas.microsoft.com/office/drawing/2014/main" xmlns="" id="{C242A431-111E-3D48-B6A9-B061803F2463}"/>
              </a:ext>
            </a:extLst>
          </p:cNvPr>
          <p:cNvSpPr/>
          <p:nvPr/>
        </p:nvSpPr>
        <p:spPr>
          <a:xfrm>
            <a:off x="2937596" y="2004662"/>
            <a:ext cx="3316590" cy="986783"/>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3">
            <a:extLst>
              <a:ext uri="{FF2B5EF4-FFF2-40B4-BE49-F238E27FC236}">
                <a16:creationId xmlns:a16="http://schemas.microsoft.com/office/drawing/2014/main" xmlns="" id="{67E117F4-D622-E353-7A97-E515CABE71B5}"/>
              </a:ext>
            </a:extLst>
          </p:cNvPr>
          <p:cNvSpPr txBox="1"/>
          <p:nvPr/>
        </p:nvSpPr>
        <p:spPr>
          <a:xfrm>
            <a:off x="3395892" y="2208984"/>
            <a:ext cx="2249823" cy="552908"/>
          </a:xfrm>
          <a:prstGeom prst="rect">
            <a:avLst/>
          </a:prstGeom>
        </p:spPr>
        <p:txBody>
          <a:bodyPr wrap="square" lIns="0" tIns="0" rIns="0" bIns="0" rtlCol="0" anchor="t">
            <a:spAutoFit/>
          </a:bodyPr>
          <a:lstStyle/>
          <a:p>
            <a:pPr algn="ctr"/>
            <a:r>
              <a:rPr lang="en-US" sz="3593">
                <a:solidFill>
                  <a:srgbClr val="FFFFFF"/>
                </a:solidFill>
                <a:latin typeface="Roboto" panose="02000000000000000000" pitchFamily="2" charset="0"/>
              </a:rPr>
              <a:t>Bước 4</a:t>
            </a:r>
          </a:p>
        </p:txBody>
      </p:sp>
      <p:sp>
        <p:nvSpPr>
          <p:cNvPr id="7" name="TextBox 7">
            <a:extLst>
              <a:ext uri="{FF2B5EF4-FFF2-40B4-BE49-F238E27FC236}">
                <a16:creationId xmlns:a16="http://schemas.microsoft.com/office/drawing/2014/main" xmlns="" id="{91C39057-4FF5-3AFC-E9F9-744BA262A4CF}"/>
              </a:ext>
            </a:extLst>
          </p:cNvPr>
          <p:cNvSpPr txBox="1"/>
          <p:nvPr/>
        </p:nvSpPr>
        <p:spPr>
          <a:xfrm>
            <a:off x="1964205" y="5005437"/>
            <a:ext cx="5256092" cy="553998"/>
          </a:xfrm>
          <a:prstGeom prst="rect">
            <a:avLst/>
          </a:prstGeom>
        </p:spPr>
        <p:txBody>
          <a:bodyPr wrap="square" lIns="0" tIns="0" rIns="0" bIns="0" rtlCol="0" anchor="t">
            <a:spAutoFit/>
          </a:bodyPr>
          <a:lstStyle/>
          <a:p>
            <a:pPr lvl="0" algn="ctr">
              <a:defRPr/>
            </a:pPr>
            <a:r>
              <a:rPr lang="en-US" sz="3600">
                <a:solidFill>
                  <a:srgbClr val="483A00"/>
                </a:solidFill>
                <a:latin typeface="Baloo Thambi"/>
              </a:rPr>
              <a:t>Trồng cây</a:t>
            </a:r>
            <a:endParaRPr lang="en-US" sz="3600" dirty="0">
              <a:solidFill>
                <a:srgbClr val="483A00"/>
              </a:solidFill>
              <a:latin typeface="Baloo Thambi"/>
            </a:endParaRPr>
          </a:p>
        </p:txBody>
      </p:sp>
      <p:pic>
        <p:nvPicPr>
          <p:cNvPr id="21" name="Picture 20">
            <a:extLst>
              <a:ext uri="{FF2B5EF4-FFF2-40B4-BE49-F238E27FC236}">
                <a16:creationId xmlns:a16="http://schemas.microsoft.com/office/drawing/2014/main" xmlns="" id="{61678FA1-0AF2-0FCC-93C1-CA5AF3160E49}"/>
              </a:ext>
            </a:extLst>
          </p:cNvPr>
          <p:cNvPicPr>
            <a:picLocks noChangeAspect="1"/>
          </p:cNvPicPr>
          <p:nvPr/>
        </p:nvPicPr>
        <p:blipFill rotWithShape="1">
          <a:blip r:embed="rId12">
            <a:extLst>
              <a:ext uri="{28A0092B-C50C-407E-A947-70E740481C1C}">
                <a14:useLocalDpi xmlns:a14="http://schemas.microsoft.com/office/drawing/2010/main" val="0"/>
              </a:ext>
            </a:extLst>
          </a:blip>
          <a:srcRect l="55357"/>
          <a:stretch/>
        </p:blipFill>
        <p:spPr>
          <a:xfrm>
            <a:off x="682706" y="6732895"/>
            <a:ext cx="1905000" cy="2133600"/>
          </a:xfrm>
          <a:prstGeom prst="rect">
            <a:avLst/>
          </a:prstGeom>
        </p:spPr>
      </p:pic>
      <p:pic>
        <p:nvPicPr>
          <p:cNvPr id="5" name="Picture 4">
            <a:extLst>
              <a:ext uri="{FF2B5EF4-FFF2-40B4-BE49-F238E27FC236}">
                <a16:creationId xmlns:a16="http://schemas.microsoft.com/office/drawing/2014/main" xmlns="" id="{83338C67-8020-738B-9470-6C2909D437C2}"/>
              </a:ext>
            </a:extLst>
          </p:cNvPr>
          <p:cNvPicPr>
            <a:picLocks noChangeAspect="1"/>
          </p:cNvPicPr>
          <p:nvPr/>
        </p:nvPicPr>
        <p:blipFill>
          <a:blip r:embed="rId13" cstate="print">
            <a:extLst>
              <a:ext uri="{28A0092B-C50C-407E-A947-70E740481C1C}">
                <a14:useLocalDpi xmlns:a14="http://schemas.microsoft.com/office/drawing/2010/main" val="0"/>
              </a:ext>
            </a:extLst>
          </a:blip>
          <a:srcRect t="11083" b="11083"/>
          <a:stretch/>
        </p:blipFill>
        <p:spPr>
          <a:xfrm>
            <a:off x="10612139" y="3432113"/>
            <a:ext cx="6400799" cy="4495800"/>
          </a:xfrm>
          <a:prstGeom prst="roundRect">
            <a:avLst>
              <a:gd name="adj" fmla="val 10129"/>
            </a:avLst>
          </a:prstGeom>
        </p:spPr>
      </p:pic>
      <p:pic>
        <p:nvPicPr>
          <p:cNvPr id="22" name="Picture 21">
            <a:extLst>
              <a:ext uri="{FF2B5EF4-FFF2-40B4-BE49-F238E27FC236}">
                <a16:creationId xmlns:a16="http://schemas.microsoft.com/office/drawing/2014/main" xmlns="" id="{2BCFFD11-DB9C-B5EE-4D77-F127A0C14AA7}"/>
              </a:ext>
            </a:extLst>
          </p:cNvPr>
          <p:cNvPicPr>
            <a:picLocks noChangeAspect="1"/>
          </p:cNvPicPr>
          <p:nvPr/>
        </p:nvPicPr>
        <p:blipFill rotWithShape="1">
          <a:blip r:embed="rId14">
            <a:extLst>
              <a:ext uri="{28A0092B-C50C-407E-A947-70E740481C1C}">
                <a14:useLocalDpi xmlns:a14="http://schemas.microsoft.com/office/drawing/2010/main" val="0"/>
              </a:ext>
            </a:extLst>
          </a:blip>
          <a:srcRect r="57806"/>
          <a:stretch/>
        </p:blipFill>
        <p:spPr>
          <a:xfrm>
            <a:off x="9336946" y="6295522"/>
            <a:ext cx="1905000" cy="2619375"/>
          </a:xfrm>
          <a:prstGeom prst="rect">
            <a:avLst/>
          </a:prstGeom>
        </p:spPr>
      </p:pic>
    </p:spTree>
    <p:extLst>
      <p:ext uri="{BB962C8B-B14F-4D97-AF65-F5344CB8AC3E}">
        <p14:creationId xmlns:p14="http://schemas.microsoft.com/office/powerpoint/2010/main" val="30721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0289446" y="21771"/>
            <a:ext cx="7998554"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l="-1" r="-28610"/>
            </a:stretch>
          </a:blipFill>
        </p:spPr>
      </p:sp>
      <p:sp>
        <p:nvSpPr>
          <p:cNvPr id="4" name="Freeform 4"/>
          <p:cNvSpPr/>
          <p:nvPr/>
        </p:nvSpPr>
        <p:spPr>
          <a:xfrm rot="5284222">
            <a:off x="15895033" y="-1148762"/>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duotone>
                <a:prstClr val="black"/>
                <a:schemeClr val="accent3">
                  <a:tint val="45000"/>
                  <a:satMod val="400000"/>
                </a:schemeClr>
              </a:duotone>
            </a:blip>
            <a:stretch>
              <a:fillRect/>
            </a:stretch>
          </a:blipFill>
        </p:spPr>
      </p:sp>
      <p:sp>
        <p:nvSpPr>
          <p:cNvPr id="8" name="TextBox 18">
            <a:extLst>
              <a:ext uri="{FF2B5EF4-FFF2-40B4-BE49-F238E27FC236}">
                <a16:creationId xmlns:a16="http://schemas.microsoft.com/office/drawing/2014/main" xmlns="" id="{80AF576F-64D6-0CC1-B1E9-1F4761BBCCFF}"/>
              </a:ext>
            </a:extLst>
          </p:cNvPr>
          <p:cNvSpPr txBox="1"/>
          <p:nvPr/>
        </p:nvSpPr>
        <p:spPr>
          <a:xfrm>
            <a:off x="5292378" y="724120"/>
            <a:ext cx="7579080" cy="110799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483A00"/>
                </a:solidFill>
                <a:effectLst/>
                <a:uLnTx/>
                <a:uFillTx/>
                <a:latin typeface="Barlow Condensed ExtraBold" panose="00000906000000000000" pitchFamily="2" charset="0"/>
              </a:rPr>
              <a:t>GỢI Ý</a:t>
            </a:r>
            <a:endParaRPr kumimoji="0" lang="en-US" sz="7200" b="0" i="0" u="none" strike="noStrike" kern="1200" cap="none" spc="0" normalizeH="0" baseline="0" noProof="0" dirty="0">
              <a:ln>
                <a:noFill/>
              </a:ln>
              <a:solidFill>
                <a:srgbClr val="483A00"/>
              </a:solidFill>
              <a:effectLst/>
              <a:uLnTx/>
              <a:uFillTx/>
              <a:latin typeface="Barlow Condensed ExtraBold" panose="00000906000000000000" pitchFamily="2" charset="0"/>
            </a:endParaRPr>
          </a:p>
        </p:txBody>
      </p:sp>
      <p:sp>
        <p:nvSpPr>
          <p:cNvPr id="6" name="Freeform 5">
            <a:extLst>
              <a:ext uri="{FF2B5EF4-FFF2-40B4-BE49-F238E27FC236}">
                <a16:creationId xmlns:a16="http://schemas.microsoft.com/office/drawing/2014/main" xmlns="" id="{94071B8C-42E0-4555-F297-27A4DDD57A7E}"/>
              </a:ext>
            </a:extLst>
          </p:cNvPr>
          <p:cNvSpPr/>
          <p:nvPr/>
        </p:nvSpPr>
        <p:spPr>
          <a:xfrm>
            <a:off x="9513650" y="2445129"/>
            <a:ext cx="7827227" cy="6421366"/>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4">
            <a:extLst>
              <a:ext uri="{FF2B5EF4-FFF2-40B4-BE49-F238E27FC236}">
                <a16:creationId xmlns:a16="http://schemas.microsoft.com/office/drawing/2014/main" xmlns="" id="{67B7E9A8-29EB-4338-0C06-26F201FCDBE5}"/>
              </a:ext>
            </a:extLst>
          </p:cNvPr>
          <p:cNvSpPr/>
          <p:nvPr/>
        </p:nvSpPr>
        <p:spPr>
          <a:xfrm>
            <a:off x="1244990" y="2445129"/>
            <a:ext cx="6629400" cy="6469768"/>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6">
            <a:extLst>
              <a:ext uri="{FF2B5EF4-FFF2-40B4-BE49-F238E27FC236}">
                <a16:creationId xmlns:a16="http://schemas.microsoft.com/office/drawing/2014/main" xmlns="" id="{C242A431-111E-3D48-B6A9-B061803F2463}"/>
              </a:ext>
            </a:extLst>
          </p:cNvPr>
          <p:cNvSpPr/>
          <p:nvPr/>
        </p:nvSpPr>
        <p:spPr>
          <a:xfrm>
            <a:off x="2937596" y="2004662"/>
            <a:ext cx="3316590" cy="986783"/>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3">
            <a:extLst>
              <a:ext uri="{FF2B5EF4-FFF2-40B4-BE49-F238E27FC236}">
                <a16:creationId xmlns:a16="http://schemas.microsoft.com/office/drawing/2014/main" xmlns="" id="{67E117F4-D622-E353-7A97-E515CABE71B5}"/>
              </a:ext>
            </a:extLst>
          </p:cNvPr>
          <p:cNvSpPr txBox="1"/>
          <p:nvPr/>
        </p:nvSpPr>
        <p:spPr>
          <a:xfrm>
            <a:off x="3395892" y="2208984"/>
            <a:ext cx="2249823" cy="552908"/>
          </a:xfrm>
          <a:prstGeom prst="rect">
            <a:avLst/>
          </a:prstGeom>
        </p:spPr>
        <p:txBody>
          <a:bodyPr wrap="square" lIns="0" tIns="0" rIns="0" bIns="0" rtlCol="0" anchor="t">
            <a:spAutoFit/>
          </a:bodyPr>
          <a:lstStyle/>
          <a:p>
            <a:pPr algn="ctr"/>
            <a:r>
              <a:rPr lang="en-US" sz="3593">
                <a:solidFill>
                  <a:srgbClr val="FFFFFF"/>
                </a:solidFill>
                <a:latin typeface="Roboto" panose="02000000000000000000" pitchFamily="2" charset="0"/>
              </a:rPr>
              <a:t>Bước 5</a:t>
            </a:r>
          </a:p>
        </p:txBody>
      </p:sp>
      <p:sp>
        <p:nvSpPr>
          <p:cNvPr id="7" name="TextBox 7">
            <a:extLst>
              <a:ext uri="{FF2B5EF4-FFF2-40B4-BE49-F238E27FC236}">
                <a16:creationId xmlns:a16="http://schemas.microsoft.com/office/drawing/2014/main" xmlns="" id="{91C39057-4FF5-3AFC-E9F9-744BA262A4CF}"/>
              </a:ext>
            </a:extLst>
          </p:cNvPr>
          <p:cNvSpPr txBox="1"/>
          <p:nvPr/>
        </p:nvSpPr>
        <p:spPr>
          <a:xfrm>
            <a:off x="1964205" y="5005437"/>
            <a:ext cx="4588995" cy="553998"/>
          </a:xfrm>
          <a:prstGeom prst="rect">
            <a:avLst/>
          </a:prstGeom>
        </p:spPr>
        <p:txBody>
          <a:bodyPr wrap="square" lIns="0" tIns="0" rIns="0" bIns="0" rtlCol="0" anchor="t">
            <a:spAutoFit/>
          </a:bodyPr>
          <a:lstStyle/>
          <a:p>
            <a:pPr lvl="0" algn="ctr">
              <a:defRPr/>
            </a:pPr>
            <a:r>
              <a:rPr lang="en-US" sz="3600">
                <a:solidFill>
                  <a:srgbClr val="483A00"/>
                </a:solidFill>
                <a:latin typeface="Baloo Thambi"/>
              </a:rPr>
              <a:t>Chăm sóc cây</a:t>
            </a:r>
            <a:endParaRPr lang="en-US" sz="3600" dirty="0">
              <a:solidFill>
                <a:srgbClr val="483A00"/>
              </a:solidFill>
              <a:latin typeface="Baloo Thambi"/>
            </a:endParaRPr>
          </a:p>
        </p:txBody>
      </p:sp>
      <p:pic>
        <p:nvPicPr>
          <p:cNvPr id="21" name="Picture 20">
            <a:extLst>
              <a:ext uri="{FF2B5EF4-FFF2-40B4-BE49-F238E27FC236}">
                <a16:creationId xmlns:a16="http://schemas.microsoft.com/office/drawing/2014/main" xmlns="" id="{61678FA1-0AF2-0FCC-93C1-CA5AF3160E49}"/>
              </a:ext>
            </a:extLst>
          </p:cNvPr>
          <p:cNvPicPr>
            <a:picLocks noChangeAspect="1"/>
          </p:cNvPicPr>
          <p:nvPr/>
        </p:nvPicPr>
        <p:blipFill rotWithShape="1">
          <a:blip r:embed="rId12">
            <a:extLst>
              <a:ext uri="{28A0092B-C50C-407E-A947-70E740481C1C}">
                <a14:useLocalDpi xmlns:a14="http://schemas.microsoft.com/office/drawing/2010/main" val="0"/>
              </a:ext>
            </a:extLst>
          </a:blip>
          <a:srcRect l="55357"/>
          <a:stretch/>
        </p:blipFill>
        <p:spPr>
          <a:xfrm>
            <a:off x="682706" y="6732895"/>
            <a:ext cx="1905000" cy="2133600"/>
          </a:xfrm>
          <a:prstGeom prst="rect">
            <a:avLst/>
          </a:prstGeom>
        </p:spPr>
      </p:pic>
      <p:pic>
        <p:nvPicPr>
          <p:cNvPr id="9" name="Picture 8">
            <a:extLst>
              <a:ext uri="{FF2B5EF4-FFF2-40B4-BE49-F238E27FC236}">
                <a16:creationId xmlns:a16="http://schemas.microsoft.com/office/drawing/2014/main" xmlns="" id="{6E1B3E54-9B07-3B39-4904-DF7B919B9081}"/>
              </a:ext>
            </a:extLst>
          </p:cNvPr>
          <p:cNvPicPr>
            <a:picLocks noChangeAspect="1"/>
          </p:cNvPicPr>
          <p:nvPr/>
        </p:nvPicPr>
        <p:blipFill>
          <a:blip r:embed="rId13" cstate="print">
            <a:extLst>
              <a:ext uri="{28A0092B-C50C-407E-A947-70E740481C1C}">
                <a14:useLocalDpi xmlns:a14="http://schemas.microsoft.com/office/drawing/2010/main" val="0"/>
              </a:ext>
            </a:extLst>
          </a:blip>
          <a:srcRect t="25661" b="25661"/>
          <a:stretch/>
        </p:blipFill>
        <p:spPr>
          <a:xfrm>
            <a:off x="10475131" y="3827012"/>
            <a:ext cx="6096000" cy="3657600"/>
          </a:xfrm>
          <a:prstGeom prst="roundRect">
            <a:avLst/>
          </a:prstGeom>
        </p:spPr>
      </p:pic>
      <p:pic>
        <p:nvPicPr>
          <p:cNvPr id="22" name="Picture 21">
            <a:extLst>
              <a:ext uri="{FF2B5EF4-FFF2-40B4-BE49-F238E27FC236}">
                <a16:creationId xmlns:a16="http://schemas.microsoft.com/office/drawing/2014/main" xmlns="" id="{2BCFFD11-DB9C-B5EE-4D77-F127A0C14AA7}"/>
              </a:ext>
            </a:extLst>
          </p:cNvPr>
          <p:cNvPicPr>
            <a:picLocks noChangeAspect="1"/>
          </p:cNvPicPr>
          <p:nvPr/>
        </p:nvPicPr>
        <p:blipFill rotWithShape="1">
          <a:blip r:embed="rId14">
            <a:extLst>
              <a:ext uri="{28A0092B-C50C-407E-A947-70E740481C1C}">
                <a14:useLocalDpi xmlns:a14="http://schemas.microsoft.com/office/drawing/2010/main" val="0"/>
              </a:ext>
            </a:extLst>
          </a:blip>
          <a:srcRect r="57806"/>
          <a:stretch/>
        </p:blipFill>
        <p:spPr>
          <a:xfrm>
            <a:off x="9116868" y="6664444"/>
            <a:ext cx="1905000" cy="2619375"/>
          </a:xfrm>
          <a:prstGeom prst="rect">
            <a:avLst/>
          </a:prstGeom>
        </p:spPr>
      </p:pic>
    </p:spTree>
    <p:extLst>
      <p:ext uri="{BB962C8B-B14F-4D97-AF65-F5344CB8AC3E}">
        <p14:creationId xmlns:p14="http://schemas.microsoft.com/office/powerpoint/2010/main" val="271525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duotone>
                <a:prstClr val="black"/>
                <a:schemeClr val="accent3">
                  <a:tint val="45000"/>
                  <a:satMod val="400000"/>
                </a:schemeClr>
              </a:duotone>
            </a:blip>
            <a:stretch>
              <a:fillRect/>
            </a:stretch>
          </a:blipFill>
        </p:spPr>
      </p:sp>
      <p:sp>
        <p:nvSpPr>
          <p:cNvPr id="6" name="Freeform 6"/>
          <p:cNvSpPr/>
          <p:nvPr/>
        </p:nvSpPr>
        <p:spPr>
          <a:xfrm>
            <a:off x="9889306" y="8085900"/>
            <a:ext cx="1757103" cy="1756891"/>
          </a:xfrm>
          <a:custGeom>
            <a:avLst/>
            <a:gdLst/>
            <a:ahLst/>
            <a:cxnLst/>
            <a:rect l="l" t="t" r="r" b="b"/>
            <a:pathLst>
              <a:path w="2288873" h="3235156">
                <a:moveTo>
                  <a:pt x="0" y="0"/>
                </a:moveTo>
                <a:lnTo>
                  <a:pt x="2288873" y="0"/>
                </a:lnTo>
                <a:lnTo>
                  <a:pt x="2288873" y="3235156"/>
                </a:lnTo>
                <a:lnTo>
                  <a:pt x="0" y="3235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TextBox 9">
            <a:extLst>
              <a:ext uri="{FF2B5EF4-FFF2-40B4-BE49-F238E27FC236}">
                <a16:creationId xmlns:a16="http://schemas.microsoft.com/office/drawing/2014/main" xmlns="" id="{D042E237-8282-B3DB-BF8D-CD2F80E4DA80}"/>
              </a:ext>
            </a:extLst>
          </p:cNvPr>
          <p:cNvSpPr txBox="1"/>
          <p:nvPr/>
        </p:nvSpPr>
        <p:spPr>
          <a:xfrm>
            <a:off x="2362200" y="935628"/>
            <a:ext cx="11713360" cy="1073884"/>
          </a:xfrm>
          <a:prstGeom prst="rect">
            <a:avLst/>
          </a:prstGeom>
        </p:spPr>
        <p:txBody>
          <a:bodyPr wrap="square" lIns="0" tIns="0" rIns="0" bIns="0" rtlCol="0" anchor="t">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US" sz="72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Trưng</a:t>
            </a:r>
            <a:r>
              <a:rPr kumimoji="0" lang="en-US" sz="72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bày</a:t>
            </a:r>
            <a:r>
              <a:rPr kumimoji="0" lang="en-US" sz="72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và</a:t>
            </a:r>
            <a:r>
              <a:rPr kumimoji="0" lang="en-US" sz="72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giới</a:t>
            </a:r>
            <a:r>
              <a:rPr kumimoji="0" lang="en-US" sz="72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thiệu</a:t>
            </a:r>
            <a:r>
              <a:rPr kumimoji="0" lang="en-US" sz="72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a:t>
            </a:r>
            <a:r>
              <a:rPr kumimoji="0" lang="en-US" sz="7200" b="0" i="0" u="none" strike="noStrike" kern="1200" cap="none" spc="0" normalizeH="0" baseline="0" noProof="0" err="1">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sản</a:t>
            </a:r>
            <a:r>
              <a:rPr kumimoji="0" lang="en-US" sz="7200" b="0" i="0" u="none" strike="noStrike" kern="1200" cap="none" spc="0" normalizeH="0" baseline="0" noProof="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rPr>
              <a:t> phẩm</a:t>
            </a:r>
            <a:endParaRPr kumimoji="0" lang="en-US" sz="7200" b="0" i="0" u="none" strike="noStrike" kern="1200" cap="none" spc="0" normalizeH="0" baseline="0" noProof="0" dirty="0">
              <a:ln>
                <a:noFill/>
              </a:ln>
              <a:solidFill>
                <a:srgbClr val="1F497D">
                  <a:lumMod val="60000"/>
                  <a:lumOff val="40000"/>
                </a:srgbClr>
              </a:solidFill>
              <a:effectLst/>
              <a:uLnTx/>
              <a:uFillTx/>
              <a:latin typeface="Barlow Condensed ExtraBold" panose="00000906000000000000" pitchFamily="2"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AB078293-A31A-9F5F-58F7-DEE30243611A}"/>
              </a:ext>
            </a:extLst>
          </p:cNvPr>
          <p:cNvSpPr txBox="1"/>
          <p:nvPr/>
        </p:nvSpPr>
        <p:spPr>
          <a:xfrm>
            <a:off x="79925" y="104699"/>
            <a:ext cx="27431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Bahnschrift SemiCondensed" panose="020B0502040204020203" pitchFamily="34" charset="0"/>
              </a:rPr>
              <a:t>Hoạt</a:t>
            </a:r>
            <a:r>
              <a:rPr kumimoji="0" lang="en-US" sz="4000" b="0" i="0" u="none" strike="noStrike" kern="1200" cap="none" spc="0" normalizeH="0" baseline="0" noProof="0" dirty="0">
                <a:ln>
                  <a:noFill/>
                </a:ln>
                <a:solidFill>
                  <a:srgbClr val="FF0000"/>
                </a:solidFill>
                <a:effectLst/>
                <a:uLnTx/>
                <a:uFillTx/>
                <a:latin typeface="Bahnschrift SemiCondensed" panose="020B0502040204020203" pitchFamily="34" charset="0"/>
              </a:rPr>
              <a:t> </a:t>
            </a:r>
            <a:r>
              <a:rPr kumimoji="0" lang="en-US" sz="4000" b="0" i="0" u="none" strike="noStrike" kern="1200" cap="none" spc="0" normalizeH="0" baseline="0" noProof="0" err="1">
                <a:ln>
                  <a:noFill/>
                </a:ln>
                <a:solidFill>
                  <a:srgbClr val="FF0000"/>
                </a:solidFill>
                <a:effectLst/>
                <a:uLnTx/>
                <a:uFillTx/>
                <a:latin typeface="Bahnschrift SemiCondensed" panose="020B0502040204020203" pitchFamily="34" charset="0"/>
              </a:rPr>
              <a:t>động</a:t>
            </a:r>
            <a:r>
              <a:rPr kumimoji="0" lang="en-US" sz="4000" b="0" i="0" u="none" strike="noStrike" kern="1200" cap="none" spc="0" normalizeH="0" baseline="0" noProof="0">
                <a:ln>
                  <a:noFill/>
                </a:ln>
                <a:solidFill>
                  <a:srgbClr val="FF0000"/>
                </a:solidFill>
                <a:effectLst/>
                <a:uLnTx/>
                <a:uFillTx/>
                <a:latin typeface="Bahnschrift SemiCondensed" panose="020B0502040204020203" pitchFamily="34" charset="0"/>
              </a:rPr>
              <a:t> 5</a:t>
            </a:r>
            <a:endParaRPr kumimoji="0" lang="en-US" sz="4000" b="0" i="0" u="none" strike="noStrike" kern="1200" cap="none" spc="0" normalizeH="0" baseline="0" noProof="0" dirty="0">
              <a:ln>
                <a:noFill/>
              </a:ln>
              <a:solidFill>
                <a:srgbClr val="FF0000"/>
              </a:solidFill>
              <a:effectLst/>
              <a:uLnTx/>
              <a:uFillTx/>
              <a:latin typeface="Bahnschrift SemiCondensed" panose="020B0502040204020203" pitchFamily="34" charset="0"/>
            </a:endParaRPr>
          </a:p>
        </p:txBody>
      </p:sp>
      <p:pic>
        <p:nvPicPr>
          <p:cNvPr id="16" name="Picture 15">
            <a:extLst>
              <a:ext uri="{FF2B5EF4-FFF2-40B4-BE49-F238E27FC236}">
                <a16:creationId xmlns:a16="http://schemas.microsoft.com/office/drawing/2014/main" xmlns="" id="{3A274FE3-E6B9-733D-3A42-57981F1AA7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75374" y="2930486"/>
            <a:ext cx="5032862" cy="517827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8" name="Picture 17">
            <a:extLst>
              <a:ext uri="{FF2B5EF4-FFF2-40B4-BE49-F238E27FC236}">
                <a16:creationId xmlns:a16="http://schemas.microsoft.com/office/drawing/2014/main" xmlns="" id="{DDA2932A-968D-BDB9-FC80-9EC5C5A33F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9409" y="3889466"/>
            <a:ext cx="8619565" cy="5103159"/>
          </a:xfrm>
          <a:prstGeom prst="rect">
            <a:avLst/>
          </a:prstGeom>
          <a:ln w="76200">
            <a:solidFill>
              <a:schemeClr val="bg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1+#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696413" y="2071348"/>
            <a:ext cx="16895174" cy="7491752"/>
            <a:chOff x="0" y="0"/>
            <a:chExt cx="3813595" cy="1467043"/>
          </a:xfrm>
        </p:grpSpPr>
        <p:sp>
          <p:nvSpPr>
            <p:cNvPr id="5" name="Freeform 5"/>
            <p:cNvSpPr/>
            <p:nvPr/>
          </p:nvSpPr>
          <p:spPr>
            <a:xfrm>
              <a:off x="0" y="0"/>
              <a:ext cx="3813595" cy="1467043"/>
            </a:xfrm>
            <a:custGeom>
              <a:avLst/>
              <a:gdLst/>
              <a:ahLst/>
              <a:cxnLst/>
              <a:rect l="l" t="t" r="r" b="b"/>
              <a:pathLst>
                <a:path w="3813595" h="1467043">
                  <a:moveTo>
                    <a:pt x="27268" y="0"/>
                  </a:moveTo>
                  <a:lnTo>
                    <a:pt x="3786327" y="0"/>
                  </a:lnTo>
                  <a:cubicBezTo>
                    <a:pt x="3801387" y="0"/>
                    <a:pt x="3813595" y="12208"/>
                    <a:pt x="3813595" y="27268"/>
                  </a:cubicBezTo>
                  <a:lnTo>
                    <a:pt x="3813595" y="1439775"/>
                  </a:lnTo>
                  <a:cubicBezTo>
                    <a:pt x="3813595" y="1447007"/>
                    <a:pt x="3810722" y="1453943"/>
                    <a:pt x="3805608" y="1459056"/>
                  </a:cubicBezTo>
                  <a:cubicBezTo>
                    <a:pt x="3800495" y="1464170"/>
                    <a:pt x="3793559" y="1467043"/>
                    <a:pt x="3786327" y="1467043"/>
                  </a:cubicBezTo>
                  <a:lnTo>
                    <a:pt x="27268" y="1467043"/>
                  </a:lnTo>
                  <a:cubicBezTo>
                    <a:pt x="20036" y="1467043"/>
                    <a:pt x="13100" y="1464170"/>
                    <a:pt x="7987" y="1459056"/>
                  </a:cubicBezTo>
                  <a:cubicBezTo>
                    <a:pt x="2873" y="1453943"/>
                    <a:pt x="0" y="1447007"/>
                    <a:pt x="0" y="1439775"/>
                  </a:cubicBezTo>
                  <a:lnTo>
                    <a:pt x="0" y="27268"/>
                  </a:lnTo>
                  <a:cubicBezTo>
                    <a:pt x="0" y="20036"/>
                    <a:pt x="2873" y="13100"/>
                    <a:pt x="7987" y="7987"/>
                  </a:cubicBezTo>
                  <a:cubicBezTo>
                    <a:pt x="13100" y="2873"/>
                    <a:pt x="20036" y="0"/>
                    <a:pt x="27268" y="0"/>
                  </a:cubicBezTo>
                  <a:close/>
                </a:path>
              </a:pathLst>
            </a:custGeom>
            <a:solidFill>
              <a:schemeClr val="accent3">
                <a:lumMod val="40000"/>
                <a:lumOff val="60000"/>
              </a:schemeClr>
            </a:solidFill>
            <a:ln>
              <a:solidFill>
                <a:srgbClr val="8A9D66"/>
              </a:solidFill>
            </a:ln>
          </p:spPr>
        </p:sp>
        <p:sp>
          <p:nvSpPr>
            <p:cNvPr id="6" name="TextBox 6"/>
            <p:cNvSpPr txBox="1"/>
            <p:nvPr/>
          </p:nvSpPr>
          <p:spPr>
            <a:xfrm>
              <a:off x="0" y="-38100"/>
              <a:ext cx="3813595" cy="150514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xmlns="" id="{18D1FBBE-6F5C-72BC-1EE8-A1584BE5D847}"/>
              </a:ext>
            </a:extLst>
          </p:cNvPr>
          <p:cNvSpPr txBox="1"/>
          <p:nvPr/>
        </p:nvSpPr>
        <p:spPr>
          <a:xfrm>
            <a:off x="4038600" y="800090"/>
            <a:ext cx="9830178" cy="923330"/>
          </a:xfrm>
          <a:prstGeom prst="rect">
            <a:avLst/>
          </a:prstGeom>
        </p:spPr>
        <p:txBody>
          <a:bodyPr wrap="square" lIns="0" tIns="0" rIns="0" bIns="0" rtlCol="0" anchor="t">
            <a:spAutoFit/>
          </a:bodyPr>
          <a:lstStyle>
            <a:defPPr>
              <a:defRPr lang="en-US"/>
            </a:defPPr>
            <a:lvl1pPr algn="ctr">
              <a:defRPr sz="7200">
                <a:solidFill>
                  <a:srgbClr val="002060"/>
                </a:solidFill>
                <a:latin typeface="Montserrat SemiBold" panose="00000700000000000000" pitchFamily="2" charset="0"/>
              </a:defRPr>
            </a:lvl1pPr>
          </a:lstStyle>
          <a:p>
            <a:r>
              <a:rPr lang="en-US" altLang="zh-CN" sz="6000" b="1">
                <a:latin typeface="Baloo Thambi" panose="020B0604020202020204" charset="0"/>
                <a:cs typeface="Baloo Thambi" panose="020B0604020202020204" charset="0"/>
              </a:rPr>
              <a:t>ĐÁNH GIÁ SẢN PHẨM</a:t>
            </a:r>
            <a:endParaRPr lang="vi-VN" altLang="zh-CN" sz="6000" b="1">
              <a:latin typeface="Baloo Thambi" panose="020B0604020202020204" charset="0"/>
              <a:cs typeface="Baloo Thambi" panose="020B0604020202020204" charset="0"/>
            </a:endParaRPr>
          </a:p>
        </p:txBody>
      </p:sp>
      <p:pic>
        <p:nvPicPr>
          <p:cNvPr id="8" name="Picture 7">
            <a:extLst>
              <a:ext uri="{FF2B5EF4-FFF2-40B4-BE49-F238E27FC236}">
                <a16:creationId xmlns:a16="http://schemas.microsoft.com/office/drawing/2014/main" xmlns="" id="{1B523C3F-8D74-E0E3-C6F6-070F8B77B07E}"/>
              </a:ext>
            </a:extLst>
          </p:cNvPr>
          <p:cNvPicPr>
            <a:picLocks noChangeAspect="1"/>
          </p:cNvPicPr>
          <p:nvPr/>
        </p:nvPicPr>
        <p:blipFill>
          <a:blip r:embed="rId5"/>
          <a:stretch>
            <a:fillRect/>
          </a:stretch>
        </p:blipFill>
        <p:spPr>
          <a:xfrm>
            <a:off x="2564388" y="2402512"/>
            <a:ext cx="12430125" cy="6829425"/>
          </a:xfrm>
          <a:prstGeom prst="rect">
            <a:avLst/>
          </a:prstGeom>
        </p:spPr>
      </p:pic>
      <p:sp>
        <p:nvSpPr>
          <p:cNvPr id="9" name="TextBox 8">
            <a:extLst>
              <a:ext uri="{FF2B5EF4-FFF2-40B4-BE49-F238E27FC236}">
                <a16:creationId xmlns:a16="http://schemas.microsoft.com/office/drawing/2014/main" xmlns="" id="{CD8D2023-6CA3-BB2E-4DBE-DB9E784BBEE6}"/>
              </a:ext>
            </a:extLst>
          </p:cNvPr>
          <p:cNvSpPr txBox="1"/>
          <p:nvPr/>
        </p:nvSpPr>
        <p:spPr>
          <a:xfrm>
            <a:off x="9613370" y="2683264"/>
            <a:ext cx="5422022" cy="861774"/>
          </a:xfrm>
          <a:prstGeom prst="rect">
            <a:avLst/>
          </a:prstGeom>
        </p:spPr>
        <p:txBody>
          <a:bodyPr wrap="square" lIns="0" tIns="0" rIns="0" bIns="0" rtlCol="0" anchor="t">
            <a:spAutoFit/>
          </a:bodyPr>
          <a:lstStyle>
            <a:defPPr>
              <a:defRPr lang="en-US"/>
            </a:defPPr>
            <a:lvl1pPr algn="ctr">
              <a:defRPr sz="2800">
                <a:solidFill>
                  <a:srgbClr val="002060"/>
                </a:solidFill>
                <a:latin typeface="Montserrat SemiBold" panose="00000700000000000000" pitchFamily="2" charset="0"/>
              </a:defRPr>
            </a:lvl1pPr>
          </a:lstStyle>
          <a:p>
            <a:r>
              <a:rPr lang="pt-BR"/>
              <a:t> </a:t>
            </a:r>
            <a:r>
              <a:rPr lang="de-DE" dirty="0"/>
              <a:t>Thực hiện đánh giá bằng </a:t>
            </a:r>
            <a:r>
              <a:rPr lang="de-DE"/>
              <a:t>hình dán</a:t>
            </a:r>
            <a:endParaRPr lang="en-US" dirty="0"/>
          </a:p>
        </p:txBody>
      </p:sp>
      <p:pic>
        <p:nvPicPr>
          <p:cNvPr id="11" name="Picture 10">
            <a:extLst>
              <a:ext uri="{FF2B5EF4-FFF2-40B4-BE49-F238E27FC236}">
                <a16:creationId xmlns:a16="http://schemas.microsoft.com/office/drawing/2014/main" xmlns="" id="{EFB7BC65-ED0A-A5DB-7DEB-1F152AF07D3C}"/>
              </a:ext>
            </a:extLst>
          </p:cNvPr>
          <p:cNvPicPr>
            <a:picLocks noChangeAspect="1"/>
          </p:cNvPicPr>
          <p:nvPr/>
        </p:nvPicPr>
        <p:blipFill>
          <a:blip r:embed="rId6"/>
          <a:stretch>
            <a:fillRect/>
          </a:stretch>
        </p:blipFill>
        <p:spPr>
          <a:xfrm>
            <a:off x="3237216" y="4406435"/>
            <a:ext cx="11014696" cy="4120921"/>
          </a:xfrm>
          <a:prstGeom prst="rect">
            <a:avLst/>
          </a:prstGeom>
        </p:spPr>
      </p:pic>
      <p:pic>
        <p:nvPicPr>
          <p:cNvPr id="15" name="Picture 14">
            <a:extLst>
              <a:ext uri="{FF2B5EF4-FFF2-40B4-BE49-F238E27FC236}">
                <a16:creationId xmlns:a16="http://schemas.microsoft.com/office/drawing/2014/main" xmlns="" id="{853DD400-BD57-D21A-FD25-A3A253293DF4}"/>
              </a:ext>
            </a:extLst>
          </p:cNvPr>
          <p:cNvPicPr>
            <a:picLocks noChangeAspect="1"/>
          </p:cNvPicPr>
          <p:nvPr/>
        </p:nvPicPr>
        <p:blipFill rotWithShape="1">
          <a:blip r:embed="rId7">
            <a:extLst>
              <a:ext uri="{28A0092B-C50C-407E-A947-70E740481C1C}">
                <a14:useLocalDpi xmlns:a14="http://schemas.microsoft.com/office/drawing/2010/main" val="0"/>
              </a:ext>
            </a:extLst>
          </a:blip>
          <a:srcRect l="5864" r="10733"/>
          <a:stretch/>
        </p:blipFill>
        <p:spPr>
          <a:xfrm>
            <a:off x="2311295" y="2372312"/>
            <a:ext cx="1097022" cy="1097022"/>
          </a:xfrm>
          <a:prstGeom prst="ellipse">
            <a:avLst/>
          </a:prstGeom>
          <a:ln w="76200">
            <a:solidFill>
              <a:srgbClr val="FFC000"/>
            </a:solidFill>
          </a:ln>
        </p:spPr>
      </p:pic>
      <p:sp>
        <p:nvSpPr>
          <p:cNvPr id="14" name="Freeform 4">
            <a:extLst>
              <a:ext uri="{FF2B5EF4-FFF2-40B4-BE49-F238E27FC236}">
                <a16:creationId xmlns:a16="http://schemas.microsoft.com/office/drawing/2014/main" xmlns="" id="{259FFDCC-47AD-D2CC-BFA5-3711984737CC}"/>
              </a:ext>
            </a:extLst>
          </p:cNvPr>
          <p:cNvSpPr/>
          <p:nvPr/>
        </p:nvSpPr>
        <p:spPr>
          <a:xfrm rot="5284222">
            <a:off x="16249213" y="-594186"/>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8">
              <a:duotone>
                <a:prstClr val="black"/>
                <a:schemeClr val="accent3">
                  <a:tint val="45000"/>
                  <a:satMod val="400000"/>
                </a:schemeClr>
              </a:duotone>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483157" y="2830483"/>
            <a:ext cx="15321685" cy="4626033"/>
          </a:xfrm>
          <a:custGeom>
            <a:avLst/>
            <a:gdLst/>
            <a:ahLst/>
            <a:cxnLst/>
            <a:rect l="l" t="t" r="r" b="b"/>
            <a:pathLst>
              <a:path w="15321685" h="4626033">
                <a:moveTo>
                  <a:pt x="0" y="0"/>
                </a:moveTo>
                <a:lnTo>
                  <a:pt x="15321686" y="0"/>
                </a:lnTo>
                <a:lnTo>
                  <a:pt x="15321686" y="4626034"/>
                </a:lnTo>
                <a:lnTo>
                  <a:pt x="0" y="46260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3114905" y="3349666"/>
            <a:ext cx="12058191" cy="3587668"/>
          </a:xfrm>
          <a:custGeom>
            <a:avLst/>
            <a:gdLst/>
            <a:ahLst/>
            <a:cxnLst/>
            <a:rect l="l" t="t" r="r" b="b"/>
            <a:pathLst>
              <a:path w="12058191" h="3587668">
                <a:moveTo>
                  <a:pt x="0" y="0"/>
                </a:moveTo>
                <a:lnTo>
                  <a:pt x="12058190" y="0"/>
                </a:lnTo>
                <a:lnTo>
                  <a:pt x="12058190" y="3587668"/>
                </a:lnTo>
                <a:lnTo>
                  <a:pt x="0" y="35876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953761" y="4096404"/>
            <a:ext cx="2460381" cy="4731503"/>
          </a:xfrm>
          <a:custGeom>
            <a:avLst/>
            <a:gdLst/>
            <a:ahLst/>
            <a:cxnLst/>
            <a:rect l="l" t="t" r="r" b="b"/>
            <a:pathLst>
              <a:path w="2460381" h="4731503">
                <a:moveTo>
                  <a:pt x="0" y="0"/>
                </a:moveTo>
                <a:lnTo>
                  <a:pt x="2460382" y="0"/>
                </a:lnTo>
                <a:lnTo>
                  <a:pt x="2460382" y="4731502"/>
                </a:lnTo>
                <a:lnTo>
                  <a:pt x="0" y="473150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3497042" y="2830483"/>
            <a:ext cx="4015985" cy="1942733"/>
          </a:xfrm>
          <a:custGeom>
            <a:avLst/>
            <a:gdLst/>
            <a:ahLst/>
            <a:cxnLst/>
            <a:rect l="l" t="t" r="r" b="b"/>
            <a:pathLst>
              <a:path w="4015985" h="1942733">
                <a:moveTo>
                  <a:pt x="0" y="0"/>
                </a:moveTo>
                <a:lnTo>
                  <a:pt x="4015985" y="0"/>
                </a:lnTo>
                <a:lnTo>
                  <a:pt x="4015985" y="1942733"/>
                </a:lnTo>
                <a:lnTo>
                  <a:pt x="0" y="19427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4770016">
            <a:off x="15092098" y="6997735"/>
            <a:ext cx="825874" cy="1672656"/>
          </a:xfrm>
          <a:custGeom>
            <a:avLst/>
            <a:gdLst/>
            <a:ahLst/>
            <a:cxnLst/>
            <a:rect l="l" t="t" r="r" b="b"/>
            <a:pathLst>
              <a:path w="825874" h="1672656">
                <a:moveTo>
                  <a:pt x="0" y="0"/>
                </a:moveTo>
                <a:lnTo>
                  <a:pt x="825874" y="0"/>
                </a:lnTo>
                <a:lnTo>
                  <a:pt x="825874" y="1672656"/>
                </a:lnTo>
                <a:lnTo>
                  <a:pt x="0" y="16726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rot="-6138177" flipH="1">
            <a:off x="2701968" y="1613631"/>
            <a:ext cx="825874" cy="1672656"/>
          </a:xfrm>
          <a:custGeom>
            <a:avLst/>
            <a:gdLst/>
            <a:ahLst/>
            <a:cxnLst/>
            <a:rect l="l" t="t" r="r" b="b"/>
            <a:pathLst>
              <a:path w="825874" h="1672656">
                <a:moveTo>
                  <a:pt x="825873" y="0"/>
                </a:moveTo>
                <a:lnTo>
                  <a:pt x="0" y="0"/>
                </a:lnTo>
                <a:lnTo>
                  <a:pt x="0" y="1672656"/>
                </a:lnTo>
                <a:lnTo>
                  <a:pt x="825873" y="1672656"/>
                </a:lnTo>
                <a:lnTo>
                  <a:pt x="825873"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TextBox 9">
            <a:extLst>
              <a:ext uri="{FF2B5EF4-FFF2-40B4-BE49-F238E27FC236}">
                <a16:creationId xmlns:a16="http://schemas.microsoft.com/office/drawing/2014/main" xmlns="" id="{123669AC-E04F-D9D7-65C5-C0EBFC8B033E}"/>
              </a:ext>
            </a:extLst>
          </p:cNvPr>
          <p:cNvSpPr txBox="1"/>
          <p:nvPr/>
        </p:nvSpPr>
        <p:spPr>
          <a:xfrm>
            <a:off x="2373452" y="4053214"/>
            <a:ext cx="13131582" cy="2116605"/>
          </a:xfrm>
          <a:prstGeom prst="rect">
            <a:avLst/>
          </a:prstGeom>
        </p:spPr>
        <p:txBody>
          <a:bodyPr lIns="0" tIns="0" rIns="0" bIns="0" rtlCol="0" anchor="t">
            <a:spAutoFit/>
          </a:bodyPr>
          <a:lstStyle/>
          <a:p>
            <a:pPr algn="ctr"/>
            <a:r>
              <a:rPr lang="en-US" sz="13754">
                <a:solidFill>
                  <a:srgbClr val="B85D3B"/>
                </a:solidFill>
                <a:latin typeface="Barlow Condensed ExtraBold" panose="00000906000000000000" pitchFamily="2" charset="0"/>
              </a:rPr>
              <a:t>Tạm biệt các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1120039" y="2461318"/>
            <a:ext cx="7827227" cy="6839819"/>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082254" y="7555853"/>
            <a:ext cx="2527205" cy="2674611"/>
          </a:xfrm>
          <a:custGeom>
            <a:avLst/>
            <a:gdLst/>
            <a:ahLst/>
            <a:cxnLst/>
            <a:rect l="l" t="t" r="r" b="b"/>
            <a:pathLst>
              <a:path w="3686629" h="3921946">
                <a:moveTo>
                  <a:pt x="0" y="0"/>
                </a:moveTo>
                <a:lnTo>
                  <a:pt x="3686629" y="0"/>
                </a:lnTo>
                <a:lnTo>
                  <a:pt x="3686629" y="3921946"/>
                </a:lnTo>
                <a:lnTo>
                  <a:pt x="0" y="3921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3435447" y="3078058"/>
            <a:ext cx="2671193" cy="704039"/>
          </a:xfrm>
          <a:prstGeom prst="rect">
            <a:avLst/>
          </a:prstGeom>
        </p:spPr>
        <p:txBody>
          <a:bodyPr wrap="square" lIns="0" tIns="0" rIns="0" bIns="0" rtlCol="0" anchor="t">
            <a:spAutoFit/>
          </a:bodyPr>
          <a:lstStyle/>
          <a:p>
            <a:pPr marL="493894" lvl="1" algn="l"/>
            <a:r>
              <a:rPr lang="en-US" sz="4575">
                <a:solidFill>
                  <a:srgbClr val="B85D3B"/>
                </a:solidFill>
                <a:latin typeface="Roboto" panose="02000000000000000000" pitchFamily="2" charset="0"/>
              </a:rPr>
              <a:t>Hoa gì?</a:t>
            </a:r>
          </a:p>
        </p:txBody>
      </p:sp>
      <p:sp>
        <p:nvSpPr>
          <p:cNvPr id="9" name="TextBox 9"/>
          <p:cNvSpPr txBox="1"/>
          <p:nvPr/>
        </p:nvSpPr>
        <p:spPr>
          <a:xfrm>
            <a:off x="3026972" y="478466"/>
            <a:ext cx="12065306" cy="1504386"/>
          </a:xfrm>
          <a:prstGeom prst="rect">
            <a:avLst/>
          </a:prstGeom>
        </p:spPr>
        <p:txBody>
          <a:bodyPr lIns="0" tIns="0" rIns="0" bIns="0" rtlCol="0" anchor="t">
            <a:spAutoFit/>
          </a:bodyPr>
          <a:lstStyle/>
          <a:p>
            <a:pPr algn="ctr"/>
            <a:r>
              <a:rPr lang="en-US" sz="9776">
                <a:solidFill>
                  <a:srgbClr val="B85D3B"/>
                </a:solidFill>
                <a:latin typeface="Barlow Condensed ExtraBold" panose="00000906000000000000" pitchFamily="2" charset="0"/>
              </a:rPr>
              <a:t>TRÒ CHƠI SẮC HOA</a:t>
            </a:r>
          </a:p>
        </p:txBody>
      </p:sp>
      <p:sp>
        <p:nvSpPr>
          <p:cNvPr id="10" name="TextBox 9">
            <a:extLst>
              <a:ext uri="{FF2B5EF4-FFF2-40B4-BE49-F238E27FC236}">
                <a16:creationId xmlns:a16="http://schemas.microsoft.com/office/drawing/2014/main" xmlns="" id="{D88C4B19-4E80-6859-A41A-65191BB34583}"/>
              </a:ext>
            </a:extLst>
          </p:cNvPr>
          <p:cNvSpPr txBox="1"/>
          <p:nvPr/>
        </p:nvSpPr>
        <p:spPr>
          <a:xfrm>
            <a:off x="10094179" y="4777334"/>
            <a:ext cx="6927536" cy="1107996"/>
          </a:xfrm>
          <a:prstGeom prst="rect">
            <a:avLst/>
          </a:prstGeom>
        </p:spPr>
        <p:txBody>
          <a:bodyPr wrap="square" lIns="0" tIns="0" rIns="0" bIns="0" rtlCol="0" anchor="t">
            <a:spAutoFit/>
          </a:bodyPr>
          <a:lstStyle/>
          <a:p>
            <a:pPr algn="ctr"/>
            <a:r>
              <a:rPr lang="en-US" sz="7200">
                <a:solidFill>
                  <a:srgbClr val="00B050"/>
                </a:solidFill>
                <a:latin typeface="Barlow Condensed ExtraBold" panose="00000906000000000000" pitchFamily="2" charset="0"/>
              </a:rPr>
              <a:t>HOA BẰNG LĂNG</a:t>
            </a:r>
          </a:p>
        </p:txBody>
      </p:sp>
      <p:sp>
        <p:nvSpPr>
          <p:cNvPr id="11" name="Freeform: Shape 10">
            <a:extLst>
              <a:ext uri="{FF2B5EF4-FFF2-40B4-BE49-F238E27FC236}">
                <a16:creationId xmlns:a16="http://schemas.microsoft.com/office/drawing/2014/main" xmlns="" id="{8D0F7183-ED3D-7073-E23F-308D43222ED1}"/>
              </a:ext>
            </a:extLst>
          </p:cNvPr>
          <p:cNvSpPr/>
          <p:nvPr/>
        </p:nvSpPr>
        <p:spPr>
          <a:xfrm>
            <a:off x="1860758" y="3797303"/>
            <a:ext cx="6210866" cy="5123404"/>
          </a:xfrm>
          <a:custGeom>
            <a:avLst/>
            <a:gdLst>
              <a:gd name="connsiteX0" fmla="*/ 0 w 7793502"/>
              <a:gd name="connsiteY0" fmla="*/ 323557 h 6428936"/>
              <a:gd name="connsiteX1" fmla="*/ 42203 w 7793502"/>
              <a:gd name="connsiteY1" fmla="*/ 1209822 h 6428936"/>
              <a:gd name="connsiteX2" fmla="*/ 56271 w 7793502"/>
              <a:gd name="connsiteY2" fmla="*/ 1814733 h 6428936"/>
              <a:gd name="connsiteX3" fmla="*/ 112542 w 7793502"/>
              <a:gd name="connsiteY3" fmla="*/ 2082019 h 6428936"/>
              <a:gd name="connsiteX4" fmla="*/ 28136 w 7793502"/>
              <a:gd name="connsiteY4" fmla="*/ 3108960 h 6428936"/>
              <a:gd name="connsiteX5" fmla="*/ 84406 w 7793502"/>
              <a:gd name="connsiteY5" fmla="*/ 4093699 h 6428936"/>
              <a:gd name="connsiteX6" fmla="*/ 42203 w 7793502"/>
              <a:gd name="connsiteY6" fmla="*/ 5162844 h 6428936"/>
              <a:gd name="connsiteX7" fmla="*/ 182880 w 7793502"/>
              <a:gd name="connsiteY7" fmla="*/ 6077244 h 6428936"/>
              <a:gd name="connsiteX8" fmla="*/ 182880 w 7793502"/>
              <a:gd name="connsiteY8" fmla="*/ 6288259 h 6428936"/>
              <a:gd name="connsiteX9" fmla="*/ 1097280 w 7793502"/>
              <a:gd name="connsiteY9" fmla="*/ 6302327 h 6428936"/>
              <a:gd name="connsiteX10" fmla="*/ 1871003 w 7793502"/>
              <a:gd name="connsiteY10" fmla="*/ 6428936 h 6428936"/>
              <a:gd name="connsiteX11" fmla="*/ 3024554 w 7793502"/>
              <a:gd name="connsiteY11" fmla="*/ 6316394 h 6428936"/>
              <a:gd name="connsiteX12" fmla="*/ 4051496 w 7793502"/>
              <a:gd name="connsiteY12" fmla="*/ 6217920 h 6428936"/>
              <a:gd name="connsiteX13" fmla="*/ 4628271 w 7793502"/>
              <a:gd name="connsiteY13" fmla="*/ 6217920 h 6428936"/>
              <a:gd name="connsiteX14" fmla="*/ 5373859 w 7793502"/>
              <a:gd name="connsiteY14" fmla="*/ 6105379 h 6428936"/>
              <a:gd name="connsiteX15" fmla="*/ 5795890 w 7793502"/>
              <a:gd name="connsiteY15" fmla="*/ 6063176 h 6428936"/>
              <a:gd name="connsiteX16" fmla="*/ 6541477 w 7793502"/>
              <a:gd name="connsiteY16" fmla="*/ 6133514 h 6428936"/>
              <a:gd name="connsiteX17" fmla="*/ 6949440 w 7793502"/>
              <a:gd name="connsiteY17" fmla="*/ 6091311 h 6428936"/>
              <a:gd name="connsiteX18" fmla="*/ 7512148 w 7793502"/>
              <a:gd name="connsiteY18" fmla="*/ 6133514 h 6428936"/>
              <a:gd name="connsiteX19" fmla="*/ 7666893 w 7793502"/>
              <a:gd name="connsiteY19" fmla="*/ 6133514 h 6428936"/>
              <a:gd name="connsiteX20" fmla="*/ 7765366 w 7793502"/>
              <a:gd name="connsiteY20" fmla="*/ 5486400 h 6428936"/>
              <a:gd name="connsiteX21" fmla="*/ 7666893 w 7793502"/>
              <a:gd name="connsiteY21" fmla="*/ 5078437 h 6428936"/>
              <a:gd name="connsiteX22" fmla="*/ 7709096 w 7793502"/>
              <a:gd name="connsiteY22" fmla="*/ 4543865 h 6428936"/>
              <a:gd name="connsiteX23" fmla="*/ 7709096 w 7793502"/>
              <a:gd name="connsiteY23" fmla="*/ 3910819 h 6428936"/>
              <a:gd name="connsiteX24" fmla="*/ 7765366 w 7793502"/>
              <a:gd name="connsiteY24" fmla="*/ 3319976 h 6428936"/>
              <a:gd name="connsiteX25" fmla="*/ 7723163 w 7793502"/>
              <a:gd name="connsiteY25" fmla="*/ 2743200 h 6428936"/>
              <a:gd name="connsiteX26" fmla="*/ 7624690 w 7793502"/>
              <a:gd name="connsiteY26" fmla="*/ 2278967 h 6428936"/>
              <a:gd name="connsiteX27" fmla="*/ 7666893 w 7793502"/>
              <a:gd name="connsiteY27" fmla="*/ 1547447 h 6428936"/>
              <a:gd name="connsiteX28" fmla="*/ 7709096 w 7793502"/>
              <a:gd name="connsiteY28" fmla="*/ 886265 h 6428936"/>
              <a:gd name="connsiteX29" fmla="*/ 7723163 w 7793502"/>
              <a:gd name="connsiteY29" fmla="*/ 492370 h 6428936"/>
              <a:gd name="connsiteX30" fmla="*/ 7793502 w 7793502"/>
              <a:gd name="connsiteY30" fmla="*/ 140677 h 6428936"/>
              <a:gd name="connsiteX31" fmla="*/ 7751299 w 7793502"/>
              <a:gd name="connsiteY31" fmla="*/ 0 h 6428936"/>
              <a:gd name="connsiteX32" fmla="*/ 7315200 w 7793502"/>
              <a:gd name="connsiteY32" fmla="*/ 56271 h 6428936"/>
              <a:gd name="connsiteX33" fmla="*/ 6752493 w 7793502"/>
              <a:gd name="connsiteY33" fmla="*/ 98474 h 6428936"/>
              <a:gd name="connsiteX34" fmla="*/ 6260123 w 7793502"/>
              <a:gd name="connsiteY34" fmla="*/ 84407 h 6428936"/>
              <a:gd name="connsiteX35" fmla="*/ 5697416 w 7793502"/>
              <a:gd name="connsiteY35" fmla="*/ 225084 h 6428936"/>
              <a:gd name="connsiteX36" fmla="*/ 4881490 w 7793502"/>
              <a:gd name="connsiteY36" fmla="*/ 337625 h 6428936"/>
              <a:gd name="connsiteX37" fmla="*/ 4192173 w 7793502"/>
              <a:gd name="connsiteY37" fmla="*/ 379828 h 6428936"/>
              <a:gd name="connsiteX38" fmla="*/ 3545059 w 7793502"/>
              <a:gd name="connsiteY38" fmla="*/ 323557 h 6428936"/>
              <a:gd name="connsiteX39" fmla="*/ 2743200 w 7793502"/>
              <a:gd name="connsiteY39" fmla="*/ 239151 h 6428936"/>
              <a:gd name="connsiteX40" fmla="*/ 2067951 w 7793502"/>
              <a:gd name="connsiteY40" fmla="*/ 239151 h 6428936"/>
              <a:gd name="connsiteX41" fmla="*/ 1688123 w 7793502"/>
              <a:gd name="connsiteY41" fmla="*/ 267287 h 6428936"/>
              <a:gd name="connsiteX42" fmla="*/ 1294228 w 7793502"/>
              <a:gd name="connsiteY42" fmla="*/ 351693 h 6428936"/>
              <a:gd name="connsiteX43" fmla="*/ 914400 w 7793502"/>
              <a:gd name="connsiteY43" fmla="*/ 351693 h 6428936"/>
              <a:gd name="connsiteX44" fmla="*/ 337625 w 7793502"/>
              <a:gd name="connsiteY44" fmla="*/ 323557 h 6428936"/>
              <a:gd name="connsiteX45" fmla="*/ 56271 w 7793502"/>
              <a:gd name="connsiteY45" fmla="*/ 309490 h 6428936"/>
              <a:gd name="connsiteX46" fmla="*/ 56271 w 7793502"/>
              <a:gd name="connsiteY46" fmla="*/ 365760 h 642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793502" h="6428936">
                <a:moveTo>
                  <a:pt x="0" y="323557"/>
                </a:moveTo>
                <a:lnTo>
                  <a:pt x="42203" y="1209822"/>
                </a:lnTo>
                <a:lnTo>
                  <a:pt x="56271" y="1814733"/>
                </a:lnTo>
                <a:lnTo>
                  <a:pt x="112542" y="2082019"/>
                </a:lnTo>
                <a:lnTo>
                  <a:pt x="28136" y="3108960"/>
                </a:lnTo>
                <a:lnTo>
                  <a:pt x="84406" y="4093699"/>
                </a:lnTo>
                <a:lnTo>
                  <a:pt x="42203" y="5162844"/>
                </a:lnTo>
                <a:lnTo>
                  <a:pt x="182880" y="6077244"/>
                </a:lnTo>
                <a:lnTo>
                  <a:pt x="182880" y="6288259"/>
                </a:lnTo>
                <a:lnTo>
                  <a:pt x="1097280" y="6302327"/>
                </a:lnTo>
                <a:lnTo>
                  <a:pt x="1871003" y="6428936"/>
                </a:lnTo>
                <a:lnTo>
                  <a:pt x="3024554" y="6316394"/>
                </a:lnTo>
                <a:lnTo>
                  <a:pt x="4051496" y="6217920"/>
                </a:lnTo>
                <a:lnTo>
                  <a:pt x="4628271" y="6217920"/>
                </a:lnTo>
                <a:lnTo>
                  <a:pt x="5373859" y="6105379"/>
                </a:lnTo>
                <a:lnTo>
                  <a:pt x="5795890" y="6063176"/>
                </a:lnTo>
                <a:lnTo>
                  <a:pt x="6541477" y="6133514"/>
                </a:lnTo>
                <a:lnTo>
                  <a:pt x="6949440" y="6091311"/>
                </a:lnTo>
                <a:lnTo>
                  <a:pt x="7512148" y="6133514"/>
                </a:lnTo>
                <a:lnTo>
                  <a:pt x="7666893" y="6133514"/>
                </a:lnTo>
                <a:lnTo>
                  <a:pt x="7765366" y="5486400"/>
                </a:lnTo>
                <a:lnTo>
                  <a:pt x="7666893" y="5078437"/>
                </a:lnTo>
                <a:lnTo>
                  <a:pt x="7709096" y="4543865"/>
                </a:lnTo>
                <a:lnTo>
                  <a:pt x="7709096" y="3910819"/>
                </a:lnTo>
                <a:lnTo>
                  <a:pt x="7765366" y="3319976"/>
                </a:lnTo>
                <a:lnTo>
                  <a:pt x="7723163" y="2743200"/>
                </a:lnTo>
                <a:lnTo>
                  <a:pt x="7624690" y="2278967"/>
                </a:lnTo>
                <a:lnTo>
                  <a:pt x="7666893" y="1547447"/>
                </a:lnTo>
                <a:lnTo>
                  <a:pt x="7709096" y="886265"/>
                </a:lnTo>
                <a:lnTo>
                  <a:pt x="7723163" y="492370"/>
                </a:lnTo>
                <a:lnTo>
                  <a:pt x="7793502" y="140677"/>
                </a:lnTo>
                <a:lnTo>
                  <a:pt x="7751299" y="0"/>
                </a:lnTo>
                <a:lnTo>
                  <a:pt x="7315200" y="56271"/>
                </a:lnTo>
                <a:lnTo>
                  <a:pt x="6752493" y="98474"/>
                </a:lnTo>
                <a:lnTo>
                  <a:pt x="6260123" y="84407"/>
                </a:lnTo>
                <a:lnTo>
                  <a:pt x="5697416" y="225084"/>
                </a:lnTo>
                <a:lnTo>
                  <a:pt x="4881490" y="337625"/>
                </a:lnTo>
                <a:lnTo>
                  <a:pt x="4192173" y="379828"/>
                </a:lnTo>
                <a:lnTo>
                  <a:pt x="3545059" y="323557"/>
                </a:lnTo>
                <a:lnTo>
                  <a:pt x="2743200" y="239151"/>
                </a:lnTo>
                <a:lnTo>
                  <a:pt x="2067951" y="239151"/>
                </a:lnTo>
                <a:lnTo>
                  <a:pt x="1688123" y="267287"/>
                </a:lnTo>
                <a:lnTo>
                  <a:pt x="1294228" y="351693"/>
                </a:lnTo>
                <a:lnTo>
                  <a:pt x="914400" y="351693"/>
                </a:lnTo>
                <a:lnTo>
                  <a:pt x="337625" y="323557"/>
                </a:lnTo>
                <a:lnTo>
                  <a:pt x="56271" y="309490"/>
                </a:lnTo>
                <a:lnTo>
                  <a:pt x="56271" y="365760"/>
                </a:lnTo>
              </a:path>
            </a:pathLst>
          </a:custGeom>
          <a:blipFill dpi="0" rotWithShape="1">
            <a:blip r:embed="rId10">
              <a:extLst>
                <a:ext uri="{28A0092B-C50C-407E-A947-70E740481C1C}">
                  <a14:useLocalDpi xmlns:a14="http://schemas.microsoft.com/office/drawing/2010/main" val="0"/>
                </a:ext>
              </a:extLst>
            </a:blip>
            <a:srcRect/>
            <a:stretch>
              <a:fillRect/>
            </a:stretch>
          </a:bli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957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1120039" y="2461318"/>
            <a:ext cx="7827227" cy="6839819"/>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082254" y="7555853"/>
            <a:ext cx="2527205" cy="2674611"/>
          </a:xfrm>
          <a:custGeom>
            <a:avLst/>
            <a:gdLst/>
            <a:ahLst/>
            <a:cxnLst/>
            <a:rect l="l" t="t" r="r" b="b"/>
            <a:pathLst>
              <a:path w="3686629" h="3921946">
                <a:moveTo>
                  <a:pt x="0" y="0"/>
                </a:moveTo>
                <a:lnTo>
                  <a:pt x="3686629" y="0"/>
                </a:lnTo>
                <a:lnTo>
                  <a:pt x="3686629" y="3921946"/>
                </a:lnTo>
                <a:lnTo>
                  <a:pt x="0" y="3921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3435447" y="3078058"/>
            <a:ext cx="2671193" cy="704039"/>
          </a:xfrm>
          <a:prstGeom prst="rect">
            <a:avLst/>
          </a:prstGeom>
        </p:spPr>
        <p:txBody>
          <a:bodyPr wrap="square" lIns="0" tIns="0" rIns="0" bIns="0" rtlCol="0" anchor="t">
            <a:spAutoFit/>
          </a:bodyPr>
          <a:lstStyle/>
          <a:p>
            <a:pPr marL="493894" lvl="1" algn="l"/>
            <a:r>
              <a:rPr lang="en-US" sz="4575">
                <a:solidFill>
                  <a:srgbClr val="B85D3B"/>
                </a:solidFill>
                <a:latin typeface="Roboto" panose="02000000000000000000" pitchFamily="2" charset="0"/>
              </a:rPr>
              <a:t>Hoa gì?</a:t>
            </a:r>
          </a:p>
        </p:txBody>
      </p:sp>
      <p:sp>
        <p:nvSpPr>
          <p:cNvPr id="9" name="TextBox 9"/>
          <p:cNvSpPr txBox="1"/>
          <p:nvPr/>
        </p:nvSpPr>
        <p:spPr>
          <a:xfrm>
            <a:off x="3026972" y="478466"/>
            <a:ext cx="12065306" cy="1504386"/>
          </a:xfrm>
          <a:prstGeom prst="rect">
            <a:avLst/>
          </a:prstGeom>
        </p:spPr>
        <p:txBody>
          <a:bodyPr lIns="0" tIns="0" rIns="0" bIns="0" rtlCol="0" anchor="t">
            <a:spAutoFit/>
          </a:bodyPr>
          <a:lstStyle/>
          <a:p>
            <a:pPr algn="ctr"/>
            <a:r>
              <a:rPr lang="en-US" sz="9776">
                <a:solidFill>
                  <a:srgbClr val="B85D3B"/>
                </a:solidFill>
                <a:latin typeface="Barlow Condensed ExtraBold" panose="00000906000000000000" pitchFamily="2" charset="0"/>
              </a:rPr>
              <a:t>TRÒ CHƠI SẮC HOA</a:t>
            </a:r>
          </a:p>
        </p:txBody>
      </p:sp>
      <p:sp>
        <p:nvSpPr>
          <p:cNvPr id="10" name="TextBox 9">
            <a:extLst>
              <a:ext uri="{FF2B5EF4-FFF2-40B4-BE49-F238E27FC236}">
                <a16:creationId xmlns:a16="http://schemas.microsoft.com/office/drawing/2014/main" xmlns="" id="{D88C4B19-4E80-6859-A41A-65191BB34583}"/>
              </a:ext>
            </a:extLst>
          </p:cNvPr>
          <p:cNvSpPr txBox="1"/>
          <p:nvPr/>
        </p:nvSpPr>
        <p:spPr>
          <a:xfrm>
            <a:off x="10094179" y="4777334"/>
            <a:ext cx="6927536" cy="1107996"/>
          </a:xfrm>
          <a:prstGeom prst="rect">
            <a:avLst/>
          </a:prstGeom>
        </p:spPr>
        <p:txBody>
          <a:bodyPr wrap="square" lIns="0" tIns="0" rIns="0" bIns="0" rtlCol="0" anchor="t">
            <a:spAutoFit/>
          </a:bodyPr>
          <a:lstStyle/>
          <a:p>
            <a:pPr algn="ctr"/>
            <a:r>
              <a:rPr lang="en-US" sz="7200">
                <a:solidFill>
                  <a:srgbClr val="00B050"/>
                </a:solidFill>
                <a:latin typeface="Barlow Condensed ExtraBold" panose="00000906000000000000" pitchFamily="2" charset="0"/>
              </a:rPr>
              <a:t>HOA PHONG LINH</a:t>
            </a:r>
          </a:p>
        </p:txBody>
      </p:sp>
      <p:sp>
        <p:nvSpPr>
          <p:cNvPr id="11" name="Freeform: Shape 10">
            <a:extLst>
              <a:ext uri="{FF2B5EF4-FFF2-40B4-BE49-F238E27FC236}">
                <a16:creationId xmlns:a16="http://schemas.microsoft.com/office/drawing/2014/main" xmlns="" id="{8D0F7183-ED3D-7073-E23F-308D43222ED1}"/>
              </a:ext>
            </a:extLst>
          </p:cNvPr>
          <p:cNvSpPr/>
          <p:nvPr/>
        </p:nvSpPr>
        <p:spPr>
          <a:xfrm>
            <a:off x="1860758" y="3797303"/>
            <a:ext cx="6210866" cy="5123404"/>
          </a:xfrm>
          <a:custGeom>
            <a:avLst/>
            <a:gdLst>
              <a:gd name="connsiteX0" fmla="*/ 0 w 7793502"/>
              <a:gd name="connsiteY0" fmla="*/ 323557 h 6428936"/>
              <a:gd name="connsiteX1" fmla="*/ 42203 w 7793502"/>
              <a:gd name="connsiteY1" fmla="*/ 1209822 h 6428936"/>
              <a:gd name="connsiteX2" fmla="*/ 56271 w 7793502"/>
              <a:gd name="connsiteY2" fmla="*/ 1814733 h 6428936"/>
              <a:gd name="connsiteX3" fmla="*/ 112542 w 7793502"/>
              <a:gd name="connsiteY3" fmla="*/ 2082019 h 6428936"/>
              <a:gd name="connsiteX4" fmla="*/ 28136 w 7793502"/>
              <a:gd name="connsiteY4" fmla="*/ 3108960 h 6428936"/>
              <a:gd name="connsiteX5" fmla="*/ 84406 w 7793502"/>
              <a:gd name="connsiteY5" fmla="*/ 4093699 h 6428936"/>
              <a:gd name="connsiteX6" fmla="*/ 42203 w 7793502"/>
              <a:gd name="connsiteY6" fmla="*/ 5162844 h 6428936"/>
              <a:gd name="connsiteX7" fmla="*/ 182880 w 7793502"/>
              <a:gd name="connsiteY7" fmla="*/ 6077244 h 6428936"/>
              <a:gd name="connsiteX8" fmla="*/ 182880 w 7793502"/>
              <a:gd name="connsiteY8" fmla="*/ 6288259 h 6428936"/>
              <a:gd name="connsiteX9" fmla="*/ 1097280 w 7793502"/>
              <a:gd name="connsiteY9" fmla="*/ 6302327 h 6428936"/>
              <a:gd name="connsiteX10" fmla="*/ 1871003 w 7793502"/>
              <a:gd name="connsiteY10" fmla="*/ 6428936 h 6428936"/>
              <a:gd name="connsiteX11" fmla="*/ 3024554 w 7793502"/>
              <a:gd name="connsiteY11" fmla="*/ 6316394 h 6428936"/>
              <a:gd name="connsiteX12" fmla="*/ 4051496 w 7793502"/>
              <a:gd name="connsiteY12" fmla="*/ 6217920 h 6428936"/>
              <a:gd name="connsiteX13" fmla="*/ 4628271 w 7793502"/>
              <a:gd name="connsiteY13" fmla="*/ 6217920 h 6428936"/>
              <a:gd name="connsiteX14" fmla="*/ 5373859 w 7793502"/>
              <a:gd name="connsiteY14" fmla="*/ 6105379 h 6428936"/>
              <a:gd name="connsiteX15" fmla="*/ 5795890 w 7793502"/>
              <a:gd name="connsiteY15" fmla="*/ 6063176 h 6428936"/>
              <a:gd name="connsiteX16" fmla="*/ 6541477 w 7793502"/>
              <a:gd name="connsiteY16" fmla="*/ 6133514 h 6428936"/>
              <a:gd name="connsiteX17" fmla="*/ 6949440 w 7793502"/>
              <a:gd name="connsiteY17" fmla="*/ 6091311 h 6428936"/>
              <a:gd name="connsiteX18" fmla="*/ 7512148 w 7793502"/>
              <a:gd name="connsiteY18" fmla="*/ 6133514 h 6428936"/>
              <a:gd name="connsiteX19" fmla="*/ 7666893 w 7793502"/>
              <a:gd name="connsiteY19" fmla="*/ 6133514 h 6428936"/>
              <a:gd name="connsiteX20" fmla="*/ 7765366 w 7793502"/>
              <a:gd name="connsiteY20" fmla="*/ 5486400 h 6428936"/>
              <a:gd name="connsiteX21" fmla="*/ 7666893 w 7793502"/>
              <a:gd name="connsiteY21" fmla="*/ 5078437 h 6428936"/>
              <a:gd name="connsiteX22" fmla="*/ 7709096 w 7793502"/>
              <a:gd name="connsiteY22" fmla="*/ 4543865 h 6428936"/>
              <a:gd name="connsiteX23" fmla="*/ 7709096 w 7793502"/>
              <a:gd name="connsiteY23" fmla="*/ 3910819 h 6428936"/>
              <a:gd name="connsiteX24" fmla="*/ 7765366 w 7793502"/>
              <a:gd name="connsiteY24" fmla="*/ 3319976 h 6428936"/>
              <a:gd name="connsiteX25" fmla="*/ 7723163 w 7793502"/>
              <a:gd name="connsiteY25" fmla="*/ 2743200 h 6428936"/>
              <a:gd name="connsiteX26" fmla="*/ 7624690 w 7793502"/>
              <a:gd name="connsiteY26" fmla="*/ 2278967 h 6428936"/>
              <a:gd name="connsiteX27" fmla="*/ 7666893 w 7793502"/>
              <a:gd name="connsiteY27" fmla="*/ 1547447 h 6428936"/>
              <a:gd name="connsiteX28" fmla="*/ 7709096 w 7793502"/>
              <a:gd name="connsiteY28" fmla="*/ 886265 h 6428936"/>
              <a:gd name="connsiteX29" fmla="*/ 7723163 w 7793502"/>
              <a:gd name="connsiteY29" fmla="*/ 492370 h 6428936"/>
              <a:gd name="connsiteX30" fmla="*/ 7793502 w 7793502"/>
              <a:gd name="connsiteY30" fmla="*/ 140677 h 6428936"/>
              <a:gd name="connsiteX31" fmla="*/ 7751299 w 7793502"/>
              <a:gd name="connsiteY31" fmla="*/ 0 h 6428936"/>
              <a:gd name="connsiteX32" fmla="*/ 7315200 w 7793502"/>
              <a:gd name="connsiteY32" fmla="*/ 56271 h 6428936"/>
              <a:gd name="connsiteX33" fmla="*/ 6752493 w 7793502"/>
              <a:gd name="connsiteY33" fmla="*/ 98474 h 6428936"/>
              <a:gd name="connsiteX34" fmla="*/ 6260123 w 7793502"/>
              <a:gd name="connsiteY34" fmla="*/ 84407 h 6428936"/>
              <a:gd name="connsiteX35" fmla="*/ 5697416 w 7793502"/>
              <a:gd name="connsiteY35" fmla="*/ 225084 h 6428936"/>
              <a:gd name="connsiteX36" fmla="*/ 4881490 w 7793502"/>
              <a:gd name="connsiteY36" fmla="*/ 337625 h 6428936"/>
              <a:gd name="connsiteX37" fmla="*/ 4192173 w 7793502"/>
              <a:gd name="connsiteY37" fmla="*/ 379828 h 6428936"/>
              <a:gd name="connsiteX38" fmla="*/ 3545059 w 7793502"/>
              <a:gd name="connsiteY38" fmla="*/ 323557 h 6428936"/>
              <a:gd name="connsiteX39" fmla="*/ 2743200 w 7793502"/>
              <a:gd name="connsiteY39" fmla="*/ 239151 h 6428936"/>
              <a:gd name="connsiteX40" fmla="*/ 2067951 w 7793502"/>
              <a:gd name="connsiteY40" fmla="*/ 239151 h 6428936"/>
              <a:gd name="connsiteX41" fmla="*/ 1688123 w 7793502"/>
              <a:gd name="connsiteY41" fmla="*/ 267287 h 6428936"/>
              <a:gd name="connsiteX42" fmla="*/ 1294228 w 7793502"/>
              <a:gd name="connsiteY42" fmla="*/ 351693 h 6428936"/>
              <a:gd name="connsiteX43" fmla="*/ 914400 w 7793502"/>
              <a:gd name="connsiteY43" fmla="*/ 351693 h 6428936"/>
              <a:gd name="connsiteX44" fmla="*/ 337625 w 7793502"/>
              <a:gd name="connsiteY44" fmla="*/ 323557 h 6428936"/>
              <a:gd name="connsiteX45" fmla="*/ 56271 w 7793502"/>
              <a:gd name="connsiteY45" fmla="*/ 309490 h 6428936"/>
              <a:gd name="connsiteX46" fmla="*/ 56271 w 7793502"/>
              <a:gd name="connsiteY46" fmla="*/ 365760 h 642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793502" h="6428936">
                <a:moveTo>
                  <a:pt x="0" y="323557"/>
                </a:moveTo>
                <a:lnTo>
                  <a:pt x="42203" y="1209822"/>
                </a:lnTo>
                <a:lnTo>
                  <a:pt x="56271" y="1814733"/>
                </a:lnTo>
                <a:lnTo>
                  <a:pt x="112542" y="2082019"/>
                </a:lnTo>
                <a:lnTo>
                  <a:pt x="28136" y="3108960"/>
                </a:lnTo>
                <a:lnTo>
                  <a:pt x="84406" y="4093699"/>
                </a:lnTo>
                <a:lnTo>
                  <a:pt x="42203" y="5162844"/>
                </a:lnTo>
                <a:lnTo>
                  <a:pt x="182880" y="6077244"/>
                </a:lnTo>
                <a:lnTo>
                  <a:pt x="182880" y="6288259"/>
                </a:lnTo>
                <a:lnTo>
                  <a:pt x="1097280" y="6302327"/>
                </a:lnTo>
                <a:lnTo>
                  <a:pt x="1871003" y="6428936"/>
                </a:lnTo>
                <a:lnTo>
                  <a:pt x="3024554" y="6316394"/>
                </a:lnTo>
                <a:lnTo>
                  <a:pt x="4051496" y="6217920"/>
                </a:lnTo>
                <a:lnTo>
                  <a:pt x="4628271" y="6217920"/>
                </a:lnTo>
                <a:lnTo>
                  <a:pt x="5373859" y="6105379"/>
                </a:lnTo>
                <a:lnTo>
                  <a:pt x="5795890" y="6063176"/>
                </a:lnTo>
                <a:lnTo>
                  <a:pt x="6541477" y="6133514"/>
                </a:lnTo>
                <a:lnTo>
                  <a:pt x="6949440" y="6091311"/>
                </a:lnTo>
                <a:lnTo>
                  <a:pt x="7512148" y="6133514"/>
                </a:lnTo>
                <a:lnTo>
                  <a:pt x="7666893" y="6133514"/>
                </a:lnTo>
                <a:lnTo>
                  <a:pt x="7765366" y="5486400"/>
                </a:lnTo>
                <a:lnTo>
                  <a:pt x="7666893" y="5078437"/>
                </a:lnTo>
                <a:lnTo>
                  <a:pt x="7709096" y="4543865"/>
                </a:lnTo>
                <a:lnTo>
                  <a:pt x="7709096" y="3910819"/>
                </a:lnTo>
                <a:lnTo>
                  <a:pt x="7765366" y="3319976"/>
                </a:lnTo>
                <a:lnTo>
                  <a:pt x="7723163" y="2743200"/>
                </a:lnTo>
                <a:lnTo>
                  <a:pt x="7624690" y="2278967"/>
                </a:lnTo>
                <a:lnTo>
                  <a:pt x="7666893" y="1547447"/>
                </a:lnTo>
                <a:lnTo>
                  <a:pt x="7709096" y="886265"/>
                </a:lnTo>
                <a:lnTo>
                  <a:pt x="7723163" y="492370"/>
                </a:lnTo>
                <a:lnTo>
                  <a:pt x="7793502" y="140677"/>
                </a:lnTo>
                <a:lnTo>
                  <a:pt x="7751299" y="0"/>
                </a:lnTo>
                <a:lnTo>
                  <a:pt x="7315200" y="56271"/>
                </a:lnTo>
                <a:lnTo>
                  <a:pt x="6752493" y="98474"/>
                </a:lnTo>
                <a:lnTo>
                  <a:pt x="6260123" y="84407"/>
                </a:lnTo>
                <a:lnTo>
                  <a:pt x="5697416" y="225084"/>
                </a:lnTo>
                <a:lnTo>
                  <a:pt x="4881490" y="337625"/>
                </a:lnTo>
                <a:lnTo>
                  <a:pt x="4192173" y="379828"/>
                </a:lnTo>
                <a:lnTo>
                  <a:pt x="3545059" y="323557"/>
                </a:lnTo>
                <a:lnTo>
                  <a:pt x="2743200" y="239151"/>
                </a:lnTo>
                <a:lnTo>
                  <a:pt x="2067951" y="239151"/>
                </a:lnTo>
                <a:lnTo>
                  <a:pt x="1688123" y="267287"/>
                </a:lnTo>
                <a:lnTo>
                  <a:pt x="1294228" y="351693"/>
                </a:lnTo>
                <a:lnTo>
                  <a:pt x="914400" y="351693"/>
                </a:lnTo>
                <a:lnTo>
                  <a:pt x="337625" y="323557"/>
                </a:lnTo>
                <a:lnTo>
                  <a:pt x="56271" y="309490"/>
                </a:lnTo>
                <a:lnTo>
                  <a:pt x="56271" y="365760"/>
                </a:lnTo>
              </a:path>
            </a:pathLst>
          </a:custGeom>
          <a:blipFill dpi="0" rotWithShape="1">
            <a:blip r:embed="rId10">
              <a:extLst>
                <a:ext uri="{28A0092B-C50C-407E-A947-70E740481C1C}">
                  <a14:useLocalDpi xmlns:a14="http://schemas.microsoft.com/office/drawing/2010/main" val="0"/>
                </a:ext>
              </a:extLst>
            </a:blip>
            <a:srcRect/>
            <a:stretch>
              <a:fillRect/>
            </a:stretch>
          </a:bli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75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5"/>
            <a:stretch>
              <a:fillRect/>
            </a:stretch>
          </a:blipFill>
        </p:spPr>
      </p:sp>
      <p:sp>
        <p:nvSpPr>
          <p:cNvPr id="5" name="Freeform 5"/>
          <p:cNvSpPr/>
          <p:nvPr/>
        </p:nvSpPr>
        <p:spPr>
          <a:xfrm>
            <a:off x="1120039" y="2461318"/>
            <a:ext cx="7827227" cy="6839819"/>
          </a:xfrm>
          <a:custGeom>
            <a:avLst/>
            <a:gdLst/>
            <a:ahLst/>
            <a:cxnLst/>
            <a:rect l="l" t="t" r="r" b="b"/>
            <a:pathLst>
              <a:path w="7827227" h="6421366">
                <a:moveTo>
                  <a:pt x="0" y="0"/>
                </a:moveTo>
                <a:lnTo>
                  <a:pt x="7827227" y="0"/>
                </a:lnTo>
                <a:lnTo>
                  <a:pt x="7827227" y="6421366"/>
                </a:lnTo>
                <a:lnTo>
                  <a:pt x="0" y="6421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082254" y="7555853"/>
            <a:ext cx="2527205" cy="2674611"/>
          </a:xfrm>
          <a:custGeom>
            <a:avLst/>
            <a:gdLst/>
            <a:ahLst/>
            <a:cxnLst/>
            <a:rect l="l" t="t" r="r" b="b"/>
            <a:pathLst>
              <a:path w="3686629" h="3921946">
                <a:moveTo>
                  <a:pt x="0" y="0"/>
                </a:moveTo>
                <a:lnTo>
                  <a:pt x="3686629" y="0"/>
                </a:lnTo>
                <a:lnTo>
                  <a:pt x="3686629" y="3921946"/>
                </a:lnTo>
                <a:lnTo>
                  <a:pt x="0" y="3921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3435447" y="3078058"/>
            <a:ext cx="2671193" cy="704039"/>
          </a:xfrm>
          <a:prstGeom prst="rect">
            <a:avLst/>
          </a:prstGeom>
        </p:spPr>
        <p:txBody>
          <a:bodyPr wrap="square" lIns="0" tIns="0" rIns="0" bIns="0" rtlCol="0" anchor="t">
            <a:spAutoFit/>
          </a:bodyPr>
          <a:lstStyle/>
          <a:p>
            <a:pPr marL="493894" lvl="1" algn="l"/>
            <a:r>
              <a:rPr lang="en-US" sz="4575">
                <a:solidFill>
                  <a:srgbClr val="B85D3B"/>
                </a:solidFill>
                <a:latin typeface="Roboto" panose="02000000000000000000" pitchFamily="2" charset="0"/>
              </a:rPr>
              <a:t>Hoa gì?</a:t>
            </a:r>
          </a:p>
        </p:txBody>
      </p:sp>
      <p:sp>
        <p:nvSpPr>
          <p:cNvPr id="9" name="TextBox 9"/>
          <p:cNvSpPr txBox="1"/>
          <p:nvPr/>
        </p:nvSpPr>
        <p:spPr>
          <a:xfrm>
            <a:off x="3026972" y="478466"/>
            <a:ext cx="12065306" cy="1504386"/>
          </a:xfrm>
          <a:prstGeom prst="rect">
            <a:avLst/>
          </a:prstGeom>
        </p:spPr>
        <p:txBody>
          <a:bodyPr lIns="0" tIns="0" rIns="0" bIns="0" rtlCol="0" anchor="t">
            <a:spAutoFit/>
          </a:bodyPr>
          <a:lstStyle/>
          <a:p>
            <a:pPr algn="ctr"/>
            <a:r>
              <a:rPr lang="en-US" sz="9776">
                <a:solidFill>
                  <a:srgbClr val="B85D3B"/>
                </a:solidFill>
                <a:latin typeface="Barlow Condensed ExtraBold" panose="00000906000000000000" pitchFamily="2" charset="0"/>
              </a:rPr>
              <a:t>TRÒ CHƠI SẮC HOA</a:t>
            </a:r>
          </a:p>
        </p:txBody>
      </p:sp>
      <p:sp>
        <p:nvSpPr>
          <p:cNvPr id="10" name="TextBox 9">
            <a:extLst>
              <a:ext uri="{FF2B5EF4-FFF2-40B4-BE49-F238E27FC236}">
                <a16:creationId xmlns:a16="http://schemas.microsoft.com/office/drawing/2014/main" xmlns="" id="{D88C4B19-4E80-6859-A41A-65191BB34583}"/>
              </a:ext>
            </a:extLst>
          </p:cNvPr>
          <p:cNvSpPr txBox="1"/>
          <p:nvPr/>
        </p:nvSpPr>
        <p:spPr>
          <a:xfrm>
            <a:off x="10094179" y="4777334"/>
            <a:ext cx="6927536" cy="1107996"/>
          </a:xfrm>
          <a:prstGeom prst="rect">
            <a:avLst/>
          </a:prstGeom>
        </p:spPr>
        <p:txBody>
          <a:bodyPr wrap="square" lIns="0" tIns="0" rIns="0" bIns="0" rtlCol="0" anchor="t">
            <a:spAutoFit/>
          </a:bodyPr>
          <a:lstStyle/>
          <a:p>
            <a:pPr algn="ctr"/>
            <a:r>
              <a:rPr lang="en-US" sz="7200">
                <a:solidFill>
                  <a:srgbClr val="00B050"/>
                </a:solidFill>
                <a:latin typeface="Barlow Condensed ExtraBold" panose="00000906000000000000" pitchFamily="2" charset="0"/>
              </a:rPr>
              <a:t>HOA MAO LƯƠNG</a:t>
            </a:r>
          </a:p>
        </p:txBody>
      </p:sp>
      <p:sp>
        <p:nvSpPr>
          <p:cNvPr id="11" name="Freeform: Shape 10">
            <a:extLst>
              <a:ext uri="{FF2B5EF4-FFF2-40B4-BE49-F238E27FC236}">
                <a16:creationId xmlns:a16="http://schemas.microsoft.com/office/drawing/2014/main" xmlns="" id="{8D0F7183-ED3D-7073-E23F-308D43222ED1}"/>
              </a:ext>
            </a:extLst>
          </p:cNvPr>
          <p:cNvSpPr/>
          <p:nvPr/>
        </p:nvSpPr>
        <p:spPr>
          <a:xfrm>
            <a:off x="1860758" y="3797303"/>
            <a:ext cx="6210866" cy="5123404"/>
          </a:xfrm>
          <a:custGeom>
            <a:avLst/>
            <a:gdLst>
              <a:gd name="connsiteX0" fmla="*/ 0 w 7793502"/>
              <a:gd name="connsiteY0" fmla="*/ 323557 h 6428936"/>
              <a:gd name="connsiteX1" fmla="*/ 42203 w 7793502"/>
              <a:gd name="connsiteY1" fmla="*/ 1209822 h 6428936"/>
              <a:gd name="connsiteX2" fmla="*/ 56271 w 7793502"/>
              <a:gd name="connsiteY2" fmla="*/ 1814733 h 6428936"/>
              <a:gd name="connsiteX3" fmla="*/ 112542 w 7793502"/>
              <a:gd name="connsiteY3" fmla="*/ 2082019 h 6428936"/>
              <a:gd name="connsiteX4" fmla="*/ 28136 w 7793502"/>
              <a:gd name="connsiteY4" fmla="*/ 3108960 h 6428936"/>
              <a:gd name="connsiteX5" fmla="*/ 84406 w 7793502"/>
              <a:gd name="connsiteY5" fmla="*/ 4093699 h 6428936"/>
              <a:gd name="connsiteX6" fmla="*/ 42203 w 7793502"/>
              <a:gd name="connsiteY6" fmla="*/ 5162844 h 6428936"/>
              <a:gd name="connsiteX7" fmla="*/ 182880 w 7793502"/>
              <a:gd name="connsiteY7" fmla="*/ 6077244 h 6428936"/>
              <a:gd name="connsiteX8" fmla="*/ 182880 w 7793502"/>
              <a:gd name="connsiteY8" fmla="*/ 6288259 h 6428936"/>
              <a:gd name="connsiteX9" fmla="*/ 1097280 w 7793502"/>
              <a:gd name="connsiteY9" fmla="*/ 6302327 h 6428936"/>
              <a:gd name="connsiteX10" fmla="*/ 1871003 w 7793502"/>
              <a:gd name="connsiteY10" fmla="*/ 6428936 h 6428936"/>
              <a:gd name="connsiteX11" fmla="*/ 3024554 w 7793502"/>
              <a:gd name="connsiteY11" fmla="*/ 6316394 h 6428936"/>
              <a:gd name="connsiteX12" fmla="*/ 4051496 w 7793502"/>
              <a:gd name="connsiteY12" fmla="*/ 6217920 h 6428936"/>
              <a:gd name="connsiteX13" fmla="*/ 4628271 w 7793502"/>
              <a:gd name="connsiteY13" fmla="*/ 6217920 h 6428936"/>
              <a:gd name="connsiteX14" fmla="*/ 5373859 w 7793502"/>
              <a:gd name="connsiteY14" fmla="*/ 6105379 h 6428936"/>
              <a:gd name="connsiteX15" fmla="*/ 5795890 w 7793502"/>
              <a:gd name="connsiteY15" fmla="*/ 6063176 h 6428936"/>
              <a:gd name="connsiteX16" fmla="*/ 6541477 w 7793502"/>
              <a:gd name="connsiteY16" fmla="*/ 6133514 h 6428936"/>
              <a:gd name="connsiteX17" fmla="*/ 6949440 w 7793502"/>
              <a:gd name="connsiteY17" fmla="*/ 6091311 h 6428936"/>
              <a:gd name="connsiteX18" fmla="*/ 7512148 w 7793502"/>
              <a:gd name="connsiteY18" fmla="*/ 6133514 h 6428936"/>
              <a:gd name="connsiteX19" fmla="*/ 7666893 w 7793502"/>
              <a:gd name="connsiteY19" fmla="*/ 6133514 h 6428936"/>
              <a:gd name="connsiteX20" fmla="*/ 7765366 w 7793502"/>
              <a:gd name="connsiteY20" fmla="*/ 5486400 h 6428936"/>
              <a:gd name="connsiteX21" fmla="*/ 7666893 w 7793502"/>
              <a:gd name="connsiteY21" fmla="*/ 5078437 h 6428936"/>
              <a:gd name="connsiteX22" fmla="*/ 7709096 w 7793502"/>
              <a:gd name="connsiteY22" fmla="*/ 4543865 h 6428936"/>
              <a:gd name="connsiteX23" fmla="*/ 7709096 w 7793502"/>
              <a:gd name="connsiteY23" fmla="*/ 3910819 h 6428936"/>
              <a:gd name="connsiteX24" fmla="*/ 7765366 w 7793502"/>
              <a:gd name="connsiteY24" fmla="*/ 3319976 h 6428936"/>
              <a:gd name="connsiteX25" fmla="*/ 7723163 w 7793502"/>
              <a:gd name="connsiteY25" fmla="*/ 2743200 h 6428936"/>
              <a:gd name="connsiteX26" fmla="*/ 7624690 w 7793502"/>
              <a:gd name="connsiteY26" fmla="*/ 2278967 h 6428936"/>
              <a:gd name="connsiteX27" fmla="*/ 7666893 w 7793502"/>
              <a:gd name="connsiteY27" fmla="*/ 1547447 h 6428936"/>
              <a:gd name="connsiteX28" fmla="*/ 7709096 w 7793502"/>
              <a:gd name="connsiteY28" fmla="*/ 886265 h 6428936"/>
              <a:gd name="connsiteX29" fmla="*/ 7723163 w 7793502"/>
              <a:gd name="connsiteY29" fmla="*/ 492370 h 6428936"/>
              <a:gd name="connsiteX30" fmla="*/ 7793502 w 7793502"/>
              <a:gd name="connsiteY30" fmla="*/ 140677 h 6428936"/>
              <a:gd name="connsiteX31" fmla="*/ 7751299 w 7793502"/>
              <a:gd name="connsiteY31" fmla="*/ 0 h 6428936"/>
              <a:gd name="connsiteX32" fmla="*/ 7315200 w 7793502"/>
              <a:gd name="connsiteY32" fmla="*/ 56271 h 6428936"/>
              <a:gd name="connsiteX33" fmla="*/ 6752493 w 7793502"/>
              <a:gd name="connsiteY33" fmla="*/ 98474 h 6428936"/>
              <a:gd name="connsiteX34" fmla="*/ 6260123 w 7793502"/>
              <a:gd name="connsiteY34" fmla="*/ 84407 h 6428936"/>
              <a:gd name="connsiteX35" fmla="*/ 5697416 w 7793502"/>
              <a:gd name="connsiteY35" fmla="*/ 225084 h 6428936"/>
              <a:gd name="connsiteX36" fmla="*/ 4881490 w 7793502"/>
              <a:gd name="connsiteY36" fmla="*/ 337625 h 6428936"/>
              <a:gd name="connsiteX37" fmla="*/ 4192173 w 7793502"/>
              <a:gd name="connsiteY37" fmla="*/ 379828 h 6428936"/>
              <a:gd name="connsiteX38" fmla="*/ 3545059 w 7793502"/>
              <a:gd name="connsiteY38" fmla="*/ 323557 h 6428936"/>
              <a:gd name="connsiteX39" fmla="*/ 2743200 w 7793502"/>
              <a:gd name="connsiteY39" fmla="*/ 239151 h 6428936"/>
              <a:gd name="connsiteX40" fmla="*/ 2067951 w 7793502"/>
              <a:gd name="connsiteY40" fmla="*/ 239151 h 6428936"/>
              <a:gd name="connsiteX41" fmla="*/ 1688123 w 7793502"/>
              <a:gd name="connsiteY41" fmla="*/ 267287 h 6428936"/>
              <a:gd name="connsiteX42" fmla="*/ 1294228 w 7793502"/>
              <a:gd name="connsiteY42" fmla="*/ 351693 h 6428936"/>
              <a:gd name="connsiteX43" fmla="*/ 914400 w 7793502"/>
              <a:gd name="connsiteY43" fmla="*/ 351693 h 6428936"/>
              <a:gd name="connsiteX44" fmla="*/ 337625 w 7793502"/>
              <a:gd name="connsiteY44" fmla="*/ 323557 h 6428936"/>
              <a:gd name="connsiteX45" fmla="*/ 56271 w 7793502"/>
              <a:gd name="connsiteY45" fmla="*/ 309490 h 6428936"/>
              <a:gd name="connsiteX46" fmla="*/ 56271 w 7793502"/>
              <a:gd name="connsiteY46" fmla="*/ 365760 h 642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793502" h="6428936">
                <a:moveTo>
                  <a:pt x="0" y="323557"/>
                </a:moveTo>
                <a:lnTo>
                  <a:pt x="42203" y="1209822"/>
                </a:lnTo>
                <a:lnTo>
                  <a:pt x="56271" y="1814733"/>
                </a:lnTo>
                <a:lnTo>
                  <a:pt x="112542" y="2082019"/>
                </a:lnTo>
                <a:lnTo>
                  <a:pt x="28136" y="3108960"/>
                </a:lnTo>
                <a:lnTo>
                  <a:pt x="84406" y="4093699"/>
                </a:lnTo>
                <a:lnTo>
                  <a:pt x="42203" y="5162844"/>
                </a:lnTo>
                <a:lnTo>
                  <a:pt x="182880" y="6077244"/>
                </a:lnTo>
                <a:lnTo>
                  <a:pt x="182880" y="6288259"/>
                </a:lnTo>
                <a:lnTo>
                  <a:pt x="1097280" y="6302327"/>
                </a:lnTo>
                <a:lnTo>
                  <a:pt x="1871003" y="6428936"/>
                </a:lnTo>
                <a:lnTo>
                  <a:pt x="3024554" y="6316394"/>
                </a:lnTo>
                <a:lnTo>
                  <a:pt x="4051496" y="6217920"/>
                </a:lnTo>
                <a:lnTo>
                  <a:pt x="4628271" y="6217920"/>
                </a:lnTo>
                <a:lnTo>
                  <a:pt x="5373859" y="6105379"/>
                </a:lnTo>
                <a:lnTo>
                  <a:pt x="5795890" y="6063176"/>
                </a:lnTo>
                <a:lnTo>
                  <a:pt x="6541477" y="6133514"/>
                </a:lnTo>
                <a:lnTo>
                  <a:pt x="6949440" y="6091311"/>
                </a:lnTo>
                <a:lnTo>
                  <a:pt x="7512148" y="6133514"/>
                </a:lnTo>
                <a:lnTo>
                  <a:pt x="7666893" y="6133514"/>
                </a:lnTo>
                <a:lnTo>
                  <a:pt x="7765366" y="5486400"/>
                </a:lnTo>
                <a:lnTo>
                  <a:pt x="7666893" y="5078437"/>
                </a:lnTo>
                <a:lnTo>
                  <a:pt x="7709096" y="4543865"/>
                </a:lnTo>
                <a:lnTo>
                  <a:pt x="7709096" y="3910819"/>
                </a:lnTo>
                <a:lnTo>
                  <a:pt x="7765366" y="3319976"/>
                </a:lnTo>
                <a:lnTo>
                  <a:pt x="7723163" y="2743200"/>
                </a:lnTo>
                <a:lnTo>
                  <a:pt x="7624690" y="2278967"/>
                </a:lnTo>
                <a:lnTo>
                  <a:pt x="7666893" y="1547447"/>
                </a:lnTo>
                <a:lnTo>
                  <a:pt x="7709096" y="886265"/>
                </a:lnTo>
                <a:lnTo>
                  <a:pt x="7723163" y="492370"/>
                </a:lnTo>
                <a:lnTo>
                  <a:pt x="7793502" y="140677"/>
                </a:lnTo>
                <a:lnTo>
                  <a:pt x="7751299" y="0"/>
                </a:lnTo>
                <a:lnTo>
                  <a:pt x="7315200" y="56271"/>
                </a:lnTo>
                <a:lnTo>
                  <a:pt x="6752493" y="98474"/>
                </a:lnTo>
                <a:lnTo>
                  <a:pt x="6260123" y="84407"/>
                </a:lnTo>
                <a:lnTo>
                  <a:pt x="5697416" y="225084"/>
                </a:lnTo>
                <a:lnTo>
                  <a:pt x="4881490" y="337625"/>
                </a:lnTo>
                <a:lnTo>
                  <a:pt x="4192173" y="379828"/>
                </a:lnTo>
                <a:lnTo>
                  <a:pt x="3545059" y="323557"/>
                </a:lnTo>
                <a:lnTo>
                  <a:pt x="2743200" y="239151"/>
                </a:lnTo>
                <a:lnTo>
                  <a:pt x="2067951" y="239151"/>
                </a:lnTo>
                <a:lnTo>
                  <a:pt x="1688123" y="267287"/>
                </a:lnTo>
                <a:lnTo>
                  <a:pt x="1294228" y="351693"/>
                </a:lnTo>
                <a:lnTo>
                  <a:pt x="914400" y="351693"/>
                </a:lnTo>
                <a:lnTo>
                  <a:pt x="337625" y="323557"/>
                </a:lnTo>
                <a:lnTo>
                  <a:pt x="56271" y="309490"/>
                </a:lnTo>
                <a:lnTo>
                  <a:pt x="56271" y="365760"/>
                </a:lnTo>
              </a:path>
            </a:pathLst>
          </a:custGeom>
          <a:blipFill dpi="0" rotWithShape="1">
            <a:blip r:embed="rId10">
              <a:extLst>
                <a:ext uri="{28A0092B-C50C-407E-A947-70E740481C1C}">
                  <a14:useLocalDpi xmlns:a14="http://schemas.microsoft.com/office/drawing/2010/main" val="0"/>
                </a:ext>
              </a:extLst>
            </a:blip>
            <a:srcRect/>
            <a:stretch>
              <a:fillRect/>
            </a:stretch>
          </a:bli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51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284222">
            <a:off x="16338531" y="-383370"/>
            <a:ext cx="1426951" cy="3711880"/>
          </a:xfrm>
          <a:custGeom>
            <a:avLst/>
            <a:gdLst/>
            <a:ahLst/>
            <a:cxnLst/>
            <a:rect l="l" t="t" r="r" b="b"/>
            <a:pathLst>
              <a:path w="1426951" h="3711880">
                <a:moveTo>
                  <a:pt x="0" y="0"/>
                </a:moveTo>
                <a:lnTo>
                  <a:pt x="1426952" y="0"/>
                </a:lnTo>
                <a:lnTo>
                  <a:pt x="1426952" y="3711880"/>
                </a:lnTo>
                <a:lnTo>
                  <a:pt x="0" y="3711880"/>
                </a:lnTo>
                <a:lnTo>
                  <a:pt x="0" y="0"/>
                </a:lnTo>
                <a:close/>
              </a:path>
            </a:pathLst>
          </a:custGeom>
          <a:blipFill>
            <a:blip r:embed="rId4"/>
            <a:stretch>
              <a:fillRect/>
            </a:stretch>
          </a:blipFill>
        </p:spPr>
      </p:sp>
      <p:sp>
        <p:nvSpPr>
          <p:cNvPr id="5" name="Freeform 5"/>
          <p:cNvSpPr/>
          <p:nvPr/>
        </p:nvSpPr>
        <p:spPr>
          <a:xfrm>
            <a:off x="3657600" y="2415818"/>
            <a:ext cx="11316481" cy="5623282"/>
          </a:xfrm>
          <a:custGeom>
            <a:avLst/>
            <a:gdLst/>
            <a:ahLst/>
            <a:cxnLst/>
            <a:rect l="l" t="t" r="r" b="b"/>
            <a:pathLst>
              <a:path w="9069361" h="2698403">
                <a:moveTo>
                  <a:pt x="0" y="0"/>
                </a:moveTo>
                <a:lnTo>
                  <a:pt x="9069362" y="0"/>
                </a:lnTo>
                <a:lnTo>
                  <a:pt x="9069362" y="2698403"/>
                </a:lnTo>
                <a:lnTo>
                  <a:pt x="0" y="26984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H="1">
            <a:off x="2619472" y="364293"/>
            <a:ext cx="2902908" cy="4103050"/>
          </a:xfrm>
          <a:custGeom>
            <a:avLst/>
            <a:gdLst/>
            <a:ahLst/>
            <a:cxnLst/>
            <a:rect l="l" t="t" r="r" b="b"/>
            <a:pathLst>
              <a:path w="2902908" h="4103050">
                <a:moveTo>
                  <a:pt x="2902908" y="0"/>
                </a:moveTo>
                <a:lnTo>
                  <a:pt x="0" y="0"/>
                </a:lnTo>
                <a:lnTo>
                  <a:pt x="0" y="4103051"/>
                </a:lnTo>
                <a:lnTo>
                  <a:pt x="2902908" y="4103051"/>
                </a:lnTo>
                <a:lnTo>
                  <a:pt x="2902908"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4008244" y="2886920"/>
            <a:ext cx="10287000" cy="4513159"/>
          </a:xfrm>
          <a:prstGeom prst="rect">
            <a:avLst/>
          </a:prstGeom>
        </p:spPr>
        <p:txBody>
          <a:bodyPr wrap="square" lIns="0" tIns="0" rIns="0" bIns="0" rtlCol="0" anchor="t">
            <a:spAutoFit/>
          </a:bodyPr>
          <a:lstStyle/>
          <a:p>
            <a:pPr algn="ctr"/>
            <a:r>
              <a:rPr lang="en-US" sz="9776">
                <a:solidFill>
                  <a:srgbClr val="B85D3B"/>
                </a:solidFill>
                <a:latin typeface="Barlow Condensed ExtraBold" panose="00000906000000000000" pitchFamily="2" charset="0"/>
              </a:rPr>
              <a:t>CHÚNG TA </a:t>
            </a:r>
          </a:p>
          <a:p>
            <a:pPr algn="ctr"/>
            <a:r>
              <a:rPr lang="en-US" sz="9776">
                <a:solidFill>
                  <a:srgbClr val="B85D3B"/>
                </a:solidFill>
                <a:latin typeface="Barlow Condensed ExtraBold" panose="00000906000000000000" pitchFamily="2" charset="0"/>
              </a:rPr>
              <a:t>BẮT ĐẦU </a:t>
            </a:r>
          </a:p>
          <a:p>
            <a:pPr algn="ctr"/>
            <a:r>
              <a:rPr lang="en-US" sz="9776">
                <a:solidFill>
                  <a:srgbClr val="B85D3B"/>
                </a:solidFill>
                <a:latin typeface="Barlow Condensed ExtraBold" panose="00000906000000000000" pitchFamily="2" charset="0"/>
              </a:rPr>
              <a:t>VÀO BÀI HỌC</a:t>
            </a:r>
          </a:p>
        </p:txBody>
      </p:sp>
      <p:pic>
        <p:nvPicPr>
          <p:cNvPr id="8" name="Picture 7">
            <a:extLst>
              <a:ext uri="{FF2B5EF4-FFF2-40B4-BE49-F238E27FC236}">
                <a16:creationId xmlns:a16="http://schemas.microsoft.com/office/drawing/2014/main" xmlns="" id="{12343374-BA71-10EE-C9DD-74970A2D9F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78381" y="4284512"/>
            <a:ext cx="2791399" cy="3435078"/>
          </a:xfrm>
          <a:prstGeom prst="rect">
            <a:avLst/>
          </a:prstGeom>
        </p:spPr>
      </p:pic>
    </p:spTree>
    <p:extLst>
      <p:ext uri="{BB962C8B-B14F-4D97-AF65-F5344CB8AC3E}">
        <p14:creationId xmlns:p14="http://schemas.microsoft.com/office/powerpoint/2010/main" val="253564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26714" y="2647134"/>
            <a:ext cx="6774286" cy="6611166"/>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0485014" y="2647134"/>
            <a:ext cx="6774286" cy="6611166"/>
          </a:xfrm>
          <a:custGeom>
            <a:avLst/>
            <a:gdLst/>
            <a:ahLst/>
            <a:cxnLst/>
            <a:rect l="l" t="t" r="r" b="b"/>
            <a:pathLst>
              <a:path w="6774286" h="6611166">
                <a:moveTo>
                  <a:pt x="0" y="0"/>
                </a:moveTo>
                <a:lnTo>
                  <a:pt x="6774286" y="0"/>
                </a:lnTo>
                <a:lnTo>
                  <a:pt x="6774286" y="6611166"/>
                </a:lnTo>
                <a:lnTo>
                  <a:pt x="0" y="66111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2919320" y="2206667"/>
            <a:ext cx="3389075" cy="1008350"/>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2340410" y="2206667"/>
            <a:ext cx="3389075" cy="1008350"/>
          </a:xfrm>
          <a:custGeom>
            <a:avLst/>
            <a:gdLst/>
            <a:ahLst/>
            <a:cxnLst/>
            <a:rect l="l" t="t" r="r" b="b"/>
            <a:pathLst>
              <a:path w="3389075" h="1008350">
                <a:moveTo>
                  <a:pt x="0" y="0"/>
                </a:moveTo>
                <a:lnTo>
                  <a:pt x="3389074" y="0"/>
                </a:lnTo>
                <a:lnTo>
                  <a:pt x="3389074" y="1008350"/>
                </a:lnTo>
                <a:lnTo>
                  <a:pt x="0" y="10083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181113">
            <a:off x="8115300" y="51435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6170805" y="401135"/>
            <a:ext cx="5946391" cy="1504386"/>
          </a:xfrm>
          <a:prstGeom prst="rect">
            <a:avLst/>
          </a:prstGeom>
        </p:spPr>
        <p:txBody>
          <a:bodyPr lIns="0" tIns="0" rIns="0" bIns="0" rtlCol="0" anchor="t">
            <a:spAutoFit/>
          </a:bodyPr>
          <a:lstStyle/>
          <a:p>
            <a:pPr algn="ctr"/>
            <a:r>
              <a:rPr lang="en-US" sz="9776">
                <a:solidFill>
                  <a:srgbClr val="B85D3B"/>
                </a:solidFill>
                <a:latin typeface="Barlow Condensed ExtraBold" panose="00000906000000000000" pitchFamily="2" charset="0"/>
              </a:rPr>
              <a:t>MỤC TIÊU</a:t>
            </a:r>
          </a:p>
        </p:txBody>
      </p:sp>
      <p:sp>
        <p:nvSpPr>
          <p:cNvPr id="10" name="TextBox 10"/>
          <p:cNvSpPr txBox="1"/>
          <p:nvPr/>
        </p:nvSpPr>
        <p:spPr>
          <a:xfrm>
            <a:off x="1562889" y="4092182"/>
            <a:ext cx="5416797" cy="2396105"/>
          </a:xfrm>
          <a:prstGeom prst="rect">
            <a:avLst/>
          </a:prstGeom>
        </p:spPr>
        <p:txBody>
          <a:bodyPr wrap="square" lIns="0" tIns="0" rIns="0" bIns="0" rtlCol="0" anchor="t">
            <a:spAutoFit/>
          </a:bodyPr>
          <a:lstStyle/>
          <a:p>
            <a:pPr algn="ctr">
              <a:lnSpc>
                <a:spcPct val="150000"/>
              </a:lnSpc>
            </a:pPr>
            <a:r>
              <a:rPr lang="vi-VN" sz="3593">
                <a:solidFill>
                  <a:srgbClr val="B85D3B"/>
                </a:solidFill>
                <a:latin typeface="Roboto" panose="02000000000000000000" pitchFamily="2" charset="0"/>
              </a:rPr>
              <a:t>Đề xuất được phương án nhân giống một số cây cảnh từ lá, thân.... </a:t>
            </a:r>
            <a:endParaRPr lang="en-US" sz="3593">
              <a:solidFill>
                <a:srgbClr val="B85D3B"/>
              </a:solidFill>
              <a:latin typeface="Roboto" panose="02000000000000000000" pitchFamily="2" charset="0"/>
            </a:endParaRPr>
          </a:p>
        </p:txBody>
      </p:sp>
      <p:sp>
        <p:nvSpPr>
          <p:cNvPr id="11" name="TextBox 11"/>
          <p:cNvSpPr txBox="1"/>
          <p:nvPr/>
        </p:nvSpPr>
        <p:spPr>
          <a:xfrm>
            <a:off x="11163758" y="4223631"/>
            <a:ext cx="5416797" cy="2396105"/>
          </a:xfrm>
          <a:prstGeom prst="rect">
            <a:avLst/>
          </a:prstGeom>
        </p:spPr>
        <p:txBody>
          <a:bodyPr wrap="square" lIns="0" tIns="0" rIns="0" bIns="0" rtlCol="0" anchor="t">
            <a:spAutoFit/>
          </a:bodyPr>
          <a:lstStyle/>
          <a:p>
            <a:pPr algn="ctr">
              <a:lnSpc>
                <a:spcPct val="150000"/>
              </a:lnSpc>
            </a:pPr>
            <a:r>
              <a:rPr lang="en-US" sz="3593">
                <a:solidFill>
                  <a:srgbClr val="B85D3B"/>
                </a:solidFill>
                <a:latin typeface="Roboto" panose="02000000000000000000" pitchFamily="2" charset="0"/>
              </a:rPr>
              <a:t>Kết hợp với kĩ năng công nghệ, mĩ thuật trồng các chậu cây cảnh đẹp nhất</a:t>
            </a:r>
          </a:p>
        </p:txBody>
      </p:sp>
      <p:sp>
        <p:nvSpPr>
          <p:cNvPr id="12" name="TextBox 12"/>
          <p:cNvSpPr txBox="1"/>
          <p:nvPr/>
        </p:nvSpPr>
        <p:spPr>
          <a:xfrm>
            <a:off x="3168027" y="2434388"/>
            <a:ext cx="2891660" cy="552908"/>
          </a:xfrm>
          <a:prstGeom prst="rect">
            <a:avLst/>
          </a:prstGeom>
        </p:spPr>
        <p:txBody>
          <a:bodyPr lIns="0" tIns="0" rIns="0" bIns="0" rtlCol="0" anchor="t">
            <a:spAutoFit/>
          </a:bodyPr>
          <a:lstStyle/>
          <a:p>
            <a:pPr algn="ctr"/>
            <a:r>
              <a:rPr lang="en-US" sz="3593">
                <a:solidFill>
                  <a:srgbClr val="FFFFFF"/>
                </a:solidFill>
                <a:latin typeface="Roboto" panose="02000000000000000000" pitchFamily="2" charset="0"/>
              </a:rPr>
              <a:t>Mục tiêu 1</a:t>
            </a:r>
          </a:p>
        </p:txBody>
      </p:sp>
      <p:sp>
        <p:nvSpPr>
          <p:cNvPr id="13" name="TextBox 13"/>
          <p:cNvSpPr txBox="1"/>
          <p:nvPr/>
        </p:nvSpPr>
        <p:spPr>
          <a:xfrm>
            <a:off x="12671253" y="2434388"/>
            <a:ext cx="2891660" cy="552908"/>
          </a:xfrm>
          <a:prstGeom prst="rect">
            <a:avLst/>
          </a:prstGeom>
        </p:spPr>
        <p:txBody>
          <a:bodyPr lIns="0" tIns="0" rIns="0" bIns="0" rtlCol="0" anchor="t">
            <a:spAutoFit/>
          </a:bodyPr>
          <a:lstStyle/>
          <a:p>
            <a:pPr algn="ctr"/>
            <a:r>
              <a:rPr lang="en-US" sz="3593">
                <a:solidFill>
                  <a:srgbClr val="FFFFFF"/>
                </a:solidFill>
                <a:latin typeface="Roboto" panose="02000000000000000000" pitchFamily="2" charset="0"/>
              </a:rPr>
              <a:t>Mục tiêu 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par>
                                <p:cTn id="35" presetID="14" presetClass="entr" presetSubtype="1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697</TotalTime>
  <Words>2101</Words>
  <Application>Microsoft Office PowerPoint</Application>
  <PresentationFormat>Custom</PresentationFormat>
  <Paragraphs>278</Paragraphs>
  <Slides>47</Slides>
  <Notes>34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47</vt:i4>
      </vt:variant>
    </vt:vector>
  </HeadingPairs>
  <TitlesOfParts>
    <vt:vector size="62" baseType="lpstr">
      <vt:lpstr>宋体</vt:lpstr>
      <vt:lpstr>Balabeloo</vt:lpstr>
      <vt:lpstr>Montserrat Medium</vt:lpstr>
      <vt:lpstr>Bahnschrift SemiBold</vt:lpstr>
      <vt:lpstr>Roboto Black</vt:lpstr>
      <vt:lpstr>Calibri</vt:lpstr>
      <vt:lpstr>Barlow Condensed ExtraBold</vt:lpstr>
      <vt:lpstr>Kurale</vt:lpstr>
      <vt:lpstr>Times New Roman</vt:lpstr>
      <vt:lpstr>Roboto</vt:lpstr>
      <vt:lpstr>Arial</vt:lpstr>
      <vt:lpstr>Montserrat SemiBold</vt:lpstr>
      <vt:lpstr>Baloo Thambi</vt:lpstr>
      <vt:lpstr>Bahnschrift SemiCondensed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cp:revision>
  <cp:lastPrinted>2024-06-24T01:39:46Z</cp:lastPrinted>
  <dcterms:created xsi:type="dcterms:W3CDTF">2006-08-16T00:00:00Z</dcterms:created>
  <dcterms:modified xsi:type="dcterms:W3CDTF">2025-02-10T15:12:40Z</dcterms:modified>
  <dc:identifier>DAGFfJTK4p0</dc:identifier>
</cp:coreProperties>
</file>