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55" r:id="rId4"/>
    <p:sldId id="456" r:id="rId5"/>
    <p:sldId id="439" r:id="rId6"/>
    <p:sldId id="453" r:id="rId7"/>
    <p:sldId id="427" r:id="rId8"/>
    <p:sldId id="428" r:id="rId9"/>
    <p:sldId id="443" r:id="rId10"/>
    <p:sldId id="449" r:id="rId11"/>
    <p:sldId id="454" r:id="rId12"/>
    <p:sldId id="450" r:id="rId13"/>
    <p:sldId id="451" r:id="rId14"/>
    <p:sldId id="452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76" autoAdjust="0"/>
    <p:restoredTop sz="94660"/>
  </p:normalViewPr>
  <p:slideViewPr>
    <p:cSldViewPr>
      <p:cViewPr varScale="1">
        <p:scale>
          <a:sx n="68" d="100"/>
          <a:sy n="68" d="100"/>
        </p:scale>
        <p:origin x="-456" y="-12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Giai%20nghia%20tu/thieng%20lieng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651919" y="625475"/>
            <a:ext cx="10558029" cy="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MỸ QUANG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BẢY SẮC CẦU VỒNG (T1,2)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viên:Nguyễn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Xuân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Yên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Lớp: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3B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23558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Các màu tranh cãi về điều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1893" y="3382377"/>
            <a:ext cx="1038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Từ chỗ chê nhau mềm yếu, các màu quay sang tranh cãi xem màu nào đặc sắc nhất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(màu xanh lục - màu của cây cỏ, thiên nhiên; xanh lam - màu của bầu trời; xanh dương - sắc biếc của đại dương, sông suối; tím - vẻ đẹp đắm thắm giống hoa vi ô lét).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58422" y="64008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Trong bức tranh cầu vồng, các màu hiện lên như thế nào?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99044" y="7595127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Các màu cùng bừng sáng; nắm tay nhau; rực rỡ hơn cả ngàn lần khi đứng một mình.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AA747A93-E765-46A8-A876-769F8C8F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38D347D-BC5D-4629-A16D-50884323D882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34A33D9-4591-4C9D-BA5F-988DBA12636A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17134" y="104677"/>
            <a:ext cx="6126164" cy="1013727"/>
            <a:chOff x="4539228" y="103852"/>
            <a:chExt cx="6022797" cy="1013727"/>
          </a:xfrm>
        </p:grpSpPr>
        <p:grpSp>
          <p:nvGrpSpPr>
            <p:cNvPr id="25" name="Group 24"/>
            <p:cNvGrpSpPr/>
            <p:nvPr/>
          </p:nvGrpSpPr>
          <p:grpSpPr>
            <a:xfrm>
              <a:off x="4539228" y="103852"/>
              <a:ext cx="6022797" cy="1013727"/>
              <a:chOff x="4539228" y="103852"/>
              <a:chExt cx="6022797" cy="1013727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539228" y="103852"/>
                <a:ext cx="6022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hai, ngày 07 tháng 11năm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0820" y="3162697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Câu chuyện trên nói với em điều gì?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AA747A93-E765-46A8-A876-769F8C8F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38D347D-BC5D-4629-A16D-50884323D882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34A33D9-4591-4C9D-BA5F-988DBA12636A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8DD68C-5E23-492C-95BE-26F456AD5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23" y="4014286"/>
            <a:ext cx="6573167" cy="209579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17134" y="104677"/>
            <a:ext cx="6126164" cy="1013727"/>
            <a:chOff x="4539228" y="103852"/>
            <a:chExt cx="6022797" cy="1013727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03852"/>
              <a:ext cx="6022797" cy="1013727"/>
              <a:chOff x="4539228" y="103852"/>
              <a:chExt cx="6022797" cy="101372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539228" y="103852"/>
                <a:ext cx="6022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hai, ngày 07 tháng 11năm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68334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636" y="4485863"/>
              <a:ext cx="6857683" cy="371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Mỗi người không nên kiêu căng, chỉ nghĩ đến riêng mình; cần đoàn kết, chan hòa để cùng làm cho nhau thêm đẹp và toả sáng trong cộng đồng.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0B16571E-1209-46AB-AD2E-E4C22DB7D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F59FC38-2EED-44EC-9AAC-E5A366A7E460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8983727-5BD3-453F-BD6E-7C02A03A78BF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17134" y="104677"/>
            <a:ext cx="6126164" cy="1013727"/>
            <a:chOff x="4539228" y="103852"/>
            <a:chExt cx="6022797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022797" cy="1013727"/>
              <a:chOff x="4539228" y="103852"/>
              <a:chExt cx="6022797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022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hai, ngày 07 tháng 11năm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72543613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các từ chỉ màu sắc trong bài đọc.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61316" y="3036348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chỉ màu sắc trong bài đọc: đỏ, da cam, vàng, xanh lục, xanh lam, xanh dương, tím, vàng rực.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D76512E4-2F76-4C46-A784-21673013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77E683-E53A-49D6-85BE-A07EB0BC4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24662" r="49290" b="54333"/>
          <a:stretch/>
        </p:blipFill>
        <p:spPr>
          <a:xfrm>
            <a:off x="2434618" y="5175306"/>
            <a:ext cx="4114799" cy="8729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F1A8A0-33A9-44ED-BC5C-D3F7109C4A41}"/>
              </a:ext>
            </a:extLst>
          </p:cNvPr>
          <p:cNvSpPr txBox="1"/>
          <p:nvPr/>
        </p:nvSpPr>
        <p:spPr>
          <a:xfrm>
            <a:off x="1356519" y="4337933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Xếp các từ sau thành những cặp từ có nghĩa giống nhau: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89F19CE-F6E3-4048-8B55-DFC59B643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50414" r="48699" b="28581"/>
          <a:stretch/>
        </p:blipFill>
        <p:spPr>
          <a:xfrm>
            <a:off x="2434618" y="6048292"/>
            <a:ext cx="4190999" cy="872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A0068C6-2CC2-4D62-987A-047B2D0F6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75086" r="48699" b="3910"/>
          <a:stretch/>
        </p:blipFill>
        <p:spPr>
          <a:xfrm>
            <a:off x="2434618" y="6834521"/>
            <a:ext cx="4190999" cy="872986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A5DC3C4-E1B5-4DDA-8B6E-CC390D62D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8919" y="5175306"/>
            <a:ext cx="4110160" cy="885561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E244C777-53C8-450C-81DF-7771D66E2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3088" y="6819427"/>
            <a:ext cx="4187166" cy="885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50D9C7-D2ED-45F8-9323-B189C8D93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0416" y="6035717"/>
            <a:ext cx="4187166" cy="88556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617134" y="104677"/>
            <a:ext cx="6126164" cy="1013727"/>
            <a:chOff x="4539228" y="103852"/>
            <a:chExt cx="6022797" cy="1013727"/>
          </a:xfrm>
        </p:grpSpPr>
        <p:grpSp>
          <p:nvGrpSpPr>
            <p:cNvPr id="24" name="Group 23"/>
            <p:cNvGrpSpPr/>
            <p:nvPr/>
          </p:nvGrpSpPr>
          <p:grpSpPr>
            <a:xfrm>
              <a:off x="4539228" y="103852"/>
              <a:ext cx="6022797" cy="1013727"/>
              <a:chOff x="4539228" y="103852"/>
              <a:chExt cx="6022797" cy="101372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539228" y="103852"/>
                <a:ext cx="6022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hai, ngày 07 tháng 11năm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347 L -0.17039 -0.092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7" y="-4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092E-6 0.00695 L -0.16863 -0.088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7" y="-4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394E-6 2.77778E-7 L -0.16844 0.1855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7" y="9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EE396E6A-E55B-4158-8A69-129FEDAD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5338E4-2489-43AE-8F3B-4C4E5AC22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0" y="2514600"/>
            <a:ext cx="13371517" cy="59952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17134" y="104677"/>
            <a:ext cx="6126164" cy="1013727"/>
            <a:chOff x="4539228" y="103852"/>
            <a:chExt cx="6022797" cy="1013727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03852"/>
              <a:ext cx="6022797" cy="1013727"/>
              <a:chOff x="4539228" y="103852"/>
              <a:chExt cx="6022797" cy="101372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39228" y="103852"/>
                <a:ext cx="6022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hai, ngày 07 tháng 11năm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82112167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104677"/>
            <a:ext cx="6126164" cy="1013727"/>
            <a:chOff x="4539228" y="103852"/>
            <a:chExt cx="6022797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022797" cy="1013727"/>
              <a:chOff x="4539228" y="103852"/>
              <a:chExt cx="6022797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022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hai, ngày 07 tháng 11năm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773"/>
            <a:ext cx="16139319" cy="915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Năng lực đặc thù.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Đọc thành tiếng trôi chảy toàn bài. Phát âm đúng các từ ngữ có âm, vẫn, thanh mà HS địa phương dễ viết sai, VD: say sưa, lên tiếng, xanh lục, xanh lam, vi ô lết hiện lên... (MB); hoạ sĩ, phong cảnh, vẽ dở, nổi tiếng, tranh cãi, sắc biếc, vi ô lét, vut tạnh, rực rỡ,... (MT, MN). Ngắt nghỉ hơi đúng; bước đầu phân biệt </a:t>
            </a:r>
            <a:r>
              <a:rPr lang="en-US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được lời nhân vật trong đối thoại và lời người kể chuyện để đọc với </a:t>
            </a:r>
            <a:r>
              <a:rPr lang="en-US" sz="32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phu</a:t>
            </a:r>
            <a:r>
              <a:rPr lang="en-US" sz="32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hợp.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Hiểu nghĩa của các từ ngữ trong bài. Hiếu nội dung và ý nghĩa của bải (mỗi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người không nên kiêu căng, chi nghĩ đến riêng minh; cần đoàn kết, chan hoả để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cùng làm cho nhau thêm đẹp và toả sáng trong cộng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mở rộng vốn tử ngữ i đặc điểm, bước đầu sử dụng từ chỉ đặc điểm của </a:t>
            </a:r>
            <a:r>
              <a:rPr lang="en-US" sz="32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trong câu; nắm được các từ có nghĩa giống nhau để sử dụng trong giao tiếp</a:t>
            </a:r>
            <a:r>
              <a:rPr lang="en-US" sz="28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năng lực văn học: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Yêu thích những màu sắc, hình ảnh đẹp (về cầu vồng), những từ ngữ gợi tả,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gợi cảm.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- Cảm nhận được vẻ đẹp của tỉnh đoàn kết, yêu thương qua hình ảnh có ý nghĩa: cầu vồng.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3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519" y="457200"/>
            <a:ext cx="15773400" cy="865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Năng lực chung.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tự chủ, tự học: lắng nghe, đọc bài và trả lời các câu hỏi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tìm đúng các dấu hiệu của đoạn văn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giải quyết vấn đề và sáng tạo: tham gia trò chơi, vận dụng.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giao tiếp và hợp tác: tham gia đọc trong nhóm.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Phẩm chất.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nhân ái: Biết sống vui vẻ, cùng đoàn kết và giúp đỡ lẫn nhau để tiến bộ, tránh kiêu căng, chỉ nghĩ đến riêng minh.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chăm chỉ: Chăm chỉ đọc bài, trả lời câu hỏi.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trách nhiệm: Giữ trật tự, học tập nghiêm túc.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4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445931-088E-407B-BA7E-4AC9DD188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22" b="51797"/>
          <a:stretch/>
        </p:blipFill>
        <p:spPr>
          <a:xfrm>
            <a:off x="2471030" y="22982"/>
            <a:ext cx="5514889" cy="4396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DF3663-00CE-4E78-8C5A-F1EF9F69C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6" b="51797"/>
          <a:stretch/>
        </p:blipFill>
        <p:spPr>
          <a:xfrm>
            <a:off x="8138319" y="22982"/>
            <a:ext cx="5638800" cy="439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DD255B-1A37-4C05-8352-2759A400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16" r="51222"/>
          <a:stretch/>
        </p:blipFill>
        <p:spPr>
          <a:xfrm>
            <a:off x="2471030" y="4724401"/>
            <a:ext cx="5514889" cy="426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EF9832-0A3B-4F19-895F-0CC38FB62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6" t="53216"/>
          <a:stretch/>
        </p:blipFill>
        <p:spPr>
          <a:xfrm>
            <a:off x="8138319" y="4756906"/>
            <a:ext cx="563880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3DE513-FABB-4C6A-AA83-950D4EA8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" t="4348"/>
          <a:stretch/>
        </p:blipFill>
        <p:spPr>
          <a:xfrm>
            <a:off x="51591" y="1905000"/>
            <a:ext cx="16133031" cy="5638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7134" y="104677"/>
            <a:ext cx="6126164" cy="1013727"/>
            <a:chOff x="4539228" y="103852"/>
            <a:chExt cx="6022797" cy="1013727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03852"/>
              <a:ext cx="6022797" cy="1013727"/>
              <a:chOff x="4539228" y="103852"/>
              <a:chExt cx="6022797" cy="101372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03852"/>
                <a:ext cx="6022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hai, ngày 07 tháng 11năm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0178199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85519" y="533400"/>
            <a:ext cx="6019799" cy="1109378"/>
            <a:chOff x="4785519" y="533400"/>
            <a:chExt cx="6019799" cy="1109378"/>
          </a:xfrm>
        </p:grpSpPr>
        <p:grpSp>
          <p:nvGrpSpPr>
            <p:cNvPr id="14" name="Group 13"/>
            <p:cNvGrpSpPr/>
            <p:nvPr/>
          </p:nvGrpSpPr>
          <p:grpSpPr>
            <a:xfrm>
              <a:off x="6597629" y="533400"/>
              <a:ext cx="2300566" cy="523220"/>
              <a:chOff x="6486305" y="594359"/>
              <a:chExt cx="2261748" cy="5232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17: BẢY SẮC CẦU VỒNG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7376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diễn cảm toàn bài. Giọng vui, sôi nổi và dí dỏm; đọc phân biệt lời đối thoại của các nhân vật (thái độ kiêu căng) và lời người kể chuyện.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8354" y="5490709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 vẽ dở.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 ô lét..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63435" y="4728709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617134" y="104677"/>
            <a:ext cx="612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ngày 07 tháng 11năm 2022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69754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67710" y="4699682"/>
            <a:ext cx="13941217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2" action="ppaction://hlinkpres?slideindex=1&amp;slidetitle="/>
          </p:cNvPr>
          <p:cNvSpPr/>
          <p:nvPr/>
        </p:nvSpPr>
        <p:spPr>
          <a:xfrm>
            <a:off x="2943735" y="73914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càu nhàu,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40706" y="6561643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0519" y="3328502"/>
            <a:ext cx="13548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97629" y="533400"/>
            <a:ext cx="2300566" cy="523220"/>
            <a:chOff x="6486305" y="594359"/>
            <a:chExt cx="2261748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6486305" y="594359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E5379423-D43A-43ED-8EB6-99A2D24C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682" y="110597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16" name="Rectangle 15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xmlns="" id="{2168F178-0B8C-402A-A284-F380B7E55283}"/>
              </a:ext>
            </a:extLst>
          </p:cNvPr>
          <p:cNvSpPr/>
          <p:nvPr/>
        </p:nvSpPr>
        <p:spPr>
          <a:xfrm>
            <a:off x="5600527" y="73914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 sắc, </a:t>
            </a:r>
          </a:p>
        </p:txBody>
      </p:sp>
      <p:sp>
        <p:nvSpPr>
          <p:cNvPr id="17" name="Rectangle 1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xmlns="" id="{260B9C6C-EDFE-4BE8-8DA8-3187961241B2}"/>
              </a:ext>
            </a:extLst>
          </p:cNvPr>
          <p:cNvSpPr/>
          <p:nvPr/>
        </p:nvSpPr>
        <p:spPr>
          <a:xfrm>
            <a:off x="7876299" y="73914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đằm thắm,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5204" y="-7959"/>
            <a:ext cx="612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ngày 07 tháng 11năm 2022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30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2507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4084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840070"/>
            <a:ext cx="10233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Tìm các đoạn ứng với mỗi ý sau: 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a) Cơn mưa bất ngờ.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b) Các màu tranh cãi.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c) Cùng nắm tay nhau.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9113" y="5334000"/>
            <a:ext cx="10210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a) Đoạn “Một hoạ sĩ đang say sưa... đang vẽ dở”.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B201A87A-0CBD-4044-8A8A-DFFC3141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94951DC-E545-439D-8FF9-DE760CF9EC05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E399F90-4FE9-45BC-BA9E-9DD010235168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187945A-9173-4B57-8358-43BA70E4F1D6}"/>
              </a:ext>
            </a:extLst>
          </p:cNvPr>
          <p:cNvSpPr/>
          <p:nvPr/>
        </p:nvSpPr>
        <p:spPr>
          <a:xfrm>
            <a:off x="5559113" y="6000209"/>
            <a:ext cx="10210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b) Đoạn “Bị mưa làm ướt... hoa vi ô lét”.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3BA0509-0C44-4AE5-8BA1-8E4EEDC5C5D4}"/>
              </a:ext>
            </a:extLst>
          </p:cNvPr>
          <p:cNvSpPr/>
          <p:nvPr/>
        </p:nvSpPr>
        <p:spPr>
          <a:xfrm>
            <a:off x="5559113" y="6660798"/>
            <a:ext cx="10210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c) Đoạn còn lại.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17134" y="104677"/>
            <a:ext cx="6126164" cy="1013727"/>
            <a:chOff x="4539228" y="103852"/>
            <a:chExt cx="6022797" cy="1013727"/>
          </a:xfrm>
        </p:grpSpPr>
        <p:grpSp>
          <p:nvGrpSpPr>
            <p:cNvPr id="25" name="Group 24"/>
            <p:cNvGrpSpPr/>
            <p:nvPr/>
          </p:nvGrpSpPr>
          <p:grpSpPr>
            <a:xfrm>
              <a:off x="4539228" y="103852"/>
              <a:ext cx="6022797" cy="1013727"/>
              <a:chOff x="4539228" y="103852"/>
              <a:chExt cx="6022797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022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hai, ngày 07 tháng 11năm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10289</TotalTime>
  <Words>1286</Words>
  <Application>Microsoft Office PowerPoint</Application>
  <PresentationFormat>Custom</PresentationFormat>
  <Paragraphs>111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SAOVIET</cp:lastModifiedBy>
  <cp:revision>1151</cp:revision>
  <dcterms:created xsi:type="dcterms:W3CDTF">2008-09-09T22:52:10Z</dcterms:created>
  <dcterms:modified xsi:type="dcterms:W3CDTF">2025-02-13T08:56:08Z</dcterms:modified>
</cp:coreProperties>
</file>