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1" r:id="rId2"/>
    <p:sldId id="302" r:id="rId3"/>
    <p:sldId id="256" r:id="rId4"/>
    <p:sldId id="299" r:id="rId5"/>
    <p:sldId id="284" r:id="rId6"/>
    <p:sldId id="294" r:id="rId7"/>
    <p:sldId id="305" r:id="rId8"/>
    <p:sldId id="300" r:id="rId9"/>
    <p:sldId id="295" r:id="rId10"/>
    <p:sldId id="296" r:id="rId11"/>
    <p:sldId id="303" r:id="rId12"/>
    <p:sldId id="304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FFFAC2"/>
    <a:srgbClr val="D34CD6"/>
    <a:srgbClr val="FCDFDC"/>
    <a:srgbClr val="FFFBCD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>
        <p:scale>
          <a:sx n="76" d="100"/>
          <a:sy n="76" d="100"/>
        </p:scale>
        <p:origin x="-16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70CEB7-A109-466B-9F87-D1690C5C3D33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4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013C1E6C-5440-456C-9D99-72476906D611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255A3294-F3F4-45F3-8AD6-400F3E4621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5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013C1E6C-5440-456C-9D99-72476906D611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255A3294-F3F4-45F3-8AD6-400F3E4621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940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8.xml"/><Relationship Id="rId1" Type="http://schemas.openxmlformats.org/officeDocument/2006/relationships/audio" Target="file:///C:\Documents%20and%20Settings\Administrator\My%20Documents\My%20Music\Anh-Em-Ta-Ve.mp3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35.wmf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092200" y="1143000"/>
            <a:ext cx="10007600" cy="6629400"/>
          </a:xfrm>
          <a:prstGeom prst="rect">
            <a:avLst/>
          </a:prstGeom>
        </p:spPr>
        <p:txBody>
          <a:bodyPr spcFirstLastPara="1" wrap="none" lIns="91438" tIns="45719" rIns="91438" bIns="45719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NHIỆT LIỆT CHÀO MỪNG QUÝ THẦY CÔ!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199149" y="2721284"/>
            <a:ext cx="8026400" cy="18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VỀ DỰ GIỜ THĂM LỚP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cs typeface="Times New Roman" pitchFamily="18" charset="0"/>
              </a:rPr>
              <a:t>Lớp</a:t>
            </a:r>
            <a:r>
              <a:rPr lang="en-US" sz="4000" b="1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cs typeface="Times New Roman" pitchFamily="18" charset="0"/>
              </a:rPr>
              <a:t>2A</a:t>
            </a:r>
            <a:endParaRPr lang="en-US" sz="40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cs typeface="Times New Roman" pitchFamily="18" charset="0"/>
              </a:rPr>
              <a:t> :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itchFamily="18" charset="0"/>
              </a:rPr>
              <a:t>Toán</a:t>
            </a:r>
            <a:endParaRPr lang="vi-VN" sz="40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5410200"/>
            <a:ext cx="12192000" cy="1219200"/>
            <a:chOff x="-192" y="3393"/>
            <a:chExt cx="5952" cy="927"/>
          </a:xfrm>
        </p:grpSpPr>
        <p:pic>
          <p:nvPicPr>
            <p:cNvPr id="2054" name="Picture 6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1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12" descr="flowers_1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8591">
            <a:off x="5327969" y="1617781"/>
            <a:ext cx="1672451" cy="124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5274" y="4598720"/>
            <a:ext cx="4584527" cy="58477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29" y="3532909"/>
            <a:ext cx="7436541" cy="268778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951932" y="71549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789779" y="1757971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Đàn gà đó có số con gà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789779" y="228515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(con)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6753787" y="280441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10 con gà.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838E4E-3C10-4CD5-891B-84F310B3EFCE}"/>
              </a:ext>
            </a:extLst>
          </p:cNvPr>
          <p:cNvSpPr txBox="1"/>
          <p:nvPr/>
        </p:nvSpPr>
        <p:spPr>
          <a:xfrm>
            <a:off x="5678468" y="1230787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1" y="452669"/>
            <a:ext cx="1096101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3981" y="2159036"/>
            <a:ext cx="7563924" cy="1031047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59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9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5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59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40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101600" y="-152400"/>
            <a:ext cx="12395200" cy="7010400"/>
            <a:chOff x="0" y="0"/>
            <a:chExt cx="5760" cy="4320"/>
          </a:xfrm>
        </p:grpSpPr>
        <p:pic>
          <p:nvPicPr>
            <p:cNvPr id="23561" name="Picture 11" descr="Picture1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432" y="48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12" descr="Picture1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336" y="4272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Picture 13" descr="Picture1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V="1">
              <a:off x="-1857" y="2097"/>
              <a:ext cx="384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4" name="Picture 14" descr="Picture1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V="1">
              <a:off x="3748" y="2125"/>
              <a:ext cx="3898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5" name="Picture 15" descr="Picture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0" y="3696"/>
              <a:ext cx="62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Picture 16" descr="Picture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5136" y="3698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7" name="Picture 17" descr="Picture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5185" y="0"/>
              <a:ext cx="57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8" name="Picture 18" descr="Picture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57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5" name="Picture 19" descr="rose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596" y="1858308"/>
            <a:ext cx="176318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16"/>
          <p:cNvSpPr txBox="1">
            <a:spLocks noChangeArrowheads="1"/>
          </p:cNvSpPr>
          <p:nvPr/>
        </p:nvSpPr>
        <p:spPr bwMode="auto">
          <a:xfrm>
            <a:off x="198969" y="1066801"/>
            <a:ext cx="11993033" cy="380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en-US" altLang="en-US" sz="5300" b="1" i="1" dirty="0" err="1">
                <a:solidFill>
                  <a:srgbClr val="FF0000"/>
                </a:solidFill>
              </a:rPr>
              <a:t>Chân</a:t>
            </a:r>
            <a:r>
              <a:rPr lang="en-US" altLang="en-US" sz="5300" b="1" i="1" dirty="0">
                <a:solidFill>
                  <a:srgbClr val="FF0000"/>
                </a:solidFill>
              </a:rPr>
              <a:t> </a:t>
            </a:r>
            <a:r>
              <a:rPr lang="en-US" altLang="en-US" sz="5300" b="1" i="1" dirty="0" err="1">
                <a:solidFill>
                  <a:srgbClr val="FF0000"/>
                </a:solidFill>
              </a:rPr>
              <a:t>thành</a:t>
            </a:r>
            <a:r>
              <a:rPr lang="en-US" altLang="en-US" sz="5300" b="1" i="1" dirty="0">
                <a:solidFill>
                  <a:srgbClr val="FF0000"/>
                </a:solidFill>
              </a:rPr>
              <a:t> </a:t>
            </a:r>
            <a:r>
              <a:rPr lang="en-US" altLang="en-US" sz="5300" b="1" i="1" dirty="0" err="1">
                <a:solidFill>
                  <a:srgbClr val="FF0000"/>
                </a:solidFill>
              </a:rPr>
              <a:t>cám</a:t>
            </a:r>
            <a:r>
              <a:rPr lang="en-US" altLang="en-US" sz="5300" b="1" i="1" dirty="0">
                <a:solidFill>
                  <a:srgbClr val="FF0000"/>
                </a:solidFill>
              </a:rPr>
              <a:t> </a:t>
            </a:r>
            <a:r>
              <a:rPr lang="en-US" altLang="en-US" sz="5300" b="1" i="1" dirty="0" err="1">
                <a:solidFill>
                  <a:srgbClr val="FF0000"/>
                </a:solidFill>
              </a:rPr>
              <a:t>ơn</a:t>
            </a:r>
            <a:r>
              <a:rPr lang="en-US" altLang="en-US" sz="5300" b="1" i="1" dirty="0">
                <a:solidFill>
                  <a:srgbClr val="FF0000"/>
                </a:solidFill>
              </a:rPr>
              <a:t> </a:t>
            </a:r>
            <a:endParaRPr lang="en-US" altLang="en-US" sz="5300" b="1" i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en-US" sz="5300" b="1" i="1" dirty="0" err="1" smtClean="0">
                <a:solidFill>
                  <a:srgbClr val="FF0000"/>
                </a:solidFill>
              </a:rPr>
              <a:t>Quý</a:t>
            </a:r>
            <a:r>
              <a:rPr lang="en-US" altLang="en-US" sz="53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5300" b="1" i="1" dirty="0" err="1">
                <a:solidFill>
                  <a:srgbClr val="FF0000"/>
                </a:solidFill>
              </a:rPr>
              <a:t>thầy</a:t>
            </a:r>
            <a:r>
              <a:rPr lang="en-US" altLang="en-US" sz="5300" b="1" i="1" dirty="0">
                <a:solidFill>
                  <a:srgbClr val="FF0000"/>
                </a:solidFill>
              </a:rPr>
              <a:t> </a:t>
            </a:r>
            <a:r>
              <a:rPr lang="en-US" altLang="en-US" sz="5300" b="1" i="1" dirty="0" err="1">
                <a:solidFill>
                  <a:srgbClr val="FF0000"/>
                </a:solidFill>
              </a:rPr>
              <a:t>cô</a:t>
            </a:r>
            <a:r>
              <a:rPr lang="en-US" altLang="en-US" sz="5300" b="1" i="1" dirty="0">
                <a:solidFill>
                  <a:srgbClr val="FF0000"/>
                </a:solidFill>
              </a:rPr>
              <a:t> </a:t>
            </a:r>
            <a:r>
              <a:rPr lang="en-US" altLang="en-US" sz="5300" b="1" i="1" dirty="0" err="1">
                <a:solidFill>
                  <a:srgbClr val="FF0000"/>
                </a:solidFill>
              </a:rPr>
              <a:t>giáo</a:t>
            </a:r>
            <a:r>
              <a:rPr lang="en-US" altLang="en-US" sz="5300" b="1" i="1" dirty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en-US" altLang="en-US" sz="5300" b="1" i="1" dirty="0" err="1">
                <a:solidFill>
                  <a:srgbClr val="FF0000"/>
                </a:solidFill>
              </a:rPr>
              <a:t>và</a:t>
            </a:r>
            <a:r>
              <a:rPr lang="en-US" altLang="en-US" sz="5300" b="1" i="1" dirty="0">
                <a:solidFill>
                  <a:srgbClr val="FF0000"/>
                </a:solidFill>
              </a:rPr>
              <a:t> </a:t>
            </a:r>
            <a:r>
              <a:rPr lang="en-US" altLang="en-US" sz="5300" b="1" i="1" dirty="0" err="1">
                <a:solidFill>
                  <a:srgbClr val="FF0000"/>
                </a:solidFill>
              </a:rPr>
              <a:t>các</a:t>
            </a:r>
            <a:r>
              <a:rPr lang="en-US" altLang="en-US" sz="5300" b="1" i="1" dirty="0">
                <a:solidFill>
                  <a:srgbClr val="FF0000"/>
                </a:solidFill>
              </a:rPr>
              <a:t> </a:t>
            </a:r>
            <a:r>
              <a:rPr lang="en-US" altLang="en-US" sz="5300" b="1" i="1" dirty="0" err="1">
                <a:solidFill>
                  <a:srgbClr val="FF0000"/>
                </a:solidFill>
              </a:rPr>
              <a:t>em</a:t>
            </a:r>
            <a:r>
              <a:rPr lang="en-US" altLang="en-US" sz="5300" b="1" i="1" dirty="0">
                <a:solidFill>
                  <a:srgbClr val="FF0000"/>
                </a:solidFill>
              </a:rPr>
              <a:t> </a:t>
            </a:r>
            <a:r>
              <a:rPr lang="en-US" altLang="en-US" sz="5300" b="1" i="1" dirty="0" err="1">
                <a:solidFill>
                  <a:srgbClr val="FF0000"/>
                </a:solidFill>
              </a:rPr>
              <a:t>học</a:t>
            </a:r>
            <a:r>
              <a:rPr lang="en-US" altLang="en-US" sz="5300" b="1" i="1" dirty="0">
                <a:solidFill>
                  <a:srgbClr val="FF0000"/>
                </a:solidFill>
              </a:rPr>
              <a:t> </a:t>
            </a:r>
            <a:r>
              <a:rPr lang="en-US" altLang="en-US" sz="5300" b="1" i="1" dirty="0" err="1">
                <a:solidFill>
                  <a:srgbClr val="FF0000"/>
                </a:solidFill>
              </a:rPr>
              <a:t>sinh</a:t>
            </a:r>
            <a:endParaRPr lang="en-US" altLang="en-US" sz="53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altLang="en-US" sz="21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en-US" sz="5900" b="1" i="1" dirty="0" err="1">
                <a:solidFill>
                  <a:srgbClr val="FF0000"/>
                </a:solidFill>
              </a:rPr>
              <a:t>đã</a:t>
            </a:r>
            <a:r>
              <a:rPr lang="en-US" altLang="en-US" sz="5900" b="1" i="1" dirty="0">
                <a:solidFill>
                  <a:srgbClr val="FF0000"/>
                </a:solidFill>
              </a:rPr>
              <a:t> </a:t>
            </a:r>
            <a:r>
              <a:rPr lang="en-US" altLang="en-US" sz="5900" b="1" i="1" dirty="0" err="1">
                <a:solidFill>
                  <a:srgbClr val="FF0000"/>
                </a:solidFill>
              </a:rPr>
              <a:t>quan</a:t>
            </a:r>
            <a:r>
              <a:rPr lang="en-US" altLang="en-US" sz="5900" b="1" i="1" dirty="0">
                <a:solidFill>
                  <a:srgbClr val="FF0000"/>
                </a:solidFill>
              </a:rPr>
              <a:t> </a:t>
            </a:r>
            <a:r>
              <a:rPr lang="en-US" altLang="en-US" sz="5900" b="1" i="1" dirty="0" err="1">
                <a:solidFill>
                  <a:srgbClr val="FF0000"/>
                </a:solidFill>
              </a:rPr>
              <a:t>tâm</a:t>
            </a:r>
            <a:r>
              <a:rPr lang="en-US" altLang="en-US" sz="5900" b="1" i="1" dirty="0">
                <a:solidFill>
                  <a:srgbClr val="FF0000"/>
                </a:solidFill>
              </a:rPr>
              <a:t> </a:t>
            </a:r>
            <a:r>
              <a:rPr lang="en-US" altLang="en-US" sz="5900" b="1" i="1" dirty="0" err="1">
                <a:solidFill>
                  <a:srgbClr val="FF0000"/>
                </a:solidFill>
              </a:rPr>
              <a:t>theo</a:t>
            </a:r>
            <a:r>
              <a:rPr lang="en-US" altLang="en-US" sz="5900" b="1" i="1" dirty="0">
                <a:solidFill>
                  <a:srgbClr val="FF0000"/>
                </a:solidFill>
              </a:rPr>
              <a:t> </a:t>
            </a:r>
            <a:r>
              <a:rPr lang="en-US" altLang="en-US" sz="5900" b="1" i="1" dirty="0" err="1">
                <a:solidFill>
                  <a:srgbClr val="FF0000"/>
                </a:solidFill>
              </a:rPr>
              <a:t>dõi</a:t>
            </a:r>
            <a:r>
              <a:rPr lang="en-US" altLang="en-US" sz="5900" b="1" i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0977" name="Anh-Em-Ta-V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04800" y="5715000"/>
            <a:ext cx="406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558" name="Picture 18" descr="ag00373_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2664390">
            <a:off x="9855202" y="2438400"/>
            <a:ext cx="1562100" cy="150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24"/>
          <p:cNvSpPr txBox="1">
            <a:spLocks noChangeArrowheads="1"/>
          </p:cNvSpPr>
          <p:nvPr/>
        </p:nvSpPr>
        <p:spPr bwMode="auto">
          <a:xfrm>
            <a:off x="2" y="218773"/>
            <a:ext cx="11993033" cy="102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en-US" altLang="en-US" sz="5900" i="1" dirty="0">
                <a:solidFill>
                  <a:srgbClr val="0000FF"/>
                </a:solidFill>
              </a:rPr>
              <a:t> </a:t>
            </a:r>
            <a:r>
              <a:rPr lang="en-US" altLang="en-US" sz="5900" b="1" i="1" dirty="0" err="1">
                <a:solidFill>
                  <a:srgbClr val="FF0000"/>
                </a:solidFill>
              </a:rPr>
              <a:t>Tiết</a:t>
            </a:r>
            <a:r>
              <a:rPr lang="en-US" altLang="en-US" sz="5900" b="1" i="1" dirty="0">
                <a:solidFill>
                  <a:srgbClr val="FF0000"/>
                </a:solidFill>
              </a:rPr>
              <a:t> </a:t>
            </a:r>
            <a:r>
              <a:rPr lang="en-US" altLang="en-US" sz="5900" b="1" i="1" dirty="0" err="1">
                <a:solidFill>
                  <a:srgbClr val="FF0000"/>
                </a:solidFill>
              </a:rPr>
              <a:t>học</a:t>
            </a:r>
            <a:r>
              <a:rPr lang="en-US" altLang="en-US" sz="5900" b="1" i="1" dirty="0">
                <a:solidFill>
                  <a:srgbClr val="FF0000"/>
                </a:solidFill>
              </a:rPr>
              <a:t> </a:t>
            </a:r>
            <a:r>
              <a:rPr lang="en-US" altLang="en-US" sz="5900" b="1" i="1" dirty="0" err="1">
                <a:solidFill>
                  <a:srgbClr val="FF0000"/>
                </a:solidFill>
              </a:rPr>
              <a:t>đến</a:t>
            </a:r>
            <a:r>
              <a:rPr lang="en-US" altLang="en-US" sz="5900" b="1" i="1" dirty="0">
                <a:solidFill>
                  <a:srgbClr val="FF0000"/>
                </a:solidFill>
              </a:rPr>
              <a:t> </a:t>
            </a:r>
            <a:r>
              <a:rPr lang="en-US" altLang="en-US" sz="5900" b="1" i="1" dirty="0" err="1">
                <a:solidFill>
                  <a:srgbClr val="FF0000"/>
                </a:solidFill>
              </a:rPr>
              <a:t>đây</a:t>
            </a:r>
            <a:r>
              <a:rPr lang="en-US" altLang="en-US" sz="5900" b="1" i="1" dirty="0">
                <a:solidFill>
                  <a:srgbClr val="FF0000"/>
                </a:solidFill>
              </a:rPr>
              <a:t> </a:t>
            </a:r>
            <a:r>
              <a:rPr lang="en-US" altLang="en-US" sz="5900" b="1" i="1" dirty="0" err="1">
                <a:solidFill>
                  <a:srgbClr val="FF0000"/>
                </a:solidFill>
              </a:rPr>
              <a:t>kết</a:t>
            </a:r>
            <a:r>
              <a:rPr lang="en-US" altLang="en-US" sz="5900" b="1" i="1" dirty="0">
                <a:solidFill>
                  <a:srgbClr val="FF0000"/>
                </a:solidFill>
              </a:rPr>
              <a:t> </a:t>
            </a:r>
            <a:r>
              <a:rPr lang="en-US" altLang="en-US" sz="5900" b="1" i="1" dirty="0" err="1">
                <a:solidFill>
                  <a:srgbClr val="FF0000"/>
                </a:solidFill>
              </a:rPr>
              <a:t>thúc</a:t>
            </a:r>
            <a:r>
              <a:rPr lang="en-US" altLang="en-US" sz="5900" b="1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985" name="WordArt 25"/>
          <p:cNvSpPr>
            <a:spLocks noChangeArrowheads="1" noChangeShapeType="1" noTextEdit="1"/>
          </p:cNvSpPr>
          <p:nvPr/>
        </p:nvSpPr>
        <p:spPr bwMode="auto">
          <a:xfrm>
            <a:off x="711200" y="4634365"/>
            <a:ext cx="10744200" cy="16764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4800" kern="10" dirty="0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4800" kern="10" dirty="0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4800" kern="10" dirty="0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4800" kern="10" dirty="0" err="1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4800" kern="10" dirty="0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4800" kern="10" dirty="0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4800" kern="10" dirty="0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4800" kern="10" dirty="0" err="1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4800" kern="10" dirty="0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4800" kern="10" dirty="0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4800" kern="10" dirty="0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giỏi</a:t>
            </a:r>
            <a:endParaRPr lang="en-US" sz="4800" kern="10" dirty="0">
              <a:ln w="19050" cap="rnd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7"/>
                </p:tgtEl>
              </p:cMediaNode>
            </p:audio>
          </p:childTnLst>
        </p:cTn>
      </p:par>
    </p:tnLst>
    <p:bldLst>
      <p:bldP spid="409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3" r="6418" b="6419"/>
          <a:stretch/>
        </p:blipFill>
        <p:spPr>
          <a:xfrm>
            <a:off x="-144693" y="2084851"/>
            <a:ext cx="3456384" cy="4800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0" r="79400" b="5201"/>
          <a:stretch/>
        </p:blipFill>
        <p:spPr>
          <a:xfrm>
            <a:off x="719403" y="4581129"/>
            <a:ext cx="2468893" cy="2516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4850" y="2564904"/>
            <a:ext cx="7104789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496">
            <a:off x="5911630" y="126500"/>
            <a:ext cx="4876809" cy="4876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t="72797" r="57821" b="6204"/>
          <a:stretch/>
        </p:blipFill>
        <p:spPr>
          <a:xfrm>
            <a:off x="2441591" y="2994408"/>
            <a:ext cx="2797948" cy="2852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4546" r="77733" b="74455"/>
          <a:stretch/>
        </p:blipFill>
        <p:spPr>
          <a:xfrm>
            <a:off x="8880310" y="4341253"/>
            <a:ext cx="2468893" cy="251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81207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6735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43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5733" y="1605416"/>
            <a:ext cx="5082515" cy="37240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7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117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7" y="722253"/>
            <a:ext cx="3199044" cy="3732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06" y="3534150"/>
            <a:ext cx="2473336" cy="2711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4566">
            <a:off x="7983253" y="87051"/>
            <a:ext cx="3146292" cy="31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=""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=""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=""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=""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=""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=""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=""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=""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=""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=""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=""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Parallelogram 123">
            <a:extLst>
              <a:ext uri="{FF2B5EF4-FFF2-40B4-BE49-F238E27FC236}">
                <a16:creationId xmlns=""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873810" y="3016779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1277354" y="3155899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=""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=""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=""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2973062" y="3155943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=""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=""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=""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84D4263-372A-423A-AD64-02E5DC03AAC0}"/>
              </a:ext>
            </a:extLst>
          </p:cNvPr>
          <p:cNvGrpSpPr/>
          <p:nvPr/>
        </p:nvGrpSpPr>
        <p:grpSpPr>
          <a:xfrm>
            <a:off x="4668770" y="3155987"/>
            <a:ext cx="1450975" cy="647701"/>
            <a:chOff x="7601719" y="5351874"/>
            <a:chExt cx="1450975" cy="647701"/>
          </a:xfrm>
        </p:grpSpPr>
        <p:sp>
          <p:nvSpPr>
            <p:cNvPr id="128" name="Oval 127">
              <a:extLst>
                <a:ext uri="{FF2B5EF4-FFF2-40B4-BE49-F238E27FC236}">
                  <a16:creationId xmlns="" xmlns:a16="http://schemas.microsoft.com/office/drawing/2014/main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9" name="Oval 128">
              <a:extLst>
                <a:ext uri="{FF2B5EF4-FFF2-40B4-BE49-F238E27FC236}">
                  <a16:creationId xmlns="" xmlns:a16="http://schemas.microsoft.com/office/drawing/2014/main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0" name="Oval 129">
              <a:extLst>
                <a:ext uri="{FF2B5EF4-FFF2-40B4-BE49-F238E27FC236}">
                  <a16:creationId xmlns="" xmlns:a16="http://schemas.microsoft.com/office/drawing/2014/main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5D25280-6202-4B12-B436-50F5F56FECE7}"/>
              </a:ext>
            </a:extLst>
          </p:cNvPr>
          <p:cNvGrpSpPr/>
          <p:nvPr/>
        </p:nvGrpSpPr>
        <p:grpSpPr>
          <a:xfrm>
            <a:off x="6365272" y="3155899"/>
            <a:ext cx="1450975" cy="647701"/>
            <a:chOff x="9298221" y="5351786"/>
            <a:chExt cx="1450975" cy="647701"/>
          </a:xfrm>
        </p:grpSpPr>
        <p:sp>
          <p:nvSpPr>
            <p:cNvPr id="131" name="Oval 130">
              <a:extLst>
                <a:ext uri="{FF2B5EF4-FFF2-40B4-BE49-F238E27FC236}">
                  <a16:creationId xmlns="" xmlns:a16="http://schemas.microsoft.com/office/drawing/2014/main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Oval 131">
              <a:extLst>
                <a:ext uri="{FF2B5EF4-FFF2-40B4-BE49-F238E27FC236}">
                  <a16:creationId xmlns="" xmlns:a16="http://schemas.microsoft.com/office/drawing/2014/main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" name="Oval 132">
              <a:extLst>
                <a:ext uri="{FF2B5EF4-FFF2-40B4-BE49-F238E27FC236}">
                  <a16:creationId xmlns="" xmlns:a16="http://schemas.microsoft.com/office/drawing/2014/main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=""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077915" y="454794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/>
              <a:t>8 : 2 = 4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500"/>
                            </p:stCondLst>
                            <p:childTnLst>
                              <p:par>
                                <p:cTn id="1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500"/>
                            </p:stCondLst>
                            <p:childTnLst>
                              <p:par>
                                <p:cTn id="1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 bị chia là tích của các </a:t>
            </a:r>
            <a:r>
              <a:rPr lang="vi-VN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 </a:t>
            </a:r>
            <a:r>
              <a:rPr lang="vi-VN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 chia đều là số 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8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006B339B-F9C6-446E-B40E-70C2E872B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977887"/>
              </p:ext>
            </p:extLst>
          </p:nvPr>
        </p:nvGraphicFramePr>
        <p:xfrm>
          <a:off x="3374351" y="373617"/>
          <a:ext cx="3763868" cy="594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3868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="" xmlns:a16="http://schemas.microsoft.com/office/drawing/2014/main" val="1285292910"/>
                    </a:ext>
                  </a:extLst>
                </a:gridCol>
              </a:tblGrid>
              <a:tr h="44574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Bảng chia 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EEB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="" xmlns:a16="http://schemas.microsoft.com/office/drawing/2014/main" val="3096944070"/>
                  </a:ext>
                </a:extLst>
              </a:tr>
              <a:tr h="526411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     2 : 2 = 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="" xmlns:a16="http://schemas.microsoft.com/office/drawing/2014/main" val="2349865375"/>
                  </a:ext>
                </a:extLst>
              </a:tr>
              <a:tr h="526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dirty="0"/>
                        <a:t>     4 : 2 = 2</a:t>
                      </a:r>
                      <a:endParaRPr kumimoji="0" lang="vi-VN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="" xmlns:a16="http://schemas.microsoft.com/office/drawing/2014/main" val="2315485868"/>
                  </a:ext>
                </a:extLst>
              </a:tr>
              <a:tr h="526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dirty="0"/>
                        <a:t>     6 : 2 = 3</a:t>
                      </a:r>
                      <a:endParaRPr kumimoji="0" lang="vi-VN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="" xmlns:a16="http://schemas.microsoft.com/office/drawing/2014/main" val="3656584764"/>
                  </a:ext>
                </a:extLst>
              </a:tr>
              <a:tr h="526411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/>
                        <a:t>     8 : 2 =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="" xmlns:a16="http://schemas.microsoft.com/office/drawing/2014/main" val="1396525265"/>
                  </a:ext>
                </a:extLst>
              </a:tr>
              <a:tr h="526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dirty="0"/>
                        <a:t>   10 : 2 = 5</a:t>
                      </a:r>
                      <a:endParaRPr kumimoji="0" lang="vi-VN" sz="3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="" xmlns:a16="http://schemas.microsoft.com/office/drawing/2014/main" val="705084290"/>
                  </a:ext>
                </a:extLst>
              </a:tr>
              <a:tr h="526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12 : 2 = 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="" xmlns:a16="http://schemas.microsoft.com/office/drawing/2014/main" val="1728410800"/>
                  </a:ext>
                </a:extLst>
              </a:tr>
              <a:tr h="526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14 : 2 =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="" xmlns:a16="http://schemas.microsoft.com/office/drawing/2014/main" val="2098177519"/>
                  </a:ext>
                </a:extLst>
              </a:tr>
              <a:tr h="526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16 : 2 = 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="" xmlns:a16="http://schemas.microsoft.com/office/drawing/2014/main" val="3141001392"/>
                  </a:ext>
                </a:extLst>
              </a:tr>
              <a:tr h="526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18 : 2 = 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="" xmlns:a16="http://schemas.microsoft.com/office/drawing/2014/main" val="610955094"/>
                  </a:ext>
                </a:extLst>
              </a:tr>
              <a:tr h="1438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3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vi-VN" sz="3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 </a:t>
                      </a:r>
                      <a:r>
                        <a:rPr kumimoji="0" lang="vi-VN" sz="3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: 2 =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="" xmlns:a16="http://schemas.microsoft.com/office/drawing/2014/main" val="312227283"/>
                  </a:ext>
                </a:extLst>
              </a:tr>
            </a:tbl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5918885" y="147311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4709519" y="2530512"/>
            <a:ext cx="409297" cy="4191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5889389" y="413410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4618346" y="5293464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44" y="1414001"/>
            <a:ext cx="2541639" cy="180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animBg="1"/>
      <p:bldP spid="23" grpId="2" animBg="1"/>
      <p:bldP spid="28" grpId="1" animBg="1"/>
      <p:bldP spid="28" grpId="2" animBg="1"/>
      <p:bldP spid="29" grpId="1" animBg="1"/>
      <p:bldP spid="29" grpId="2" animBg="1"/>
      <p:bldP spid="31" grpId="1" animBg="1"/>
      <p:bldP spid="3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9473" y="1605416"/>
            <a:ext cx="5082515" cy="37240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7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</a:p>
          <a:p>
            <a:pPr algn="ctr"/>
            <a:r>
              <a:rPr lang="en-US" sz="117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17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7" y="722253"/>
            <a:ext cx="3199044" cy="3732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06" y="3534150"/>
            <a:ext cx="2473336" cy="2711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4566">
            <a:off x="7983253" y="87051"/>
            <a:ext cx="3146292" cy="31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973948" y="162987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7012167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8071250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9143033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45" y="3104136"/>
            <a:ext cx="5925250" cy="287628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917511" y="3401658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47648ED4-5EFF-498A-A31F-833EB09631D0}"/>
                  </a:ext>
                </a:extLst>
              </p:cNvPr>
              <p:cNvSpPr/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917509" y="4332135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59A729F-BCA5-4B0D-8945-8E02A3F5B0FB}"/>
              </a:ext>
            </a:extLst>
          </p:cNvPr>
          <p:cNvSpPr/>
          <p:nvPr/>
        </p:nvSpPr>
        <p:spPr>
          <a:xfrm>
            <a:off x="917508" y="4800947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3ECFDCF-03AC-4B5B-9F27-12D1BB584945}"/>
                  </a:ext>
                </a:extLst>
              </p:cNvPr>
              <p:cNvSpPr/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3482339" y="3424293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67A9E79C-F8D3-4F85-880B-B258BB905196}"/>
                  </a:ext>
                </a:extLst>
              </p:cNvPr>
              <p:cNvSpPr/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t="-9333" r="-4063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3482337" y="4361917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0FCE657-9F7C-4E06-A4D7-C44A96A7843E}"/>
              </a:ext>
            </a:extLst>
          </p:cNvPr>
          <p:cNvSpPr/>
          <p:nvPr/>
        </p:nvSpPr>
        <p:spPr>
          <a:xfrm>
            <a:off x="3482336" y="4830729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8B5BDB1-DF9F-4821-A79E-8782CA3A468A}"/>
              </a:ext>
            </a:extLst>
          </p:cNvPr>
          <p:cNvSpPr/>
          <p:nvPr/>
        </p:nvSpPr>
        <p:spPr>
          <a:xfrm>
            <a:off x="3482335" y="5299541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2333397" y="337088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2333396" y="383237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2333395" y="428066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459B933-11B5-453C-8E9E-74D8E7838F53}"/>
              </a:ext>
            </a:extLst>
          </p:cNvPr>
          <p:cNvSpPr txBox="1"/>
          <p:nvPr/>
        </p:nvSpPr>
        <p:spPr>
          <a:xfrm>
            <a:off x="2333394" y="477390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7C1DAAB-1F69-4633-AA79-3E9498D23964}"/>
              </a:ext>
            </a:extLst>
          </p:cNvPr>
          <p:cNvSpPr txBox="1"/>
          <p:nvPr/>
        </p:nvSpPr>
        <p:spPr>
          <a:xfrm>
            <a:off x="2233205" y="522904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4898225" y="340165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4798040" y="3841746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4898227" y="433498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FCB7F9C-CFFD-4D55-9B54-0E7800D0B5DF}"/>
              </a:ext>
            </a:extLst>
          </p:cNvPr>
          <p:cNvSpPr txBox="1"/>
          <p:nvPr/>
        </p:nvSpPr>
        <p:spPr>
          <a:xfrm>
            <a:off x="4798038" y="47901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1B5E2C6-3B10-4D1D-9CC5-762DB92FDFD3}"/>
              </a:ext>
            </a:extLst>
          </p:cNvPr>
          <p:cNvSpPr txBox="1"/>
          <p:nvPr/>
        </p:nvSpPr>
        <p:spPr>
          <a:xfrm>
            <a:off x="4898225" y="527701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529</Words>
  <Application>Microsoft Office PowerPoint</Application>
  <PresentationFormat>Custom</PresentationFormat>
  <Paragraphs>129</Paragraphs>
  <Slides>12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21AK22</cp:lastModifiedBy>
  <cp:revision>185</cp:revision>
  <dcterms:created xsi:type="dcterms:W3CDTF">2021-06-02T01:34:28Z</dcterms:created>
  <dcterms:modified xsi:type="dcterms:W3CDTF">2025-02-10T23:22:59Z</dcterms:modified>
</cp:coreProperties>
</file>