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8" r:id="rId3"/>
    <p:sldId id="288" r:id="rId4"/>
    <p:sldId id="257" r:id="rId5"/>
    <p:sldId id="277" r:id="rId6"/>
    <p:sldId id="262" r:id="rId7"/>
    <p:sldId id="263" r:id="rId8"/>
    <p:sldId id="264" r:id="rId9"/>
    <p:sldId id="265" r:id="rId10"/>
    <p:sldId id="280" r:id="rId11"/>
    <p:sldId id="266" r:id="rId12"/>
    <p:sldId id="281" r:id="rId13"/>
    <p:sldId id="279" r:id="rId14"/>
    <p:sldId id="275" r:id="rId15"/>
    <p:sldId id="268" r:id="rId16"/>
    <p:sldId id="269" r:id="rId17"/>
    <p:sldId id="270" r:id="rId18"/>
    <p:sldId id="271" r:id="rId19"/>
    <p:sldId id="272" r:id="rId20"/>
    <p:sldId id="273" r:id="rId21"/>
    <p:sldId id="290" r:id="rId22"/>
    <p:sldId id="274" r:id="rId23"/>
    <p:sldId id="282" r:id="rId24"/>
    <p:sldId id="283" r:id="rId25"/>
    <p:sldId id="284" r:id="rId26"/>
    <p:sldId id="285" r:id="rId27"/>
    <p:sldId id="287" r:id="rId28"/>
    <p:sldId id="286"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62" autoAdjust="0"/>
    <p:restoredTop sz="92349" autoAdjust="0"/>
  </p:normalViewPr>
  <p:slideViewPr>
    <p:cSldViewPr>
      <p:cViewPr varScale="1">
        <p:scale>
          <a:sx n="64" d="100"/>
          <a:sy n="64" d="100"/>
        </p:scale>
        <p:origin x="141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B2CB6C-96AB-49D5-86CB-1AE830A90E4F}" type="datetimeFigureOut">
              <a:rPr lang="en-US" smtClean="0"/>
              <a:t>12/18/2024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5094A3-3BDD-420E-82E3-5E7C336A1AF1}" type="slidenum">
              <a:rPr lang="en-US" smtClean="0"/>
              <a:t>‹#›</a:t>
            </a:fld>
            <a:endParaRPr lang="en-US"/>
          </a:p>
        </p:txBody>
      </p:sp>
    </p:spTree>
    <p:extLst>
      <p:ext uri="{BB962C8B-B14F-4D97-AF65-F5344CB8AC3E}">
        <p14:creationId xmlns:p14="http://schemas.microsoft.com/office/powerpoint/2010/main" val="1477496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47941DA-E3CA-4212-B2F0-5A50B07F0272}" type="datetimeFigureOut">
              <a:rPr lang="en-US" smtClean="0"/>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F89DA-115D-4ABA-A556-FCE3DFA0BE58}" type="slidenum">
              <a:rPr lang="en-US" smtClean="0"/>
              <a:t>‹#›</a:t>
            </a:fld>
            <a:endParaRPr lang="en-US"/>
          </a:p>
        </p:txBody>
      </p:sp>
    </p:spTree>
    <p:extLst>
      <p:ext uri="{BB962C8B-B14F-4D97-AF65-F5344CB8AC3E}">
        <p14:creationId xmlns:p14="http://schemas.microsoft.com/office/powerpoint/2010/main" val="1566227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7941DA-E3CA-4212-B2F0-5A50B07F0272}" type="datetimeFigureOut">
              <a:rPr lang="en-US" smtClean="0"/>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F89DA-115D-4ABA-A556-FCE3DFA0BE58}" type="slidenum">
              <a:rPr lang="en-US" smtClean="0"/>
              <a:t>‹#›</a:t>
            </a:fld>
            <a:endParaRPr lang="en-US"/>
          </a:p>
        </p:txBody>
      </p:sp>
    </p:spTree>
    <p:extLst>
      <p:ext uri="{BB962C8B-B14F-4D97-AF65-F5344CB8AC3E}">
        <p14:creationId xmlns:p14="http://schemas.microsoft.com/office/powerpoint/2010/main" val="2956042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7941DA-E3CA-4212-B2F0-5A50B07F0272}" type="datetimeFigureOut">
              <a:rPr lang="en-US" smtClean="0"/>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F89DA-115D-4ABA-A556-FCE3DFA0BE58}" type="slidenum">
              <a:rPr lang="en-US" smtClean="0"/>
              <a:t>‹#›</a:t>
            </a:fld>
            <a:endParaRPr lang="en-US"/>
          </a:p>
        </p:txBody>
      </p:sp>
    </p:spTree>
    <p:extLst>
      <p:ext uri="{BB962C8B-B14F-4D97-AF65-F5344CB8AC3E}">
        <p14:creationId xmlns:p14="http://schemas.microsoft.com/office/powerpoint/2010/main" val="4096443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7941DA-E3CA-4212-B2F0-5A50B07F0272}" type="datetimeFigureOut">
              <a:rPr lang="en-US" smtClean="0"/>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F89DA-115D-4ABA-A556-FCE3DFA0BE58}" type="slidenum">
              <a:rPr lang="en-US" smtClean="0"/>
              <a:t>‹#›</a:t>
            </a:fld>
            <a:endParaRPr lang="en-US"/>
          </a:p>
        </p:txBody>
      </p:sp>
    </p:spTree>
    <p:extLst>
      <p:ext uri="{BB962C8B-B14F-4D97-AF65-F5344CB8AC3E}">
        <p14:creationId xmlns:p14="http://schemas.microsoft.com/office/powerpoint/2010/main" val="2529156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7941DA-E3CA-4212-B2F0-5A50B07F0272}" type="datetimeFigureOut">
              <a:rPr lang="en-US" smtClean="0"/>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F89DA-115D-4ABA-A556-FCE3DFA0BE58}" type="slidenum">
              <a:rPr lang="en-US" smtClean="0"/>
              <a:t>‹#›</a:t>
            </a:fld>
            <a:endParaRPr lang="en-US"/>
          </a:p>
        </p:txBody>
      </p:sp>
    </p:spTree>
    <p:extLst>
      <p:ext uri="{BB962C8B-B14F-4D97-AF65-F5344CB8AC3E}">
        <p14:creationId xmlns:p14="http://schemas.microsoft.com/office/powerpoint/2010/main" val="126605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47941DA-E3CA-4212-B2F0-5A50B07F0272}" type="datetimeFigureOut">
              <a:rPr lang="en-US" smtClean="0"/>
              <a:t>12/18/2024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F89DA-115D-4ABA-A556-FCE3DFA0BE58}" type="slidenum">
              <a:rPr lang="en-US" smtClean="0"/>
              <a:t>‹#›</a:t>
            </a:fld>
            <a:endParaRPr lang="en-US"/>
          </a:p>
        </p:txBody>
      </p:sp>
    </p:spTree>
    <p:extLst>
      <p:ext uri="{BB962C8B-B14F-4D97-AF65-F5344CB8AC3E}">
        <p14:creationId xmlns:p14="http://schemas.microsoft.com/office/powerpoint/2010/main" val="3965240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47941DA-E3CA-4212-B2F0-5A50B07F0272}" type="datetimeFigureOut">
              <a:rPr lang="en-US" smtClean="0"/>
              <a:t>12/18/2024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FF89DA-115D-4ABA-A556-FCE3DFA0BE58}" type="slidenum">
              <a:rPr lang="en-US" smtClean="0"/>
              <a:t>‹#›</a:t>
            </a:fld>
            <a:endParaRPr lang="en-US"/>
          </a:p>
        </p:txBody>
      </p:sp>
    </p:spTree>
    <p:extLst>
      <p:ext uri="{BB962C8B-B14F-4D97-AF65-F5344CB8AC3E}">
        <p14:creationId xmlns:p14="http://schemas.microsoft.com/office/powerpoint/2010/main" val="2902419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7941DA-E3CA-4212-B2F0-5A50B07F0272}" type="datetimeFigureOut">
              <a:rPr lang="en-US" smtClean="0"/>
              <a:t>12/18/2024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FF89DA-115D-4ABA-A556-FCE3DFA0BE58}" type="slidenum">
              <a:rPr lang="en-US" smtClean="0"/>
              <a:t>‹#›</a:t>
            </a:fld>
            <a:endParaRPr lang="en-US"/>
          </a:p>
        </p:txBody>
      </p:sp>
    </p:spTree>
    <p:extLst>
      <p:ext uri="{BB962C8B-B14F-4D97-AF65-F5344CB8AC3E}">
        <p14:creationId xmlns:p14="http://schemas.microsoft.com/office/powerpoint/2010/main" val="2221171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7941DA-E3CA-4212-B2F0-5A50B07F0272}" type="datetimeFigureOut">
              <a:rPr lang="en-US" smtClean="0"/>
              <a:t>12/18/2024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FF89DA-115D-4ABA-A556-FCE3DFA0BE58}" type="slidenum">
              <a:rPr lang="en-US" smtClean="0"/>
              <a:t>‹#›</a:t>
            </a:fld>
            <a:endParaRPr lang="en-US"/>
          </a:p>
        </p:txBody>
      </p:sp>
    </p:spTree>
    <p:extLst>
      <p:ext uri="{BB962C8B-B14F-4D97-AF65-F5344CB8AC3E}">
        <p14:creationId xmlns:p14="http://schemas.microsoft.com/office/powerpoint/2010/main" val="4254267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7941DA-E3CA-4212-B2F0-5A50B07F0272}" type="datetimeFigureOut">
              <a:rPr lang="en-US" smtClean="0"/>
              <a:t>12/18/2024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F89DA-115D-4ABA-A556-FCE3DFA0BE58}" type="slidenum">
              <a:rPr lang="en-US" smtClean="0"/>
              <a:t>‹#›</a:t>
            </a:fld>
            <a:endParaRPr lang="en-US"/>
          </a:p>
        </p:txBody>
      </p:sp>
    </p:spTree>
    <p:extLst>
      <p:ext uri="{BB962C8B-B14F-4D97-AF65-F5344CB8AC3E}">
        <p14:creationId xmlns:p14="http://schemas.microsoft.com/office/powerpoint/2010/main" val="1009002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7941DA-E3CA-4212-B2F0-5A50B07F0272}" type="datetimeFigureOut">
              <a:rPr lang="en-US" smtClean="0"/>
              <a:t>12/18/2024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F89DA-115D-4ABA-A556-FCE3DFA0BE58}" type="slidenum">
              <a:rPr lang="en-US" smtClean="0"/>
              <a:t>‹#›</a:t>
            </a:fld>
            <a:endParaRPr lang="en-US"/>
          </a:p>
        </p:txBody>
      </p:sp>
    </p:spTree>
    <p:extLst>
      <p:ext uri="{BB962C8B-B14F-4D97-AF65-F5344CB8AC3E}">
        <p14:creationId xmlns:p14="http://schemas.microsoft.com/office/powerpoint/2010/main" val="7893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7941DA-E3CA-4212-B2F0-5A50B07F0272}" type="datetimeFigureOut">
              <a:rPr lang="en-US" smtClean="0"/>
              <a:t>12/18/2024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FF89DA-115D-4ABA-A556-FCE3DFA0BE58}" type="slidenum">
              <a:rPr lang="en-US" smtClean="0"/>
              <a:t>‹#›</a:t>
            </a:fld>
            <a:endParaRPr lang="en-US"/>
          </a:p>
        </p:txBody>
      </p:sp>
    </p:spTree>
    <p:extLst>
      <p:ext uri="{BB962C8B-B14F-4D97-AF65-F5344CB8AC3E}">
        <p14:creationId xmlns:p14="http://schemas.microsoft.com/office/powerpoint/2010/main" val="13898381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2.jp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8.jp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2.jpg"/><Relationship Id="rId1" Type="http://schemas.openxmlformats.org/officeDocument/2006/relationships/slideLayout" Target="../slideLayouts/slideLayout2.xml"/><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image" Target="../media/image28.jpg"/><Relationship Id="rId1" Type="http://schemas.openxmlformats.org/officeDocument/2006/relationships/slideLayout" Target="../slideLayouts/slideLayout2.xml"/><Relationship Id="rId6" Type="http://schemas.openxmlformats.org/officeDocument/2006/relationships/image" Target="../media/image2.png"/><Relationship Id="rId5" Type="http://schemas.microsoft.com/office/2007/relationships/hdphoto" Target="../media/hdphoto3.wdp"/><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endParaRPr lang="en-US"/>
          </a:p>
        </p:txBody>
      </p:sp>
      <p:sp>
        <p:nvSpPr>
          <p:cNvPr id="8" name="Subtitle 7"/>
          <p:cNvSpPr>
            <a:spLocks noGrp="1"/>
          </p:cNvSpPr>
          <p:nvPr>
            <p:ph type="subTitle" idx="1"/>
          </p:nvPr>
        </p:nvSpPr>
        <p:spPr/>
        <p:txBody>
          <a:bodyPr/>
          <a:lstStyle/>
          <a:p>
            <a:endParaRPr lang="en-US"/>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3648" y="0"/>
            <a:ext cx="9144000" cy="6934200"/>
          </a:xfrm>
        </p:spPr>
      </p:pic>
      <p:sp>
        <p:nvSpPr>
          <p:cNvPr id="14" name="Rectangle 13"/>
          <p:cNvSpPr/>
          <p:nvPr/>
        </p:nvSpPr>
        <p:spPr>
          <a:xfrm>
            <a:off x="304800" y="381000"/>
            <a:ext cx="8001000" cy="2123658"/>
          </a:xfrm>
          <a:prstGeom prst="rect">
            <a:avLst/>
          </a:prstGeom>
          <a:noFill/>
          <a:scene3d>
            <a:camera prst="obliqueBottomLeft"/>
            <a:lightRig rig="threePt" dir="t"/>
          </a:scene3d>
        </p:spPr>
        <p:txBody>
          <a:bodyPr wrap="square" lIns="91440" tIns="45720" rIns="91440" bIns="45720">
            <a:spAutoFit/>
          </a:bodyPr>
          <a:lstStyle/>
          <a:p>
            <a:pPr algn="ctr"/>
            <a:r>
              <a:rPr lang="en-US" sz="4400" b="1" cap="none" spc="0">
                <a:ln w="10541" cmpd="sng">
                  <a:solidFill>
                    <a:schemeClr val="accent1">
                      <a:shade val="88000"/>
                      <a:satMod val="110000"/>
                    </a:schemeClr>
                  </a:solidFill>
                  <a:prstDash val="solid"/>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CHÀO MỪNG QUÝ THẦY CÔ VÀ CÁC EM ĐẾN VỚI TIẾT HỌC HÔM NAY</a:t>
            </a:r>
            <a:endParaRPr lang="en-US" sz="4400" b="1" cap="none" spc="0">
              <a:ln w="10541" cmpd="sng">
                <a:solidFill>
                  <a:schemeClr val="accent1">
                    <a:shade val="88000"/>
                    <a:satMod val="110000"/>
                  </a:schemeClr>
                </a:solidFill>
                <a:prstDash val="solid"/>
              </a:ln>
              <a:solidFill>
                <a:srgbClr val="FF0000"/>
              </a:solidFill>
              <a:effectLst>
                <a:outerShdw blurRad="38100" dist="38100" dir="2700000" algn="tl">
                  <a:srgbClr val="000000">
                    <a:alpha val="43137"/>
                  </a:srgbClr>
                </a:outerShdw>
              </a:effectLst>
            </a:endParaRPr>
          </a:p>
        </p:txBody>
      </p:sp>
      <p:sp>
        <p:nvSpPr>
          <p:cNvPr id="18" name="TextBox 17"/>
          <p:cNvSpPr txBox="1"/>
          <p:nvPr/>
        </p:nvSpPr>
        <p:spPr>
          <a:xfrm>
            <a:off x="2057400" y="3858689"/>
            <a:ext cx="5486400" cy="830997"/>
          </a:xfrm>
          <a:prstGeom prst="rect">
            <a:avLst/>
          </a:prstGeom>
          <a:noFill/>
        </p:spPr>
        <p:txBody>
          <a:bodyPr wrap="square" rtlCol="0">
            <a:spAutoFit/>
          </a:bodyPr>
          <a:lstStyle/>
          <a:p>
            <a:pPr algn="ctr"/>
            <a:r>
              <a:rPr lang="en-US" sz="2400" b="1" dirty="0">
                <a:solidFill>
                  <a:srgbClr val="0070C0"/>
                </a:solidFill>
                <a:latin typeface="Times New Roman" pitchFamily="18" charset="0"/>
                <a:cs typeface="Times New Roman" pitchFamily="18" charset="0"/>
              </a:rPr>
              <a:t>   LỚP: 2B</a:t>
            </a:r>
          </a:p>
          <a:p>
            <a:pPr algn="ctr"/>
            <a:r>
              <a:rPr lang="en-US" sz="2400" b="1" dirty="0">
                <a:solidFill>
                  <a:srgbClr val="0070C0"/>
                </a:solidFill>
                <a:latin typeface="Times New Roman" pitchFamily="18" charset="0"/>
                <a:cs typeface="Times New Roman" pitchFamily="18" charset="0"/>
              </a:rPr>
              <a:t>GIÁO VIÊN:</a:t>
            </a:r>
            <a:r>
              <a:rPr lang="en-US" sz="2400" b="1" dirty="0">
                <a:solidFill>
                  <a:srgbClr val="FF0000"/>
                </a:solidFill>
                <a:latin typeface="Times New Roman" pitchFamily="18" charset="0"/>
                <a:cs typeface="Times New Roman" pitchFamily="18" charset="0"/>
              </a:rPr>
              <a:t> VÕ THỊ KIM TUYẾN</a:t>
            </a:r>
          </a:p>
        </p:txBody>
      </p:sp>
      <p:pic>
        <p:nvPicPr>
          <p:cNvPr id="20" name="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4419600"/>
            <a:ext cx="3171473" cy="3029055"/>
          </a:xfrm>
          <a:prstGeom prst="rect">
            <a:avLst/>
          </a:prstGeom>
        </p:spPr>
      </p:pic>
      <p:pic>
        <p:nvPicPr>
          <p:cNvPr id="21" name="03260309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87" y="4689685"/>
            <a:ext cx="3429000" cy="2227041"/>
          </a:xfrm>
          <a:prstGeom prst="rect">
            <a:avLst/>
          </a:prstGeom>
        </p:spPr>
      </p:pic>
      <p:sp>
        <p:nvSpPr>
          <p:cNvPr id="2" name="Down Ribbon 1"/>
          <p:cNvSpPr/>
          <p:nvPr/>
        </p:nvSpPr>
        <p:spPr>
          <a:xfrm>
            <a:off x="2857500" y="2895600"/>
            <a:ext cx="3886200" cy="685800"/>
          </a:xfrm>
          <a:prstGeom prst="ribb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a:latin typeface="Times New Roman" pitchFamily="18" charset="0"/>
                <a:cs typeface="Times New Roman" pitchFamily="18" charset="0"/>
              </a:rPr>
              <a:t>ĐỌC:</a:t>
            </a:r>
          </a:p>
        </p:txBody>
      </p:sp>
    </p:spTree>
    <p:extLst>
      <p:ext uri="{BB962C8B-B14F-4D97-AF65-F5344CB8AC3E}">
        <p14:creationId xmlns:p14="http://schemas.microsoft.com/office/powerpoint/2010/main" val="250434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2"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1000" fill="hold"/>
                                        <p:tgtEl>
                                          <p:spTgt spid="20"/>
                                        </p:tgtEl>
                                        <p:attrNameLst>
                                          <p:attrName>ppt_x</p:attrName>
                                        </p:attrNameLst>
                                      </p:cBhvr>
                                      <p:tavLst>
                                        <p:tav tm="0">
                                          <p:val>
                                            <p:strVal val="1+#ppt_w/2"/>
                                          </p:val>
                                        </p:tav>
                                        <p:tav tm="100000">
                                          <p:val>
                                            <p:strVal val="#ppt_x"/>
                                          </p:val>
                                        </p:tav>
                                      </p:tavLst>
                                    </p:anim>
                                    <p:anim calcmode="lin" valueType="num">
                                      <p:cBhvr additive="base">
                                        <p:cTn id="19" dur="10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circle(in)">
                                      <p:cBhvr>
                                        <p:cTn id="24" dur="20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inVertical)">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1906778" y="53454"/>
            <a:ext cx="4560865" cy="769441"/>
          </a:xfrm>
          <a:prstGeom prst="rect">
            <a:avLst/>
          </a:prstGeom>
        </p:spPr>
        <p:txBody>
          <a:bodyPr wrap="none">
            <a:spAutoFit/>
          </a:bodyPr>
          <a:lstStyle/>
          <a:p>
            <a:pPr algn="ctr"/>
            <a:r>
              <a:rPr lang="en-US" sz="4400" b="1">
                <a:solidFill>
                  <a:srgbClr val="FF0000"/>
                </a:solidFill>
                <a:latin typeface="Times New Roman" pitchFamily="18" charset="0"/>
                <a:cs typeface="Times New Roman" pitchFamily="18" charset="0"/>
              </a:rPr>
              <a:t>Sự tích cây vú sữa</a:t>
            </a:r>
          </a:p>
        </p:txBody>
      </p:sp>
      <p:sp>
        <p:nvSpPr>
          <p:cNvPr id="6" name="Rectangle 5"/>
          <p:cNvSpPr/>
          <p:nvPr/>
        </p:nvSpPr>
        <p:spPr>
          <a:xfrm>
            <a:off x="135340" y="685800"/>
            <a:ext cx="8686800" cy="6370975"/>
          </a:xfrm>
          <a:prstGeom prst="rect">
            <a:avLst/>
          </a:prstGeom>
        </p:spPr>
        <p:txBody>
          <a:bodyPr wrap="square">
            <a:spAutoFit/>
          </a:bodyPr>
          <a:lstStyle/>
          <a:p>
            <a:pPr algn="just"/>
            <a:r>
              <a:rPr lang="vi-VN" sz="2400" b="1">
                <a:solidFill>
                  <a:srgbClr val="FF0000"/>
                </a:solidFill>
                <a:latin typeface="Times New Roman" pitchFamily="18" charset="0"/>
                <a:cs typeface="Times New Roman" pitchFamily="18" charset="0"/>
              </a:rPr>
              <a:t>1.</a:t>
            </a:r>
            <a:r>
              <a:rPr lang="vi-VN" sz="2400">
                <a:latin typeface="Times New Roman" pitchFamily="18" charset="0"/>
                <a:cs typeface="Times New Roman" pitchFamily="18" charset="0"/>
              </a:rPr>
              <a:t> Ngày xưa, có một cậu bé ham chơi. Một lần, bị mẹ mắng, cậu vùng vằng bỏ đi. Cậu la cà khắp nơi, chẳng nghĩ đến mẹ ở nhà mỏi mắt chờ mong.</a:t>
            </a:r>
          </a:p>
          <a:p>
            <a:pPr algn="just"/>
            <a:r>
              <a:rPr lang="vi-VN" sz="2400" b="1">
                <a:solidFill>
                  <a:srgbClr val="FF0000"/>
                </a:solidFill>
                <a:latin typeface="Times New Roman" pitchFamily="18" charset="0"/>
                <a:cs typeface="Times New Roman" pitchFamily="18" charset="0"/>
              </a:rPr>
              <a:t>2</a:t>
            </a:r>
            <a:r>
              <a:rPr lang="vi-VN" sz="2400">
                <a:latin typeface="Times New Roman" pitchFamily="18" charset="0"/>
                <a:cs typeface="Times New Roman" pitchFamily="18" charset="0"/>
              </a:rPr>
              <a:t>. Một hôm, vừa đ</a:t>
            </a:r>
            <a:r>
              <a:rPr lang="en-US" sz="2400">
                <a:latin typeface="Times New Roman" pitchFamily="18" charset="0"/>
                <a:cs typeface="Times New Roman" pitchFamily="18" charset="0"/>
              </a:rPr>
              <a:t>ói</a:t>
            </a:r>
            <a:r>
              <a:rPr lang="vi-VN" sz="2400">
                <a:latin typeface="Times New Roman" pitchFamily="18" charset="0"/>
                <a:cs typeface="Times New Roman" pitchFamily="18" charset="0"/>
              </a:rPr>
              <a:t> vừa rét, cậu mới tìm đường về nhà. </a:t>
            </a:r>
          </a:p>
          <a:p>
            <a:pPr algn="just"/>
            <a:r>
              <a:rPr lang="vi-VN" sz="2400">
                <a:latin typeface="Times New Roman" pitchFamily="18" charset="0"/>
                <a:cs typeface="Times New Roman" pitchFamily="18" charset="0"/>
              </a:rPr>
              <a:t>    Ở nhà, cảnh vật vẫn như xưa, nhưng không thấy mẹ đâu. Cậu khản tiếng gọi mẹ, rồi ôm lấy một cây xanh trong vườn mà khóc. Cây xanh bỗng run rẩy. Từ các cành lá, những đài hoa bé tí trổ ra, nở trắng như mây. Hoa tàn, quả xuất hiện, lớn nhanh, da căng mịn, </a:t>
            </a:r>
            <a:r>
              <a:rPr lang="en-US" sz="2400">
                <a:latin typeface="Times New Roman" pitchFamily="18" charset="0"/>
                <a:cs typeface="Times New Roman" pitchFamily="18" charset="0"/>
              </a:rPr>
              <a:t>x</a:t>
            </a:r>
            <a:r>
              <a:rPr lang="vi-VN" sz="2400">
                <a:latin typeface="Times New Roman" pitchFamily="18" charset="0"/>
                <a:cs typeface="Times New Roman" pitchFamily="18" charset="0"/>
              </a:rPr>
              <a:t>anh óng ánh, rồi chín. Một quả rơi vào lòng cậu.</a:t>
            </a:r>
            <a:endParaRPr lang="en-US" sz="2400">
              <a:latin typeface="Times New Roman" pitchFamily="18" charset="0"/>
              <a:cs typeface="Times New Roman" pitchFamily="18" charset="0"/>
            </a:endParaRPr>
          </a:p>
          <a:p>
            <a:pPr algn="just"/>
            <a:r>
              <a:rPr lang="vi-VN" sz="2400" b="1">
                <a:solidFill>
                  <a:srgbClr val="FF0000"/>
                </a:solidFill>
                <a:latin typeface="Times New Roman" pitchFamily="18" charset="0"/>
                <a:cs typeface="Times New Roman" pitchFamily="18" charset="0"/>
              </a:rPr>
              <a:t>3. </a:t>
            </a:r>
            <a:r>
              <a:rPr lang="vi-VN" sz="2400">
                <a:latin typeface="Times New Roman" pitchFamily="18" charset="0"/>
                <a:cs typeface="Times New Roman" pitchFamily="18" charset="0"/>
              </a:rPr>
              <a:t>Môi cậu vừa chạm vào, một dòng sữa trắng trào ra, ngọt như sữa mẹ.</a:t>
            </a:r>
          </a:p>
          <a:p>
            <a:pPr algn="just"/>
            <a:r>
              <a:rPr lang="vi-VN" sz="2400">
                <a:latin typeface="Times New Roman" pitchFamily="18" charset="0"/>
                <a:cs typeface="Times New Roman" pitchFamily="18" charset="0"/>
              </a:rPr>
              <a:t>  </a:t>
            </a:r>
            <a:r>
              <a:rPr lang="en-US" sz="2400">
                <a:latin typeface="Times New Roman" pitchFamily="18" charset="0"/>
                <a:cs typeface="Times New Roman" pitchFamily="18" charset="0"/>
              </a:rPr>
              <a:t> </a:t>
            </a:r>
            <a:r>
              <a:rPr lang="vi-VN" sz="2400">
                <a:latin typeface="Times New Roman" pitchFamily="18" charset="0"/>
                <a:cs typeface="Times New Roman" pitchFamily="18" charset="0"/>
              </a:rPr>
              <a:t>Cậu nhìn lên tán lá. Lá một mặt xanh bóng</a:t>
            </a:r>
            <a:r>
              <a:rPr lang="en-US" sz="2400">
                <a:latin typeface="Times New Roman" pitchFamily="18" charset="0"/>
                <a:cs typeface="Times New Roman" pitchFamily="18" charset="0"/>
              </a:rPr>
              <a:t>,</a:t>
            </a:r>
            <a:r>
              <a:rPr lang="vi-VN" sz="2400">
                <a:latin typeface="Times New Roman" pitchFamily="18" charset="0"/>
                <a:cs typeface="Times New Roman" pitchFamily="18" charset="0"/>
              </a:rPr>
              <a:t> mặt kia đỏ hoe như mắt mẹ khóc chờ con. Cậu bé oà khóc. Cây xoà cành ôm cậu, như tay mẹ âu yếm vỗ về.</a:t>
            </a:r>
          </a:p>
          <a:p>
            <a:pPr algn="just"/>
            <a:r>
              <a:rPr lang="vi-VN" sz="2400">
                <a:latin typeface="Times New Roman" pitchFamily="18" charset="0"/>
                <a:cs typeface="Times New Roman" pitchFamily="18" charset="0"/>
              </a:rPr>
              <a:t>   Trái cây thơm ngon ở vườn nhà cậu bé, ai cũng thích. Họ đem hạt gieo trồng khắp nơi và gọi đó là cây vú sữa.</a:t>
            </a:r>
          </a:p>
          <a:p>
            <a:pPr algn="just"/>
            <a:r>
              <a:rPr lang="en-US" sz="2000" i="1">
                <a:latin typeface="Times New Roman" pitchFamily="18" charset="0"/>
                <a:cs typeface="Times New Roman" pitchFamily="18" charset="0"/>
              </a:rPr>
              <a:t>                                                                                                Theo Ngọc Châu</a:t>
            </a:r>
            <a:endParaRPr lang="en-US" sz="2000"/>
          </a:p>
        </p:txBody>
      </p:sp>
    </p:spTree>
    <p:extLst>
      <p:ext uri="{BB962C8B-B14F-4D97-AF65-F5344CB8AC3E}">
        <p14:creationId xmlns:p14="http://schemas.microsoft.com/office/powerpoint/2010/main" val="176234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5" name="Flowchart: Alternate Process 4"/>
          <p:cNvSpPr/>
          <p:nvPr/>
        </p:nvSpPr>
        <p:spPr>
          <a:xfrm>
            <a:off x="228600" y="76200"/>
            <a:ext cx="1981200" cy="609600"/>
          </a:xfrm>
          <a:prstGeom prst="flowChartAlternateProcess">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b="1">
                <a:latin typeface="Times New Roman" pitchFamily="18" charset="0"/>
                <a:cs typeface="Times New Roman" pitchFamily="18" charset="0"/>
              </a:rPr>
              <a:t>LUYỆN ĐỌC</a:t>
            </a:r>
          </a:p>
        </p:txBody>
      </p:sp>
      <p:sp>
        <p:nvSpPr>
          <p:cNvPr id="6" name="TextBox 5"/>
          <p:cNvSpPr txBox="1"/>
          <p:nvPr/>
        </p:nvSpPr>
        <p:spPr>
          <a:xfrm>
            <a:off x="2680647" y="0"/>
            <a:ext cx="5548954" cy="1046440"/>
          </a:xfrm>
          <a:prstGeom prst="rect">
            <a:avLst/>
          </a:prstGeom>
          <a:noFill/>
        </p:spPr>
        <p:txBody>
          <a:bodyPr wrap="square" rtlCol="0">
            <a:spAutoFit/>
          </a:bodyPr>
          <a:lstStyle/>
          <a:p>
            <a:pPr algn="ctr"/>
            <a:r>
              <a:rPr lang="en-US" sz="4400" b="1">
                <a:solidFill>
                  <a:srgbClr val="FF0000"/>
                </a:solidFill>
                <a:latin typeface="Times New Roman" pitchFamily="18" charset="0"/>
                <a:cs typeface="Times New Roman" pitchFamily="18" charset="0"/>
              </a:rPr>
              <a:t>Sự tích cây vú sữa</a:t>
            </a:r>
          </a:p>
          <a:p>
            <a:endParaRPr lang="en-US"/>
          </a:p>
        </p:txBody>
      </p:sp>
      <p:sp>
        <p:nvSpPr>
          <p:cNvPr id="7" name="TextBox 6"/>
          <p:cNvSpPr txBox="1"/>
          <p:nvPr/>
        </p:nvSpPr>
        <p:spPr>
          <a:xfrm>
            <a:off x="228600" y="914400"/>
            <a:ext cx="8610600" cy="1523494"/>
          </a:xfrm>
          <a:prstGeom prst="rect">
            <a:avLst/>
          </a:prstGeom>
          <a:noFill/>
        </p:spPr>
        <p:txBody>
          <a:bodyPr wrap="square" rtlCol="0">
            <a:spAutoFit/>
          </a:bodyPr>
          <a:lstStyle/>
          <a:p>
            <a:pPr algn="just"/>
            <a:r>
              <a:rPr lang="vi-VN" sz="2500">
                <a:latin typeface="Times New Roman" pitchFamily="18" charset="0"/>
                <a:cs typeface="Times New Roman" pitchFamily="18" charset="0"/>
              </a:rPr>
              <a:t>1. Ngày xưa, có một cậu bé ham chơi. Một lần, bị mẹ mắng, cậu vùng vằng bỏ đi. Cậu la cà khắp nơi, chẳng nghĩ đến mẹ ở nhà mỏi mắt chờ mong.</a:t>
            </a:r>
            <a:endParaRPr lang="en-US" sz="2500"/>
          </a:p>
          <a:p>
            <a:endParaRPr lang="en-US"/>
          </a:p>
        </p:txBody>
      </p:sp>
      <p:sp>
        <p:nvSpPr>
          <p:cNvPr id="8" name="TextBox 7"/>
          <p:cNvSpPr txBox="1"/>
          <p:nvPr/>
        </p:nvSpPr>
        <p:spPr>
          <a:xfrm>
            <a:off x="228600" y="2209800"/>
            <a:ext cx="8763000" cy="738664"/>
          </a:xfrm>
          <a:prstGeom prst="rect">
            <a:avLst/>
          </a:prstGeom>
          <a:noFill/>
        </p:spPr>
        <p:txBody>
          <a:bodyPr wrap="square" rtlCol="0">
            <a:spAutoFit/>
          </a:bodyPr>
          <a:lstStyle/>
          <a:p>
            <a:r>
              <a:rPr lang="vi-VN" sz="2400" b="1">
                <a:solidFill>
                  <a:srgbClr val="FF0000"/>
                </a:solidFill>
                <a:latin typeface="Times New Roman" pitchFamily="18" charset="0"/>
                <a:cs typeface="Times New Roman" pitchFamily="18" charset="0"/>
              </a:rPr>
              <a:t>Cậu la cà khắp nơi, chẳng nghĩ đến mẹ ở nhà </a:t>
            </a:r>
            <a:r>
              <a:rPr lang="en-US" sz="2400" b="1">
                <a:solidFill>
                  <a:srgbClr val="FF0000"/>
                </a:solidFill>
                <a:latin typeface="Times New Roman" pitchFamily="18" charset="0"/>
                <a:cs typeface="Times New Roman" pitchFamily="18" charset="0"/>
              </a:rPr>
              <a:t> </a:t>
            </a:r>
            <a:r>
              <a:rPr lang="vi-VN" sz="2400" b="1">
                <a:solidFill>
                  <a:srgbClr val="FF0000"/>
                </a:solidFill>
                <a:latin typeface="Times New Roman" pitchFamily="18" charset="0"/>
                <a:cs typeface="Times New Roman" pitchFamily="18" charset="0"/>
              </a:rPr>
              <a:t>mỏi mắt chờ mong</a:t>
            </a:r>
            <a:r>
              <a:rPr lang="vi-VN" sz="2400" b="1">
                <a:latin typeface="Times New Roman" pitchFamily="18" charset="0"/>
                <a:cs typeface="Times New Roman" pitchFamily="18" charset="0"/>
              </a:rPr>
              <a:t>.</a:t>
            </a:r>
          </a:p>
          <a:p>
            <a:endParaRPr lang="en-US"/>
          </a:p>
        </p:txBody>
      </p:sp>
      <p:cxnSp>
        <p:nvCxnSpPr>
          <p:cNvPr id="10" name="Straight Connector 9"/>
          <p:cNvCxnSpPr/>
          <p:nvPr/>
        </p:nvCxnSpPr>
        <p:spPr>
          <a:xfrm flipH="1">
            <a:off x="2819400" y="2209800"/>
            <a:ext cx="152400" cy="456694"/>
          </a:xfrm>
          <a:prstGeom prst="line">
            <a:avLst/>
          </a:prstGeom>
        </p:spPr>
        <p:style>
          <a:lnRef idx="3">
            <a:schemeClr val="accent2"/>
          </a:lnRef>
          <a:fillRef idx="0">
            <a:schemeClr val="accent2"/>
          </a:fillRef>
          <a:effectRef idx="2">
            <a:schemeClr val="accent2"/>
          </a:effectRef>
          <a:fontRef idx="minor">
            <a:schemeClr val="tx1"/>
          </a:fontRef>
        </p:style>
      </p:cxnSp>
      <p:cxnSp>
        <p:nvCxnSpPr>
          <p:cNvPr id="12" name="Straight Connector 11"/>
          <p:cNvCxnSpPr/>
          <p:nvPr/>
        </p:nvCxnSpPr>
        <p:spPr>
          <a:xfrm flipH="1">
            <a:off x="6214753" y="2209294"/>
            <a:ext cx="152400" cy="457200"/>
          </a:xfrm>
          <a:prstGeom prst="line">
            <a:avLst/>
          </a:prstGeom>
        </p:spPr>
        <p:style>
          <a:lnRef idx="3">
            <a:schemeClr val="accent2"/>
          </a:lnRef>
          <a:fillRef idx="0">
            <a:schemeClr val="accent2"/>
          </a:fillRef>
          <a:effectRef idx="2">
            <a:schemeClr val="accent2"/>
          </a:effectRef>
          <a:fontRef idx="minor">
            <a:schemeClr val="tx1"/>
          </a:fontRef>
        </p:style>
      </p:cxnSp>
      <p:cxnSp>
        <p:nvCxnSpPr>
          <p:cNvPr id="23" name="Straight Connector 22"/>
          <p:cNvCxnSpPr/>
          <p:nvPr/>
        </p:nvCxnSpPr>
        <p:spPr>
          <a:xfrm flipH="1">
            <a:off x="8763002" y="2209294"/>
            <a:ext cx="161923" cy="457200"/>
          </a:xfrm>
          <a:prstGeom prst="line">
            <a:avLst/>
          </a:prstGeom>
        </p:spPr>
        <p:style>
          <a:lnRef idx="3">
            <a:schemeClr val="accent2"/>
          </a:lnRef>
          <a:fillRef idx="0">
            <a:schemeClr val="accent2"/>
          </a:fillRef>
          <a:effectRef idx="2">
            <a:schemeClr val="accent2"/>
          </a:effectRef>
          <a:fontRef idx="minor">
            <a:schemeClr val="tx1"/>
          </a:fontRef>
        </p:style>
      </p:cxnSp>
      <p:cxnSp>
        <p:nvCxnSpPr>
          <p:cNvPr id="26" name="Straight Connector 25"/>
          <p:cNvCxnSpPr/>
          <p:nvPr/>
        </p:nvCxnSpPr>
        <p:spPr>
          <a:xfrm flipV="1">
            <a:off x="8858250" y="2209800"/>
            <a:ext cx="133350" cy="456694"/>
          </a:xfrm>
          <a:prstGeom prst="line">
            <a:avLst/>
          </a:prstGeom>
        </p:spPr>
        <p:style>
          <a:lnRef idx="3">
            <a:schemeClr val="accent2"/>
          </a:lnRef>
          <a:fillRef idx="0">
            <a:schemeClr val="accent2"/>
          </a:fillRef>
          <a:effectRef idx="2">
            <a:schemeClr val="accent2"/>
          </a:effectRef>
          <a:fontRef idx="minor">
            <a:schemeClr val="tx1"/>
          </a:fontRef>
        </p:style>
      </p:cxnSp>
      <p:sp>
        <p:nvSpPr>
          <p:cNvPr id="50" name="TextBox 49"/>
          <p:cNvSpPr txBox="1"/>
          <p:nvPr/>
        </p:nvSpPr>
        <p:spPr>
          <a:xfrm>
            <a:off x="228600" y="2819400"/>
            <a:ext cx="8305800" cy="3293209"/>
          </a:xfrm>
          <a:prstGeom prst="rect">
            <a:avLst/>
          </a:prstGeom>
          <a:noFill/>
        </p:spPr>
        <p:txBody>
          <a:bodyPr wrap="square" rtlCol="0">
            <a:spAutoFit/>
          </a:bodyPr>
          <a:lstStyle/>
          <a:p>
            <a:pPr algn="just">
              <a:spcAft>
                <a:spcPts val="600"/>
              </a:spcAft>
            </a:pPr>
            <a:r>
              <a:rPr lang="vi-VN" sz="2500">
                <a:latin typeface="Times New Roman" pitchFamily="18" charset="0"/>
                <a:cs typeface="Times New Roman" pitchFamily="18" charset="0"/>
              </a:rPr>
              <a:t>3. Môi cậu vừa chạm vào, một dòng sữa trắng trào ra, ngọt như sữa mẹ.</a:t>
            </a:r>
          </a:p>
          <a:p>
            <a:pPr algn="just">
              <a:spcAft>
                <a:spcPts val="600"/>
              </a:spcAft>
            </a:pPr>
            <a:r>
              <a:rPr lang="vi-VN" sz="2500">
                <a:latin typeface="Times New Roman" pitchFamily="18" charset="0"/>
                <a:cs typeface="Times New Roman" pitchFamily="18" charset="0"/>
              </a:rPr>
              <a:t>    Cậu nhìn lên tán lá. Lá một mặt xanh bóng</a:t>
            </a:r>
            <a:r>
              <a:rPr lang="en-US" sz="2500">
                <a:latin typeface="Times New Roman" pitchFamily="18" charset="0"/>
                <a:cs typeface="Times New Roman" pitchFamily="18" charset="0"/>
              </a:rPr>
              <a:t>,</a:t>
            </a:r>
            <a:r>
              <a:rPr lang="vi-VN" sz="2500">
                <a:latin typeface="Times New Roman" pitchFamily="18" charset="0"/>
                <a:cs typeface="Times New Roman" pitchFamily="18" charset="0"/>
              </a:rPr>
              <a:t> mặt kia đỏ hoe như mắt mẹ khóc chờ con. Cậu bé oà khóc. Cây xoà cành ôm cậu, như tay mẹ âu yếm vỗ về.</a:t>
            </a:r>
          </a:p>
          <a:p>
            <a:pPr algn="just">
              <a:spcAft>
                <a:spcPts val="600"/>
              </a:spcAft>
            </a:pPr>
            <a:r>
              <a:rPr lang="vi-VN" sz="2500">
                <a:latin typeface="Times New Roman" pitchFamily="18" charset="0"/>
                <a:cs typeface="Times New Roman" pitchFamily="18" charset="0"/>
              </a:rPr>
              <a:t>   Trái cây thơm ngon ở vườn nhà cậu bé, ai cũng thích. Họ đem hạt gieo trồng khắp nơi và gọi đó là cây vú sữa.</a:t>
            </a:r>
            <a:endParaRPr lang="en-US" sz="2500">
              <a:latin typeface="Times New Roman" pitchFamily="18" charset="0"/>
              <a:cs typeface="Times New Roman" pitchFamily="18" charset="0"/>
            </a:endParaRPr>
          </a:p>
          <a:p>
            <a:endParaRPr lang="en-US"/>
          </a:p>
        </p:txBody>
      </p:sp>
      <p:sp>
        <p:nvSpPr>
          <p:cNvPr id="51" name="TextBox 50"/>
          <p:cNvSpPr txBox="1"/>
          <p:nvPr/>
        </p:nvSpPr>
        <p:spPr>
          <a:xfrm>
            <a:off x="228600" y="5810770"/>
            <a:ext cx="7543800" cy="1231106"/>
          </a:xfrm>
          <a:prstGeom prst="rect">
            <a:avLst/>
          </a:prstGeom>
          <a:noFill/>
        </p:spPr>
        <p:txBody>
          <a:bodyPr wrap="square" rtlCol="0">
            <a:spAutoFit/>
          </a:bodyPr>
          <a:lstStyle/>
          <a:p>
            <a:r>
              <a:rPr lang="vi-VN" sz="2800" b="1">
                <a:solidFill>
                  <a:srgbClr val="FF0000"/>
                </a:solidFill>
                <a:latin typeface="Times New Roman" pitchFamily="18" charset="0"/>
                <a:cs typeface="Times New Roman" pitchFamily="18" charset="0"/>
              </a:rPr>
              <a:t>Lá một mặt xanh bóng</a:t>
            </a:r>
            <a:r>
              <a:rPr lang="en-US" sz="2800" b="1">
                <a:solidFill>
                  <a:srgbClr val="FF0000"/>
                </a:solidFill>
                <a:latin typeface="Times New Roman" pitchFamily="18" charset="0"/>
                <a:cs typeface="Times New Roman" pitchFamily="18" charset="0"/>
              </a:rPr>
              <a:t>,</a:t>
            </a:r>
            <a:r>
              <a:rPr lang="vi-VN" sz="2800" b="1">
                <a:solidFill>
                  <a:srgbClr val="FF0000"/>
                </a:solidFill>
                <a:latin typeface="Times New Roman" pitchFamily="18" charset="0"/>
                <a:cs typeface="Times New Roman" pitchFamily="18" charset="0"/>
              </a:rPr>
              <a:t> mặt kia đỏ hoe như mắt mẹ khóc chờ con.</a:t>
            </a:r>
            <a:endParaRPr lang="en-US" sz="2800" b="1">
              <a:solidFill>
                <a:srgbClr val="FF0000"/>
              </a:solidFill>
            </a:endParaRPr>
          </a:p>
          <a:p>
            <a:endParaRPr lang="en-US"/>
          </a:p>
        </p:txBody>
      </p:sp>
      <p:cxnSp>
        <p:nvCxnSpPr>
          <p:cNvPr id="53" name="Straight Connector 52"/>
          <p:cNvCxnSpPr>
            <a:stCxn id="51" idx="0"/>
          </p:cNvCxnSpPr>
          <p:nvPr/>
        </p:nvCxnSpPr>
        <p:spPr>
          <a:xfrm flipH="1">
            <a:off x="3810000" y="5810770"/>
            <a:ext cx="190500" cy="513830"/>
          </a:xfrm>
          <a:prstGeom prst="line">
            <a:avLst/>
          </a:prstGeom>
        </p:spPr>
        <p:style>
          <a:lnRef idx="3">
            <a:schemeClr val="accent2"/>
          </a:lnRef>
          <a:fillRef idx="0">
            <a:schemeClr val="accent2"/>
          </a:fillRef>
          <a:effectRef idx="2">
            <a:schemeClr val="accent2"/>
          </a:effectRef>
          <a:fontRef idx="minor">
            <a:schemeClr val="tx1"/>
          </a:fontRef>
        </p:style>
      </p:cxnSp>
      <p:cxnSp>
        <p:nvCxnSpPr>
          <p:cNvPr id="62" name="Straight Connector 61"/>
          <p:cNvCxnSpPr/>
          <p:nvPr/>
        </p:nvCxnSpPr>
        <p:spPr>
          <a:xfrm flipH="1">
            <a:off x="6172200" y="5810770"/>
            <a:ext cx="152400" cy="513830"/>
          </a:xfrm>
          <a:prstGeom prst="line">
            <a:avLst/>
          </a:prstGeom>
        </p:spPr>
        <p:style>
          <a:lnRef idx="3">
            <a:schemeClr val="accent2"/>
          </a:lnRef>
          <a:fillRef idx="0">
            <a:schemeClr val="accent2"/>
          </a:fillRef>
          <a:effectRef idx="2">
            <a:schemeClr val="accent2"/>
          </a:effectRef>
          <a:fontRef idx="minor">
            <a:schemeClr val="tx1"/>
          </a:fontRef>
        </p:style>
      </p:cxnSp>
      <p:cxnSp>
        <p:nvCxnSpPr>
          <p:cNvPr id="64" name="Straight Connector 63"/>
          <p:cNvCxnSpPr/>
          <p:nvPr/>
        </p:nvCxnSpPr>
        <p:spPr>
          <a:xfrm flipH="1">
            <a:off x="2895600" y="6324600"/>
            <a:ext cx="152400" cy="457200"/>
          </a:xfrm>
          <a:prstGeom prst="line">
            <a:avLst/>
          </a:prstGeom>
        </p:spPr>
        <p:style>
          <a:lnRef idx="3">
            <a:schemeClr val="accent2"/>
          </a:lnRef>
          <a:fillRef idx="0">
            <a:schemeClr val="accent2"/>
          </a:fillRef>
          <a:effectRef idx="2">
            <a:schemeClr val="accent2"/>
          </a:effectRef>
          <a:fontRef idx="minor">
            <a:schemeClr val="tx1"/>
          </a:fontRef>
        </p:style>
      </p:cxnSp>
      <p:cxnSp>
        <p:nvCxnSpPr>
          <p:cNvPr id="73" name="Straight Connector 72"/>
          <p:cNvCxnSpPr/>
          <p:nvPr/>
        </p:nvCxnSpPr>
        <p:spPr>
          <a:xfrm flipH="1">
            <a:off x="2971800" y="6324600"/>
            <a:ext cx="152400" cy="45720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660300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1000"/>
                                        <p:tgtEl>
                                          <p:spTgt spid="8">
                                            <p:txEl>
                                              <p:pRg st="0" end="0"/>
                                            </p:txEl>
                                          </p:spTgt>
                                        </p:tgtEl>
                                      </p:cBhvr>
                                    </p:animEffect>
                                    <p:anim calcmode="lin" valueType="num">
                                      <p:cBhvr>
                                        <p:cTn id="2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par>
                                <p:cTn id="29" presetID="16" presetClass="entr" presetSubtype="21"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par>
                                <p:cTn id="32" presetID="16" presetClass="entr" presetSubtype="21"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barn(inVertical)">
                                      <p:cBhvr>
                                        <p:cTn id="34" dur="500"/>
                                        <p:tgtEl>
                                          <p:spTgt spid="23"/>
                                        </p:tgtEl>
                                      </p:cBhvr>
                                    </p:animEffect>
                                  </p:childTnLst>
                                </p:cTn>
                              </p:par>
                              <p:par>
                                <p:cTn id="35" presetID="16" presetClass="entr" presetSubtype="21"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arn(inVertical)">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50">
                                            <p:txEl>
                                              <p:pRg st="0" end="0"/>
                                            </p:txEl>
                                          </p:spTgt>
                                        </p:tgtEl>
                                        <p:attrNameLst>
                                          <p:attrName>style.visibility</p:attrName>
                                        </p:attrNameLst>
                                      </p:cBhvr>
                                      <p:to>
                                        <p:strVal val="visible"/>
                                      </p:to>
                                    </p:set>
                                    <p:animEffect transition="in" filter="barn(inVertical)">
                                      <p:cBhvr>
                                        <p:cTn id="42" dur="500"/>
                                        <p:tgtEl>
                                          <p:spTgt spid="50">
                                            <p:txEl>
                                              <p:pRg st="0" end="0"/>
                                            </p:txEl>
                                          </p:spTgt>
                                        </p:tgtEl>
                                      </p:cBhvr>
                                    </p:animEffect>
                                  </p:childTnLst>
                                </p:cTn>
                              </p:par>
                              <p:par>
                                <p:cTn id="43" presetID="16" presetClass="entr" presetSubtype="21" fill="hold" nodeType="withEffect">
                                  <p:stCondLst>
                                    <p:cond delay="0"/>
                                  </p:stCondLst>
                                  <p:childTnLst>
                                    <p:set>
                                      <p:cBhvr>
                                        <p:cTn id="44" dur="1" fill="hold">
                                          <p:stCondLst>
                                            <p:cond delay="0"/>
                                          </p:stCondLst>
                                        </p:cTn>
                                        <p:tgtEl>
                                          <p:spTgt spid="50">
                                            <p:txEl>
                                              <p:pRg st="1" end="1"/>
                                            </p:txEl>
                                          </p:spTgt>
                                        </p:tgtEl>
                                        <p:attrNameLst>
                                          <p:attrName>style.visibility</p:attrName>
                                        </p:attrNameLst>
                                      </p:cBhvr>
                                      <p:to>
                                        <p:strVal val="visible"/>
                                      </p:to>
                                    </p:set>
                                    <p:animEffect transition="in" filter="barn(inVertical)">
                                      <p:cBhvr>
                                        <p:cTn id="45" dur="500"/>
                                        <p:tgtEl>
                                          <p:spTgt spid="50">
                                            <p:txEl>
                                              <p:pRg st="1" end="1"/>
                                            </p:txEl>
                                          </p:spTgt>
                                        </p:tgtEl>
                                      </p:cBhvr>
                                    </p:animEffect>
                                  </p:childTnLst>
                                </p:cTn>
                              </p:par>
                              <p:par>
                                <p:cTn id="46" presetID="16" presetClass="entr" presetSubtype="21" fill="hold" nodeType="withEffect">
                                  <p:stCondLst>
                                    <p:cond delay="0"/>
                                  </p:stCondLst>
                                  <p:childTnLst>
                                    <p:set>
                                      <p:cBhvr>
                                        <p:cTn id="47" dur="1" fill="hold">
                                          <p:stCondLst>
                                            <p:cond delay="0"/>
                                          </p:stCondLst>
                                        </p:cTn>
                                        <p:tgtEl>
                                          <p:spTgt spid="50">
                                            <p:txEl>
                                              <p:pRg st="2" end="2"/>
                                            </p:txEl>
                                          </p:spTgt>
                                        </p:tgtEl>
                                        <p:attrNameLst>
                                          <p:attrName>style.visibility</p:attrName>
                                        </p:attrNameLst>
                                      </p:cBhvr>
                                      <p:to>
                                        <p:strVal val="visible"/>
                                      </p:to>
                                    </p:set>
                                    <p:animEffect transition="in" filter="barn(inVertical)">
                                      <p:cBhvr>
                                        <p:cTn id="48" dur="500"/>
                                        <p:tgtEl>
                                          <p:spTgt spid="50">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51">
                                            <p:txEl>
                                              <p:pRg st="0" end="0"/>
                                            </p:txEl>
                                          </p:spTgt>
                                        </p:tgtEl>
                                        <p:attrNameLst>
                                          <p:attrName>style.visibility</p:attrName>
                                        </p:attrNameLst>
                                      </p:cBhvr>
                                      <p:to>
                                        <p:strVal val="visible"/>
                                      </p:to>
                                    </p:set>
                                    <p:animEffect transition="in" filter="wipe(down)">
                                      <p:cBhvr>
                                        <p:cTn id="53" dur="500"/>
                                        <p:tgtEl>
                                          <p:spTgt spid="51">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53"/>
                                        </p:tgtEl>
                                        <p:attrNameLst>
                                          <p:attrName>style.visibility</p:attrName>
                                        </p:attrNameLst>
                                      </p:cBhvr>
                                      <p:to>
                                        <p:strVal val="visible"/>
                                      </p:to>
                                    </p:set>
                                    <p:animEffect transition="in" filter="barn(inVertical)">
                                      <p:cBhvr>
                                        <p:cTn id="58" dur="500"/>
                                        <p:tgtEl>
                                          <p:spTgt spid="53"/>
                                        </p:tgtEl>
                                      </p:cBhvr>
                                    </p:animEffect>
                                  </p:childTnLst>
                                </p:cTn>
                              </p:par>
                              <p:par>
                                <p:cTn id="59" presetID="16" presetClass="entr" presetSubtype="21" fill="hold" nodeType="withEffect">
                                  <p:stCondLst>
                                    <p:cond delay="0"/>
                                  </p:stCondLst>
                                  <p:childTnLst>
                                    <p:set>
                                      <p:cBhvr>
                                        <p:cTn id="60" dur="1" fill="hold">
                                          <p:stCondLst>
                                            <p:cond delay="0"/>
                                          </p:stCondLst>
                                        </p:cTn>
                                        <p:tgtEl>
                                          <p:spTgt spid="62"/>
                                        </p:tgtEl>
                                        <p:attrNameLst>
                                          <p:attrName>style.visibility</p:attrName>
                                        </p:attrNameLst>
                                      </p:cBhvr>
                                      <p:to>
                                        <p:strVal val="visible"/>
                                      </p:to>
                                    </p:set>
                                    <p:animEffect transition="in" filter="barn(inVertical)">
                                      <p:cBhvr>
                                        <p:cTn id="61" dur="500"/>
                                        <p:tgtEl>
                                          <p:spTgt spid="62"/>
                                        </p:tgtEl>
                                      </p:cBhvr>
                                    </p:animEffect>
                                  </p:childTnLst>
                                </p:cTn>
                              </p:par>
                              <p:par>
                                <p:cTn id="62" presetID="16" presetClass="entr" presetSubtype="21" fill="hold" nodeType="withEffect">
                                  <p:stCondLst>
                                    <p:cond delay="0"/>
                                  </p:stCondLst>
                                  <p:childTnLst>
                                    <p:set>
                                      <p:cBhvr>
                                        <p:cTn id="63" dur="1" fill="hold">
                                          <p:stCondLst>
                                            <p:cond delay="0"/>
                                          </p:stCondLst>
                                        </p:cTn>
                                        <p:tgtEl>
                                          <p:spTgt spid="64"/>
                                        </p:tgtEl>
                                        <p:attrNameLst>
                                          <p:attrName>style.visibility</p:attrName>
                                        </p:attrNameLst>
                                      </p:cBhvr>
                                      <p:to>
                                        <p:strVal val="visible"/>
                                      </p:to>
                                    </p:set>
                                    <p:animEffect transition="in" filter="barn(inVertical)">
                                      <p:cBhvr>
                                        <p:cTn id="64" dur="500"/>
                                        <p:tgtEl>
                                          <p:spTgt spid="64"/>
                                        </p:tgtEl>
                                      </p:cBhvr>
                                    </p:animEffect>
                                  </p:childTnLst>
                                </p:cTn>
                              </p:par>
                              <p:par>
                                <p:cTn id="65" presetID="16" presetClass="entr" presetSubtype="21" fill="hold" nodeType="withEffect">
                                  <p:stCondLst>
                                    <p:cond delay="0"/>
                                  </p:stCondLst>
                                  <p:childTnLst>
                                    <p:set>
                                      <p:cBhvr>
                                        <p:cTn id="66" dur="1" fill="hold">
                                          <p:stCondLst>
                                            <p:cond delay="0"/>
                                          </p:stCondLst>
                                        </p:cTn>
                                        <p:tgtEl>
                                          <p:spTgt spid="73"/>
                                        </p:tgtEl>
                                        <p:attrNameLst>
                                          <p:attrName>style.visibility</p:attrName>
                                        </p:attrNameLst>
                                      </p:cBhvr>
                                      <p:to>
                                        <p:strVal val="visible"/>
                                      </p:to>
                                    </p:set>
                                    <p:animEffect transition="in" filter="barn(inVertical)">
                                      <p:cBhvr>
                                        <p:cTn id="6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2329877" y="2275"/>
            <a:ext cx="4363694" cy="738664"/>
          </a:xfrm>
          <a:prstGeom prst="rect">
            <a:avLst/>
          </a:prstGeom>
        </p:spPr>
        <p:txBody>
          <a:bodyPr wrap="none">
            <a:spAutoFit/>
          </a:bodyPr>
          <a:lstStyle/>
          <a:p>
            <a:pPr algn="ctr"/>
            <a:r>
              <a:rPr lang="en-US" sz="4200" b="1">
                <a:solidFill>
                  <a:srgbClr val="FF0000"/>
                </a:solidFill>
                <a:latin typeface="Times New Roman" pitchFamily="18" charset="0"/>
                <a:cs typeface="Times New Roman" pitchFamily="18" charset="0"/>
              </a:rPr>
              <a:t>Sự tích cây vú sữa</a:t>
            </a:r>
          </a:p>
        </p:txBody>
      </p:sp>
      <p:sp>
        <p:nvSpPr>
          <p:cNvPr id="6" name="Rectangle 5"/>
          <p:cNvSpPr/>
          <p:nvPr/>
        </p:nvSpPr>
        <p:spPr>
          <a:xfrm>
            <a:off x="244524" y="583317"/>
            <a:ext cx="8534400" cy="6309420"/>
          </a:xfrm>
          <a:prstGeom prst="rect">
            <a:avLst/>
          </a:prstGeom>
        </p:spPr>
        <p:txBody>
          <a:bodyPr wrap="square">
            <a:spAutoFit/>
          </a:bodyPr>
          <a:lstStyle/>
          <a:p>
            <a:pPr algn="just"/>
            <a:r>
              <a:rPr lang="vi-VN" sz="2400" b="1">
                <a:solidFill>
                  <a:srgbClr val="FF0000"/>
                </a:solidFill>
                <a:latin typeface="Times New Roman" pitchFamily="18" charset="0"/>
                <a:cs typeface="Times New Roman" pitchFamily="18" charset="0"/>
              </a:rPr>
              <a:t>1.</a:t>
            </a:r>
            <a:r>
              <a:rPr lang="vi-VN" sz="2400">
                <a:latin typeface="Times New Roman" pitchFamily="18" charset="0"/>
                <a:cs typeface="Times New Roman" pitchFamily="18" charset="0"/>
              </a:rPr>
              <a:t> Ngày xưa, có một cậu bé ham chơi. Một lần, bị mẹ mắng, cậu vùng vằng bỏ đi. Cậu la cà khắp nơi, chẳng nghĩ đến mẹ ở nhà mỏi mắt chờ mong.</a:t>
            </a:r>
          </a:p>
          <a:p>
            <a:pPr algn="just"/>
            <a:r>
              <a:rPr lang="vi-VN" sz="2400" b="1">
                <a:solidFill>
                  <a:srgbClr val="FF0000"/>
                </a:solidFill>
                <a:latin typeface="Times New Roman" pitchFamily="18" charset="0"/>
                <a:cs typeface="Times New Roman" pitchFamily="18" charset="0"/>
              </a:rPr>
              <a:t>2</a:t>
            </a:r>
            <a:r>
              <a:rPr lang="vi-VN" sz="2400">
                <a:latin typeface="Times New Roman" pitchFamily="18" charset="0"/>
                <a:cs typeface="Times New Roman" pitchFamily="18" charset="0"/>
              </a:rPr>
              <a:t>. Một hôm, vừa đ</a:t>
            </a:r>
            <a:r>
              <a:rPr lang="en-US" sz="2400">
                <a:latin typeface="Times New Roman" pitchFamily="18" charset="0"/>
                <a:cs typeface="Times New Roman" pitchFamily="18" charset="0"/>
              </a:rPr>
              <a:t>ói</a:t>
            </a:r>
            <a:r>
              <a:rPr lang="vi-VN" sz="2400">
                <a:latin typeface="Times New Roman" pitchFamily="18" charset="0"/>
                <a:cs typeface="Times New Roman" pitchFamily="18" charset="0"/>
              </a:rPr>
              <a:t> vừa rét, cậu mới tìm đường về nhà. </a:t>
            </a:r>
          </a:p>
          <a:p>
            <a:pPr algn="just"/>
            <a:r>
              <a:rPr lang="vi-VN" sz="2400">
                <a:latin typeface="Times New Roman" pitchFamily="18" charset="0"/>
                <a:cs typeface="Times New Roman" pitchFamily="18" charset="0"/>
              </a:rPr>
              <a:t>    Ở nhà, cảnh vật vẫn như xưa, nhưng không thấy mẹ đâu. Cậu khản tiếng gọi mẹ, rồi ôm lấy một cây xanh trong vườn mà khóc. Cây xanh bỗng run rẩy. Từ các cành lá, những đài hoa bé tí trổ ra, nở trắng như mây. Hoa tàn, quả xuất hiện, lớn nhanh, da căng mịn, </a:t>
            </a:r>
            <a:r>
              <a:rPr lang="en-US" sz="2400">
                <a:latin typeface="Times New Roman" pitchFamily="18" charset="0"/>
                <a:cs typeface="Times New Roman" pitchFamily="18" charset="0"/>
              </a:rPr>
              <a:t>x</a:t>
            </a:r>
            <a:r>
              <a:rPr lang="vi-VN" sz="2400">
                <a:latin typeface="Times New Roman" pitchFamily="18" charset="0"/>
                <a:cs typeface="Times New Roman" pitchFamily="18" charset="0"/>
              </a:rPr>
              <a:t>anh óng ánh, rồi chín. Một quả rơi vào lòng cậu.</a:t>
            </a:r>
            <a:endParaRPr lang="en-US" sz="2400">
              <a:latin typeface="Times New Roman" pitchFamily="18" charset="0"/>
              <a:cs typeface="Times New Roman" pitchFamily="18" charset="0"/>
            </a:endParaRPr>
          </a:p>
          <a:p>
            <a:pPr algn="just"/>
            <a:r>
              <a:rPr lang="vi-VN" sz="2400" b="1">
                <a:solidFill>
                  <a:srgbClr val="FF0000"/>
                </a:solidFill>
                <a:latin typeface="Times New Roman" pitchFamily="18" charset="0"/>
                <a:cs typeface="Times New Roman" pitchFamily="18" charset="0"/>
              </a:rPr>
              <a:t>3. </a:t>
            </a:r>
            <a:r>
              <a:rPr lang="vi-VN" sz="2400">
                <a:latin typeface="Times New Roman" pitchFamily="18" charset="0"/>
                <a:cs typeface="Times New Roman" pitchFamily="18" charset="0"/>
              </a:rPr>
              <a:t>Môi cậu vừa chạm vào, một dòng sữa trắng trào ra, ngọt như sữa mẹ.</a:t>
            </a:r>
          </a:p>
          <a:p>
            <a:pPr algn="just"/>
            <a:r>
              <a:rPr lang="vi-VN" sz="2400">
                <a:latin typeface="Times New Roman" pitchFamily="18" charset="0"/>
                <a:cs typeface="Times New Roman" pitchFamily="18" charset="0"/>
              </a:rPr>
              <a:t>  </a:t>
            </a:r>
            <a:r>
              <a:rPr lang="en-US" sz="2400">
                <a:latin typeface="Times New Roman" pitchFamily="18" charset="0"/>
                <a:cs typeface="Times New Roman" pitchFamily="18" charset="0"/>
              </a:rPr>
              <a:t> </a:t>
            </a:r>
            <a:r>
              <a:rPr lang="vi-VN" sz="2400">
                <a:latin typeface="Times New Roman" pitchFamily="18" charset="0"/>
                <a:cs typeface="Times New Roman" pitchFamily="18" charset="0"/>
              </a:rPr>
              <a:t>Cậu nhìn lên tán lá. Lá một mặt xanh bóng</a:t>
            </a:r>
            <a:r>
              <a:rPr lang="en-US" sz="2400">
                <a:latin typeface="Times New Roman" pitchFamily="18" charset="0"/>
                <a:cs typeface="Times New Roman" pitchFamily="18" charset="0"/>
              </a:rPr>
              <a:t>,</a:t>
            </a:r>
            <a:r>
              <a:rPr lang="vi-VN" sz="2400">
                <a:latin typeface="Times New Roman" pitchFamily="18" charset="0"/>
                <a:cs typeface="Times New Roman" pitchFamily="18" charset="0"/>
              </a:rPr>
              <a:t> mặt kia đỏ hoe như mắt mẹ khóc chờ con. Cậu bé oà khóc. Cây xoà cành ôm cậu, như tay mẹ âu yếm vỗ về.</a:t>
            </a:r>
          </a:p>
          <a:p>
            <a:pPr algn="just"/>
            <a:r>
              <a:rPr lang="vi-VN" sz="2400">
                <a:latin typeface="Times New Roman" pitchFamily="18" charset="0"/>
                <a:cs typeface="Times New Roman" pitchFamily="18" charset="0"/>
              </a:rPr>
              <a:t>   Trái cây thơm ngon ở vườn nhà cậu bé, ai cũng thích. Họ đem hạt gieo trồng khắp nơi và gọi đó là cây vú sữa.</a:t>
            </a:r>
          </a:p>
          <a:p>
            <a:pPr algn="just"/>
            <a:r>
              <a:rPr lang="en-US" sz="2000" i="1">
                <a:latin typeface="Times New Roman" pitchFamily="18" charset="0"/>
                <a:cs typeface="Times New Roman" pitchFamily="18" charset="0"/>
              </a:rPr>
              <a:t>                                                                                                Theo Ngọc Châu</a:t>
            </a:r>
            <a:endParaRPr lang="en-US" sz="2400"/>
          </a:p>
        </p:txBody>
      </p:sp>
    </p:spTree>
    <p:extLst>
      <p:ext uri="{BB962C8B-B14F-4D97-AF65-F5344CB8AC3E}">
        <p14:creationId xmlns:p14="http://schemas.microsoft.com/office/powerpoint/2010/main" val="1789637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76200"/>
            <a:ext cx="9144000" cy="6934200"/>
          </a:xfrm>
        </p:spPr>
      </p:pic>
      <p:sp>
        <p:nvSpPr>
          <p:cNvPr id="5" name="Rectangle 4"/>
          <p:cNvSpPr/>
          <p:nvPr/>
        </p:nvSpPr>
        <p:spPr>
          <a:xfrm>
            <a:off x="49472" y="152400"/>
            <a:ext cx="2312728" cy="1508105"/>
          </a:xfrm>
          <a:prstGeom prst="rect">
            <a:avLst/>
          </a:prstGeom>
        </p:spPr>
        <p:txBody>
          <a:bodyPr wrap="square">
            <a:spAutoFit/>
          </a:bodyPr>
          <a:lstStyle/>
          <a:p>
            <a:pPr algn="ctr"/>
            <a:r>
              <a:rPr lang="vi-VN" sz="48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Chú</a:t>
            </a:r>
            <a:r>
              <a:rPr lang="vi-VN" sz="44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p>
          <a:p>
            <a:pPr algn="ctr"/>
            <a:r>
              <a:rPr lang="vi-VN" sz="44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thích</a:t>
            </a:r>
            <a:endParaRPr lang="en-US" sz="44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pic>
        <p:nvPicPr>
          <p:cNvPr id="6" name="Picture 3" descr="E:\0000000我图PPT\00001PNG素材\儿童卡通\112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72" y="1990299"/>
            <a:ext cx="2351396" cy="4876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199460" y="4517577"/>
            <a:ext cx="1963340" cy="523220"/>
          </a:xfrm>
          <a:prstGeom prst="rect">
            <a:avLst/>
          </a:prstGeom>
        </p:spPr>
        <p:txBody>
          <a:bodyPr wrap="square">
            <a:spAutoFit/>
          </a:bodyPr>
          <a:lstStyle/>
          <a:p>
            <a:r>
              <a:rPr lang="vi-VN" sz="2800" b="1" i="1">
                <a:solidFill>
                  <a:srgbClr val="FF0000"/>
                </a:solidFill>
                <a:latin typeface="Times New Roman" pitchFamily="18" charset="0"/>
                <a:cs typeface="Times New Roman" pitchFamily="18" charset="0"/>
              </a:rPr>
              <a:t>Vùng vằng</a:t>
            </a:r>
            <a:r>
              <a:rPr lang="vi-VN" sz="2800" b="1">
                <a:solidFill>
                  <a:srgbClr val="FF0000"/>
                </a:solidFill>
                <a:latin typeface="Times New Roman" pitchFamily="18" charset="0"/>
                <a:cs typeface="Times New Roman" pitchFamily="18" charset="0"/>
              </a:rPr>
              <a:t>:</a:t>
            </a:r>
            <a:endParaRPr lang="en-US" sz="2400"/>
          </a:p>
        </p:txBody>
      </p:sp>
      <p:sp>
        <p:nvSpPr>
          <p:cNvPr id="10" name="Rectangle 9"/>
          <p:cNvSpPr/>
          <p:nvPr/>
        </p:nvSpPr>
        <p:spPr>
          <a:xfrm>
            <a:off x="5334001" y="5050612"/>
            <a:ext cx="2285999" cy="954107"/>
          </a:xfrm>
          <a:prstGeom prst="rect">
            <a:avLst/>
          </a:prstGeom>
        </p:spPr>
        <p:txBody>
          <a:bodyPr wrap="square">
            <a:spAutoFit/>
          </a:bodyPr>
          <a:lstStyle/>
          <a:p>
            <a:r>
              <a:rPr lang="vi-VN" sz="2800">
                <a:latin typeface="Times New Roman" pitchFamily="18" charset="0"/>
                <a:cs typeface="Times New Roman" pitchFamily="18" charset="0"/>
              </a:rPr>
              <a:t>tỏ ý giận dỗi, cáu kỉnh</a:t>
            </a:r>
          </a:p>
        </p:txBody>
      </p:sp>
      <p:sp>
        <p:nvSpPr>
          <p:cNvPr id="11" name="Freeform 10"/>
          <p:cNvSpPr/>
          <p:nvPr/>
        </p:nvSpPr>
        <p:spPr>
          <a:xfrm>
            <a:off x="3581401" y="6175779"/>
            <a:ext cx="389556" cy="682221"/>
          </a:xfrm>
          <a:custGeom>
            <a:avLst/>
            <a:gdLst>
              <a:gd name="connsiteX0" fmla="*/ 290001 w 312304"/>
              <a:gd name="connsiteY0" fmla="*/ 724829 h 724829"/>
              <a:gd name="connsiteX1" fmla="*/ 69 w 312304"/>
              <a:gd name="connsiteY1" fmla="*/ 479503 h 724829"/>
              <a:gd name="connsiteX2" fmla="*/ 312304 w 312304"/>
              <a:gd name="connsiteY2" fmla="*/ 0 h 724829"/>
            </a:gdLst>
            <a:ahLst/>
            <a:cxnLst>
              <a:cxn ang="0">
                <a:pos x="connsiteX0" y="connsiteY0"/>
              </a:cxn>
              <a:cxn ang="0">
                <a:pos x="connsiteX1" y="connsiteY1"/>
              </a:cxn>
              <a:cxn ang="0">
                <a:pos x="connsiteX2" y="connsiteY2"/>
              </a:cxn>
            </a:cxnLst>
            <a:rect l="l" t="t" r="r" b="b"/>
            <a:pathLst>
              <a:path w="312304" h="724829">
                <a:moveTo>
                  <a:pt x="290001" y="724829"/>
                </a:moveTo>
                <a:cubicBezTo>
                  <a:pt x="143176" y="662568"/>
                  <a:pt x="-3648" y="600308"/>
                  <a:pt x="69" y="479503"/>
                </a:cubicBezTo>
                <a:cubicBezTo>
                  <a:pt x="3786" y="358698"/>
                  <a:pt x="158045" y="179349"/>
                  <a:pt x="312304" y="0"/>
                </a:cubicBezTo>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6356" y="4293871"/>
            <a:ext cx="1869201" cy="1869201"/>
          </a:xfrm>
          <a:prstGeom prst="ellipse">
            <a:avLst/>
          </a:prstGeom>
          <a:ln w="12700">
            <a:solidFill>
              <a:schemeClr val="tx1"/>
            </a:solidFill>
            <a:prstDash val="sysDash"/>
          </a:ln>
        </p:spPr>
      </p:pic>
      <p:sp>
        <p:nvSpPr>
          <p:cNvPr id="13" name="Rectangle 12"/>
          <p:cNvSpPr/>
          <p:nvPr/>
        </p:nvSpPr>
        <p:spPr>
          <a:xfrm>
            <a:off x="1573958" y="2387937"/>
            <a:ext cx="1328697" cy="523220"/>
          </a:xfrm>
          <a:prstGeom prst="rect">
            <a:avLst/>
          </a:prstGeom>
        </p:spPr>
        <p:txBody>
          <a:bodyPr wrap="none">
            <a:spAutoFit/>
          </a:bodyPr>
          <a:lstStyle/>
          <a:p>
            <a:r>
              <a:rPr lang="vi-VN" sz="2800" b="1" i="1">
                <a:solidFill>
                  <a:srgbClr val="FF0000"/>
                </a:solidFill>
                <a:latin typeface="Times New Roman" pitchFamily="18" charset="0"/>
                <a:cs typeface="Times New Roman" pitchFamily="18" charset="0"/>
              </a:rPr>
              <a:t>Trổ ra</a:t>
            </a:r>
            <a:r>
              <a:rPr lang="vi-VN" sz="2800" b="1">
                <a:solidFill>
                  <a:srgbClr val="FF0000"/>
                </a:solidFill>
                <a:latin typeface="Times New Roman" pitchFamily="18" charset="0"/>
                <a:cs typeface="Times New Roman" pitchFamily="18" charset="0"/>
              </a:rPr>
              <a:t>: </a:t>
            </a:r>
            <a:endParaRPr lang="en-US" sz="2800" b="1">
              <a:solidFill>
                <a:srgbClr val="FF0000"/>
              </a:solidFill>
              <a:latin typeface="Times New Roman" pitchFamily="18" charset="0"/>
              <a:cs typeface="Times New Roman" pitchFamily="18" charset="0"/>
            </a:endParaRPr>
          </a:p>
        </p:txBody>
      </p:sp>
      <p:sp>
        <p:nvSpPr>
          <p:cNvPr id="14" name="Rectangle 13"/>
          <p:cNvSpPr/>
          <p:nvPr/>
        </p:nvSpPr>
        <p:spPr>
          <a:xfrm>
            <a:off x="1676400" y="2920972"/>
            <a:ext cx="1637671" cy="954107"/>
          </a:xfrm>
          <a:prstGeom prst="rect">
            <a:avLst/>
          </a:prstGeom>
        </p:spPr>
        <p:txBody>
          <a:bodyPr wrap="square">
            <a:spAutoFit/>
          </a:bodyPr>
          <a:lstStyle/>
          <a:p>
            <a:r>
              <a:rPr lang="vi-VN" sz="2800">
                <a:latin typeface="Times New Roman" pitchFamily="18" charset="0"/>
                <a:cs typeface="Times New Roman" pitchFamily="18" charset="0"/>
              </a:rPr>
              <a:t>Nhô</a:t>
            </a:r>
            <a:r>
              <a:rPr lang="en-US" sz="2800">
                <a:latin typeface="Times New Roman" pitchFamily="18" charset="0"/>
                <a:cs typeface="Times New Roman" pitchFamily="18" charset="0"/>
              </a:rPr>
              <a:t> </a:t>
            </a:r>
            <a:r>
              <a:rPr lang="vi-VN" sz="2800">
                <a:latin typeface="Times New Roman" pitchFamily="18" charset="0"/>
                <a:cs typeface="Times New Roman" pitchFamily="18" charset="0"/>
              </a:rPr>
              <a:t>ra, mọc ra</a:t>
            </a:r>
          </a:p>
        </p:txBody>
      </p:sp>
      <p:sp>
        <p:nvSpPr>
          <p:cNvPr id="15" name="Freeform 14"/>
          <p:cNvSpPr/>
          <p:nvPr/>
        </p:nvSpPr>
        <p:spPr>
          <a:xfrm>
            <a:off x="3958315" y="4038600"/>
            <a:ext cx="312921" cy="250350"/>
          </a:xfrm>
          <a:custGeom>
            <a:avLst/>
            <a:gdLst>
              <a:gd name="connsiteX0" fmla="*/ 0 w 356839"/>
              <a:gd name="connsiteY0" fmla="*/ 122664 h 122664"/>
              <a:gd name="connsiteX1" fmla="*/ 278780 w 356839"/>
              <a:gd name="connsiteY1" fmla="*/ 89210 h 122664"/>
              <a:gd name="connsiteX2" fmla="*/ 356839 w 356839"/>
              <a:gd name="connsiteY2" fmla="*/ 0 h 122664"/>
            </a:gdLst>
            <a:ahLst/>
            <a:cxnLst>
              <a:cxn ang="0">
                <a:pos x="connsiteX0" y="connsiteY0"/>
              </a:cxn>
              <a:cxn ang="0">
                <a:pos x="connsiteX1" y="connsiteY1"/>
              </a:cxn>
              <a:cxn ang="0">
                <a:pos x="connsiteX2" y="connsiteY2"/>
              </a:cxn>
            </a:cxnLst>
            <a:rect l="l" t="t" r="r" b="b"/>
            <a:pathLst>
              <a:path w="356839" h="122664">
                <a:moveTo>
                  <a:pt x="0" y="122664"/>
                </a:moveTo>
                <a:cubicBezTo>
                  <a:pt x="109653" y="116159"/>
                  <a:pt x="219307" y="109654"/>
                  <a:pt x="278780" y="89210"/>
                </a:cubicBezTo>
                <a:cubicBezTo>
                  <a:pt x="338253" y="68766"/>
                  <a:pt x="347546" y="34383"/>
                  <a:pt x="356839" y="0"/>
                </a:cubicBezTo>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01873" y="2305311"/>
            <a:ext cx="1828800" cy="1751486"/>
          </a:xfrm>
          <a:prstGeom prst="ellipse">
            <a:avLst/>
          </a:prstGeom>
          <a:ln w="12700">
            <a:solidFill>
              <a:schemeClr val="tx1"/>
            </a:solidFill>
            <a:prstDash val="sysDash"/>
          </a:ln>
        </p:spPr>
      </p:pic>
      <p:sp>
        <p:nvSpPr>
          <p:cNvPr id="17" name="Rectangle 16"/>
          <p:cNvSpPr/>
          <p:nvPr/>
        </p:nvSpPr>
        <p:spPr>
          <a:xfrm>
            <a:off x="6019800" y="381687"/>
            <a:ext cx="1821332" cy="523220"/>
          </a:xfrm>
          <a:prstGeom prst="rect">
            <a:avLst/>
          </a:prstGeom>
        </p:spPr>
        <p:txBody>
          <a:bodyPr wrap="none">
            <a:spAutoFit/>
          </a:bodyPr>
          <a:lstStyle/>
          <a:p>
            <a:r>
              <a:rPr lang="vi-VN" sz="2800" b="1" i="1">
                <a:solidFill>
                  <a:srgbClr val="FF0000"/>
                </a:solidFill>
                <a:latin typeface="Times New Roman" pitchFamily="18" charset="0"/>
                <a:cs typeface="Times New Roman" pitchFamily="18" charset="0"/>
              </a:rPr>
              <a:t>Xòa cành</a:t>
            </a:r>
            <a:r>
              <a:rPr lang="vi-VN" sz="2800" b="1">
                <a:solidFill>
                  <a:srgbClr val="FF0000"/>
                </a:solidFill>
                <a:latin typeface="Times New Roman" pitchFamily="18" charset="0"/>
                <a:cs typeface="Times New Roman" pitchFamily="18" charset="0"/>
              </a:rPr>
              <a:t>: </a:t>
            </a:r>
            <a:endParaRPr lang="en-US" sz="2800"/>
          </a:p>
        </p:txBody>
      </p:sp>
      <p:sp>
        <p:nvSpPr>
          <p:cNvPr id="18" name="Rectangle 17"/>
          <p:cNvSpPr/>
          <p:nvPr/>
        </p:nvSpPr>
        <p:spPr>
          <a:xfrm>
            <a:off x="5991098" y="980261"/>
            <a:ext cx="2343404" cy="954107"/>
          </a:xfrm>
          <a:prstGeom prst="rect">
            <a:avLst/>
          </a:prstGeom>
        </p:spPr>
        <p:txBody>
          <a:bodyPr wrap="square">
            <a:spAutoFit/>
          </a:bodyPr>
          <a:lstStyle/>
          <a:p>
            <a:r>
              <a:rPr lang="vi-VN" sz="2800">
                <a:latin typeface="Times New Roman" pitchFamily="18" charset="0"/>
                <a:cs typeface="Times New Roman" pitchFamily="18" charset="0"/>
              </a:rPr>
              <a:t>xòe rộng cành để bao bọc</a:t>
            </a:r>
          </a:p>
        </p:txBody>
      </p:sp>
      <p:sp>
        <p:nvSpPr>
          <p:cNvPr id="19" name="Freeform 18"/>
          <p:cNvSpPr/>
          <p:nvPr/>
        </p:nvSpPr>
        <p:spPr>
          <a:xfrm rot="11163567">
            <a:off x="4016919" y="1759677"/>
            <a:ext cx="438783" cy="523939"/>
          </a:xfrm>
          <a:custGeom>
            <a:avLst/>
            <a:gdLst>
              <a:gd name="connsiteX0" fmla="*/ 304800 w 304800"/>
              <a:gd name="connsiteY0" fmla="*/ 279400 h 279400"/>
              <a:gd name="connsiteX1" fmla="*/ 215900 w 304800"/>
              <a:gd name="connsiteY1" fmla="*/ 88900 h 279400"/>
              <a:gd name="connsiteX2" fmla="*/ 0 w 304800"/>
              <a:gd name="connsiteY2" fmla="*/ 0 h 279400"/>
            </a:gdLst>
            <a:ahLst/>
            <a:cxnLst>
              <a:cxn ang="0">
                <a:pos x="connsiteX0" y="connsiteY0"/>
              </a:cxn>
              <a:cxn ang="0">
                <a:pos x="connsiteX1" y="connsiteY1"/>
              </a:cxn>
              <a:cxn ang="0">
                <a:pos x="connsiteX2" y="connsiteY2"/>
              </a:cxn>
            </a:cxnLst>
            <a:rect l="l" t="t" r="r" b="b"/>
            <a:pathLst>
              <a:path w="304800" h="279400">
                <a:moveTo>
                  <a:pt x="304800" y="279400"/>
                </a:moveTo>
                <a:cubicBezTo>
                  <a:pt x="285750" y="207433"/>
                  <a:pt x="266700" y="135467"/>
                  <a:pt x="215900" y="88900"/>
                </a:cubicBezTo>
                <a:cubicBezTo>
                  <a:pt x="165100" y="42333"/>
                  <a:pt x="82550" y="21166"/>
                  <a:pt x="0" y="0"/>
                </a:cubicBezTo>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0"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15041" y="74152"/>
            <a:ext cx="1907399" cy="1818488"/>
          </a:xfrm>
          <a:prstGeom prst="ellipse">
            <a:avLst/>
          </a:prstGeom>
          <a:noFill/>
          <a:ln w="12700">
            <a:solidFill>
              <a:schemeClr val="tx1"/>
            </a:solidFill>
            <a:prstDash val="sys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804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additive="base">
                                        <p:cTn id="1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00"/>
                                        <p:tgtEl>
                                          <p:spTgt spid="11"/>
                                        </p:tgtEl>
                                      </p:cBhvr>
                                    </p:animEffect>
                                  </p:childTnLst>
                                </p:cTn>
                              </p:par>
                            </p:childTnLst>
                          </p:cTn>
                        </p:par>
                        <p:par>
                          <p:cTn id="31" fill="hold">
                            <p:stCondLst>
                              <p:cond delay="500"/>
                            </p:stCondLst>
                            <p:childTnLst>
                              <p:par>
                                <p:cTn id="32" presetID="42" presetClass="entr" presetSubtype="0"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3">
                                            <p:txEl>
                                              <p:pRg st="0" end="0"/>
                                            </p:txEl>
                                          </p:spTgt>
                                        </p:tgtEl>
                                        <p:attrNameLst>
                                          <p:attrName>style.visibility</p:attrName>
                                        </p:attrNameLst>
                                      </p:cBhvr>
                                      <p:to>
                                        <p:strVal val="visible"/>
                                      </p:to>
                                    </p:set>
                                    <p:animEffect transition="in" filter="fade">
                                      <p:cBhvr>
                                        <p:cTn id="41" dur="1000"/>
                                        <p:tgtEl>
                                          <p:spTgt spid="13">
                                            <p:txEl>
                                              <p:pRg st="0" end="0"/>
                                            </p:txEl>
                                          </p:spTgt>
                                        </p:tgtEl>
                                      </p:cBhvr>
                                    </p:animEffect>
                                    <p:anim calcmode="lin" valueType="num">
                                      <p:cBhvr>
                                        <p:cTn id="4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down)">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down)">
                                      <p:cBhvr>
                                        <p:cTn id="53" dur="500"/>
                                        <p:tgtEl>
                                          <p:spTgt spid="15"/>
                                        </p:tgtEl>
                                      </p:cBhvr>
                                    </p:animEffect>
                                  </p:childTnLst>
                                </p:cTn>
                              </p:par>
                            </p:childTnLst>
                          </p:cTn>
                        </p:par>
                        <p:par>
                          <p:cTn id="54" fill="hold">
                            <p:stCondLst>
                              <p:cond delay="500"/>
                            </p:stCondLst>
                            <p:childTnLst>
                              <p:par>
                                <p:cTn id="55" presetID="42" presetClass="entr" presetSubtype="0"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1000"/>
                                        <p:tgtEl>
                                          <p:spTgt spid="16"/>
                                        </p:tgtEl>
                                      </p:cBhvr>
                                    </p:animEffect>
                                    <p:anim calcmode="lin" valueType="num">
                                      <p:cBhvr>
                                        <p:cTn id="58" dur="1000" fill="hold"/>
                                        <p:tgtEl>
                                          <p:spTgt spid="16"/>
                                        </p:tgtEl>
                                        <p:attrNameLst>
                                          <p:attrName>ppt_x</p:attrName>
                                        </p:attrNameLst>
                                      </p:cBhvr>
                                      <p:tavLst>
                                        <p:tav tm="0">
                                          <p:val>
                                            <p:strVal val="#ppt_x"/>
                                          </p:val>
                                        </p:tav>
                                        <p:tav tm="100000">
                                          <p:val>
                                            <p:strVal val="#ppt_x"/>
                                          </p:val>
                                        </p:tav>
                                      </p:tavLst>
                                    </p:anim>
                                    <p:anim calcmode="lin" valueType="num">
                                      <p:cBhvr>
                                        <p:cTn id="5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1000"/>
                                        <p:tgtEl>
                                          <p:spTgt spid="17"/>
                                        </p:tgtEl>
                                      </p:cBhvr>
                                    </p:animEffect>
                                    <p:anim calcmode="lin" valueType="num">
                                      <p:cBhvr>
                                        <p:cTn id="65" dur="1000" fill="hold"/>
                                        <p:tgtEl>
                                          <p:spTgt spid="17"/>
                                        </p:tgtEl>
                                        <p:attrNameLst>
                                          <p:attrName>ppt_x</p:attrName>
                                        </p:attrNameLst>
                                      </p:cBhvr>
                                      <p:tavLst>
                                        <p:tav tm="0">
                                          <p:val>
                                            <p:strVal val="#ppt_x"/>
                                          </p:val>
                                        </p:tav>
                                        <p:tav tm="100000">
                                          <p:val>
                                            <p:strVal val="#ppt_x"/>
                                          </p:val>
                                        </p:tav>
                                      </p:tavLst>
                                    </p:anim>
                                    <p:anim calcmode="lin" valueType="num">
                                      <p:cBhvr>
                                        <p:cTn id="6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1000"/>
                                        <p:tgtEl>
                                          <p:spTgt spid="18"/>
                                        </p:tgtEl>
                                      </p:cBhvr>
                                    </p:animEffect>
                                    <p:anim calcmode="lin" valueType="num">
                                      <p:cBhvr>
                                        <p:cTn id="72" dur="1000" fill="hold"/>
                                        <p:tgtEl>
                                          <p:spTgt spid="18"/>
                                        </p:tgtEl>
                                        <p:attrNameLst>
                                          <p:attrName>ppt_x</p:attrName>
                                        </p:attrNameLst>
                                      </p:cBhvr>
                                      <p:tavLst>
                                        <p:tav tm="0">
                                          <p:val>
                                            <p:strVal val="#ppt_x"/>
                                          </p:val>
                                        </p:tav>
                                        <p:tav tm="100000">
                                          <p:val>
                                            <p:strVal val="#ppt_x"/>
                                          </p:val>
                                        </p:tav>
                                      </p:tavLst>
                                    </p:anim>
                                    <p:anim calcmode="lin" valueType="num">
                                      <p:cBhvr>
                                        <p:cTn id="7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wipe(down)">
                                      <p:cBhvr>
                                        <p:cTn id="78" dur="500"/>
                                        <p:tgtEl>
                                          <p:spTgt spid="19"/>
                                        </p:tgtEl>
                                      </p:cBhvr>
                                    </p:animEffect>
                                  </p:childTnLst>
                                </p:cTn>
                              </p:par>
                            </p:childTnLst>
                          </p:cTn>
                        </p:par>
                        <p:par>
                          <p:cTn id="79" fill="hold">
                            <p:stCondLst>
                              <p:cond delay="500"/>
                            </p:stCondLst>
                            <p:childTnLst>
                              <p:par>
                                <p:cTn id="80" presetID="42" presetClass="entr" presetSubtype="0" fill="hold"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fade">
                                      <p:cBhvr>
                                        <p:cTn id="82" dur="1000"/>
                                        <p:tgtEl>
                                          <p:spTgt spid="20"/>
                                        </p:tgtEl>
                                      </p:cBhvr>
                                    </p:animEffect>
                                    <p:anim calcmode="lin" valueType="num">
                                      <p:cBhvr>
                                        <p:cTn id="83" dur="1000" fill="hold"/>
                                        <p:tgtEl>
                                          <p:spTgt spid="20"/>
                                        </p:tgtEl>
                                        <p:attrNameLst>
                                          <p:attrName>ppt_x</p:attrName>
                                        </p:attrNameLst>
                                      </p:cBhvr>
                                      <p:tavLst>
                                        <p:tav tm="0">
                                          <p:val>
                                            <p:strVal val="#ppt_x"/>
                                          </p:val>
                                        </p:tav>
                                        <p:tav tm="100000">
                                          <p:val>
                                            <p:strVal val="#ppt_x"/>
                                          </p:val>
                                        </p:tav>
                                      </p:tavLst>
                                    </p:anim>
                                    <p:anim calcmode="lin" valueType="num">
                                      <p:cBhvr>
                                        <p:cTn id="8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animBg="1"/>
      <p:bldP spid="14" grpId="0"/>
      <p:bldP spid="15" grpId="0" animBg="1"/>
      <p:bldP spid="17" grpId="0"/>
      <p:bldP spid="18" grpId="0"/>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6" name="TextBox 5"/>
          <p:cNvSpPr txBox="1"/>
          <p:nvPr/>
        </p:nvSpPr>
        <p:spPr>
          <a:xfrm>
            <a:off x="762000" y="2275"/>
            <a:ext cx="7315200" cy="923330"/>
          </a:xfrm>
          <a:prstGeom prst="rect">
            <a:avLst/>
          </a:prstGeom>
          <a:noFill/>
        </p:spPr>
        <p:txBody>
          <a:bodyPr wrap="square" rtlCol="0">
            <a:spAutoFit/>
          </a:bodyPr>
          <a:lstStyle/>
          <a:p>
            <a:pPr algn="ctr"/>
            <a:r>
              <a:rPr lang="en-US" sz="3600" b="1">
                <a:solidFill>
                  <a:srgbClr val="FF0000"/>
                </a:solidFill>
                <a:latin typeface="Times New Roman" pitchFamily="18" charset="0"/>
                <a:cs typeface="Times New Roman" pitchFamily="18" charset="0"/>
              </a:rPr>
              <a:t>Sự tích cây vú sữa</a:t>
            </a:r>
          </a:p>
          <a:p>
            <a:pPr algn="ctr"/>
            <a:endParaRPr lang="en-US"/>
          </a:p>
        </p:txBody>
      </p:sp>
      <p:sp>
        <p:nvSpPr>
          <p:cNvPr id="7" name="TextBox 6"/>
          <p:cNvSpPr txBox="1"/>
          <p:nvPr/>
        </p:nvSpPr>
        <p:spPr>
          <a:xfrm>
            <a:off x="228600" y="685800"/>
            <a:ext cx="8458200" cy="6647974"/>
          </a:xfrm>
          <a:prstGeom prst="rect">
            <a:avLst/>
          </a:prstGeom>
          <a:noFill/>
        </p:spPr>
        <p:txBody>
          <a:bodyPr wrap="square" rtlCol="0">
            <a:spAutoFit/>
          </a:bodyPr>
          <a:lstStyle/>
          <a:p>
            <a:pPr algn="just"/>
            <a:r>
              <a:rPr lang="vi-VN" sz="2400" b="1">
                <a:solidFill>
                  <a:srgbClr val="FF0000"/>
                </a:solidFill>
                <a:latin typeface="Times New Roman" pitchFamily="18" charset="0"/>
                <a:cs typeface="Times New Roman" pitchFamily="18" charset="0"/>
              </a:rPr>
              <a:t>1.</a:t>
            </a:r>
            <a:r>
              <a:rPr lang="vi-VN" sz="2400">
                <a:latin typeface="Times New Roman" pitchFamily="18" charset="0"/>
                <a:cs typeface="Times New Roman" pitchFamily="18" charset="0"/>
              </a:rPr>
              <a:t> Ngày xưa, có một cậu bé ham chơi. Một lần, bị mẹ mắng, cậu vùng vằng bỏ đi. Cậu la cà khắp nơi, chẳng nghĩ đến mẹ ở nhà mỏi mắt chờ mong.</a:t>
            </a:r>
          </a:p>
          <a:p>
            <a:pPr algn="just"/>
            <a:r>
              <a:rPr lang="vi-VN" sz="2400" b="1">
                <a:solidFill>
                  <a:srgbClr val="FF0000"/>
                </a:solidFill>
                <a:latin typeface="Times New Roman" pitchFamily="18" charset="0"/>
                <a:cs typeface="Times New Roman" pitchFamily="18" charset="0"/>
              </a:rPr>
              <a:t>2</a:t>
            </a:r>
            <a:r>
              <a:rPr lang="vi-VN" sz="2400">
                <a:latin typeface="Times New Roman" pitchFamily="18" charset="0"/>
                <a:cs typeface="Times New Roman" pitchFamily="18" charset="0"/>
              </a:rPr>
              <a:t>. Một hôm, vừa đ</a:t>
            </a:r>
            <a:r>
              <a:rPr lang="en-US" sz="2400">
                <a:latin typeface="Times New Roman" pitchFamily="18" charset="0"/>
                <a:cs typeface="Times New Roman" pitchFamily="18" charset="0"/>
              </a:rPr>
              <a:t>ói </a:t>
            </a:r>
            <a:r>
              <a:rPr lang="vi-VN" sz="2400">
                <a:latin typeface="Times New Roman" pitchFamily="18" charset="0"/>
                <a:cs typeface="Times New Roman" pitchFamily="18" charset="0"/>
              </a:rPr>
              <a:t>vừa rét, cậu mới tìm đường về nhà. </a:t>
            </a:r>
          </a:p>
          <a:p>
            <a:pPr algn="just"/>
            <a:r>
              <a:rPr lang="vi-VN" sz="2400">
                <a:latin typeface="Times New Roman" pitchFamily="18" charset="0"/>
                <a:cs typeface="Times New Roman" pitchFamily="18" charset="0"/>
              </a:rPr>
              <a:t>    Ở nhà, cảnh vật vẫn như xưa, nhưng không thấy mẹ đâu. Cậu khản tiếng gọi mẹ, rồi ôm lấy một cây xanh trong vườn mà khóc. Cây xanh bỗng run rẩy. Từ các cành lá, những đài hoa bé tí trổ ra, nở trắng như mây. Hoa tàn, quả xuất hiện, lớn nhanh, da căng mịn, </a:t>
            </a:r>
            <a:r>
              <a:rPr lang="en-US" sz="2400">
                <a:latin typeface="Times New Roman" pitchFamily="18" charset="0"/>
                <a:cs typeface="Times New Roman" pitchFamily="18" charset="0"/>
              </a:rPr>
              <a:t>x</a:t>
            </a:r>
            <a:r>
              <a:rPr lang="vi-VN" sz="2400">
                <a:latin typeface="Times New Roman" pitchFamily="18" charset="0"/>
                <a:cs typeface="Times New Roman" pitchFamily="18" charset="0"/>
              </a:rPr>
              <a:t>anh óng ánh, rồi chín. Một quả rơi vào lòng cậu.</a:t>
            </a:r>
            <a:endParaRPr lang="en-US" sz="2400">
              <a:latin typeface="Times New Roman" pitchFamily="18" charset="0"/>
              <a:cs typeface="Times New Roman" pitchFamily="18" charset="0"/>
            </a:endParaRPr>
          </a:p>
          <a:p>
            <a:pPr algn="just"/>
            <a:r>
              <a:rPr lang="vi-VN" sz="2400" b="1">
                <a:solidFill>
                  <a:srgbClr val="FF0000"/>
                </a:solidFill>
                <a:latin typeface="Times New Roman" pitchFamily="18" charset="0"/>
                <a:cs typeface="Times New Roman" pitchFamily="18" charset="0"/>
              </a:rPr>
              <a:t>3. </a:t>
            </a:r>
            <a:r>
              <a:rPr lang="vi-VN" sz="2400">
                <a:latin typeface="Times New Roman" pitchFamily="18" charset="0"/>
                <a:cs typeface="Times New Roman" pitchFamily="18" charset="0"/>
              </a:rPr>
              <a:t>Môi cậu vừa chạm vào, một dòng sữa trắng trào ra, ngọt như sữa mẹ.</a:t>
            </a:r>
          </a:p>
          <a:p>
            <a:pPr algn="just"/>
            <a:r>
              <a:rPr lang="vi-VN" sz="2400">
                <a:latin typeface="Times New Roman" pitchFamily="18" charset="0"/>
                <a:cs typeface="Times New Roman" pitchFamily="18" charset="0"/>
              </a:rPr>
              <a:t>  </a:t>
            </a:r>
            <a:r>
              <a:rPr lang="en-US" sz="2400">
                <a:latin typeface="Times New Roman" pitchFamily="18" charset="0"/>
                <a:cs typeface="Times New Roman" pitchFamily="18" charset="0"/>
              </a:rPr>
              <a:t> </a:t>
            </a:r>
            <a:r>
              <a:rPr lang="vi-VN" sz="2400">
                <a:latin typeface="Times New Roman" pitchFamily="18" charset="0"/>
                <a:cs typeface="Times New Roman" pitchFamily="18" charset="0"/>
              </a:rPr>
              <a:t>Cậu nhìn lên tán lá. Lá một mặt xanh bóng</a:t>
            </a:r>
            <a:r>
              <a:rPr lang="en-US" sz="2400">
                <a:latin typeface="Times New Roman" pitchFamily="18" charset="0"/>
                <a:cs typeface="Times New Roman" pitchFamily="18" charset="0"/>
              </a:rPr>
              <a:t>,</a:t>
            </a:r>
            <a:r>
              <a:rPr lang="vi-VN" sz="2400">
                <a:latin typeface="Times New Roman" pitchFamily="18" charset="0"/>
                <a:cs typeface="Times New Roman" pitchFamily="18" charset="0"/>
              </a:rPr>
              <a:t> mặt kia đỏ hoe như mắt mẹ khóc chờ con. Cậu bé oà khóc. Cây xoà cành ôm cậu, như tay mẹ âu yếm vỗ về.</a:t>
            </a:r>
          </a:p>
          <a:p>
            <a:pPr algn="just"/>
            <a:r>
              <a:rPr lang="vi-VN" sz="2400">
                <a:latin typeface="Times New Roman" pitchFamily="18" charset="0"/>
                <a:cs typeface="Times New Roman" pitchFamily="18" charset="0"/>
              </a:rPr>
              <a:t>   Trái cây thơm ngon ở vườn nhà cậu bé, ai cũng thích. Họ đem hạt gieo trồng khắp nơi và gọi đó là cây vú sữa.</a:t>
            </a:r>
          </a:p>
          <a:p>
            <a:pPr algn="just"/>
            <a:r>
              <a:rPr lang="en-US" sz="2400" i="1">
                <a:latin typeface="Times New Roman" pitchFamily="18" charset="0"/>
                <a:cs typeface="Times New Roman" pitchFamily="18" charset="0"/>
              </a:rPr>
              <a:t>                                                                              Theo Ngọc Châu</a:t>
            </a:r>
          </a:p>
          <a:p>
            <a:pPr algn="just"/>
            <a:endParaRPr lang="en-US"/>
          </a:p>
        </p:txBody>
      </p:sp>
    </p:spTree>
    <p:extLst>
      <p:ext uri="{BB962C8B-B14F-4D97-AF65-F5344CB8AC3E}">
        <p14:creationId xmlns:p14="http://schemas.microsoft.com/office/powerpoint/2010/main" val="255963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84" y="31845"/>
            <a:ext cx="9144000" cy="6858000"/>
          </a:xfrm>
        </p:spPr>
      </p:pic>
      <p:sp>
        <p:nvSpPr>
          <p:cNvPr id="5" name="Oval 4"/>
          <p:cNvSpPr/>
          <p:nvPr/>
        </p:nvSpPr>
        <p:spPr>
          <a:xfrm>
            <a:off x="1943100" y="457200"/>
            <a:ext cx="4724400" cy="3810000"/>
          </a:xfrm>
          <a:prstGeom prst="ellipse">
            <a:avLst/>
          </a:prstGeom>
          <a:scene3d>
            <a:camera prst="perspectiveRelaxedModerately"/>
            <a:lightRig rig="threePt" dir="t"/>
          </a:scene3d>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9600">
                <a:solidFill>
                  <a:srgbClr val="FFFF00"/>
                </a:solidFill>
                <a:latin typeface="Times New Roman" pitchFamily="18" charset="0"/>
                <a:cs typeface="Times New Roman" pitchFamily="18" charset="0"/>
              </a:rPr>
              <a:t>ĐỌC HIỂU</a:t>
            </a:r>
          </a:p>
        </p:txBody>
      </p:sp>
      <p:pic>
        <p:nvPicPr>
          <p:cNvPr id="6" name="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3733800"/>
            <a:ext cx="3581400" cy="3177426"/>
          </a:xfrm>
          <a:prstGeom prst="rect">
            <a:avLst/>
          </a:prstGeom>
        </p:spPr>
      </p:pic>
      <p:pic>
        <p:nvPicPr>
          <p:cNvPr id="7" name="42"/>
          <p:cNvPicPr>
            <a:picLocks noChangeAspect="1"/>
          </p:cNvPicPr>
          <p:nvPr/>
        </p:nvPicPr>
        <p:blipFill>
          <a:blip r:embed="rId4"/>
          <a:stretch>
            <a:fillRect/>
          </a:stretch>
        </p:blipFill>
        <p:spPr>
          <a:xfrm>
            <a:off x="6502776" y="0"/>
            <a:ext cx="2177862" cy="3291654"/>
          </a:xfrm>
          <a:prstGeom prst="rect">
            <a:avLst/>
          </a:prstGeom>
        </p:spPr>
      </p:pic>
      <p:pic>
        <p:nvPicPr>
          <p:cNvPr id="8" name="5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10200" y="4114800"/>
            <a:ext cx="3592090" cy="3265537"/>
          </a:xfrm>
          <a:prstGeom prst="rect">
            <a:avLst/>
          </a:prstGeom>
        </p:spPr>
      </p:pic>
    </p:spTree>
    <p:extLst>
      <p:ext uri="{BB962C8B-B14F-4D97-AF65-F5344CB8AC3E}">
        <p14:creationId xmlns:p14="http://schemas.microsoft.com/office/powerpoint/2010/main" val="1691984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7" name="TextBox 6"/>
          <p:cNvSpPr txBox="1"/>
          <p:nvPr/>
        </p:nvSpPr>
        <p:spPr>
          <a:xfrm>
            <a:off x="555578" y="1066800"/>
            <a:ext cx="7543800" cy="923330"/>
          </a:xfrm>
          <a:prstGeom prst="rect">
            <a:avLst/>
          </a:prstGeom>
          <a:noFill/>
        </p:spPr>
        <p:txBody>
          <a:bodyPr wrap="square" rtlCol="0">
            <a:spAutoFit/>
          </a:bodyPr>
          <a:lstStyle/>
          <a:p>
            <a:r>
              <a:rPr lang="en-US" sz="3600" b="1">
                <a:solidFill>
                  <a:srgbClr val="0000FF"/>
                </a:solidFill>
                <a:latin typeface="Times New Roman" pitchFamily="18" charset="0"/>
                <a:cs typeface="Times New Roman" pitchFamily="18" charset="0"/>
              </a:rPr>
              <a:t>1. </a:t>
            </a:r>
            <a:r>
              <a:rPr lang="vi-VN" sz="3600" b="1">
                <a:solidFill>
                  <a:srgbClr val="0000FF"/>
                </a:solidFill>
                <a:latin typeface="Times New Roman" pitchFamily="18" charset="0"/>
                <a:cs typeface="Times New Roman" pitchFamily="18" charset="0"/>
              </a:rPr>
              <a:t>Vì sao cậu bé bỏ nhà ra đi?</a:t>
            </a:r>
          </a:p>
          <a:p>
            <a:endParaRPr lang="en-US"/>
          </a:p>
        </p:txBody>
      </p:sp>
      <p:sp>
        <p:nvSpPr>
          <p:cNvPr id="10" name="TextBox 9"/>
          <p:cNvSpPr txBox="1"/>
          <p:nvPr/>
        </p:nvSpPr>
        <p:spPr>
          <a:xfrm>
            <a:off x="652818" y="1990130"/>
            <a:ext cx="5105400" cy="1477328"/>
          </a:xfrm>
          <a:prstGeom prst="rect">
            <a:avLst/>
          </a:prstGeom>
          <a:noFill/>
        </p:spPr>
        <p:txBody>
          <a:bodyPr wrap="square" rtlCol="0">
            <a:spAutoFit/>
          </a:bodyPr>
          <a:lstStyle/>
          <a:p>
            <a:r>
              <a:rPr lang="en-US" sz="3600">
                <a:solidFill>
                  <a:srgbClr val="FF0000"/>
                </a:solidFill>
                <a:latin typeface="Times New Roman" pitchFamily="18" charset="0"/>
                <a:cs typeface="Times New Roman" pitchFamily="18" charset="0"/>
              </a:rPr>
              <a:t>Cậu bé bỏ nhà ra đi vì cậu ham chơi, bị mẹ mắng.</a:t>
            </a:r>
            <a:endParaRPr lang="vi-VN" sz="3600">
              <a:solidFill>
                <a:srgbClr val="FF0000"/>
              </a:solidFill>
              <a:latin typeface="Times New Roman" pitchFamily="18" charset="0"/>
              <a:cs typeface="Times New Roman" pitchFamily="18" charset="0"/>
            </a:endParaRPr>
          </a:p>
          <a:p>
            <a:endParaRPr lang="en-US">
              <a:solidFill>
                <a:srgbClr val="FF0000"/>
              </a:solidFill>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801" y="1695629"/>
            <a:ext cx="3505199" cy="2505670"/>
          </a:xfrm>
          <a:prstGeom prst="rect">
            <a:avLst/>
          </a:prstGeom>
        </p:spPr>
      </p:pic>
      <p:sp>
        <p:nvSpPr>
          <p:cNvPr id="3" name="Rounded Rectangle 2"/>
          <p:cNvSpPr/>
          <p:nvPr/>
        </p:nvSpPr>
        <p:spPr>
          <a:xfrm>
            <a:off x="304800" y="152399"/>
            <a:ext cx="2133600" cy="690265"/>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b="1">
                <a:latin typeface="Times New Roman" pitchFamily="18" charset="0"/>
                <a:cs typeface="Times New Roman" pitchFamily="18" charset="0"/>
              </a:rPr>
              <a:t>ĐỌC HIỂU</a:t>
            </a:r>
          </a:p>
        </p:txBody>
      </p:sp>
    </p:spTree>
    <p:extLst>
      <p:ext uri="{BB962C8B-B14F-4D97-AF65-F5344CB8AC3E}">
        <p14:creationId xmlns:p14="http://schemas.microsoft.com/office/powerpoint/2010/main" val="144742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648" y="-152399"/>
            <a:ext cx="9144000" cy="7046794"/>
          </a:xfrm>
        </p:spPr>
      </p:pic>
      <p:sp>
        <p:nvSpPr>
          <p:cNvPr id="5" name="TextBox 4"/>
          <p:cNvSpPr txBox="1"/>
          <p:nvPr/>
        </p:nvSpPr>
        <p:spPr>
          <a:xfrm>
            <a:off x="351430" y="773486"/>
            <a:ext cx="8382000" cy="1692771"/>
          </a:xfrm>
          <a:prstGeom prst="rect">
            <a:avLst/>
          </a:prstGeom>
          <a:noFill/>
        </p:spPr>
        <p:txBody>
          <a:bodyPr wrap="square" rtlCol="0">
            <a:spAutoFit/>
          </a:bodyPr>
          <a:lstStyle/>
          <a:p>
            <a:r>
              <a:rPr lang="en-US" sz="3600" b="1">
                <a:solidFill>
                  <a:srgbClr val="0000FF"/>
                </a:solidFill>
                <a:latin typeface="Times New Roman" pitchFamily="18" charset="0"/>
                <a:cs typeface="Times New Roman" pitchFamily="18" charset="0"/>
              </a:rPr>
              <a:t>2. </a:t>
            </a:r>
            <a:r>
              <a:rPr lang="vi-VN" sz="3600" b="1">
                <a:solidFill>
                  <a:srgbClr val="0000FF"/>
                </a:solidFill>
                <a:latin typeface="Times New Roman" pitchFamily="18" charset="0"/>
                <a:cs typeface="Times New Roman" pitchFamily="18" charset="0"/>
              </a:rPr>
              <a:t>Khi quay về nhà, không thấy mẹ, cậu bé làm gì?</a:t>
            </a:r>
          </a:p>
          <a:p>
            <a:endParaRPr lang="en-US" sz="3200"/>
          </a:p>
        </p:txBody>
      </p:sp>
      <p:sp>
        <p:nvSpPr>
          <p:cNvPr id="7" name="TextBox 6"/>
          <p:cNvSpPr txBox="1"/>
          <p:nvPr/>
        </p:nvSpPr>
        <p:spPr>
          <a:xfrm>
            <a:off x="321860" y="2025493"/>
            <a:ext cx="8153400" cy="2031325"/>
          </a:xfrm>
          <a:prstGeom prst="rect">
            <a:avLst/>
          </a:prstGeom>
          <a:noFill/>
        </p:spPr>
        <p:txBody>
          <a:bodyPr wrap="square" rtlCol="0">
            <a:spAutoFit/>
          </a:bodyPr>
          <a:lstStyle/>
          <a:p>
            <a:pPr algn="just"/>
            <a:r>
              <a:rPr lang="en-US" sz="3600">
                <a:solidFill>
                  <a:srgbClr val="FF0000"/>
                </a:solidFill>
                <a:latin typeface="Times New Roman" pitchFamily="18" charset="0"/>
                <a:cs typeface="Times New Roman" pitchFamily="18" charset="0"/>
              </a:rPr>
              <a:t>Khi quay về nhà, không thấy mẹ, cậu bé khản tiếng gọi mẹ, rồi ôm lấy một cây xanh trong vườn mà khóc.</a:t>
            </a:r>
            <a:endParaRPr lang="vi-VN" sz="3600">
              <a:solidFill>
                <a:srgbClr val="FF0000"/>
              </a:solidFill>
              <a:latin typeface="Times New Roman" pitchFamily="18" charset="0"/>
              <a:cs typeface="Times New Roman" pitchFamily="18" charset="0"/>
            </a:endParaRPr>
          </a:p>
          <a:p>
            <a:endParaRPr lang="en-US"/>
          </a:p>
        </p:txBody>
      </p:sp>
      <p:pic>
        <p:nvPicPr>
          <p:cNvPr id="10" name="Picture 9"/>
          <p:cNvPicPr>
            <a:picLocks noChangeAspect="1"/>
          </p:cNvPicPr>
          <p:nvPr/>
        </p:nvPicPr>
        <p:blipFill>
          <a:blip r:embed="rId3"/>
          <a:stretch>
            <a:fillRect/>
          </a:stretch>
        </p:blipFill>
        <p:spPr>
          <a:xfrm>
            <a:off x="1758479" y="4028385"/>
            <a:ext cx="5246041" cy="2829615"/>
          </a:xfrm>
          <a:prstGeom prst="roundRect">
            <a:avLst/>
          </a:prstGeom>
        </p:spPr>
      </p:pic>
      <p:sp>
        <p:nvSpPr>
          <p:cNvPr id="3" name="Rounded Rectangle 2"/>
          <p:cNvSpPr/>
          <p:nvPr/>
        </p:nvSpPr>
        <p:spPr>
          <a:xfrm>
            <a:off x="304800" y="0"/>
            <a:ext cx="2209800" cy="76200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b="1">
                <a:latin typeface="Times New Roman" pitchFamily="18" charset="0"/>
                <a:cs typeface="Times New Roman" pitchFamily="18" charset="0"/>
              </a:rPr>
              <a:t>ĐỌC HIỂU</a:t>
            </a:r>
          </a:p>
        </p:txBody>
      </p:sp>
    </p:spTree>
    <p:extLst>
      <p:ext uri="{BB962C8B-B14F-4D97-AF65-F5344CB8AC3E}">
        <p14:creationId xmlns:p14="http://schemas.microsoft.com/office/powerpoint/2010/main" val="69207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par>
                                <p:cTn id="17" presetID="42"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5" name="TextBox 4"/>
          <p:cNvSpPr txBox="1"/>
          <p:nvPr/>
        </p:nvSpPr>
        <p:spPr>
          <a:xfrm>
            <a:off x="260445" y="685800"/>
            <a:ext cx="8534400" cy="1477328"/>
          </a:xfrm>
          <a:prstGeom prst="rect">
            <a:avLst/>
          </a:prstGeom>
          <a:noFill/>
        </p:spPr>
        <p:txBody>
          <a:bodyPr wrap="square" rtlCol="0">
            <a:spAutoFit/>
          </a:bodyPr>
          <a:lstStyle/>
          <a:p>
            <a:r>
              <a:rPr lang="en-US" sz="3600" b="1">
                <a:solidFill>
                  <a:srgbClr val="0000FF"/>
                </a:solidFill>
                <a:latin typeface="Times New Roman" pitchFamily="18" charset="0"/>
                <a:cs typeface="Times New Roman" pitchFamily="18" charset="0"/>
              </a:rPr>
              <a:t>3. </a:t>
            </a:r>
            <a:r>
              <a:rPr lang="vi-VN" sz="3600" b="1">
                <a:solidFill>
                  <a:srgbClr val="0000FF"/>
                </a:solidFill>
                <a:latin typeface="Times New Roman" pitchFamily="18" charset="0"/>
                <a:cs typeface="Times New Roman" pitchFamily="18" charset="0"/>
              </a:rPr>
              <a:t>Khi cậu bé ôm cây xanh mà khóc, điều kì lạ gì đã xảy ra?</a:t>
            </a:r>
          </a:p>
          <a:p>
            <a:endParaRPr lang="en-US"/>
          </a:p>
        </p:txBody>
      </p:sp>
      <p:sp>
        <p:nvSpPr>
          <p:cNvPr id="6" name="TextBox 5"/>
          <p:cNvSpPr txBox="1"/>
          <p:nvPr/>
        </p:nvSpPr>
        <p:spPr>
          <a:xfrm>
            <a:off x="244522" y="2163128"/>
            <a:ext cx="3635991" cy="4247317"/>
          </a:xfrm>
          <a:prstGeom prst="rect">
            <a:avLst/>
          </a:prstGeom>
          <a:noFill/>
        </p:spPr>
        <p:txBody>
          <a:bodyPr wrap="square" rtlCol="0">
            <a:spAutoFit/>
          </a:bodyPr>
          <a:lstStyle/>
          <a:p>
            <a:pPr algn="just"/>
            <a:r>
              <a:rPr lang="en-US" sz="2800">
                <a:solidFill>
                  <a:srgbClr val="FF0000"/>
                </a:solidFill>
                <a:latin typeface="Times New Roman" pitchFamily="18" charset="0"/>
                <a:cs typeface="Times New Roman" pitchFamily="18" charset="0"/>
              </a:rPr>
              <a:t>Khi cậu bé ôm cây xanh mà khóc, điều kì lạ là từ các cành lá, những đài hoa bé tí trổ ra, nở trắng như mây. Hoa tàn, quả xuất hiện, lớn nhanh, da căng mịn, xanh óng ánh, rồi chín. Một quả rơi vào lòng cậu.</a:t>
            </a:r>
            <a:endParaRPr lang="vi-VN" sz="2800">
              <a:solidFill>
                <a:srgbClr val="FF0000"/>
              </a:solidFill>
              <a:latin typeface="Times New Roman" pitchFamily="18" charset="0"/>
              <a:cs typeface="Times New Roman" pitchFamily="18" charset="0"/>
            </a:endParaRPr>
          </a:p>
          <a:p>
            <a:pPr algn="just"/>
            <a:endParaRPr lang="en-US"/>
          </a:p>
        </p:txBody>
      </p:sp>
      <p:pic>
        <p:nvPicPr>
          <p:cNvPr id="7" name="Picture 6"/>
          <p:cNvPicPr>
            <a:picLocks noChangeAspect="1"/>
          </p:cNvPicPr>
          <p:nvPr/>
        </p:nvPicPr>
        <p:blipFill rotWithShape="1">
          <a:blip r:embed="rId3"/>
          <a:srcRect l="1712" t="5193" r="8713" b="1526"/>
          <a:stretch/>
        </p:blipFill>
        <p:spPr>
          <a:xfrm>
            <a:off x="3896437" y="1905000"/>
            <a:ext cx="2438399" cy="2074652"/>
          </a:xfrm>
          <a:prstGeom prst="roundRect">
            <a:avLst/>
          </a:prstGeom>
        </p:spPr>
      </p:pic>
      <p:pic>
        <p:nvPicPr>
          <p:cNvPr id="8" name="Picture 7"/>
          <p:cNvPicPr>
            <a:picLocks noChangeAspect="1"/>
          </p:cNvPicPr>
          <p:nvPr/>
        </p:nvPicPr>
        <p:blipFill rotWithShape="1">
          <a:blip r:embed="rId4"/>
          <a:srcRect t="5957" r="10741"/>
          <a:stretch/>
        </p:blipFill>
        <p:spPr>
          <a:xfrm>
            <a:off x="6686265" y="1905000"/>
            <a:ext cx="2438400" cy="2074652"/>
          </a:xfrm>
          <a:prstGeom prst="roundRect">
            <a:avLst/>
          </a:prstGeom>
        </p:spPr>
      </p:pic>
      <p:pic>
        <p:nvPicPr>
          <p:cNvPr id="10" name="Picture 9"/>
          <p:cNvPicPr>
            <a:picLocks noChangeAspect="1"/>
          </p:cNvPicPr>
          <p:nvPr/>
        </p:nvPicPr>
        <p:blipFill rotWithShape="1">
          <a:blip r:embed="rId5"/>
          <a:srcRect l="6109" t="3395" r="15083"/>
          <a:stretch/>
        </p:blipFill>
        <p:spPr>
          <a:xfrm>
            <a:off x="3886200" y="4114800"/>
            <a:ext cx="5257799" cy="2743200"/>
          </a:xfrm>
          <a:prstGeom prst="roundRect">
            <a:avLst/>
          </a:prstGeom>
        </p:spPr>
      </p:pic>
      <p:sp>
        <p:nvSpPr>
          <p:cNvPr id="3" name="Rounded Rectangle 2"/>
          <p:cNvSpPr/>
          <p:nvPr/>
        </p:nvSpPr>
        <p:spPr>
          <a:xfrm>
            <a:off x="244522" y="0"/>
            <a:ext cx="2270078" cy="6858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b="1">
                <a:latin typeface="Times New Roman" pitchFamily="18" charset="0"/>
                <a:cs typeface="Times New Roman" pitchFamily="18" charset="0"/>
              </a:rPr>
              <a:t>ĐỌC HIỂU</a:t>
            </a:r>
          </a:p>
        </p:txBody>
      </p:sp>
    </p:spTree>
    <p:extLst>
      <p:ext uri="{BB962C8B-B14F-4D97-AF65-F5344CB8AC3E}">
        <p14:creationId xmlns:p14="http://schemas.microsoft.com/office/powerpoint/2010/main" val="408992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5" name="TextBox 4"/>
          <p:cNvSpPr txBox="1"/>
          <p:nvPr/>
        </p:nvSpPr>
        <p:spPr>
          <a:xfrm>
            <a:off x="337212" y="685800"/>
            <a:ext cx="8458200" cy="1415772"/>
          </a:xfrm>
          <a:prstGeom prst="rect">
            <a:avLst/>
          </a:prstGeom>
          <a:noFill/>
        </p:spPr>
        <p:txBody>
          <a:bodyPr wrap="square" rtlCol="0">
            <a:spAutoFit/>
          </a:bodyPr>
          <a:lstStyle/>
          <a:p>
            <a:r>
              <a:rPr lang="en-US" sz="3400" b="1">
                <a:solidFill>
                  <a:srgbClr val="0000FF"/>
                </a:solidFill>
                <a:latin typeface="Times New Roman" pitchFamily="18" charset="0"/>
                <a:cs typeface="Times New Roman" pitchFamily="18" charset="0"/>
              </a:rPr>
              <a:t>4. </a:t>
            </a:r>
            <a:r>
              <a:rPr lang="vi-VN" sz="3400" b="1">
                <a:solidFill>
                  <a:srgbClr val="0000FF"/>
                </a:solidFill>
                <a:latin typeface="Times New Roman" pitchFamily="18" charset="0"/>
                <a:cs typeface="Times New Roman" pitchFamily="18" charset="0"/>
              </a:rPr>
              <a:t>Những hình ảnh nào của cây vú sữa gợi cho cậu bé nhớ đến mẹ</a:t>
            </a:r>
            <a:r>
              <a:rPr lang="en-US" sz="3400" b="1">
                <a:solidFill>
                  <a:srgbClr val="0000FF"/>
                </a:solidFill>
                <a:latin typeface="Times New Roman" pitchFamily="18" charset="0"/>
                <a:cs typeface="Times New Roman" pitchFamily="18" charset="0"/>
              </a:rPr>
              <a:t> ?</a:t>
            </a:r>
            <a:endParaRPr lang="vi-VN" sz="3400" b="1">
              <a:solidFill>
                <a:srgbClr val="0000FF"/>
              </a:solidFill>
              <a:latin typeface="Times New Roman" pitchFamily="18" charset="0"/>
              <a:cs typeface="Times New Roman" pitchFamily="18" charset="0"/>
            </a:endParaRPr>
          </a:p>
          <a:p>
            <a:endParaRPr lang="en-US"/>
          </a:p>
        </p:txBody>
      </p:sp>
      <p:sp>
        <p:nvSpPr>
          <p:cNvPr id="6" name="TextBox 5"/>
          <p:cNvSpPr txBox="1"/>
          <p:nvPr/>
        </p:nvSpPr>
        <p:spPr>
          <a:xfrm>
            <a:off x="146713" y="1828800"/>
            <a:ext cx="8839199" cy="3216265"/>
          </a:xfrm>
          <a:prstGeom prst="rect">
            <a:avLst/>
          </a:prstGeom>
          <a:noFill/>
        </p:spPr>
        <p:txBody>
          <a:bodyPr wrap="square" rtlCol="0">
            <a:spAutoFit/>
          </a:bodyPr>
          <a:lstStyle/>
          <a:p>
            <a:pPr>
              <a:spcAft>
                <a:spcPts val="600"/>
              </a:spcAft>
            </a:pPr>
            <a:r>
              <a:rPr lang="en-US" sz="3200">
                <a:latin typeface="Times New Roman" pitchFamily="18" charset="0"/>
                <a:cs typeface="Times New Roman" pitchFamily="18" charset="0"/>
              </a:rPr>
              <a:t>Những hình ảnh của cây vú sữa gợi cho cậu bé nhớ đến mẹ: </a:t>
            </a:r>
          </a:p>
          <a:p>
            <a:pPr marL="342900" indent="-342900">
              <a:spcAft>
                <a:spcPts val="600"/>
              </a:spcAft>
              <a:buFont typeface="Arial" pitchFamily="34" charset="0"/>
              <a:buChar char="•"/>
            </a:pPr>
            <a:r>
              <a:rPr lang="en-US" sz="3200">
                <a:latin typeface="Times New Roman" pitchFamily="18" charset="0"/>
                <a:cs typeface="Times New Roman" pitchFamily="18" charset="0"/>
              </a:rPr>
              <a:t>“một dòng sữa của quả trắng trào ra, ngọt thơm như sữa mẹ.’’</a:t>
            </a:r>
            <a:endParaRPr lang="vi-VN" sz="3200">
              <a:latin typeface="Times New Roman" pitchFamily="18" charset="0"/>
              <a:cs typeface="Times New Roman" pitchFamily="18" charset="0"/>
            </a:endParaRPr>
          </a:p>
          <a:p>
            <a:pPr marL="342900" indent="-342900">
              <a:spcAft>
                <a:spcPts val="600"/>
              </a:spcAft>
              <a:buFont typeface="Arial" pitchFamily="34" charset="0"/>
              <a:buChar char="•"/>
            </a:pPr>
            <a:r>
              <a:rPr lang="vi-VN" sz="3200">
                <a:latin typeface="Times New Roman" pitchFamily="18" charset="0"/>
                <a:cs typeface="Times New Roman" pitchFamily="18" charset="0"/>
              </a:rPr>
              <a:t>“Cây xòa cành ôm cậu, như tay mẹ âu yếm vỗ về’’</a:t>
            </a:r>
          </a:p>
          <a:p>
            <a:endParaRPr lang="en-US" sz="2800"/>
          </a:p>
        </p:txBody>
      </p:sp>
      <p:pic>
        <p:nvPicPr>
          <p:cNvPr id="7" name="Picture 6"/>
          <p:cNvPicPr>
            <a:picLocks noChangeAspect="1"/>
          </p:cNvPicPr>
          <p:nvPr/>
        </p:nvPicPr>
        <p:blipFill rotWithShape="1">
          <a:blip r:embed="rId3"/>
          <a:srcRect t="-299" r="17185" b="-1"/>
          <a:stretch/>
        </p:blipFill>
        <p:spPr>
          <a:xfrm>
            <a:off x="152400" y="4572000"/>
            <a:ext cx="4312693" cy="2301922"/>
          </a:xfrm>
          <a:prstGeom prst="roundRect">
            <a:avLst/>
          </a:prstGeom>
        </p:spPr>
      </p:pic>
      <p:pic>
        <p:nvPicPr>
          <p:cNvPr id="8" name="Picture 7"/>
          <p:cNvPicPr>
            <a:picLocks noChangeAspect="1"/>
          </p:cNvPicPr>
          <p:nvPr/>
        </p:nvPicPr>
        <p:blipFill rotWithShape="1">
          <a:blip r:embed="rId4"/>
          <a:srcRect l="-429" t="945" r="17418" b="3429"/>
          <a:stretch/>
        </p:blipFill>
        <p:spPr>
          <a:xfrm>
            <a:off x="4800600" y="4572000"/>
            <a:ext cx="4343400" cy="2295098"/>
          </a:xfrm>
          <a:prstGeom prst="roundRect">
            <a:avLst/>
          </a:prstGeom>
        </p:spPr>
      </p:pic>
      <p:sp>
        <p:nvSpPr>
          <p:cNvPr id="3" name="Rounded Rectangle 2"/>
          <p:cNvSpPr/>
          <p:nvPr/>
        </p:nvSpPr>
        <p:spPr>
          <a:xfrm>
            <a:off x="152400" y="0"/>
            <a:ext cx="2156346" cy="6858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b="1">
                <a:latin typeface="Times New Roman" pitchFamily="18" charset="0"/>
                <a:cs typeface="Times New Roman" pitchFamily="18" charset="0"/>
              </a:rPr>
              <a:t>ĐỌC HIỂU</a:t>
            </a:r>
          </a:p>
        </p:txBody>
      </p:sp>
    </p:spTree>
    <p:extLst>
      <p:ext uri="{BB962C8B-B14F-4D97-AF65-F5344CB8AC3E}">
        <p14:creationId xmlns:p14="http://schemas.microsoft.com/office/powerpoint/2010/main" val="1944636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1000"/>
                                        <p:tgtEl>
                                          <p:spTgt spid="6">
                                            <p:txEl>
                                              <p:pRg st="1" end="1"/>
                                            </p:txEl>
                                          </p:spTgt>
                                        </p:tgtEl>
                                      </p:cBhvr>
                                    </p:animEffect>
                                    <p:anim calcmode="lin" valueType="num">
                                      <p:cBhvr>
                                        <p:cTn id="1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1000"/>
                                        <p:tgtEl>
                                          <p:spTgt spid="6">
                                            <p:txEl>
                                              <p:pRg st="2" end="2"/>
                                            </p:txEl>
                                          </p:spTgt>
                                        </p:tgtEl>
                                      </p:cBhvr>
                                    </p:animEffect>
                                    <p:anim calcmode="lin" valueType="num">
                                      <p:cBhvr>
                                        <p:cTn id="2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100" y="3412"/>
            <a:ext cx="9067800" cy="6858000"/>
          </a:xfrm>
        </p:spPr>
      </p:pic>
      <p:sp>
        <p:nvSpPr>
          <p:cNvPr id="7" name="TextBox 6"/>
          <p:cNvSpPr txBox="1"/>
          <p:nvPr/>
        </p:nvSpPr>
        <p:spPr>
          <a:xfrm>
            <a:off x="2743200" y="1143000"/>
            <a:ext cx="3657600" cy="769441"/>
          </a:xfrm>
          <a:prstGeom prst="rect">
            <a:avLst/>
          </a:prstGeom>
          <a:noFill/>
        </p:spPr>
        <p:txBody>
          <a:bodyPr wrap="square" rtlCol="0">
            <a:spAutoFit/>
          </a:bodyPr>
          <a:lstStyle/>
          <a:p>
            <a:r>
              <a:rPr lang="en-US" sz="4400" b="1">
                <a:solidFill>
                  <a:schemeClr val="tx2">
                    <a:lumMod val="75000"/>
                  </a:schemeClr>
                </a:solidFill>
                <a:latin typeface="Times New Roman" pitchFamily="18" charset="0"/>
                <a:cs typeface="Times New Roman" pitchFamily="18" charset="0"/>
              </a:rPr>
              <a:t>KHỞI ĐỘNG</a:t>
            </a:r>
          </a:p>
        </p:txBody>
      </p:sp>
      <p:pic>
        <p:nvPicPr>
          <p:cNvPr id="8" name="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5101" y="2686334"/>
            <a:ext cx="3549247" cy="3312889"/>
          </a:xfrm>
          <a:prstGeom prst="rect">
            <a:avLst/>
          </a:prstGeom>
        </p:spPr>
      </p:pic>
    </p:spTree>
    <p:extLst>
      <p:ext uri="{BB962C8B-B14F-4D97-AF65-F5344CB8AC3E}">
        <p14:creationId xmlns:p14="http://schemas.microsoft.com/office/powerpoint/2010/main" val="116874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785" y="-152400"/>
            <a:ext cx="9144000" cy="6858000"/>
          </a:xfrm>
        </p:spPr>
      </p:pic>
      <p:sp>
        <p:nvSpPr>
          <p:cNvPr id="8" name="TextBox 7"/>
          <p:cNvSpPr txBox="1"/>
          <p:nvPr/>
        </p:nvSpPr>
        <p:spPr>
          <a:xfrm>
            <a:off x="194481" y="1371600"/>
            <a:ext cx="8534400" cy="3600986"/>
          </a:xfrm>
          <a:prstGeom prst="rect">
            <a:avLst/>
          </a:prstGeom>
          <a:noFill/>
        </p:spPr>
        <p:txBody>
          <a:bodyPr wrap="square" rtlCol="0">
            <a:spAutoFit/>
          </a:bodyPr>
          <a:lstStyle/>
          <a:p>
            <a:pPr algn="just"/>
            <a:r>
              <a:rPr lang="en-US" sz="4200">
                <a:solidFill>
                  <a:srgbClr val="FF0000"/>
                </a:solidFill>
                <a:latin typeface="Times New Roman" pitchFamily="18" charset="0"/>
                <a:cs typeface="Times New Roman" pitchFamily="18" charset="0"/>
              </a:rPr>
              <a:t>Người mẹ luôn quan tâm cậu bé dù cậu hư và bỏ nhà ra đi.Mẹ mong nhớ mà biến thành cây vú sữa. Cậu bé cuối cùng cũng nhận ra lỗi lầm và tình cảm của mẹ.</a:t>
            </a:r>
          </a:p>
          <a:p>
            <a:endParaRPr lang="en-US"/>
          </a:p>
        </p:txBody>
      </p:sp>
      <p:sp>
        <p:nvSpPr>
          <p:cNvPr id="9" name="Rounded Rectangle 8"/>
          <p:cNvSpPr/>
          <p:nvPr/>
        </p:nvSpPr>
        <p:spPr>
          <a:xfrm>
            <a:off x="152400" y="76200"/>
            <a:ext cx="2362200" cy="7620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200" b="1">
                <a:latin typeface="Times New Roman" pitchFamily="18" charset="0"/>
                <a:cs typeface="Times New Roman" pitchFamily="18" charset="0"/>
              </a:rPr>
              <a:t>NỘI DUNG</a:t>
            </a:r>
          </a:p>
        </p:txBody>
      </p:sp>
    </p:spTree>
    <p:extLst>
      <p:ext uri="{BB962C8B-B14F-4D97-AF65-F5344CB8AC3E}">
        <p14:creationId xmlns:p14="http://schemas.microsoft.com/office/powerpoint/2010/main" val="1541207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in)">
                                      <p:cBhvr>
                                        <p:cTn id="2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181654" y="225474"/>
            <a:ext cx="8977586" cy="646331"/>
          </a:xfrm>
          <a:prstGeom prst="rect">
            <a:avLst/>
          </a:prstGeom>
        </p:spPr>
        <p:txBody>
          <a:bodyPr wrap="none">
            <a:spAutoFit/>
          </a:bodyPr>
          <a:lstStyle/>
          <a:p>
            <a:r>
              <a:rPr lang="en-US" sz="3600">
                <a:latin typeface="Times New Roman" pitchFamily="18" charset="0"/>
                <a:cs typeface="Times New Roman" pitchFamily="18" charset="0"/>
              </a:rPr>
              <a:t>Qua bài học hôm nay, khuyên chúng ta điều gì?</a:t>
            </a:r>
          </a:p>
        </p:txBody>
      </p:sp>
      <p:sp>
        <p:nvSpPr>
          <p:cNvPr id="6" name="Rectangle 5"/>
          <p:cNvSpPr/>
          <p:nvPr/>
        </p:nvSpPr>
        <p:spPr>
          <a:xfrm>
            <a:off x="196894" y="1219200"/>
            <a:ext cx="8794706" cy="2862322"/>
          </a:xfrm>
          <a:prstGeom prst="rect">
            <a:avLst/>
          </a:prstGeom>
        </p:spPr>
        <p:txBody>
          <a:bodyPr wrap="square">
            <a:spAutoFit/>
          </a:bodyPr>
          <a:lstStyle/>
          <a:p>
            <a:r>
              <a:rPr lang="en-US" sz="4400">
                <a:solidFill>
                  <a:srgbClr val="FF0000"/>
                </a:solidFill>
                <a:latin typeface="Times New Roman" pitchFamily="18" charset="0"/>
                <a:cs typeface="Times New Roman" pitchFamily="18" charset="0"/>
              </a:rPr>
              <a:t>Qua bài học hôm nay, khuyên chúng ta phải biết </a:t>
            </a:r>
            <a:r>
              <a:rPr lang="en-US" sz="4800">
                <a:solidFill>
                  <a:srgbClr val="FF0000"/>
                </a:solidFill>
                <a:latin typeface="Times New Roman" pitchFamily="18" charset="0"/>
                <a:cs typeface="Times New Roman" pitchFamily="18" charset="0"/>
              </a:rPr>
              <a:t>kính</a:t>
            </a:r>
            <a:r>
              <a:rPr lang="en-US" sz="4400">
                <a:solidFill>
                  <a:srgbClr val="FF0000"/>
                </a:solidFill>
                <a:latin typeface="Times New Roman" pitchFamily="18" charset="0"/>
                <a:cs typeface="Times New Roman" pitchFamily="18" charset="0"/>
              </a:rPr>
              <a:t> trọng và yêu thương bố mẹ, phải biết vâng lời bố mẹ của mình.</a:t>
            </a:r>
          </a:p>
        </p:txBody>
      </p:sp>
    </p:spTree>
    <p:extLst>
      <p:ext uri="{BB962C8B-B14F-4D97-AF65-F5344CB8AC3E}">
        <p14:creationId xmlns:p14="http://schemas.microsoft.com/office/powerpoint/2010/main" val="3737273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Oval 4"/>
          <p:cNvSpPr/>
          <p:nvPr/>
        </p:nvSpPr>
        <p:spPr>
          <a:xfrm>
            <a:off x="2286000" y="533400"/>
            <a:ext cx="4724400" cy="31242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7200" b="1">
                <a:solidFill>
                  <a:srgbClr val="FFFF00"/>
                </a:solidFill>
                <a:latin typeface="Times New Roman" pitchFamily="18" charset="0"/>
                <a:cs typeface="Times New Roman" pitchFamily="18" charset="0"/>
              </a:rPr>
              <a:t>TIẾT 2</a:t>
            </a:r>
          </a:p>
        </p:txBody>
      </p:sp>
      <p:pic>
        <p:nvPicPr>
          <p:cNvPr id="7"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554" y="3048000"/>
            <a:ext cx="2966891" cy="2769315"/>
          </a:xfrm>
          <a:prstGeom prst="rect">
            <a:avLst/>
          </a:prstGeom>
        </p:spPr>
      </p:pic>
    </p:spTree>
    <p:extLst>
      <p:ext uri="{BB962C8B-B14F-4D97-AF65-F5344CB8AC3E}">
        <p14:creationId xmlns:p14="http://schemas.microsoft.com/office/powerpoint/2010/main" val="1472956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 presetClass="entr" presetSubtype="9"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1500" fill="hold"/>
                                        <p:tgtEl>
                                          <p:spTgt spid="7"/>
                                        </p:tgtEl>
                                        <p:attrNameLst>
                                          <p:attrName>ppt_x</p:attrName>
                                        </p:attrNameLst>
                                      </p:cBhvr>
                                      <p:tavLst>
                                        <p:tav tm="0">
                                          <p:val>
                                            <p:strVal val="0-#ppt_w/2"/>
                                          </p:val>
                                        </p:tav>
                                        <p:tav tm="100000">
                                          <p:val>
                                            <p:strVal val="#ppt_x"/>
                                          </p:val>
                                        </p:tav>
                                      </p:tavLst>
                                    </p:anim>
                                    <p:anim calcmode="lin" valueType="num">
                                      <p:cBhvr additive="base">
                                        <p:cTn id="11" dur="1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5" name="Oval 4"/>
          <p:cNvSpPr/>
          <p:nvPr/>
        </p:nvSpPr>
        <p:spPr>
          <a:xfrm>
            <a:off x="1796647" y="533400"/>
            <a:ext cx="4191000" cy="30480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6000" b="1">
                <a:latin typeface="Times New Roman" pitchFamily="18" charset="0"/>
                <a:cs typeface="Times New Roman" pitchFamily="18" charset="0"/>
              </a:rPr>
              <a:t>LUYỆN TẬP</a:t>
            </a:r>
          </a:p>
        </p:txBody>
      </p:sp>
      <p:pic>
        <p:nvPicPr>
          <p:cNvPr id="6" name="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050" y="3301393"/>
            <a:ext cx="3492097" cy="3259545"/>
          </a:xfrm>
          <a:prstGeom prst="rect">
            <a:avLst/>
          </a:prstGeom>
        </p:spPr>
      </p:pic>
      <p:pic>
        <p:nvPicPr>
          <p:cNvPr id="7" name="42"/>
          <p:cNvPicPr>
            <a:picLocks noChangeAspect="1"/>
          </p:cNvPicPr>
          <p:nvPr/>
        </p:nvPicPr>
        <p:blipFill>
          <a:blip r:embed="rId4"/>
          <a:stretch>
            <a:fillRect/>
          </a:stretch>
        </p:blipFill>
        <p:spPr>
          <a:xfrm>
            <a:off x="5910121" y="685800"/>
            <a:ext cx="2044512" cy="3090107"/>
          </a:xfrm>
          <a:prstGeom prst="rect">
            <a:avLst/>
          </a:prstGeom>
        </p:spPr>
      </p:pic>
      <p:pic>
        <p:nvPicPr>
          <p:cNvPr id="8" name="5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9200" y="3962400"/>
            <a:ext cx="3592090" cy="3265537"/>
          </a:xfrm>
          <a:prstGeom prst="rect">
            <a:avLst/>
          </a:prstGeom>
        </p:spPr>
      </p:pic>
    </p:spTree>
    <p:extLst>
      <p:ext uri="{BB962C8B-B14F-4D97-AF65-F5344CB8AC3E}">
        <p14:creationId xmlns:p14="http://schemas.microsoft.com/office/powerpoint/2010/main" val="245345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1+#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5" name="TextBox 4"/>
          <p:cNvSpPr txBox="1"/>
          <p:nvPr/>
        </p:nvSpPr>
        <p:spPr>
          <a:xfrm>
            <a:off x="228600" y="304800"/>
            <a:ext cx="23622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a:solidFill>
                  <a:schemeClr val="accent3">
                    <a:lumMod val="20000"/>
                    <a:lumOff val="80000"/>
                  </a:schemeClr>
                </a:solidFill>
                <a:latin typeface="Times New Roman" pitchFamily="18" charset="0"/>
                <a:cs typeface="Times New Roman" pitchFamily="18" charset="0"/>
              </a:rPr>
              <a:t>BÀI TẬP 1</a:t>
            </a:r>
          </a:p>
        </p:txBody>
      </p:sp>
      <p:sp>
        <p:nvSpPr>
          <p:cNvPr id="6" name="Rectangle 5"/>
          <p:cNvSpPr/>
          <p:nvPr/>
        </p:nvSpPr>
        <p:spPr>
          <a:xfrm>
            <a:off x="152400" y="1219200"/>
            <a:ext cx="8915400" cy="1138773"/>
          </a:xfrm>
          <a:prstGeom prst="rect">
            <a:avLst/>
          </a:prstGeom>
        </p:spPr>
        <p:txBody>
          <a:bodyPr wrap="square">
            <a:spAutoFit/>
          </a:bodyPr>
          <a:lstStyle/>
          <a:p>
            <a:r>
              <a:rPr lang="en-US" sz="3400" b="1">
                <a:solidFill>
                  <a:srgbClr val="0000FF"/>
                </a:solidFill>
                <a:latin typeface="Times New Roman" pitchFamily="18" charset="0"/>
                <a:cs typeface="Times New Roman" pitchFamily="18" charset="0"/>
              </a:rPr>
              <a:t>1. </a:t>
            </a:r>
            <a:r>
              <a:rPr lang="vi-VN" sz="3400" b="1">
                <a:solidFill>
                  <a:srgbClr val="0000FF"/>
                </a:solidFill>
                <a:latin typeface="Times New Roman" pitchFamily="18" charset="0"/>
                <a:cs typeface="Times New Roman" pitchFamily="18" charset="0"/>
              </a:rPr>
              <a:t>Theo em, nếu được gặp lại mẹ, cậu bé sẽ nói lời xin lỗi thế nào? Mẹ sẽ an ủi cậu thế nào?</a:t>
            </a:r>
            <a:endParaRPr lang="en-US" sz="3400" b="1" dirty="0">
              <a:solidFill>
                <a:srgbClr val="0000FF"/>
              </a:solidFill>
              <a:latin typeface="Times New Roman" pitchFamily="18" charset="0"/>
              <a:cs typeface="Times New Roman" pitchFamily="18" charset="0"/>
            </a:endParaRPr>
          </a:p>
        </p:txBody>
      </p:sp>
      <p:sp>
        <p:nvSpPr>
          <p:cNvPr id="8" name="Rectangle 7"/>
          <p:cNvSpPr/>
          <p:nvPr/>
        </p:nvSpPr>
        <p:spPr>
          <a:xfrm>
            <a:off x="533400" y="2357973"/>
            <a:ext cx="3725700" cy="742511"/>
          </a:xfrm>
          <a:prstGeom prst="rect">
            <a:avLst/>
          </a:prstGeom>
        </p:spPr>
        <p:txBody>
          <a:bodyPr wrap="none">
            <a:spAutoFit/>
          </a:bodyPr>
          <a:lstStyle/>
          <a:p>
            <a:pPr>
              <a:lnSpc>
                <a:spcPct val="150000"/>
              </a:lnSpc>
            </a:pPr>
            <a:r>
              <a:rPr lang="en-US" sz="3200">
                <a:latin typeface="Times New Roman" pitchFamily="18" charset="0"/>
                <a:cs typeface="Times New Roman" pitchFamily="18" charset="0"/>
              </a:rPr>
              <a:t>Nếu được gặp lại mẹ:</a:t>
            </a:r>
            <a:endParaRPr lang="vi-VN" sz="3200" dirty="0">
              <a:latin typeface="Times New Roman" pitchFamily="18" charset="0"/>
              <a:cs typeface="Times New Roman" pitchFamily="18" charset="0"/>
            </a:endParaRPr>
          </a:p>
        </p:txBody>
      </p:sp>
      <p:pic>
        <p:nvPicPr>
          <p:cNvPr id="9" name="Picture 8"/>
          <p:cNvPicPr>
            <a:picLocks noChangeAspect="1"/>
          </p:cNvPicPr>
          <p:nvPr/>
        </p:nvPicPr>
        <p:blipFill rotWithShape="1">
          <a:blip r:embed="rId3">
            <a:extLst>
              <a:ext uri="{BEBA8EAE-BF5A-486C-A8C5-ECC9F3942E4B}">
                <a14:imgProps xmlns:a14="http://schemas.microsoft.com/office/drawing/2010/main">
                  <a14:imgLayer r:embed="rId4">
                    <a14:imgEffect>
                      <a14:backgroundRemoval t="19531" b="78646" l="32357" r="46413"/>
                    </a14:imgEffect>
                    <a14:imgEffect>
                      <a14:sharpenSoften amount="50000"/>
                    </a14:imgEffect>
                    <a14:imgEffect>
                      <a14:saturation sat="200000"/>
                    </a14:imgEffect>
                  </a14:imgLayer>
                </a14:imgProps>
              </a:ext>
            </a:extLst>
          </a:blip>
          <a:srcRect l="30703" t="18375" r="51868" b="20375"/>
          <a:stretch/>
        </p:blipFill>
        <p:spPr>
          <a:xfrm>
            <a:off x="3657600" y="3438421"/>
            <a:ext cx="2113615" cy="3436402"/>
          </a:xfrm>
          <a:prstGeom prst="rect">
            <a:avLst/>
          </a:prstGeom>
        </p:spPr>
      </p:pic>
      <p:sp>
        <p:nvSpPr>
          <p:cNvPr id="10" name="Rounded Rectangular Callout 9"/>
          <p:cNvSpPr/>
          <p:nvPr/>
        </p:nvSpPr>
        <p:spPr>
          <a:xfrm>
            <a:off x="831272" y="3100484"/>
            <a:ext cx="2750127" cy="1692714"/>
          </a:xfrm>
          <a:prstGeom prst="wedgeRoundRectCallout">
            <a:avLst>
              <a:gd name="adj1" fmla="val 66773"/>
              <a:gd name="adj2" fmla="val 48034"/>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a:latin typeface="Times New Roman" pitchFamily="18" charset="0"/>
                <a:cs typeface="Times New Roman" pitchFamily="18" charset="0"/>
              </a:rPr>
              <a:t>Con xin lỗi mẹ vì đã ham chơi, bỏ nhà đi</a:t>
            </a:r>
          </a:p>
          <a:p>
            <a:pPr algn="ctr"/>
            <a:endParaRPr lang="en-US"/>
          </a:p>
        </p:txBody>
      </p:sp>
      <p:sp>
        <p:nvSpPr>
          <p:cNvPr id="11" name="Oval Callout 10"/>
          <p:cNvSpPr/>
          <p:nvPr/>
        </p:nvSpPr>
        <p:spPr>
          <a:xfrm>
            <a:off x="6096000" y="2590800"/>
            <a:ext cx="2895600" cy="1905000"/>
          </a:xfrm>
          <a:prstGeom prst="wedgeEllipseCallout">
            <a:avLst>
              <a:gd name="adj1" fmla="val -69455"/>
              <a:gd name="adj2" fmla="val 28458"/>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a:latin typeface="Times New Roman" pitchFamily="18" charset="0"/>
                <a:cs typeface="Times New Roman" pitchFamily="18" charset="0"/>
              </a:rPr>
              <a:t>Con biết lỗi và trở về là được rồi.</a:t>
            </a:r>
            <a:endParaRPr lang="en-US" sz="2800"/>
          </a:p>
          <a:p>
            <a:pPr algn="ctr"/>
            <a:endParaRPr lang="en-US"/>
          </a:p>
        </p:txBody>
      </p:sp>
    </p:spTree>
    <p:extLst>
      <p:ext uri="{BB962C8B-B14F-4D97-AF65-F5344CB8AC3E}">
        <p14:creationId xmlns:p14="http://schemas.microsoft.com/office/powerpoint/2010/main" val="232133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P spid="10"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100" y="0"/>
            <a:ext cx="9144000" cy="6858000"/>
          </a:xfrm>
        </p:spPr>
      </p:pic>
      <p:sp>
        <p:nvSpPr>
          <p:cNvPr id="5" name="Rounded Rectangle 4"/>
          <p:cNvSpPr/>
          <p:nvPr/>
        </p:nvSpPr>
        <p:spPr>
          <a:xfrm>
            <a:off x="304800" y="76200"/>
            <a:ext cx="2057400" cy="7620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a:latin typeface="Times New Roman" pitchFamily="18" charset="0"/>
                <a:cs typeface="Times New Roman" pitchFamily="18" charset="0"/>
              </a:rPr>
              <a:t>BÀI TẬP 2</a:t>
            </a:r>
          </a:p>
        </p:txBody>
      </p:sp>
      <p:sp>
        <p:nvSpPr>
          <p:cNvPr id="6" name="TextBox 5"/>
          <p:cNvSpPr txBox="1"/>
          <p:nvPr/>
        </p:nvSpPr>
        <p:spPr>
          <a:xfrm>
            <a:off x="304800" y="853044"/>
            <a:ext cx="8458200" cy="1354217"/>
          </a:xfrm>
          <a:prstGeom prst="rect">
            <a:avLst/>
          </a:prstGeom>
          <a:noFill/>
        </p:spPr>
        <p:txBody>
          <a:bodyPr wrap="square" rtlCol="0">
            <a:spAutoFit/>
          </a:bodyPr>
          <a:lstStyle/>
          <a:p>
            <a:r>
              <a:rPr lang="vi-VN" sz="3200" b="1">
                <a:solidFill>
                  <a:srgbClr val="0000FF"/>
                </a:solidFill>
                <a:latin typeface="Times New Roman" pitchFamily="18" charset="0"/>
                <a:cs typeface="Times New Roman" pitchFamily="18" charset="0"/>
              </a:rPr>
              <a:t>Dựa theo câu chuyện Sự tích cây vú sữa, hãy cùng bạn hỏi đáp theo mẫu câu Ai thế nào?</a:t>
            </a:r>
          </a:p>
          <a:p>
            <a:endParaRPr lang="en-US"/>
          </a:p>
        </p:txBody>
      </p:sp>
      <p:sp>
        <p:nvSpPr>
          <p:cNvPr id="7" name="TextBox 6"/>
          <p:cNvSpPr txBox="1"/>
          <p:nvPr/>
        </p:nvSpPr>
        <p:spPr>
          <a:xfrm>
            <a:off x="609600" y="1937919"/>
            <a:ext cx="7467600" cy="861774"/>
          </a:xfrm>
          <a:prstGeom prst="rect">
            <a:avLst/>
          </a:prstGeom>
          <a:noFill/>
        </p:spPr>
        <p:txBody>
          <a:bodyPr wrap="square" rtlCol="0">
            <a:spAutoFit/>
          </a:bodyPr>
          <a:lstStyle/>
          <a:p>
            <a:r>
              <a:rPr lang="en-US" sz="3200">
                <a:solidFill>
                  <a:srgbClr val="0070C0"/>
                </a:solidFill>
                <a:latin typeface="Times New Roman" pitchFamily="18" charset="0"/>
                <a:cs typeface="Times New Roman" pitchFamily="18" charset="0"/>
              </a:rPr>
              <a:t>a) </a:t>
            </a:r>
            <a:r>
              <a:rPr lang="vi-VN" sz="3200">
                <a:solidFill>
                  <a:srgbClr val="0070C0"/>
                </a:solidFill>
                <a:latin typeface="Times New Roman" pitchFamily="18" charset="0"/>
                <a:cs typeface="Times New Roman" pitchFamily="18" charset="0"/>
              </a:rPr>
              <a:t>Ở nhà, cảnh vật vẫn như xưa.</a:t>
            </a:r>
          </a:p>
          <a:p>
            <a:endParaRPr lang="en-US"/>
          </a:p>
        </p:txBody>
      </p:sp>
      <p:sp>
        <p:nvSpPr>
          <p:cNvPr id="8" name="TextBox 7"/>
          <p:cNvSpPr txBox="1"/>
          <p:nvPr/>
        </p:nvSpPr>
        <p:spPr>
          <a:xfrm>
            <a:off x="1143000" y="2666999"/>
            <a:ext cx="6324600" cy="584775"/>
          </a:xfrm>
          <a:prstGeom prst="rect">
            <a:avLst/>
          </a:prstGeom>
          <a:noFill/>
        </p:spPr>
        <p:txBody>
          <a:bodyPr wrap="square" rtlCol="0">
            <a:spAutoFit/>
          </a:bodyPr>
          <a:lstStyle/>
          <a:p>
            <a:r>
              <a:rPr lang="en-US" sz="3200">
                <a:solidFill>
                  <a:srgbClr val="FF0000"/>
                </a:solidFill>
                <a:latin typeface="Times New Roman" pitchFamily="18" charset="0"/>
                <a:cs typeface="Times New Roman" pitchFamily="18" charset="0"/>
              </a:rPr>
              <a:t>=&gt;Ở nhà, cảnh vật thế nào?</a:t>
            </a:r>
          </a:p>
        </p:txBody>
      </p:sp>
      <p:sp>
        <p:nvSpPr>
          <p:cNvPr id="9" name="TextBox 8"/>
          <p:cNvSpPr txBox="1"/>
          <p:nvPr/>
        </p:nvSpPr>
        <p:spPr>
          <a:xfrm>
            <a:off x="609600" y="3429000"/>
            <a:ext cx="6477000" cy="584775"/>
          </a:xfrm>
          <a:prstGeom prst="rect">
            <a:avLst/>
          </a:prstGeom>
          <a:noFill/>
        </p:spPr>
        <p:txBody>
          <a:bodyPr wrap="square" rtlCol="0">
            <a:spAutoFit/>
          </a:bodyPr>
          <a:lstStyle/>
          <a:p>
            <a:r>
              <a:rPr lang="en-US" sz="3200">
                <a:solidFill>
                  <a:srgbClr val="0070C0"/>
                </a:solidFill>
                <a:latin typeface="Times New Roman" pitchFamily="18" charset="0"/>
                <a:cs typeface="Times New Roman" pitchFamily="18" charset="0"/>
              </a:rPr>
              <a:t>b) Những đài hoa nở trắng như mây. </a:t>
            </a:r>
          </a:p>
        </p:txBody>
      </p:sp>
      <p:sp>
        <p:nvSpPr>
          <p:cNvPr id="10" name="TextBox 9"/>
          <p:cNvSpPr txBox="1"/>
          <p:nvPr/>
        </p:nvSpPr>
        <p:spPr>
          <a:xfrm>
            <a:off x="1143000" y="4114800"/>
            <a:ext cx="6324600" cy="584775"/>
          </a:xfrm>
          <a:prstGeom prst="rect">
            <a:avLst/>
          </a:prstGeom>
          <a:noFill/>
        </p:spPr>
        <p:txBody>
          <a:bodyPr wrap="square" rtlCol="0">
            <a:spAutoFit/>
          </a:bodyPr>
          <a:lstStyle/>
          <a:p>
            <a:r>
              <a:rPr lang="en-US" sz="3200">
                <a:solidFill>
                  <a:srgbClr val="FF0000"/>
                </a:solidFill>
                <a:latin typeface="Times New Roman" pitchFamily="18" charset="0"/>
                <a:cs typeface="Times New Roman" pitchFamily="18" charset="0"/>
              </a:rPr>
              <a:t>=&gt; Những đài hoa trông như thế nào?</a:t>
            </a:r>
            <a:endParaRPr lang="en-US" sz="3200">
              <a:solidFill>
                <a:srgbClr val="FF0000"/>
              </a:solidFill>
            </a:endParaRPr>
          </a:p>
        </p:txBody>
      </p:sp>
      <p:sp>
        <p:nvSpPr>
          <p:cNvPr id="11" name="TextBox 10"/>
          <p:cNvSpPr txBox="1"/>
          <p:nvPr/>
        </p:nvSpPr>
        <p:spPr>
          <a:xfrm>
            <a:off x="609600" y="4813012"/>
            <a:ext cx="7086600" cy="584775"/>
          </a:xfrm>
          <a:prstGeom prst="rect">
            <a:avLst/>
          </a:prstGeom>
          <a:noFill/>
        </p:spPr>
        <p:txBody>
          <a:bodyPr wrap="square" rtlCol="0">
            <a:spAutoFit/>
          </a:bodyPr>
          <a:lstStyle/>
          <a:p>
            <a:r>
              <a:rPr lang="en-US" sz="3200">
                <a:solidFill>
                  <a:srgbClr val="0070C0"/>
                </a:solidFill>
                <a:latin typeface="Times New Roman" pitchFamily="18" charset="0"/>
                <a:cs typeface="Times New Roman" pitchFamily="18" charset="0"/>
              </a:rPr>
              <a:t>c) Trái cây chín và ngọt thơm như sữa mẹ.</a:t>
            </a:r>
          </a:p>
        </p:txBody>
      </p:sp>
      <p:sp>
        <p:nvSpPr>
          <p:cNvPr id="12" name="TextBox 11"/>
          <p:cNvSpPr txBox="1"/>
          <p:nvPr/>
        </p:nvSpPr>
        <p:spPr>
          <a:xfrm>
            <a:off x="1143000" y="5638800"/>
            <a:ext cx="5410200" cy="584775"/>
          </a:xfrm>
          <a:prstGeom prst="rect">
            <a:avLst/>
          </a:prstGeom>
          <a:noFill/>
        </p:spPr>
        <p:txBody>
          <a:bodyPr wrap="square" rtlCol="0">
            <a:spAutoFit/>
          </a:bodyPr>
          <a:lstStyle/>
          <a:p>
            <a:r>
              <a:rPr lang="en-US" sz="3200">
                <a:solidFill>
                  <a:srgbClr val="FF0000"/>
                </a:solidFill>
                <a:latin typeface="Times New Roman" pitchFamily="18" charset="0"/>
                <a:cs typeface="Times New Roman" pitchFamily="18" charset="0"/>
              </a:rPr>
              <a:t>=&gt; Trái cây như thế nào ?</a:t>
            </a:r>
          </a:p>
        </p:txBody>
      </p:sp>
    </p:spTree>
    <p:extLst>
      <p:ext uri="{BB962C8B-B14F-4D97-AF65-F5344CB8AC3E}">
        <p14:creationId xmlns:p14="http://schemas.microsoft.com/office/powerpoint/2010/main" val="4083376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1000"/>
                                        <p:tgtEl>
                                          <p:spTgt spid="7">
                                            <p:txEl>
                                              <p:pRg st="0" end="0"/>
                                            </p:txEl>
                                          </p:spTgt>
                                        </p:tgtEl>
                                      </p:cBhvr>
                                    </p:animEffect>
                                    <p:anim calcmode="lin" valueType="num">
                                      <p:cBhvr>
                                        <p:cTn id="20"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 calcmode="lin" valueType="num">
                                      <p:cBhvr>
                                        <p:cTn id="41" dur="1000" fill="hold"/>
                                        <p:tgtEl>
                                          <p:spTgt spid="10"/>
                                        </p:tgtEl>
                                        <p:attrNameLst>
                                          <p:attrName>style.rotation</p:attrName>
                                        </p:attrNameLst>
                                      </p:cBhvr>
                                      <p:tavLst>
                                        <p:tav tm="0">
                                          <p:val>
                                            <p:fltVal val="90"/>
                                          </p:val>
                                        </p:tav>
                                        <p:tav tm="100000">
                                          <p:val>
                                            <p:fltVal val="0"/>
                                          </p:val>
                                        </p:tav>
                                      </p:tavLst>
                                    </p:anim>
                                    <p:animEffect transition="in" filter="fade">
                                      <p:cBhvr>
                                        <p:cTn id="42" dur="10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arn(inVertical)">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2">
                                            <p:txEl>
                                              <p:pRg st="0" end="0"/>
                                            </p:txEl>
                                          </p:spTgt>
                                        </p:tgtEl>
                                        <p:attrNameLst>
                                          <p:attrName>style.visibility</p:attrName>
                                        </p:attrNameLst>
                                      </p:cBhvr>
                                      <p:to>
                                        <p:strVal val="visible"/>
                                      </p:to>
                                    </p:set>
                                    <p:animEffect transition="in" filter="fade">
                                      <p:cBhvr>
                                        <p:cTn id="5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P spid="9" grpId="0"/>
      <p:bldP spid="10"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6" name="TextBox 5"/>
          <p:cNvSpPr txBox="1"/>
          <p:nvPr/>
        </p:nvSpPr>
        <p:spPr>
          <a:xfrm>
            <a:off x="685800" y="533400"/>
            <a:ext cx="7315200" cy="646331"/>
          </a:xfrm>
          <a:prstGeom prst="rect">
            <a:avLst/>
          </a:prstGeom>
          <a:noFill/>
          <a:effectLst>
            <a:reflection blurRad="6350" stA="52000" endA="300" endPos="35000" dir="5400000" sy="-100000" algn="bl" rotWithShape="0"/>
          </a:effectLst>
        </p:spPr>
        <p:txBody>
          <a:bodyPr wrap="square" rtlCol="0">
            <a:spAutoFit/>
          </a:bodyPr>
          <a:lstStyle/>
          <a:p>
            <a:pPr algn="ctr"/>
            <a:r>
              <a:rPr lang="en-US" sz="3600" b="1">
                <a:solidFill>
                  <a:srgbClr val="FF0000"/>
                </a:solidFill>
                <a:latin typeface="Times New Roman" pitchFamily="18" charset="0"/>
                <a:cs typeface="Times New Roman" pitchFamily="18" charset="0"/>
              </a:rPr>
              <a:t>VẬN DỤNG – TRẢI NGHIỆM</a:t>
            </a:r>
          </a:p>
        </p:txBody>
      </p:sp>
      <p:pic>
        <p:nvPicPr>
          <p:cNvPr id="7" name="图片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3810000"/>
            <a:ext cx="3429000" cy="2743200"/>
          </a:xfrm>
          <a:prstGeom prst="rect">
            <a:avLst/>
          </a:prstGeom>
        </p:spPr>
      </p:pic>
      <p:pic>
        <p:nvPicPr>
          <p:cNvPr id="8" name="5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2590800"/>
            <a:ext cx="3492097" cy="3030945"/>
          </a:xfrm>
          <a:prstGeom prst="rect">
            <a:avLst/>
          </a:prstGeom>
        </p:spPr>
      </p:pic>
      <p:sp>
        <p:nvSpPr>
          <p:cNvPr id="9" name="Rectangle 8"/>
          <p:cNvSpPr/>
          <p:nvPr/>
        </p:nvSpPr>
        <p:spPr>
          <a:xfrm>
            <a:off x="1334746" y="1500003"/>
            <a:ext cx="6400800" cy="1077218"/>
          </a:xfrm>
          <a:prstGeom prst="rect">
            <a:avLst/>
          </a:prstGeom>
        </p:spPr>
        <p:txBody>
          <a:bodyPr wrap="square">
            <a:spAutoFit/>
          </a:bodyPr>
          <a:lstStyle/>
          <a:p>
            <a:pPr marL="342900" indent="-342900">
              <a:buFont typeface="Arial" pitchFamily="34" charset="0"/>
              <a:buChar char="•"/>
            </a:pPr>
            <a:r>
              <a:rPr lang="en-US" sz="3200">
                <a:latin typeface="Times New Roman" pitchFamily="18" charset="0"/>
                <a:cs typeface="Times New Roman" pitchFamily="18" charset="0"/>
              </a:rPr>
              <a:t>Mang tranh ảnh của anh (chị, em) trong gia đình đến lớp.</a:t>
            </a:r>
            <a:endParaRPr lang="vi-VN" sz="3200" dirty="0">
              <a:latin typeface="Times New Roman" pitchFamily="18" charset="0"/>
              <a:cs typeface="Times New Roman" pitchFamily="18" charset="0"/>
            </a:endParaRPr>
          </a:p>
        </p:txBody>
      </p:sp>
    </p:spTree>
    <p:extLst>
      <p:ext uri="{BB962C8B-B14F-4D97-AF65-F5344CB8AC3E}">
        <p14:creationId xmlns:p14="http://schemas.microsoft.com/office/powerpoint/2010/main" val="380766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par>
                                <p:cTn id="17" presetID="2" presetClass="entr" presetSubtype="8"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barn(inVertical)">
                                      <p:cBhvr>
                                        <p:cTn id="25"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46469"/>
            <a:ext cx="9144000" cy="6858000"/>
          </a:xfrm>
        </p:spPr>
      </p:pic>
      <p:sp>
        <p:nvSpPr>
          <p:cNvPr id="5" name="TextBox 4"/>
          <p:cNvSpPr txBox="1"/>
          <p:nvPr/>
        </p:nvSpPr>
        <p:spPr>
          <a:xfrm>
            <a:off x="1875926" y="146288"/>
            <a:ext cx="5105400" cy="646331"/>
          </a:xfrm>
          <a:prstGeom prst="rect">
            <a:avLst/>
          </a:prstGeom>
          <a:noFill/>
        </p:spPr>
        <p:txBody>
          <a:bodyPr wrap="square" rtlCol="0">
            <a:spAutoFit/>
          </a:bodyPr>
          <a:lstStyle/>
          <a:p>
            <a:pPr algn="ctr"/>
            <a:r>
              <a:rPr lang="en-US" sz="3600" b="1">
                <a:solidFill>
                  <a:srgbClr val="FF0000"/>
                </a:solidFill>
                <a:latin typeface="Times New Roman" pitchFamily="18" charset="0"/>
                <a:cs typeface="Times New Roman" pitchFamily="18" charset="0"/>
              </a:rPr>
              <a:t>TRÒ CHƠI: HÁI HOA</a:t>
            </a:r>
          </a:p>
        </p:txBody>
      </p:sp>
      <p:sp>
        <p:nvSpPr>
          <p:cNvPr id="9" name="TextBox 8"/>
          <p:cNvSpPr txBox="1"/>
          <p:nvPr/>
        </p:nvSpPr>
        <p:spPr>
          <a:xfrm>
            <a:off x="1219200" y="2133600"/>
            <a:ext cx="1090612" cy="381000"/>
          </a:xfrm>
          <a:prstGeom prst="rect">
            <a:avLst/>
          </a:prstGeom>
          <a:noFill/>
        </p:spPr>
        <p:txBody>
          <a:bodyPr wrap="square" rtlCol="0">
            <a:spAutoFit/>
          </a:bodyPr>
          <a:lstStyle/>
          <a:p>
            <a:endParaRPr lang="en-US"/>
          </a:p>
        </p:txBody>
      </p:sp>
      <p:sp>
        <p:nvSpPr>
          <p:cNvPr id="10" name="TextBox 9"/>
          <p:cNvSpPr txBox="1"/>
          <p:nvPr/>
        </p:nvSpPr>
        <p:spPr>
          <a:xfrm>
            <a:off x="1219200" y="1981200"/>
            <a:ext cx="545306" cy="369332"/>
          </a:xfrm>
          <a:prstGeom prst="rect">
            <a:avLst/>
          </a:prstGeom>
          <a:noFill/>
        </p:spPr>
        <p:txBody>
          <a:bodyPr wrap="square" rtlCol="0">
            <a:spAutoFit/>
          </a:bodyPr>
          <a:lstStyle/>
          <a:p>
            <a:endParaRPr lang="en-US"/>
          </a:p>
        </p:txBody>
      </p:sp>
      <p:grpSp>
        <p:nvGrpSpPr>
          <p:cNvPr id="13" name="Group 4"/>
          <p:cNvGrpSpPr>
            <a:grpSpLocks/>
          </p:cNvGrpSpPr>
          <p:nvPr/>
        </p:nvGrpSpPr>
        <p:grpSpPr bwMode="auto">
          <a:xfrm rot="297868">
            <a:off x="4998210" y="2272292"/>
            <a:ext cx="2665412" cy="4747190"/>
            <a:chOff x="2160" y="1728"/>
            <a:chExt cx="1536" cy="3024"/>
          </a:xfrm>
        </p:grpSpPr>
        <p:sp>
          <p:nvSpPr>
            <p:cNvPr id="14" name="Freeform 5"/>
            <p:cNvSpPr>
              <a:spLocks/>
            </p:cNvSpPr>
            <p:nvPr/>
          </p:nvSpPr>
          <p:spPr bwMode="auto">
            <a:xfrm rot="334804">
              <a:off x="2616" y="2832"/>
              <a:ext cx="360" cy="1920"/>
            </a:xfrm>
            <a:custGeom>
              <a:avLst/>
              <a:gdLst>
                <a:gd name="T0" fmla="*/ 2181 w 312"/>
                <a:gd name="T1" fmla="*/ 0 h 1488"/>
                <a:gd name="T2" fmla="*/ 3271 w 312"/>
                <a:gd name="T3" fmla="*/ 51215 h 1488"/>
                <a:gd name="T4" fmla="*/ 538 w 312"/>
                <a:gd name="T5" fmla="*/ 87734 h 1488"/>
                <a:gd name="T6" fmla="*/ 0 w 312"/>
                <a:gd name="T7" fmla="*/ 113334 h 14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2" h="1488">
                  <a:moveTo>
                    <a:pt x="192" y="0"/>
                  </a:moveTo>
                  <a:cubicBezTo>
                    <a:pt x="252" y="240"/>
                    <a:pt x="312" y="480"/>
                    <a:pt x="288" y="672"/>
                  </a:cubicBezTo>
                  <a:cubicBezTo>
                    <a:pt x="264" y="864"/>
                    <a:pt x="96" y="1016"/>
                    <a:pt x="48" y="1152"/>
                  </a:cubicBezTo>
                  <a:cubicBezTo>
                    <a:pt x="0" y="1288"/>
                    <a:pt x="0" y="1388"/>
                    <a:pt x="0" y="1488"/>
                  </a:cubicBezTo>
                </a:path>
              </a:pathLst>
            </a:custGeom>
            <a:noFill/>
            <a:ln w="76200" cmpd="sng">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5" name="Group 6"/>
            <p:cNvGrpSpPr>
              <a:grpSpLocks/>
            </p:cNvGrpSpPr>
            <p:nvPr/>
          </p:nvGrpSpPr>
          <p:grpSpPr bwMode="auto">
            <a:xfrm rot="-194552">
              <a:off x="2160" y="1728"/>
              <a:ext cx="1536" cy="1536"/>
              <a:chOff x="144" y="912"/>
              <a:chExt cx="2016" cy="1968"/>
            </a:xfrm>
          </p:grpSpPr>
          <p:sp>
            <p:nvSpPr>
              <p:cNvPr id="16" name="Oval 7"/>
              <p:cNvSpPr>
                <a:spLocks noChangeArrowheads="1"/>
              </p:cNvSpPr>
              <p:nvPr/>
            </p:nvSpPr>
            <p:spPr bwMode="auto">
              <a:xfrm>
                <a:off x="240" y="1920"/>
                <a:ext cx="864" cy="864"/>
              </a:xfrm>
              <a:prstGeom prst="ellipse">
                <a:avLst/>
              </a:prstGeom>
              <a:solidFill>
                <a:srgbClr val="FF00FF"/>
              </a:solidFill>
              <a:ln w="9525">
                <a:solidFill>
                  <a:srgbClr val="FF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a:p>
            </p:txBody>
          </p:sp>
          <p:sp>
            <p:nvSpPr>
              <p:cNvPr id="17" name="Oval 8"/>
              <p:cNvSpPr>
                <a:spLocks noChangeArrowheads="1"/>
              </p:cNvSpPr>
              <p:nvPr/>
            </p:nvSpPr>
            <p:spPr bwMode="auto">
              <a:xfrm>
                <a:off x="720" y="912"/>
                <a:ext cx="864" cy="864"/>
              </a:xfrm>
              <a:prstGeom prst="ellipse">
                <a:avLst/>
              </a:prstGeom>
              <a:solidFill>
                <a:srgbClr val="FF00FF"/>
              </a:solidFill>
              <a:ln w="9525">
                <a:solidFill>
                  <a:srgbClr val="FF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a:p>
            </p:txBody>
          </p:sp>
          <p:sp>
            <p:nvSpPr>
              <p:cNvPr id="18" name="Oval 9"/>
              <p:cNvSpPr>
                <a:spLocks noChangeArrowheads="1"/>
              </p:cNvSpPr>
              <p:nvPr/>
            </p:nvSpPr>
            <p:spPr bwMode="auto">
              <a:xfrm>
                <a:off x="1056" y="2016"/>
                <a:ext cx="864" cy="864"/>
              </a:xfrm>
              <a:prstGeom prst="ellipse">
                <a:avLst/>
              </a:prstGeom>
              <a:solidFill>
                <a:srgbClr val="FF00FF"/>
              </a:solidFill>
              <a:ln w="9525">
                <a:solidFill>
                  <a:srgbClr val="FF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a:p>
            </p:txBody>
          </p:sp>
          <p:sp>
            <p:nvSpPr>
              <p:cNvPr id="19" name="Oval 10"/>
              <p:cNvSpPr>
                <a:spLocks noChangeArrowheads="1"/>
              </p:cNvSpPr>
              <p:nvPr/>
            </p:nvSpPr>
            <p:spPr bwMode="auto">
              <a:xfrm>
                <a:off x="144" y="1200"/>
                <a:ext cx="864" cy="864"/>
              </a:xfrm>
              <a:prstGeom prst="ellipse">
                <a:avLst/>
              </a:prstGeom>
              <a:solidFill>
                <a:srgbClr val="FF00FF"/>
              </a:solidFill>
              <a:ln w="9525">
                <a:solidFill>
                  <a:srgbClr val="FF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a:p>
            </p:txBody>
          </p:sp>
          <p:sp>
            <p:nvSpPr>
              <p:cNvPr id="20" name="Oval 11"/>
              <p:cNvSpPr>
                <a:spLocks noChangeArrowheads="1"/>
              </p:cNvSpPr>
              <p:nvPr/>
            </p:nvSpPr>
            <p:spPr bwMode="auto">
              <a:xfrm>
                <a:off x="1296" y="1296"/>
                <a:ext cx="864" cy="864"/>
              </a:xfrm>
              <a:prstGeom prst="ellipse">
                <a:avLst/>
              </a:prstGeom>
              <a:solidFill>
                <a:srgbClr val="FF00FF"/>
              </a:solidFill>
              <a:ln w="9525">
                <a:solidFill>
                  <a:srgbClr val="FF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a:p>
            </p:txBody>
          </p:sp>
          <p:sp>
            <p:nvSpPr>
              <p:cNvPr id="21" name="Oval 12"/>
              <p:cNvSpPr>
                <a:spLocks noChangeArrowheads="1"/>
              </p:cNvSpPr>
              <p:nvPr/>
            </p:nvSpPr>
            <p:spPr bwMode="auto">
              <a:xfrm>
                <a:off x="672" y="1479"/>
                <a:ext cx="864" cy="864"/>
              </a:xfrm>
              <a:prstGeom prst="ellipse">
                <a:avLst/>
              </a:prstGeom>
              <a:solidFill>
                <a:srgbClr val="FFFF99"/>
              </a:solidFill>
              <a:ln w="9525">
                <a:solidFill>
                  <a:srgbClr val="CC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a:p>
            </p:txBody>
          </p:sp>
        </p:grpSp>
      </p:grpSp>
      <p:grpSp>
        <p:nvGrpSpPr>
          <p:cNvPr id="22" name="Group 13"/>
          <p:cNvGrpSpPr>
            <a:grpSpLocks/>
          </p:cNvGrpSpPr>
          <p:nvPr/>
        </p:nvGrpSpPr>
        <p:grpSpPr bwMode="auto">
          <a:xfrm rot="21236937">
            <a:off x="710402" y="2794980"/>
            <a:ext cx="4591050" cy="4680250"/>
            <a:chOff x="131" y="2021"/>
            <a:chExt cx="2797" cy="2987"/>
          </a:xfrm>
        </p:grpSpPr>
        <p:sp>
          <p:nvSpPr>
            <p:cNvPr id="23" name="Freeform 14"/>
            <p:cNvSpPr>
              <a:spLocks/>
            </p:cNvSpPr>
            <p:nvPr/>
          </p:nvSpPr>
          <p:spPr bwMode="auto">
            <a:xfrm>
              <a:off x="1872" y="3344"/>
              <a:ext cx="1056" cy="1664"/>
            </a:xfrm>
            <a:custGeom>
              <a:avLst/>
              <a:gdLst>
                <a:gd name="T0" fmla="*/ 0 w 1056"/>
                <a:gd name="T1" fmla="*/ 0 h 1664"/>
                <a:gd name="T2" fmla="*/ 864 w 1056"/>
                <a:gd name="T3" fmla="*/ 1488 h 1664"/>
                <a:gd name="T4" fmla="*/ 1056 w 1056"/>
                <a:gd name="T5" fmla="*/ 1056 h 1664"/>
                <a:gd name="T6" fmla="*/ 0 60000 65536"/>
                <a:gd name="T7" fmla="*/ 0 60000 65536"/>
                <a:gd name="T8" fmla="*/ 0 60000 65536"/>
              </a:gdLst>
              <a:ahLst/>
              <a:cxnLst>
                <a:cxn ang="T6">
                  <a:pos x="T0" y="T1"/>
                </a:cxn>
                <a:cxn ang="T7">
                  <a:pos x="T2" y="T3"/>
                </a:cxn>
                <a:cxn ang="T8">
                  <a:pos x="T4" y="T5"/>
                </a:cxn>
              </a:cxnLst>
              <a:rect l="0" t="0" r="r" b="b"/>
              <a:pathLst>
                <a:path w="1056" h="1664">
                  <a:moveTo>
                    <a:pt x="0" y="0"/>
                  </a:moveTo>
                  <a:cubicBezTo>
                    <a:pt x="344" y="656"/>
                    <a:pt x="688" y="1312"/>
                    <a:pt x="864" y="1488"/>
                  </a:cubicBezTo>
                  <a:cubicBezTo>
                    <a:pt x="1040" y="1664"/>
                    <a:pt x="1024" y="1128"/>
                    <a:pt x="1056" y="1056"/>
                  </a:cubicBezTo>
                </a:path>
              </a:pathLst>
            </a:custGeom>
            <a:noFill/>
            <a:ln w="76200" cmpd="sng">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4" name="Group 15"/>
            <p:cNvGrpSpPr>
              <a:grpSpLocks/>
            </p:cNvGrpSpPr>
            <p:nvPr/>
          </p:nvGrpSpPr>
          <p:grpSpPr bwMode="auto">
            <a:xfrm rot="-1327426">
              <a:off x="978" y="2021"/>
              <a:ext cx="1584" cy="1584"/>
              <a:chOff x="2304" y="960"/>
              <a:chExt cx="2016" cy="1968"/>
            </a:xfrm>
          </p:grpSpPr>
          <p:sp>
            <p:nvSpPr>
              <p:cNvPr id="28" name="Oval 16"/>
              <p:cNvSpPr>
                <a:spLocks noChangeArrowheads="1"/>
              </p:cNvSpPr>
              <p:nvPr/>
            </p:nvSpPr>
            <p:spPr bwMode="auto">
              <a:xfrm>
                <a:off x="2400" y="1968"/>
                <a:ext cx="864" cy="864"/>
              </a:xfrm>
              <a:prstGeom prst="ellipse">
                <a:avLst/>
              </a:prstGeom>
              <a:solidFill>
                <a:srgbClr val="9933FF"/>
              </a:solidFill>
              <a:ln w="9525">
                <a:solidFill>
                  <a:srgbClr val="9933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a:p>
            </p:txBody>
          </p:sp>
          <p:sp>
            <p:nvSpPr>
              <p:cNvPr id="29" name="Oval 17"/>
              <p:cNvSpPr>
                <a:spLocks noChangeArrowheads="1"/>
              </p:cNvSpPr>
              <p:nvPr/>
            </p:nvSpPr>
            <p:spPr bwMode="auto">
              <a:xfrm>
                <a:off x="2880" y="960"/>
                <a:ext cx="864" cy="864"/>
              </a:xfrm>
              <a:prstGeom prst="ellipse">
                <a:avLst/>
              </a:prstGeom>
              <a:solidFill>
                <a:srgbClr val="9933FF"/>
              </a:solidFill>
              <a:ln w="9525">
                <a:solidFill>
                  <a:srgbClr val="9933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a:p>
            </p:txBody>
          </p:sp>
          <p:sp>
            <p:nvSpPr>
              <p:cNvPr id="30" name="Oval 18"/>
              <p:cNvSpPr>
                <a:spLocks noChangeArrowheads="1"/>
              </p:cNvSpPr>
              <p:nvPr/>
            </p:nvSpPr>
            <p:spPr bwMode="auto">
              <a:xfrm>
                <a:off x="3216" y="2064"/>
                <a:ext cx="864" cy="864"/>
              </a:xfrm>
              <a:prstGeom prst="ellipse">
                <a:avLst/>
              </a:prstGeom>
              <a:solidFill>
                <a:srgbClr val="9933FF"/>
              </a:solidFill>
              <a:ln w="9525">
                <a:solidFill>
                  <a:srgbClr val="9933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a:p>
            </p:txBody>
          </p:sp>
          <p:sp>
            <p:nvSpPr>
              <p:cNvPr id="31" name="Oval 19"/>
              <p:cNvSpPr>
                <a:spLocks noChangeArrowheads="1"/>
              </p:cNvSpPr>
              <p:nvPr/>
            </p:nvSpPr>
            <p:spPr bwMode="auto">
              <a:xfrm>
                <a:off x="2304" y="1248"/>
                <a:ext cx="864" cy="864"/>
              </a:xfrm>
              <a:prstGeom prst="ellipse">
                <a:avLst/>
              </a:prstGeom>
              <a:solidFill>
                <a:srgbClr val="9933FF"/>
              </a:solidFill>
              <a:ln w="9525">
                <a:solidFill>
                  <a:srgbClr val="9933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a:p>
            </p:txBody>
          </p:sp>
          <p:sp>
            <p:nvSpPr>
              <p:cNvPr id="32" name="Oval 20"/>
              <p:cNvSpPr>
                <a:spLocks noChangeArrowheads="1"/>
              </p:cNvSpPr>
              <p:nvPr/>
            </p:nvSpPr>
            <p:spPr bwMode="auto">
              <a:xfrm>
                <a:off x="3456" y="1344"/>
                <a:ext cx="864" cy="864"/>
              </a:xfrm>
              <a:prstGeom prst="ellipse">
                <a:avLst/>
              </a:prstGeom>
              <a:solidFill>
                <a:srgbClr val="9933FF"/>
              </a:solidFill>
              <a:ln w="9525">
                <a:solidFill>
                  <a:srgbClr val="9933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a:p>
            </p:txBody>
          </p:sp>
          <p:sp>
            <p:nvSpPr>
              <p:cNvPr id="33" name="Oval 21"/>
              <p:cNvSpPr>
                <a:spLocks noChangeArrowheads="1"/>
              </p:cNvSpPr>
              <p:nvPr/>
            </p:nvSpPr>
            <p:spPr bwMode="auto">
              <a:xfrm>
                <a:off x="2845" y="1488"/>
                <a:ext cx="864" cy="864"/>
              </a:xfrm>
              <a:prstGeom prst="ellipse">
                <a:avLst/>
              </a:prstGeom>
              <a:solidFill>
                <a:srgbClr val="FFFF99"/>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a:p>
            </p:txBody>
          </p:sp>
        </p:grpSp>
        <p:grpSp>
          <p:nvGrpSpPr>
            <p:cNvPr id="25" name="Group 22"/>
            <p:cNvGrpSpPr>
              <a:grpSpLocks/>
            </p:cNvGrpSpPr>
            <p:nvPr/>
          </p:nvGrpSpPr>
          <p:grpSpPr bwMode="auto">
            <a:xfrm>
              <a:off x="131" y="3387"/>
              <a:ext cx="2472" cy="1296"/>
              <a:chOff x="136" y="4184"/>
              <a:chExt cx="2520" cy="1200"/>
            </a:xfrm>
          </p:grpSpPr>
          <p:sp>
            <p:nvSpPr>
              <p:cNvPr id="26" name="Freeform 23"/>
              <p:cNvSpPr>
                <a:spLocks/>
              </p:cNvSpPr>
              <p:nvPr/>
            </p:nvSpPr>
            <p:spPr bwMode="auto">
              <a:xfrm>
                <a:off x="136" y="4184"/>
                <a:ext cx="2520" cy="1200"/>
              </a:xfrm>
              <a:custGeom>
                <a:avLst/>
                <a:gdLst>
                  <a:gd name="T0" fmla="*/ 1976 w 2520"/>
                  <a:gd name="T1" fmla="*/ 952 h 1200"/>
                  <a:gd name="T2" fmla="*/ 1256 w 2520"/>
                  <a:gd name="T3" fmla="*/ 232 h 1200"/>
                  <a:gd name="T4" fmla="*/ 104 w 2520"/>
                  <a:gd name="T5" fmla="*/ 88 h 1200"/>
                  <a:gd name="T6" fmla="*/ 632 w 2520"/>
                  <a:gd name="T7" fmla="*/ 760 h 1200"/>
                  <a:gd name="T8" fmla="*/ 1544 w 2520"/>
                  <a:gd name="T9" fmla="*/ 904 h 1200"/>
                  <a:gd name="T10" fmla="*/ 2120 w 2520"/>
                  <a:gd name="T11" fmla="*/ 952 h 1200"/>
                  <a:gd name="T12" fmla="*/ 2408 w 2520"/>
                  <a:gd name="T13" fmla="*/ 1048 h 1200"/>
                  <a:gd name="T14" fmla="*/ 2504 w 2520"/>
                  <a:gd name="T15" fmla="*/ 1192 h 1200"/>
                  <a:gd name="T16" fmla="*/ 2504 w 2520"/>
                  <a:gd name="T17" fmla="*/ 1096 h 12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20" h="1200">
                    <a:moveTo>
                      <a:pt x="1976" y="952"/>
                    </a:moveTo>
                    <a:cubicBezTo>
                      <a:pt x="1772" y="664"/>
                      <a:pt x="1568" y="376"/>
                      <a:pt x="1256" y="232"/>
                    </a:cubicBezTo>
                    <a:cubicBezTo>
                      <a:pt x="944" y="88"/>
                      <a:pt x="208" y="0"/>
                      <a:pt x="104" y="88"/>
                    </a:cubicBezTo>
                    <a:cubicBezTo>
                      <a:pt x="0" y="176"/>
                      <a:pt x="392" y="624"/>
                      <a:pt x="632" y="760"/>
                    </a:cubicBezTo>
                    <a:cubicBezTo>
                      <a:pt x="872" y="896"/>
                      <a:pt x="1296" y="872"/>
                      <a:pt x="1544" y="904"/>
                    </a:cubicBezTo>
                    <a:cubicBezTo>
                      <a:pt x="1792" y="936"/>
                      <a:pt x="1976" y="928"/>
                      <a:pt x="2120" y="952"/>
                    </a:cubicBezTo>
                    <a:cubicBezTo>
                      <a:pt x="2264" y="976"/>
                      <a:pt x="2344" y="1008"/>
                      <a:pt x="2408" y="1048"/>
                    </a:cubicBezTo>
                    <a:cubicBezTo>
                      <a:pt x="2472" y="1088"/>
                      <a:pt x="2488" y="1184"/>
                      <a:pt x="2504" y="1192"/>
                    </a:cubicBezTo>
                    <a:cubicBezTo>
                      <a:pt x="2520" y="1200"/>
                      <a:pt x="2512" y="1148"/>
                      <a:pt x="2504" y="1096"/>
                    </a:cubicBezTo>
                  </a:path>
                </a:pathLst>
              </a:custGeom>
              <a:solidFill>
                <a:srgbClr val="66FF33"/>
              </a:solidFill>
              <a:ln w="76200" cmpd="sng">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Freeform 24"/>
              <p:cNvSpPr>
                <a:spLocks/>
              </p:cNvSpPr>
              <p:nvPr/>
            </p:nvSpPr>
            <p:spPr bwMode="auto">
              <a:xfrm>
                <a:off x="480" y="4464"/>
                <a:ext cx="1488" cy="576"/>
              </a:xfrm>
              <a:custGeom>
                <a:avLst/>
                <a:gdLst>
                  <a:gd name="T0" fmla="*/ 1488 w 1488"/>
                  <a:gd name="T1" fmla="*/ 576 h 576"/>
                  <a:gd name="T2" fmla="*/ 816 w 1488"/>
                  <a:gd name="T3" fmla="*/ 240 h 576"/>
                  <a:gd name="T4" fmla="*/ 240 w 1488"/>
                  <a:gd name="T5" fmla="*/ 144 h 576"/>
                  <a:gd name="T6" fmla="*/ 0 w 1488"/>
                  <a:gd name="T7" fmla="*/ 0 h 5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88" h="576">
                    <a:moveTo>
                      <a:pt x="1488" y="576"/>
                    </a:moveTo>
                    <a:cubicBezTo>
                      <a:pt x="1256" y="444"/>
                      <a:pt x="1024" y="312"/>
                      <a:pt x="816" y="240"/>
                    </a:cubicBezTo>
                    <a:cubicBezTo>
                      <a:pt x="608" y="168"/>
                      <a:pt x="376" y="184"/>
                      <a:pt x="240" y="144"/>
                    </a:cubicBezTo>
                    <a:cubicBezTo>
                      <a:pt x="104" y="104"/>
                      <a:pt x="52" y="52"/>
                      <a:pt x="0" y="0"/>
                    </a:cubicBezTo>
                  </a:path>
                </a:pathLst>
              </a:custGeom>
              <a:solidFill>
                <a:srgbClr val="66FF33"/>
              </a:solidFill>
              <a:ln w="38100" cmpd="sng">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43" name="Group 25"/>
          <p:cNvGrpSpPr>
            <a:grpSpLocks/>
          </p:cNvGrpSpPr>
          <p:nvPr/>
        </p:nvGrpSpPr>
        <p:grpSpPr bwMode="auto">
          <a:xfrm rot="21283352">
            <a:off x="2877832" y="671550"/>
            <a:ext cx="2670175" cy="2836201"/>
            <a:chOff x="638" y="647"/>
            <a:chExt cx="1584" cy="1776"/>
          </a:xfrm>
        </p:grpSpPr>
        <p:sp>
          <p:nvSpPr>
            <p:cNvPr id="44" name="Freeform 26"/>
            <p:cNvSpPr>
              <a:spLocks/>
            </p:cNvSpPr>
            <p:nvPr/>
          </p:nvSpPr>
          <p:spPr bwMode="auto">
            <a:xfrm>
              <a:off x="1502" y="1895"/>
              <a:ext cx="48" cy="528"/>
            </a:xfrm>
            <a:custGeom>
              <a:avLst/>
              <a:gdLst>
                <a:gd name="T0" fmla="*/ 48 w 48"/>
                <a:gd name="T1" fmla="*/ 0 h 528"/>
                <a:gd name="T2" fmla="*/ 0 w 48"/>
                <a:gd name="T3" fmla="*/ 528 h 528"/>
                <a:gd name="T4" fmla="*/ 0 60000 65536"/>
                <a:gd name="T5" fmla="*/ 0 60000 65536"/>
              </a:gdLst>
              <a:ahLst/>
              <a:cxnLst>
                <a:cxn ang="T4">
                  <a:pos x="T0" y="T1"/>
                </a:cxn>
                <a:cxn ang="T5">
                  <a:pos x="T2" y="T3"/>
                </a:cxn>
              </a:cxnLst>
              <a:rect l="0" t="0" r="r" b="b"/>
              <a:pathLst>
                <a:path w="48" h="528">
                  <a:moveTo>
                    <a:pt x="48" y="0"/>
                  </a:moveTo>
                  <a:cubicBezTo>
                    <a:pt x="32" y="224"/>
                    <a:pt x="16" y="448"/>
                    <a:pt x="0" y="528"/>
                  </a:cubicBezTo>
                </a:path>
              </a:pathLst>
            </a:custGeom>
            <a:noFill/>
            <a:ln w="76200" cmpd="sng">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5" name="Group 27"/>
            <p:cNvGrpSpPr>
              <a:grpSpLocks/>
            </p:cNvGrpSpPr>
            <p:nvPr/>
          </p:nvGrpSpPr>
          <p:grpSpPr bwMode="auto">
            <a:xfrm rot="-1121180">
              <a:off x="638" y="647"/>
              <a:ext cx="1584" cy="1584"/>
              <a:chOff x="5232" y="1152"/>
              <a:chExt cx="2016" cy="1968"/>
            </a:xfrm>
          </p:grpSpPr>
          <p:sp>
            <p:nvSpPr>
              <p:cNvPr id="46" name="Oval 28"/>
              <p:cNvSpPr>
                <a:spLocks noChangeArrowheads="1"/>
              </p:cNvSpPr>
              <p:nvPr/>
            </p:nvSpPr>
            <p:spPr bwMode="auto">
              <a:xfrm>
                <a:off x="5328" y="2160"/>
                <a:ext cx="864" cy="864"/>
              </a:xfrm>
              <a:prstGeom prst="ellipse">
                <a:avLst/>
              </a:prstGeom>
              <a:solidFill>
                <a:srgbClr val="FF0066"/>
              </a:solidFill>
              <a:ln w="9525">
                <a:solidFill>
                  <a:srgbClr val="FF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a:p>
            </p:txBody>
          </p:sp>
          <p:sp>
            <p:nvSpPr>
              <p:cNvPr id="47" name="Oval 29"/>
              <p:cNvSpPr>
                <a:spLocks noChangeArrowheads="1"/>
              </p:cNvSpPr>
              <p:nvPr/>
            </p:nvSpPr>
            <p:spPr bwMode="auto">
              <a:xfrm>
                <a:off x="5808" y="1152"/>
                <a:ext cx="864" cy="864"/>
              </a:xfrm>
              <a:prstGeom prst="ellipse">
                <a:avLst/>
              </a:prstGeom>
              <a:solidFill>
                <a:srgbClr val="FF0066"/>
              </a:solidFill>
              <a:ln w="9525">
                <a:solidFill>
                  <a:srgbClr val="FF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a:p>
            </p:txBody>
          </p:sp>
          <p:sp>
            <p:nvSpPr>
              <p:cNvPr id="48" name="Oval 30"/>
              <p:cNvSpPr>
                <a:spLocks noChangeArrowheads="1"/>
              </p:cNvSpPr>
              <p:nvPr/>
            </p:nvSpPr>
            <p:spPr bwMode="auto">
              <a:xfrm>
                <a:off x="6144" y="2256"/>
                <a:ext cx="864" cy="864"/>
              </a:xfrm>
              <a:prstGeom prst="ellipse">
                <a:avLst/>
              </a:prstGeom>
              <a:solidFill>
                <a:srgbClr val="FF0066"/>
              </a:solidFill>
              <a:ln w="9525">
                <a:solidFill>
                  <a:srgbClr val="FF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a:p>
            </p:txBody>
          </p:sp>
          <p:sp>
            <p:nvSpPr>
              <p:cNvPr id="49" name="Oval 31"/>
              <p:cNvSpPr>
                <a:spLocks noChangeArrowheads="1"/>
              </p:cNvSpPr>
              <p:nvPr/>
            </p:nvSpPr>
            <p:spPr bwMode="auto">
              <a:xfrm>
                <a:off x="5232" y="1440"/>
                <a:ext cx="864" cy="864"/>
              </a:xfrm>
              <a:prstGeom prst="ellipse">
                <a:avLst/>
              </a:prstGeom>
              <a:solidFill>
                <a:srgbClr val="FF0066"/>
              </a:solidFill>
              <a:ln w="9525">
                <a:solidFill>
                  <a:srgbClr val="FF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a:p>
            </p:txBody>
          </p:sp>
          <p:sp>
            <p:nvSpPr>
              <p:cNvPr id="50" name="Oval 32"/>
              <p:cNvSpPr>
                <a:spLocks noChangeArrowheads="1"/>
              </p:cNvSpPr>
              <p:nvPr/>
            </p:nvSpPr>
            <p:spPr bwMode="auto">
              <a:xfrm>
                <a:off x="6384" y="1536"/>
                <a:ext cx="864" cy="864"/>
              </a:xfrm>
              <a:prstGeom prst="ellipse">
                <a:avLst/>
              </a:prstGeom>
              <a:solidFill>
                <a:srgbClr val="FF0066"/>
              </a:solidFill>
              <a:ln w="9525">
                <a:solidFill>
                  <a:srgbClr val="FF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a:p>
            </p:txBody>
          </p:sp>
          <p:sp>
            <p:nvSpPr>
              <p:cNvPr id="51" name="Oval 33"/>
              <p:cNvSpPr>
                <a:spLocks noChangeArrowheads="1"/>
              </p:cNvSpPr>
              <p:nvPr/>
            </p:nvSpPr>
            <p:spPr bwMode="auto">
              <a:xfrm>
                <a:off x="5782" y="1706"/>
                <a:ext cx="864" cy="864"/>
              </a:xfrm>
              <a:prstGeom prst="ellipse">
                <a:avLst/>
              </a:prstGeom>
              <a:solidFill>
                <a:srgbClr val="FFFF99"/>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a:p>
            </p:txBody>
          </p:sp>
        </p:grpSp>
      </p:grpSp>
      <p:sp>
        <p:nvSpPr>
          <p:cNvPr id="11" name="TextBox 10"/>
          <p:cNvSpPr txBox="1"/>
          <p:nvPr/>
        </p:nvSpPr>
        <p:spPr>
          <a:xfrm>
            <a:off x="6039741" y="3388808"/>
            <a:ext cx="877824" cy="400110"/>
          </a:xfrm>
          <a:prstGeom prst="rect">
            <a:avLst/>
          </a:prstGeom>
          <a:noFill/>
        </p:spPr>
        <p:txBody>
          <a:bodyPr wrap="square" rtlCol="0">
            <a:spAutoFit/>
          </a:bodyPr>
          <a:lstStyle/>
          <a:p>
            <a:r>
              <a:rPr lang="en-US" sz="2000" b="1"/>
              <a:t>LA CÀ</a:t>
            </a:r>
          </a:p>
        </p:txBody>
      </p:sp>
      <p:sp>
        <p:nvSpPr>
          <p:cNvPr id="12" name="TextBox 11"/>
          <p:cNvSpPr txBox="1"/>
          <p:nvPr/>
        </p:nvSpPr>
        <p:spPr>
          <a:xfrm>
            <a:off x="3787049" y="1565960"/>
            <a:ext cx="830375" cy="646331"/>
          </a:xfrm>
          <a:prstGeom prst="rect">
            <a:avLst/>
          </a:prstGeom>
          <a:noFill/>
        </p:spPr>
        <p:txBody>
          <a:bodyPr wrap="square" rtlCol="0">
            <a:spAutoFit/>
          </a:bodyPr>
          <a:lstStyle/>
          <a:p>
            <a:r>
              <a:rPr lang="en-US" b="1"/>
              <a:t>RUN RẨY</a:t>
            </a:r>
          </a:p>
        </p:txBody>
      </p:sp>
      <p:sp>
        <p:nvSpPr>
          <p:cNvPr id="52" name="TextBox 51"/>
          <p:cNvSpPr txBox="1"/>
          <p:nvPr/>
        </p:nvSpPr>
        <p:spPr>
          <a:xfrm>
            <a:off x="2658039" y="3771575"/>
            <a:ext cx="1173794" cy="400110"/>
          </a:xfrm>
          <a:prstGeom prst="rect">
            <a:avLst/>
          </a:prstGeom>
          <a:noFill/>
        </p:spPr>
        <p:txBody>
          <a:bodyPr wrap="square" rtlCol="0">
            <a:spAutoFit/>
          </a:bodyPr>
          <a:lstStyle/>
          <a:p>
            <a:r>
              <a:rPr lang="en-US" sz="2000" b="1"/>
              <a:t>ĐỎ HOE</a:t>
            </a:r>
          </a:p>
        </p:txBody>
      </p:sp>
    </p:spTree>
    <p:extLst>
      <p:ext uri="{BB962C8B-B14F-4D97-AF65-F5344CB8AC3E}">
        <p14:creationId xmlns:p14="http://schemas.microsoft.com/office/powerpoint/2010/main" val="252978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par>
                                <p:cTn id="15" presetID="22" presetClass="entr" presetSubtype="4"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par>
                                <p:cTn id="18" presetID="22" presetClass="entr" presetSubtype="4"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down)">
                                      <p:cBhvr>
                                        <p:cTn id="20" dur="500"/>
                                        <p:tgtEl>
                                          <p:spTgt spid="22"/>
                                        </p:tgtEl>
                                      </p:cBhvr>
                                    </p:animEffect>
                                  </p:childTnLst>
                                </p:cTn>
                              </p:par>
                              <p:par>
                                <p:cTn id="21" presetID="22" presetClass="entr" presetSubtype="4"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wipe(down)">
                                      <p:cBhvr>
                                        <p:cTn id="23" dur="500"/>
                                        <p:tgtEl>
                                          <p:spTgt spid="43"/>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circle(in)">
                                      <p:cBhvr>
                                        <p:cTn id="28" dur="20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circle(in)">
                                      <p:cBhvr>
                                        <p:cTn id="38" dur="20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fade">
                                      <p:cBhvr>
                                        <p:cTn id="43" dur="1000"/>
                                        <p:tgtEl>
                                          <p:spTgt spid="52"/>
                                        </p:tgtEl>
                                      </p:cBhvr>
                                    </p:animEffect>
                                    <p:anim calcmode="lin" valueType="num">
                                      <p:cBhvr>
                                        <p:cTn id="44" dur="1000" fill="hold"/>
                                        <p:tgtEl>
                                          <p:spTgt spid="52"/>
                                        </p:tgtEl>
                                        <p:attrNameLst>
                                          <p:attrName>ppt_x</p:attrName>
                                        </p:attrNameLst>
                                      </p:cBhvr>
                                      <p:tavLst>
                                        <p:tav tm="0">
                                          <p:val>
                                            <p:strVal val="#ppt_x"/>
                                          </p:val>
                                        </p:tav>
                                        <p:tav tm="100000">
                                          <p:val>
                                            <p:strVal val="#ppt_x"/>
                                          </p:val>
                                        </p:tav>
                                      </p:tavLst>
                                    </p:anim>
                                    <p:anim calcmode="lin" valueType="num">
                                      <p:cBhvr>
                                        <p:cTn id="45"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6" restart="whenNotActive" fill="hold" evtFilter="cancelBubble" nodeType="interactiveSeq">
                <p:stCondLst>
                  <p:cond evt="onClick" delay="0">
                    <p:tgtEl>
                      <p:spTgt spid="13"/>
                    </p:tgtEl>
                  </p:cond>
                </p:stCondLst>
                <p:endSync evt="end" delay="0">
                  <p:rtn val="all"/>
                </p:endSync>
                <p:childTnLst>
                  <p:par>
                    <p:cTn id="47" fill="hold">
                      <p:stCondLst>
                        <p:cond delay="0"/>
                      </p:stCondLst>
                      <p:childTnLst>
                        <p:par>
                          <p:cTn id="48" fill="hold">
                            <p:stCondLst>
                              <p:cond delay="0"/>
                            </p:stCondLst>
                            <p:childTnLst>
                              <p:par>
                                <p:cTn id="49" presetID="26" presetClass="exit" presetSubtype="0" fill="hold" nodeType="withEffect">
                                  <p:stCondLst>
                                    <p:cond delay="0"/>
                                  </p:stCondLst>
                                  <p:childTnLst>
                                    <p:animEffect transition="out" filter="wipe(down)">
                                      <p:cBhvr>
                                        <p:cTn id="50" dur="180" accel="50000">
                                          <p:stCondLst>
                                            <p:cond delay="1820"/>
                                          </p:stCondLst>
                                        </p:cTn>
                                        <p:tgtEl>
                                          <p:spTgt spid="13"/>
                                        </p:tgtEl>
                                      </p:cBhvr>
                                    </p:animEffect>
                                    <p:anim calcmode="lin" valueType="num">
                                      <p:cBhvr>
                                        <p:cTn id="51" dur="1822" tmFilter="0,0; 0.14,0.31; 0.43,0.73; 0.71,0.91; 1.0,1.0">
                                          <p:stCondLst>
                                            <p:cond delay="0"/>
                                          </p:stCondLst>
                                        </p:cTn>
                                        <p:tgtEl>
                                          <p:spTgt spid="13"/>
                                        </p:tgtEl>
                                        <p:attrNameLst>
                                          <p:attrName>ppt_x</p:attrName>
                                        </p:attrNameLst>
                                      </p:cBhvr>
                                      <p:tavLst>
                                        <p:tav tm="0">
                                          <p:val>
                                            <p:strVal val="ppt_x"/>
                                          </p:val>
                                        </p:tav>
                                        <p:tav tm="100000">
                                          <p:val>
                                            <p:strVal val="#ppt_x+0.25"/>
                                          </p:val>
                                        </p:tav>
                                      </p:tavLst>
                                    </p:anim>
                                    <p:anim calcmode="lin" valueType="num">
                                      <p:cBhvr>
                                        <p:cTn id="52" dur="178">
                                          <p:stCondLst>
                                            <p:cond delay="1822"/>
                                          </p:stCondLst>
                                        </p:cTn>
                                        <p:tgtEl>
                                          <p:spTgt spid="13"/>
                                        </p:tgtEl>
                                        <p:attrNameLst>
                                          <p:attrName>ppt_x</p:attrName>
                                        </p:attrNameLst>
                                      </p:cBhvr>
                                      <p:tavLst>
                                        <p:tav tm="0">
                                          <p:val>
                                            <p:strVal val="ppt_x"/>
                                          </p:val>
                                        </p:tav>
                                        <p:tav tm="100000">
                                          <p:val>
                                            <p:strVal val="ppt_x"/>
                                          </p:val>
                                        </p:tav>
                                      </p:tavLst>
                                    </p:anim>
                                    <p:anim calcmode="lin" valueType="num">
                                      <p:cBhvr>
                                        <p:cTn id="53" dur="664" tmFilter="0.0,0.0;0.25,0.07;0.50,0.2;0.75,0.467;1.0,1.0">
                                          <p:stCondLst>
                                            <p:cond delay="0"/>
                                          </p:stCondLst>
                                        </p:cTn>
                                        <p:tgtEl>
                                          <p:spTgt spid="13"/>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54" dur="664" tmFilter="0, 0; 0.125,0.2665; 0.25,0.4; 0.375,0.465; 0.5,0.5;  0.625,0.535; 0.75,0.6; 0.875,0.7335; 1,1">
                                          <p:stCondLst>
                                            <p:cond delay="664"/>
                                          </p:stCondLst>
                                        </p:cTn>
                                        <p:tgtEl>
                                          <p:spTgt spid="13"/>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55" dur="332" tmFilter="0, 0; 0.125,0.2665; 0.25,0.4; 0.375,0.465; 0.5,0.5;  0.625,0.535; 0.75,0.6; 0.875,0.7335; 1,1">
                                          <p:stCondLst>
                                            <p:cond delay="1324"/>
                                          </p:stCondLst>
                                        </p:cTn>
                                        <p:tgtEl>
                                          <p:spTgt spid="13"/>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56" dur="164" tmFilter="0, 0; 0.125,0.2665; 0.25,0.4; 0.375,0.465; 0.5,0.5;  0.625,0.535; 0.75,0.6; 0.875,0.7335; 1,1">
                                          <p:stCondLst>
                                            <p:cond delay="1656"/>
                                          </p:stCondLst>
                                        </p:cTn>
                                        <p:tgtEl>
                                          <p:spTgt spid="13"/>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57" dur="180" accel="50000">
                                          <p:stCondLst>
                                            <p:cond delay="1820"/>
                                          </p:stCondLst>
                                        </p:cTn>
                                        <p:tgtEl>
                                          <p:spTgt spid="13"/>
                                        </p:tgtEl>
                                        <p:attrNameLst>
                                          <p:attrName>ppt_y</p:attrName>
                                        </p:attrNameLst>
                                      </p:cBhvr>
                                      <p:tavLst>
                                        <p:tav tm="0">
                                          <p:val>
                                            <p:strVal val="ppt_y"/>
                                          </p:val>
                                        </p:tav>
                                        <p:tav tm="100000">
                                          <p:val>
                                            <p:strVal val="ppt_y+ppt_h"/>
                                          </p:val>
                                        </p:tav>
                                      </p:tavLst>
                                    </p:anim>
                                    <p:animScale>
                                      <p:cBhvr>
                                        <p:cTn id="58" dur="26">
                                          <p:stCondLst>
                                            <p:cond delay="620"/>
                                          </p:stCondLst>
                                        </p:cTn>
                                        <p:tgtEl>
                                          <p:spTgt spid="13"/>
                                        </p:tgtEl>
                                      </p:cBhvr>
                                      <p:to x="100000" y="60000"/>
                                    </p:animScale>
                                    <p:animScale>
                                      <p:cBhvr>
                                        <p:cTn id="59" dur="166" decel="50000">
                                          <p:stCondLst>
                                            <p:cond delay="646"/>
                                          </p:stCondLst>
                                        </p:cTn>
                                        <p:tgtEl>
                                          <p:spTgt spid="13"/>
                                        </p:tgtEl>
                                      </p:cBhvr>
                                      <p:to x="100000" y="100000"/>
                                    </p:animScale>
                                    <p:animScale>
                                      <p:cBhvr>
                                        <p:cTn id="60" dur="26">
                                          <p:stCondLst>
                                            <p:cond delay="1312"/>
                                          </p:stCondLst>
                                        </p:cTn>
                                        <p:tgtEl>
                                          <p:spTgt spid="13"/>
                                        </p:tgtEl>
                                      </p:cBhvr>
                                      <p:to x="100000" y="80000"/>
                                    </p:animScale>
                                    <p:animScale>
                                      <p:cBhvr>
                                        <p:cTn id="61" dur="166" decel="50000">
                                          <p:stCondLst>
                                            <p:cond delay="1338"/>
                                          </p:stCondLst>
                                        </p:cTn>
                                        <p:tgtEl>
                                          <p:spTgt spid="13"/>
                                        </p:tgtEl>
                                      </p:cBhvr>
                                      <p:to x="100000" y="100000"/>
                                    </p:animScale>
                                    <p:animScale>
                                      <p:cBhvr>
                                        <p:cTn id="62" dur="26">
                                          <p:stCondLst>
                                            <p:cond delay="1642"/>
                                          </p:stCondLst>
                                        </p:cTn>
                                        <p:tgtEl>
                                          <p:spTgt spid="13"/>
                                        </p:tgtEl>
                                      </p:cBhvr>
                                      <p:to x="100000" y="90000"/>
                                    </p:animScale>
                                    <p:animScale>
                                      <p:cBhvr>
                                        <p:cTn id="63" dur="166" decel="50000">
                                          <p:stCondLst>
                                            <p:cond delay="1668"/>
                                          </p:stCondLst>
                                        </p:cTn>
                                        <p:tgtEl>
                                          <p:spTgt spid="13"/>
                                        </p:tgtEl>
                                      </p:cBhvr>
                                      <p:to x="100000" y="100000"/>
                                    </p:animScale>
                                    <p:animScale>
                                      <p:cBhvr>
                                        <p:cTn id="64" dur="26">
                                          <p:stCondLst>
                                            <p:cond delay="1808"/>
                                          </p:stCondLst>
                                        </p:cTn>
                                        <p:tgtEl>
                                          <p:spTgt spid="13"/>
                                        </p:tgtEl>
                                      </p:cBhvr>
                                      <p:to x="100000" y="95000"/>
                                    </p:animScale>
                                    <p:animScale>
                                      <p:cBhvr>
                                        <p:cTn id="65" dur="166" decel="50000">
                                          <p:stCondLst>
                                            <p:cond delay="1834"/>
                                          </p:stCondLst>
                                        </p:cTn>
                                        <p:tgtEl>
                                          <p:spTgt spid="13"/>
                                        </p:tgtEl>
                                      </p:cBhvr>
                                      <p:to x="100000" y="100000"/>
                                    </p:animScale>
                                    <p:set>
                                      <p:cBhvr>
                                        <p:cTn id="66" dur="1" fill="hold">
                                          <p:stCondLst>
                                            <p:cond delay="1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67" restart="whenNotActive" fill="hold" evtFilter="cancelBubble" nodeType="interactiveSeq">
                <p:stCondLst>
                  <p:cond evt="onClick" delay="0">
                    <p:tgtEl>
                      <p:spTgt spid="22"/>
                    </p:tgtEl>
                  </p:cond>
                </p:stCondLst>
                <p:endSync evt="end" delay="0">
                  <p:rtn val="all"/>
                </p:endSync>
                <p:childTnLst>
                  <p:par>
                    <p:cTn id="68" fill="hold">
                      <p:stCondLst>
                        <p:cond delay="0"/>
                      </p:stCondLst>
                      <p:childTnLst>
                        <p:par>
                          <p:cTn id="69" fill="hold">
                            <p:stCondLst>
                              <p:cond delay="0"/>
                            </p:stCondLst>
                            <p:childTnLst>
                              <p:par>
                                <p:cTn id="70" presetID="53" presetClass="exit" presetSubtype="32" fill="hold" nodeType="clickEffect">
                                  <p:stCondLst>
                                    <p:cond delay="0"/>
                                  </p:stCondLst>
                                  <p:childTnLst>
                                    <p:anim calcmode="lin" valueType="num">
                                      <p:cBhvr>
                                        <p:cTn id="71" dur="500"/>
                                        <p:tgtEl>
                                          <p:spTgt spid="22"/>
                                        </p:tgtEl>
                                        <p:attrNameLst>
                                          <p:attrName>ppt_w</p:attrName>
                                        </p:attrNameLst>
                                      </p:cBhvr>
                                      <p:tavLst>
                                        <p:tav tm="0">
                                          <p:val>
                                            <p:strVal val="ppt_w"/>
                                          </p:val>
                                        </p:tav>
                                        <p:tav tm="100000">
                                          <p:val>
                                            <p:fltVal val="0"/>
                                          </p:val>
                                        </p:tav>
                                      </p:tavLst>
                                    </p:anim>
                                    <p:anim calcmode="lin" valueType="num">
                                      <p:cBhvr>
                                        <p:cTn id="72" dur="500"/>
                                        <p:tgtEl>
                                          <p:spTgt spid="22"/>
                                        </p:tgtEl>
                                        <p:attrNameLst>
                                          <p:attrName>ppt_h</p:attrName>
                                        </p:attrNameLst>
                                      </p:cBhvr>
                                      <p:tavLst>
                                        <p:tav tm="0">
                                          <p:val>
                                            <p:strVal val="ppt_h"/>
                                          </p:val>
                                        </p:tav>
                                        <p:tav tm="100000">
                                          <p:val>
                                            <p:fltVal val="0"/>
                                          </p:val>
                                        </p:tav>
                                      </p:tavLst>
                                    </p:anim>
                                    <p:animEffect transition="out" filter="fade">
                                      <p:cBhvr>
                                        <p:cTn id="73" dur="500"/>
                                        <p:tgtEl>
                                          <p:spTgt spid="22"/>
                                        </p:tgtEl>
                                      </p:cBhvr>
                                    </p:animEffect>
                                    <p:set>
                                      <p:cBhvr>
                                        <p:cTn id="74"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75" restart="whenNotActive" fill="hold" evtFilter="cancelBubble" nodeType="interactiveSeq">
                <p:stCondLst>
                  <p:cond evt="onClick" delay="0">
                    <p:tgtEl>
                      <p:spTgt spid="43"/>
                    </p:tgtEl>
                  </p:cond>
                </p:stCondLst>
                <p:endSync evt="end" delay="0">
                  <p:rtn val="all"/>
                </p:endSync>
                <p:childTnLst>
                  <p:par>
                    <p:cTn id="76" fill="hold">
                      <p:stCondLst>
                        <p:cond delay="0"/>
                      </p:stCondLst>
                      <p:childTnLst>
                        <p:par>
                          <p:cTn id="77" fill="hold">
                            <p:stCondLst>
                              <p:cond delay="0"/>
                            </p:stCondLst>
                            <p:childTnLst>
                              <p:par>
                                <p:cTn id="78" presetID="6" presetClass="exit" presetSubtype="32" fill="hold" nodeType="clickEffect">
                                  <p:stCondLst>
                                    <p:cond delay="0"/>
                                  </p:stCondLst>
                                  <p:childTnLst>
                                    <p:animEffect transition="out" filter="circle(out)">
                                      <p:cBhvr>
                                        <p:cTn id="79" dur="2000"/>
                                        <p:tgtEl>
                                          <p:spTgt spid="43"/>
                                        </p:tgtEl>
                                      </p:cBhvr>
                                    </p:animEffect>
                                    <p:set>
                                      <p:cBhvr>
                                        <p:cTn id="80" dur="1" fill="hold">
                                          <p:stCondLst>
                                            <p:cond delay="19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childTnLst>
        </p:cTn>
      </p:par>
    </p:tnLst>
    <p:bldLst>
      <p:bldP spid="5" grpId="0"/>
      <p:bldP spid="11" grpId="0"/>
      <p:bldP spid="12"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71855"/>
          </a:xfrm>
        </p:spPr>
      </p:pic>
      <p:pic>
        <p:nvPicPr>
          <p:cNvPr id="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76600"/>
            <a:ext cx="2966891" cy="2769315"/>
          </a:xfrm>
          <a:prstGeom prst="rect">
            <a:avLst/>
          </a:prstGeom>
        </p:spPr>
      </p:pic>
      <p:pic>
        <p:nvPicPr>
          <p:cNvPr id="6" name="图片 6"/>
          <p:cNvPicPr>
            <a:picLocks noChangeAspect="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819400" y="4572000"/>
            <a:ext cx="2971800" cy="2133600"/>
          </a:xfrm>
          <a:prstGeom prst="rect">
            <a:avLst/>
          </a:prstGeom>
        </p:spPr>
      </p:pic>
      <p:pic>
        <p:nvPicPr>
          <p:cNvPr id="7"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17623" y="4489977"/>
            <a:ext cx="2437185" cy="2215623"/>
          </a:xfrm>
          <a:prstGeom prst="rect">
            <a:avLst/>
          </a:prstGeom>
        </p:spPr>
      </p:pic>
      <p:pic>
        <p:nvPicPr>
          <p:cNvPr id="8" name="图片 5"/>
          <p:cNvPicPr>
            <a:picLocks noChangeAspect="1"/>
          </p:cNvPicPr>
          <p:nvPr/>
        </p:nvPicPr>
        <p:blipFill>
          <a:blip r:embed="rId7"/>
          <a:stretch>
            <a:fillRect/>
          </a:stretch>
        </p:blipFill>
        <p:spPr>
          <a:xfrm>
            <a:off x="6858000" y="2133600"/>
            <a:ext cx="1335140" cy="2017951"/>
          </a:xfrm>
          <a:prstGeom prst="rect">
            <a:avLst/>
          </a:prstGeom>
        </p:spPr>
      </p:pic>
      <p:sp>
        <p:nvSpPr>
          <p:cNvPr id="10" name="TextBox 9"/>
          <p:cNvSpPr txBox="1"/>
          <p:nvPr/>
        </p:nvSpPr>
        <p:spPr>
          <a:xfrm>
            <a:off x="762000" y="533162"/>
            <a:ext cx="7315199" cy="1600438"/>
          </a:xfrm>
          <a:prstGeom prst="rect">
            <a:avLst/>
          </a:prstGeom>
          <a:noFill/>
          <a:effectLst>
            <a:outerShdw blurRad="50800" dist="38100" dir="8100000" algn="tr" rotWithShape="0">
              <a:prstClr val="black">
                <a:alpha val="40000"/>
              </a:prstClr>
            </a:outerShdw>
          </a:effectLst>
        </p:spPr>
        <p:txBody>
          <a:bodyPr wrap="square" rtlCol="0">
            <a:spAutoFit/>
          </a:bodyPr>
          <a:lstStyle/>
          <a:p>
            <a:pPr algn="ctr"/>
            <a:r>
              <a:rPr lang="en-US" sz="4000" b="1">
                <a:solidFill>
                  <a:srgbClr val="FF0000"/>
                </a:solidFill>
                <a:latin typeface="Times New Roman" pitchFamily="18" charset="0"/>
                <a:cs typeface="Times New Roman" pitchFamily="18" charset="0"/>
              </a:rPr>
              <a:t>CẢM ƠN QUÝ THẦY CÔ VÀ CÁC EM HỌC SINH</a:t>
            </a:r>
          </a:p>
          <a:p>
            <a:endParaRPr lang="en-US"/>
          </a:p>
        </p:txBody>
      </p:sp>
    </p:spTree>
    <p:extLst>
      <p:ext uri="{BB962C8B-B14F-4D97-AF65-F5344CB8AC3E}">
        <p14:creationId xmlns:p14="http://schemas.microsoft.com/office/powerpoint/2010/main" val="171928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42"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2500"/>
                            </p:stCondLst>
                            <p:childTnLst>
                              <p:par>
                                <p:cTn id="16" presetID="2" presetClass="entr" presetSubtype="2"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1+#ppt_w/2"/>
                                          </p:val>
                                        </p:tav>
                                        <p:tav tm="100000">
                                          <p:val>
                                            <p:strVal val="#ppt_x"/>
                                          </p:val>
                                        </p:tav>
                                      </p:tavLst>
                                    </p:anim>
                                    <p:anim calcmode="lin" valueType="num">
                                      <p:cBhvr additive="base">
                                        <p:cTn id="19" dur="1000" fill="hold"/>
                                        <p:tgtEl>
                                          <p:spTgt spid="7"/>
                                        </p:tgtEl>
                                        <p:attrNameLst>
                                          <p:attrName>ppt_y</p:attrName>
                                        </p:attrNameLst>
                                      </p:cBhvr>
                                      <p:tavLst>
                                        <p:tav tm="0">
                                          <p:val>
                                            <p:strVal val="#ppt_y"/>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000" fill="hold"/>
                                        <p:tgtEl>
                                          <p:spTgt spid="10"/>
                                        </p:tgtEl>
                                        <p:attrNameLst>
                                          <p:attrName>ppt_w</p:attrName>
                                        </p:attrNameLst>
                                      </p:cBhvr>
                                      <p:tavLst>
                                        <p:tav tm="0">
                                          <p:val>
                                            <p:fltVal val="0"/>
                                          </p:val>
                                        </p:tav>
                                        <p:tav tm="100000">
                                          <p:val>
                                            <p:strVal val="#ppt_w"/>
                                          </p:val>
                                        </p:tav>
                                      </p:tavLst>
                                    </p:anim>
                                    <p:anim calcmode="lin" valueType="num">
                                      <p:cBhvr>
                                        <p:cTn id="30" dur="1000" fill="hold"/>
                                        <p:tgtEl>
                                          <p:spTgt spid="10"/>
                                        </p:tgtEl>
                                        <p:attrNameLst>
                                          <p:attrName>ppt_h</p:attrName>
                                        </p:attrNameLst>
                                      </p:cBhvr>
                                      <p:tavLst>
                                        <p:tav tm="0">
                                          <p:val>
                                            <p:fltVal val="0"/>
                                          </p:val>
                                        </p:tav>
                                        <p:tav tm="100000">
                                          <p:val>
                                            <p:strVal val="#ppt_h"/>
                                          </p:val>
                                        </p:tav>
                                      </p:tavLst>
                                    </p:anim>
                                    <p:anim calcmode="lin" valueType="num">
                                      <p:cBhvr>
                                        <p:cTn id="31" dur="1000" fill="hold"/>
                                        <p:tgtEl>
                                          <p:spTgt spid="10"/>
                                        </p:tgtEl>
                                        <p:attrNameLst>
                                          <p:attrName>style.rotation</p:attrName>
                                        </p:attrNameLst>
                                      </p:cBhvr>
                                      <p:tavLst>
                                        <p:tav tm="0">
                                          <p:val>
                                            <p:fltVal val="90"/>
                                          </p:val>
                                        </p:tav>
                                        <p:tav tm="100000">
                                          <p:val>
                                            <p:fltVal val="0"/>
                                          </p:val>
                                        </p:tav>
                                      </p:tavLst>
                                    </p:anim>
                                    <p:animEffect transition="in" filter="fade">
                                      <p:cBhvr>
                                        <p:cTn id="3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Oval 4"/>
          <p:cNvSpPr/>
          <p:nvPr/>
        </p:nvSpPr>
        <p:spPr>
          <a:xfrm>
            <a:off x="6019800" y="3810000"/>
            <a:ext cx="2971800" cy="30480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000" b="1">
                <a:latin typeface="Times New Roman" pitchFamily="18" charset="0"/>
                <a:cs typeface="Times New Roman" pitchFamily="18" charset="0"/>
              </a:rPr>
              <a:t>SỰ TÍCH CÂY VÚ SỮA</a:t>
            </a:r>
          </a:p>
        </p:txBody>
      </p:sp>
    </p:spTree>
    <p:extLst>
      <p:ext uri="{BB962C8B-B14F-4D97-AF65-F5344CB8AC3E}">
        <p14:creationId xmlns:p14="http://schemas.microsoft.com/office/powerpoint/2010/main" val="2118915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6" name="TextBox 5"/>
          <p:cNvSpPr txBox="1"/>
          <p:nvPr/>
        </p:nvSpPr>
        <p:spPr>
          <a:xfrm>
            <a:off x="1752600" y="609600"/>
            <a:ext cx="6324600" cy="381000"/>
          </a:xfrm>
          <a:prstGeom prst="rect">
            <a:avLst/>
          </a:prstGeom>
          <a:noFill/>
        </p:spPr>
        <p:txBody>
          <a:bodyPr wrap="square" rtlCol="0">
            <a:spAutoFit/>
          </a:bodyPr>
          <a:lstStyle/>
          <a:p>
            <a:endParaRPr lang="en-US"/>
          </a:p>
        </p:txBody>
      </p:sp>
      <p:sp>
        <p:nvSpPr>
          <p:cNvPr id="7" name="TextBox 6"/>
          <p:cNvSpPr txBox="1"/>
          <p:nvPr/>
        </p:nvSpPr>
        <p:spPr>
          <a:xfrm>
            <a:off x="1504666" y="524105"/>
            <a:ext cx="6248400" cy="584775"/>
          </a:xfrm>
          <a:prstGeom prst="rect">
            <a:avLst/>
          </a:prstGeom>
          <a:noFill/>
        </p:spPr>
        <p:txBody>
          <a:bodyPr wrap="square" rtlCol="0">
            <a:spAutoFit/>
          </a:bodyPr>
          <a:lstStyle/>
          <a:p>
            <a:pPr algn="ctr"/>
            <a:r>
              <a:rPr lang="en-US" sz="3200">
                <a:latin typeface="Times New Roman" pitchFamily="18" charset="0"/>
                <a:cs typeface="Times New Roman" pitchFamily="18" charset="0"/>
              </a:rPr>
              <a:t>Thứ Ba ngày 30 tháng 11 năm 2021</a:t>
            </a:r>
          </a:p>
        </p:txBody>
      </p:sp>
      <p:sp>
        <p:nvSpPr>
          <p:cNvPr id="8" name="TextBox 7"/>
          <p:cNvSpPr txBox="1"/>
          <p:nvPr/>
        </p:nvSpPr>
        <p:spPr>
          <a:xfrm>
            <a:off x="3219166" y="1115331"/>
            <a:ext cx="2819400" cy="584775"/>
          </a:xfrm>
          <a:prstGeom prst="rect">
            <a:avLst/>
          </a:prstGeom>
          <a:noFill/>
        </p:spPr>
        <p:txBody>
          <a:bodyPr wrap="square" rtlCol="0">
            <a:spAutoFit/>
          </a:bodyPr>
          <a:lstStyle/>
          <a:p>
            <a:pPr algn="ctr"/>
            <a:r>
              <a:rPr lang="en-US" sz="3200" b="1" u="sng">
                <a:solidFill>
                  <a:srgbClr val="0070C0"/>
                </a:solidFill>
                <a:latin typeface="Times New Roman" pitchFamily="18" charset="0"/>
                <a:cs typeface="Times New Roman" pitchFamily="18" charset="0"/>
              </a:rPr>
              <a:t>Đọc</a:t>
            </a:r>
            <a:r>
              <a:rPr lang="en-US" sz="3200" u="sng">
                <a:solidFill>
                  <a:srgbClr val="0070C0"/>
                </a:solidFill>
                <a:latin typeface="Times New Roman" pitchFamily="18" charset="0"/>
                <a:cs typeface="Times New Roman" pitchFamily="18" charset="0"/>
              </a:rPr>
              <a:t>:</a:t>
            </a:r>
          </a:p>
        </p:txBody>
      </p:sp>
      <p:sp>
        <p:nvSpPr>
          <p:cNvPr id="9" name="TextBox 8"/>
          <p:cNvSpPr txBox="1"/>
          <p:nvPr/>
        </p:nvSpPr>
        <p:spPr>
          <a:xfrm>
            <a:off x="2327512" y="1981200"/>
            <a:ext cx="4724400" cy="769441"/>
          </a:xfrm>
          <a:prstGeom prst="rect">
            <a:avLst/>
          </a:prstGeom>
          <a:noFill/>
        </p:spPr>
        <p:txBody>
          <a:bodyPr wrap="square" rtlCol="0">
            <a:spAutoFit/>
          </a:bodyPr>
          <a:lstStyle/>
          <a:p>
            <a:pPr algn="ctr"/>
            <a:r>
              <a:rPr lang="en-US" sz="4400" b="1">
                <a:solidFill>
                  <a:srgbClr val="FF0000"/>
                </a:solidFill>
                <a:latin typeface="Times New Roman" pitchFamily="18" charset="0"/>
                <a:cs typeface="Times New Roman" pitchFamily="18" charset="0"/>
              </a:rPr>
              <a:t>Sự tích cây vú sữa</a:t>
            </a:r>
          </a:p>
        </p:txBody>
      </p:sp>
    </p:spTree>
    <p:extLst>
      <p:ext uri="{BB962C8B-B14F-4D97-AF65-F5344CB8AC3E}">
        <p14:creationId xmlns:p14="http://schemas.microsoft.com/office/powerpoint/2010/main" val="192673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1000"/>
                                        <p:tgtEl>
                                          <p:spTgt spid="9">
                                            <p:txEl>
                                              <p:pRg st="0" end="0"/>
                                            </p:txEl>
                                          </p:spTgt>
                                        </p:tgtEl>
                                      </p:cBhvr>
                                    </p:animEffect>
                                    <p:anim calcmode="lin" valueType="num">
                                      <p:cBhvr>
                                        <p:cTn id="22"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9144000" cy="6858000"/>
          </a:xfrm>
        </p:spPr>
      </p:pic>
      <p:sp>
        <p:nvSpPr>
          <p:cNvPr id="5" name="Oval 4"/>
          <p:cNvSpPr/>
          <p:nvPr/>
        </p:nvSpPr>
        <p:spPr>
          <a:xfrm>
            <a:off x="2286000" y="838200"/>
            <a:ext cx="4343400" cy="3124200"/>
          </a:xfrm>
          <a:prstGeom prst="ellipse">
            <a:avLst/>
          </a:prstGeom>
          <a:ln>
            <a:noFill/>
          </a:ln>
          <a:effectLst>
            <a:glow rad="139700">
              <a:schemeClr val="accent6">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5"/>
          </a:fillRef>
          <a:effectRef idx="1">
            <a:schemeClr val="accent5"/>
          </a:effectRef>
          <a:fontRef idx="minor">
            <a:schemeClr val="lt1"/>
          </a:fontRef>
        </p:style>
        <p:txBody>
          <a:bodyPr rtlCol="0" anchor="ctr"/>
          <a:lstStyle/>
          <a:p>
            <a:pPr algn="ctr"/>
            <a:r>
              <a:rPr lang="en-US" sz="9600" b="1">
                <a:latin typeface="Times New Roman" pitchFamily="18" charset="0"/>
                <a:cs typeface="Times New Roman" pitchFamily="18" charset="0"/>
              </a:rPr>
              <a:t>ĐỌC</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803" y="1045117"/>
            <a:ext cx="2843803" cy="3211279"/>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554566">
            <a:off x="5846114" y="926211"/>
            <a:ext cx="3145882" cy="3552135"/>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67000" y="3962400"/>
            <a:ext cx="2861481" cy="2504364"/>
          </a:xfrm>
          <a:prstGeom prst="rect">
            <a:avLst/>
          </a:prstGeom>
        </p:spPr>
      </p:pic>
    </p:spTree>
    <p:extLst>
      <p:ext uri="{BB962C8B-B14F-4D97-AF65-F5344CB8AC3E}">
        <p14:creationId xmlns:p14="http://schemas.microsoft.com/office/powerpoint/2010/main" val="2600164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8699"/>
            <a:ext cx="9144000" cy="6858000"/>
          </a:xfrm>
        </p:spPr>
      </p:pic>
      <p:sp>
        <p:nvSpPr>
          <p:cNvPr id="5" name="Rounded Rectangle 4"/>
          <p:cNvSpPr/>
          <p:nvPr/>
        </p:nvSpPr>
        <p:spPr>
          <a:xfrm>
            <a:off x="228600" y="304800"/>
            <a:ext cx="1524000" cy="5334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600" b="1">
                <a:latin typeface="Times New Roman" pitchFamily="18" charset="0"/>
                <a:cs typeface="Times New Roman" pitchFamily="18" charset="0"/>
              </a:rPr>
              <a:t>ĐỌC</a:t>
            </a:r>
          </a:p>
        </p:txBody>
      </p:sp>
      <p:sp>
        <p:nvSpPr>
          <p:cNvPr id="6" name="TextBox 5"/>
          <p:cNvSpPr txBox="1"/>
          <p:nvPr/>
        </p:nvSpPr>
        <p:spPr>
          <a:xfrm>
            <a:off x="2413660" y="265216"/>
            <a:ext cx="4876800" cy="646331"/>
          </a:xfrm>
          <a:prstGeom prst="rect">
            <a:avLst/>
          </a:prstGeom>
          <a:noFill/>
        </p:spPr>
        <p:txBody>
          <a:bodyPr wrap="square" rtlCol="0">
            <a:spAutoFit/>
          </a:bodyPr>
          <a:lstStyle/>
          <a:p>
            <a:pPr algn="ctr"/>
            <a:r>
              <a:rPr lang="en-US" sz="3600" b="1">
                <a:solidFill>
                  <a:srgbClr val="FF0000"/>
                </a:solidFill>
                <a:latin typeface="Times New Roman" pitchFamily="18" charset="0"/>
                <a:cs typeface="Times New Roman" pitchFamily="18" charset="0"/>
              </a:rPr>
              <a:t>Sự tích cây vú sữa</a:t>
            </a:r>
          </a:p>
        </p:txBody>
      </p:sp>
      <p:sp>
        <p:nvSpPr>
          <p:cNvPr id="7" name="TextBox 6"/>
          <p:cNvSpPr txBox="1"/>
          <p:nvPr/>
        </p:nvSpPr>
        <p:spPr>
          <a:xfrm>
            <a:off x="228600" y="911547"/>
            <a:ext cx="8458200" cy="5847755"/>
          </a:xfrm>
          <a:prstGeom prst="rect">
            <a:avLst/>
          </a:prstGeom>
          <a:noFill/>
        </p:spPr>
        <p:txBody>
          <a:bodyPr wrap="square" rtlCol="0">
            <a:spAutoFit/>
          </a:bodyPr>
          <a:lstStyle/>
          <a:p>
            <a:pPr algn="just"/>
            <a:r>
              <a:rPr lang="vi-VN" sz="2200">
                <a:latin typeface="Times New Roman" pitchFamily="18" charset="0"/>
                <a:cs typeface="Times New Roman" pitchFamily="18" charset="0"/>
              </a:rPr>
              <a:t>1. Ngày xưa, có một cậu bé ham chơi. Một lần, bị mẹ mắng, cậu vùng vằng bỏ đi. Cậu la cà khắp nơi, chẳng nghĩ đến mẹ ở nhà mỏi mắt chờ mong.</a:t>
            </a:r>
          </a:p>
          <a:p>
            <a:pPr algn="just"/>
            <a:r>
              <a:rPr lang="vi-VN" sz="2200">
                <a:latin typeface="Times New Roman" pitchFamily="18" charset="0"/>
                <a:cs typeface="Times New Roman" pitchFamily="18" charset="0"/>
              </a:rPr>
              <a:t>2. Một hôm, vừa đ</a:t>
            </a:r>
            <a:r>
              <a:rPr lang="en-US" sz="2200">
                <a:latin typeface="Times New Roman" pitchFamily="18" charset="0"/>
                <a:cs typeface="Times New Roman" pitchFamily="18" charset="0"/>
              </a:rPr>
              <a:t>ói</a:t>
            </a:r>
            <a:r>
              <a:rPr lang="vi-VN" sz="2200">
                <a:latin typeface="Times New Roman" pitchFamily="18" charset="0"/>
                <a:cs typeface="Times New Roman" pitchFamily="18" charset="0"/>
              </a:rPr>
              <a:t> vừa rét, cậu mới tìm đường về nhà. </a:t>
            </a:r>
          </a:p>
          <a:p>
            <a:pPr algn="just"/>
            <a:r>
              <a:rPr lang="vi-VN" sz="2200">
                <a:latin typeface="Times New Roman" pitchFamily="18" charset="0"/>
                <a:cs typeface="Times New Roman" pitchFamily="18" charset="0"/>
              </a:rPr>
              <a:t>    Ở nhà, cảnh vật vẫn như xưa, nhưng không thấy mẹ đâu. Cậu khản tiếng gọi mẹ, rồi ôm lấy một cây xanh trong vườn mà khóc. Cây xanh bỗng run rẩy. Từ các cành lá, những đài hoa bé tí trổ ra, nở trắng như mây. Hoa tàn, quả xuất hiện, lớn nhanh, da căng mịn, </a:t>
            </a:r>
            <a:r>
              <a:rPr lang="en-US" sz="2200">
                <a:latin typeface="Times New Roman" pitchFamily="18" charset="0"/>
                <a:cs typeface="Times New Roman" pitchFamily="18" charset="0"/>
              </a:rPr>
              <a:t>x</a:t>
            </a:r>
            <a:r>
              <a:rPr lang="vi-VN" sz="2200">
                <a:latin typeface="Times New Roman" pitchFamily="18" charset="0"/>
                <a:cs typeface="Times New Roman" pitchFamily="18" charset="0"/>
              </a:rPr>
              <a:t>anh óng ánh, rồi chín. Một quả rơi vào lòng cậu.</a:t>
            </a:r>
            <a:endParaRPr lang="en-US" sz="2200">
              <a:latin typeface="Times New Roman" pitchFamily="18" charset="0"/>
              <a:cs typeface="Times New Roman" pitchFamily="18" charset="0"/>
            </a:endParaRPr>
          </a:p>
          <a:p>
            <a:pPr algn="just"/>
            <a:r>
              <a:rPr lang="vi-VN" sz="2200">
                <a:latin typeface="Times New Roman" pitchFamily="18" charset="0"/>
                <a:cs typeface="Times New Roman" pitchFamily="18" charset="0"/>
              </a:rPr>
              <a:t>3. Môi cậu vừa chạm vào, một dòng sữa trắng trào ra, ngọt </a:t>
            </a:r>
            <a:r>
              <a:rPr lang="en-US" sz="2200">
                <a:latin typeface="Times New Roman" pitchFamily="18" charset="0"/>
                <a:cs typeface="Times New Roman" pitchFamily="18" charset="0"/>
              </a:rPr>
              <a:t>thơm </a:t>
            </a:r>
            <a:r>
              <a:rPr lang="vi-VN" sz="2200">
                <a:latin typeface="Times New Roman" pitchFamily="18" charset="0"/>
                <a:cs typeface="Times New Roman" pitchFamily="18" charset="0"/>
              </a:rPr>
              <a:t>như sữa mẹ.</a:t>
            </a:r>
          </a:p>
          <a:p>
            <a:pPr algn="just"/>
            <a:r>
              <a:rPr lang="vi-VN" sz="2200">
                <a:latin typeface="Times New Roman" pitchFamily="18" charset="0"/>
                <a:cs typeface="Times New Roman" pitchFamily="18" charset="0"/>
              </a:rPr>
              <a:t>  </a:t>
            </a:r>
            <a:r>
              <a:rPr lang="en-US" sz="2200">
                <a:latin typeface="Times New Roman" pitchFamily="18" charset="0"/>
                <a:cs typeface="Times New Roman" pitchFamily="18" charset="0"/>
              </a:rPr>
              <a:t> </a:t>
            </a:r>
            <a:r>
              <a:rPr lang="vi-VN" sz="2200">
                <a:latin typeface="Times New Roman" pitchFamily="18" charset="0"/>
                <a:cs typeface="Times New Roman" pitchFamily="18" charset="0"/>
              </a:rPr>
              <a:t>Cậu nhìn lên tán lá. Lá một mặt xanh bóng</a:t>
            </a:r>
            <a:r>
              <a:rPr lang="en-US" sz="2200">
                <a:latin typeface="Times New Roman" pitchFamily="18" charset="0"/>
                <a:cs typeface="Times New Roman" pitchFamily="18" charset="0"/>
              </a:rPr>
              <a:t>,</a:t>
            </a:r>
            <a:r>
              <a:rPr lang="vi-VN" sz="2200">
                <a:latin typeface="Times New Roman" pitchFamily="18" charset="0"/>
                <a:cs typeface="Times New Roman" pitchFamily="18" charset="0"/>
              </a:rPr>
              <a:t> mặt kia đỏ hoe như mắt mẹ khóc chờ con. Cậu bé oà khóc. Cây xoà cành ôm cậu, như tay mẹ âu yếm vỗ về.</a:t>
            </a:r>
          </a:p>
          <a:p>
            <a:pPr algn="just"/>
            <a:r>
              <a:rPr lang="vi-VN" sz="2200">
                <a:latin typeface="Times New Roman" pitchFamily="18" charset="0"/>
                <a:cs typeface="Times New Roman" pitchFamily="18" charset="0"/>
              </a:rPr>
              <a:t>   Trái cây thơm ngon ở vườn nhà cậu bé, ai cũng thích. Họ đem hạt gieo trồng khắp nơi và gọi đó là cây vú sữa.</a:t>
            </a:r>
          </a:p>
          <a:p>
            <a:r>
              <a:rPr lang="en-US" sz="2200" i="1">
                <a:latin typeface="Times New Roman" pitchFamily="18" charset="0"/>
                <a:cs typeface="Times New Roman" pitchFamily="18" charset="0"/>
              </a:rPr>
              <a:t>                                                                              Theo Ngọc Châu</a:t>
            </a:r>
          </a:p>
        </p:txBody>
      </p:sp>
    </p:spTree>
    <p:extLst>
      <p:ext uri="{BB962C8B-B14F-4D97-AF65-F5344CB8AC3E}">
        <p14:creationId xmlns:p14="http://schemas.microsoft.com/office/powerpoint/2010/main" val="252567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9353266" cy="6858000"/>
          </a:xfrm>
        </p:spPr>
      </p:pic>
      <p:sp>
        <p:nvSpPr>
          <p:cNvPr id="7" name="Flowchart: Alternate Process 6"/>
          <p:cNvSpPr/>
          <p:nvPr/>
        </p:nvSpPr>
        <p:spPr>
          <a:xfrm>
            <a:off x="228600" y="152400"/>
            <a:ext cx="2196152" cy="533400"/>
          </a:xfrm>
          <a:prstGeom prst="flowChartAlternate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400" b="1">
                <a:latin typeface="Times New Roman" pitchFamily="18" charset="0"/>
                <a:cs typeface="Times New Roman" pitchFamily="18" charset="0"/>
              </a:rPr>
              <a:t>LUYỆN ĐỌC</a:t>
            </a:r>
          </a:p>
        </p:txBody>
      </p:sp>
      <p:sp>
        <p:nvSpPr>
          <p:cNvPr id="9" name="Rectangle 8"/>
          <p:cNvSpPr/>
          <p:nvPr/>
        </p:nvSpPr>
        <p:spPr>
          <a:xfrm>
            <a:off x="2805753" y="171313"/>
            <a:ext cx="5486400" cy="738664"/>
          </a:xfrm>
          <a:prstGeom prst="rect">
            <a:avLst/>
          </a:prstGeom>
        </p:spPr>
        <p:txBody>
          <a:bodyPr wrap="square">
            <a:spAutoFit/>
          </a:bodyPr>
          <a:lstStyle/>
          <a:p>
            <a:pPr algn="ctr"/>
            <a:r>
              <a:rPr lang="en-US" sz="4200" b="1">
                <a:solidFill>
                  <a:srgbClr val="FF0000"/>
                </a:solidFill>
                <a:latin typeface="Times New Roman" pitchFamily="18" charset="0"/>
                <a:cs typeface="Times New Roman" pitchFamily="18" charset="0"/>
              </a:rPr>
              <a:t>Sự tích cây vú sữa</a:t>
            </a:r>
          </a:p>
        </p:txBody>
      </p:sp>
      <p:sp>
        <p:nvSpPr>
          <p:cNvPr id="10" name="TextBox 9"/>
          <p:cNvSpPr txBox="1"/>
          <p:nvPr/>
        </p:nvSpPr>
        <p:spPr>
          <a:xfrm>
            <a:off x="381000" y="1062335"/>
            <a:ext cx="8610600" cy="1569660"/>
          </a:xfrm>
          <a:prstGeom prst="rect">
            <a:avLst/>
          </a:prstGeom>
          <a:noFill/>
        </p:spPr>
        <p:txBody>
          <a:bodyPr wrap="square" rtlCol="0">
            <a:spAutoFit/>
          </a:bodyPr>
          <a:lstStyle/>
          <a:p>
            <a:pPr algn="just"/>
            <a:r>
              <a:rPr lang="vi-VN">
                <a:latin typeface="Times New Roman" pitchFamily="18" charset="0"/>
                <a:cs typeface="Times New Roman" pitchFamily="18" charset="0"/>
              </a:rPr>
              <a:t> </a:t>
            </a:r>
            <a:r>
              <a:rPr lang="vi-VN" sz="3200">
                <a:latin typeface="Times New Roman" pitchFamily="18" charset="0"/>
                <a:cs typeface="Times New Roman" pitchFamily="18" charset="0"/>
              </a:rPr>
              <a:t>1. Ngày xưa, có một cậu bé ham chơi. Một lần, bị mẹ mắng, cậu vùng vằng bỏ đi. Cậu la cà khắp nơi, chẳng nghĩ đến mẹ ở nhà mỏi mắt chờ mong.</a:t>
            </a:r>
            <a:endParaRPr lang="en-US" sz="3200"/>
          </a:p>
        </p:txBody>
      </p:sp>
      <p:pic>
        <p:nvPicPr>
          <p:cNvPr id="11"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384" r="3103"/>
          <a:stretch/>
        </p:blipFill>
        <p:spPr bwMode="auto">
          <a:xfrm>
            <a:off x="1326676" y="2971799"/>
            <a:ext cx="6064724" cy="3429001"/>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400800" y="1554777"/>
            <a:ext cx="1371600" cy="584775"/>
          </a:xfrm>
          <a:prstGeom prst="rect">
            <a:avLst/>
          </a:prstGeom>
          <a:noFill/>
        </p:spPr>
        <p:txBody>
          <a:bodyPr wrap="square" rtlCol="0">
            <a:spAutoFit/>
          </a:bodyPr>
          <a:lstStyle/>
          <a:p>
            <a:r>
              <a:rPr lang="en-US" sz="3200">
                <a:solidFill>
                  <a:srgbClr val="FF0000"/>
                </a:solidFill>
                <a:latin typeface="Times New Roman" pitchFamily="18" charset="0"/>
                <a:cs typeface="Times New Roman" pitchFamily="18" charset="0"/>
              </a:rPr>
              <a:t>la cà</a:t>
            </a:r>
          </a:p>
        </p:txBody>
      </p:sp>
    </p:spTree>
    <p:extLst>
      <p:ext uri="{BB962C8B-B14F-4D97-AF65-F5344CB8AC3E}">
        <p14:creationId xmlns:p14="http://schemas.microsoft.com/office/powerpoint/2010/main" val="3945378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8196"/>
            <a:ext cx="9144000" cy="6839803"/>
          </a:xfrm>
        </p:spPr>
      </p:pic>
      <p:sp>
        <p:nvSpPr>
          <p:cNvPr id="6" name="Rounded Rectangle 5"/>
          <p:cNvSpPr/>
          <p:nvPr/>
        </p:nvSpPr>
        <p:spPr>
          <a:xfrm>
            <a:off x="152400" y="228600"/>
            <a:ext cx="2286000" cy="6858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400" b="1">
                <a:latin typeface="Times New Roman" pitchFamily="18" charset="0"/>
                <a:cs typeface="Times New Roman" pitchFamily="18" charset="0"/>
              </a:rPr>
              <a:t>LUYỆN ĐỌC</a:t>
            </a:r>
          </a:p>
        </p:txBody>
      </p:sp>
      <p:sp>
        <p:nvSpPr>
          <p:cNvPr id="8" name="TextBox 7"/>
          <p:cNvSpPr txBox="1"/>
          <p:nvPr/>
        </p:nvSpPr>
        <p:spPr>
          <a:xfrm>
            <a:off x="2895600" y="304702"/>
            <a:ext cx="5029200" cy="738664"/>
          </a:xfrm>
          <a:prstGeom prst="rect">
            <a:avLst/>
          </a:prstGeom>
          <a:noFill/>
        </p:spPr>
        <p:txBody>
          <a:bodyPr wrap="square" rtlCol="0">
            <a:spAutoFit/>
          </a:bodyPr>
          <a:lstStyle/>
          <a:p>
            <a:pPr algn="ctr"/>
            <a:r>
              <a:rPr lang="en-US" sz="4200" b="1">
                <a:solidFill>
                  <a:srgbClr val="FF0000"/>
                </a:solidFill>
                <a:latin typeface="Times New Roman" pitchFamily="18" charset="0"/>
                <a:cs typeface="Times New Roman" pitchFamily="18" charset="0"/>
              </a:rPr>
              <a:t>Sự tích cây vú sữa</a:t>
            </a:r>
          </a:p>
        </p:txBody>
      </p:sp>
      <p:sp>
        <p:nvSpPr>
          <p:cNvPr id="9" name="TextBox 8"/>
          <p:cNvSpPr txBox="1"/>
          <p:nvPr/>
        </p:nvSpPr>
        <p:spPr>
          <a:xfrm>
            <a:off x="990600" y="2514600"/>
            <a:ext cx="6172200" cy="369332"/>
          </a:xfrm>
          <a:prstGeom prst="rect">
            <a:avLst/>
          </a:prstGeom>
          <a:noFill/>
        </p:spPr>
        <p:txBody>
          <a:bodyPr wrap="square" rtlCol="0">
            <a:spAutoFit/>
          </a:bodyPr>
          <a:lstStyle/>
          <a:p>
            <a:endParaRPr lang="en-US"/>
          </a:p>
        </p:txBody>
      </p:sp>
      <p:sp>
        <p:nvSpPr>
          <p:cNvPr id="10" name="TextBox 9"/>
          <p:cNvSpPr txBox="1"/>
          <p:nvPr/>
        </p:nvSpPr>
        <p:spPr>
          <a:xfrm>
            <a:off x="152400" y="1524000"/>
            <a:ext cx="8381999" cy="4308872"/>
          </a:xfrm>
          <a:prstGeom prst="rect">
            <a:avLst/>
          </a:prstGeom>
          <a:noFill/>
        </p:spPr>
        <p:txBody>
          <a:bodyPr wrap="square" rtlCol="0">
            <a:spAutoFit/>
          </a:bodyPr>
          <a:lstStyle/>
          <a:p>
            <a:pPr algn="just"/>
            <a:r>
              <a:rPr lang="en-US" sz="3200">
                <a:latin typeface="Times New Roman" pitchFamily="18" charset="0"/>
                <a:cs typeface="Times New Roman" pitchFamily="18" charset="0"/>
              </a:rPr>
              <a:t>2. </a:t>
            </a:r>
            <a:r>
              <a:rPr lang="vi-VN" sz="3200">
                <a:latin typeface="Times New Roman" pitchFamily="18" charset="0"/>
                <a:cs typeface="Times New Roman" pitchFamily="18" charset="0"/>
              </a:rPr>
              <a:t>Một hôm, vừa đ</a:t>
            </a:r>
            <a:r>
              <a:rPr lang="en-US" sz="3200">
                <a:latin typeface="Times New Roman" pitchFamily="18" charset="0"/>
                <a:cs typeface="Times New Roman" pitchFamily="18" charset="0"/>
              </a:rPr>
              <a:t>ói</a:t>
            </a:r>
            <a:r>
              <a:rPr lang="vi-VN" sz="3200">
                <a:latin typeface="Times New Roman" pitchFamily="18" charset="0"/>
                <a:cs typeface="Times New Roman" pitchFamily="18" charset="0"/>
              </a:rPr>
              <a:t> vừa rét, cậu mới tìm đường về nhà. Ở nhà, cảnh vật vẫn</a:t>
            </a:r>
            <a:r>
              <a:rPr lang="en-US" sz="3200">
                <a:latin typeface="Times New Roman" pitchFamily="18" charset="0"/>
                <a:cs typeface="Times New Roman" pitchFamily="18" charset="0"/>
              </a:rPr>
              <a:t> </a:t>
            </a:r>
            <a:r>
              <a:rPr lang="vi-VN" sz="3200">
                <a:latin typeface="Times New Roman" pitchFamily="18" charset="0"/>
                <a:cs typeface="Times New Roman" pitchFamily="18" charset="0"/>
              </a:rPr>
              <a:t>như xưa,</a:t>
            </a:r>
            <a:r>
              <a:rPr lang="en-US" sz="3200">
                <a:latin typeface="Times New Roman" pitchFamily="18" charset="0"/>
                <a:cs typeface="Times New Roman" pitchFamily="18" charset="0"/>
              </a:rPr>
              <a:t> n</a:t>
            </a:r>
            <a:r>
              <a:rPr lang="vi-VN" sz="3200">
                <a:latin typeface="Times New Roman" pitchFamily="18" charset="0"/>
                <a:cs typeface="Times New Roman" pitchFamily="18" charset="0"/>
              </a:rPr>
              <a:t>hưng không thấy mẹ đâu. Cậu khản tiếng gọi mẹ, rồi ôm lấy một cây xanh trong vườn mà khóc. Cây xanh bỗng run rẩy. Từ các cành lá, những đài hoa bé tí trổ ra, nở trắng như mây. Hoa tàn, quả xuất hiện, lớn nhanh, da căng mịn, xanh óng ánh, rồi chín. Một quả rơi vào lòng cậu.</a:t>
            </a:r>
            <a:endParaRPr lang="vi-VN" sz="3200"/>
          </a:p>
          <a:p>
            <a:pPr algn="just"/>
            <a:endParaRPr lang="en-US" sz="2000"/>
          </a:p>
        </p:txBody>
      </p:sp>
      <p:sp>
        <p:nvSpPr>
          <p:cNvPr id="3" name="TextBox 2"/>
          <p:cNvSpPr txBox="1"/>
          <p:nvPr/>
        </p:nvSpPr>
        <p:spPr>
          <a:xfrm>
            <a:off x="1999396" y="3471051"/>
            <a:ext cx="1447800" cy="584775"/>
          </a:xfrm>
          <a:prstGeom prst="rect">
            <a:avLst/>
          </a:prstGeom>
          <a:noFill/>
        </p:spPr>
        <p:txBody>
          <a:bodyPr wrap="square" rtlCol="0">
            <a:spAutoFit/>
          </a:bodyPr>
          <a:lstStyle/>
          <a:p>
            <a:r>
              <a:rPr lang="en-US" sz="3200">
                <a:solidFill>
                  <a:srgbClr val="FF0000"/>
                </a:solidFill>
                <a:latin typeface="Times New Roman" pitchFamily="18" charset="0"/>
                <a:cs typeface="Times New Roman" pitchFamily="18" charset="0"/>
              </a:rPr>
              <a:t>run rẩy</a:t>
            </a:r>
          </a:p>
        </p:txBody>
      </p:sp>
      <p:sp>
        <p:nvSpPr>
          <p:cNvPr id="5" name="TextBox 4"/>
          <p:cNvSpPr txBox="1"/>
          <p:nvPr/>
        </p:nvSpPr>
        <p:spPr>
          <a:xfrm>
            <a:off x="3577419" y="4443990"/>
            <a:ext cx="1828800" cy="584775"/>
          </a:xfrm>
          <a:prstGeom prst="rect">
            <a:avLst/>
          </a:prstGeom>
          <a:noFill/>
        </p:spPr>
        <p:txBody>
          <a:bodyPr wrap="square" rtlCol="0">
            <a:spAutoFit/>
          </a:bodyPr>
          <a:lstStyle/>
          <a:p>
            <a:r>
              <a:rPr lang="en-US" sz="3200">
                <a:solidFill>
                  <a:srgbClr val="FF0000"/>
                </a:solidFill>
                <a:latin typeface="Times New Roman" pitchFamily="18" charset="0"/>
                <a:cs typeface="Times New Roman" pitchFamily="18" charset="0"/>
              </a:rPr>
              <a:t>căng mịn</a:t>
            </a:r>
          </a:p>
        </p:txBody>
      </p:sp>
    </p:spTree>
    <p:extLst>
      <p:ext uri="{BB962C8B-B14F-4D97-AF65-F5344CB8AC3E}">
        <p14:creationId xmlns:p14="http://schemas.microsoft.com/office/powerpoint/2010/main" val="2098419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heel(1)">
                                      <p:cBhvr>
                                        <p:cTn id="3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p:bldP spid="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5" name="Flowchart: Alternate Process 4"/>
          <p:cNvSpPr/>
          <p:nvPr/>
        </p:nvSpPr>
        <p:spPr>
          <a:xfrm>
            <a:off x="228600" y="228600"/>
            <a:ext cx="2209800" cy="685800"/>
          </a:xfrm>
          <a:prstGeom prst="flowChartAlternateProcess">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400" b="1">
                <a:latin typeface="Times New Roman" pitchFamily="18" charset="0"/>
                <a:cs typeface="Times New Roman" pitchFamily="18" charset="0"/>
              </a:rPr>
              <a:t>LUYỆN ĐỌC</a:t>
            </a:r>
          </a:p>
        </p:txBody>
      </p:sp>
      <p:sp>
        <p:nvSpPr>
          <p:cNvPr id="6" name="TextBox 5"/>
          <p:cNvSpPr txBox="1"/>
          <p:nvPr/>
        </p:nvSpPr>
        <p:spPr>
          <a:xfrm>
            <a:off x="2590801" y="268069"/>
            <a:ext cx="5486400" cy="1015663"/>
          </a:xfrm>
          <a:prstGeom prst="rect">
            <a:avLst/>
          </a:prstGeom>
          <a:noFill/>
        </p:spPr>
        <p:txBody>
          <a:bodyPr wrap="square" rtlCol="0">
            <a:spAutoFit/>
          </a:bodyPr>
          <a:lstStyle/>
          <a:p>
            <a:pPr algn="ctr"/>
            <a:r>
              <a:rPr lang="en-US" sz="4200" b="1">
                <a:solidFill>
                  <a:srgbClr val="FF0000"/>
                </a:solidFill>
                <a:latin typeface="Times New Roman" pitchFamily="18" charset="0"/>
                <a:cs typeface="Times New Roman" pitchFamily="18" charset="0"/>
              </a:rPr>
              <a:t>Sự tích cây vú sữa</a:t>
            </a:r>
          </a:p>
          <a:p>
            <a:endParaRPr lang="en-US"/>
          </a:p>
        </p:txBody>
      </p:sp>
      <p:sp>
        <p:nvSpPr>
          <p:cNvPr id="7" name="TextBox 6"/>
          <p:cNvSpPr txBox="1"/>
          <p:nvPr/>
        </p:nvSpPr>
        <p:spPr>
          <a:xfrm>
            <a:off x="326409" y="1011438"/>
            <a:ext cx="8382000" cy="3816429"/>
          </a:xfrm>
          <a:prstGeom prst="rect">
            <a:avLst/>
          </a:prstGeom>
          <a:noFill/>
        </p:spPr>
        <p:txBody>
          <a:bodyPr wrap="square" rtlCol="0">
            <a:spAutoFit/>
          </a:bodyPr>
          <a:lstStyle/>
          <a:p>
            <a:pPr algn="just">
              <a:spcAft>
                <a:spcPts val="600"/>
              </a:spcAft>
            </a:pPr>
            <a:r>
              <a:rPr lang="vi-VN">
                <a:latin typeface="Times New Roman" pitchFamily="18" charset="0"/>
                <a:cs typeface="Times New Roman" pitchFamily="18" charset="0"/>
              </a:rPr>
              <a:t> </a:t>
            </a:r>
            <a:r>
              <a:rPr lang="vi-VN" sz="2900">
                <a:latin typeface="Times New Roman" pitchFamily="18" charset="0"/>
                <a:cs typeface="Times New Roman" pitchFamily="18" charset="0"/>
              </a:rPr>
              <a:t>3. Môi cậu vừa chạm vào, một dòng sữa trắng trào ra, ngọt như sữa mẹ.</a:t>
            </a:r>
          </a:p>
          <a:p>
            <a:pPr algn="just">
              <a:spcAft>
                <a:spcPts val="600"/>
              </a:spcAft>
            </a:pPr>
            <a:r>
              <a:rPr lang="vi-VN" sz="2900">
                <a:latin typeface="Times New Roman" pitchFamily="18" charset="0"/>
                <a:cs typeface="Times New Roman" pitchFamily="18" charset="0"/>
              </a:rPr>
              <a:t>     Cậu nhìn lên tán lá. Lá một mặt xanh bóng</a:t>
            </a:r>
            <a:r>
              <a:rPr lang="en-US" sz="2900">
                <a:latin typeface="Times New Roman" pitchFamily="18" charset="0"/>
                <a:cs typeface="Times New Roman" pitchFamily="18" charset="0"/>
              </a:rPr>
              <a:t>,</a:t>
            </a:r>
            <a:r>
              <a:rPr lang="vi-VN" sz="2900">
                <a:latin typeface="Times New Roman" pitchFamily="18" charset="0"/>
                <a:cs typeface="Times New Roman" pitchFamily="18" charset="0"/>
              </a:rPr>
              <a:t> mặt kia đỏ hoe như mắt mẹ khóc chờ con. Cậu bé oà khóc. Cây xoà cành ôm cậu, như tay mẹ âu yếm vỗ về.</a:t>
            </a:r>
          </a:p>
          <a:p>
            <a:pPr algn="just">
              <a:spcAft>
                <a:spcPts val="600"/>
              </a:spcAft>
            </a:pPr>
            <a:r>
              <a:rPr lang="vi-VN" sz="2900">
                <a:latin typeface="Times New Roman" pitchFamily="18" charset="0"/>
                <a:cs typeface="Times New Roman" pitchFamily="18" charset="0"/>
              </a:rPr>
              <a:t>     Trái cây thơm ngon ở vườn nhà cậu bé, ai cũng thích. Họ đem hạt gieo trồng khắp nơi và gọi đó là cây vú sữa.</a:t>
            </a:r>
            <a:endParaRPr lang="en-US" sz="2900">
              <a:latin typeface="Times New Roman" pitchFamily="18" charset="0"/>
              <a:cs typeface="Times New Roman" pitchFamily="18" charset="0"/>
            </a:endParaRPr>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48" t="2894" r="1152" b="3781"/>
          <a:stretch/>
        </p:blipFill>
        <p:spPr bwMode="auto">
          <a:xfrm>
            <a:off x="228600" y="4827867"/>
            <a:ext cx="4288809" cy="2007386"/>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836994" y="4046561"/>
            <a:ext cx="3124200" cy="1231106"/>
          </a:xfrm>
          <a:prstGeom prst="rect">
            <a:avLst/>
          </a:prstGeom>
          <a:noFill/>
        </p:spPr>
        <p:txBody>
          <a:bodyPr wrap="square" rtlCol="0">
            <a:spAutoFit/>
          </a:bodyPr>
          <a:lstStyle/>
          <a:p>
            <a:r>
              <a:rPr lang="en-US" sz="2800" i="1">
                <a:latin typeface="Times New Roman" pitchFamily="18" charset="0"/>
                <a:cs typeface="Times New Roman" pitchFamily="18" charset="0"/>
              </a:rPr>
              <a:t>    </a:t>
            </a:r>
          </a:p>
          <a:p>
            <a:r>
              <a:rPr lang="en-US" sz="2800" i="1">
                <a:latin typeface="Times New Roman" pitchFamily="18" charset="0"/>
                <a:cs typeface="Times New Roman" pitchFamily="18" charset="0"/>
              </a:rPr>
              <a:t>    </a:t>
            </a:r>
            <a:r>
              <a:rPr lang="vi-VN" sz="2800" i="1">
                <a:latin typeface="Times New Roman" pitchFamily="18" charset="0"/>
                <a:cs typeface="Times New Roman" pitchFamily="18" charset="0"/>
              </a:rPr>
              <a:t>Theo Ngọc Châu</a:t>
            </a:r>
            <a:endParaRPr lang="vi-VN" sz="2800">
              <a:latin typeface="Times New Roman" pitchFamily="18" charset="0"/>
              <a:cs typeface="Times New Roman" pitchFamily="18" charset="0"/>
            </a:endParaRPr>
          </a:p>
          <a:p>
            <a:endParaRPr lang="en-US"/>
          </a:p>
        </p:txBody>
      </p:sp>
      <p:sp>
        <p:nvSpPr>
          <p:cNvPr id="3" name="TextBox 2"/>
          <p:cNvSpPr txBox="1"/>
          <p:nvPr/>
        </p:nvSpPr>
        <p:spPr>
          <a:xfrm>
            <a:off x="326409" y="2415667"/>
            <a:ext cx="1197591" cy="538609"/>
          </a:xfrm>
          <a:prstGeom prst="rect">
            <a:avLst/>
          </a:prstGeom>
          <a:noFill/>
        </p:spPr>
        <p:txBody>
          <a:bodyPr wrap="square" rtlCol="0">
            <a:spAutoFit/>
          </a:bodyPr>
          <a:lstStyle/>
          <a:p>
            <a:r>
              <a:rPr lang="en-US" sz="2900">
                <a:solidFill>
                  <a:srgbClr val="FF0000"/>
                </a:solidFill>
                <a:latin typeface="Times New Roman" pitchFamily="18" charset="0"/>
                <a:cs typeface="Times New Roman" pitchFamily="18" charset="0"/>
              </a:rPr>
              <a:t>đỏ hoe</a:t>
            </a:r>
          </a:p>
        </p:txBody>
      </p:sp>
    </p:spTree>
    <p:extLst>
      <p:ext uri="{BB962C8B-B14F-4D97-AF65-F5344CB8AC3E}">
        <p14:creationId xmlns:p14="http://schemas.microsoft.com/office/powerpoint/2010/main" val="74313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9"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1096</TotalTime>
  <Words>2016</Words>
  <Application>Microsoft Office PowerPoint</Application>
  <PresentationFormat>On-screen Show (4:3)</PresentationFormat>
  <Paragraphs>117</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nAmCu0nG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dc:creator>
  <cp:lastModifiedBy>Administrator</cp:lastModifiedBy>
  <cp:revision>80</cp:revision>
  <dcterms:created xsi:type="dcterms:W3CDTF">2021-11-27T11:14:10Z</dcterms:created>
  <dcterms:modified xsi:type="dcterms:W3CDTF">2024-12-18T02:22:34Z</dcterms:modified>
</cp:coreProperties>
</file>