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58" r:id="rId4"/>
    <p:sldId id="260" r:id="rId5"/>
    <p:sldId id="280" r:id="rId6"/>
    <p:sldId id="262" r:id="rId7"/>
    <p:sldId id="286" r:id="rId8"/>
    <p:sldId id="288" r:id="rId9"/>
    <p:sldId id="263" r:id="rId10"/>
    <p:sldId id="290" r:id="rId11"/>
    <p:sldId id="264" r:id="rId12"/>
    <p:sldId id="283" r:id="rId13"/>
    <p:sldId id="284"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29CEA-C989-48C3-A6C8-099759E1002D}"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29CEA-C989-48C3-A6C8-099759E1002D}"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29CEA-C989-48C3-A6C8-099759E1002D}"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pPr/>
              <a:t>2/4/2026</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pPr/>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29CEA-C989-48C3-A6C8-099759E1002D}"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29CEA-C989-48C3-A6C8-099759E1002D}" type="datetimeFigureOut">
              <a:rPr lang="en-US" smtClean="0"/>
              <a:pPr/>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29CEA-C989-48C3-A6C8-099759E1002D}"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29CEA-C989-48C3-A6C8-099759E1002D}" type="datetimeFigureOut">
              <a:rPr lang="en-US" smtClean="0"/>
              <a:pPr/>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29CEA-C989-48C3-A6C8-099759E1002D}" type="datetimeFigureOut">
              <a:rPr lang="en-US" smtClean="0"/>
              <a:pPr/>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29CEA-C989-48C3-A6C8-099759E1002D}" type="datetimeFigureOut">
              <a:rPr lang="en-US" smtClean="0"/>
              <a:pPr/>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29CEA-C989-48C3-A6C8-099759E1002D}"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29CEA-C989-48C3-A6C8-099759E1002D}" type="datetimeFigureOut">
              <a:rPr lang="en-US" smtClean="0"/>
              <a:pPr/>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8F0FA-B28C-4706-B8B8-A423D4FDE7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29CEA-C989-48C3-A6C8-099759E1002D}" type="datetimeFigureOut">
              <a:rPr lang="en-US" smtClean="0"/>
              <a:pPr/>
              <a:t>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8F0FA-B28C-4706-B8B8-A423D4FDE7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DSC07234"/>
          <p:cNvPicPr>
            <a:picLocks noChangeAspect="1" noChangeArrowheads="1"/>
          </p:cNvPicPr>
          <p:nvPr/>
        </p:nvPicPr>
        <p:blipFill>
          <a:blip r:embed="rId2"/>
          <a:srcRect/>
          <a:stretch>
            <a:fillRect/>
          </a:stretch>
        </p:blipFill>
        <p:spPr bwMode="auto">
          <a:xfrm>
            <a:off x="0" y="1295400"/>
            <a:ext cx="9144000" cy="5105400"/>
          </a:xfrm>
          <a:prstGeom prst="rect">
            <a:avLst/>
          </a:prstGeom>
          <a:noFill/>
          <a:ln w="9525">
            <a:noFill/>
            <a:miter lim="800000"/>
            <a:headEnd/>
            <a:tailEnd/>
          </a:ln>
        </p:spPr>
      </p:pic>
      <p:sp>
        <p:nvSpPr>
          <p:cNvPr id="4100" name="WordArt 4"/>
          <p:cNvSpPr>
            <a:spLocks noChangeArrowheads="1" noChangeShapeType="1" noTextEdit="1"/>
          </p:cNvSpPr>
          <p:nvPr/>
        </p:nvSpPr>
        <p:spPr bwMode="auto">
          <a:xfrm>
            <a:off x="1828800" y="5143500"/>
            <a:ext cx="5219700" cy="1028700"/>
          </a:xfrm>
          <a:prstGeom prst="rect">
            <a:avLst/>
          </a:prstGeom>
        </p:spPr>
        <p:txBody>
          <a:bodyPr wrap="none" fromWordArt="1">
            <a:prstTxWarp prst="textPlain">
              <a:avLst>
                <a:gd name="adj" fmla="val 50000"/>
              </a:avLst>
            </a:prstTxWarp>
          </a:bodyPr>
          <a:lstStyle/>
          <a:p>
            <a:pPr algn="ctr">
              <a:defRPr/>
            </a:pPr>
            <a:r>
              <a:rPr lang="vi-VN" sz="3600" b="1" i="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Môn:</a:t>
            </a:r>
            <a:r>
              <a:rPr lang="en-US" sz="3600" b="1" i="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i="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Tiếng Việt</a:t>
            </a:r>
            <a:endParaRPr lang="vi-VN" sz="3600" b="1" i="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vi-VN" sz="3600" b="1" i="1" kern="10" dirty="0">
                <a:ln w="9525">
                  <a:solidFill>
                    <a:srgbClr val="FF0000"/>
                  </a:solidFill>
                  <a:round/>
                  <a:headEnd/>
                  <a:tailEnd/>
                </a:ln>
                <a:gradFill rotWithShape="1">
                  <a:gsLst>
                    <a:gs pos="0">
                      <a:srgbClr val="000000"/>
                    </a:gs>
                    <a:gs pos="100000">
                      <a:srgbClr val="FF0066"/>
                    </a:gs>
                  </a:gsLst>
                  <a:lin ang="5400000" scaled="1"/>
                </a:gradFill>
                <a:effectLst>
                  <a:outerShdw dist="45791" dir="2021404" algn="ctr" rotWithShape="0">
                    <a:srgbClr val="B2B2B2">
                      <a:alpha val="79999"/>
                    </a:srgbClr>
                  </a:outerShdw>
                </a:effectLst>
                <a:latin typeface="Times New Roman"/>
                <a:cs typeface="Times New Roman"/>
              </a:rPr>
              <a:t>Giáo viên</a:t>
            </a:r>
            <a:r>
              <a:rPr lang="vi-VN" sz="3600" b="1" i="1" kern="10">
                <a:ln w="9525">
                  <a:solidFill>
                    <a:srgbClr val="FF0000"/>
                  </a:solidFill>
                  <a:round/>
                  <a:headEnd/>
                  <a:tailEnd/>
                </a:ln>
                <a:gradFill rotWithShape="1">
                  <a:gsLst>
                    <a:gs pos="0">
                      <a:srgbClr val="000000"/>
                    </a:gs>
                    <a:gs pos="100000">
                      <a:srgbClr val="FF0066"/>
                    </a:gs>
                  </a:gsLst>
                  <a:lin ang="5400000" scaled="1"/>
                </a:gradFill>
                <a:effectLst>
                  <a:outerShdw dist="45791" dir="2021404" algn="ctr" rotWithShape="0">
                    <a:srgbClr val="B2B2B2">
                      <a:alpha val="79999"/>
                    </a:srgbClr>
                  </a:outerShdw>
                </a:effectLst>
                <a:latin typeface="Times New Roman"/>
                <a:cs typeface="Times New Roman"/>
              </a:rPr>
              <a:t>: </a:t>
            </a:r>
            <a:r>
              <a:rPr lang="en-US" sz="3600" b="1" i="1" kern="10" smtClean="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Nguyễn Thành Nhiệm</a:t>
            </a:r>
            <a:endParaRPr lang="en-US" sz="3600" b="1" i="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5" name="TextBox 4"/>
          <p:cNvSpPr txBox="1"/>
          <p:nvPr/>
        </p:nvSpPr>
        <p:spPr>
          <a:xfrm>
            <a:off x="304800" y="76200"/>
            <a:ext cx="8229600" cy="1077218"/>
          </a:xfrm>
          <a:prstGeom prst="rect">
            <a:avLst/>
          </a:prstGeom>
          <a:noFill/>
        </p:spPr>
        <p:txBody>
          <a:bodyPr wrap="square" rtlCol="0">
            <a:spAutoFit/>
          </a:bodyPr>
          <a:lstStyle/>
          <a:p>
            <a:pPr algn="ctr"/>
            <a:r>
              <a:rPr lang="en-US" sz="3200" b="1" smtClean="0">
                <a:solidFill>
                  <a:srgbClr val="0070C0"/>
                </a:solidFill>
                <a:latin typeface="Times New Roman" pitchFamily="18" charset="0"/>
                <a:cs typeface="Times New Roman" pitchFamily="18" charset="0"/>
              </a:rPr>
              <a:t>TRƯỜNG TIỂU HỌC MỸ PHONG</a:t>
            </a:r>
          </a:p>
          <a:p>
            <a:pPr algn="ctr"/>
            <a:r>
              <a:rPr lang="en-US" sz="3200" b="1" smtClean="0">
                <a:latin typeface="Times New Roman" pitchFamily="18" charset="0"/>
                <a:cs typeface="Times New Roman" pitchFamily="18" charset="0"/>
              </a:rPr>
              <a:t>LỚP 4B</a:t>
            </a:r>
            <a:endParaRPr lang="en-US" sz="3200" b="1">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linds(horizontal)">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FE9227-D4C4-8035-EB1C-113F2E4C8ED9}"/>
              </a:ext>
            </a:extLst>
          </p:cNvPr>
          <p:cNvSpPr txBox="1"/>
          <p:nvPr/>
        </p:nvSpPr>
        <p:spPr>
          <a:xfrm>
            <a:off x="4017354" y="304800"/>
            <a:ext cx="4821846" cy="646331"/>
          </a:xfrm>
          <a:prstGeom prst="rect">
            <a:avLst/>
          </a:prstGeom>
          <a:solidFill>
            <a:schemeClr val="accent3">
              <a:lumMod val="60000"/>
              <a:lumOff val="40000"/>
            </a:schemeClr>
          </a:solidFill>
        </p:spPr>
        <p:txBody>
          <a:bodyPr wrap="square" rtlCol="0">
            <a:spAutoFit/>
          </a:bodyPr>
          <a:lstStyle/>
          <a:p>
            <a:pPr algn="l"/>
            <a:r>
              <a:rPr lang="en-US" sz="3600" b="1">
                <a:solidFill>
                  <a:schemeClr val="tx2"/>
                </a:solidFill>
                <a:latin typeface="Times New Roman" panose="02020603050405020304" pitchFamily="18" charset="0"/>
                <a:cs typeface="Times New Roman" panose="02020603050405020304" pitchFamily="18" charset="0"/>
              </a:rPr>
              <a:t>Đọc nối tiếp khổ thơ</a:t>
            </a:r>
            <a:endParaRPr lang="vi-VN" sz="3600" b="1">
              <a:solidFill>
                <a:schemeClr val="tx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3FF347A-0EF3-A36A-8923-6A59A2AB91E5}"/>
              </a:ext>
            </a:extLst>
          </p:cNvPr>
          <p:cNvSpPr txBox="1"/>
          <p:nvPr/>
        </p:nvSpPr>
        <p:spPr>
          <a:xfrm>
            <a:off x="1371600" y="1143000"/>
            <a:ext cx="6629400" cy="1569660"/>
          </a:xfrm>
          <a:prstGeom prst="rect">
            <a:avLst/>
          </a:prstGeom>
          <a:noFill/>
        </p:spPr>
        <p:txBody>
          <a:bodyPr wrap="square">
            <a:spAutoFit/>
          </a:bodyPr>
          <a:lstStyle/>
          <a:p>
            <a:pPr algn="just" rtl="0"/>
            <a:r>
              <a:rPr lang="en-US" sz="2400" b="1">
                <a:solidFill>
                  <a:srgbClr val="000000"/>
                </a:solidFill>
                <a:latin typeface="Times New Roman" panose="02020603050405020304" pitchFamily="18" charset="0"/>
                <a:cs typeface="Times New Roman" panose="02020603050405020304" pitchFamily="18" charset="0"/>
              </a:rPr>
              <a:t>Buổi học cuối cùng, mai cô giáo về hưu</a:t>
            </a:r>
          </a:p>
          <a:p>
            <a:pPr algn="just" rtl="0"/>
            <a:r>
              <a:rPr lang="en-US" sz="2400" b="1" i="0">
                <a:solidFill>
                  <a:srgbClr val="000000"/>
                </a:solidFill>
                <a:effectLst/>
                <a:latin typeface="Times New Roman" panose="02020603050405020304" pitchFamily="18" charset="0"/>
                <a:cs typeface="Times New Roman" panose="02020603050405020304" pitchFamily="18" charset="0"/>
              </a:rPr>
              <a:t>Cả lớp em bỗng trang nghiêm hơn trước</a:t>
            </a:r>
          </a:p>
          <a:p>
            <a:pPr algn="just" rtl="0"/>
            <a:r>
              <a:rPr lang="en-US" sz="2400" b="1">
                <a:solidFill>
                  <a:srgbClr val="000000"/>
                </a:solidFill>
                <a:latin typeface="Times New Roman" panose="02020603050405020304" pitchFamily="18" charset="0"/>
                <a:cs typeface="Times New Roman" panose="02020603050405020304" pitchFamily="18" charset="0"/>
              </a:rPr>
              <a:t>Bàn con trai không nghịch đùa, gõ thước</a:t>
            </a:r>
          </a:p>
          <a:p>
            <a:pPr algn="just" rtl="0"/>
            <a:r>
              <a:rPr lang="en-US" sz="2400" b="1">
                <a:solidFill>
                  <a:srgbClr val="000000"/>
                </a:solidFill>
                <a:latin typeface="Times New Roman" panose="02020603050405020304" pitchFamily="18" charset="0"/>
                <a:cs typeface="Times New Roman" panose="02020603050405020304" pitchFamily="18" charset="0"/>
              </a:rPr>
              <a:t>Bàn con gái lặng yên, bím tóc cũng nơ hồng.</a:t>
            </a:r>
          </a:p>
        </p:txBody>
      </p:sp>
      <p:sp>
        <p:nvSpPr>
          <p:cNvPr id="7" name="TextBox 6">
            <a:extLst>
              <a:ext uri="{FF2B5EF4-FFF2-40B4-BE49-F238E27FC236}">
                <a16:creationId xmlns:a16="http://schemas.microsoft.com/office/drawing/2014/main" id="{0E6DCE32-74DA-8FBC-ED8A-092386C05AE6}"/>
              </a:ext>
            </a:extLst>
          </p:cNvPr>
          <p:cNvSpPr txBox="1"/>
          <p:nvPr/>
        </p:nvSpPr>
        <p:spPr>
          <a:xfrm>
            <a:off x="1981200" y="2926140"/>
            <a:ext cx="5638800" cy="1569660"/>
          </a:xfrm>
          <a:prstGeom prst="rect">
            <a:avLst/>
          </a:prstGeom>
          <a:noFill/>
        </p:spPr>
        <p:txBody>
          <a:bodyPr wrap="square">
            <a:spAutoFit/>
          </a:bodyPr>
          <a:lstStyle/>
          <a:p>
            <a:pPr algn="just" rtl="0"/>
            <a:r>
              <a:rPr lang="en-US" sz="2400" b="1">
                <a:solidFill>
                  <a:srgbClr val="000000"/>
                </a:solidFill>
                <a:latin typeface="Times New Roman" panose="02020603050405020304" pitchFamily="18" charset="0"/>
                <a:cs typeface="Times New Roman" panose="02020603050405020304" pitchFamily="18" charset="0"/>
              </a:rPr>
              <a:t>Cô vẫn là cô, mái tóc hoa râm</a:t>
            </a:r>
          </a:p>
          <a:p>
            <a:pPr algn="just" rtl="0"/>
            <a:r>
              <a:rPr lang="en-US" sz="2400" b="1" i="0">
                <a:solidFill>
                  <a:srgbClr val="000000"/>
                </a:solidFill>
                <a:effectLst/>
                <a:latin typeface="Times New Roman" panose="02020603050405020304" pitchFamily="18" charset="0"/>
                <a:cs typeface="Times New Roman" panose="02020603050405020304" pitchFamily="18" charset="0"/>
              </a:rPr>
              <a:t>Bàn tay xương gầy, bám đầy phấn trắng</a:t>
            </a:r>
          </a:p>
          <a:p>
            <a:pPr algn="just" rtl="0"/>
            <a:r>
              <a:rPr lang="en-US" sz="2400" b="1">
                <a:solidFill>
                  <a:srgbClr val="000000"/>
                </a:solidFill>
                <a:latin typeface="Times New Roman" panose="02020603050405020304" pitchFamily="18" charset="0"/>
                <a:cs typeface="Times New Roman" panose="02020603050405020304" pitchFamily="18" charset="0"/>
              </a:rPr>
              <a:t>Giọng nói êm êm, nụ cười như giọt nắng</a:t>
            </a:r>
          </a:p>
          <a:p>
            <a:pPr algn="just" rtl="0"/>
            <a:r>
              <a:rPr lang="en-US" sz="2400" b="1" i="0">
                <a:solidFill>
                  <a:srgbClr val="000000"/>
                </a:solidFill>
                <a:effectLst/>
                <a:latin typeface="Times New Roman" panose="02020603050405020304" pitchFamily="18" charset="0"/>
                <a:cs typeface="Times New Roman" panose="02020603050405020304" pitchFamily="18" charset="0"/>
              </a:rPr>
              <a:t>Sao buổi học này, chúng em mới nhận ra.</a:t>
            </a:r>
          </a:p>
        </p:txBody>
      </p:sp>
      <p:sp>
        <p:nvSpPr>
          <p:cNvPr id="9" name="TextBox 8">
            <a:extLst>
              <a:ext uri="{FF2B5EF4-FFF2-40B4-BE49-F238E27FC236}">
                <a16:creationId xmlns:a16="http://schemas.microsoft.com/office/drawing/2014/main" id="{F62B4672-7B34-65F3-98FD-285F51E70078}"/>
              </a:ext>
            </a:extLst>
          </p:cNvPr>
          <p:cNvSpPr txBox="1"/>
          <p:nvPr/>
        </p:nvSpPr>
        <p:spPr>
          <a:xfrm>
            <a:off x="2819400" y="4690408"/>
            <a:ext cx="6132094" cy="1938992"/>
          </a:xfrm>
          <a:prstGeom prst="rect">
            <a:avLst/>
          </a:prstGeom>
          <a:noFill/>
        </p:spPr>
        <p:txBody>
          <a:bodyPr wrap="square">
            <a:spAutoFit/>
          </a:bodyPr>
          <a:lstStyle/>
          <a:p>
            <a:pPr algn="just" rtl="0"/>
            <a:r>
              <a:rPr lang="en-US" sz="2400" b="1" i="0">
                <a:solidFill>
                  <a:srgbClr val="000000"/>
                </a:solidFill>
                <a:effectLst/>
                <a:latin typeface="Times New Roman" panose="02020603050405020304" pitchFamily="18" charset="0"/>
                <a:cs typeface="Times New Roman" panose="02020603050405020304" pitchFamily="18" charset="0"/>
              </a:rPr>
              <a:t>Buổi học cuối cùng, mai cô giáo đã xa</a:t>
            </a:r>
          </a:p>
          <a:p>
            <a:pPr algn="just" rtl="0"/>
            <a:r>
              <a:rPr lang="en-US" sz="2400" b="1">
                <a:solidFill>
                  <a:srgbClr val="000000"/>
                </a:solidFill>
                <a:latin typeface="Times New Roman" panose="02020603050405020304" pitchFamily="18" charset="0"/>
                <a:cs typeface="Times New Roman" panose="02020603050405020304" pitchFamily="18" charset="0"/>
              </a:rPr>
              <a:t>Cả lớp em bỗng trang nghiêm hơn trước</a:t>
            </a:r>
          </a:p>
          <a:p>
            <a:pPr algn="just" rtl="0"/>
            <a:r>
              <a:rPr lang="en-US" sz="2400" b="1" i="0">
                <a:solidFill>
                  <a:srgbClr val="000000"/>
                </a:solidFill>
                <a:effectLst/>
                <a:latin typeface="Times New Roman" panose="02020603050405020304" pitchFamily="18" charset="0"/>
                <a:cs typeface="Times New Roman" panose="02020603050405020304" pitchFamily="18" charset="0"/>
              </a:rPr>
              <a:t>Ai cũng cố ngoan hơn mà không bù đắp được</a:t>
            </a:r>
          </a:p>
          <a:p>
            <a:pPr algn="just" rtl="0"/>
            <a:r>
              <a:rPr lang="en-US" sz="2400" b="1">
                <a:solidFill>
                  <a:srgbClr val="000000"/>
                </a:solidFill>
                <a:latin typeface="Times New Roman" panose="02020603050405020304" pitchFamily="18" charset="0"/>
                <a:cs typeface="Times New Roman" panose="02020603050405020304" pitchFamily="18" charset="0"/>
              </a:rPr>
              <a:t>Những phút giây lười nghịch để cô buồn.</a:t>
            </a:r>
          </a:p>
          <a:p>
            <a:pPr algn="r" rtl="0"/>
            <a:r>
              <a:rPr lang="en-US" sz="2400" i="1">
                <a:solidFill>
                  <a:srgbClr val="000000"/>
                </a:solidFill>
                <a:effectLst/>
                <a:latin typeface="Times New Roman" panose="02020603050405020304" pitchFamily="18" charset="0"/>
                <a:cs typeface="Times New Roman" panose="02020603050405020304" pitchFamily="18" charset="0"/>
              </a:rPr>
              <a:t>Nguyễn Thị Mai</a:t>
            </a:r>
            <a:endParaRPr lang="vi-VN" sz="2400"/>
          </a:p>
        </p:txBody>
      </p:sp>
      <p:sp>
        <p:nvSpPr>
          <p:cNvPr id="11" name="TextBox 10">
            <a:extLst>
              <a:ext uri="{FF2B5EF4-FFF2-40B4-BE49-F238E27FC236}">
                <a16:creationId xmlns:a16="http://schemas.microsoft.com/office/drawing/2014/main" id="{23A29E2C-AA17-8F93-C7E7-E3BE0C53A026}"/>
              </a:ext>
            </a:extLst>
          </p:cNvPr>
          <p:cNvSpPr txBox="1"/>
          <p:nvPr/>
        </p:nvSpPr>
        <p:spPr>
          <a:xfrm>
            <a:off x="84221" y="762000"/>
            <a:ext cx="1287379" cy="2308324"/>
          </a:xfrm>
          <a:prstGeom prst="rect">
            <a:avLst/>
          </a:prstGeom>
          <a:noFill/>
        </p:spPr>
        <p:txBody>
          <a:bodyPr wrap="square">
            <a:spAutoFit/>
          </a:bodyPr>
          <a:lstStyle/>
          <a:p>
            <a:pPr algn="ctr" rtl="0"/>
            <a:r>
              <a:rPr lang="vi-VN" sz="3600" b="1">
                <a:solidFill>
                  <a:srgbClr val="FF0000"/>
                </a:solidFill>
                <a:latin typeface="Times New Roman" panose="02020603050405020304" pitchFamily="18" charset="0"/>
                <a:cs typeface="Times New Roman" panose="02020603050405020304" pitchFamily="18" charset="0"/>
              </a:rPr>
              <a:t>Buổi học cuối cùng</a:t>
            </a:r>
            <a:endParaRPr lang="vi-VN" sz="36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8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C2BA16-A3A7-4FF8-BCBB-E5B0F0281745}"/>
              </a:ext>
            </a:extLst>
          </p:cNvPr>
          <p:cNvSpPr txBox="1"/>
          <p:nvPr/>
        </p:nvSpPr>
        <p:spPr>
          <a:xfrm>
            <a:off x="674032" y="2206976"/>
            <a:ext cx="7795936" cy="2800767"/>
          </a:xfrm>
          <a:prstGeom prst="rect">
            <a:avLst/>
          </a:prstGeom>
          <a:noFill/>
        </p:spPr>
        <p:txBody>
          <a:bodyPr wrap="square">
            <a:spAutoFit/>
          </a:bodyPr>
          <a:lstStyle/>
          <a:p>
            <a:pPr algn="just"/>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Nhấn</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mạnh</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vào</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những</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từ</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ngữ</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khó</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đọc</a:t>
            </a:r>
            <a:r>
              <a:rPr lang="en-US" sz="4400" b="1">
                <a:solidFill>
                  <a:srgbClr val="000000"/>
                </a:solidFill>
                <a:effectLst/>
                <a:latin typeface="Times New Roman" panose="02020603050405020304" pitchFamily="18" charset="0"/>
                <a:ea typeface="Times New Roman" panose="02020603050405020304" pitchFamily="18" charset="0"/>
              </a:rPr>
              <a:t>: </a:t>
            </a:r>
            <a:r>
              <a:rPr lang="en-US" sz="4400" b="1" i="1">
                <a:solidFill>
                  <a:srgbClr val="FF0000"/>
                </a:solidFill>
                <a:latin typeface="Times New Roman" panose="02020603050405020304" pitchFamily="18" charset="0"/>
                <a:ea typeface="Times New Roman" panose="02020603050405020304" pitchFamily="18" charset="0"/>
              </a:rPr>
              <a:t>hoa râm, trang nghiêm, xương gầy, êm êm, giọng, phấn trắng</a:t>
            </a:r>
            <a:r>
              <a:rPr lang="en-US" sz="4400" b="1" i="1">
                <a:solidFill>
                  <a:srgbClr val="FF0000"/>
                </a:solidFill>
                <a:effectLst/>
                <a:latin typeface="Times New Roman" panose="02020603050405020304" pitchFamily="18" charset="0"/>
                <a:ea typeface="Times New Roman" panose="02020603050405020304" pitchFamily="18" charset="0"/>
              </a:rPr>
              <a:t>,..</a:t>
            </a:r>
            <a:endParaRPr lang="en-US" sz="4400" b="1" i="1" dirty="0">
              <a:solidFill>
                <a:srgbClr val="FF0000"/>
              </a:solidFill>
            </a:endParaRPr>
          </a:p>
        </p:txBody>
      </p:sp>
    </p:spTree>
    <p:extLst>
      <p:ext uri="{BB962C8B-B14F-4D97-AF65-F5344CB8AC3E}">
        <p14:creationId xmlns:p14="http://schemas.microsoft.com/office/powerpoint/2010/main" val="23299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C2BA16-A3A7-4FF8-BCBB-E5B0F0281745}"/>
              </a:ext>
            </a:extLst>
          </p:cNvPr>
          <p:cNvSpPr txBox="1"/>
          <p:nvPr/>
        </p:nvSpPr>
        <p:spPr>
          <a:xfrm>
            <a:off x="381001" y="1081311"/>
            <a:ext cx="8534400" cy="4031873"/>
          </a:xfrm>
          <a:prstGeom prst="rect">
            <a:avLst/>
          </a:prstGeom>
          <a:noFill/>
        </p:spPr>
        <p:txBody>
          <a:bodyPr wrap="square">
            <a:spAutoFit/>
          </a:bodyPr>
          <a:lstStyle/>
          <a:p>
            <a:pPr algn="ctr"/>
            <a:r>
              <a:rPr lang="en-US" sz="3600" b="1" smtClean="0">
                <a:solidFill>
                  <a:srgbClr val="FF0000"/>
                </a:solidFill>
                <a:latin typeface="Times New Roman" panose="02020603050405020304" pitchFamily="18" charset="0"/>
                <a:ea typeface="Times New Roman" panose="02020603050405020304" pitchFamily="18" charset="0"/>
              </a:rPr>
              <a:t>Ngắt nhịp đúng:</a:t>
            </a:r>
          </a:p>
          <a:p>
            <a:pPr algn="just"/>
            <a:r>
              <a:rPr lang="vi-VN" sz="3600" b="1" i="1" smtClean="0">
                <a:solidFill>
                  <a:srgbClr val="000000"/>
                </a:solidFill>
                <a:latin typeface="Times New Roman" panose="02020603050405020304" pitchFamily="18" charset="0"/>
                <a:ea typeface="Times New Roman" panose="02020603050405020304" pitchFamily="18" charset="0"/>
              </a:rPr>
              <a:t>Buổi </a:t>
            </a:r>
            <a:r>
              <a:rPr lang="vi-VN" sz="3600" b="1" i="1">
                <a:solidFill>
                  <a:srgbClr val="000000"/>
                </a:solidFill>
                <a:latin typeface="Times New Roman" panose="02020603050405020304" pitchFamily="18" charset="0"/>
                <a:ea typeface="Times New Roman" panose="02020603050405020304" pitchFamily="18" charset="0"/>
              </a:rPr>
              <a:t>học cuối cùng</a:t>
            </a:r>
            <a:r>
              <a:rPr lang="vi-VN" sz="3600" b="1" i="1">
                <a:solidFill>
                  <a:srgbClr val="FF0000"/>
                </a:solidFill>
                <a:latin typeface="Times New Roman" panose="02020603050405020304" pitchFamily="18" charset="0"/>
                <a:ea typeface="Times New Roman" panose="02020603050405020304" pitchFamily="18" charset="0"/>
              </a:rPr>
              <a:t>/</a:t>
            </a:r>
            <a:r>
              <a:rPr lang="vi-VN" sz="3600" b="1" i="1">
                <a:solidFill>
                  <a:srgbClr val="000000"/>
                </a:solidFill>
                <a:latin typeface="Times New Roman" panose="02020603050405020304" pitchFamily="18" charset="0"/>
                <a:ea typeface="Times New Roman" panose="02020603050405020304" pitchFamily="18" charset="0"/>
              </a:rPr>
              <a:t>, mai cô giáo về hưu</a:t>
            </a:r>
            <a:r>
              <a:rPr lang="vi-VN" sz="3600" b="1" i="1">
                <a:solidFill>
                  <a:srgbClr val="FF0000"/>
                </a:solidFill>
                <a:latin typeface="Times New Roman" panose="02020603050405020304" pitchFamily="18" charset="0"/>
                <a:ea typeface="Times New Roman" panose="02020603050405020304" pitchFamily="18" charset="0"/>
              </a:rPr>
              <a:t>/</a:t>
            </a:r>
          </a:p>
          <a:p>
            <a:pPr algn="just"/>
            <a:r>
              <a:rPr lang="vi-VN" sz="3600" b="1" i="1">
                <a:solidFill>
                  <a:srgbClr val="000000"/>
                </a:solidFill>
                <a:latin typeface="Times New Roman" panose="02020603050405020304" pitchFamily="18" charset="0"/>
                <a:ea typeface="Times New Roman" panose="02020603050405020304" pitchFamily="18" charset="0"/>
              </a:rPr>
              <a:t>Cả lớp em</a:t>
            </a:r>
            <a:r>
              <a:rPr lang="vi-VN" sz="3600" b="1" i="1">
                <a:solidFill>
                  <a:srgbClr val="FF0000"/>
                </a:solidFill>
                <a:latin typeface="Times New Roman" panose="02020603050405020304" pitchFamily="18" charset="0"/>
                <a:ea typeface="Times New Roman" panose="02020603050405020304" pitchFamily="18" charset="0"/>
              </a:rPr>
              <a:t>/</a:t>
            </a:r>
            <a:r>
              <a:rPr lang="vi-VN" sz="3600" b="1" i="1">
                <a:solidFill>
                  <a:srgbClr val="000000"/>
                </a:solidFill>
                <a:latin typeface="Times New Roman" panose="02020603050405020304" pitchFamily="18" charset="0"/>
                <a:ea typeface="Times New Roman" panose="02020603050405020304" pitchFamily="18" charset="0"/>
              </a:rPr>
              <a:t> bỗng trang nghiêm hơn trước </a:t>
            </a:r>
            <a:r>
              <a:rPr lang="vi-VN" sz="3600" b="1" i="1">
                <a:solidFill>
                  <a:srgbClr val="FF0000"/>
                </a:solidFill>
                <a:latin typeface="Times New Roman" panose="02020603050405020304" pitchFamily="18" charset="0"/>
                <a:ea typeface="Times New Roman" panose="02020603050405020304" pitchFamily="18" charset="0"/>
              </a:rPr>
              <a:t>/</a:t>
            </a:r>
          </a:p>
          <a:p>
            <a:pPr algn="just"/>
            <a:r>
              <a:rPr lang="vi-VN" sz="3600" b="1" i="1">
                <a:solidFill>
                  <a:srgbClr val="000000"/>
                </a:solidFill>
                <a:latin typeface="Times New Roman" panose="02020603050405020304" pitchFamily="18" charset="0"/>
                <a:ea typeface="Times New Roman" panose="02020603050405020304" pitchFamily="18" charset="0"/>
              </a:rPr>
              <a:t>Bàn còn trai không nghịch đùa</a:t>
            </a:r>
            <a:r>
              <a:rPr lang="vi-VN" sz="3600" b="1" i="1">
                <a:solidFill>
                  <a:srgbClr val="FF0000"/>
                </a:solidFill>
                <a:latin typeface="Times New Roman" panose="02020603050405020304" pitchFamily="18" charset="0"/>
                <a:ea typeface="Times New Roman" panose="02020603050405020304" pitchFamily="18" charset="0"/>
              </a:rPr>
              <a:t>/</a:t>
            </a:r>
            <a:r>
              <a:rPr lang="vi-VN" sz="3600" b="1" i="1">
                <a:solidFill>
                  <a:srgbClr val="000000"/>
                </a:solidFill>
                <a:latin typeface="Times New Roman" panose="02020603050405020304" pitchFamily="18" charset="0"/>
                <a:ea typeface="Times New Roman" panose="02020603050405020304" pitchFamily="18" charset="0"/>
              </a:rPr>
              <a:t>, gõ thước</a:t>
            </a:r>
            <a:r>
              <a:rPr lang="vi-VN" sz="3600" b="1" i="1">
                <a:solidFill>
                  <a:srgbClr val="FF0000"/>
                </a:solidFill>
                <a:latin typeface="Times New Roman" panose="02020603050405020304" pitchFamily="18" charset="0"/>
                <a:ea typeface="Times New Roman" panose="02020603050405020304" pitchFamily="18" charset="0"/>
              </a:rPr>
              <a:t>/</a:t>
            </a:r>
          </a:p>
          <a:p>
            <a:pPr algn="just"/>
            <a:r>
              <a:rPr lang="vi-VN" sz="3600" b="1" i="1">
                <a:solidFill>
                  <a:srgbClr val="000000"/>
                </a:solidFill>
                <a:latin typeface="Times New Roman" panose="02020603050405020304" pitchFamily="18" charset="0"/>
                <a:ea typeface="Times New Roman" panose="02020603050405020304" pitchFamily="18" charset="0"/>
              </a:rPr>
              <a:t>Bàn con gái lặng yên</a:t>
            </a:r>
            <a:r>
              <a:rPr lang="vi-VN" sz="3600" b="1" i="1">
                <a:solidFill>
                  <a:srgbClr val="FF0000"/>
                </a:solidFill>
                <a:latin typeface="Times New Roman" panose="02020603050405020304" pitchFamily="18" charset="0"/>
                <a:ea typeface="Times New Roman" panose="02020603050405020304" pitchFamily="18" charset="0"/>
              </a:rPr>
              <a:t>/</a:t>
            </a:r>
            <a:r>
              <a:rPr lang="vi-VN" sz="3600" b="1" i="1">
                <a:solidFill>
                  <a:srgbClr val="000000"/>
                </a:solidFill>
                <a:latin typeface="Times New Roman" panose="02020603050405020304" pitchFamily="18" charset="0"/>
                <a:ea typeface="Times New Roman" panose="02020603050405020304" pitchFamily="18" charset="0"/>
              </a:rPr>
              <a:t>, bím tóc cũng nơ hồng. </a:t>
            </a:r>
            <a:r>
              <a:rPr lang="vi-VN" sz="3600" b="1" i="1">
                <a:solidFill>
                  <a:srgbClr val="FF0000"/>
                </a:solidFill>
                <a:latin typeface="Times New Roman" panose="02020603050405020304" pitchFamily="18" charset="0"/>
                <a:ea typeface="Times New Roman" panose="02020603050405020304" pitchFamily="18" charset="0"/>
              </a:rPr>
              <a:t>//</a:t>
            </a:r>
          </a:p>
          <a:p>
            <a:pPr algn="just"/>
            <a:r>
              <a:rPr lang="vi-VN" sz="4000" b="1" i="1">
                <a:solidFill>
                  <a:srgbClr val="0000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3114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371600"/>
            <a:ext cx="7315200" cy="1754326"/>
          </a:xfrm>
          <a:prstGeom prst="rect">
            <a:avLst/>
          </a:prstGeom>
          <a:noFill/>
        </p:spPr>
        <p:txBody>
          <a:bodyPr wrap="square" rtlCol="0">
            <a:spAutoFit/>
          </a:bodyPr>
          <a:lstStyle/>
          <a:p>
            <a:pPr algn="just"/>
            <a:r>
              <a:rPr lang="en-US" sz="3600" b="1" smtClean="0">
                <a:solidFill>
                  <a:srgbClr val="FF0000"/>
                </a:solidFill>
                <a:latin typeface="Times New Roman" panose="02020603050405020304" pitchFamily="18" charset="0"/>
                <a:ea typeface="Times New Roman" panose="02020603050405020304" pitchFamily="18" charset="0"/>
              </a:rPr>
              <a:t>Về hưu: </a:t>
            </a:r>
            <a:r>
              <a:rPr lang="en-US" sz="3600" b="1" smtClean="0">
                <a:latin typeface="Times New Roman" panose="02020603050405020304" pitchFamily="18" charset="0"/>
                <a:ea typeface="Times New Roman" panose="02020603050405020304" pitchFamily="18" charset="0"/>
              </a:rPr>
              <a:t>Nghỉ làm việc do lớn tuổi hoặc do sức khỏe kém và làm việc đủ số năm quy định.</a:t>
            </a:r>
            <a:r>
              <a:rPr lang="en-US" sz="3600" b="1" i="1" kern="1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hoặc </a:t>
            </a:r>
            <a:endParaRPr lang="en-US" sz="3600"/>
          </a:p>
        </p:txBody>
      </p:sp>
      <p:sp>
        <p:nvSpPr>
          <p:cNvPr id="8" name="TextBox 7"/>
          <p:cNvSpPr txBox="1"/>
          <p:nvPr/>
        </p:nvSpPr>
        <p:spPr>
          <a:xfrm>
            <a:off x="1143000" y="3295471"/>
            <a:ext cx="7315200" cy="1200329"/>
          </a:xfrm>
          <a:prstGeom prst="rect">
            <a:avLst/>
          </a:prstGeom>
          <a:noFill/>
        </p:spPr>
        <p:txBody>
          <a:bodyPr wrap="square" rtlCol="0">
            <a:spAutoFit/>
          </a:bodyPr>
          <a:lstStyle/>
          <a:p>
            <a:pPr algn="just"/>
            <a:r>
              <a:rPr lang="en-US" sz="3600" b="1" smtClean="0">
                <a:solidFill>
                  <a:srgbClr val="FF0000"/>
                </a:solidFill>
                <a:latin typeface="Times New Roman" panose="02020603050405020304" pitchFamily="18" charset="0"/>
                <a:ea typeface="Times New Roman" panose="02020603050405020304" pitchFamily="18" charset="0"/>
              </a:rPr>
              <a:t>Hoa râm: </a:t>
            </a:r>
            <a:r>
              <a:rPr lang="en-US" sz="3600" b="1" smtClean="0">
                <a:latin typeface="Times New Roman" panose="02020603050405020304" pitchFamily="18" charset="0"/>
                <a:ea typeface="Times New Roman" panose="02020603050405020304" pitchFamily="18" charset="0"/>
              </a:rPr>
              <a:t>(Tóc) điểm trắng lốm đốm.</a:t>
            </a:r>
            <a:r>
              <a:rPr lang="en-US" sz="3600" b="1" i="1" kern="1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hoặc </a:t>
            </a:r>
            <a:endParaRPr lang="en-US" sz="3600"/>
          </a:p>
        </p:txBody>
      </p:sp>
      <p:sp>
        <p:nvSpPr>
          <p:cNvPr id="10" name="TextBox 9"/>
          <p:cNvSpPr txBox="1"/>
          <p:nvPr/>
        </p:nvSpPr>
        <p:spPr>
          <a:xfrm>
            <a:off x="1295400" y="457200"/>
            <a:ext cx="7315200" cy="646331"/>
          </a:xfrm>
          <a:prstGeom prst="rect">
            <a:avLst/>
          </a:prstGeom>
          <a:noFill/>
        </p:spPr>
        <p:txBody>
          <a:bodyPr wrap="square" rtlCol="0">
            <a:spAutoFit/>
          </a:bodyPr>
          <a:lstStyle/>
          <a:p>
            <a:pPr algn="ctr"/>
            <a:r>
              <a:rPr lang="en-US" sz="3600" b="1" i="1" kern="1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 nghĩa từ:</a:t>
            </a:r>
            <a:r>
              <a:rPr lang="en-US" sz="3600" b="1" i="1" kern="1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hoặc </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a:extLst>
              <a:ext uri="{FF2B5EF4-FFF2-40B4-BE49-F238E27FC236}">
                <a16:creationId xmlns:a16="http://schemas.microsoft.com/office/drawing/2014/main" id="{F1C4A58F-C09C-408F-A333-4D4C362A699F}"/>
              </a:ext>
            </a:extLst>
          </p:cNvPr>
          <p:cNvPicPr>
            <a:picLocks noChangeAspect="1"/>
          </p:cNvPicPr>
          <p:nvPr/>
        </p:nvPicPr>
        <p:blipFill rotWithShape="1">
          <a:blip r:embed="rId2" cstate="print"/>
          <a:srcRect t="10040" b="7020"/>
          <a:stretch/>
        </p:blipFill>
        <p:spPr>
          <a:xfrm>
            <a:off x="0" y="0"/>
            <a:ext cx="9230080" cy="6858000"/>
          </a:xfrm>
          <a:prstGeom prst="rect">
            <a:avLst/>
          </a:prstGeom>
        </p:spPr>
      </p:pic>
      <p:pic>
        <p:nvPicPr>
          <p:cNvPr id="20" name="Picture 19">
            <a:extLst>
              <a:ext uri="{FF2B5EF4-FFF2-40B4-BE49-F238E27FC236}">
                <a16:creationId xmlns:a16="http://schemas.microsoft.com/office/drawing/2014/main" id="{F245E8A8-641A-473F-8438-4F932B065A5D}"/>
              </a:ext>
            </a:extLst>
          </p:cNvPr>
          <p:cNvPicPr>
            <a:picLocks noChangeAspect="1"/>
          </p:cNvPicPr>
          <p:nvPr/>
        </p:nvPicPr>
        <p:blipFill>
          <a:blip r:embed="rId3"/>
          <a:stretch>
            <a:fillRect/>
          </a:stretch>
        </p:blipFill>
        <p:spPr>
          <a:xfrm>
            <a:off x="950308" y="711230"/>
            <a:ext cx="5307617" cy="3011685"/>
          </a:xfrm>
          <a:prstGeom prst="rect">
            <a:avLst/>
          </a:prstGeom>
        </p:spPr>
      </p:pic>
    </p:spTree>
    <p:extLst>
      <p:ext uri="{BB962C8B-B14F-4D97-AF65-F5344CB8AC3E}">
        <p14:creationId xmlns:p14="http://schemas.microsoft.com/office/powerpoint/2010/main" val="24091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C6A81B-46BA-4041-8163-10F723053732}"/>
              </a:ext>
            </a:extLst>
          </p:cNvPr>
          <p:cNvSpPr txBox="1"/>
          <p:nvPr/>
        </p:nvSpPr>
        <p:spPr>
          <a:xfrm>
            <a:off x="479670" y="1066800"/>
            <a:ext cx="8184661" cy="6324808"/>
          </a:xfrm>
          <a:prstGeom prst="rect">
            <a:avLst/>
          </a:prstGeom>
          <a:noFill/>
        </p:spPr>
        <p:txBody>
          <a:bodyPr wrap="square">
            <a:spAutoFit/>
          </a:bodyPr>
          <a:lstStyle/>
          <a:p>
            <a:pPr marL="694690" indent="-514350" algn="just">
              <a:lnSpc>
                <a:spcPct val="150000"/>
              </a:lnSpc>
              <a:buAutoNum type="arabicPeriod"/>
              <a:tabLst>
                <a:tab pos="270510" algn="l"/>
              </a:tabLst>
            </a:pPr>
            <a:r>
              <a:rPr lang="vi-VN" sz="3000" b="1" kern="0" smtClean="0">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Đọc khổ thơ 1 bạn hãy cho biết: Vì sao lớp học bỗng trở nên trang nghiêm hơn trước?</a:t>
            </a:r>
          </a:p>
          <a:p>
            <a:pPr marL="694690" indent="-514350" algn="just">
              <a:lnSpc>
                <a:spcPct val="150000"/>
              </a:lnSpc>
              <a:buAutoNum type="arabicPeriod"/>
              <a:tabLst>
                <a:tab pos="270510" algn="l"/>
              </a:tabLst>
            </a:pPr>
            <a:r>
              <a:rPr lang="en-US" sz="3000" b="1" kern="10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Theo bạn điều gì ở cô giáo khiến các bạn xúc động?</a:t>
            </a:r>
          </a:p>
          <a:p>
            <a:pPr marL="694690" indent="-514350" algn="just">
              <a:lnSpc>
                <a:spcPct val="150000"/>
              </a:lnSpc>
              <a:buAutoNum type="arabicPeriod"/>
              <a:tabLst>
                <a:tab pos="270510" algn="l"/>
              </a:tabLst>
            </a:pPr>
            <a:r>
              <a:rPr lang="vi-VN" sz="3000" b="1" kern="100" smtClean="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Bạn </a:t>
            </a:r>
            <a:r>
              <a:rPr lang="vi-VN" sz="3000" b="1" kern="10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hiểu dòng thơ cuối của khổ thơ 2 là một lời tự hỏi hay tự trách?</a:t>
            </a:r>
          </a:p>
          <a:p>
            <a:pPr marL="694690" indent="-514350" algn="just">
              <a:lnSpc>
                <a:spcPct val="150000"/>
              </a:lnSpc>
              <a:buAutoNum type="arabicPeriod"/>
              <a:tabLst>
                <a:tab pos="270510" algn="l"/>
              </a:tabLst>
            </a:pPr>
            <a:r>
              <a:rPr lang="vi-VN" sz="3000" b="1" kern="10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Đọc hai dòng thơ cuối bài muốn nói với chúng ta điều gì?</a:t>
            </a:r>
          </a:p>
          <a:p>
            <a:pPr marL="694690" indent="-514350" algn="just">
              <a:lnSpc>
                <a:spcPct val="150000"/>
              </a:lnSpc>
              <a:buAutoNum type="arabicPeriod"/>
              <a:tabLst>
                <a:tab pos="270510" algn="l"/>
              </a:tabLst>
            </a:pPr>
            <a:endParaRPr lang="en-US" sz="3000" b="1" kern="1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1066800" y="304800"/>
            <a:ext cx="6705600" cy="646331"/>
          </a:xfrm>
          <a:prstGeom prst="rect">
            <a:avLst/>
          </a:prstGeom>
          <a:noFill/>
        </p:spPr>
        <p:txBody>
          <a:bodyPr wrap="square" rtlCol="0">
            <a:spAutoFit/>
          </a:bodyPr>
          <a:lstStyle/>
          <a:p>
            <a:pPr algn="ctr"/>
            <a:r>
              <a:rPr lang="en-US" sz="3600" b="1" smtClean="0">
                <a:solidFill>
                  <a:srgbClr val="FF0000"/>
                </a:solidFill>
                <a:latin typeface="Times New Roman" pitchFamily="18" charset="0"/>
                <a:cs typeface="Times New Roman" pitchFamily="18" charset="0"/>
              </a:rPr>
              <a:t>TÌM HIỂU BÀI</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19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78CB0-8DDC-4D34-84EC-59314FCDF1F2}"/>
              </a:ext>
            </a:extLst>
          </p:cNvPr>
          <p:cNvSpPr txBox="1"/>
          <p:nvPr/>
        </p:nvSpPr>
        <p:spPr>
          <a:xfrm>
            <a:off x="510267" y="450703"/>
            <a:ext cx="8123466" cy="1077218"/>
          </a:xfrm>
          <a:prstGeom prst="rect">
            <a:avLst/>
          </a:prstGeom>
          <a:noFill/>
        </p:spPr>
        <p:txBody>
          <a:bodyPr wrap="square">
            <a:spAutoFit/>
          </a:bodyPr>
          <a:lstStyle/>
          <a:p>
            <a:pPr marL="180340" marR="0" algn="just">
              <a:spcBef>
                <a:spcPts val="0"/>
              </a:spcBef>
              <a:spcAft>
                <a:spcPts val="0"/>
              </a:spcAft>
              <a:tabLst>
                <a:tab pos="270510" algn="l"/>
              </a:tabLst>
            </a:pPr>
            <a:r>
              <a:rPr lang="en-US" sz="3200" b="1" i="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3200" b="1" i="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 khổ thơ 1 bạn hãy cho biết: Vì sao lớp học bỗng trở nên trang nghiêm hơn trước?</a:t>
            </a:r>
            <a:endParaRPr lang="en-US" sz="3200" b="1" i="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DF96EC-BB36-4AB7-8ADB-4E57885BC93A}"/>
              </a:ext>
            </a:extLst>
          </p:cNvPr>
          <p:cNvSpPr txBox="1"/>
          <p:nvPr/>
        </p:nvSpPr>
        <p:spPr>
          <a:xfrm>
            <a:off x="762000" y="1524001"/>
            <a:ext cx="7848600" cy="2308324"/>
          </a:xfrm>
          <a:prstGeom prst="rect">
            <a:avLst/>
          </a:prstGeom>
          <a:noFill/>
        </p:spPr>
        <p:txBody>
          <a:bodyPr wrap="square">
            <a:spAutoFit/>
          </a:bodyPr>
          <a:lstStyle/>
          <a:p>
            <a:pPr marR="0" algn="just">
              <a:spcBef>
                <a:spcPts val="0"/>
              </a:spcBef>
              <a:spcAft>
                <a:spcPts val="0"/>
              </a:spcAft>
              <a:tabLst>
                <a:tab pos="270510" algn="l"/>
              </a:tabLst>
            </a:pPr>
            <a:r>
              <a:rPr lang="vi-VN" sz="3200"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đây là buổi học cuối cùng các bạn HS được học với cô giáo, từ ngày mai cô giáo sẽ nghỉ hưu.</a:t>
            </a:r>
          </a:p>
          <a:p>
            <a:pPr marL="180340" marR="0" algn="just">
              <a:lnSpc>
                <a:spcPct val="150000"/>
              </a:lnSpc>
              <a:spcBef>
                <a:spcPts val="0"/>
              </a:spcBef>
              <a:spcAft>
                <a:spcPts val="0"/>
              </a:spcAft>
              <a:tabLst>
                <a:tab pos="270510" algn="l"/>
              </a:tabLst>
            </a:pPr>
            <a:endParaRPr lang="en-US" sz="3200" b="1" kern="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F402278-F12E-45C4-9CD2-8B156BB33116}"/>
              </a:ext>
            </a:extLst>
          </p:cNvPr>
          <p:cNvSpPr txBox="1"/>
          <p:nvPr/>
        </p:nvSpPr>
        <p:spPr>
          <a:xfrm>
            <a:off x="510267" y="3418582"/>
            <a:ext cx="8123466" cy="1077218"/>
          </a:xfrm>
          <a:prstGeom prst="rect">
            <a:avLst/>
          </a:prstGeom>
          <a:noFill/>
        </p:spPr>
        <p:txBody>
          <a:bodyPr wrap="square">
            <a:spAutoFit/>
          </a:bodyPr>
          <a:lstStyle/>
          <a:p>
            <a:pPr marL="180340" marR="0" algn="just">
              <a:spcBef>
                <a:spcPts val="0"/>
              </a:spcBef>
              <a:spcAft>
                <a:spcPts val="0"/>
              </a:spcAft>
              <a:tabLst>
                <a:tab pos="270510" algn="l"/>
              </a:tabLst>
            </a:pPr>
            <a:r>
              <a:rPr lang="en-US" sz="3200" b="1" i="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Theo bạn điều gì ở cô giáo khiến các bạn xúc động?</a:t>
            </a:r>
          </a:p>
        </p:txBody>
      </p:sp>
      <p:sp>
        <p:nvSpPr>
          <p:cNvPr id="9" name="TextBox 8">
            <a:extLst>
              <a:ext uri="{FF2B5EF4-FFF2-40B4-BE49-F238E27FC236}">
                <a16:creationId xmlns:a16="http://schemas.microsoft.com/office/drawing/2014/main" id="{9A23521A-0782-45D4-A494-E6A5FDF73D42}"/>
              </a:ext>
            </a:extLst>
          </p:cNvPr>
          <p:cNvSpPr txBox="1"/>
          <p:nvPr/>
        </p:nvSpPr>
        <p:spPr>
          <a:xfrm>
            <a:off x="808215" y="4485382"/>
            <a:ext cx="7825518" cy="1077218"/>
          </a:xfrm>
          <a:prstGeom prst="rect">
            <a:avLst/>
          </a:prstGeom>
          <a:noFill/>
        </p:spPr>
        <p:txBody>
          <a:bodyPr wrap="square">
            <a:spAutoFit/>
          </a:bodyPr>
          <a:lstStyle/>
          <a:p>
            <a:pPr algn="just"/>
            <a:r>
              <a:rPr lang="vi-VN" sz="3200" b="1">
                <a:solidFill>
                  <a:srgbClr val="FF0000"/>
                </a:solidFill>
                <a:latin typeface="Times New Roman" panose="02020603050405020304" pitchFamily="18" charset="0"/>
                <a:ea typeface="Times New Roman" panose="02020603050405020304" pitchFamily="18" charset="0"/>
              </a:rPr>
              <a:t>Các bạn HS xúc động trước hình ảnh và tấm lòng tận tụy của cô giáo.</a:t>
            </a:r>
            <a:endParaRPr lang="en-US" sz="3200" b="1" dirty="0">
              <a:solidFill>
                <a:srgbClr val="FF0000"/>
              </a:solidFill>
            </a:endParaRPr>
          </a:p>
        </p:txBody>
      </p:sp>
    </p:spTree>
    <p:extLst>
      <p:ext uri="{BB962C8B-B14F-4D97-AF65-F5344CB8AC3E}">
        <p14:creationId xmlns:p14="http://schemas.microsoft.com/office/powerpoint/2010/main" val="156064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78CB0-8DDC-4D34-84EC-59314FCDF1F2}"/>
              </a:ext>
            </a:extLst>
          </p:cNvPr>
          <p:cNvSpPr txBox="1"/>
          <p:nvPr/>
        </p:nvSpPr>
        <p:spPr>
          <a:xfrm>
            <a:off x="510266" y="173217"/>
            <a:ext cx="8123466" cy="1077218"/>
          </a:xfrm>
          <a:prstGeom prst="rect">
            <a:avLst/>
          </a:prstGeom>
          <a:noFill/>
        </p:spPr>
        <p:txBody>
          <a:bodyPr wrap="square">
            <a:spAutoFit/>
          </a:bodyPr>
          <a:lstStyle/>
          <a:p>
            <a:pPr marL="180340" marR="0" algn="just">
              <a:spcBef>
                <a:spcPts val="0"/>
              </a:spcBef>
              <a:spcAft>
                <a:spcPts val="0"/>
              </a:spcAft>
              <a:tabLst>
                <a:tab pos="270510" algn="l"/>
              </a:tabLst>
            </a:pPr>
            <a:r>
              <a:rPr lang="en-US" sz="3200" b="1" i="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3200" b="1" i="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 hiểu dòng thơ cuối của khổ thơ 2 là một lời tự hỏi hay tự trách?</a:t>
            </a:r>
            <a:endParaRPr lang="en-US" sz="3200" b="1" i="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DF96EC-BB36-4AB7-8ADB-4E57885BC93A}"/>
              </a:ext>
            </a:extLst>
          </p:cNvPr>
          <p:cNvSpPr txBox="1"/>
          <p:nvPr/>
        </p:nvSpPr>
        <p:spPr>
          <a:xfrm>
            <a:off x="659240" y="1295400"/>
            <a:ext cx="7974493" cy="1077218"/>
          </a:xfrm>
          <a:prstGeom prst="rect">
            <a:avLst/>
          </a:prstGeom>
          <a:noFill/>
        </p:spPr>
        <p:txBody>
          <a:bodyPr wrap="square">
            <a:spAutoFit/>
          </a:bodyPr>
          <a:lstStyle/>
          <a:p>
            <a:pPr marL="180340" marR="0" algn="just">
              <a:spcBef>
                <a:spcPts val="0"/>
              </a:spcBef>
              <a:spcAft>
                <a:spcPts val="0"/>
              </a:spcAft>
              <a:tabLst>
                <a:tab pos="270510" algn="l"/>
              </a:tabLst>
            </a:pPr>
            <a:r>
              <a:rPr lang="vi-VN" sz="3200"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Dòng thơ cuối là một lời tự trách, thể hiện sự ân hận của các bạn HS. </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F402278-F12E-45C4-9CD2-8B156BB33116}"/>
              </a:ext>
            </a:extLst>
          </p:cNvPr>
          <p:cNvSpPr txBox="1"/>
          <p:nvPr/>
        </p:nvSpPr>
        <p:spPr>
          <a:xfrm>
            <a:off x="510266" y="2514600"/>
            <a:ext cx="8123466" cy="1077218"/>
          </a:xfrm>
          <a:prstGeom prst="rect">
            <a:avLst/>
          </a:prstGeom>
          <a:noFill/>
        </p:spPr>
        <p:txBody>
          <a:bodyPr wrap="square">
            <a:spAutoFit/>
          </a:bodyPr>
          <a:lstStyle/>
          <a:p>
            <a:pPr marL="180340" marR="0" algn="just">
              <a:spcBef>
                <a:spcPts val="0"/>
              </a:spcBef>
              <a:spcAft>
                <a:spcPts val="0"/>
              </a:spcAft>
              <a:tabLst>
                <a:tab pos="270510" algn="l"/>
              </a:tabLst>
            </a:pPr>
            <a:r>
              <a:rPr lang="en-US" sz="3200" b="1" i="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3200" b="1" i="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 hai dòng thơ cuối bài muốn nói với chúng ta điều gì?</a:t>
            </a:r>
            <a:endParaRPr lang="en-US" sz="3200" b="1" i="1" ker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A23521A-0782-45D4-A494-E6A5FDF73D42}"/>
              </a:ext>
            </a:extLst>
          </p:cNvPr>
          <p:cNvSpPr txBox="1"/>
          <p:nvPr/>
        </p:nvSpPr>
        <p:spPr>
          <a:xfrm>
            <a:off x="808214" y="3733800"/>
            <a:ext cx="7825519" cy="2554545"/>
          </a:xfrm>
          <a:prstGeom prst="rect">
            <a:avLst/>
          </a:prstGeom>
          <a:noFill/>
        </p:spPr>
        <p:txBody>
          <a:bodyPr wrap="square">
            <a:spAutoFit/>
          </a:bodyPr>
          <a:lstStyle/>
          <a:p>
            <a:pPr algn="just"/>
            <a:r>
              <a:rPr lang="vi-VN" sz="3200" b="1">
                <a:solidFill>
                  <a:srgbClr val="FF0000"/>
                </a:solidFill>
                <a:latin typeface="Times New Roman" panose="02020603050405020304" pitchFamily="18" charset="0"/>
                <a:ea typeface="Times New Roman" panose="02020603050405020304" pitchFamily="18" charset="0"/>
              </a:rPr>
              <a:t>Thầy cô luôn yêu thương HS, vì vậy chúng ta cần thể hiện tình yêu thương và sự biết ơn thầy cô bằng cách chăm ngoan, học giỏi…để mỗi khi nghĩ về thầy cô chúng ta không cảm thấy ân hận và hối tiếc…</a:t>
            </a:r>
          </a:p>
        </p:txBody>
      </p:sp>
    </p:spTree>
    <p:extLst>
      <p:ext uri="{BB962C8B-B14F-4D97-AF65-F5344CB8AC3E}">
        <p14:creationId xmlns:p14="http://schemas.microsoft.com/office/powerpoint/2010/main" val="10302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C51FF19-4E5A-416F-A972-D693A2A96D98}"/>
              </a:ext>
            </a:extLst>
          </p:cNvPr>
          <p:cNvPicPr>
            <a:picLocks noChangeAspect="1"/>
          </p:cNvPicPr>
          <p:nvPr/>
        </p:nvPicPr>
        <p:blipFill rotWithShape="1">
          <a:blip r:embed="rId2" cstate="print"/>
          <a:srcRect t="10040" b="7020"/>
          <a:stretch/>
        </p:blipFill>
        <p:spPr>
          <a:xfrm>
            <a:off x="0" y="0"/>
            <a:ext cx="9230080" cy="6858000"/>
          </a:xfrm>
          <a:prstGeom prst="rect">
            <a:avLst/>
          </a:prstGeom>
        </p:spPr>
      </p:pic>
      <p:pic>
        <p:nvPicPr>
          <p:cNvPr id="2" name="Picture 1">
            <a:extLst>
              <a:ext uri="{FF2B5EF4-FFF2-40B4-BE49-F238E27FC236}">
                <a16:creationId xmlns:a16="http://schemas.microsoft.com/office/drawing/2014/main" id="{9CF0BCE6-25FC-4AF0-B1F0-C9AB7CD8FC45}"/>
              </a:ext>
            </a:extLst>
          </p:cNvPr>
          <p:cNvPicPr>
            <a:picLocks noChangeAspect="1"/>
          </p:cNvPicPr>
          <p:nvPr/>
        </p:nvPicPr>
        <p:blipFill>
          <a:blip r:embed="rId3"/>
          <a:stretch>
            <a:fillRect/>
          </a:stretch>
        </p:blipFill>
        <p:spPr>
          <a:xfrm>
            <a:off x="1019380" y="1455041"/>
            <a:ext cx="4810592" cy="3947918"/>
          </a:xfrm>
          <a:prstGeom prst="rect">
            <a:avLst/>
          </a:prstGeom>
        </p:spPr>
      </p:pic>
    </p:spTree>
    <p:extLst>
      <p:ext uri="{BB962C8B-B14F-4D97-AF65-F5344CB8AC3E}">
        <p14:creationId xmlns:p14="http://schemas.microsoft.com/office/powerpoint/2010/main" val="280153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C2BA16-A3A7-4FF8-BCBB-E5B0F0281745}"/>
              </a:ext>
            </a:extLst>
          </p:cNvPr>
          <p:cNvSpPr txBox="1"/>
          <p:nvPr/>
        </p:nvSpPr>
        <p:spPr>
          <a:xfrm>
            <a:off x="533400" y="1081311"/>
            <a:ext cx="8382000" cy="4524315"/>
          </a:xfrm>
          <a:prstGeom prst="rect">
            <a:avLst/>
          </a:prstGeom>
          <a:noFill/>
        </p:spPr>
        <p:txBody>
          <a:bodyPr wrap="square">
            <a:spAutoFit/>
          </a:bodyPr>
          <a:lstStyle/>
          <a:p>
            <a:pPr algn="just"/>
            <a:r>
              <a:rPr lang="vi-VN" sz="3200" b="1" i="1" smtClean="0">
                <a:solidFill>
                  <a:srgbClr val="000000"/>
                </a:solidFill>
                <a:latin typeface="Times New Roman" panose="02020603050405020304" pitchFamily="18" charset="0"/>
                <a:ea typeface="Times New Roman" panose="02020603050405020304" pitchFamily="18" charset="0"/>
              </a:rPr>
              <a:t>Buổi học cuối cùng/, mai cô giáo về hưu/</a:t>
            </a:r>
          </a:p>
          <a:p>
            <a:pPr algn="just"/>
            <a:r>
              <a:rPr lang="vi-VN" sz="3200" b="1" i="1" smtClean="0">
                <a:solidFill>
                  <a:srgbClr val="000000"/>
                </a:solidFill>
                <a:latin typeface="Times New Roman" panose="02020603050405020304" pitchFamily="18" charset="0"/>
                <a:ea typeface="Times New Roman" panose="02020603050405020304" pitchFamily="18" charset="0"/>
              </a:rPr>
              <a:t>Cả lớp em/ bỗng trang nghiêm hơn trước /</a:t>
            </a:r>
          </a:p>
          <a:p>
            <a:pPr algn="just"/>
            <a:r>
              <a:rPr lang="vi-VN" sz="3200" b="1" i="1" smtClean="0">
                <a:solidFill>
                  <a:srgbClr val="000000"/>
                </a:solidFill>
                <a:latin typeface="Times New Roman" panose="02020603050405020304" pitchFamily="18" charset="0"/>
                <a:ea typeface="Times New Roman" panose="02020603050405020304" pitchFamily="18" charset="0"/>
              </a:rPr>
              <a:t>Bàn còn trai không nghịch đùa/, gõ thước/</a:t>
            </a:r>
          </a:p>
          <a:p>
            <a:pPr algn="just"/>
            <a:r>
              <a:rPr lang="vi-VN" sz="3200" b="1" i="1" smtClean="0">
                <a:solidFill>
                  <a:srgbClr val="000000"/>
                </a:solidFill>
                <a:latin typeface="Times New Roman" panose="02020603050405020304" pitchFamily="18" charset="0"/>
                <a:ea typeface="Times New Roman" panose="02020603050405020304" pitchFamily="18" charset="0"/>
              </a:rPr>
              <a:t>Bàn con gái lặng yên/, bím tóc cũng nơ hồng. //</a:t>
            </a:r>
          </a:p>
          <a:p>
            <a:pPr algn="just"/>
            <a:r>
              <a:rPr lang="vi-VN" sz="3200" b="1" i="1" smtClean="0">
                <a:solidFill>
                  <a:srgbClr val="000000"/>
                </a:solidFill>
                <a:latin typeface="Times New Roman" panose="02020603050405020304" pitchFamily="18" charset="0"/>
                <a:ea typeface="Times New Roman" panose="02020603050405020304" pitchFamily="18" charset="0"/>
              </a:rPr>
              <a:t> </a:t>
            </a:r>
          </a:p>
          <a:p>
            <a:pPr algn="just"/>
            <a:r>
              <a:rPr lang="vi-VN" sz="3200" b="1" i="1" smtClean="0">
                <a:solidFill>
                  <a:srgbClr val="000000"/>
                </a:solidFill>
                <a:latin typeface="Times New Roman" panose="02020603050405020304" pitchFamily="18" charset="0"/>
                <a:ea typeface="Times New Roman" panose="02020603050405020304" pitchFamily="18" charset="0"/>
              </a:rPr>
              <a:t>Cô vẫn là cô/, mái tóc hoa râm /</a:t>
            </a:r>
          </a:p>
          <a:p>
            <a:pPr algn="just"/>
            <a:r>
              <a:rPr lang="vi-VN" sz="3200" b="1" i="1" smtClean="0">
                <a:solidFill>
                  <a:srgbClr val="000000"/>
                </a:solidFill>
                <a:latin typeface="Times New Roman" panose="02020603050405020304" pitchFamily="18" charset="0"/>
                <a:ea typeface="Times New Roman" panose="02020603050405020304" pitchFamily="18" charset="0"/>
              </a:rPr>
              <a:t>Bàn tay xương gầy/, bám đầy phấn trắng /</a:t>
            </a:r>
          </a:p>
          <a:p>
            <a:pPr algn="just"/>
            <a:r>
              <a:rPr lang="vi-VN" sz="3200" b="1" i="1" smtClean="0">
                <a:solidFill>
                  <a:srgbClr val="000000"/>
                </a:solidFill>
                <a:latin typeface="Times New Roman" panose="02020603050405020304" pitchFamily="18" charset="0"/>
                <a:ea typeface="Times New Roman" panose="02020603050405020304" pitchFamily="18" charset="0"/>
              </a:rPr>
              <a:t>Giọng êm êm,/ nụ cười như giọt nắng /</a:t>
            </a:r>
          </a:p>
          <a:p>
            <a:pPr algn="just"/>
            <a:r>
              <a:rPr lang="vi-VN" sz="3200" b="1" i="1" smtClean="0">
                <a:solidFill>
                  <a:srgbClr val="000000"/>
                </a:solidFill>
                <a:latin typeface="Times New Roman" panose="02020603050405020304" pitchFamily="18" charset="0"/>
                <a:ea typeface="Times New Roman" panose="02020603050405020304" pitchFamily="18" charset="0"/>
              </a:rPr>
              <a:t>Sau buổi học này/, chúng em mới nhận ra.//</a:t>
            </a:r>
            <a:endParaRPr lang="vi-VN" sz="3200" b="1" i="1">
              <a:solidFill>
                <a:srgbClr val="000000"/>
              </a:solidFill>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85D150B2-A6FB-475B-BB33-C7EAA18A7F42}"/>
              </a:ext>
            </a:extLst>
          </p:cNvPr>
          <p:cNvSpPr txBox="1"/>
          <p:nvPr/>
        </p:nvSpPr>
        <p:spPr>
          <a:xfrm>
            <a:off x="1371600" y="1"/>
            <a:ext cx="7772400" cy="830997"/>
          </a:xfrm>
          <a:prstGeom prst="rect">
            <a:avLst/>
          </a:prstGeom>
          <a:solidFill>
            <a:schemeClr val="accent3">
              <a:lumMod val="60000"/>
              <a:lumOff val="40000"/>
            </a:schemeClr>
          </a:solidFill>
        </p:spPr>
        <p:txBody>
          <a:bodyPr wrap="square" rtlCol="0">
            <a:spAutoFit/>
          </a:bodyPr>
          <a:lstStyle/>
          <a:p>
            <a:pPr algn="l"/>
            <a:r>
              <a:rPr lang="vi-VN" sz="4800" b="1">
                <a:solidFill>
                  <a:schemeClr val="tx2"/>
                </a:solidFill>
                <a:latin typeface="Times New Roman" panose="02020603050405020304" pitchFamily="18" charset="0"/>
                <a:cs typeface="Times New Roman" panose="02020603050405020304" pitchFamily="18" charset="0"/>
              </a:rPr>
              <a:t>Đọc diễn cảm 2 khổ thơ</a:t>
            </a:r>
          </a:p>
        </p:txBody>
      </p:sp>
    </p:spTree>
    <p:extLst>
      <p:ext uri="{BB962C8B-B14F-4D97-AF65-F5344CB8AC3E}">
        <p14:creationId xmlns:p14="http://schemas.microsoft.com/office/powerpoint/2010/main" val="23114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867967" y="1009948"/>
            <a:ext cx="7650956" cy="5632311"/>
          </a:xfrm>
          <a:prstGeom prst="rect">
            <a:avLst/>
          </a:prstGeom>
          <a:noFill/>
        </p:spPr>
        <p:txBody>
          <a:bodyPr wrap="square">
            <a:spAutoFit/>
          </a:bodyPr>
          <a:lstStyle/>
          <a:p>
            <a:pPr marL="180340" marR="0">
              <a:lnSpc>
                <a:spcPct val="150000"/>
              </a:lnSpc>
              <a:spcBef>
                <a:spcPts val="0"/>
              </a:spcBef>
              <a:spcAft>
                <a:spcPts val="0"/>
              </a:spcAft>
              <a:tabLst>
                <a:tab pos="270510" algn="l"/>
              </a:tabLst>
            </a:pPr>
            <a:endParaRPr lang="nl-NL" sz="6000" b="1" u="sng" kern="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marR="0">
              <a:lnSpc>
                <a:spcPct val="150000"/>
              </a:lnSpc>
              <a:spcBef>
                <a:spcPts val="0"/>
              </a:spcBef>
              <a:spcAft>
                <a:spcPts val="0"/>
              </a:spcAft>
              <a:tabLst>
                <a:tab pos="270510" algn="l"/>
              </a:tabLst>
            </a:pPr>
            <a:r>
              <a:rPr lang="nl-NL" sz="6000" b="1" u="sng" kern="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a:t>
            </a:r>
            <a:r>
              <a:rPr lang="nl-NL" sz="6000" b="1" u="sng"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6000"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6000" b="1" u="sng"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ĐỌC 2</a:t>
            </a:r>
            <a:r>
              <a:rPr lang="en-US" sz="6000" b="1"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180340" marR="0" algn="ctr">
              <a:lnSpc>
                <a:spcPct val="150000"/>
              </a:lnSpc>
              <a:spcBef>
                <a:spcPts val="0"/>
              </a:spcBef>
              <a:spcAft>
                <a:spcPts val="0"/>
              </a:spcAft>
              <a:tabLst>
                <a:tab pos="270510" algn="l"/>
              </a:tabLst>
            </a:pPr>
            <a:r>
              <a:rPr lang="en-US" sz="6000" b="1"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học cuối cùng </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981200" y="533400"/>
            <a:ext cx="5562600" cy="830997"/>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Thứ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15 </a:t>
            </a:r>
            <a:r>
              <a:rPr lang="en-US" sz="2400" b="1" dirty="0" err="1" smtClean="0">
                <a:latin typeface="Times New Roman" pitchFamily="18" charset="0"/>
                <a:cs typeface="Times New Roman" pitchFamily="18" charset="0"/>
              </a:rPr>
              <a:t>tháng</a:t>
            </a:r>
            <a:r>
              <a:rPr lang="en-US" sz="2400" b="1" dirty="0" smtClean="0">
                <a:latin typeface="Times New Roman" pitchFamily="18" charset="0"/>
                <a:cs typeface="Times New Roman" pitchFamily="18" charset="0"/>
              </a:rPr>
              <a:t> 01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2026</a:t>
            </a:r>
          </a:p>
          <a:p>
            <a:pPr algn="ctr"/>
            <a:r>
              <a:rPr lang="en-US" sz="2400" b="1" dirty="0" err="1" smtClean="0">
                <a:latin typeface="Times New Roman" pitchFamily="18" charset="0"/>
                <a:cs typeface="Times New Roman" pitchFamily="18" charset="0"/>
              </a:rPr>
              <a:t>Tiếng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34682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10;&#10;Description automatically generated">
            <a:extLst>
              <a:ext uri="{FF2B5EF4-FFF2-40B4-BE49-F238E27FC236}">
                <a16:creationId xmlns:a16="http://schemas.microsoft.com/office/drawing/2014/main" id="{F127079F-D3CB-4BBA-94DC-1AD9D865FC9C}"/>
              </a:ext>
            </a:extLst>
          </p:cNvPr>
          <p:cNvPicPr>
            <a:picLocks noChangeAspect="1"/>
          </p:cNvPicPr>
          <p:nvPr/>
        </p:nvPicPr>
        <p:blipFill>
          <a:blip r:embed="rId2" cstate="print"/>
          <a:stretch>
            <a:fillRect/>
          </a:stretch>
        </p:blipFill>
        <p:spPr>
          <a:xfrm>
            <a:off x="1" y="0"/>
            <a:ext cx="9258007" cy="6858000"/>
          </a:xfrm>
          <a:prstGeom prst="rect">
            <a:avLst/>
          </a:prstGeom>
        </p:spPr>
      </p:pic>
      <p:pic>
        <p:nvPicPr>
          <p:cNvPr id="3" name="Picture 2" descr="A picture containing stationary&#10;&#10;Description automatically generated">
            <a:extLst>
              <a:ext uri="{FF2B5EF4-FFF2-40B4-BE49-F238E27FC236}">
                <a16:creationId xmlns:a16="http://schemas.microsoft.com/office/drawing/2014/main" id="{C39DCF26-0DDF-4576-AEBA-5104A9FBC5A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844" b="96830" l="2798" r="97290">
                        <a14:foregroundMark x1="8680" y1="17137" x2="18484" y2="23650"/>
                        <a14:foregroundMark x1="18484" y1="23650" x2="34347" y2="26897"/>
                        <a14:foregroundMark x1="34347" y1="26897" x2="30337" y2="15485"/>
                        <a14:foregroundMark x1="30337" y1="15485" x2="23419" y2="16350"/>
                        <a14:foregroundMark x1="78211" y1="44131" x2="73474" y2="89356"/>
                        <a14:foregroundMark x1="73474" y1="89356" x2="73474" y2="89356"/>
                        <a14:foregroundMark x1="31064" y1="81902" x2="40163" y2="86513"/>
                        <a14:foregroundMark x1="68385" y1="9837" x2="81846" y2="20327"/>
                        <a14:foregroundMark x1="81846" y1="20327" x2="81846" y2="20327"/>
                        <a14:foregroundMark x1="82772" y1="7301" x2="70941" y2="18732"/>
                        <a14:foregroundMark x1="70941" y1="18732" x2="70941" y2="18732"/>
                        <a14:foregroundMark x1="83851" y1="85245" x2="79313" y2="92065"/>
                        <a14:foregroundMark x1="62194" y1="93967" x2="70566" y2="93180"/>
                        <a14:foregroundMark x1="55827" y1="58886" x2="61842" y2="61595"/>
                        <a14:foregroundMark x1="67658" y1="11278" x2="68738" y2="21422"/>
                        <a14:foregroundMark x1="68738" y1="21422" x2="68738" y2="21422"/>
                        <a14:foregroundMark x1="74752" y1="4611" x2="77484" y2="7935"/>
                        <a14:foregroundMark x1="86032" y1="13333" x2="86032" y2="16196"/>
                        <a14:foregroundMark x1="80767" y1="63016" x2="83675" y2="70951"/>
                        <a14:foregroundMark x1="40538" y1="84611" x2="39811" y2="88261"/>
                        <a14:foregroundMark x1="19960" y1="27301" x2="20687" y2="31912"/>
                        <a14:foregroundMark x1="8857" y1="29203" x2="11588" y2="31431"/>
                        <a14:foregroundMark x1="43269" y1="45072" x2="46354" y2="45879"/>
                        <a14:foregroundMark x1="88235" y1="71585" x2="88235" y2="78732"/>
                        <a14:foregroundMark x1="77308" y1="87301" x2="76757" y2="95235"/>
                        <a14:foregroundMark x1="80767" y1="7627" x2="78762" y2="23650"/>
                        <a14:foregroundMark x1="78762" y1="23650" x2="78762" y2="23650"/>
                        <a14:foregroundMark x1="14497" y1="61268" x2="17427" y2="61268"/>
                        <a14:foregroundMark x1="4142" y1="21595" x2="7777" y2="26667"/>
                        <a14:foregroundMark x1="88588" y1="44611" x2="88962" y2="45399"/>
                        <a14:foregroundMark x1="91870" y1="46513" x2="91870" y2="48722"/>
                        <a14:foregroundMark x1="25072" y1="85399" x2="43269" y2="87147"/>
                        <a14:foregroundMark x1="58185" y1="88088" x2="68011" y2="89529"/>
                        <a14:foregroundMark x1="68011" y1="90471" x2="67284" y2="94448"/>
                        <a14:foregroundMark x1="2864" y1="19673" x2="2864" y2="19673"/>
                        <a14:foregroundMark x1="41617" y1="16196" x2="41617" y2="16196"/>
                        <a14:foregroundMark x1="46728" y1="17618" x2="46728" y2="17618"/>
                        <a14:foregroundMark x1="52919" y1="17310" x2="52919" y2="17310"/>
                        <a14:foregroundMark x1="57832" y1="18098" x2="57832" y2="18098"/>
                        <a14:foregroundMark x1="22340" y1="80327" x2="22340" y2="84438"/>
                        <a14:foregroundMark x1="86032" y1="82229" x2="89866" y2="82690"/>
                        <a14:foregroundMark x1="20687" y1="81268" x2="36902" y2="87627"/>
                        <a14:foregroundMark x1="36902" y1="87627" x2="36902" y2="87627"/>
                        <a14:foregroundMark x1="37982" y1="84765" x2="41617" y2="90163"/>
                        <a14:foregroundMark x1="43446" y1="86033" x2="47279" y2="89529"/>
                        <a14:foregroundMark x1="27980" y1="83804" x2="27980" y2="83804"/>
                        <a14:foregroundMark x1="29610" y1="82863" x2="45803" y2="86513"/>
                        <a14:foregroundMark x1="48535" y1="81595" x2="41992" y2="87301"/>
                        <a14:foregroundMark x1="71668" y1="95235" x2="71668" y2="95235"/>
                        <a14:foregroundMark x1="93148" y1="62229" x2="93148" y2="62229"/>
                        <a14:foregroundMark x1="91870" y1="49529" x2="91870" y2="49529"/>
                        <a14:foregroundMark x1="89315" y1="8261" x2="90218" y2="10163"/>
                        <a14:foregroundMark x1="94779" y1="81902" x2="94779" y2="81902"/>
                        <a14:foregroundMark x1="71668" y1="96503" x2="69112" y2="96830"/>
                        <a14:foregroundMark x1="97334" y1="85552" x2="95880" y2="85552"/>
                        <a14:foregroundMark x1="94052" y1="90317" x2="94228" y2="91278"/>
                        <a14:foregroundMark x1="57656" y1="92853" x2="55276" y2="93487"/>
                        <a14:foregroundMark x1="46354" y1="95869" x2="46354" y2="95869"/>
                        <a14:foregroundMark x1="18881" y1="37771" x2="18881" y2="37771"/>
                        <a14:foregroundMark x1="28531" y1="42229" x2="28531" y2="42229"/>
                        <a14:foregroundMark x1="84953" y1="4131" x2="84953" y2="4131"/>
                        <a14:foregroundMark x1="73849" y1="4284" x2="73849" y2="4284"/>
                        <a14:foregroundMark x1="14871" y1="35082" x2="14871" y2="35082"/>
                        <a14:foregroundMark x1="15973" y1="35562" x2="15973" y2="35562"/>
                        <a14:foregroundMark x1="26702" y1="36196" x2="26702" y2="36196"/>
                        <a14:foregroundMark x1="17118" y1="36427" x2="26195" y2="44015"/>
                        <a14:foregroundMark x1="25511" y1="40729" x2="28266" y2="43842"/>
                        <a14:foregroundMark x1="23029" y1="37925" x2="23790" y2="38785"/>
                        <a14:foregroundMark x1="28148" y1="40457" x2="28464" y2="41383"/>
                        <a14:foregroundMark x1="25821" y1="33641" x2="27648" y2="38992"/>
                        <a14:foregroundMark x1="82111" y1="1844" x2="82111" y2="1844"/>
                        <a14:backgroundMark x1="20908" y1="37253" x2="21855" y2="38905"/>
                        <a14:backgroundMark x1="25248" y1="35274" x2="25622" y2="38079"/>
                        <a14:backgroundMark x1="23551" y1="37925" x2="23551" y2="37925"/>
                        <a14:backgroundMark x1="25248" y1="43343" x2="25248" y2="43343"/>
                        <a14:backgroundMark x1="26944" y1="39885" x2="26944" y2="39885"/>
                        <a14:backgroundMark x1="27319" y1="34621" x2="27319" y2="34621"/>
                        <a14:backgroundMark x1="23728" y1="37099" x2="23728" y2="37099"/>
                        <a14:backgroundMark x1="26195" y1="38252" x2="28266" y2="40384"/>
                        <a14:backgroundMark x1="22979" y1="36926" x2="24124" y2="38252"/>
                        <a14:backgroundMark x1="25446" y1="39558" x2="25446" y2="39558"/>
                        <a14:backgroundMark x1="24124" y1="38578" x2="27693" y2="42190"/>
                        <a14:backgroundMark x1="17515" y1="38905" x2="25248" y2="43842"/>
                        <a14:backgroundMark x1="27319" y1="38405" x2="27319" y2="38405"/>
                        <a14:backgroundMark x1="19762" y1="39232" x2="25821" y2="43689"/>
                        <a14:backgroundMark x1="26371" y1="38079" x2="28090" y2="39232"/>
                        <a14:backgroundMark x1="26195" y1="33967" x2="26195" y2="33967"/>
                      </a14:backgroundRemoval>
                    </a14:imgEffect>
                  </a14:imgLayer>
                </a14:imgProps>
              </a:ext>
            </a:extLst>
          </a:blip>
          <a:stretch>
            <a:fillRect/>
          </a:stretch>
        </p:blipFill>
        <p:spPr>
          <a:xfrm>
            <a:off x="5645717" y="995358"/>
            <a:ext cx="3556705" cy="5438100"/>
          </a:xfrm>
          <a:prstGeom prst="rect">
            <a:avLst/>
          </a:prstGeom>
        </p:spPr>
      </p:pic>
      <p:pic>
        <p:nvPicPr>
          <p:cNvPr id="4" name="Picture 3">
            <a:extLst>
              <a:ext uri="{FF2B5EF4-FFF2-40B4-BE49-F238E27FC236}">
                <a16:creationId xmlns:a16="http://schemas.microsoft.com/office/drawing/2014/main" id="{30B7B1DE-A580-4BDB-AEFC-475355FDCA4F}"/>
              </a:ext>
            </a:extLst>
          </p:cNvPr>
          <p:cNvPicPr>
            <a:picLocks noChangeAspect="1"/>
          </p:cNvPicPr>
          <p:nvPr/>
        </p:nvPicPr>
        <p:blipFill>
          <a:blip r:embed="rId5"/>
          <a:stretch>
            <a:fillRect/>
          </a:stretch>
        </p:blipFill>
        <p:spPr>
          <a:xfrm>
            <a:off x="1825979" y="-82327"/>
            <a:ext cx="6403622" cy="1394848"/>
          </a:xfrm>
          <a:prstGeom prst="rect">
            <a:avLst/>
          </a:prstGeom>
          <a:solidFill>
            <a:schemeClr val="accent4"/>
          </a:solidFill>
        </p:spPr>
      </p:pic>
      <p:pic>
        <p:nvPicPr>
          <p:cNvPr id="5" name="Picture 4">
            <a:extLst>
              <a:ext uri="{FF2B5EF4-FFF2-40B4-BE49-F238E27FC236}">
                <a16:creationId xmlns:a16="http://schemas.microsoft.com/office/drawing/2014/main" id="{6AFE3F78-C8A8-404E-B64E-57387EFD0F1F}"/>
              </a:ext>
            </a:extLst>
          </p:cNvPr>
          <p:cNvPicPr>
            <a:picLocks noChangeAspect="1"/>
          </p:cNvPicPr>
          <p:nvPr/>
        </p:nvPicPr>
        <p:blipFill>
          <a:blip r:embed="rId6"/>
          <a:stretch>
            <a:fillRect/>
          </a:stretch>
        </p:blipFill>
        <p:spPr>
          <a:xfrm>
            <a:off x="320289" y="1976657"/>
            <a:ext cx="5715495" cy="3938357"/>
          </a:xfrm>
          <a:prstGeom prst="rect">
            <a:avLst/>
          </a:prstGeom>
        </p:spPr>
      </p:pic>
    </p:spTree>
    <p:extLst>
      <p:ext uri="{BB962C8B-B14F-4D97-AF65-F5344CB8AC3E}">
        <p14:creationId xmlns:p14="http://schemas.microsoft.com/office/powerpoint/2010/main" val="24250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2158BB-5C50-43B2-95DD-40E69293CA89}"/>
              </a:ext>
            </a:extLst>
          </p:cNvPr>
          <p:cNvSpPr txBox="1"/>
          <p:nvPr/>
        </p:nvSpPr>
        <p:spPr>
          <a:xfrm>
            <a:off x="887500" y="1043147"/>
            <a:ext cx="7731578" cy="1107996"/>
          </a:xfrm>
          <a:prstGeom prst="rect">
            <a:avLst/>
          </a:prstGeom>
          <a:noFill/>
        </p:spPr>
        <p:txBody>
          <a:bodyPr wrap="square" rtlCol="0">
            <a:spAutoFit/>
          </a:bodyPr>
          <a:lstStyle/>
          <a:p>
            <a:pPr algn="ctr"/>
            <a:r>
              <a:rPr lang="en-US" sz="6600" b="1">
                <a:solidFill>
                  <a:srgbClr val="C00000"/>
                </a:solidFill>
                <a:latin typeface="Times New Roman" pitchFamily="18" charset="0"/>
                <a:cs typeface="Times New Roman" pitchFamily="18" charset="0"/>
              </a:rPr>
              <a:t>Vận dụng, liên hệ</a:t>
            </a:r>
            <a:endParaRPr lang="en-US" sz="6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647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62D44EE-C852-4460-B8B5-C4F2BC205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2158BB-5C50-43B2-95DD-40E69293CA89}"/>
              </a:ext>
            </a:extLst>
          </p:cNvPr>
          <p:cNvSpPr txBox="1"/>
          <p:nvPr/>
        </p:nvSpPr>
        <p:spPr>
          <a:xfrm>
            <a:off x="4831447" y="1685772"/>
            <a:ext cx="4001198" cy="3004145"/>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6600" b="1">
                <a:latin typeface="+mj-lt"/>
                <a:ea typeface="+mj-ea"/>
                <a:cs typeface="+mj-cs"/>
              </a:rPr>
              <a:t>Những khoảnh khắc đáng nhớ!</a:t>
            </a:r>
          </a:p>
        </p:txBody>
      </p:sp>
      <p:sp>
        <p:nvSpPr>
          <p:cNvPr id="7177" name="Freeform: Shape 7176">
            <a:extLst>
              <a:ext uri="{FF2B5EF4-FFF2-40B4-BE49-F238E27FC236}">
                <a16:creationId xmlns:a16="http://schemas.microsoft.com/office/drawing/2014/main" id="{658970D8-8D1D-4B5C-894B-E871CC865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7" y="2"/>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9" name="Freeform: Shape 7178">
            <a:extLst>
              <a:ext uri="{FF2B5EF4-FFF2-40B4-BE49-F238E27FC236}">
                <a16:creationId xmlns:a16="http://schemas.microsoft.com/office/drawing/2014/main" id="{F227E5B6-9132-43CA-B503-37A18562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7181" name="Freeform: Shape 7180">
            <a:extLst>
              <a:ext uri="{FF2B5EF4-FFF2-40B4-BE49-F238E27FC236}">
                <a16:creationId xmlns:a16="http://schemas.microsoft.com/office/drawing/2014/main" id="{03C2051E-A88D-48E5-BACF-AAED178927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19806"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83" name="Freeform: Shape 7182">
            <a:extLst>
              <a:ext uri="{FF2B5EF4-FFF2-40B4-BE49-F238E27FC236}">
                <a16:creationId xmlns:a16="http://schemas.microsoft.com/office/drawing/2014/main" id="{7821A508-2985-4905-874A-527429BAA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50"/>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185" name="Freeform: Shape 7184">
            <a:extLst>
              <a:ext uri="{FF2B5EF4-FFF2-40B4-BE49-F238E27FC236}">
                <a16:creationId xmlns:a16="http://schemas.microsoft.com/office/drawing/2014/main" id="{D2929CB1-0E3C-4B2D-ADC5-0154FB33B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1" y="5717907"/>
            <a:ext cx="132870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7170" name="Picture 2" descr="Photo ">
            <a:extLst>
              <a:ext uri="{FF2B5EF4-FFF2-40B4-BE49-F238E27FC236}">
                <a16:creationId xmlns:a16="http://schemas.microsoft.com/office/drawing/2014/main" id="{87CAC160-5396-01B1-6E88-2FC7D4782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296843" y="433678"/>
            <a:ext cx="4357567" cy="581008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7187" name="Freeform: Shape 7186">
            <a:extLst>
              <a:ext uri="{FF2B5EF4-FFF2-40B4-BE49-F238E27FC236}">
                <a16:creationId xmlns:a16="http://schemas.microsoft.com/office/drawing/2014/main" id="{5F2F0C84-BE8C-4DC2-A6D3-30349A801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5" y="6258757"/>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6062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8229600" cy="1077218"/>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Thứ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15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01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2026</a:t>
            </a:r>
          </a:p>
          <a:p>
            <a:pPr algn="ctr"/>
            <a:r>
              <a:rPr lang="en-US" sz="3200" b="1" dirty="0" err="1" smtClean="0">
                <a:latin typeface="Times New Roman" pitchFamily="18" charset="0"/>
                <a:cs typeface="Times New Roman" pitchFamily="18" charset="0"/>
              </a:rPr>
              <a:t>Tiếng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Việt</a:t>
            </a:r>
            <a:endParaRPr lang="en-US" sz="3200" b="1" dirty="0">
              <a:latin typeface="Times New Roman" pitchFamily="18" charset="0"/>
              <a:cs typeface="Times New Roman" pitchFamily="18" charset="0"/>
            </a:endParaRPr>
          </a:p>
        </p:txBody>
      </p:sp>
      <p:sp>
        <p:nvSpPr>
          <p:cNvPr id="4" name="TextBox 3"/>
          <p:cNvSpPr txBox="1"/>
          <p:nvPr/>
        </p:nvSpPr>
        <p:spPr>
          <a:xfrm>
            <a:off x="1676400" y="2819400"/>
            <a:ext cx="6096000" cy="830997"/>
          </a:xfrm>
          <a:prstGeom prst="rect">
            <a:avLst/>
          </a:prstGeom>
          <a:noFill/>
        </p:spPr>
        <p:txBody>
          <a:bodyPr wrap="square" rtlCol="0">
            <a:spAutoFit/>
          </a:bodyPr>
          <a:lstStyle/>
          <a:p>
            <a:pPr algn="ctr"/>
            <a:r>
              <a:rPr lang="en-US" sz="4800" b="1" smtClean="0">
                <a:solidFill>
                  <a:srgbClr val="FF0000"/>
                </a:solidFill>
                <a:latin typeface="Times New Roman" pitchFamily="18" charset="0"/>
                <a:cs typeface="Times New Roman" pitchFamily="18" charset="0"/>
              </a:rPr>
              <a:t>KHỞI ĐỘNG</a:t>
            </a:r>
            <a:endParaRPr 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029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6FDCA-2C49-37B8-6DEE-8F215A69222E}"/>
              </a:ext>
            </a:extLst>
          </p:cNvPr>
          <p:cNvPicPr>
            <a:picLocks noChangeAspect="1"/>
          </p:cNvPicPr>
          <p:nvPr/>
        </p:nvPicPr>
        <p:blipFill rotWithShape="1">
          <a:blip r:embed="rId2"/>
          <a:srcRect l="6316" t="23860" r="58816" b="45263"/>
          <a:stretch/>
        </p:blipFill>
        <p:spPr>
          <a:xfrm>
            <a:off x="547289" y="755984"/>
            <a:ext cx="8049422" cy="5346032"/>
          </a:xfrm>
          <a:prstGeom prst="rect">
            <a:avLst/>
          </a:prstGeom>
        </p:spPr>
      </p:pic>
      <p:sp>
        <p:nvSpPr>
          <p:cNvPr id="3" name="TextBox 2"/>
          <p:cNvSpPr txBox="1"/>
          <p:nvPr/>
        </p:nvSpPr>
        <p:spPr>
          <a:xfrm>
            <a:off x="1981200" y="533400"/>
            <a:ext cx="5562600" cy="830997"/>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Thứ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15 </a:t>
            </a:r>
            <a:r>
              <a:rPr lang="en-US" sz="2400" b="1" dirty="0" err="1" smtClean="0">
                <a:latin typeface="Times New Roman" pitchFamily="18" charset="0"/>
                <a:cs typeface="Times New Roman" pitchFamily="18" charset="0"/>
              </a:rPr>
              <a:t>tháng</a:t>
            </a:r>
            <a:r>
              <a:rPr lang="en-US" sz="2400" b="1" dirty="0" smtClean="0">
                <a:latin typeface="Times New Roman" pitchFamily="18" charset="0"/>
                <a:cs typeface="Times New Roman" pitchFamily="18" charset="0"/>
              </a:rPr>
              <a:t> 01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2026</a:t>
            </a:r>
          </a:p>
          <a:p>
            <a:pPr algn="ctr"/>
            <a:r>
              <a:rPr lang="en-US" sz="2400" b="1" dirty="0" err="1" smtClean="0">
                <a:latin typeface="Times New Roman" pitchFamily="18" charset="0"/>
                <a:cs typeface="Times New Roman" pitchFamily="18" charset="0"/>
              </a:rPr>
              <a:t>Tiếng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217007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4E3789-B491-491D-940B-CD93651D05E2}"/>
              </a:ext>
            </a:extLst>
          </p:cNvPr>
          <p:cNvSpPr txBox="1"/>
          <p:nvPr/>
        </p:nvSpPr>
        <p:spPr>
          <a:xfrm>
            <a:off x="609600" y="76200"/>
            <a:ext cx="8153400" cy="6186309"/>
          </a:xfrm>
          <a:prstGeom prst="rect">
            <a:avLst/>
          </a:prstGeom>
          <a:noFill/>
        </p:spPr>
        <p:txBody>
          <a:bodyPr wrap="square" rtlCol="0">
            <a:spAutoFit/>
          </a:bodyPr>
          <a:lstStyle/>
          <a:p>
            <a:pPr algn="ctr" rtl="0"/>
            <a:r>
              <a:rPr lang="en-US" sz="3200" b="1" smtClean="0">
                <a:solidFill>
                  <a:srgbClr val="FF0000"/>
                </a:solidFill>
                <a:latin typeface="Times New Roman" panose="02020603050405020304" pitchFamily="18" charset="0"/>
                <a:cs typeface="Times New Roman" panose="02020603050405020304" pitchFamily="18" charset="0"/>
              </a:rPr>
              <a:t>Buổi học cuối cùng</a:t>
            </a:r>
          </a:p>
          <a:p>
            <a:pPr rtl="0"/>
            <a:r>
              <a:rPr lang="en-US" sz="2400" b="1" smtClean="0">
                <a:solidFill>
                  <a:srgbClr val="000000"/>
                </a:solidFill>
                <a:latin typeface="Times New Roman" panose="02020603050405020304" pitchFamily="18" charset="0"/>
                <a:cs typeface="Times New Roman" panose="02020603050405020304" pitchFamily="18" charset="0"/>
              </a:rPr>
              <a:t>Buổi </a:t>
            </a:r>
            <a:r>
              <a:rPr lang="en-US" sz="2400" b="1">
                <a:solidFill>
                  <a:srgbClr val="000000"/>
                </a:solidFill>
                <a:latin typeface="Times New Roman" panose="02020603050405020304" pitchFamily="18" charset="0"/>
                <a:cs typeface="Times New Roman" panose="02020603050405020304" pitchFamily="18" charset="0"/>
              </a:rPr>
              <a:t>học cuối cùng, mai cô giáo về hưu</a:t>
            </a:r>
          </a:p>
          <a:p>
            <a:pPr rtl="0"/>
            <a:r>
              <a:rPr lang="en-US" sz="2400" b="1" i="0">
                <a:solidFill>
                  <a:srgbClr val="000000"/>
                </a:solidFill>
                <a:effectLst/>
                <a:latin typeface="Times New Roman" panose="02020603050405020304" pitchFamily="18" charset="0"/>
                <a:cs typeface="Times New Roman" panose="02020603050405020304" pitchFamily="18" charset="0"/>
              </a:rPr>
              <a:t>Cả lớp em bỗng trang nghiêm hơn trước</a:t>
            </a:r>
          </a:p>
          <a:p>
            <a:pPr rtl="0"/>
            <a:r>
              <a:rPr lang="en-US" sz="2400" b="1">
                <a:solidFill>
                  <a:srgbClr val="000000"/>
                </a:solidFill>
                <a:latin typeface="Times New Roman" panose="02020603050405020304" pitchFamily="18" charset="0"/>
                <a:cs typeface="Times New Roman" panose="02020603050405020304" pitchFamily="18" charset="0"/>
              </a:rPr>
              <a:t>Bàn con trai không nghịch đùa, gõ thước</a:t>
            </a:r>
          </a:p>
          <a:p>
            <a:pPr rtl="0"/>
            <a:r>
              <a:rPr lang="en-US" sz="2400" b="1">
                <a:solidFill>
                  <a:srgbClr val="000000"/>
                </a:solidFill>
                <a:latin typeface="Times New Roman" panose="02020603050405020304" pitchFamily="18" charset="0"/>
                <a:cs typeface="Times New Roman" panose="02020603050405020304" pitchFamily="18" charset="0"/>
              </a:rPr>
              <a:t>Bàn con gái lặng yên, bím tóc cũng nơ hồng.</a:t>
            </a:r>
          </a:p>
          <a:p>
            <a:pPr rtl="0"/>
            <a:endParaRPr lang="en-US" sz="2400" b="1" i="0">
              <a:solidFill>
                <a:srgbClr val="000000"/>
              </a:solidFill>
              <a:effectLst/>
              <a:latin typeface="Times New Roman" panose="02020603050405020304" pitchFamily="18" charset="0"/>
              <a:cs typeface="Times New Roman" panose="02020603050405020304" pitchFamily="18" charset="0"/>
            </a:endParaRPr>
          </a:p>
          <a:p>
            <a:pPr rtl="0"/>
            <a:r>
              <a:rPr lang="en-US" sz="2400" b="1">
                <a:solidFill>
                  <a:srgbClr val="000000"/>
                </a:solidFill>
                <a:latin typeface="Times New Roman" panose="02020603050405020304" pitchFamily="18" charset="0"/>
                <a:cs typeface="Times New Roman" panose="02020603050405020304" pitchFamily="18" charset="0"/>
              </a:rPr>
              <a:t>Cô vẫn là cô, mái tóc hoa râm</a:t>
            </a:r>
          </a:p>
          <a:p>
            <a:pPr rtl="0"/>
            <a:r>
              <a:rPr lang="en-US" sz="2400" b="1" i="0">
                <a:solidFill>
                  <a:srgbClr val="000000"/>
                </a:solidFill>
                <a:effectLst/>
                <a:latin typeface="Times New Roman" panose="02020603050405020304" pitchFamily="18" charset="0"/>
                <a:cs typeface="Times New Roman" panose="02020603050405020304" pitchFamily="18" charset="0"/>
              </a:rPr>
              <a:t>Bàn tay xương gầy, bám đầy phấn trắng</a:t>
            </a:r>
          </a:p>
          <a:p>
            <a:pPr rtl="0"/>
            <a:r>
              <a:rPr lang="en-US" sz="2400" b="1">
                <a:solidFill>
                  <a:srgbClr val="000000"/>
                </a:solidFill>
                <a:latin typeface="Times New Roman" panose="02020603050405020304" pitchFamily="18" charset="0"/>
                <a:cs typeface="Times New Roman" panose="02020603050405020304" pitchFamily="18" charset="0"/>
              </a:rPr>
              <a:t>Giọng nói êm êm, nụ cười như giọt nắng</a:t>
            </a:r>
          </a:p>
          <a:p>
            <a:pPr rtl="0"/>
            <a:r>
              <a:rPr lang="en-US" sz="2400" b="1" i="0">
                <a:solidFill>
                  <a:srgbClr val="000000"/>
                </a:solidFill>
                <a:effectLst/>
                <a:latin typeface="Times New Roman" panose="02020603050405020304" pitchFamily="18" charset="0"/>
                <a:cs typeface="Times New Roman" panose="02020603050405020304" pitchFamily="18" charset="0"/>
              </a:rPr>
              <a:t>Sao buổi học này, chúng em mới nhận ra.</a:t>
            </a:r>
          </a:p>
          <a:p>
            <a:pPr rtl="0"/>
            <a:endParaRPr lang="en-US" sz="2400" b="1">
              <a:solidFill>
                <a:srgbClr val="000000"/>
              </a:solidFill>
              <a:latin typeface="Times New Roman" panose="02020603050405020304" pitchFamily="18" charset="0"/>
              <a:cs typeface="Times New Roman" panose="02020603050405020304" pitchFamily="18" charset="0"/>
            </a:endParaRPr>
          </a:p>
          <a:p>
            <a:pPr rtl="0"/>
            <a:r>
              <a:rPr lang="en-US" sz="2400" b="1" i="0">
                <a:solidFill>
                  <a:srgbClr val="000000"/>
                </a:solidFill>
                <a:effectLst/>
                <a:latin typeface="Times New Roman" panose="02020603050405020304" pitchFamily="18" charset="0"/>
                <a:cs typeface="Times New Roman" panose="02020603050405020304" pitchFamily="18" charset="0"/>
              </a:rPr>
              <a:t>Buổi học cuối cùng, mai cô giáo đã xa</a:t>
            </a:r>
          </a:p>
          <a:p>
            <a:pPr rtl="0"/>
            <a:r>
              <a:rPr lang="en-US" sz="2400" b="1">
                <a:solidFill>
                  <a:srgbClr val="000000"/>
                </a:solidFill>
                <a:latin typeface="Times New Roman" panose="02020603050405020304" pitchFamily="18" charset="0"/>
                <a:cs typeface="Times New Roman" panose="02020603050405020304" pitchFamily="18" charset="0"/>
              </a:rPr>
              <a:t>Cả lớp em bỗng trang nghiêm hơn trước</a:t>
            </a:r>
          </a:p>
          <a:p>
            <a:pPr rtl="0"/>
            <a:r>
              <a:rPr lang="en-US" sz="2400" b="1" i="0">
                <a:solidFill>
                  <a:srgbClr val="000000"/>
                </a:solidFill>
                <a:effectLst/>
                <a:latin typeface="Times New Roman" panose="02020603050405020304" pitchFamily="18" charset="0"/>
                <a:cs typeface="Times New Roman" panose="02020603050405020304" pitchFamily="18" charset="0"/>
              </a:rPr>
              <a:t>Ai cũng cố ngoan hơn mà không bù đắp được</a:t>
            </a:r>
          </a:p>
          <a:p>
            <a:pPr rtl="0"/>
            <a:r>
              <a:rPr lang="en-US" sz="2400" b="1">
                <a:solidFill>
                  <a:srgbClr val="000000"/>
                </a:solidFill>
                <a:latin typeface="Times New Roman" panose="02020603050405020304" pitchFamily="18" charset="0"/>
                <a:cs typeface="Times New Roman" panose="02020603050405020304" pitchFamily="18" charset="0"/>
              </a:rPr>
              <a:t>Những phút giây lười nghịch để cô buồn.</a:t>
            </a:r>
          </a:p>
          <a:p>
            <a:pPr algn="r" rtl="0"/>
            <a:r>
              <a:rPr lang="en-US" sz="2800" i="1">
                <a:solidFill>
                  <a:srgbClr val="000000"/>
                </a:solidFill>
                <a:effectLst/>
                <a:latin typeface="Times New Roman" panose="02020603050405020304" pitchFamily="18" charset="0"/>
                <a:cs typeface="Times New Roman" panose="02020603050405020304" pitchFamily="18" charset="0"/>
              </a:rPr>
              <a:t>Nguyễn Thị Mai</a:t>
            </a:r>
            <a:endParaRPr lang="vi-VN" sz="2800" i="1"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914400"/>
            <a:ext cx="7010400" cy="923330"/>
          </a:xfrm>
          <a:prstGeom prst="rect">
            <a:avLst/>
          </a:prstGeom>
          <a:noFill/>
        </p:spPr>
        <p:txBody>
          <a:bodyPr wrap="square" rtlCol="0">
            <a:spAutoFit/>
          </a:bodyPr>
          <a:lstStyle/>
          <a:p>
            <a:pPr algn="ctr"/>
            <a:r>
              <a:rPr lang="en-US" sz="5400" b="1" smtClean="0">
                <a:solidFill>
                  <a:srgbClr val="FF0000"/>
                </a:solidFill>
                <a:latin typeface="Times New Roman" pitchFamily="18" charset="0"/>
                <a:cs typeface="Times New Roman" pitchFamily="18" charset="0"/>
              </a:rPr>
              <a:t>LUYỆN ĐỌC </a:t>
            </a:r>
            <a:endParaRPr lang="en-US" sz="5400" b="1">
              <a:solidFill>
                <a:srgbClr val="FF0000"/>
              </a:solidFill>
              <a:latin typeface="Times New Roman" pitchFamily="18" charset="0"/>
              <a:cs typeface="Times New Roman" pitchFamily="18" charset="0"/>
            </a:endParaRPr>
          </a:p>
        </p:txBody>
      </p:sp>
      <p:sp>
        <p:nvSpPr>
          <p:cNvPr id="4" name="TextBox 3"/>
          <p:cNvSpPr txBox="1"/>
          <p:nvPr/>
        </p:nvSpPr>
        <p:spPr>
          <a:xfrm>
            <a:off x="1143000" y="2463225"/>
            <a:ext cx="701040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ĐỌC  TOÀN BÀI</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499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A08391-E1EB-4E17-91B6-946CC4802CBE}"/>
              </a:ext>
            </a:extLst>
          </p:cNvPr>
          <p:cNvGrpSpPr/>
          <p:nvPr/>
        </p:nvGrpSpPr>
        <p:grpSpPr>
          <a:xfrm>
            <a:off x="3777914" y="3755841"/>
            <a:ext cx="2784044" cy="1189512"/>
            <a:chOff x="4516174" y="3983743"/>
            <a:chExt cx="2784044" cy="1179679"/>
          </a:xfrm>
        </p:grpSpPr>
        <p:sp>
          <p:nvSpPr>
            <p:cNvPr id="3" name="Rectangle: Rounded Corners 34">
              <a:extLst>
                <a:ext uri="{FF2B5EF4-FFF2-40B4-BE49-F238E27FC236}">
                  <a16:creationId xmlns:a16="http://schemas.microsoft.com/office/drawing/2014/main" id="{C32E07DA-1523-4370-A06C-16F0905FCE4D}"/>
                </a:ext>
              </a:extLst>
            </p:cNvPr>
            <p:cNvSpPr/>
            <p:nvPr/>
          </p:nvSpPr>
          <p:spPr>
            <a:xfrm>
              <a:off x="4926857" y="4247302"/>
              <a:ext cx="2373361" cy="916120"/>
            </a:xfrm>
            <a:custGeom>
              <a:avLst/>
              <a:gdLst>
                <a:gd name="connsiteX0" fmla="*/ 0 w 2373361"/>
                <a:gd name="connsiteY0" fmla="*/ 223726 h 916120"/>
                <a:gd name="connsiteX1" fmla="*/ 223726 w 2373361"/>
                <a:gd name="connsiteY1" fmla="*/ 0 h 916120"/>
                <a:gd name="connsiteX2" fmla="*/ 2149635 w 2373361"/>
                <a:gd name="connsiteY2" fmla="*/ 0 h 916120"/>
                <a:gd name="connsiteX3" fmla="*/ 2373361 w 2373361"/>
                <a:gd name="connsiteY3" fmla="*/ 223726 h 916120"/>
                <a:gd name="connsiteX4" fmla="*/ 2373361 w 2373361"/>
                <a:gd name="connsiteY4" fmla="*/ 692394 h 916120"/>
                <a:gd name="connsiteX5" fmla="*/ 2149635 w 2373361"/>
                <a:gd name="connsiteY5" fmla="*/ 916120 h 916120"/>
                <a:gd name="connsiteX6" fmla="*/ 223726 w 2373361"/>
                <a:gd name="connsiteY6" fmla="*/ 916120 h 916120"/>
                <a:gd name="connsiteX7" fmla="*/ 0 w 2373361"/>
                <a:gd name="connsiteY7" fmla="*/ 692394 h 916120"/>
                <a:gd name="connsiteX8" fmla="*/ 0 w 2373361"/>
                <a:gd name="connsiteY8" fmla="*/ 223726 h 91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361" h="916120" fill="none" extrusionOk="0">
                  <a:moveTo>
                    <a:pt x="0" y="223726"/>
                  </a:moveTo>
                  <a:cubicBezTo>
                    <a:pt x="-2308" y="108253"/>
                    <a:pt x="87429" y="-8560"/>
                    <a:pt x="223726" y="0"/>
                  </a:cubicBezTo>
                  <a:cubicBezTo>
                    <a:pt x="1075671" y="-35273"/>
                    <a:pt x="1794040" y="-144294"/>
                    <a:pt x="2149635" y="0"/>
                  </a:cubicBezTo>
                  <a:cubicBezTo>
                    <a:pt x="2277365" y="1269"/>
                    <a:pt x="2369449" y="96867"/>
                    <a:pt x="2373361" y="223726"/>
                  </a:cubicBezTo>
                  <a:cubicBezTo>
                    <a:pt x="2353344" y="361659"/>
                    <a:pt x="2389928" y="475348"/>
                    <a:pt x="2373361" y="692394"/>
                  </a:cubicBezTo>
                  <a:cubicBezTo>
                    <a:pt x="2390851" y="802728"/>
                    <a:pt x="2280661" y="908027"/>
                    <a:pt x="2149635" y="916120"/>
                  </a:cubicBezTo>
                  <a:cubicBezTo>
                    <a:pt x="1610258" y="993645"/>
                    <a:pt x="723905" y="872417"/>
                    <a:pt x="223726" y="916120"/>
                  </a:cubicBezTo>
                  <a:cubicBezTo>
                    <a:pt x="98576" y="915680"/>
                    <a:pt x="-13895" y="815764"/>
                    <a:pt x="0" y="692394"/>
                  </a:cubicBezTo>
                  <a:cubicBezTo>
                    <a:pt x="-35017" y="614339"/>
                    <a:pt x="-26436" y="425703"/>
                    <a:pt x="0" y="223726"/>
                  </a:cubicBezTo>
                  <a:close/>
                </a:path>
                <a:path w="2373361" h="916120" stroke="0" extrusionOk="0">
                  <a:moveTo>
                    <a:pt x="0" y="223726"/>
                  </a:moveTo>
                  <a:cubicBezTo>
                    <a:pt x="-5623" y="80738"/>
                    <a:pt x="98483" y="1363"/>
                    <a:pt x="223726" y="0"/>
                  </a:cubicBezTo>
                  <a:cubicBezTo>
                    <a:pt x="436306" y="-95379"/>
                    <a:pt x="1768255" y="58096"/>
                    <a:pt x="2149635" y="0"/>
                  </a:cubicBezTo>
                  <a:cubicBezTo>
                    <a:pt x="2258428" y="-10395"/>
                    <a:pt x="2361644" y="91745"/>
                    <a:pt x="2373361" y="223726"/>
                  </a:cubicBezTo>
                  <a:cubicBezTo>
                    <a:pt x="2403017" y="342054"/>
                    <a:pt x="2355850" y="555443"/>
                    <a:pt x="2373361" y="692394"/>
                  </a:cubicBezTo>
                  <a:cubicBezTo>
                    <a:pt x="2382188" y="805462"/>
                    <a:pt x="2266438" y="909389"/>
                    <a:pt x="2149635" y="916120"/>
                  </a:cubicBezTo>
                  <a:cubicBezTo>
                    <a:pt x="1726222" y="856214"/>
                    <a:pt x="1028231" y="998634"/>
                    <a:pt x="223726" y="916120"/>
                  </a:cubicBezTo>
                  <a:cubicBezTo>
                    <a:pt x="79676" y="921185"/>
                    <a:pt x="-13082" y="829231"/>
                    <a:pt x="0" y="692394"/>
                  </a:cubicBezTo>
                  <a:cubicBezTo>
                    <a:pt x="11710" y="543491"/>
                    <a:pt x="-29727" y="320256"/>
                    <a:pt x="0" y="223726"/>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b="1" kern="0" dirty="0">
                  <a:solidFill>
                    <a:srgbClr val="002060"/>
                  </a:solidFill>
                  <a:latin typeface="Times New Roman" pitchFamily="18" charset="0"/>
                  <a:cs typeface="Times New Roman" pitchFamily="18" charset="0"/>
                  <a:sym typeface="Arial"/>
                </a:rPr>
                <a:t>Tai </a:t>
              </a:r>
              <a:r>
                <a:rPr lang="en-US" sz="3600" b="1" kern="0" dirty="0" err="1">
                  <a:solidFill>
                    <a:srgbClr val="002060"/>
                  </a:solidFill>
                  <a:latin typeface="Times New Roman" pitchFamily="18" charset="0"/>
                  <a:cs typeface="Times New Roman" pitchFamily="18" charset="0"/>
                  <a:sym typeface="Arial"/>
                </a:rPr>
                <a:t>nghe</a:t>
              </a:r>
              <a:endParaRPr lang="en-US" sz="3600" b="1" kern="0" dirty="0">
                <a:solidFill>
                  <a:srgbClr val="002060"/>
                </a:solidFill>
                <a:latin typeface="Times New Roman" pitchFamily="18" charset="0"/>
                <a:cs typeface="Times New Roman" pitchFamily="18" charset="0"/>
                <a:sym typeface="Arial"/>
              </a:endParaRPr>
            </a:p>
          </p:txBody>
        </p:sp>
        <p:pic>
          <p:nvPicPr>
            <p:cNvPr id="4" name="Picture 3">
              <a:extLst>
                <a:ext uri="{FF2B5EF4-FFF2-40B4-BE49-F238E27FC236}">
                  <a16:creationId xmlns:a16="http://schemas.microsoft.com/office/drawing/2014/main" id="{96B026F3-3AAE-48A1-BC8A-5E55310789FC}"/>
                </a:ext>
              </a:extLst>
            </p:cNvPr>
            <p:cNvPicPr>
              <a:picLocks noChangeAspect="1"/>
            </p:cNvPicPr>
            <p:nvPr/>
          </p:nvPicPr>
          <p:blipFill>
            <a:blip r:embed="rId2" cstate="print"/>
            <a:stretch>
              <a:fillRect/>
            </a:stretch>
          </p:blipFill>
          <p:spPr>
            <a:xfrm>
              <a:off x="4516174" y="3983743"/>
              <a:ext cx="821365" cy="821365"/>
            </a:xfrm>
            <a:prstGeom prst="rect">
              <a:avLst/>
            </a:prstGeom>
          </p:spPr>
        </p:pic>
      </p:grpSp>
      <p:grpSp>
        <p:nvGrpSpPr>
          <p:cNvPr id="5" name="Group 4">
            <a:extLst>
              <a:ext uri="{FF2B5EF4-FFF2-40B4-BE49-F238E27FC236}">
                <a16:creationId xmlns:a16="http://schemas.microsoft.com/office/drawing/2014/main" id="{F87A9765-B061-43E7-A7E8-BD32B1454C22}"/>
              </a:ext>
            </a:extLst>
          </p:cNvPr>
          <p:cNvGrpSpPr/>
          <p:nvPr/>
        </p:nvGrpSpPr>
        <p:grpSpPr>
          <a:xfrm>
            <a:off x="5399770" y="2014708"/>
            <a:ext cx="2652419" cy="1238175"/>
            <a:chOff x="8191764" y="1812958"/>
            <a:chExt cx="2652419" cy="1227940"/>
          </a:xfrm>
        </p:grpSpPr>
        <p:sp>
          <p:nvSpPr>
            <p:cNvPr id="6" name="Rectangle: Rounded Corners 37">
              <a:extLst>
                <a:ext uri="{FF2B5EF4-FFF2-40B4-BE49-F238E27FC236}">
                  <a16:creationId xmlns:a16="http://schemas.microsoft.com/office/drawing/2014/main" id="{EF098997-0492-439A-AD65-C4437FA7EB40}"/>
                </a:ext>
              </a:extLst>
            </p:cNvPr>
            <p:cNvSpPr/>
            <p:nvPr/>
          </p:nvSpPr>
          <p:spPr>
            <a:xfrm>
              <a:off x="8697292" y="2142423"/>
              <a:ext cx="2146891" cy="898475"/>
            </a:xfrm>
            <a:custGeom>
              <a:avLst/>
              <a:gdLst>
                <a:gd name="connsiteX0" fmla="*/ 0 w 2146891"/>
                <a:gd name="connsiteY0" fmla="*/ 219417 h 898475"/>
                <a:gd name="connsiteX1" fmla="*/ 219417 w 2146891"/>
                <a:gd name="connsiteY1" fmla="*/ 0 h 898475"/>
                <a:gd name="connsiteX2" fmla="*/ 1927474 w 2146891"/>
                <a:gd name="connsiteY2" fmla="*/ 0 h 898475"/>
                <a:gd name="connsiteX3" fmla="*/ 2146891 w 2146891"/>
                <a:gd name="connsiteY3" fmla="*/ 219417 h 898475"/>
                <a:gd name="connsiteX4" fmla="*/ 2146891 w 2146891"/>
                <a:gd name="connsiteY4" fmla="*/ 679058 h 898475"/>
                <a:gd name="connsiteX5" fmla="*/ 1927474 w 2146891"/>
                <a:gd name="connsiteY5" fmla="*/ 898475 h 898475"/>
                <a:gd name="connsiteX6" fmla="*/ 219417 w 2146891"/>
                <a:gd name="connsiteY6" fmla="*/ 898475 h 898475"/>
                <a:gd name="connsiteX7" fmla="*/ 0 w 2146891"/>
                <a:gd name="connsiteY7" fmla="*/ 679058 h 898475"/>
                <a:gd name="connsiteX8" fmla="*/ 0 w 2146891"/>
                <a:gd name="connsiteY8" fmla="*/ 219417 h 8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6891" h="898475" fill="none" extrusionOk="0">
                  <a:moveTo>
                    <a:pt x="0" y="219417"/>
                  </a:moveTo>
                  <a:cubicBezTo>
                    <a:pt x="-860" y="101250"/>
                    <a:pt x="83668" y="-9790"/>
                    <a:pt x="219417" y="0"/>
                  </a:cubicBezTo>
                  <a:cubicBezTo>
                    <a:pt x="904829" y="-25884"/>
                    <a:pt x="1112723" y="-3830"/>
                    <a:pt x="1927474" y="0"/>
                  </a:cubicBezTo>
                  <a:cubicBezTo>
                    <a:pt x="2069990" y="6494"/>
                    <a:pt x="2143793" y="95624"/>
                    <a:pt x="2146891" y="219417"/>
                  </a:cubicBezTo>
                  <a:cubicBezTo>
                    <a:pt x="2126815" y="406306"/>
                    <a:pt x="2122256" y="513747"/>
                    <a:pt x="2146891" y="679058"/>
                  </a:cubicBezTo>
                  <a:cubicBezTo>
                    <a:pt x="2165169" y="786417"/>
                    <a:pt x="2063459" y="882426"/>
                    <a:pt x="1927474" y="898475"/>
                  </a:cubicBezTo>
                  <a:cubicBezTo>
                    <a:pt x="1589886" y="867810"/>
                    <a:pt x="416909" y="782579"/>
                    <a:pt x="219417" y="898475"/>
                  </a:cubicBezTo>
                  <a:cubicBezTo>
                    <a:pt x="85296" y="894890"/>
                    <a:pt x="-17195" y="800004"/>
                    <a:pt x="0" y="679058"/>
                  </a:cubicBezTo>
                  <a:cubicBezTo>
                    <a:pt x="26969" y="621576"/>
                    <a:pt x="-29513" y="379798"/>
                    <a:pt x="0" y="219417"/>
                  </a:cubicBezTo>
                  <a:close/>
                </a:path>
                <a:path w="2146891" h="898475" stroke="0" extrusionOk="0">
                  <a:moveTo>
                    <a:pt x="0" y="219417"/>
                  </a:moveTo>
                  <a:cubicBezTo>
                    <a:pt x="-4005" y="84397"/>
                    <a:pt x="82390" y="12834"/>
                    <a:pt x="219417" y="0"/>
                  </a:cubicBezTo>
                  <a:cubicBezTo>
                    <a:pt x="968508" y="116600"/>
                    <a:pt x="1698920" y="-6496"/>
                    <a:pt x="1927474" y="0"/>
                  </a:cubicBezTo>
                  <a:cubicBezTo>
                    <a:pt x="2041022" y="-5373"/>
                    <a:pt x="2134193" y="89110"/>
                    <a:pt x="2146891" y="219417"/>
                  </a:cubicBezTo>
                  <a:cubicBezTo>
                    <a:pt x="2138614" y="286631"/>
                    <a:pt x="2156967" y="532427"/>
                    <a:pt x="2146891" y="679058"/>
                  </a:cubicBezTo>
                  <a:cubicBezTo>
                    <a:pt x="2151776" y="794433"/>
                    <a:pt x="2039094" y="888951"/>
                    <a:pt x="1927474" y="898475"/>
                  </a:cubicBezTo>
                  <a:cubicBezTo>
                    <a:pt x="1631685" y="786743"/>
                    <a:pt x="780766" y="898584"/>
                    <a:pt x="219417" y="898475"/>
                  </a:cubicBezTo>
                  <a:cubicBezTo>
                    <a:pt x="85325" y="901667"/>
                    <a:pt x="-1748" y="802013"/>
                    <a:pt x="0" y="679058"/>
                  </a:cubicBezTo>
                  <a:cubicBezTo>
                    <a:pt x="32166" y="488061"/>
                    <a:pt x="-40704" y="437308"/>
                    <a:pt x="0" y="219417"/>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b="1" kern="0" dirty="0">
                  <a:solidFill>
                    <a:srgbClr val="002060"/>
                  </a:solidFill>
                  <a:latin typeface="Times New Roman" pitchFamily="18" charset="0"/>
                  <a:cs typeface="Times New Roman" pitchFamily="18" charset="0"/>
                  <a:sym typeface="Arial"/>
                </a:rPr>
                <a:t>Tay </a:t>
              </a:r>
              <a:r>
                <a:rPr lang="en-US" sz="3600" b="1" kern="0" dirty="0" err="1">
                  <a:solidFill>
                    <a:srgbClr val="002060"/>
                  </a:solidFill>
                  <a:latin typeface="Times New Roman" pitchFamily="18" charset="0"/>
                  <a:cs typeface="Times New Roman" pitchFamily="18" charset="0"/>
                  <a:sym typeface="Arial"/>
                </a:rPr>
                <a:t>dò</a:t>
              </a:r>
              <a:endParaRPr lang="en-US" sz="3600" b="1" kern="0" dirty="0">
                <a:solidFill>
                  <a:srgbClr val="002060"/>
                </a:solidFill>
                <a:latin typeface="Times New Roman" pitchFamily="18" charset="0"/>
                <a:cs typeface="Times New Roman" pitchFamily="18" charset="0"/>
                <a:sym typeface="Arial"/>
              </a:endParaRPr>
            </a:p>
          </p:txBody>
        </p:sp>
        <p:pic>
          <p:nvPicPr>
            <p:cNvPr id="7" name="Picture 6">
              <a:extLst>
                <a:ext uri="{FF2B5EF4-FFF2-40B4-BE49-F238E27FC236}">
                  <a16:creationId xmlns:a16="http://schemas.microsoft.com/office/drawing/2014/main" id="{E6F557B5-5F44-4468-959D-03A32DAF2BAF}"/>
                </a:ext>
              </a:extLst>
            </p:cNvPr>
            <p:cNvPicPr>
              <a:picLocks noChangeAspect="1"/>
            </p:cNvPicPr>
            <p:nvPr/>
          </p:nvPicPr>
          <p:blipFill>
            <a:blip r:embed="rId3" cstate="print"/>
            <a:stretch>
              <a:fillRect/>
            </a:stretch>
          </p:blipFill>
          <p:spPr>
            <a:xfrm>
              <a:off x="8191764" y="1812958"/>
              <a:ext cx="843507" cy="843507"/>
            </a:xfrm>
            <a:prstGeom prst="rect">
              <a:avLst/>
            </a:prstGeom>
          </p:spPr>
        </p:pic>
      </p:grpSp>
      <p:grpSp>
        <p:nvGrpSpPr>
          <p:cNvPr id="8" name="Group 7">
            <a:extLst>
              <a:ext uri="{FF2B5EF4-FFF2-40B4-BE49-F238E27FC236}">
                <a16:creationId xmlns:a16="http://schemas.microsoft.com/office/drawing/2014/main" id="{FAC916D9-6705-4FCB-BE42-921E279B919C}"/>
              </a:ext>
            </a:extLst>
          </p:cNvPr>
          <p:cNvGrpSpPr/>
          <p:nvPr/>
        </p:nvGrpSpPr>
        <p:grpSpPr>
          <a:xfrm>
            <a:off x="1576871" y="1920640"/>
            <a:ext cx="2636218" cy="1351107"/>
            <a:chOff x="1067412" y="1024716"/>
            <a:chExt cx="2636218" cy="1339938"/>
          </a:xfrm>
        </p:grpSpPr>
        <p:sp>
          <p:nvSpPr>
            <p:cNvPr id="9" name="Rectangle: Rounded Corners 41">
              <a:extLst>
                <a:ext uri="{FF2B5EF4-FFF2-40B4-BE49-F238E27FC236}">
                  <a16:creationId xmlns:a16="http://schemas.microsoft.com/office/drawing/2014/main" id="{6018D334-0E4E-4635-93D0-8E0984CC4B80}"/>
                </a:ext>
              </a:extLst>
            </p:cNvPr>
            <p:cNvSpPr/>
            <p:nvPr/>
          </p:nvSpPr>
          <p:spPr>
            <a:xfrm>
              <a:off x="1436965" y="1499479"/>
              <a:ext cx="2266665" cy="865175"/>
            </a:xfrm>
            <a:custGeom>
              <a:avLst/>
              <a:gdLst>
                <a:gd name="connsiteX0" fmla="*/ 0 w 2266665"/>
                <a:gd name="connsiteY0" fmla="*/ 211284 h 865175"/>
                <a:gd name="connsiteX1" fmla="*/ 211284 w 2266665"/>
                <a:gd name="connsiteY1" fmla="*/ 0 h 865175"/>
                <a:gd name="connsiteX2" fmla="*/ 2055381 w 2266665"/>
                <a:gd name="connsiteY2" fmla="*/ 0 h 865175"/>
                <a:gd name="connsiteX3" fmla="*/ 2266665 w 2266665"/>
                <a:gd name="connsiteY3" fmla="*/ 211284 h 865175"/>
                <a:gd name="connsiteX4" fmla="*/ 2266665 w 2266665"/>
                <a:gd name="connsiteY4" fmla="*/ 653891 h 865175"/>
                <a:gd name="connsiteX5" fmla="*/ 2055381 w 2266665"/>
                <a:gd name="connsiteY5" fmla="*/ 865175 h 865175"/>
                <a:gd name="connsiteX6" fmla="*/ 211284 w 2266665"/>
                <a:gd name="connsiteY6" fmla="*/ 865175 h 865175"/>
                <a:gd name="connsiteX7" fmla="*/ 0 w 2266665"/>
                <a:gd name="connsiteY7" fmla="*/ 653891 h 865175"/>
                <a:gd name="connsiteX8" fmla="*/ 0 w 2266665"/>
                <a:gd name="connsiteY8" fmla="*/ 211284 h 8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65" h="865175" fill="none" extrusionOk="0">
                  <a:moveTo>
                    <a:pt x="0" y="211284"/>
                  </a:moveTo>
                  <a:cubicBezTo>
                    <a:pt x="-1081" y="98382"/>
                    <a:pt x="76805" y="-11955"/>
                    <a:pt x="211284" y="0"/>
                  </a:cubicBezTo>
                  <a:cubicBezTo>
                    <a:pt x="1001014" y="-73551"/>
                    <a:pt x="1849904" y="13761"/>
                    <a:pt x="2055381" y="0"/>
                  </a:cubicBezTo>
                  <a:cubicBezTo>
                    <a:pt x="2179493" y="2259"/>
                    <a:pt x="2264950" y="93149"/>
                    <a:pt x="2266665" y="211284"/>
                  </a:cubicBezTo>
                  <a:cubicBezTo>
                    <a:pt x="2299071" y="392676"/>
                    <a:pt x="2287504" y="437886"/>
                    <a:pt x="2266665" y="653891"/>
                  </a:cubicBezTo>
                  <a:cubicBezTo>
                    <a:pt x="2268841" y="768935"/>
                    <a:pt x="2181541" y="854908"/>
                    <a:pt x="2055381" y="865175"/>
                  </a:cubicBezTo>
                  <a:cubicBezTo>
                    <a:pt x="1238604" y="699945"/>
                    <a:pt x="561153" y="968374"/>
                    <a:pt x="211284" y="865175"/>
                  </a:cubicBezTo>
                  <a:cubicBezTo>
                    <a:pt x="75754" y="859955"/>
                    <a:pt x="-10361" y="770438"/>
                    <a:pt x="0" y="653891"/>
                  </a:cubicBezTo>
                  <a:cubicBezTo>
                    <a:pt x="-34609" y="583789"/>
                    <a:pt x="4528" y="343616"/>
                    <a:pt x="0" y="211284"/>
                  </a:cubicBezTo>
                  <a:close/>
                </a:path>
                <a:path w="2266665" h="865175" stroke="0" extrusionOk="0">
                  <a:moveTo>
                    <a:pt x="0" y="211284"/>
                  </a:moveTo>
                  <a:cubicBezTo>
                    <a:pt x="-3428" y="82750"/>
                    <a:pt x="79135" y="12522"/>
                    <a:pt x="211284" y="0"/>
                  </a:cubicBezTo>
                  <a:cubicBezTo>
                    <a:pt x="562946" y="153224"/>
                    <a:pt x="1764947" y="-127705"/>
                    <a:pt x="2055381" y="0"/>
                  </a:cubicBezTo>
                  <a:cubicBezTo>
                    <a:pt x="2166741" y="-3751"/>
                    <a:pt x="2263767" y="92512"/>
                    <a:pt x="2266665" y="211284"/>
                  </a:cubicBezTo>
                  <a:cubicBezTo>
                    <a:pt x="2297107" y="334037"/>
                    <a:pt x="2244144" y="459933"/>
                    <a:pt x="2266665" y="653891"/>
                  </a:cubicBezTo>
                  <a:cubicBezTo>
                    <a:pt x="2276650" y="758711"/>
                    <a:pt x="2158349" y="851507"/>
                    <a:pt x="2055381" y="865175"/>
                  </a:cubicBezTo>
                  <a:cubicBezTo>
                    <a:pt x="1292350" y="768507"/>
                    <a:pt x="665136" y="717117"/>
                    <a:pt x="211284" y="865175"/>
                  </a:cubicBezTo>
                  <a:cubicBezTo>
                    <a:pt x="77408" y="869424"/>
                    <a:pt x="-10101" y="780832"/>
                    <a:pt x="0" y="653891"/>
                  </a:cubicBezTo>
                  <a:cubicBezTo>
                    <a:pt x="39689" y="465304"/>
                    <a:pt x="37989" y="415667"/>
                    <a:pt x="0" y="211284"/>
                  </a:cubicBezTo>
                  <a:close/>
                </a:path>
              </a:pathLst>
            </a:custGeom>
            <a:solidFill>
              <a:srgbClr val="FFFFFF"/>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b="1" kern="0" dirty="0" err="1">
                  <a:solidFill>
                    <a:srgbClr val="002060"/>
                  </a:solidFill>
                  <a:latin typeface="Times New Roman" pitchFamily="18" charset="0"/>
                  <a:cs typeface="Times New Roman" pitchFamily="18" charset="0"/>
                  <a:sym typeface="Arial"/>
                </a:rPr>
                <a:t>Mắt</a:t>
              </a:r>
              <a:r>
                <a:rPr lang="en-US" sz="3600" b="1" kern="0" dirty="0">
                  <a:solidFill>
                    <a:srgbClr val="002060"/>
                  </a:solidFill>
                  <a:latin typeface="Times New Roman" pitchFamily="18" charset="0"/>
                  <a:cs typeface="Times New Roman" pitchFamily="18" charset="0"/>
                  <a:sym typeface="Arial"/>
                </a:rPr>
                <a:t> </a:t>
              </a:r>
              <a:r>
                <a:rPr lang="en-US" sz="3600" b="1" kern="0" dirty="0" err="1">
                  <a:solidFill>
                    <a:srgbClr val="002060"/>
                  </a:solidFill>
                  <a:latin typeface="Times New Roman" pitchFamily="18" charset="0"/>
                  <a:cs typeface="Times New Roman" pitchFamily="18" charset="0"/>
                  <a:sym typeface="Arial"/>
                </a:rPr>
                <a:t>dõi</a:t>
              </a:r>
              <a:endParaRPr lang="en-US" sz="3600" b="1" kern="0" dirty="0">
                <a:solidFill>
                  <a:srgbClr val="002060"/>
                </a:solidFill>
                <a:latin typeface="Times New Roman" pitchFamily="18" charset="0"/>
                <a:cs typeface="Times New Roman" pitchFamily="18" charset="0"/>
                <a:sym typeface="Arial"/>
              </a:endParaRPr>
            </a:p>
          </p:txBody>
        </p:sp>
        <p:pic>
          <p:nvPicPr>
            <p:cNvPr id="10" name="Picture 2" descr="Read - Free people icons">
              <a:extLst>
                <a:ext uri="{FF2B5EF4-FFF2-40B4-BE49-F238E27FC236}">
                  <a16:creationId xmlns:a16="http://schemas.microsoft.com/office/drawing/2014/main" id="{E4D60CDF-29F0-4769-8E92-235E549831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412" y="1024716"/>
              <a:ext cx="843507" cy="84350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5A52ECEF-00F8-49F7-B95C-8B67D14EC3CE}"/>
              </a:ext>
            </a:extLst>
          </p:cNvPr>
          <p:cNvPicPr>
            <a:picLocks noChangeAspect="1"/>
          </p:cNvPicPr>
          <p:nvPr/>
        </p:nvPicPr>
        <p:blipFill>
          <a:blip r:embed="rId5"/>
          <a:stretch>
            <a:fillRect/>
          </a:stretch>
        </p:blipFill>
        <p:spPr>
          <a:xfrm>
            <a:off x="-953260" y="-283644"/>
            <a:ext cx="11105076" cy="2421999"/>
          </a:xfrm>
          <a:prstGeom prst="rect">
            <a:avLst/>
          </a:prstGeom>
        </p:spPr>
      </p:pic>
      <p:pic>
        <p:nvPicPr>
          <p:cNvPr id="12" name="Picture 1">
            <a:extLst>
              <a:ext uri="{FF2B5EF4-FFF2-40B4-BE49-F238E27FC236}">
                <a16:creationId xmlns:a16="http://schemas.microsoft.com/office/drawing/2014/main" id="{B57A25B5-6B0D-4E8D-9639-01E0A1B2AF24}"/>
              </a:ext>
            </a:extLst>
          </p:cNvPr>
          <p:cNvPicPr>
            <a:picLocks noChangeAspect="1"/>
          </p:cNvPicPr>
          <p:nvPr/>
        </p:nvPicPr>
        <p:blipFill>
          <a:blip r:embed="rId6"/>
          <a:stretch>
            <a:fillRect/>
          </a:stretch>
        </p:blipFill>
        <p:spPr>
          <a:xfrm flipH="1">
            <a:off x="937268" y="3429000"/>
            <a:ext cx="2659797" cy="3429000"/>
          </a:xfrm>
          <a:prstGeom prst="rect">
            <a:avLst/>
          </a:prstGeom>
        </p:spPr>
      </p:pic>
    </p:spTree>
    <p:extLst>
      <p:ext uri="{BB962C8B-B14F-4D97-AF65-F5344CB8AC3E}">
        <p14:creationId xmlns:p14="http://schemas.microsoft.com/office/powerpoint/2010/main" val="27604296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1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1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1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6000">
                                          <p:cBhvr additive="base">
                                            <p:cTn id="1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4E3789-B491-491D-940B-CD93651D05E2}"/>
              </a:ext>
            </a:extLst>
          </p:cNvPr>
          <p:cNvSpPr txBox="1"/>
          <p:nvPr/>
        </p:nvSpPr>
        <p:spPr>
          <a:xfrm>
            <a:off x="609600" y="76200"/>
            <a:ext cx="8153400" cy="6340197"/>
          </a:xfrm>
          <a:prstGeom prst="rect">
            <a:avLst/>
          </a:prstGeom>
          <a:noFill/>
        </p:spPr>
        <p:txBody>
          <a:bodyPr wrap="square" rtlCol="0">
            <a:spAutoFit/>
          </a:bodyPr>
          <a:lstStyle/>
          <a:p>
            <a:pPr algn="ctr" rtl="0">
              <a:spcAft>
                <a:spcPts val="1200"/>
              </a:spcAft>
            </a:pPr>
            <a:r>
              <a:rPr lang="en-US" sz="3200" b="1" smtClean="0">
                <a:solidFill>
                  <a:srgbClr val="FF0000"/>
                </a:solidFill>
                <a:latin typeface="Times New Roman" panose="02020603050405020304" pitchFamily="18" charset="0"/>
                <a:cs typeface="Times New Roman" panose="02020603050405020304" pitchFamily="18" charset="0"/>
              </a:rPr>
              <a:t>Buổi học cuối cùng</a:t>
            </a:r>
          </a:p>
          <a:p>
            <a:pPr rtl="0"/>
            <a:r>
              <a:rPr lang="en-US" sz="2400" b="1" smtClean="0">
                <a:solidFill>
                  <a:srgbClr val="000000"/>
                </a:solidFill>
                <a:latin typeface="Times New Roman" panose="02020603050405020304" pitchFamily="18" charset="0"/>
                <a:cs typeface="Times New Roman" panose="02020603050405020304" pitchFamily="18" charset="0"/>
              </a:rPr>
              <a:t>Buổi </a:t>
            </a:r>
            <a:r>
              <a:rPr lang="en-US" sz="2400" b="1">
                <a:solidFill>
                  <a:srgbClr val="000000"/>
                </a:solidFill>
                <a:latin typeface="Times New Roman" panose="02020603050405020304" pitchFamily="18" charset="0"/>
                <a:cs typeface="Times New Roman" panose="02020603050405020304" pitchFamily="18" charset="0"/>
              </a:rPr>
              <a:t>học cuối cùng, mai cô giáo về hưu</a:t>
            </a:r>
          </a:p>
          <a:p>
            <a:pPr rtl="0"/>
            <a:r>
              <a:rPr lang="en-US" sz="2400" b="1" i="0">
                <a:solidFill>
                  <a:srgbClr val="000000"/>
                </a:solidFill>
                <a:effectLst/>
                <a:latin typeface="Times New Roman" panose="02020603050405020304" pitchFamily="18" charset="0"/>
                <a:cs typeface="Times New Roman" panose="02020603050405020304" pitchFamily="18" charset="0"/>
              </a:rPr>
              <a:t>Cả lớp em bỗng trang nghiêm hơn trước</a:t>
            </a:r>
          </a:p>
          <a:p>
            <a:pPr rtl="0"/>
            <a:r>
              <a:rPr lang="en-US" sz="2400" b="1">
                <a:solidFill>
                  <a:srgbClr val="000000"/>
                </a:solidFill>
                <a:latin typeface="Times New Roman" panose="02020603050405020304" pitchFamily="18" charset="0"/>
                <a:cs typeface="Times New Roman" panose="02020603050405020304" pitchFamily="18" charset="0"/>
              </a:rPr>
              <a:t>Bàn con trai không nghịch đùa, gõ thước</a:t>
            </a:r>
          </a:p>
          <a:p>
            <a:pPr rtl="0"/>
            <a:r>
              <a:rPr lang="en-US" sz="2400" b="1">
                <a:solidFill>
                  <a:srgbClr val="000000"/>
                </a:solidFill>
                <a:latin typeface="Times New Roman" panose="02020603050405020304" pitchFamily="18" charset="0"/>
                <a:cs typeface="Times New Roman" panose="02020603050405020304" pitchFamily="18" charset="0"/>
              </a:rPr>
              <a:t>Bàn con gái lặng yên, bím tóc cũng nơ hồng.</a:t>
            </a:r>
          </a:p>
          <a:p>
            <a:pPr rtl="0"/>
            <a:endParaRPr lang="en-US" sz="2400" b="1" i="0">
              <a:solidFill>
                <a:srgbClr val="000000"/>
              </a:solidFill>
              <a:effectLst/>
              <a:latin typeface="Times New Roman" panose="02020603050405020304" pitchFamily="18" charset="0"/>
              <a:cs typeface="Times New Roman" panose="02020603050405020304" pitchFamily="18" charset="0"/>
            </a:endParaRPr>
          </a:p>
          <a:p>
            <a:pPr rtl="0"/>
            <a:r>
              <a:rPr lang="en-US" sz="2400" b="1">
                <a:solidFill>
                  <a:srgbClr val="000000"/>
                </a:solidFill>
                <a:latin typeface="Times New Roman" panose="02020603050405020304" pitchFamily="18" charset="0"/>
                <a:cs typeface="Times New Roman" panose="02020603050405020304" pitchFamily="18" charset="0"/>
              </a:rPr>
              <a:t>Cô vẫn là cô, mái tóc hoa râm</a:t>
            </a:r>
          </a:p>
          <a:p>
            <a:pPr rtl="0"/>
            <a:r>
              <a:rPr lang="en-US" sz="2400" b="1" i="0">
                <a:solidFill>
                  <a:srgbClr val="000000"/>
                </a:solidFill>
                <a:effectLst/>
                <a:latin typeface="Times New Roman" panose="02020603050405020304" pitchFamily="18" charset="0"/>
                <a:cs typeface="Times New Roman" panose="02020603050405020304" pitchFamily="18" charset="0"/>
              </a:rPr>
              <a:t>Bàn tay xương gầy, bám đầy phấn trắng</a:t>
            </a:r>
          </a:p>
          <a:p>
            <a:pPr rtl="0"/>
            <a:r>
              <a:rPr lang="en-US" sz="2400" b="1">
                <a:solidFill>
                  <a:srgbClr val="000000"/>
                </a:solidFill>
                <a:latin typeface="Times New Roman" panose="02020603050405020304" pitchFamily="18" charset="0"/>
                <a:cs typeface="Times New Roman" panose="02020603050405020304" pitchFamily="18" charset="0"/>
              </a:rPr>
              <a:t>Giọng nói êm êm, nụ cười như giọt nắng</a:t>
            </a:r>
          </a:p>
          <a:p>
            <a:pPr rtl="0"/>
            <a:r>
              <a:rPr lang="en-US" sz="2400" b="1" i="0">
                <a:solidFill>
                  <a:srgbClr val="000000"/>
                </a:solidFill>
                <a:effectLst/>
                <a:latin typeface="Times New Roman" panose="02020603050405020304" pitchFamily="18" charset="0"/>
                <a:cs typeface="Times New Roman" panose="02020603050405020304" pitchFamily="18" charset="0"/>
              </a:rPr>
              <a:t>Sao buổi học này, chúng em mới nhận ra.</a:t>
            </a:r>
          </a:p>
          <a:p>
            <a:pPr rtl="0"/>
            <a:endParaRPr lang="en-US" sz="2400" b="1">
              <a:solidFill>
                <a:srgbClr val="000000"/>
              </a:solidFill>
              <a:latin typeface="Times New Roman" panose="02020603050405020304" pitchFamily="18" charset="0"/>
              <a:cs typeface="Times New Roman" panose="02020603050405020304" pitchFamily="18" charset="0"/>
            </a:endParaRPr>
          </a:p>
          <a:p>
            <a:pPr rtl="0"/>
            <a:r>
              <a:rPr lang="en-US" sz="2400" b="1" i="0">
                <a:solidFill>
                  <a:srgbClr val="000000"/>
                </a:solidFill>
                <a:effectLst/>
                <a:latin typeface="Times New Roman" panose="02020603050405020304" pitchFamily="18" charset="0"/>
                <a:cs typeface="Times New Roman" panose="02020603050405020304" pitchFamily="18" charset="0"/>
              </a:rPr>
              <a:t>Buổi học cuối cùng, mai cô giáo đã xa</a:t>
            </a:r>
          </a:p>
          <a:p>
            <a:pPr rtl="0"/>
            <a:r>
              <a:rPr lang="en-US" sz="2400" b="1">
                <a:solidFill>
                  <a:srgbClr val="000000"/>
                </a:solidFill>
                <a:latin typeface="Times New Roman" panose="02020603050405020304" pitchFamily="18" charset="0"/>
                <a:cs typeface="Times New Roman" panose="02020603050405020304" pitchFamily="18" charset="0"/>
              </a:rPr>
              <a:t>Cả lớp em bỗng trang nghiêm hơn trước</a:t>
            </a:r>
          </a:p>
          <a:p>
            <a:pPr rtl="0"/>
            <a:r>
              <a:rPr lang="en-US" sz="2400" b="1" i="0">
                <a:solidFill>
                  <a:srgbClr val="000000"/>
                </a:solidFill>
                <a:effectLst/>
                <a:latin typeface="Times New Roman" panose="02020603050405020304" pitchFamily="18" charset="0"/>
                <a:cs typeface="Times New Roman" panose="02020603050405020304" pitchFamily="18" charset="0"/>
              </a:rPr>
              <a:t>Ai cũng cố ngoan hơn mà không bù đắp được</a:t>
            </a:r>
          </a:p>
          <a:p>
            <a:pPr rtl="0"/>
            <a:r>
              <a:rPr lang="en-US" sz="2400" b="1">
                <a:solidFill>
                  <a:srgbClr val="000000"/>
                </a:solidFill>
                <a:latin typeface="Times New Roman" panose="02020603050405020304" pitchFamily="18" charset="0"/>
                <a:cs typeface="Times New Roman" panose="02020603050405020304" pitchFamily="18" charset="0"/>
              </a:rPr>
              <a:t>Những phút giây lười nghịch để cô buồn.</a:t>
            </a:r>
          </a:p>
          <a:p>
            <a:pPr algn="r" rtl="0"/>
            <a:r>
              <a:rPr lang="en-US" sz="2800" i="1">
                <a:solidFill>
                  <a:srgbClr val="000000"/>
                </a:solidFill>
                <a:effectLst/>
                <a:latin typeface="Times New Roman" panose="02020603050405020304" pitchFamily="18" charset="0"/>
                <a:cs typeface="Times New Roman" panose="02020603050405020304" pitchFamily="18" charset="0"/>
              </a:rPr>
              <a:t>Nguyễn Thị Mai</a:t>
            </a:r>
            <a:endParaRPr lang="vi-VN" sz="2800" i="1"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65D3ED-1261-4C79-8CE9-7BBCD356C1EA}"/>
              </a:ext>
            </a:extLst>
          </p:cNvPr>
          <p:cNvGrpSpPr/>
          <p:nvPr/>
        </p:nvGrpSpPr>
        <p:grpSpPr>
          <a:xfrm>
            <a:off x="3097108" y="94973"/>
            <a:ext cx="5010028" cy="2152481"/>
            <a:chOff x="-684085" y="1790606"/>
            <a:chExt cx="5550126" cy="1370972"/>
          </a:xfrm>
          <a:solidFill>
            <a:schemeClr val="accent1">
              <a:lumMod val="20000"/>
              <a:lumOff val="80000"/>
            </a:schemeClr>
          </a:solidFill>
        </p:grpSpPr>
        <p:sp>
          <p:nvSpPr>
            <p:cNvPr id="3" name="Speech Bubble: Rectangle with Corners Rounded 6">
              <a:extLst>
                <a:ext uri="{FF2B5EF4-FFF2-40B4-BE49-F238E27FC236}">
                  <a16:creationId xmlns:a16="http://schemas.microsoft.com/office/drawing/2014/main" id="{5B60C8A6-B6E6-4862-83F3-795317E6D829}"/>
                </a:ext>
              </a:extLst>
            </p:cNvPr>
            <p:cNvSpPr/>
            <p:nvPr/>
          </p:nvSpPr>
          <p:spPr>
            <a:xfrm>
              <a:off x="-684085" y="1790606"/>
              <a:ext cx="5550126" cy="1249779"/>
            </a:xfrm>
            <a:custGeom>
              <a:avLst/>
              <a:gdLst>
                <a:gd name="connsiteX0" fmla="*/ 0 w 5550126"/>
                <a:gd name="connsiteY0" fmla="*/ 208301 h 1249779"/>
                <a:gd name="connsiteX1" fmla="*/ 208301 w 5550126"/>
                <a:gd name="connsiteY1" fmla="*/ 0 h 1249779"/>
                <a:gd name="connsiteX2" fmla="*/ 3237574 w 5550126"/>
                <a:gd name="connsiteY2" fmla="*/ 0 h 1249779"/>
                <a:gd name="connsiteX3" fmla="*/ 3237574 w 5550126"/>
                <a:gd name="connsiteY3" fmla="*/ 0 h 1249779"/>
                <a:gd name="connsiteX4" fmla="*/ 4625105 w 5550126"/>
                <a:gd name="connsiteY4" fmla="*/ 0 h 1249779"/>
                <a:gd name="connsiteX5" fmla="*/ 5341825 w 5550126"/>
                <a:gd name="connsiteY5" fmla="*/ 0 h 1249779"/>
                <a:gd name="connsiteX6" fmla="*/ 5550126 w 5550126"/>
                <a:gd name="connsiteY6" fmla="*/ 208301 h 1249779"/>
                <a:gd name="connsiteX7" fmla="*/ 5550126 w 5550126"/>
                <a:gd name="connsiteY7" fmla="*/ 729038 h 1249779"/>
                <a:gd name="connsiteX8" fmla="*/ 5550126 w 5550126"/>
                <a:gd name="connsiteY8" fmla="*/ 729038 h 1249779"/>
                <a:gd name="connsiteX9" fmla="*/ 5550126 w 5550126"/>
                <a:gd name="connsiteY9" fmla="*/ 1041483 h 1249779"/>
                <a:gd name="connsiteX10" fmla="*/ 5550126 w 5550126"/>
                <a:gd name="connsiteY10" fmla="*/ 1041478 h 1249779"/>
                <a:gd name="connsiteX11" fmla="*/ 5341825 w 5550126"/>
                <a:gd name="connsiteY11" fmla="*/ 1249779 h 1249779"/>
                <a:gd name="connsiteX12" fmla="*/ 4625105 w 5550126"/>
                <a:gd name="connsiteY12" fmla="*/ 1249779 h 1249779"/>
                <a:gd name="connsiteX13" fmla="*/ 3633667 w 5550126"/>
                <a:gd name="connsiteY13" fmla="*/ 1649458 h 1249779"/>
                <a:gd name="connsiteX14" fmla="*/ 3237574 w 5550126"/>
                <a:gd name="connsiteY14" fmla="*/ 1249779 h 1249779"/>
                <a:gd name="connsiteX15" fmla="*/ 208301 w 5550126"/>
                <a:gd name="connsiteY15" fmla="*/ 1249779 h 1249779"/>
                <a:gd name="connsiteX16" fmla="*/ 0 w 5550126"/>
                <a:gd name="connsiteY16" fmla="*/ 1041478 h 1249779"/>
                <a:gd name="connsiteX17" fmla="*/ 0 w 5550126"/>
                <a:gd name="connsiteY17" fmla="*/ 1041483 h 1249779"/>
                <a:gd name="connsiteX18" fmla="*/ 0 w 5550126"/>
                <a:gd name="connsiteY18" fmla="*/ 729038 h 1249779"/>
                <a:gd name="connsiteX19" fmla="*/ 0 w 5550126"/>
                <a:gd name="connsiteY19" fmla="*/ 729038 h 1249779"/>
                <a:gd name="connsiteX20" fmla="*/ 0 w 5550126"/>
                <a:gd name="connsiteY20" fmla="*/ 208301 h 124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50126" h="1249779" fill="none" extrusionOk="0">
                  <a:moveTo>
                    <a:pt x="0" y="208301"/>
                  </a:moveTo>
                  <a:cubicBezTo>
                    <a:pt x="11337" y="99396"/>
                    <a:pt x="75824" y="7011"/>
                    <a:pt x="208301" y="0"/>
                  </a:cubicBezTo>
                  <a:cubicBezTo>
                    <a:pt x="1562774" y="160942"/>
                    <a:pt x="2106906" y="155406"/>
                    <a:pt x="3237574" y="0"/>
                  </a:cubicBezTo>
                  <a:lnTo>
                    <a:pt x="3237574" y="0"/>
                  </a:lnTo>
                  <a:cubicBezTo>
                    <a:pt x="3691741" y="-107322"/>
                    <a:pt x="4033404" y="-7921"/>
                    <a:pt x="4625105" y="0"/>
                  </a:cubicBezTo>
                  <a:cubicBezTo>
                    <a:pt x="4733128" y="-20312"/>
                    <a:pt x="5088909" y="24111"/>
                    <a:pt x="5341825" y="0"/>
                  </a:cubicBezTo>
                  <a:cubicBezTo>
                    <a:pt x="5462997" y="9768"/>
                    <a:pt x="5548016" y="93555"/>
                    <a:pt x="5550126" y="208301"/>
                  </a:cubicBezTo>
                  <a:cubicBezTo>
                    <a:pt x="5537623" y="263061"/>
                    <a:pt x="5539468" y="641557"/>
                    <a:pt x="5550126" y="729038"/>
                  </a:cubicBezTo>
                  <a:lnTo>
                    <a:pt x="5550126" y="729038"/>
                  </a:lnTo>
                  <a:cubicBezTo>
                    <a:pt x="5555470" y="782461"/>
                    <a:pt x="5536691" y="988603"/>
                    <a:pt x="5550126" y="1041483"/>
                  </a:cubicBezTo>
                  <a:lnTo>
                    <a:pt x="5550126" y="1041478"/>
                  </a:lnTo>
                  <a:cubicBezTo>
                    <a:pt x="5537928" y="1141243"/>
                    <a:pt x="5453698" y="1260095"/>
                    <a:pt x="5341825" y="1249779"/>
                  </a:cubicBezTo>
                  <a:cubicBezTo>
                    <a:pt x="5150048" y="1273788"/>
                    <a:pt x="4955169" y="1207826"/>
                    <a:pt x="4625105" y="1249779"/>
                  </a:cubicBezTo>
                  <a:cubicBezTo>
                    <a:pt x="4433304" y="1317099"/>
                    <a:pt x="3931315" y="1632135"/>
                    <a:pt x="3633667" y="1649458"/>
                  </a:cubicBezTo>
                  <a:cubicBezTo>
                    <a:pt x="3585855" y="1562978"/>
                    <a:pt x="3376976" y="1443417"/>
                    <a:pt x="3237574" y="1249779"/>
                  </a:cubicBezTo>
                  <a:cubicBezTo>
                    <a:pt x="2651043" y="1250648"/>
                    <a:pt x="956228" y="1352339"/>
                    <a:pt x="208301" y="1249779"/>
                  </a:cubicBezTo>
                  <a:cubicBezTo>
                    <a:pt x="93093" y="1252126"/>
                    <a:pt x="-12631" y="1170113"/>
                    <a:pt x="0" y="1041478"/>
                  </a:cubicBezTo>
                  <a:lnTo>
                    <a:pt x="0" y="1041483"/>
                  </a:lnTo>
                  <a:cubicBezTo>
                    <a:pt x="-27541" y="887097"/>
                    <a:pt x="-18029" y="806639"/>
                    <a:pt x="0" y="729038"/>
                  </a:cubicBezTo>
                  <a:lnTo>
                    <a:pt x="0" y="729038"/>
                  </a:lnTo>
                  <a:cubicBezTo>
                    <a:pt x="-20507" y="528137"/>
                    <a:pt x="18486" y="357830"/>
                    <a:pt x="0" y="208301"/>
                  </a:cubicBezTo>
                  <a:close/>
                </a:path>
                <a:path w="5550126" h="1249779" stroke="0" extrusionOk="0">
                  <a:moveTo>
                    <a:pt x="0" y="208301"/>
                  </a:moveTo>
                  <a:cubicBezTo>
                    <a:pt x="-5071" y="101931"/>
                    <a:pt x="110378" y="-11577"/>
                    <a:pt x="208301" y="0"/>
                  </a:cubicBezTo>
                  <a:cubicBezTo>
                    <a:pt x="1353488" y="157056"/>
                    <a:pt x="1827048" y="-26874"/>
                    <a:pt x="3237574" y="0"/>
                  </a:cubicBezTo>
                  <a:lnTo>
                    <a:pt x="3237574" y="0"/>
                  </a:lnTo>
                  <a:cubicBezTo>
                    <a:pt x="3563815" y="-54851"/>
                    <a:pt x="4361020" y="-43729"/>
                    <a:pt x="4625105" y="0"/>
                  </a:cubicBezTo>
                  <a:cubicBezTo>
                    <a:pt x="4838188" y="-31208"/>
                    <a:pt x="5030701" y="38812"/>
                    <a:pt x="5341825" y="0"/>
                  </a:cubicBezTo>
                  <a:cubicBezTo>
                    <a:pt x="5451574" y="-12472"/>
                    <a:pt x="5552549" y="91382"/>
                    <a:pt x="5550126" y="208301"/>
                  </a:cubicBezTo>
                  <a:cubicBezTo>
                    <a:pt x="5534966" y="265499"/>
                    <a:pt x="5543448" y="640122"/>
                    <a:pt x="5550126" y="729038"/>
                  </a:cubicBezTo>
                  <a:lnTo>
                    <a:pt x="5550126" y="729038"/>
                  </a:lnTo>
                  <a:cubicBezTo>
                    <a:pt x="5565197" y="818772"/>
                    <a:pt x="5523647" y="909010"/>
                    <a:pt x="5550126" y="1041483"/>
                  </a:cubicBezTo>
                  <a:lnTo>
                    <a:pt x="5550126" y="1041478"/>
                  </a:lnTo>
                  <a:cubicBezTo>
                    <a:pt x="5557190" y="1155748"/>
                    <a:pt x="5440976" y="1254383"/>
                    <a:pt x="5341825" y="1249779"/>
                  </a:cubicBezTo>
                  <a:cubicBezTo>
                    <a:pt x="5013377" y="1288574"/>
                    <a:pt x="4784062" y="1224919"/>
                    <a:pt x="4625105" y="1249779"/>
                  </a:cubicBezTo>
                  <a:cubicBezTo>
                    <a:pt x="4242951" y="1437814"/>
                    <a:pt x="4093726" y="1524151"/>
                    <a:pt x="3633667" y="1649458"/>
                  </a:cubicBezTo>
                  <a:cubicBezTo>
                    <a:pt x="3463714" y="1506661"/>
                    <a:pt x="3402478" y="1377008"/>
                    <a:pt x="3237574" y="1249779"/>
                  </a:cubicBezTo>
                  <a:cubicBezTo>
                    <a:pt x="2411834" y="1226172"/>
                    <a:pt x="934395" y="1389134"/>
                    <a:pt x="208301" y="1249779"/>
                  </a:cubicBezTo>
                  <a:cubicBezTo>
                    <a:pt x="79188" y="1252909"/>
                    <a:pt x="16402" y="1143699"/>
                    <a:pt x="0" y="1041478"/>
                  </a:cubicBezTo>
                  <a:lnTo>
                    <a:pt x="0" y="1041483"/>
                  </a:lnTo>
                  <a:cubicBezTo>
                    <a:pt x="11997" y="922969"/>
                    <a:pt x="-6336" y="796043"/>
                    <a:pt x="0" y="729038"/>
                  </a:cubicBezTo>
                  <a:lnTo>
                    <a:pt x="0" y="729038"/>
                  </a:lnTo>
                  <a:cubicBezTo>
                    <a:pt x="26936" y="554714"/>
                    <a:pt x="-15162" y="282617"/>
                    <a:pt x="0" y="208301"/>
                  </a:cubicBezTo>
                  <a:close/>
                </a:path>
              </a:pathLst>
            </a:custGeom>
            <a:grpFill/>
            <a:ln w="38100">
              <a:solidFill>
                <a:schemeClr val="accent6">
                  <a:lumMod val="25000"/>
                </a:schemeClr>
              </a:solidFill>
              <a:prstDash val="solid"/>
              <a:extLst>
                <a:ext uri="{C807C97D-BFC1-408E-A445-0C87EB9F89A2}">
                  <ask:lineSketchStyleProps xmlns="" xmlns:ask="http://schemas.microsoft.com/office/drawing/2018/sketchyshapes" sd="2842418190">
                    <a:prstGeom prst="wedgeRoundRectCallout">
                      <a:avLst>
                        <a:gd name="adj1" fmla="val 15470"/>
                        <a:gd name="adj2" fmla="val 8198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4" name="TextBox 3">
              <a:extLst>
                <a:ext uri="{FF2B5EF4-FFF2-40B4-BE49-F238E27FC236}">
                  <a16:creationId xmlns:a16="http://schemas.microsoft.com/office/drawing/2014/main" id="{F391557E-9D2C-4840-BD03-3962B48971B7}"/>
                </a:ext>
              </a:extLst>
            </p:cNvPr>
            <p:cNvSpPr txBox="1"/>
            <p:nvPr/>
          </p:nvSpPr>
          <p:spPr>
            <a:xfrm>
              <a:off x="-555497" y="1848047"/>
              <a:ext cx="5318022" cy="1313531"/>
            </a:xfrm>
            <a:prstGeom prst="rect">
              <a:avLst/>
            </a:prstGeom>
            <a:grpFill/>
          </p:spPr>
          <p:txBody>
            <a:bodyPr wrap="square" rtlCol="0">
              <a:spAutoFit/>
            </a:bodyPr>
            <a:lstStyle/>
            <a:p>
              <a:pPr algn="just" defTabSz="1219170">
                <a:buClr>
                  <a:srgbClr val="000000"/>
                </a:buClr>
              </a:pPr>
              <a:r>
                <a:rPr lang="en-US" sz="4267" b="1" kern="0" dirty="0">
                  <a:solidFill>
                    <a:srgbClr val="1F5F73">
                      <a:lumMod val="75000"/>
                    </a:srgbClr>
                  </a:solidFill>
                  <a:latin typeface="Times New Roman" pitchFamily="18" charset="0"/>
                  <a:cs typeface="Times New Roman" pitchFamily="18" charset="0"/>
                  <a:sym typeface="Arial"/>
                </a:rPr>
                <a:t>Theo </a:t>
              </a:r>
              <a:r>
                <a:rPr lang="en-US" sz="4267" b="1" kern="0" dirty="0" err="1">
                  <a:solidFill>
                    <a:srgbClr val="1F5F73">
                      <a:lumMod val="75000"/>
                    </a:srgbClr>
                  </a:solidFill>
                  <a:latin typeface="Times New Roman" pitchFamily="18" charset="0"/>
                  <a:cs typeface="Times New Roman" pitchFamily="18" charset="0"/>
                  <a:sym typeface="Arial"/>
                </a:rPr>
                <a:t>em</a:t>
              </a:r>
              <a:r>
                <a:rPr lang="en-US" sz="4267" b="1" kern="0" dirty="0">
                  <a:solidFill>
                    <a:srgbClr val="1F5F73">
                      <a:lumMod val="75000"/>
                    </a:srgbClr>
                  </a:solidFill>
                  <a:latin typeface="Times New Roman" pitchFamily="18" charset="0"/>
                  <a:cs typeface="Times New Roman" pitchFamily="18" charset="0"/>
                  <a:sym typeface="Arial"/>
                </a:rPr>
                <a:t>, </a:t>
              </a:r>
              <a:r>
                <a:rPr lang="en-US" sz="4267" b="1" kern="0" dirty="0" err="1">
                  <a:solidFill>
                    <a:srgbClr val="1F5F73">
                      <a:lumMod val="75000"/>
                    </a:srgbClr>
                  </a:solidFill>
                  <a:latin typeface="Times New Roman" pitchFamily="18" charset="0"/>
                  <a:cs typeface="Times New Roman" pitchFamily="18" charset="0"/>
                  <a:sym typeface="Arial"/>
                </a:rPr>
                <a:t>giọng</a:t>
              </a:r>
              <a:r>
                <a:rPr lang="en-US" sz="4267" b="1" kern="0" dirty="0">
                  <a:solidFill>
                    <a:srgbClr val="1F5F73">
                      <a:lumMod val="75000"/>
                    </a:srgbClr>
                  </a:solidFill>
                  <a:latin typeface="Times New Roman" pitchFamily="18" charset="0"/>
                  <a:cs typeface="Times New Roman" pitchFamily="18" charset="0"/>
                  <a:sym typeface="Arial"/>
                </a:rPr>
                <a:t> </a:t>
              </a:r>
              <a:r>
                <a:rPr lang="en-US" sz="4267" b="1" kern="0" dirty="0" err="1">
                  <a:solidFill>
                    <a:srgbClr val="1F5F73">
                      <a:lumMod val="75000"/>
                    </a:srgbClr>
                  </a:solidFill>
                  <a:latin typeface="Times New Roman" pitchFamily="18" charset="0"/>
                  <a:cs typeface="Times New Roman" pitchFamily="18" charset="0"/>
                  <a:sym typeface="Arial"/>
                </a:rPr>
                <a:t>đọc</a:t>
              </a:r>
              <a:r>
                <a:rPr lang="en-US" sz="4267" b="1" kern="0" dirty="0">
                  <a:solidFill>
                    <a:srgbClr val="1F5F73">
                      <a:lumMod val="75000"/>
                    </a:srgbClr>
                  </a:solidFill>
                  <a:latin typeface="Times New Roman" pitchFamily="18" charset="0"/>
                  <a:cs typeface="Times New Roman" pitchFamily="18" charset="0"/>
                  <a:sym typeface="Arial"/>
                </a:rPr>
                <a:t> </a:t>
              </a:r>
              <a:r>
                <a:rPr lang="en-US" sz="4267" b="1" kern="0" dirty="0" err="1">
                  <a:solidFill>
                    <a:srgbClr val="1F5F73">
                      <a:lumMod val="75000"/>
                    </a:srgbClr>
                  </a:solidFill>
                  <a:latin typeface="Times New Roman" pitchFamily="18" charset="0"/>
                  <a:cs typeface="Times New Roman" pitchFamily="18" charset="0"/>
                  <a:sym typeface="Arial"/>
                </a:rPr>
                <a:t>của</a:t>
              </a:r>
              <a:r>
                <a:rPr lang="en-US" sz="4267" b="1" kern="0" dirty="0">
                  <a:solidFill>
                    <a:srgbClr val="1F5F73">
                      <a:lumMod val="75000"/>
                    </a:srgbClr>
                  </a:solidFill>
                  <a:latin typeface="Times New Roman" pitchFamily="18" charset="0"/>
                  <a:cs typeface="Times New Roman" pitchFamily="18" charset="0"/>
                  <a:sym typeface="Arial"/>
                </a:rPr>
                <a:t> </a:t>
              </a:r>
              <a:r>
                <a:rPr lang="en-US" sz="4267" b="1" kern="0" dirty="0" err="1">
                  <a:solidFill>
                    <a:srgbClr val="1F5F73">
                      <a:lumMod val="75000"/>
                    </a:srgbClr>
                  </a:solidFill>
                  <a:latin typeface="Times New Roman" pitchFamily="18" charset="0"/>
                  <a:cs typeface="Times New Roman" pitchFamily="18" charset="0"/>
                  <a:sym typeface="Arial"/>
                </a:rPr>
                <a:t>bài</a:t>
              </a:r>
              <a:r>
                <a:rPr lang="en-US" sz="4267" b="1" kern="0" dirty="0">
                  <a:solidFill>
                    <a:srgbClr val="1F5F73">
                      <a:lumMod val="75000"/>
                    </a:srgbClr>
                  </a:solidFill>
                  <a:latin typeface="Times New Roman" pitchFamily="18" charset="0"/>
                  <a:cs typeface="Times New Roman" pitchFamily="18" charset="0"/>
                  <a:sym typeface="Arial"/>
                </a:rPr>
                <a:t> </a:t>
              </a:r>
              <a:r>
                <a:rPr lang="en-US" sz="4267" b="1" kern="0" dirty="0" err="1">
                  <a:solidFill>
                    <a:srgbClr val="1F5F73">
                      <a:lumMod val="75000"/>
                    </a:srgbClr>
                  </a:solidFill>
                  <a:latin typeface="Times New Roman" pitchFamily="18" charset="0"/>
                  <a:cs typeface="Times New Roman" pitchFamily="18" charset="0"/>
                  <a:sym typeface="Arial"/>
                </a:rPr>
                <a:t>đọc</a:t>
              </a:r>
              <a:r>
                <a:rPr lang="en-US" sz="4267" b="1" kern="0" dirty="0">
                  <a:solidFill>
                    <a:srgbClr val="1F5F73">
                      <a:lumMod val="75000"/>
                    </a:srgbClr>
                  </a:solidFill>
                  <a:latin typeface="Times New Roman" pitchFamily="18" charset="0"/>
                  <a:cs typeface="Times New Roman" pitchFamily="18" charset="0"/>
                  <a:sym typeface="Arial"/>
                </a:rPr>
                <a:t> </a:t>
              </a:r>
              <a:r>
                <a:rPr lang="en-US" sz="4267" b="1" kern="0" dirty="0" err="1">
                  <a:solidFill>
                    <a:srgbClr val="1F5F73">
                      <a:lumMod val="75000"/>
                    </a:srgbClr>
                  </a:solidFill>
                  <a:latin typeface="Times New Roman" pitchFamily="18" charset="0"/>
                  <a:cs typeface="Times New Roman" pitchFamily="18" charset="0"/>
                  <a:sym typeface="Arial"/>
                </a:rPr>
                <a:t>như</a:t>
              </a:r>
              <a:r>
                <a:rPr lang="en-US" sz="4267" b="1" kern="0" dirty="0">
                  <a:solidFill>
                    <a:srgbClr val="1F5F73">
                      <a:lumMod val="75000"/>
                    </a:srgbClr>
                  </a:solidFill>
                  <a:latin typeface="Times New Roman" pitchFamily="18" charset="0"/>
                  <a:cs typeface="Times New Roman" pitchFamily="18" charset="0"/>
                  <a:sym typeface="Arial"/>
                </a:rPr>
                <a:t> </a:t>
              </a:r>
              <a:r>
                <a:rPr lang="en-US" sz="4267" b="1" kern="0" dirty="0" err="1">
                  <a:solidFill>
                    <a:srgbClr val="1F5F73">
                      <a:lumMod val="75000"/>
                    </a:srgbClr>
                  </a:solidFill>
                  <a:latin typeface="Times New Roman" pitchFamily="18" charset="0"/>
                  <a:cs typeface="Times New Roman" pitchFamily="18" charset="0"/>
                  <a:sym typeface="Arial"/>
                </a:rPr>
                <a:t>thế</a:t>
              </a:r>
              <a:r>
                <a:rPr lang="en-US" sz="4267" b="1" kern="0" dirty="0">
                  <a:solidFill>
                    <a:srgbClr val="1F5F73">
                      <a:lumMod val="75000"/>
                    </a:srgbClr>
                  </a:solidFill>
                  <a:latin typeface="Times New Roman" pitchFamily="18" charset="0"/>
                  <a:cs typeface="Times New Roman" pitchFamily="18" charset="0"/>
                  <a:sym typeface="Arial"/>
                </a:rPr>
                <a:t> </a:t>
              </a:r>
              <a:r>
                <a:rPr lang="en-US" sz="4267" b="1" kern="0" dirty="0" err="1">
                  <a:solidFill>
                    <a:srgbClr val="1F5F73">
                      <a:lumMod val="75000"/>
                    </a:srgbClr>
                  </a:solidFill>
                  <a:latin typeface="Times New Roman" pitchFamily="18" charset="0"/>
                  <a:cs typeface="Times New Roman" pitchFamily="18" charset="0"/>
                  <a:sym typeface="Arial"/>
                </a:rPr>
                <a:t>nào</a:t>
              </a:r>
              <a:r>
                <a:rPr lang="en-US" sz="4267" b="1" kern="0" dirty="0">
                  <a:solidFill>
                    <a:srgbClr val="1F5F73">
                      <a:lumMod val="75000"/>
                    </a:srgbClr>
                  </a:solidFill>
                  <a:latin typeface="Times New Roman" pitchFamily="18" charset="0"/>
                  <a:cs typeface="Times New Roman" pitchFamily="18" charset="0"/>
                  <a:sym typeface="Arial"/>
                </a:rPr>
                <a:t>?</a:t>
              </a:r>
              <a:endParaRPr lang="vi-VN" sz="4267" b="1" kern="0" dirty="0">
                <a:solidFill>
                  <a:srgbClr val="1F5F73">
                    <a:lumMod val="75000"/>
                  </a:srgbClr>
                </a:solidFill>
                <a:latin typeface="Times New Roman" pitchFamily="18" charset="0"/>
                <a:cs typeface="Times New Roman" pitchFamily="18" charset="0"/>
                <a:sym typeface="Arial"/>
              </a:endParaRPr>
            </a:p>
          </p:txBody>
        </p:sp>
      </p:grpSp>
      <p:pic>
        <p:nvPicPr>
          <p:cNvPr id="5" name="Picture 4">
            <a:extLst>
              <a:ext uri="{FF2B5EF4-FFF2-40B4-BE49-F238E27FC236}">
                <a16:creationId xmlns:a16="http://schemas.microsoft.com/office/drawing/2014/main" id="{1CE39A8E-948F-4836-AAE1-70EE38C542A0}"/>
              </a:ext>
            </a:extLst>
          </p:cNvPr>
          <p:cNvPicPr>
            <a:picLocks noChangeAspect="1"/>
          </p:cNvPicPr>
          <p:nvPr/>
        </p:nvPicPr>
        <p:blipFill>
          <a:blip r:embed="rId2"/>
          <a:stretch>
            <a:fillRect/>
          </a:stretch>
        </p:blipFill>
        <p:spPr>
          <a:xfrm>
            <a:off x="6299988" y="2057176"/>
            <a:ext cx="2844013" cy="4724237"/>
          </a:xfrm>
          <a:prstGeom prst="rect">
            <a:avLst/>
          </a:prstGeom>
        </p:spPr>
      </p:pic>
      <p:sp>
        <p:nvSpPr>
          <p:cNvPr id="7" name="TextBox 6">
            <a:extLst>
              <a:ext uri="{FF2B5EF4-FFF2-40B4-BE49-F238E27FC236}">
                <a16:creationId xmlns:a16="http://schemas.microsoft.com/office/drawing/2014/main" id="{27C0750B-9584-4FBE-B305-D02BDD03AD95}"/>
              </a:ext>
            </a:extLst>
          </p:cNvPr>
          <p:cNvSpPr txBox="1"/>
          <p:nvPr/>
        </p:nvSpPr>
        <p:spPr>
          <a:xfrm>
            <a:off x="779691" y="2274009"/>
            <a:ext cx="5267203" cy="3416320"/>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3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giọng trầm lắng, thể hiện sự xúc động, nuối tiếc, ân hận,…</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606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914</Words>
  <Application>Microsoft Office PowerPoint</Application>
  <PresentationFormat>On-screen Show (4:3)</PresentationFormat>
  <Paragraphs>104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This</dc:creator>
  <cp:lastModifiedBy>ADMIN</cp:lastModifiedBy>
  <cp:revision>37</cp:revision>
  <dcterms:created xsi:type="dcterms:W3CDTF">2025-02-22T20:43:30Z</dcterms:created>
  <dcterms:modified xsi:type="dcterms:W3CDTF">2026-02-04T02:47:21Z</dcterms:modified>
</cp:coreProperties>
</file>