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7"/>
  </p:notesMasterIdLst>
  <p:sldIdLst>
    <p:sldId id="257" r:id="rId4"/>
    <p:sldId id="259" r:id="rId5"/>
    <p:sldId id="300" r:id="rId6"/>
    <p:sldId id="301" r:id="rId7"/>
    <p:sldId id="302" r:id="rId8"/>
    <p:sldId id="303" r:id="rId9"/>
    <p:sldId id="309" r:id="rId10"/>
    <p:sldId id="288" r:id="rId11"/>
    <p:sldId id="260" r:id="rId12"/>
    <p:sldId id="289" r:id="rId13"/>
    <p:sldId id="290" r:id="rId14"/>
    <p:sldId id="299" r:id="rId15"/>
    <p:sldId id="291"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86" d="100"/>
          <a:sy n="86" d="100"/>
        </p:scale>
        <p:origin x="1032"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2026/1/31</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pic>
        <p:nvPicPr>
          <p:cNvPr id="2" name="Picture 1" descr="Logo, company name&#10;&#10;Description automatically generated">
            <a:extLst>
              <a:ext uri="{FF2B5EF4-FFF2-40B4-BE49-F238E27FC236}">
                <a16:creationId xmlns:a16="http://schemas.microsoft.com/office/drawing/2014/main" id="{BAB30D6E-9945-F82E-0850-01A173269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pic>
        <p:nvPicPr>
          <p:cNvPr id="3" name="Picture 2" descr="Logo, company name&#10;&#10;Description automatically generated">
            <a:extLst>
              <a:ext uri="{FF2B5EF4-FFF2-40B4-BE49-F238E27FC236}">
                <a16:creationId xmlns:a16="http://schemas.microsoft.com/office/drawing/2014/main" id="{490D4BF1-0A06-8ABA-0E19-25D302BD33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7126" y="715853"/>
            <a:ext cx="1398017" cy="1446881"/>
          </a:xfrm>
          <a:prstGeom prst="rect">
            <a:avLst/>
          </a:prstGeom>
          <a:solidFill>
            <a:schemeClr val="bg1"/>
          </a:solidFill>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002060"/>
                </a:solidFill>
                <a:effectLst/>
                <a:latin typeface="Cambria" panose="02040503050406030204" pitchFamily="18" charset="0"/>
                <a:ea typeface="Cambria" panose="02040503050406030204" pitchFamily="18" charset="0"/>
              </a:rPr>
              <a:t>Cách</a:t>
            </a:r>
            <a:r>
              <a:rPr lang="en-US" sz="2400" b="1" dirty="0">
                <a:solidFill>
                  <a:srgbClr val="00206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đỏ</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40) : 100 = 120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vàng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25) : 100 = 75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xanh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300 - 120 - 75 = 105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002060"/>
                </a:solidFill>
                <a:effectLst/>
                <a:latin typeface="Cambria" panose="02040503050406030204" pitchFamily="18" charset="0"/>
                <a:ea typeface="Cambria" panose="02040503050406030204" pitchFamily="18" charset="0"/>
              </a:rPr>
              <a:t>Đáp</a:t>
            </a:r>
            <a:r>
              <a:rPr lang="en-US" sz="2400" b="1" i="1" dirty="0">
                <a:solidFill>
                  <a:srgbClr val="002060"/>
                </a:solidFill>
                <a:effectLst/>
                <a:latin typeface="Cambria" panose="02040503050406030204" pitchFamily="18" charset="0"/>
                <a:ea typeface="Cambria" panose="02040503050406030204" pitchFamily="18" charset="0"/>
              </a:rPr>
              <a:t> </a:t>
            </a:r>
            <a:r>
              <a:rPr lang="en-US" sz="2400" b="1" i="1" dirty="0" err="1">
                <a:solidFill>
                  <a:srgbClr val="002060"/>
                </a:solidFill>
                <a:effectLst/>
                <a:latin typeface="Cambria" panose="02040503050406030204" pitchFamily="18" charset="0"/>
                <a:ea typeface="Cambria" panose="02040503050406030204" pitchFamily="18" charset="0"/>
              </a:rPr>
              <a:t>số</a:t>
            </a:r>
            <a:r>
              <a:rPr lang="en-US" sz="2400" b="1" i="1" dirty="0">
                <a:solidFill>
                  <a:srgbClr val="002060"/>
                </a:solidFill>
                <a:effectLst/>
                <a:latin typeface="Cambria" panose="02040503050406030204" pitchFamily="18" charset="0"/>
                <a:ea typeface="Cambria" panose="02040503050406030204" pitchFamily="18" charset="0"/>
              </a:rPr>
              <a:t>:</a:t>
            </a:r>
            <a:r>
              <a:rPr lang="en-US" sz="2400" b="1" dirty="0">
                <a:solidFill>
                  <a:srgbClr val="002060"/>
                </a:solidFill>
                <a:effectLst/>
                <a:latin typeface="Cambria" panose="02040503050406030204" pitchFamily="18" charset="0"/>
                <a:ea typeface="Cambria" panose="02040503050406030204" pitchFamily="18" charset="0"/>
              </a:rPr>
              <a:t> 105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endParaRPr lang="en-US"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Cách 2:</a:t>
            </a:r>
          </a:p>
          <a:p>
            <a:pPr algn="ctr"/>
            <a:r>
              <a:rPr lang="vi-VN" sz="2400" b="1" dirty="0">
                <a:solidFill>
                  <a:srgbClr val="00206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002060"/>
                </a:solidFill>
                <a:latin typeface="Cambria" panose="02040503050406030204" pitchFamily="18" charset="0"/>
                <a:ea typeface="Cambria" panose="02040503050406030204" pitchFamily="18" charset="0"/>
              </a:rPr>
              <a:t>100 – ( 40 + 25 ) = 35 (%)</a:t>
            </a:r>
          </a:p>
          <a:p>
            <a:pPr algn="ctr"/>
            <a:r>
              <a:rPr lang="vi-VN" sz="2400" b="1" dirty="0">
                <a:solidFill>
                  <a:srgbClr val="002060"/>
                </a:solidFill>
                <a:latin typeface="Cambria" panose="02040503050406030204" pitchFamily="18" charset="0"/>
                <a:ea typeface="Cambria" panose="02040503050406030204" pitchFamily="18" charset="0"/>
              </a:rPr>
              <a:t>Số người mặc áo xanh là:</a:t>
            </a:r>
          </a:p>
          <a:p>
            <a:pPr algn="ctr"/>
            <a:r>
              <a:rPr lang="vi-VN" sz="2400" b="1" dirty="0">
                <a:solidFill>
                  <a:srgbClr val="002060"/>
                </a:solidFill>
                <a:latin typeface="Cambria" panose="02040503050406030204" pitchFamily="18" charset="0"/>
                <a:ea typeface="Cambria" panose="02040503050406030204" pitchFamily="18" charset="0"/>
              </a:rPr>
              <a:t>(300 x 35) : 100 = 105 ( người)</a:t>
            </a:r>
          </a:p>
          <a:p>
            <a:pPr algn="ctr"/>
            <a:r>
              <a:rPr lang="vi-VN" sz="2400" b="1" dirty="0">
                <a:solidFill>
                  <a:srgbClr val="002060"/>
                </a:solidFill>
                <a:latin typeface="Cambria" panose="02040503050406030204" pitchFamily="18" charset="0"/>
                <a:ea typeface="Cambria" panose="02040503050406030204" pitchFamily="18" charset="0"/>
              </a:rPr>
              <a:t>Đáp số: 105 người.</a:t>
            </a:r>
          </a:p>
        </p:txBody>
      </p:sp>
      <p:pic>
        <p:nvPicPr>
          <p:cNvPr id="2" name="Picture 1" descr="Logo, company name&#10;&#10;Description automatically generated">
            <a:extLst>
              <a:ext uri="{FF2B5EF4-FFF2-40B4-BE49-F238E27FC236}">
                <a16:creationId xmlns:a16="http://schemas.microsoft.com/office/drawing/2014/main" id="{7CA274E2-D940-BD9E-16E2-E4434B8BC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002060"/>
                </a:solidFill>
                <a:effectLst/>
                <a:latin typeface="Cambria" panose="02040503050406030204" pitchFamily="18" charset="0"/>
                <a:ea typeface="Cambria" panose="02040503050406030204" pitchFamily="18" charset="0"/>
              </a:rPr>
              <a:t>Bài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giải</a:t>
            </a:r>
            <a:endParaRPr lang="en-US" sz="2800" b="1"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a) Sau </a:t>
            </a:r>
            <a:r>
              <a:rPr lang="en-US" sz="2800" b="1" dirty="0" err="1">
                <a:solidFill>
                  <a:srgbClr val="002060"/>
                </a:solidFill>
                <a:effectLst/>
                <a:latin typeface="Cambria" panose="02040503050406030204" pitchFamily="18" charset="0"/>
                <a:ea typeface="Cambria" panose="02040503050406030204" pitchFamily="18" charset="0"/>
              </a:rPr>
              <a:t>một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năm</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lãi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là</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(35 000 000 x 7,4) : 100 = 2 590 000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b) </a:t>
            </a:r>
            <a:r>
              <a:rPr lang="en-US" sz="2800" b="1" dirty="0" err="1">
                <a:solidFill>
                  <a:srgbClr val="002060"/>
                </a:solidFill>
                <a:effectLst/>
                <a:latin typeface="Cambria" panose="02040503050406030204" pitchFamily="18" charset="0"/>
                <a:ea typeface="Cambria" panose="02040503050406030204" pitchFamily="18" charset="0"/>
              </a:rPr>
              <a:t>Tổng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gửi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lãi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là</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35 000 000 + 2 590 000 = 37 590 000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002060"/>
                </a:solidFill>
                <a:effectLst/>
                <a:latin typeface="Cambria" panose="02040503050406030204" pitchFamily="18" charset="0"/>
                <a:ea typeface="Cambria" panose="02040503050406030204" pitchFamily="18" charset="0"/>
              </a:rPr>
              <a:t>Đáp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 2 590 000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 </a:t>
            </a:r>
          </a:p>
          <a:p>
            <a:pPr algn="ctr"/>
            <a:r>
              <a:rPr lang="en-US" sz="2800" b="1" dirty="0">
                <a:solidFill>
                  <a:srgbClr val="002060"/>
                </a:solidFill>
                <a:effectLst/>
                <a:latin typeface="Cambria" panose="02040503050406030204" pitchFamily="18" charset="0"/>
                <a:ea typeface="Cambria" panose="02040503050406030204" pitchFamily="18" charset="0"/>
              </a:rPr>
              <a:t>               b) 37 590 000 </a:t>
            </a:r>
            <a:r>
              <a:rPr lang="en-US" sz="2800" b="1" dirty="0" err="1">
                <a:solidFill>
                  <a:srgbClr val="002060"/>
                </a:solidFill>
                <a:effectLst/>
                <a:latin typeface="Cambria" panose="02040503050406030204" pitchFamily="18" charset="0"/>
                <a:ea typeface="Cambria" panose="02040503050406030204" pitchFamily="18" charset="0"/>
              </a:rPr>
              <a:t>đồng</a:t>
            </a:r>
            <a:endParaRPr lang="en-US" sz="2800" b="1" dirty="0">
              <a:solidFill>
                <a:srgbClr val="002060"/>
              </a:solidFill>
              <a:latin typeface="Cambria" panose="02040503050406030204" pitchFamily="18" charset="0"/>
              <a:ea typeface="Cambria" panose="02040503050406030204" pitchFamily="18" charset="0"/>
            </a:endParaRPr>
          </a:p>
        </p:txBody>
      </p:sp>
      <p:pic>
        <p:nvPicPr>
          <p:cNvPr id="3" name="Picture 2" descr="Logo, company name&#10;&#10;Description automatically generated">
            <a:extLst>
              <a:ext uri="{FF2B5EF4-FFF2-40B4-BE49-F238E27FC236}">
                <a16:creationId xmlns:a16="http://schemas.microsoft.com/office/drawing/2014/main" id="{6674289B-C7C9-33C1-5C98-86BC67375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pic>
        <p:nvPicPr>
          <p:cNvPr id="4" name="Picture 3" descr="Logo, company name&#10;&#10;Description automatically generated">
            <a:extLst>
              <a:ext uri="{FF2B5EF4-FFF2-40B4-BE49-F238E27FC236}">
                <a16:creationId xmlns:a16="http://schemas.microsoft.com/office/drawing/2014/main" id="{964C97AF-FCF2-3B76-2D77-E77597B5B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002060"/>
                    </a:solidFill>
                    <a:effectLst/>
                    <a:latin typeface="Cambria" panose="02040503050406030204" pitchFamily="18" charset="0"/>
                    <a:ea typeface="Cambria" panose="02040503050406030204" pitchFamily="18" charset="0"/>
                  </a:rPr>
                  <a:t>Bài </a:t>
                </a:r>
                <a:r>
                  <a:rPr lang="en-US" sz="2800" b="1" i="1" dirty="0" err="1">
                    <a:solidFill>
                      <a:srgbClr val="002060"/>
                    </a:solidFill>
                    <a:effectLst/>
                    <a:latin typeface="Cambria" panose="02040503050406030204" pitchFamily="18" charset="0"/>
                    <a:ea typeface="Cambria" panose="02040503050406030204" pitchFamily="18" charset="0"/>
                  </a:rPr>
                  <a:t>giải</a:t>
                </a:r>
                <a:br>
                  <a:rPr lang="en-US" sz="2800" i="1" dirty="0">
                    <a:solidFill>
                      <a:srgbClr val="002060"/>
                    </a:solidFill>
                    <a:effectLst/>
                    <a:latin typeface="Cambria" panose="02040503050406030204" pitchFamily="18" charset="0"/>
                    <a:ea typeface="Cambria" panose="02040503050406030204" pitchFamily="18" charset="0"/>
                  </a:rPr>
                </a:br>
                <a:r>
                  <a:rPr lang="en-US" sz="2800" dirty="0">
                    <a:solidFill>
                      <a:srgbClr val="00206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 </m:t>
                    </m:r>
                    <m:f>
                      <m:fPr>
                        <m:ctrlPr>
                          <a:rPr lang="en-US" sz="2800" i="1">
                            <a:solidFill>
                              <a:srgbClr val="002060"/>
                            </a:solidFill>
                            <a:effectLst/>
                            <a:latin typeface="Cambria Math" panose="02040503050406030204" pitchFamily="18" charset="0"/>
                            <a:ea typeface="Times New Roman" panose="02020603050405020304" pitchFamily="18" charset="0"/>
                          </a:rPr>
                        </m:ctrlPr>
                      </m:fPr>
                      <m:num>
                        <m:r>
                          <m:rPr>
                            <m:nor/>
                          </m:rPr>
                          <a:rPr lang="en-US" sz="2800">
                            <a:solidFill>
                              <a:srgbClr val="002060"/>
                            </a:solidFill>
                            <a:effectLst/>
                            <a:latin typeface="Cambria" panose="02040503050406030204" pitchFamily="18" charset="0"/>
                            <a:ea typeface="Cambria" panose="02040503050406030204" pitchFamily="18" charset="0"/>
                          </a:rPr>
                          <m:t>70</m:t>
                        </m:r>
                      </m:num>
                      <m:den>
                        <m:r>
                          <m:rPr>
                            <m:nor/>
                          </m:rPr>
                          <a:rPr lang="en-US" sz="2800">
                            <a:solidFill>
                              <a:srgbClr val="002060"/>
                            </a:solidFill>
                            <a:effectLst/>
                            <a:latin typeface="Cambria" panose="02040503050406030204" pitchFamily="18" charset="0"/>
                            <a:ea typeface="Cambria" panose="02040503050406030204" pitchFamily="18" charset="0"/>
                          </a:rPr>
                          <m:t>100</m:t>
                        </m:r>
                      </m:den>
                    </m:f>
                  </m:oMath>
                </a14:m>
                <a:r>
                  <a:rPr lang="en-US" sz="2800" dirty="0">
                    <a:solidFill>
                      <a:srgbClr val="002060"/>
                    </a:solidFill>
                    <a:effectLst/>
                    <a:latin typeface="Cambria" panose="02040503050406030204" pitchFamily="18" charset="0"/>
                    <a:ea typeface="Cambria" panose="02040503050406030204" pitchFamily="18" charset="0"/>
                  </a:rPr>
                  <a:t> = </a:t>
                </a:r>
                <a:r>
                  <a:rPr lang="en-US" sz="2800" i="1" dirty="0">
                    <a:solidFill>
                      <a:srgbClr val="00206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 </m:t>
                    </m:r>
                    <m:f>
                      <m:fPr>
                        <m:ctrlPr>
                          <a:rPr lang="en-US" sz="2800" i="1">
                            <a:solidFill>
                              <a:srgbClr val="002060"/>
                            </a:solidFill>
                            <a:effectLst/>
                            <a:latin typeface="Cambria Math" panose="02040503050406030204" pitchFamily="18" charset="0"/>
                            <a:ea typeface="Times New Roman" panose="02020603050405020304" pitchFamily="18" charset="0"/>
                          </a:rPr>
                        </m:ctrlPr>
                      </m:fPr>
                      <m:num>
                        <m:r>
                          <a:rPr lang="en-US" sz="2800" i="1">
                            <a:solidFill>
                              <a:srgbClr val="002060"/>
                            </a:solidFill>
                            <a:effectLst/>
                            <a:latin typeface="Cambria Math" panose="02040503050406030204" pitchFamily="18" charset="0"/>
                            <a:ea typeface="Times New Roman" panose="02020603050405020304" pitchFamily="18" charset="0"/>
                          </a:rPr>
                          <m:t>7</m:t>
                        </m:r>
                      </m:num>
                      <m:den>
                        <m:r>
                          <m:rPr>
                            <m:nor/>
                          </m:rPr>
                          <a:rPr lang="en-US" sz="2800">
                            <a:solidFill>
                              <a:srgbClr val="002060"/>
                            </a:solidFill>
                            <a:effectLst/>
                            <a:latin typeface="Cambria" panose="02040503050406030204" pitchFamily="18" charset="0"/>
                            <a:ea typeface="Cambria" panose="02040503050406030204" pitchFamily="18" charset="0"/>
                          </a:rPr>
                          <m:t>10</m:t>
                        </m:r>
                      </m:den>
                    </m:f>
                  </m:oMath>
                </a14:m>
                <a:endParaRPr lang="en-US" sz="28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002060"/>
                    </a:solidFill>
                    <a:effectLst/>
                    <a:latin typeface="Cambria" panose="02040503050406030204" pitchFamily="18" charset="0"/>
                    <a:ea typeface="Cambria" panose="02040503050406030204" pitchFamily="18" charset="0"/>
                  </a:rPr>
                  <a:t>Coi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chưa</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10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đã</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7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Ta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đã</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002060"/>
                    </a:solidFill>
                    <a:effectLst/>
                    <a:latin typeface="Cambria" panose="02040503050406030204" pitchFamily="18" charset="0"/>
                    <a:ea typeface="Cambria" panose="02040503050406030204" pitchFamily="18" charset="0"/>
                  </a:rPr>
                  <a:t>850 : (7 + 10) x 7 = 350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002060"/>
                    </a:solidFill>
                    <a:effectLst/>
                    <a:latin typeface="Cambria" panose="02040503050406030204" pitchFamily="18" charset="0"/>
                    <a:ea typeface="Cambria" panose="02040503050406030204" pitchFamily="18" charset="0"/>
                  </a:rPr>
                  <a:t>Đáp</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số</a:t>
                </a:r>
                <a:r>
                  <a:rPr lang="en-US" sz="2800" i="1" dirty="0">
                    <a:solidFill>
                      <a:srgbClr val="002060"/>
                    </a:solidFill>
                    <a:effectLst/>
                    <a:latin typeface="Cambria" panose="02040503050406030204" pitchFamily="18" charset="0"/>
                    <a:ea typeface="Cambria" panose="02040503050406030204" pitchFamily="18" charset="0"/>
                  </a:rPr>
                  <a:t>:</a:t>
                </a:r>
                <a:r>
                  <a:rPr lang="en-US" sz="2800" dirty="0">
                    <a:solidFill>
                      <a:srgbClr val="002060"/>
                    </a:solidFill>
                    <a:effectLst/>
                    <a:latin typeface="Cambria" panose="02040503050406030204" pitchFamily="18" charset="0"/>
                    <a:ea typeface="Cambria" panose="02040503050406030204" pitchFamily="18" charset="0"/>
                  </a:rPr>
                  <a:t> 350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pic>
        <p:nvPicPr>
          <p:cNvPr id="3" name="Picture 2" descr="Logo, company name&#10;&#10;Description automatically generated">
            <a:extLst>
              <a:ext uri="{FF2B5EF4-FFF2-40B4-BE49-F238E27FC236}">
                <a16:creationId xmlns:a16="http://schemas.microsoft.com/office/drawing/2014/main" id="{7B6780E4-8FAA-EFE5-A261-02C614A5E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pic>
        <p:nvPicPr>
          <p:cNvPr id="2" name="Picture 1" descr="Logo, company name&#10;&#10;Description automatically generated">
            <a:extLst>
              <a:ext uri="{FF2B5EF4-FFF2-40B4-BE49-F238E27FC236}">
                <a16:creationId xmlns:a16="http://schemas.microsoft.com/office/drawing/2014/main" id="{D09D033B-2FD3-6AAF-AF8B-51D1039E2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pic>
        <p:nvPicPr>
          <p:cNvPr id="2" name="Picture 1" descr="Logo, company name&#10;&#10;Description automatically generated">
            <a:extLst>
              <a:ext uri="{FF2B5EF4-FFF2-40B4-BE49-F238E27FC236}">
                <a16:creationId xmlns:a16="http://schemas.microsoft.com/office/drawing/2014/main" id="{104607AC-94EA-CA4A-8C97-508D24049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Lst>
              <a:ahLst/>
              <a:cxnLst>
                <a:cxn ang="0">
                  <a:pos x="csX0" y="csY0"/>
                </a:cxn>
                <a:cxn ang="0">
                  <a:pos x="csX1" y="csY1"/>
                </a:cxn>
                <a:cxn ang="0">
                  <a:pos x="csX2" y="csY2"/>
                </a:cxn>
                <a:cxn ang="0">
                  <a:pos x="csX3" y="csY3"/>
                </a:cxn>
                <a:cxn ang="0">
                  <a:pos x="csX4" y="cs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pic>
        <p:nvPicPr>
          <p:cNvPr id="27" name="Picture 26" descr="Logo, company name&#10;&#10;Description automatically generated">
            <a:extLst>
              <a:ext uri="{FF2B5EF4-FFF2-40B4-BE49-F238E27FC236}">
                <a16:creationId xmlns:a16="http://schemas.microsoft.com/office/drawing/2014/main" id="{D72DD6CC-C2F2-71EC-BE7E-50D16EA11F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Lst>
              <a:ahLst/>
              <a:cxnLst>
                <a:cxn ang="0">
                  <a:pos x="csX0" y="csY0"/>
                </a:cxn>
                <a:cxn ang="0">
                  <a:pos x="csX1" y="csY1"/>
                </a:cxn>
                <a:cxn ang="0">
                  <a:pos x="csX2" y="csY2"/>
                </a:cxn>
                <a:cxn ang="0">
                  <a:pos x="csX3" y="csY3"/>
                </a:cxn>
                <a:cxn ang="0">
                  <a:pos x="csX4" y="cs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pic>
        <p:nvPicPr>
          <p:cNvPr id="27" name="Picture 26" descr="Logo, company name&#10;&#10;Description automatically generated">
            <a:extLst>
              <a:ext uri="{FF2B5EF4-FFF2-40B4-BE49-F238E27FC236}">
                <a16:creationId xmlns:a16="http://schemas.microsoft.com/office/drawing/2014/main" id="{51B3EC15-8E0F-727E-A196-1B60A9F09F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Lst>
              <a:ahLst/>
              <a:cxnLst>
                <a:cxn ang="0">
                  <a:pos x="csX0" y="csY0"/>
                </a:cxn>
                <a:cxn ang="0">
                  <a:pos x="csX1" y="csY1"/>
                </a:cxn>
                <a:cxn ang="0">
                  <a:pos x="csX2" y="csY2"/>
                </a:cxn>
                <a:cxn ang="0">
                  <a:pos x="csX3" y="csY3"/>
                </a:cxn>
                <a:cxn ang="0">
                  <a:pos x="csX4" y="csY4"/>
                </a:cxn>
              </a:cxnLst>
              <a:rect l="l" t="t" r="r" b="b"/>
              <a:pathLst>
                <a:path w="31555625" h="2392709" fill="none" extrusionOk="0">
                  <a:moveTo>
                    <a:pt x="0" y="0"/>
                  </a:moveTo>
                  <a:cubicBezTo>
                    <a:pt x="11376530" y="170434"/>
                    <a:pt x="17454100" y="1034821"/>
                    <a:pt x="31555625" y="0"/>
                  </a:cubicBezTo>
                  <a:cubicBezTo>
                    <a:pt x="31059107" y="501752"/>
                    <a:pt x="30844831" y="1671566"/>
                    <a:pt x="31555625" y="2392709"/>
                  </a:cubicBezTo>
                  <a:cubicBezTo>
                    <a:pt x="16714277" y="2225787"/>
                    <a:pt x="6561020" y="987095"/>
                    <a:pt x="0" y="2392709"/>
                  </a:cubicBezTo>
                  <a:cubicBezTo>
                    <a:pt x="390563" y="1451151"/>
                    <a:pt x="315168" y="558169"/>
                    <a:pt x="0" y="0"/>
                  </a:cubicBezTo>
                  <a:close/>
                </a:path>
                <a:path w="31555625" h="2392709" stroke="0" extrusionOk="0">
                  <a:moveTo>
                    <a:pt x="0" y="0"/>
                  </a:moveTo>
                  <a:cubicBezTo>
                    <a:pt x="15230138" y="146231"/>
                    <a:pt x="26068501" y="-296335"/>
                    <a:pt x="31555625" y="0"/>
                  </a:cubicBezTo>
                  <a:cubicBezTo>
                    <a:pt x="31223941" y="308179"/>
                    <a:pt x="31889820" y="1466872"/>
                    <a:pt x="31555625" y="2392709"/>
                  </a:cubicBezTo>
                  <a:cubicBezTo>
                    <a:pt x="20360137" y="2269662"/>
                    <a:pt x="8811047" y="3336061"/>
                    <a:pt x="0" y="2392709"/>
                  </a:cubicBezTo>
                  <a:cubicBezTo>
                    <a:pt x="15814" y="1699585"/>
                    <a:pt x="274633" y="1328793"/>
                    <a:pt x="0" y="0"/>
                  </a:cubicBezTo>
                  <a:close/>
                </a:path>
                <a:path w="31555625" h="2392709" fill="none" stroke="0" extrusionOk="0">
                  <a:moveTo>
                    <a:pt x="0" y="0"/>
                  </a:moveTo>
                  <a:cubicBezTo>
                    <a:pt x="10622740" y="-274934"/>
                    <a:pt x="19619363" y="319558"/>
                    <a:pt x="31555625" y="0"/>
                  </a:cubicBezTo>
                  <a:cubicBezTo>
                    <a:pt x="30939700" y="446366"/>
                    <a:pt x="31548882" y="1679437"/>
                    <a:pt x="31555625" y="2392709"/>
                  </a:cubicBezTo>
                  <a:cubicBezTo>
                    <a:pt x="26946258" y="2398228"/>
                    <a:pt x="12952570" y="2370602"/>
                    <a:pt x="0" y="2392709"/>
                  </a:cubicBezTo>
                  <a:cubicBezTo>
                    <a:pt x="261020" y="1577916"/>
                    <a:pt x="-2301" y="422610"/>
                    <a:pt x="0" y="0"/>
                  </a:cubicBezTo>
                  <a:close/>
                </a:path>
                <a:path w="31555625" h="2392709" fill="none" stroke="0" extrusionOk="0">
                  <a:moveTo>
                    <a:pt x="0" y="0"/>
                  </a:moveTo>
                  <a:cubicBezTo>
                    <a:pt x="11500648" y="-98915"/>
                    <a:pt x="18627787" y="593308"/>
                    <a:pt x="31555625" y="0"/>
                  </a:cubicBezTo>
                  <a:cubicBezTo>
                    <a:pt x="30973437" y="424692"/>
                    <a:pt x="30894642" y="1864360"/>
                    <a:pt x="31555625" y="2392709"/>
                  </a:cubicBezTo>
                  <a:cubicBezTo>
                    <a:pt x="15992921" y="1446286"/>
                    <a:pt x="7438547" y="720747"/>
                    <a:pt x="0" y="2392709"/>
                  </a:cubicBezTo>
                  <a:cubicBezTo>
                    <a:pt x="362928" y="1537695"/>
                    <a:pt x="292822" y="516486"/>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pic>
        <p:nvPicPr>
          <p:cNvPr id="27" name="Picture 26" descr="Logo, company name&#10;&#10;Description automatically generated">
            <a:extLst>
              <a:ext uri="{FF2B5EF4-FFF2-40B4-BE49-F238E27FC236}">
                <a16:creationId xmlns:a16="http://schemas.microsoft.com/office/drawing/2014/main" id="{0D11C6FC-46D6-8709-2DE0-3E8C4F4D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pic>
        <p:nvPicPr>
          <p:cNvPr id="2" name="Picture 1" descr="Logo, company name&#10;&#10;Description automatically generated">
            <a:extLst>
              <a:ext uri="{FF2B5EF4-FFF2-40B4-BE49-F238E27FC236}">
                <a16:creationId xmlns:a16="http://schemas.microsoft.com/office/drawing/2014/main" id="{06F4DF97-C5EF-ACA7-1CBB-62BD9831F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002060"/>
                </a:solidFill>
                <a:effectLst/>
                <a:latin typeface="Cambria" panose="02040503050406030204" pitchFamily="18" charset="0"/>
                <a:ea typeface="Cambria" panose="02040503050406030204" pitchFamily="18" charset="0"/>
              </a:rPr>
              <a:t>Bài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giải</a:t>
            </a:r>
            <a:endParaRPr lang="en-US" sz="2400" b="1"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250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bò</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200 g </a:t>
            </a:r>
            <a:r>
              <a:rPr lang="en-US" sz="2400" b="1" dirty="0" err="1">
                <a:solidFill>
                  <a:srgbClr val="002060"/>
                </a:solidFill>
                <a:effectLst/>
                <a:latin typeface="Cambria" panose="02040503050406030204" pitchFamily="18" charset="0"/>
                <a:ea typeface="Cambria" panose="02040503050406030204" pitchFamily="18" charset="0"/>
              </a:rPr>
              <a:t>cá</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chép</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00206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300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lợn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002060"/>
                </a:solidFill>
                <a:effectLst/>
                <a:latin typeface="Cambria" panose="02040503050406030204" pitchFamily="18" charset="0"/>
                <a:ea typeface="Cambria" panose="02040503050406030204" pitchFamily="18" charset="0"/>
              </a:rPr>
              <a:t>Đáp</a:t>
            </a:r>
            <a:r>
              <a:rPr lang="en-US" sz="2400" b="1" i="1" dirty="0">
                <a:solidFill>
                  <a:srgbClr val="002060"/>
                </a:solidFill>
                <a:effectLst/>
                <a:latin typeface="Cambria" panose="02040503050406030204" pitchFamily="18" charset="0"/>
                <a:ea typeface="Cambria" panose="02040503050406030204" pitchFamily="18" charset="0"/>
              </a:rPr>
              <a:t> </a:t>
            </a:r>
            <a:r>
              <a:rPr lang="en-US" sz="2400" b="1" i="1" dirty="0" err="1">
                <a:solidFill>
                  <a:srgbClr val="002060"/>
                </a:solidFill>
                <a:effectLst/>
                <a:latin typeface="Cambria" panose="02040503050406030204" pitchFamily="18" charset="0"/>
                <a:ea typeface="Cambria" panose="02040503050406030204" pitchFamily="18" charset="0"/>
              </a:rPr>
              <a:t>số</a:t>
            </a:r>
            <a:r>
              <a:rPr lang="en-US" sz="2400" b="1" i="1" dirty="0">
                <a:solidFill>
                  <a:srgbClr val="002060"/>
                </a:solidFill>
                <a:effectLst/>
                <a:latin typeface="Cambria" panose="02040503050406030204" pitchFamily="18" charset="0"/>
                <a:ea typeface="Cambria" panose="02040503050406030204" pitchFamily="18" charset="0"/>
              </a:rPr>
              <a: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bò</a:t>
            </a:r>
            <a:r>
              <a:rPr lang="en-US" sz="2400" b="1" dirty="0">
                <a:solidFill>
                  <a:srgbClr val="002060"/>
                </a:solidFill>
                <a:effectLst/>
                <a:latin typeface="Cambria" panose="02040503050406030204" pitchFamily="18" charset="0"/>
                <a:ea typeface="Cambria" panose="02040503050406030204" pitchFamily="18" charset="0"/>
              </a:rPr>
              <a:t>: 45 g; </a:t>
            </a:r>
            <a:r>
              <a:rPr lang="en-US" sz="2400" b="1" dirty="0" err="1">
                <a:solidFill>
                  <a:srgbClr val="002060"/>
                </a:solidFill>
                <a:effectLst/>
                <a:latin typeface="Cambria" panose="02040503050406030204" pitchFamily="18" charset="0"/>
                <a:ea typeface="Cambria" panose="02040503050406030204" pitchFamily="18" charset="0"/>
              </a:rPr>
              <a:t>cá</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chép</a:t>
            </a:r>
            <a:r>
              <a:rPr lang="en-US" sz="2400" b="1" dirty="0">
                <a:solidFill>
                  <a:srgbClr val="002060"/>
                </a:solidFill>
                <a:effectLst/>
                <a:latin typeface="Cambria" panose="02040503050406030204" pitchFamily="18" charset="0"/>
                <a:ea typeface="Cambria" panose="02040503050406030204" pitchFamily="18" charset="0"/>
              </a:rPr>
              <a:t>: 34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lợn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nạc</a:t>
            </a:r>
            <a:r>
              <a:rPr lang="en-US" sz="2400" b="1" dirty="0">
                <a:solidFill>
                  <a:srgbClr val="00206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pic>
        <p:nvPicPr>
          <p:cNvPr id="6" name="Picture 5" descr="Logo, company name&#10;&#10;Description automatically generated">
            <a:extLst>
              <a:ext uri="{FF2B5EF4-FFF2-40B4-BE49-F238E27FC236}">
                <a16:creationId xmlns:a16="http://schemas.microsoft.com/office/drawing/2014/main" id="{FE038F32-D2D3-1DEB-4B4A-1315D94CE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721</Words>
  <Application>Microsoft Office PowerPoint</Application>
  <PresentationFormat>Widescreen</PresentationFormat>
  <Paragraphs>75</Paragraphs>
  <Slides>13</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vt:i4>
      </vt:variant>
    </vt:vector>
  </HeadingPairs>
  <TitlesOfParts>
    <vt:vector size="28" baseType="lpstr">
      <vt:lpstr>宋体</vt:lpstr>
      <vt:lpstr>#9Slide07 IcielAltus Serif</vt:lpstr>
      <vt:lpstr>Arial</vt:lpstr>
      <vt:lpstr>Calibri</vt:lpstr>
      <vt:lpstr>Calibri Light</vt:lpstr>
      <vt:lpstr>Cambria</vt:lpstr>
      <vt:lpstr>Cambria Math</vt:lpstr>
      <vt:lpstr>inpin heiti</vt:lpstr>
      <vt:lpstr>Times New Roman</vt:lpstr>
      <vt:lpstr>UTM Showcard</vt:lpstr>
      <vt:lpstr>字魂37号-波纹乖乖体</vt:lpstr>
      <vt:lpstr>思源黑体 CN</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2026-01-31T13:01:29Z</dcterms:modified>
  <cp:version>MNT37</cp:version>
</cp:coreProperties>
</file>