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  <p:sldMasterId id="2147483673" r:id="rId3"/>
    <p:sldMasterId id="2147483674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652e8845f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8652e8845f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8652e8845f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28652e8845f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8652e8845f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28652e8845f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8652e8845f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g28652e8845f_0_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8652e8845f_0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28652e8845f_0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8652e8845f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28652e8845f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652e8845f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28652e8845f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652e8845f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8652e8845f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652e8845f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8652e8845f_0_1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8652e8845f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8652e8845f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652e8845f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8652e8845f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8652e8845f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28652e8845f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652e8845f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28652e8845f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8652e8845f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28652e8845f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8652e8845f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28652e8845f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518" y="2548769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91" y="1441260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087" y="373825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40" y="1289815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0" y="1314042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9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8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262" y="253858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3" name="Google Shape;203;p25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204" name="Google Shape;204;p2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26"/>
          <p:cNvGrpSpPr/>
          <p:nvPr/>
        </p:nvGrpSpPr>
        <p:grpSpPr>
          <a:xfrm rot="-3475844">
            <a:off x="8524387" y="1441260"/>
            <a:ext cx="4236721" cy="3558734"/>
            <a:chOff x="4994267" y="474834"/>
            <a:chExt cx="1531601" cy="1286505"/>
          </a:xfrm>
        </p:grpSpPr>
        <p:sp>
          <p:nvSpPr>
            <p:cNvPr id="218" name="Google Shape;218;p2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2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7"/>
          <p:cNvGrpSpPr/>
          <p:nvPr/>
        </p:nvGrpSpPr>
        <p:grpSpPr>
          <a:xfrm rot="5047377">
            <a:off x="-3099871" y="1314044"/>
            <a:ext cx="4909715" cy="1706547"/>
            <a:chOff x="3593934" y="-1470459"/>
            <a:chExt cx="4909438" cy="1706451"/>
          </a:xfrm>
        </p:grpSpPr>
        <p:sp>
          <p:nvSpPr>
            <p:cNvPr id="256" name="Google Shape;256;p2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2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2B9j9BhWSikz2Yy-6SPw-QDCMSYJe2O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75007" sy="75007" flip="none" algn="tl"/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8"/>
          <p:cNvGrpSpPr/>
          <p:nvPr/>
        </p:nvGrpSpPr>
        <p:grpSpPr>
          <a:xfrm>
            <a:off x="1200896" y="1034818"/>
            <a:ext cx="5980213" cy="3333312"/>
            <a:chOff x="1938577" y="1329300"/>
            <a:chExt cx="5497529" cy="2780772"/>
          </a:xfrm>
        </p:grpSpPr>
        <p:sp>
          <p:nvSpPr>
            <p:cNvPr id="274" name="Google Shape;274;p2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28"/>
          <p:cNvSpPr txBox="1">
            <a:spLocks noGrp="1"/>
          </p:cNvSpPr>
          <p:nvPr>
            <p:ph type="ctrTitle"/>
          </p:nvPr>
        </p:nvSpPr>
        <p:spPr>
          <a:xfrm>
            <a:off x="1574575" y="1518675"/>
            <a:ext cx="55167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3600" b="0">
                <a:solidFill>
                  <a:srgbClr val="72B445"/>
                </a:solidFill>
              </a:rPr>
              <a:t>Bài học STEM 5</a:t>
            </a:r>
            <a:r>
              <a:rPr lang="vi" sz="5100" b="0">
                <a:solidFill>
                  <a:srgbClr val="72BF45"/>
                </a:solidFill>
              </a:rPr>
              <a:t/>
            </a:r>
            <a:br>
              <a:rPr lang="vi" sz="5100" b="0">
                <a:solidFill>
                  <a:srgbClr val="72BF45"/>
                </a:solidFill>
              </a:rPr>
            </a:br>
            <a:r>
              <a:rPr lang="vi" sz="4700" b="0">
                <a:solidFill>
                  <a:srgbClr val="CF08C8"/>
                </a:solidFill>
              </a:rPr>
              <a:t>ÁNH SÁNG VÀ SỰ SỐNG</a:t>
            </a:r>
            <a:endParaRPr sz="4700" b="0">
              <a:solidFill>
                <a:srgbClr val="CF08C8"/>
              </a:solidFill>
            </a:endParaRPr>
          </a:p>
        </p:txBody>
      </p:sp>
      <p:sp>
        <p:nvSpPr>
          <p:cNvPr id="285" name="Google Shape;285;p28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 txBox="1">
            <a:spLocks noGrp="1"/>
          </p:cNvSpPr>
          <p:nvPr>
            <p:ph type="subTitle" idx="1"/>
          </p:nvPr>
        </p:nvSpPr>
        <p:spPr>
          <a:xfrm>
            <a:off x="1893344" y="3078495"/>
            <a:ext cx="3599648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Giáo</a:t>
            </a:r>
            <a:r>
              <a:rPr lang="vi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vi" dirty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viên</a:t>
            </a:r>
            <a:r>
              <a:rPr lang="vi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: </a:t>
            </a:r>
            <a:r>
              <a:rPr lang="vi-VN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Nguyễn Thị Thanh Thủy</a:t>
            </a:r>
            <a:endParaRPr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 dirty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</a:t>
            </a:r>
            <a:r>
              <a:rPr lang="vi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: </a:t>
            </a:r>
            <a:r>
              <a:rPr lang="vi-VN" dirty="0" smtClean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27/10/2025</a:t>
            </a:r>
            <a:endParaRPr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1" name="Google Shape;291;p28"/>
          <p:cNvSpPr/>
          <p:nvPr/>
        </p:nvSpPr>
        <p:spPr>
          <a:xfrm rot="-461876">
            <a:off x="4257838" y="779164"/>
            <a:ext cx="1220600" cy="299411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900" y="920279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</a:blip>
          <a:srcRect l="1846" r="-602"/>
          <a:stretch/>
        </p:blipFill>
        <p:spPr>
          <a:xfrm rot="427957">
            <a:off x="6195546" y="2827236"/>
            <a:ext cx="2805108" cy="20925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7"/>
          <p:cNvSpPr/>
          <p:nvPr/>
        </p:nvSpPr>
        <p:spPr>
          <a:xfrm>
            <a:off x="556050" y="714375"/>
            <a:ext cx="7905000" cy="42558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92" name="Google Shape;392;p37"/>
          <p:cNvSpPr txBox="1"/>
          <p:nvPr/>
        </p:nvSpPr>
        <p:spPr>
          <a:xfrm>
            <a:off x="1441505" y="856049"/>
            <a:ext cx="40674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93" name="Google Shape;39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7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7"/>
          <p:cNvPicPr preferRelativeResize="0"/>
          <p:nvPr/>
        </p:nvPicPr>
        <p:blipFill rotWithShape="1">
          <a:blip r:embed="rId5">
            <a:alphaModFix/>
          </a:blip>
          <a:srcRect t="4168" r="999"/>
          <a:stretch/>
        </p:blipFill>
        <p:spPr>
          <a:xfrm>
            <a:off x="1227575" y="2377225"/>
            <a:ext cx="6171000" cy="2766300"/>
          </a:xfrm>
          <a:prstGeom prst="roundRect">
            <a:avLst>
              <a:gd name="adj" fmla="val 19960"/>
            </a:avLst>
          </a:prstGeom>
          <a:noFill/>
          <a:ln>
            <a:noFill/>
          </a:ln>
        </p:spPr>
      </p:pic>
      <p:sp>
        <p:nvSpPr>
          <p:cNvPr id="397" name="Google Shape;397;p37"/>
          <p:cNvSpPr txBox="1"/>
          <p:nvPr/>
        </p:nvSpPr>
        <p:spPr>
          <a:xfrm>
            <a:off x="483150" y="1380150"/>
            <a:ext cx="79050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Cho đất trồng cây vào hai chiếc chậu và giao các hạt đậu xanh đã chuẩn bị.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/>
          <p:nvPr/>
        </p:nvSpPr>
        <p:spPr>
          <a:xfrm>
            <a:off x="966950" y="186875"/>
            <a:ext cx="7227300" cy="46983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2041036" y="440423"/>
            <a:ext cx="55371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3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sz="29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04" name="Google Shape;40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8"/>
          <p:cNvSpPr txBox="1"/>
          <p:nvPr/>
        </p:nvSpPr>
        <p:spPr>
          <a:xfrm>
            <a:off x="818625" y="978750"/>
            <a:ext cx="34446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Rải thêm một lớp đất mỏng lên trên các hạt đậu xanh vừa giep và tưới nước đủ ấm.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06" name="Google Shape;406;p38"/>
          <p:cNvPicPr preferRelativeResize="0"/>
          <p:nvPr/>
        </p:nvPicPr>
        <p:blipFill rotWithShape="1">
          <a:blip r:embed="rId4">
            <a:alphaModFix/>
          </a:blip>
          <a:srcRect l="-1790" r="1789" b="1710"/>
          <a:stretch/>
        </p:blipFill>
        <p:spPr>
          <a:xfrm rot="241">
            <a:off x="3908075" y="934377"/>
            <a:ext cx="4286100" cy="3652800"/>
          </a:xfrm>
          <a:prstGeom prst="roundRect">
            <a:avLst>
              <a:gd name="adj" fmla="val 9690"/>
            </a:avLst>
          </a:prstGeom>
          <a:noFill/>
          <a:ln>
            <a:noFill/>
          </a:ln>
        </p:spPr>
      </p:pic>
      <p:pic>
        <p:nvPicPr>
          <p:cNvPr id="407" name="Google Shape;40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/>
          <p:nvPr/>
        </p:nvSpPr>
        <p:spPr>
          <a:xfrm>
            <a:off x="718619" y="186875"/>
            <a:ext cx="7743300" cy="46983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13" name="Google Shape;413;p39"/>
          <p:cNvSpPr txBox="1"/>
          <p:nvPr/>
        </p:nvSpPr>
        <p:spPr>
          <a:xfrm>
            <a:off x="1484961" y="440423"/>
            <a:ext cx="55371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3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3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300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30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14" name="Google Shape;41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9"/>
          <p:cNvSpPr txBox="1"/>
          <p:nvPr/>
        </p:nvSpPr>
        <p:spPr>
          <a:xfrm>
            <a:off x="633275" y="1091725"/>
            <a:ext cx="782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Đặt một chậu ở điều kiện ánh sáng bình thường, chậu còn lại đặt vào trong hộp kín hoặc ở  nơi không có ánh sáng.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Tưới nước hằng ngày cho cả hai chậu cây.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16" name="Google Shape;416;p39"/>
          <p:cNvPicPr preferRelativeResize="0"/>
          <p:nvPr/>
        </p:nvPicPr>
        <p:blipFill rotWithShape="1">
          <a:blip r:embed="rId4">
            <a:alphaModFix/>
          </a:blip>
          <a:srcRect l="-1286"/>
          <a:stretch/>
        </p:blipFill>
        <p:spPr>
          <a:xfrm>
            <a:off x="2131550" y="2239650"/>
            <a:ext cx="5220900" cy="2538300"/>
          </a:xfrm>
          <a:prstGeom prst="roundRect">
            <a:avLst>
              <a:gd name="adj" fmla="val 14110"/>
            </a:avLst>
          </a:prstGeom>
          <a:noFill/>
          <a:ln>
            <a:noFill/>
          </a:ln>
        </p:spPr>
      </p:pic>
      <p:pic>
        <p:nvPicPr>
          <p:cNvPr id="417" name="Google Shape;41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/>
          <p:nvPr/>
        </p:nvSpPr>
        <p:spPr>
          <a:xfrm>
            <a:off x="718619" y="186875"/>
            <a:ext cx="7743300" cy="46983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423" name="Google Shape;423;p40"/>
          <p:cNvSpPr txBox="1"/>
          <p:nvPr/>
        </p:nvSpPr>
        <p:spPr>
          <a:xfrm>
            <a:off x="1484961" y="440423"/>
            <a:ext cx="55371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3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3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4: Hoàn thiện sản phẩm</a:t>
            </a:r>
            <a:endParaRPr sz="300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30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24" name="Google Shape;4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0"/>
          <p:cNvSpPr txBox="1"/>
          <p:nvPr/>
        </p:nvSpPr>
        <p:spPr>
          <a:xfrm>
            <a:off x="633275" y="1091725"/>
            <a:ext cx="782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Sau vài ngày, các cây con bắt đầu mọc lên.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Viết nhật kí sự phát triển của cây con trong cả hai chậu cây trong 1 tuần.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426" name="Google Shape;426;p40"/>
          <p:cNvPicPr preferRelativeResize="0"/>
          <p:nvPr/>
        </p:nvPicPr>
        <p:blipFill rotWithShape="1">
          <a:blip r:embed="rId4">
            <a:alphaModFix/>
          </a:blip>
          <a:srcRect l="2225" t="2075" r="4647" b="5673"/>
          <a:stretch/>
        </p:blipFill>
        <p:spPr>
          <a:xfrm>
            <a:off x="1992525" y="2292325"/>
            <a:ext cx="5359800" cy="2341500"/>
          </a:xfrm>
          <a:prstGeom prst="roundRect">
            <a:avLst>
              <a:gd name="adj" fmla="val 14110"/>
            </a:avLst>
          </a:prstGeom>
          <a:noFill/>
          <a:ln>
            <a:noFill/>
          </a:ln>
        </p:spPr>
      </p:pic>
      <p:pic>
        <p:nvPicPr>
          <p:cNvPr id="427" name="Google Shape;42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1"/>
          <p:cNvPicPr preferRelativeResize="0"/>
          <p:nvPr/>
        </p:nvPicPr>
        <p:blipFill rotWithShape="1">
          <a:blip r:embed="rId3">
            <a:alphaModFix/>
          </a:blip>
          <a:srcRect l="408"/>
          <a:stretch/>
        </p:blipFill>
        <p:spPr>
          <a:xfrm>
            <a:off x="2527775" y="2136150"/>
            <a:ext cx="4121700" cy="27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1"/>
          <p:cNvSpPr txBox="1"/>
          <p:nvPr/>
        </p:nvSpPr>
        <p:spPr>
          <a:xfrm>
            <a:off x="1016513" y="541750"/>
            <a:ext cx="91353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2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6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35" name="Google Shape;43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1"/>
          <p:cNvSpPr txBox="1"/>
          <p:nvPr/>
        </p:nvSpPr>
        <p:spPr>
          <a:xfrm>
            <a:off x="450275" y="1256550"/>
            <a:ext cx="82767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thay đổi mức độ ánh sáng đối với các chậu và so sánh kết quả thu được.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2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444" name="Google Shape;44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800" y="1382475"/>
            <a:ext cx="8520400" cy="32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/>
        </p:nvSpPr>
        <p:spPr>
          <a:xfrm>
            <a:off x="287650" y="1209625"/>
            <a:ext cx="84144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Bài thí nghiệm này sẽ giúp các em nhận ra được vai trò của ánh sáng đối với sự sống.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08C8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9"/>
          <p:cNvSpPr txBox="1"/>
          <p:nvPr/>
        </p:nvSpPr>
        <p:spPr>
          <a:xfrm>
            <a:off x="324350" y="2025650"/>
            <a:ext cx="85320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em hãy cùng thực hiện bài thí nghiệm như trong video nhé.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3300" y="2733925"/>
            <a:ext cx="3735600" cy="22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0" title="4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/>
          <p:cNvSpPr txBox="1"/>
          <p:nvPr/>
        </p:nvSpPr>
        <p:spPr>
          <a:xfrm>
            <a:off x="3429000" y="5143500"/>
            <a:ext cx="889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Hind Vadodara"/>
                <a:ea typeface="Hind Vadodara"/>
                <a:cs typeface="Hind Vadodara"/>
                <a:sym typeface="Hind Vadodara"/>
              </a:rPr>
              <a:t>nguồn video: Green Timelape</a:t>
            </a: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1"/>
          <p:cNvPicPr preferRelativeResize="0"/>
          <p:nvPr/>
        </p:nvPicPr>
        <p:blipFill rotWithShape="1">
          <a:blip r:embed="rId3">
            <a:alphaModFix/>
          </a:blip>
          <a:srcRect l="49" r="49"/>
          <a:stretch/>
        </p:blipFill>
        <p:spPr>
          <a:xfrm>
            <a:off x="5918550" y="1019650"/>
            <a:ext cx="2612751" cy="363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/>
        </p:nvSpPr>
        <p:spPr>
          <a:xfrm>
            <a:off x="76357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mỗi nhóm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6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24" name="Google Shape;32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1"/>
          <p:cNvSpPr txBox="1"/>
          <p:nvPr/>
        </p:nvSpPr>
        <p:spPr>
          <a:xfrm>
            <a:off x="3973275" y="3773725"/>
            <a:ext cx="51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 txBox="1"/>
          <p:nvPr/>
        </p:nvSpPr>
        <p:spPr>
          <a:xfrm>
            <a:off x="763575" y="373150"/>
            <a:ext cx="529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3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308925" y="1135125"/>
            <a:ext cx="82710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1. Em hãy liệt kê một số chi tiết thể hiện vai trò của ánh sáng đối với sự sống. 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2" name="Google Shape;33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2"/>
          <p:cNvSpPr txBox="1"/>
          <p:nvPr/>
        </p:nvSpPr>
        <p:spPr>
          <a:xfrm>
            <a:off x="308925" y="1936438"/>
            <a:ext cx="82710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Trong sản xuất nông nghiệp, theo em thì con người sử dụng ánh sáng để làm gì?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308925" y="2816050"/>
            <a:ext cx="82710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Em hãy trình bày cách thực hiện mô hình thí nghiệm gieo hạt ở hai môi trường ánh sáng và bóng tối.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/>
          <p:nvPr/>
        </p:nvSpPr>
        <p:spPr>
          <a:xfrm>
            <a:off x="780865" y="433100"/>
            <a:ext cx="7735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" sz="28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8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4">
            <a:alphaModFix/>
          </a:blip>
          <a:srcRect l="445" r="455"/>
          <a:stretch/>
        </p:blipFill>
        <p:spPr>
          <a:xfrm>
            <a:off x="5919988" y="1138275"/>
            <a:ext cx="2596374" cy="36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355875" y="1278750"/>
            <a:ext cx="54993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4"/>
          <p:cNvPicPr preferRelativeResize="0"/>
          <p:nvPr/>
        </p:nvPicPr>
        <p:blipFill rotWithShape="1">
          <a:blip r:embed="rId3">
            <a:alphaModFix/>
          </a:blip>
          <a:srcRect t="2088" b="2088"/>
          <a:stretch/>
        </p:blipFill>
        <p:spPr>
          <a:xfrm>
            <a:off x="6224100" y="1162675"/>
            <a:ext cx="2596374" cy="34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 txBox="1"/>
          <p:nvPr/>
        </p:nvSpPr>
        <p:spPr>
          <a:xfrm>
            <a:off x="428600" y="122565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2" name="Google Shape;352;p34"/>
          <p:cNvSpPr txBox="1"/>
          <p:nvPr/>
        </p:nvSpPr>
        <p:spPr>
          <a:xfrm>
            <a:off x="632053" y="460400"/>
            <a:ext cx="7735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" sz="28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8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53" name="Google Shape;35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5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5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2" name="Google Shape;362;p35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363" name="Google Shape;363;p35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7" name="Google Shape;367;p35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68" name="Google Shape;368;p35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369" name="Google Shape;369;p35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35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5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5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5"/>
          <p:cNvSpPr txBox="1"/>
          <p:nvPr/>
        </p:nvSpPr>
        <p:spPr>
          <a:xfrm>
            <a:off x="538675" y="1348625"/>
            <a:ext cx="64290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CF08C8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CF08C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77" name="Google Shape;37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5"/>
          <p:cNvPicPr preferRelativeResize="0"/>
          <p:nvPr/>
        </p:nvPicPr>
        <p:blipFill rotWithShape="1">
          <a:blip r:embed="rId6">
            <a:alphaModFix/>
          </a:blip>
          <a:srcRect l="900" r="-900" b="4789"/>
          <a:stretch/>
        </p:blipFill>
        <p:spPr>
          <a:xfrm>
            <a:off x="4951075" y="2219925"/>
            <a:ext cx="3512075" cy="2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4">
            <a:alphaModFix/>
          </a:blip>
          <a:srcRect t="3262" b="3262"/>
          <a:stretch/>
        </p:blipFill>
        <p:spPr>
          <a:xfrm>
            <a:off x="355250" y="1637275"/>
            <a:ext cx="8541626" cy="19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On-screen Show (16:9)</PresentationFormat>
  <Paragraphs>43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Anton</vt:lpstr>
      <vt:lpstr>Arial</vt:lpstr>
      <vt:lpstr>Bitter SemiBold</vt:lpstr>
      <vt:lpstr>Hammersmith One</vt:lpstr>
      <vt:lpstr>Hind Vadodara</vt:lpstr>
      <vt:lpstr>Lobster</vt:lpstr>
      <vt:lpstr>Simple Light</vt:lpstr>
      <vt:lpstr>Hindi Language Academy by Slidesgo</vt:lpstr>
      <vt:lpstr>Hindi Language Academy by Slidesgo</vt:lpstr>
      <vt:lpstr>Hindi Language Academy by Slidesgo</vt:lpstr>
      <vt:lpstr>Bài học STEM 5 ÁNH SÁNG VÀ SỰ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5 ÁNH SÁNG VÀ SỰ SỐNG</dc:title>
  <cp:lastModifiedBy>Admin</cp:lastModifiedBy>
  <cp:revision>1</cp:revision>
  <dcterms:modified xsi:type="dcterms:W3CDTF">2025-10-26T10:12:27Z</dcterms:modified>
</cp:coreProperties>
</file>