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937358-D62D-4927-B28C-724936A31224}" type="datetimeFigureOut">
              <a:rPr lang="en-US" smtClean="0"/>
              <a:pPr/>
              <a:t>10/14/2025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2A963-0365-4B5A-A5AA-69FBFEF28E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1EC584-3CAD-428D-9602-8A5E3526B63F}"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8A4209-26D9-439D-9E71-1D89AA27B232}"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1EC584-3CAD-428D-9602-8A5E3526B63F}"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1647AD-5453-47D2-A11F-4E80D13CF000}"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FD1B4E-CC2A-44F5-9B91-B94C7B5DA1B6}"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D1B4E-CC2A-44F5-9B91-B94C7B5DA1B6}"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D1B4E-CC2A-44F5-9B91-B94C7B5DA1B6}"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D1B4E-CC2A-44F5-9B91-B94C7B5DA1B6}"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D1B4E-CC2A-44F5-9B91-B94C7B5DA1B6}"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FD1B4E-CC2A-44F5-9B91-B94C7B5DA1B6}"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FD1B4E-CC2A-44F5-9B91-B94C7B5DA1B6}" type="datetimeFigureOut">
              <a:rPr lang="en-US" smtClean="0"/>
              <a:pPr/>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FD1B4E-CC2A-44F5-9B91-B94C7B5DA1B6}" type="datetimeFigureOut">
              <a:rPr lang="en-US" smtClean="0"/>
              <a:pPr/>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D1B4E-CC2A-44F5-9B91-B94C7B5DA1B6}" type="datetimeFigureOut">
              <a:rPr lang="en-US" smtClean="0"/>
              <a:pPr/>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D1B4E-CC2A-44F5-9B91-B94C7B5DA1B6}"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D1B4E-CC2A-44F5-9B91-B94C7B5DA1B6}"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D1B4E-CC2A-44F5-9B91-B94C7B5DA1B6}" type="datetimeFigureOut">
              <a:rPr lang="en-US" smtClean="0"/>
              <a:pPr/>
              <a:t>10/14/2025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69160-226F-4F53-96C2-838BAB07D3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DSC07234"/>
          <p:cNvPicPr>
            <a:picLocks noChangeAspect="1" noChangeArrowheads="1"/>
          </p:cNvPicPr>
          <p:nvPr/>
        </p:nvPicPr>
        <p:blipFill>
          <a:blip r:embed="rId2"/>
          <a:srcRect/>
          <a:stretch>
            <a:fillRect/>
          </a:stretch>
        </p:blipFill>
        <p:spPr bwMode="auto">
          <a:xfrm>
            <a:off x="0" y="1295400"/>
            <a:ext cx="9144000" cy="5105400"/>
          </a:xfrm>
          <a:prstGeom prst="rect">
            <a:avLst/>
          </a:prstGeom>
          <a:noFill/>
          <a:ln w="9525">
            <a:noFill/>
            <a:miter lim="800000"/>
            <a:headEnd/>
            <a:tailEnd/>
          </a:ln>
        </p:spPr>
      </p:pic>
      <p:sp>
        <p:nvSpPr>
          <p:cNvPr id="2051" name="WordArt 3"/>
          <p:cNvSpPr>
            <a:spLocks noChangeArrowheads="1" noChangeShapeType="1" noTextEdit="1"/>
          </p:cNvSpPr>
          <p:nvPr/>
        </p:nvSpPr>
        <p:spPr bwMode="auto">
          <a:xfrm>
            <a:off x="762000" y="914400"/>
            <a:ext cx="7848600" cy="685800"/>
          </a:xfrm>
          <a:prstGeom prst="rect">
            <a:avLst/>
          </a:prstGeom>
        </p:spPr>
        <p:txBody>
          <a:bodyPr wrap="none" fromWordArt="1">
            <a:prstTxWarp prst="textPlain">
              <a:avLst>
                <a:gd name="adj" fmla="val 50000"/>
              </a:avLst>
            </a:prstTxWarp>
          </a:bodyPr>
          <a:lstStyle/>
          <a:p>
            <a:pPr algn="ctr"/>
            <a:r>
              <a:rPr lang="vi-VN" sz="3600" b="1" kern="10">
                <a:ln w="12700">
                  <a:solidFill>
                    <a:srgbClr val="0F0C50"/>
                  </a:solidFill>
                  <a:round/>
                  <a:headEnd/>
                  <a:tailEnd/>
                </a:ln>
                <a:solidFill>
                  <a:srgbClr val="0000FF"/>
                </a:solidFill>
                <a:effectLst>
                  <a:outerShdw dist="45791" dir="2021404" algn="ctr" rotWithShape="0">
                    <a:srgbClr val="9999FF"/>
                  </a:outerShdw>
                </a:effectLst>
                <a:latin typeface="Times New Roman"/>
                <a:cs typeface="Times New Roman"/>
              </a:rPr>
              <a:t>Chào mừng quý thầy, cô đến dự giờ lớp 4D</a:t>
            </a:r>
            <a:endParaRPr lang="en-US" sz="3600" b="1" kern="10">
              <a:ln w="12700">
                <a:solidFill>
                  <a:srgbClr val="0F0C50"/>
                </a:solidFill>
                <a:round/>
                <a:headEnd/>
                <a:tailEnd/>
              </a:ln>
              <a:solidFill>
                <a:srgbClr val="0000FF"/>
              </a:solidFill>
              <a:effectLst>
                <a:outerShdw dist="45791" dir="2021404" algn="ctr" rotWithShape="0">
                  <a:srgbClr val="9999FF"/>
                </a:outerShdw>
              </a:effectLst>
              <a:latin typeface="Times New Roman"/>
              <a:cs typeface="Times New Roman"/>
            </a:endParaRPr>
          </a:p>
        </p:txBody>
      </p:sp>
      <p:sp>
        <p:nvSpPr>
          <p:cNvPr id="4100" name="WordArt 4"/>
          <p:cNvSpPr>
            <a:spLocks noChangeArrowheads="1" noChangeShapeType="1" noTextEdit="1"/>
          </p:cNvSpPr>
          <p:nvPr/>
        </p:nvSpPr>
        <p:spPr bwMode="auto">
          <a:xfrm>
            <a:off x="1828800" y="4572000"/>
            <a:ext cx="5219700" cy="1028700"/>
          </a:xfrm>
          <a:prstGeom prst="rect">
            <a:avLst/>
          </a:prstGeom>
        </p:spPr>
        <p:txBody>
          <a:bodyPr wrap="none" fromWordArt="1">
            <a:prstTxWarp prst="textPlain">
              <a:avLst>
                <a:gd name="adj" fmla="val 50000"/>
              </a:avLst>
            </a:prstTxWarp>
          </a:bodyPr>
          <a:lstStyle/>
          <a:p>
            <a:pPr algn="ctr">
              <a:defRPr/>
            </a:pPr>
            <a:r>
              <a:rPr lang="vi-VN" sz="3600" b="1" i="1" kern="10" dirty="0">
                <a:ln w="9525">
                  <a:solidFill>
                    <a:srgbClr val="FF0000"/>
                  </a:solidFill>
                  <a:round/>
                  <a:headEnd/>
                  <a:tailEnd/>
                </a:ln>
                <a:solidFill>
                  <a:srgbClr val="FF3300"/>
                </a:solidFill>
                <a:effectLst>
                  <a:outerShdw dist="45791" dir="2021404" algn="ctr" rotWithShape="0">
                    <a:srgbClr val="B2B2B2">
                      <a:alpha val="79999"/>
                    </a:srgbClr>
                  </a:outerShdw>
                </a:effectLst>
                <a:latin typeface="Times New Roman"/>
                <a:cs typeface="Times New Roman"/>
              </a:rPr>
              <a:t>Môn: Luyện từ và câu</a:t>
            </a:r>
          </a:p>
          <a:p>
            <a:pPr algn="ctr">
              <a:defRPr/>
            </a:pPr>
            <a:r>
              <a:rPr lang="vi-VN" sz="3600" b="1" i="1" kern="10" dirty="0">
                <a:ln w="9525">
                  <a:solidFill>
                    <a:srgbClr val="FF0000"/>
                  </a:solidFill>
                  <a:round/>
                  <a:headEnd/>
                  <a:tailEnd/>
                </a:ln>
                <a:gradFill rotWithShape="1">
                  <a:gsLst>
                    <a:gs pos="0">
                      <a:srgbClr val="000000"/>
                    </a:gs>
                    <a:gs pos="100000">
                      <a:srgbClr val="FF0066"/>
                    </a:gs>
                  </a:gsLst>
                  <a:lin ang="5400000" scaled="1"/>
                </a:gradFill>
                <a:effectLst>
                  <a:outerShdw dist="45791" dir="2021404" algn="ctr" rotWithShape="0">
                    <a:srgbClr val="B2B2B2">
                      <a:alpha val="79999"/>
                    </a:srgbClr>
                  </a:outerShdw>
                </a:effectLst>
                <a:latin typeface="Times New Roman"/>
                <a:cs typeface="Times New Roman"/>
              </a:rPr>
              <a:t>Giáo viên: </a:t>
            </a:r>
            <a:r>
              <a:rPr lang="vi-VN" sz="3600" b="1" i="1" kern="10" dirty="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Hà Văn Đức</a:t>
            </a:r>
            <a:endParaRPr lang="en-US" sz="3600" b="1" i="1" kern="10" dirty="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srcRect/>
          <a:stretch>
            <a:fillRect/>
          </a:stretch>
        </p:blipFill>
        <p:spPr bwMode="auto">
          <a:xfrm>
            <a:off x="0" y="0"/>
            <a:ext cx="9104313" cy="6858000"/>
          </a:xfrm>
          <a:prstGeom prst="rect">
            <a:avLst/>
          </a:prstGeom>
          <a:noFill/>
          <a:ln w="9525">
            <a:noFill/>
            <a:miter lim="800000"/>
            <a:headEnd/>
            <a:tailEnd/>
          </a:ln>
        </p:spPr>
      </p:pic>
      <p:sp>
        <p:nvSpPr>
          <p:cNvPr id="5" name="Freeform 5"/>
          <p:cNvSpPr/>
          <p:nvPr/>
        </p:nvSpPr>
        <p:spPr>
          <a:xfrm>
            <a:off x="2286000" y="127000"/>
            <a:ext cx="4770438" cy="2105025"/>
          </a:xfrm>
          <a:custGeom>
            <a:avLst/>
            <a:gdLst/>
            <a:ahLst/>
            <a:cxnLst/>
            <a:rect l="l" t="t" r="r" b="b"/>
            <a:pathLst>
              <a:path w="9542034" h="3157546">
                <a:moveTo>
                  <a:pt x="0" y="0"/>
                </a:moveTo>
                <a:lnTo>
                  <a:pt x="9542034" y="0"/>
                </a:lnTo>
                <a:lnTo>
                  <a:pt x="9542034" y="3157546"/>
                </a:lnTo>
                <a:lnTo>
                  <a:pt x="0" y="3157546"/>
                </a:lnTo>
                <a:lnTo>
                  <a:pt x="0" y="0"/>
                </a:lnTo>
                <a:close/>
              </a:path>
            </a:pathLst>
          </a:custGeom>
          <a:blipFill>
            <a:blip r:embed="rId3">
              <a:extLst>
                <a:ext uri="{96DAC541-7B7A-43D3-8B79-37D633B846F1}"/>
              </a:extLst>
            </a:blip>
            <a:stretch>
              <a:fillRect/>
            </a:stretch>
          </a:blipFill>
        </p:spPr>
        <p:txBody>
          <a:bodyPr/>
          <a:lstStyle/>
          <a:p>
            <a:pPr>
              <a:defRPr/>
            </a:pPr>
            <a:endParaRPr lang="en-US" sz="1200" b="1">
              <a:effectLst>
                <a:outerShdw blurRad="38100" dist="38100" dir="2700000" algn="tl">
                  <a:srgbClr val="000000">
                    <a:alpha val="43137"/>
                  </a:srgbClr>
                </a:outerShdw>
              </a:effectLst>
              <a:latin typeface="Arial" charset="0"/>
              <a:cs typeface="Arial" charset="0"/>
            </a:endParaRPr>
          </a:p>
        </p:txBody>
      </p:sp>
      <p:sp>
        <p:nvSpPr>
          <p:cNvPr id="4" name="TextBox 6"/>
          <p:cNvSpPr txBox="1"/>
          <p:nvPr/>
        </p:nvSpPr>
        <p:spPr>
          <a:xfrm>
            <a:off x="2362200" y="481013"/>
            <a:ext cx="4616450" cy="1389062"/>
          </a:xfrm>
          <a:prstGeom prst="rect">
            <a:avLst/>
          </a:prstGeom>
        </p:spPr>
        <p:txBody>
          <a:bodyPr lIns="0" tIns="0" rIns="0" bIns="0">
            <a:spAutoFit/>
          </a:bodyPr>
          <a:lstStyle/>
          <a:p>
            <a:pPr algn="ctr">
              <a:lnSpc>
                <a:spcPct val="150000"/>
              </a:lnSpc>
              <a:defRPr/>
            </a:pP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vi-VN"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đó</a:t>
            </a: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nhân </a:t>
            </a:r>
            <a:r>
              <a:rPr lang="vi-VN"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hoá</a:t>
            </a: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bằng</a:t>
            </a: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cách</a:t>
            </a: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7" name="TextBox 9"/>
          <p:cNvSpPr txBox="1"/>
          <p:nvPr/>
        </p:nvSpPr>
        <p:spPr>
          <a:xfrm>
            <a:off x="158750" y="3276600"/>
            <a:ext cx="2551113" cy="2586038"/>
          </a:xfrm>
          <a:prstGeom prst="rect">
            <a:avLst/>
          </a:prstGeom>
        </p:spPr>
        <p:txBody>
          <a:bodyPr lIns="0" tIns="0" rIns="0" bIns="0">
            <a:spAutoFit/>
          </a:bodyPr>
          <a:lstStyle/>
          <a:p>
            <a:pPr algn="ctr">
              <a:lnSpc>
                <a:spcPct val="150000"/>
              </a:lnSpc>
              <a:defRPr/>
            </a:pP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Gọi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bằng</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dùng</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gọi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Trời</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18" name="TextBox 9"/>
          <p:cNvSpPr txBox="1"/>
          <p:nvPr/>
        </p:nvSpPr>
        <p:spPr>
          <a:xfrm>
            <a:off x="3271838" y="3276600"/>
            <a:ext cx="2551112" cy="3232150"/>
          </a:xfrm>
          <a:prstGeom prst="rect">
            <a:avLst/>
          </a:prstGeom>
        </p:spPr>
        <p:txBody>
          <a:bodyPr lIns="0" tIns="0" rIns="0" bIns="0">
            <a:spAutoFit/>
          </a:bodyPr>
          <a:lstStyle/>
          <a:p>
            <a:pPr algn="ctr">
              <a:lnSpc>
                <a:spcPct val="150000"/>
              </a:lnSpc>
              <a:defRPr/>
            </a:pP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Tả</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bằng</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dùng</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tả</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Trời</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nhíu</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mắt</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cười</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20" name="TextBox 9"/>
          <p:cNvSpPr txBox="1"/>
          <p:nvPr/>
        </p:nvSpPr>
        <p:spPr>
          <a:xfrm>
            <a:off x="6018213" y="3276600"/>
            <a:ext cx="2919412" cy="3232150"/>
          </a:xfrm>
          <a:prstGeom prst="rect">
            <a:avLst/>
          </a:prstGeom>
        </p:spPr>
        <p:txBody>
          <a:bodyPr lIns="0" tIns="0" rIns="0" bIns="0">
            <a:spAutoFit/>
          </a:bodyPr>
          <a:lstStyle/>
          <a:p>
            <a:pPr algn="ctr">
              <a:lnSpc>
                <a:spcPct val="150000"/>
              </a:lnSpc>
              <a:defRPr/>
            </a:pP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Nói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thân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mật</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như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nói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 ở trên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trời</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nhé</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Cháu</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ở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dưới</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này</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thôi</a:t>
            </a:r>
            <a:r>
              <a:rPr lang="vi-VN"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cxnSp>
        <p:nvCxnSpPr>
          <p:cNvPr id="8" name="Straight Arrow Connector 7"/>
          <p:cNvCxnSpPr/>
          <p:nvPr/>
        </p:nvCxnSpPr>
        <p:spPr>
          <a:xfrm flipH="1">
            <a:off x="1752600" y="2232025"/>
            <a:ext cx="2819400" cy="8921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a:off x="4572000" y="2232025"/>
            <a:ext cx="0" cy="8921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a:off x="4572000" y="2232025"/>
            <a:ext cx="2705100" cy="10445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7"/>
          <p:cNvSpPr txBox="1">
            <a:spLocks noChangeArrowheads="1"/>
          </p:cNvSpPr>
          <p:nvPr/>
        </p:nvSpPr>
        <p:spPr bwMode="auto">
          <a:xfrm>
            <a:off x="228600" y="1517650"/>
            <a:ext cx="8686800" cy="3054350"/>
          </a:xfrm>
          <a:prstGeom prst="rect">
            <a:avLst/>
          </a:prstGeom>
          <a:noFill/>
          <a:ln w="9525">
            <a:noFill/>
            <a:miter lim="800000"/>
            <a:headEnd/>
            <a:tailEnd/>
          </a:ln>
        </p:spPr>
        <p:txBody>
          <a:bodyPr lIns="0" tIns="0" rIns="0" bIns="0"/>
          <a:lstStyle/>
          <a:p>
            <a:pPr algn="ctr">
              <a:lnSpc>
                <a:spcPct val="150000"/>
              </a:lnSpc>
            </a:pPr>
            <a:r>
              <a:rPr lang="vi-VN" sz="3200" b="1">
                <a:solidFill>
                  <a:srgbClr val="FF0000"/>
                </a:solidFill>
                <a:latin typeface="Times New Roman" pitchFamily="18" charset="0"/>
                <a:cs typeface="Times New Roman" pitchFamily="18" charset="0"/>
              </a:rPr>
              <a:t>HOẠT ĐỘNG 2.</a:t>
            </a:r>
          </a:p>
          <a:p>
            <a:pPr algn="ctr">
              <a:lnSpc>
                <a:spcPct val="150000"/>
              </a:lnSpc>
            </a:pPr>
            <a:r>
              <a:rPr lang="vi-VN" sz="3200" b="1">
                <a:solidFill>
                  <a:srgbClr val="0000FF"/>
                </a:solidFill>
                <a:latin typeface="Times New Roman" pitchFamily="18" charset="0"/>
                <a:cs typeface="Times New Roman" pitchFamily="18" charset="0"/>
              </a:rPr>
              <a:t>XÁC ĐỊNH KIỂU NHÂN HÓA TRONG MỘT SỐ ĐOẠN VĂN, ĐOẠN THƠ.</a:t>
            </a:r>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flipH="1">
            <a:off x="2903538" y="1187450"/>
            <a:ext cx="2492375" cy="2427288"/>
          </a:xfrm>
          <a:prstGeom prst="straightConnector1">
            <a:avLst/>
          </a:prstGeom>
          <a:ln>
            <a:tailEnd type="triangle" w="med" len="med"/>
          </a:ln>
        </p:spPr>
        <p:style>
          <a:lnRef idx="3">
            <a:schemeClr val="accent1"/>
          </a:lnRef>
          <a:fillRef idx="0">
            <a:schemeClr val="accent1"/>
          </a:fillRef>
          <a:effectRef idx="2">
            <a:schemeClr val="accent1"/>
          </a:effectRef>
          <a:fontRef idx="minor">
            <a:schemeClr val="tx1"/>
          </a:fontRef>
        </p:style>
      </p:cxnSp>
      <p:sp>
        <p:nvSpPr>
          <p:cNvPr id="11" name="Hình chữ nhật: Góc Tròn 16"/>
          <p:cNvSpPr/>
          <p:nvPr/>
        </p:nvSpPr>
        <p:spPr>
          <a:xfrm>
            <a:off x="4903788" y="657225"/>
            <a:ext cx="3871912" cy="16287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just">
              <a:defRPr/>
            </a:pPr>
            <a:r>
              <a:rPr lang="en-US" sz="3600" b="1" dirty="0" err="1">
                <a:solidFill>
                  <a:srgbClr val="0000FF"/>
                </a:solidFill>
                <a:latin typeface="Times New Roman" panose="02020603050405020304" pitchFamily="18" charset="0"/>
                <a:cs typeface="Times New Roman" panose="02020603050405020304" pitchFamily="18" charset="0"/>
              </a:rPr>
              <a:t>Gọi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sự</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ngữ</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gọi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a:t>
            </a:r>
          </a:p>
        </p:txBody>
      </p:sp>
      <p:sp>
        <p:nvSpPr>
          <p:cNvPr id="12" name="Hình chữ nhật: Góc Tròn 16"/>
          <p:cNvSpPr/>
          <p:nvPr/>
        </p:nvSpPr>
        <p:spPr>
          <a:xfrm>
            <a:off x="4903788" y="2901950"/>
            <a:ext cx="3871912" cy="16414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just">
              <a:defRPr/>
            </a:pPr>
            <a:r>
              <a:rPr lang="en-US" sz="3600" b="1" dirty="0" err="1">
                <a:solidFill>
                  <a:srgbClr val="0000FF"/>
                </a:solidFill>
                <a:latin typeface="Times New Roman" panose="02020603050405020304" pitchFamily="18" charset="0"/>
                <a:cs typeface="Times New Roman" panose="02020603050405020304" pitchFamily="18" charset="0"/>
              </a:rPr>
              <a:t>Tả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sự</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ngữ</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a:t>
            </a:r>
          </a:p>
        </p:txBody>
      </p:sp>
      <p:sp>
        <p:nvSpPr>
          <p:cNvPr id="8" name="Rectangle 7"/>
          <p:cNvSpPr/>
          <p:nvPr/>
        </p:nvSpPr>
        <p:spPr>
          <a:xfrm>
            <a:off x="0" y="2901950"/>
            <a:ext cx="2971800" cy="179705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defRPr/>
            </a:pPr>
            <a:r>
              <a:rPr lang="en-US" sz="4000" b="1" dirty="0">
                <a:solidFill>
                  <a:srgbClr val="FF0000"/>
                </a:solidFill>
                <a:latin typeface="Times New Roman" panose="02020603050405020304" pitchFamily="18" charset="0"/>
                <a:cs typeface="Times New Roman" panose="02020603050405020304" pitchFamily="18" charset="0"/>
              </a:rPr>
              <a:t>NHÂN HOÁ </a:t>
            </a:r>
          </a:p>
        </p:txBody>
      </p:sp>
      <p:cxnSp>
        <p:nvCxnSpPr>
          <p:cNvPr id="18" name="Straight Arrow Connector 17"/>
          <p:cNvCxnSpPr>
            <a:stCxn id="12" idx="1"/>
            <a:endCxn id="8" idx="3"/>
          </p:cNvCxnSpPr>
          <p:nvPr/>
        </p:nvCxnSpPr>
        <p:spPr>
          <a:xfrm rot="10800000" flipV="1">
            <a:off x="2971800" y="3722688"/>
            <a:ext cx="1931988" cy="77787"/>
          </a:xfrm>
          <a:prstGeom prst="straightConnector1">
            <a:avLst/>
          </a:prstGeom>
          <a:ln>
            <a:tailEnd type="triangle" w="med" len="med"/>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flipH="1" flipV="1">
            <a:off x="2903538" y="4010025"/>
            <a:ext cx="2549525" cy="1731963"/>
          </a:xfrm>
          <a:prstGeom prst="straightConnector1">
            <a:avLst/>
          </a:prstGeom>
          <a:ln>
            <a:tailEnd type="triangle" w="med" len="med"/>
          </a:ln>
        </p:spPr>
        <p:style>
          <a:lnRef idx="3">
            <a:schemeClr val="accent1"/>
          </a:lnRef>
          <a:fillRef idx="0">
            <a:schemeClr val="accent1"/>
          </a:fillRef>
          <a:effectRef idx="2">
            <a:schemeClr val="accent1"/>
          </a:effectRef>
          <a:fontRef idx="minor">
            <a:schemeClr val="tx1"/>
          </a:fontRef>
        </p:style>
      </p:cxnSp>
      <p:sp>
        <p:nvSpPr>
          <p:cNvPr id="13" name="Hình chữ nhật: Góc Tròn 16"/>
          <p:cNvSpPr/>
          <p:nvPr/>
        </p:nvSpPr>
        <p:spPr>
          <a:xfrm>
            <a:off x="4903788" y="4876800"/>
            <a:ext cx="3871912" cy="1676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just">
              <a:defRPr/>
            </a:pPr>
            <a:r>
              <a:rPr lang="en-US" sz="3600" b="1" dirty="0" err="1">
                <a:solidFill>
                  <a:srgbClr val="0000FF"/>
                </a:solidFill>
                <a:latin typeface="Times New Roman" panose="02020603050405020304" pitchFamily="18" charset="0"/>
                <a:cs typeface="Times New Roman" panose="02020603050405020304" pitchFamily="18" charset="0"/>
              </a:rPr>
              <a:t>Nói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sự</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như</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nói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000" fill="hold">
                                          <p:stCondLst>
                                            <p:cond delay="0"/>
                                          </p:stCondLst>
                                        </p:cTn>
                                        <p:tgtEl>
                                          <p:spTgt spid="6"/>
                                        </p:tgtEl>
                                        <p:attrNameLst>
                                          <p:attrName>style.visibility</p:attrName>
                                        </p:attrNameLst>
                                      </p:cBhvr>
                                      <p:to>
                                        <p:strVal val="visible"/>
                                      </p:to>
                                    </p:set>
                                    <p:animEffect transition="in" filter="wipe(right)">
                                      <p:cBhvr>
                                        <p:cTn id="18" dur="1000"/>
                                        <p:tgtEl>
                                          <p:spTgt spid="6"/>
                                        </p:tgtEl>
                                      </p:cBhvr>
                                    </p:animEffect>
                                  </p:childTnLst>
                                </p:cTn>
                              </p:par>
                              <p:par>
                                <p:cTn id="19" presetID="22" presetClass="entr" presetSubtype="2" fill="hold" nodeType="withEffect">
                                  <p:stCondLst>
                                    <p:cond delay="0"/>
                                  </p:stCondLst>
                                  <p:childTnLst>
                                    <p:set>
                                      <p:cBhvr>
                                        <p:cTn id="20" dur="1000"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par>
                                <p:cTn id="22" presetID="22" presetClass="entr" presetSubtype="2"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8" grpId="0" bldLvl="0" animBg="1"/>
      <p:bldP spid="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 name="Picture 12"/>
          <p:cNvPicPr>
            <a:picLocks noChangeAspect="1"/>
          </p:cNvPicPr>
          <p:nvPr/>
        </p:nvPicPr>
        <p:blipFill>
          <a:blip r:embed="rId3"/>
          <a:srcRect/>
          <a:stretch>
            <a:fillRect/>
          </a:stretch>
        </p:blipFill>
        <p:spPr bwMode="auto">
          <a:xfrm>
            <a:off x="5764213" y="3962400"/>
            <a:ext cx="3290887" cy="2895600"/>
          </a:xfrm>
          <a:prstGeom prst="rect">
            <a:avLst/>
          </a:prstGeom>
          <a:noFill/>
          <a:ln w="9525">
            <a:noFill/>
            <a:miter lim="800000"/>
            <a:headEnd/>
            <a:tailEnd/>
          </a:ln>
        </p:spPr>
      </p:pic>
      <p:sp>
        <p:nvSpPr>
          <p:cNvPr id="14" name="TextBox 13"/>
          <p:cNvSpPr txBox="1">
            <a:spLocks noChangeArrowheads="1"/>
          </p:cNvSpPr>
          <p:nvPr/>
        </p:nvSpPr>
        <p:spPr bwMode="auto">
          <a:xfrm>
            <a:off x="735013" y="1122363"/>
            <a:ext cx="7502525" cy="3046412"/>
          </a:xfrm>
          <a:prstGeom prst="rect">
            <a:avLst/>
          </a:prstGeom>
          <a:noFill/>
          <a:ln w="9525">
            <a:noFill/>
            <a:miter lim="800000"/>
            <a:headEnd/>
            <a:tailEnd/>
          </a:ln>
        </p:spPr>
        <p:txBody>
          <a:bodyPr>
            <a:spAutoFit/>
          </a:bodyPr>
          <a:lstStyle/>
          <a:p>
            <a:pPr algn="ctr">
              <a:lnSpc>
                <a:spcPct val="150000"/>
              </a:lnSpc>
            </a:pPr>
            <a:r>
              <a:rPr lang="en-US" altLang="vi-VN" sz="3200" b="1">
                <a:solidFill>
                  <a:srgbClr val="C00000"/>
                </a:solidFill>
                <a:latin typeface="Times New Roman" pitchFamily="18" charset="0"/>
                <a:cs typeface="Times New Roman" pitchFamily="18" charset="0"/>
              </a:rPr>
              <a:t>Bài 2: </a:t>
            </a:r>
            <a:r>
              <a:rPr lang="vi-VN" sz="3200" b="1">
                <a:solidFill>
                  <a:srgbClr val="C00000"/>
                </a:solidFill>
                <a:latin typeface="Times New Roman" pitchFamily="18" charset="0"/>
                <a:cs typeface="Times New Roman" pitchFamily="18" charset="0"/>
              </a:rPr>
              <a:t>THẢO LUẬN NHÓM ĐÔI</a:t>
            </a:r>
          </a:p>
          <a:p>
            <a:pPr algn="ctr">
              <a:lnSpc>
                <a:spcPct val="150000"/>
              </a:lnSpc>
            </a:pPr>
            <a:r>
              <a:rPr lang="vi-VN" sz="3200" b="1">
                <a:solidFill>
                  <a:srgbClr val="0000FF"/>
                </a:solidFill>
                <a:latin typeface="Times New Roman" pitchFamily="18" charset="0"/>
                <a:ea typeface="Calibri" pitchFamily="34" charset="0"/>
                <a:cs typeface="Times New Roman" pitchFamily="18" charset="0"/>
              </a:rPr>
              <a:t>Tìm ra các từ ngữ nhân hóa trong 3 đoạn văn, đoạn thơ ở bài tập 2 SGK, xác định kiểu nhân hóa được sử dụng.</a:t>
            </a:r>
            <a:endParaRPr lang="vi-VN" sz="3200" b="1">
              <a:solidFill>
                <a:srgbClr val="0000FF"/>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p:nvPr/>
        </p:nvCxnSpPr>
        <p:spPr>
          <a:xfrm flipH="1">
            <a:off x="1470025" y="3429000"/>
            <a:ext cx="2779713" cy="790575"/>
          </a:xfrm>
          <a:prstGeom prst="straightConnector1">
            <a:avLst/>
          </a:prstGeom>
          <a:noFill/>
          <a:ln w="38100" cap="flat" cmpd="sng" algn="ctr">
            <a:solidFill>
              <a:srgbClr val="4F81BD"/>
            </a:solidFill>
            <a:prstDash val="solid"/>
            <a:tailEnd type="triangle"/>
          </a:ln>
          <a:effectLst>
            <a:outerShdw blurRad="40000" dist="23000" dir="5400000" rotWithShape="0">
              <a:srgbClr val="000000">
                <a:alpha val="35000"/>
              </a:srgbClr>
            </a:outerShdw>
          </a:effectLst>
        </p:spPr>
      </p:cxnSp>
      <p:cxnSp>
        <p:nvCxnSpPr>
          <p:cNvPr id="24" name="Straight Arrow Connector 23"/>
          <p:cNvCxnSpPr/>
          <p:nvPr/>
        </p:nvCxnSpPr>
        <p:spPr>
          <a:xfrm>
            <a:off x="5145088" y="3429000"/>
            <a:ext cx="2667000" cy="800100"/>
          </a:xfrm>
          <a:prstGeom prst="straightConnector1">
            <a:avLst/>
          </a:prstGeom>
          <a:noFill/>
          <a:ln w="38100" cap="flat" cmpd="sng" algn="ctr">
            <a:solidFill>
              <a:srgbClr val="4F81BD"/>
            </a:solidFill>
            <a:prstDash val="solid"/>
            <a:tailEnd type="triangle"/>
          </a:ln>
          <a:effectLst>
            <a:outerShdw blurRad="40000" dist="23000" dir="5400000" rotWithShape="0">
              <a:srgbClr val="000000">
                <a:alpha val="35000"/>
              </a:srgbClr>
            </a:outerShdw>
          </a:effectLst>
        </p:spPr>
      </p:cxnSp>
      <p:sp>
        <p:nvSpPr>
          <p:cNvPr id="25" name="Rectangle 24"/>
          <p:cNvSpPr>
            <a:spLocks noChangeArrowheads="1"/>
          </p:cNvSpPr>
          <p:nvPr/>
        </p:nvSpPr>
        <p:spPr bwMode="auto">
          <a:xfrm>
            <a:off x="0" y="4267200"/>
            <a:ext cx="4433888" cy="2362200"/>
          </a:xfrm>
          <a:prstGeom prst="rect">
            <a:avLst/>
          </a:prstGeom>
          <a:solidFill>
            <a:srgbClr val="FFFFFF"/>
          </a:solidFill>
          <a:ln w="25400" algn="ctr">
            <a:solidFill>
              <a:srgbClr val="00B050"/>
            </a:solidFill>
            <a:miter lim="800000"/>
            <a:headEnd/>
            <a:tailEnd/>
          </a:ln>
        </p:spPr>
        <p:txBody>
          <a:bodyPr anchor="ctr"/>
          <a:lstStyle/>
          <a:p>
            <a:pPr algn="just">
              <a:lnSpc>
                <a:spcPct val="150000"/>
              </a:lnSpc>
            </a:pPr>
            <a:r>
              <a:rPr lang="vi-VN" sz="2800" b="1">
                <a:solidFill>
                  <a:srgbClr val="000000"/>
                </a:solidFill>
                <a:latin typeface="Times New Roman" pitchFamily="18" charset="0"/>
                <a:ea typeface="Calibri" pitchFamily="34" charset="0"/>
                <a:cs typeface="Times New Roman" pitchFamily="18" charset="0"/>
              </a:rPr>
              <a:t>Gọi sự vật bằng từ ngữ dùng để gọi người: </a:t>
            </a:r>
            <a:r>
              <a:rPr lang="vi-VN" sz="2800" b="1" i="1">
                <a:solidFill>
                  <a:srgbClr val="FF0000"/>
                </a:solidFill>
                <a:latin typeface="Times New Roman" pitchFamily="18" charset="0"/>
                <a:ea typeface="Calibri" pitchFamily="34" charset="0"/>
                <a:cs typeface="Times New Roman" pitchFamily="18" charset="0"/>
              </a:rPr>
              <a:t>cậu gà ri, chị gà, bác ngan, thím vịt, chọi ta.</a:t>
            </a:r>
          </a:p>
        </p:txBody>
      </p:sp>
      <p:sp>
        <p:nvSpPr>
          <p:cNvPr id="26" name="Rectangle 25"/>
          <p:cNvSpPr>
            <a:spLocks noChangeArrowheads="1"/>
          </p:cNvSpPr>
          <p:nvPr/>
        </p:nvSpPr>
        <p:spPr bwMode="auto">
          <a:xfrm>
            <a:off x="5181600" y="4222750"/>
            <a:ext cx="3816350" cy="1949450"/>
          </a:xfrm>
          <a:prstGeom prst="rect">
            <a:avLst/>
          </a:prstGeom>
          <a:solidFill>
            <a:srgbClr val="FFFFFF"/>
          </a:solidFill>
          <a:ln w="25400" algn="ctr">
            <a:solidFill>
              <a:srgbClr val="00B050"/>
            </a:solidFill>
            <a:miter lim="800000"/>
            <a:headEnd/>
            <a:tailEnd/>
          </a:ln>
        </p:spPr>
        <p:txBody>
          <a:bodyPr anchor="ctr"/>
          <a:lstStyle/>
          <a:p>
            <a:pPr algn="just">
              <a:lnSpc>
                <a:spcPct val="150000"/>
              </a:lnSpc>
            </a:pPr>
            <a:r>
              <a:rPr lang="vi-VN" sz="2800" b="1">
                <a:solidFill>
                  <a:srgbClr val="000000"/>
                </a:solidFill>
                <a:latin typeface="Times New Roman" pitchFamily="18" charset="0"/>
                <a:ea typeface="Calibri" pitchFamily="34" charset="0"/>
                <a:cs typeface="Times New Roman" pitchFamily="18" charset="0"/>
              </a:rPr>
              <a:t>Tả sự vật bằng từ ngữ dùng để tả người: </a:t>
            </a:r>
            <a:r>
              <a:rPr lang="vi-VN" sz="2800" b="1" i="1">
                <a:solidFill>
                  <a:srgbClr val="FF0000"/>
                </a:solidFill>
                <a:latin typeface="Times New Roman" pitchFamily="18" charset="0"/>
                <a:ea typeface="Calibri" pitchFamily="34" charset="0"/>
                <a:cs typeface="Times New Roman" pitchFamily="18" charset="0"/>
              </a:rPr>
              <a:t>te tái chạy, dẫn đầu.</a:t>
            </a:r>
          </a:p>
        </p:txBody>
      </p:sp>
      <p:sp>
        <p:nvSpPr>
          <p:cNvPr id="15" name="TextBox 14"/>
          <p:cNvSpPr txBox="1"/>
          <p:nvPr/>
        </p:nvSpPr>
        <p:spPr>
          <a:xfrm>
            <a:off x="74613" y="130175"/>
            <a:ext cx="8988425" cy="3298825"/>
          </a:xfrm>
          <a:prstGeom prst="rect">
            <a:avLst/>
          </a:prstGeom>
        </p:spPr>
        <p:style>
          <a:lnRef idx="2">
            <a:schemeClr val="dk1"/>
          </a:lnRef>
          <a:fillRef idx="1">
            <a:schemeClr val="lt1"/>
          </a:fillRef>
          <a:effectRef idx="0">
            <a:schemeClr val="dk1"/>
          </a:effectRef>
          <a:fontRef idx="minor">
            <a:schemeClr val="dk1"/>
          </a:fontRef>
        </p:style>
        <p:txBody>
          <a:bodyPr/>
          <a:lstStyle/>
          <a:p>
            <a:pPr algn="just">
              <a:spcAft>
                <a:spcPts val="0"/>
              </a:spcAft>
              <a:defRPr/>
            </a:pPr>
            <a:r>
              <a:rPr lang="vi-VN" sz="3600" dirty="0">
                <a:solidFill>
                  <a:srgbClr val="FF0000"/>
                </a:solidFill>
                <a:latin typeface="Times New Roman" panose="02020603050405020304" pitchFamily="18" charset="0"/>
                <a:ea typeface="Calibri" panose="020F0502020204030204" charset="0"/>
                <a:cs typeface="Times New Roman" panose="02020603050405020304" pitchFamily="18" charset="0"/>
              </a:rPr>
              <a:t>a)</a:t>
            </a:r>
            <a:r>
              <a:rPr lang="vi-VN" sz="36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Buổi</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sớm</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khi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cậu</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gà</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ri te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tái</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chạy</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ở trong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chuồng</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ra,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dẫn</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đầu</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ba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chị</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gà</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một</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bác</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ngan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với</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một</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lũ</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con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líp</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nhíp</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và</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mấy</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thím</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vịt</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thì</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ở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nóc</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chuồng</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chọi</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ta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cũng</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nhảy</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xuống</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hai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cái</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chân gieo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bịch</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trên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nền</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đất</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a:t>
            </a:r>
          </a:p>
          <a:p>
            <a:pPr algn="r">
              <a:spcAft>
                <a:spcPts val="0"/>
              </a:spcAft>
              <a:defRPr/>
            </a:pPr>
            <a:r>
              <a:rPr lang="vi-VN" sz="2400" dirty="0">
                <a:solidFill>
                  <a:srgbClr val="0000FF"/>
                </a:solidFill>
                <a:latin typeface="Times New Roman" panose="02020603050405020304" pitchFamily="18" charset="0"/>
                <a:ea typeface="Calibri" panose="020F0502020204030204" charset="0"/>
                <a:cs typeface="Times New Roman" panose="02020603050405020304" pitchFamily="18" charset="0"/>
              </a:rPr>
              <a:t>Theo TÔ HOÀI</a:t>
            </a:r>
          </a:p>
        </p:txBody>
      </p:sp>
      <p:cxnSp>
        <p:nvCxnSpPr>
          <p:cNvPr id="5" name="Straight Connector 4"/>
          <p:cNvCxnSpPr/>
          <p:nvPr/>
        </p:nvCxnSpPr>
        <p:spPr>
          <a:xfrm>
            <a:off x="6705600" y="1219200"/>
            <a:ext cx="1524000" cy="1588"/>
          </a:xfrm>
          <a:prstGeom prst="line">
            <a:avLst/>
          </a:prstGeom>
          <a:solidFill>
            <a:schemeClr val="bg2"/>
          </a:solid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6" name="Straight Connector 5"/>
          <p:cNvCxnSpPr/>
          <p:nvPr/>
        </p:nvCxnSpPr>
        <p:spPr>
          <a:xfrm>
            <a:off x="3621088" y="685800"/>
            <a:ext cx="1560512" cy="1588"/>
          </a:xfrm>
          <a:prstGeom prst="line">
            <a:avLst/>
          </a:prstGeom>
          <a:solidFill>
            <a:schemeClr val="bg2"/>
          </a:solid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16" name="Straight Connector 15"/>
          <p:cNvCxnSpPr/>
          <p:nvPr/>
        </p:nvCxnSpPr>
        <p:spPr>
          <a:xfrm>
            <a:off x="2286000" y="1231900"/>
            <a:ext cx="1347788" cy="1588"/>
          </a:xfrm>
          <a:prstGeom prst="line">
            <a:avLst/>
          </a:prstGeom>
          <a:solidFill>
            <a:schemeClr val="bg2"/>
          </a:solid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17" name="Straight Connector 16"/>
          <p:cNvCxnSpPr/>
          <p:nvPr/>
        </p:nvCxnSpPr>
        <p:spPr>
          <a:xfrm>
            <a:off x="5553075" y="685800"/>
            <a:ext cx="1800225" cy="12700"/>
          </a:xfrm>
          <a:prstGeom prst="line">
            <a:avLst/>
          </a:prstGeom>
          <a:solidFill>
            <a:schemeClr val="bg2"/>
          </a:solid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18" name="Straight Connector 17"/>
          <p:cNvCxnSpPr/>
          <p:nvPr/>
        </p:nvCxnSpPr>
        <p:spPr>
          <a:xfrm>
            <a:off x="1916113" y="2286000"/>
            <a:ext cx="1055687" cy="0"/>
          </a:xfrm>
          <a:prstGeom prst="line">
            <a:avLst/>
          </a:prstGeom>
          <a:solidFill>
            <a:schemeClr val="bg2"/>
          </a:solid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20" name="Straight Connector 19"/>
          <p:cNvCxnSpPr/>
          <p:nvPr/>
        </p:nvCxnSpPr>
        <p:spPr>
          <a:xfrm>
            <a:off x="5638800" y="1752600"/>
            <a:ext cx="1447800" cy="1588"/>
          </a:xfrm>
          <a:prstGeom prst="line">
            <a:avLst/>
          </a:prstGeom>
          <a:solidFill>
            <a:schemeClr val="bg2"/>
          </a:solid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3" name="Straight Connector 2"/>
          <p:cNvCxnSpPr/>
          <p:nvPr/>
        </p:nvCxnSpPr>
        <p:spPr>
          <a:xfrm>
            <a:off x="4343400" y="1219200"/>
            <a:ext cx="1219200" cy="1588"/>
          </a:xfrm>
          <a:prstGeom prst="line">
            <a:avLst/>
          </a:prstGeom>
          <a:solidFill>
            <a:schemeClr val="bg2"/>
          </a:solidFill>
          <a:ln w="38100" cap="flat" cmpd="sng" algn="ctr">
            <a:solidFill>
              <a:srgbClr val="FF0000"/>
            </a:solidFill>
            <a:prstDash val="solid"/>
          </a:ln>
          <a:effectLst>
            <a:outerShdw blurRad="40000" dist="23000" dir="5400000" rotWithShape="0">
              <a:srgbClr val="000000">
                <a:alpha val="35000"/>
              </a:srgbClr>
            </a:outerShdw>
          </a:effectLst>
        </p:spPr>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22" presetClass="entr" presetSubtype="8"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par>
                                <p:cTn id="20" presetID="22" presetClass="entr" presetSubtype="8"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22238" y="120650"/>
            <a:ext cx="8899525" cy="6616700"/>
            <a:chOff x="0" y="0"/>
            <a:chExt cx="2067007" cy="798684"/>
          </a:xfrm>
        </p:grpSpPr>
        <p:sp>
          <p:nvSpPr>
            <p:cNvPr id="16402" name="Freeform 4"/>
            <p:cNvSpPr>
              <a:spLocks noChangeArrowheads="1"/>
            </p:cNvSpPr>
            <p:nvPr/>
          </p:nvSpPr>
          <p:spPr bwMode="auto">
            <a:xfrm>
              <a:off x="0" y="0"/>
              <a:ext cx="2067007" cy="798684"/>
            </a:xfrm>
            <a:custGeom>
              <a:avLst/>
              <a:gdLst>
                <a:gd name="T0" fmla="*/ 0 w 2067007"/>
                <a:gd name="T1" fmla="*/ 0 h 798684"/>
                <a:gd name="T2" fmla="*/ 2067007 w 2067007"/>
                <a:gd name="T3" fmla="*/ 798684 h 798684"/>
              </a:gdLst>
              <a:ahLst/>
              <a:cxnLst/>
              <a:rect l="T0" t="T1" r="T2" b="T3"/>
              <a:pathLst>
                <a:path w="2067007" h="798684">
                  <a:moveTo>
                    <a:pt x="1942547" y="798684"/>
                  </a:moveTo>
                  <a:lnTo>
                    <a:pt x="124460" y="798684"/>
                  </a:lnTo>
                  <a:cubicBezTo>
                    <a:pt x="55880" y="798684"/>
                    <a:pt x="0" y="742804"/>
                    <a:pt x="0" y="674224"/>
                  </a:cubicBezTo>
                  <a:lnTo>
                    <a:pt x="0" y="124460"/>
                  </a:lnTo>
                  <a:cubicBezTo>
                    <a:pt x="0" y="55880"/>
                    <a:pt x="55880" y="0"/>
                    <a:pt x="124460" y="0"/>
                  </a:cubicBezTo>
                  <a:lnTo>
                    <a:pt x="1942547" y="0"/>
                  </a:lnTo>
                  <a:cubicBezTo>
                    <a:pt x="2011127" y="0"/>
                    <a:pt x="2067007" y="55880"/>
                    <a:pt x="2067007" y="124460"/>
                  </a:cubicBezTo>
                  <a:lnTo>
                    <a:pt x="2067007" y="674224"/>
                  </a:lnTo>
                  <a:cubicBezTo>
                    <a:pt x="2067007" y="742804"/>
                    <a:pt x="2011127" y="798684"/>
                    <a:pt x="1942547" y="798684"/>
                  </a:cubicBezTo>
                  <a:close/>
                </a:path>
              </a:pathLst>
            </a:custGeom>
            <a:solidFill>
              <a:srgbClr val="FFFFFF"/>
            </a:solidFill>
            <a:ln w="9525">
              <a:noFill/>
              <a:miter lim="800000"/>
              <a:headEnd/>
              <a:tailEnd/>
            </a:ln>
          </p:spPr>
          <p:txBody>
            <a:bodyPr/>
            <a:lstStyle/>
            <a:p>
              <a:endParaRPr lang="en-US" sz="1200"/>
            </a:p>
          </p:txBody>
        </p:sp>
      </p:grpSp>
      <p:cxnSp>
        <p:nvCxnSpPr>
          <p:cNvPr id="22" name="Straight Arrow Connector 21"/>
          <p:cNvCxnSpPr/>
          <p:nvPr/>
        </p:nvCxnSpPr>
        <p:spPr>
          <a:xfrm flipH="1">
            <a:off x="2743200" y="2590800"/>
            <a:ext cx="1676400" cy="10080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4419600" y="2590800"/>
            <a:ext cx="1447800" cy="10080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Rectangle 24"/>
          <p:cNvSpPr/>
          <p:nvPr/>
        </p:nvSpPr>
        <p:spPr>
          <a:xfrm>
            <a:off x="188913" y="3657600"/>
            <a:ext cx="3789362" cy="256381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vi-VN" sz="2400" b="1" dirty="0" err="1">
                <a:solidFill>
                  <a:schemeClr val="tx1"/>
                </a:solidFill>
                <a:latin typeface="Times New Roman" panose="02020603050405020304" pitchFamily="18" charset="0"/>
                <a:cs typeface="Times New Roman" panose="02020603050405020304" pitchFamily="18" charset="0"/>
              </a:rPr>
              <a:t>Nói</a:t>
            </a:r>
            <a:r>
              <a:rPr lang="vi-VN" sz="2400" b="1" dirty="0">
                <a:solidFill>
                  <a:schemeClr val="tx1"/>
                </a:solidFill>
                <a:latin typeface="Times New Roman" panose="02020603050405020304" pitchFamily="18" charset="0"/>
                <a:cs typeface="Times New Roman" panose="02020603050405020304" pitchFamily="18" charset="0"/>
              </a:rPr>
              <a:t> </a:t>
            </a:r>
            <a:r>
              <a:rPr lang="vi-VN" sz="2400" b="1" dirty="0" err="1">
                <a:solidFill>
                  <a:schemeClr val="tx1"/>
                </a:solidFill>
                <a:latin typeface="Times New Roman" panose="02020603050405020304" pitchFamily="18" charset="0"/>
                <a:cs typeface="Times New Roman" panose="02020603050405020304" pitchFamily="18" charset="0"/>
              </a:rPr>
              <a:t>với</a:t>
            </a:r>
            <a:r>
              <a:rPr lang="vi-VN" sz="2400" b="1" dirty="0">
                <a:solidFill>
                  <a:schemeClr val="tx1"/>
                </a:solidFill>
                <a:latin typeface="Times New Roman" panose="02020603050405020304" pitchFamily="18" charset="0"/>
                <a:cs typeface="Times New Roman" panose="02020603050405020304" pitchFamily="18" charset="0"/>
              </a:rPr>
              <a:t> </a:t>
            </a:r>
            <a:r>
              <a:rPr lang="vi-VN" sz="2400" b="1" dirty="0" err="1">
                <a:solidFill>
                  <a:schemeClr val="tx1"/>
                </a:solidFill>
                <a:latin typeface="Times New Roman" panose="02020603050405020304" pitchFamily="18" charset="0"/>
                <a:cs typeface="Times New Roman" panose="02020603050405020304" pitchFamily="18" charset="0"/>
              </a:rPr>
              <a:t>sự</a:t>
            </a:r>
            <a:r>
              <a:rPr lang="vi-VN" sz="2400" b="1" dirty="0">
                <a:solidFill>
                  <a:schemeClr val="tx1"/>
                </a:solidFill>
                <a:latin typeface="Times New Roman" panose="02020603050405020304" pitchFamily="18" charset="0"/>
                <a:cs typeface="Times New Roman" panose="02020603050405020304" pitchFamily="18" charset="0"/>
              </a:rPr>
              <a:t> </a:t>
            </a:r>
            <a:r>
              <a:rPr lang="vi-VN" sz="2400" b="1" dirty="0" err="1">
                <a:solidFill>
                  <a:schemeClr val="tx1"/>
                </a:solidFill>
                <a:latin typeface="Times New Roman" panose="02020603050405020304" pitchFamily="18" charset="0"/>
                <a:cs typeface="Times New Roman" panose="02020603050405020304" pitchFamily="18" charset="0"/>
              </a:rPr>
              <a:t>vật</a:t>
            </a:r>
            <a:r>
              <a:rPr lang="vi-VN" sz="2400" b="1" dirty="0">
                <a:solidFill>
                  <a:schemeClr val="tx1"/>
                </a:solidFill>
                <a:latin typeface="Times New Roman" panose="02020603050405020304" pitchFamily="18" charset="0"/>
                <a:cs typeface="Times New Roman" panose="02020603050405020304" pitchFamily="18" charset="0"/>
              </a:rPr>
              <a:t> thân </a:t>
            </a:r>
            <a:r>
              <a:rPr lang="vi-VN" sz="2400" b="1" dirty="0" err="1">
                <a:solidFill>
                  <a:schemeClr val="tx1"/>
                </a:solidFill>
                <a:latin typeface="Times New Roman" panose="02020603050405020304" pitchFamily="18" charset="0"/>
                <a:cs typeface="Times New Roman" panose="02020603050405020304" pitchFamily="18" charset="0"/>
              </a:rPr>
              <a:t>mật</a:t>
            </a:r>
            <a:r>
              <a:rPr lang="vi-VN" sz="2400" b="1" dirty="0">
                <a:solidFill>
                  <a:schemeClr val="tx1"/>
                </a:solidFill>
                <a:latin typeface="Times New Roman" panose="02020603050405020304" pitchFamily="18" charset="0"/>
                <a:cs typeface="Times New Roman" panose="02020603050405020304" pitchFamily="18" charset="0"/>
              </a:rPr>
              <a:t> như </a:t>
            </a:r>
            <a:r>
              <a:rPr lang="vi-VN" sz="2400" b="1" dirty="0" err="1">
                <a:solidFill>
                  <a:schemeClr val="tx1"/>
                </a:solidFill>
                <a:latin typeface="Times New Roman" panose="02020603050405020304" pitchFamily="18" charset="0"/>
                <a:cs typeface="Times New Roman" panose="02020603050405020304" pitchFamily="18" charset="0"/>
              </a:rPr>
              <a:t>nói</a:t>
            </a:r>
            <a:r>
              <a:rPr lang="vi-VN" sz="2400" b="1" dirty="0">
                <a:solidFill>
                  <a:schemeClr val="tx1"/>
                </a:solidFill>
                <a:latin typeface="Times New Roman" panose="02020603050405020304" pitchFamily="18" charset="0"/>
                <a:cs typeface="Times New Roman" panose="02020603050405020304" pitchFamily="18" charset="0"/>
              </a:rPr>
              <a:t> </a:t>
            </a:r>
            <a:r>
              <a:rPr lang="vi-VN" sz="2400" b="1" dirty="0" err="1">
                <a:solidFill>
                  <a:schemeClr val="tx1"/>
                </a:solidFill>
                <a:latin typeface="Times New Roman" panose="02020603050405020304" pitchFamily="18" charset="0"/>
                <a:cs typeface="Times New Roman" panose="02020603050405020304" pitchFamily="18" charset="0"/>
              </a:rPr>
              <a:t>với</a:t>
            </a:r>
            <a:r>
              <a:rPr lang="vi-VN" sz="2400" b="1" dirty="0">
                <a:solidFill>
                  <a:schemeClr val="tx1"/>
                </a:solidFill>
                <a:latin typeface="Times New Roman" panose="02020603050405020304" pitchFamily="18" charset="0"/>
                <a:cs typeface="Times New Roman" panose="02020603050405020304" pitchFamily="18" charset="0"/>
              </a:rPr>
              <a:t> </a:t>
            </a:r>
            <a:r>
              <a:rPr lang="vi-VN" sz="2400" b="1" dirty="0" err="1">
                <a:solidFill>
                  <a:schemeClr val="tx1"/>
                </a:solidFill>
                <a:latin typeface="Times New Roman" panose="02020603050405020304" pitchFamily="18" charset="0"/>
                <a:cs typeface="Times New Roman" panose="02020603050405020304" pitchFamily="18" charset="0"/>
              </a:rPr>
              <a:t>người</a:t>
            </a:r>
            <a:r>
              <a:rPr lang="vi-VN" sz="2400" b="1" dirty="0">
                <a:solidFill>
                  <a:schemeClr val="tx1"/>
                </a:solidFill>
                <a:latin typeface="Times New Roman" panose="02020603050405020304" pitchFamily="18" charset="0"/>
                <a:cs typeface="Times New Roman" panose="02020603050405020304" pitchFamily="18" charset="0"/>
              </a:rPr>
              <a:t>: </a:t>
            </a:r>
            <a:r>
              <a:rPr lang="vi-VN" sz="2400" b="1" i="1" dirty="0" err="1">
                <a:solidFill>
                  <a:srgbClr val="FF3300"/>
                </a:solidFill>
                <a:latin typeface="Times New Roman" panose="02020603050405020304" pitchFamily="18" charset="0"/>
                <a:cs typeface="Times New Roman" panose="02020603050405020304" pitchFamily="18" charset="0"/>
              </a:rPr>
              <a:t>Bắt</a:t>
            </a:r>
            <a:r>
              <a:rPr lang="vi-VN" sz="2400" b="1" i="1" dirty="0">
                <a:solidFill>
                  <a:srgbClr val="FF3300"/>
                </a:solidFill>
                <a:latin typeface="Times New Roman" panose="02020603050405020304" pitchFamily="18" charset="0"/>
                <a:cs typeface="Times New Roman" panose="02020603050405020304" pitchFamily="18" charset="0"/>
              </a:rPr>
              <a:t> </a:t>
            </a:r>
            <a:r>
              <a:rPr lang="vi-VN" sz="2400" b="1" i="1" dirty="0" err="1">
                <a:solidFill>
                  <a:srgbClr val="FF3300"/>
                </a:solidFill>
                <a:latin typeface="Times New Roman" panose="02020603050405020304" pitchFamily="18" charset="0"/>
                <a:cs typeface="Times New Roman" panose="02020603050405020304" pitchFamily="18" charset="0"/>
              </a:rPr>
              <a:t>đền</a:t>
            </a:r>
            <a:r>
              <a:rPr lang="vi-VN" sz="2400" b="1" i="1" dirty="0">
                <a:solidFill>
                  <a:srgbClr val="FF3300"/>
                </a:solidFill>
                <a:latin typeface="Times New Roman" panose="02020603050405020304" pitchFamily="18" charset="0"/>
                <a:cs typeface="Times New Roman" panose="02020603050405020304" pitchFamily="18" charset="0"/>
              </a:rPr>
              <a:t> trăng </a:t>
            </a:r>
            <a:r>
              <a:rPr lang="vi-VN" sz="2400" b="1" i="1" dirty="0" err="1">
                <a:solidFill>
                  <a:srgbClr val="FF3300"/>
                </a:solidFill>
                <a:latin typeface="Times New Roman" panose="02020603050405020304" pitchFamily="18" charset="0"/>
                <a:cs typeface="Times New Roman" panose="02020603050405020304" pitchFamily="18" charset="0"/>
              </a:rPr>
              <a:t>đấy</a:t>
            </a:r>
            <a:r>
              <a:rPr lang="vi-VN" sz="2400" b="1" i="1" dirty="0">
                <a:solidFill>
                  <a:srgbClr val="FF3300"/>
                </a:solidFill>
                <a:latin typeface="Times New Roman" panose="02020603050405020304" pitchFamily="18" charset="0"/>
                <a:cs typeface="Times New Roman" panose="02020603050405020304" pitchFamily="18" charset="0"/>
              </a:rPr>
              <a:t>.</a:t>
            </a:r>
            <a:endParaRPr lang="vi-VN" sz="2400" b="1" dirty="0">
              <a:solidFill>
                <a:srgbClr val="FF33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4724400" y="3684588"/>
            <a:ext cx="3810000" cy="256381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vi-VN" sz="2400" b="1" dirty="0">
                <a:solidFill>
                  <a:srgbClr val="000000"/>
                </a:solidFill>
                <a:latin typeface="Times New Roman" panose="02020603050405020304" pitchFamily="18" charset="0"/>
                <a:ea typeface="Calibri" panose="020F0502020204030204" charset="0"/>
                <a:cs typeface="Times New Roman" panose="02020603050405020304" pitchFamily="18" charset="0"/>
              </a:rPr>
              <a:t>Tả sự vật bằng từ ngữ dùng để tả người: </a:t>
            </a:r>
            <a:r>
              <a:rPr lang="vi-VN" sz="2400" b="1" i="1" dirty="0">
                <a:solidFill>
                  <a:srgbClr val="FF3300"/>
                </a:solidFill>
                <a:latin typeface="Times New Roman" panose="02020603050405020304" pitchFamily="18" charset="0"/>
                <a:ea typeface="Calibri" panose="020F0502020204030204" charset="0"/>
                <a:cs typeface="Times New Roman" panose="02020603050405020304" pitchFamily="18" charset="0"/>
              </a:rPr>
              <a:t>trốn, buồn, khóc, chẳng </a:t>
            </a:r>
            <a:r>
              <a:rPr lang="en-US" sz="2400" b="1" i="1" dirty="0" err="1">
                <a:solidFill>
                  <a:srgbClr val="FF3300"/>
                </a:solidFill>
                <a:latin typeface="Times New Roman" panose="02020603050405020304" pitchFamily="18" charset="0"/>
                <a:ea typeface="Calibri" panose="020F0502020204030204" charset="0"/>
                <a:cs typeface="Times New Roman" panose="02020603050405020304" pitchFamily="18" charset="0"/>
              </a:rPr>
              <a:t>th</a:t>
            </a:r>
            <a:r>
              <a:rPr lang="vi-VN" sz="2400" b="1" i="1" dirty="0">
                <a:solidFill>
                  <a:srgbClr val="FF3300"/>
                </a:solidFill>
                <a:latin typeface="Times New Roman" panose="02020603050405020304" pitchFamily="18" charset="0"/>
                <a:ea typeface="Calibri" panose="020F0502020204030204" charset="0"/>
                <a:cs typeface="Times New Roman" panose="02020603050405020304" pitchFamily="18" charset="0"/>
              </a:rPr>
              <a:t>iết, nằm ườn, lặng câm, mắt nhìn.</a:t>
            </a:r>
            <a:endParaRPr lang="vi-VN" sz="2400" b="1" i="1" dirty="0">
              <a:solidFill>
                <a:srgbClr val="FF3300"/>
              </a:solidFill>
              <a:latin typeface="Times New Roman" panose="02020603050405020304" pitchFamily="18" charset="0"/>
              <a:cs typeface="Times New Roman" panose="02020603050405020304" pitchFamily="18" charset="0"/>
            </a:endParaRPr>
          </a:p>
        </p:txBody>
      </p:sp>
      <p:sp>
        <p:nvSpPr>
          <p:cNvPr id="16391" name="TextBox 1"/>
          <p:cNvSpPr txBox="1">
            <a:spLocks noChangeArrowheads="1"/>
          </p:cNvSpPr>
          <p:nvPr/>
        </p:nvSpPr>
        <p:spPr bwMode="auto">
          <a:xfrm>
            <a:off x="-17463" y="712788"/>
            <a:ext cx="3827463" cy="2062162"/>
          </a:xfrm>
          <a:prstGeom prst="rect">
            <a:avLst/>
          </a:prstGeom>
          <a:noFill/>
          <a:ln w="9525">
            <a:noFill/>
            <a:miter lim="800000"/>
            <a:headEnd/>
            <a:tailEnd/>
          </a:ln>
        </p:spPr>
        <p:txBody>
          <a:bodyPr>
            <a:spAutoFit/>
          </a:bodyPr>
          <a:lstStyle/>
          <a:p>
            <a:r>
              <a:rPr lang="en-US" altLang="vi-VN" sz="3200">
                <a:solidFill>
                  <a:srgbClr val="FF0000"/>
                </a:solidFill>
                <a:latin typeface="Times New Roman" pitchFamily="18" charset="0"/>
                <a:ea typeface="Calibri" pitchFamily="34" charset="0"/>
                <a:cs typeface="Times New Roman" pitchFamily="18" charset="0"/>
              </a:rPr>
              <a:t>b)</a:t>
            </a:r>
            <a:r>
              <a:rPr lang="en-US" altLang="vi-VN" sz="3200">
                <a:solidFill>
                  <a:srgbClr val="000000"/>
                </a:solidFill>
                <a:latin typeface="Times New Roman" pitchFamily="18" charset="0"/>
                <a:ea typeface="Calibri" pitchFamily="34" charset="0"/>
                <a:cs typeface="Times New Roman" pitchFamily="18" charset="0"/>
              </a:rPr>
              <a:t> </a:t>
            </a:r>
            <a:r>
              <a:rPr lang="vi-VN" sz="3200">
                <a:solidFill>
                  <a:srgbClr val="0000FF"/>
                </a:solidFill>
                <a:latin typeface="Times New Roman" pitchFamily="18" charset="0"/>
                <a:ea typeface="Calibri" pitchFamily="34" charset="0"/>
                <a:cs typeface="Times New Roman" pitchFamily="18" charset="0"/>
              </a:rPr>
              <a:t>Bắt đền trăng đấy </a:t>
            </a:r>
          </a:p>
          <a:p>
            <a:r>
              <a:rPr lang="en-US" altLang="vi-VN" sz="3200">
                <a:solidFill>
                  <a:srgbClr val="0000FF"/>
                </a:solidFill>
                <a:latin typeface="Times New Roman" pitchFamily="18" charset="0"/>
                <a:ea typeface="Calibri" pitchFamily="34" charset="0"/>
                <a:cs typeface="Times New Roman" pitchFamily="18" charset="0"/>
              </a:rPr>
              <a:t>   </a:t>
            </a:r>
            <a:r>
              <a:rPr lang="vi-VN" sz="3200">
                <a:solidFill>
                  <a:srgbClr val="0000FF"/>
                </a:solidFill>
                <a:latin typeface="Times New Roman" pitchFamily="18" charset="0"/>
                <a:ea typeface="Calibri" pitchFamily="34" charset="0"/>
                <a:cs typeface="Times New Roman" pitchFamily="18" charset="0"/>
              </a:rPr>
              <a:t>Trốn vào sau mây </a:t>
            </a:r>
          </a:p>
          <a:p>
            <a:r>
              <a:rPr lang="en-US" altLang="vi-VN" sz="3200">
                <a:solidFill>
                  <a:srgbClr val="0000FF"/>
                </a:solidFill>
                <a:latin typeface="Times New Roman" pitchFamily="18" charset="0"/>
                <a:ea typeface="Calibri" pitchFamily="34" charset="0"/>
                <a:cs typeface="Times New Roman" pitchFamily="18" charset="0"/>
              </a:rPr>
              <a:t>   </a:t>
            </a:r>
            <a:r>
              <a:rPr lang="vi-VN" sz="3200">
                <a:solidFill>
                  <a:srgbClr val="0000FF"/>
                </a:solidFill>
                <a:latin typeface="Times New Roman" pitchFamily="18" charset="0"/>
                <a:ea typeface="Calibri" pitchFamily="34" charset="0"/>
                <a:cs typeface="Times New Roman" pitchFamily="18" charset="0"/>
              </a:rPr>
              <a:t>Để buồn cỏ cây </a:t>
            </a:r>
          </a:p>
          <a:p>
            <a:r>
              <a:rPr lang="en-US" altLang="vi-VN" sz="3200">
                <a:solidFill>
                  <a:srgbClr val="0000FF"/>
                </a:solidFill>
                <a:latin typeface="Times New Roman" pitchFamily="18" charset="0"/>
                <a:ea typeface="Calibri" pitchFamily="34" charset="0"/>
                <a:cs typeface="Times New Roman" pitchFamily="18" charset="0"/>
              </a:rPr>
              <a:t>   </a:t>
            </a:r>
            <a:r>
              <a:rPr lang="vi-VN" sz="3200">
                <a:solidFill>
                  <a:srgbClr val="0000FF"/>
                </a:solidFill>
                <a:latin typeface="Times New Roman" pitchFamily="18" charset="0"/>
                <a:ea typeface="Calibri" pitchFamily="34" charset="0"/>
                <a:cs typeface="Times New Roman" pitchFamily="18" charset="0"/>
              </a:rPr>
              <a:t>Khóc mưa thút thít.</a:t>
            </a:r>
          </a:p>
        </p:txBody>
      </p:sp>
      <p:sp>
        <p:nvSpPr>
          <p:cNvPr id="16392" name="TextBox 18"/>
          <p:cNvSpPr txBox="1">
            <a:spLocks noChangeArrowheads="1"/>
          </p:cNvSpPr>
          <p:nvPr/>
        </p:nvSpPr>
        <p:spPr bwMode="auto">
          <a:xfrm>
            <a:off x="5516563" y="712788"/>
            <a:ext cx="3703637" cy="2800350"/>
          </a:xfrm>
          <a:prstGeom prst="rect">
            <a:avLst/>
          </a:prstGeom>
          <a:noFill/>
          <a:ln w="9525">
            <a:noFill/>
            <a:miter lim="800000"/>
            <a:headEnd/>
            <a:tailEnd/>
          </a:ln>
        </p:spPr>
        <p:txBody>
          <a:bodyPr>
            <a:spAutoFit/>
          </a:bodyPr>
          <a:lstStyle/>
          <a:p>
            <a:r>
              <a:rPr lang="vi-VN" sz="3200">
                <a:solidFill>
                  <a:srgbClr val="0000FF"/>
                </a:solidFill>
                <a:latin typeface="Times New Roman" pitchFamily="18" charset="0"/>
                <a:ea typeface="Calibri" pitchFamily="34" charset="0"/>
                <a:cs typeface="Times New Roman" pitchFamily="18" charset="0"/>
              </a:rPr>
              <a:t>Trái bòng chẳng thiết </a:t>
            </a:r>
          </a:p>
          <a:p>
            <a:r>
              <a:rPr lang="vi-VN" sz="3200">
                <a:solidFill>
                  <a:srgbClr val="0000FF"/>
                </a:solidFill>
                <a:latin typeface="Times New Roman" pitchFamily="18" charset="0"/>
                <a:ea typeface="Calibri" pitchFamily="34" charset="0"/>
                <a:cs typeface="Times New Roman" pitchFamily="18" charset="0"/>
              </a:rPr>
              <a:t>Nằm ườn trên mâm </a:t>
            </a:r>
          </a:p>
          <a:p>
            <a:r>
              <a:rPr lang="vi-VN" sz="3200">
                <a:solidFill>
                  <a:srgbClr val="0000FF"/>
                </a:solidFill>
                <a:latin typeface="Times New Roman" pitchFamily="18" charset="0"/>
                <a:ea typeface="Calibri" pitchFamily="34" charset="0"/>
                <a:cs typeface="Times New Roman" pitchFamily="18" charset="0"/>
              </a:rPr>
              <a:t>Quả na lặng câm </a:t>
            </a:r>
          </a:p>
          <a:p>
            <a:r>
              <a:rPr lang="vi-VN" sz="3200">
                <a:solidFill>
                  <a:srgbClr val="0000FF"/>
                </a:solidFill>
                <a:latin typeface="Times New Roman" pitchFamily="18" charset="0"/>
                <a:ea typeface="Calibri" pitchFamily="34" charset="0"/>
                <a:cs typeface="Times New Roman" pitchFamily="18" charset="0"/>
              </a:rPr>
              <a:t>Mắt nhìn xa vắng.</a:t>
            </a:r>
            <a:endParaRPr lang="en-US" sz="1400">
              <a:solidFill>
                <a:srgbClr val="0000FF"/>
              </a:solidFill>
              <a:latin typeface="Times New Roman" pitchFamily="18" charset="0"/>
              <a:ea typeface="Calibri" pitchFamily="34" charset="0"/>
              <a:cs typeface="Times New Roman" pitchFamily="18" charset="0"/>
            </a:endParaRPr>
          </a:p>
          <a:p>
            <a:r>
              <a:rPr lang="en-US" sz="1400">
                <a:solidFill>
                  <a:srgbClr val="0000FF"/>
                </a:solidFill>
                <a:latin typeface="Times New Roman" pitchFamily="18" charset="0"/>
                <a:ea typeface="Calibri" pitchFamily="34" charset="0"/>
                <a:cs typeface="Times New Roman" pitchFamily="18" charset="0"/>
              </a:rPr>
              <a:t>                        </a:t>
            </a:r>
            <a:r>
              <a:rPr lang="en-US" sz="2400">
                <a:solidFill>
                  <a:srgbClr val="0000FF"/>
                </a:solidFill>
                <a:latin typeface="Times New Roman" pitchFamily="18" charset="0"/>
                <a:ea typeface="Calibri" pitchFamily="34" charset="0"/>
                <a:cs typeface="Times New Roman" pitchFamily="18" charset="0"/>
              </a:rPr>
              <a:t>Nguyễn Đình Xuân</a:t>
            </a:r>
            <a:r>
              <a:rPr lang="vi-VN" sz="4800">
                <a:solidFill>
                  <a:srgbClr val="0000FF"/>
                </a:solidFill>
                <a:latin typeface="Times New Roman" pitchFamily="18" charset="0"/>
                <a:ea typeface="Calibri" pitchFamily="34" charset="0"/>
                <a:cs typeface="Times New Roman" pitchFamily="18" charset="0"/>
              </a:rPr>
              <a:t> </a:t>
            </a:r>
            <a:endParaRPr lang="vi-VN" sz="3200">
              <a:solidFill>
                <a:srgbClr val="0000FF"/>
              </a:solidFill>
              <a:latin typeface="Times New Roman" pitchFamily="18" charset="0"/>
              <a:ea typeface="Calibri" pitchFamily="34" charset="0"/>
              <a:cs typeface="Times New Roman" pitchFamily="18" charset="0"/>
            </a:endParaRPr>
          </a:p>
        </p:txBody>
      </p:sp>
      <p:pic>
        <p:nvPicPr>
          <p:cNvPr id="16393" name="Picture 2" descr="Những hình ảnh mặt trăng tròn đẹp nhất, ảnh trăng máu siêu đẹp"/>
          <p:cNvPicPr>
            <a:picLocks noChangeAspect="1" noChangeArrowheads="1"/>
          </p:cNvPicPr>
          <p:nvPr/>
        </p:nvPicPr>
        <p:blipFill>
          <a:blip r:embed="rId3"/>
          <a:srcRect/>
          <a:stretch>
            <a:fillRect/>
          </a:stretch>
        </p:blipFill>
        <p:spPr bwMode="auto">
          <a:xfrm>
            <a:off x="3581400" y="914400"/>
            <a:ext cx="1831975" cy="1419225"/>
          </a:xfrm>
          <a:prstGeom prst="rect">
            <a:avLst/>
          </a:prstGeom>
          <a:noFill/>
          <a:ln w="9525">
            <a:noFill/>
            <a:miter lim="800000"/>
            <a:headEnd/>
            <a:tailEnd/>
          </a:ln>
        </p:spPr>
      </p:pic>
      <p:cxnSp>
        <p:nvCxnSpPr>
          <p:cNvPr id="7" name="Straight Connector 6"/>
          <p:cNvCxnSpPr/>
          <p:nvPr/>
        </p:nvCxnSpPr>
        <p:spPr>
          <a:xfrm>
            <a:off x="606425" y="1676400"/>
            <a:ext cx="4953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914400" y="2133600"/>
            <a:ext cx="70485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381000" y="2667000"/>
            <a:ext cx="7620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a:off x="7543800" y="1219200"/>
            <a:ext cx="12192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a:off x="5848350" y="1676400"/>
            <a:ext cx="100965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7010400" y="2171700"/>
            <a:ext cx="11430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a:off x="5824538" y="2667000"/>
            <a:ext cx="885825"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533400" y="1219200"/>
            <a:ext cx="27432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par>
                                <p:cTn id="17" presetID="22" presetClass="entr" presetSubtype="8"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par>
                                <p:cTn id="20" presetID="2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22" presetClass="entr" presetSubtype="8"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up)">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22238" y="120650"/>
            <a:ext cx="8899525" cy="6616700"/>
            <a:chOff x="0" y="0"/>
            <a:chExt cx="2067007" cy="798684"/>
          </a:xfrm>
        </p:grpSpPr>
        <p:sp>
          <p:nvSpPr>
            <p:cNvPr id="17427" name="Freeform 4"/>
            <p:cNvSpPr>
              <a:spLocks noChangeArrowheads="1"/>
            </p:cNvSpPr>
            <p:nvPr/>
          </p:nvSpPr>
          <p:spPr bwMode="auto">
            <a:xfrm>
              <a:off x="0" y="0"/>
              <a:ext cx="2067007" cy="798684"/>
            </a:xfrm>
            <a:custGeom>
              <a:avLst/>
              <a:gdLst>
                <a:gd name="T0" fmla="*/ 0 w 2067007"/>
                <a:gd name="T1" fmla="*/ 0 h 798684"/>
                <a:gd name="T2" fmla="*/ 2067007 w 2067007"/>
                <a:gd name="T3" fmla="*/ 798684 h 798684"/>
              </a:gdLst>
              <a:ahLst/>
              <a:cxnLst/>
              <a:rect l="T0" t="T1" r="T2" b="T3"/>
              <a:pathLst>
                <a:path w="2067007" h="798684">
                  <a:moveTo>
                    <a:pt x="1942547" y="798684"/>
                  </a:moveTo>
                  <a:lnTo>
                    <a:pt x="124460" y="798684"/>
                  </a:lnTo>
                  <a:cubicBezTo>
                    <a:pt x="55880" y="798684"/>
                    <a:pt x="0" y="742804"/>
                    <a:pt x="0" y="674224"/>
                  </a:cubicBezTo>
                  <a:lnTo>
                    <a:pt x="0" y="124460"/>
                  </a:lnTo>
                  <a:cubicBezTo>
                    <a:pt x="0" y="55880"/>
                    <a:pt x="55880" y="0"/>
                    <a:pt x="124460" y="0"/>
                  </a:cubicBezTo>
                  <a:lnTo>
                    <a:pt x="1942547" y="0"/>
                  </a:lnTo>
                  <a:cubicBezTo>
                    <a:pt x="2011127" y="0"/>
                    <a:pt x="2067007" y="55880"/>
                    <a:pt x="2067007" y="124460"/>
                  </a:cubicBezTo>
                  <a:lnTo>
                    <a:pt x="2067007" y="674224"/>
                  </a:lnTo>
                  <a:cubicBezTo>
                    <a:pt x="2067007" y="742804"/>
                    <a:pt x="2011127" y="798684"/>
                    <a:pt x="1942547" y="798684"/>
                  </a:cubicBezTo>
                  <a:close/>
                </a:path>
              </a:pathLst>
            </a:custGeom>
            <a:solidFill>
              <a:srgbClr val="FFFFFF"/>
            </a:solidFill>
            <a:ln w="9525">
              <a:noFill/>
              <a:miter lim="800000"/>
              <a:headEnd/>
              <a:tailEnd/>
            </a:ln>
          </p:spPr>
          <p:txBody>
            <a:bodyPr/>
            <a:lstStyle/>
            <a:p>
              <a:endParaRPr lang="en-US" sz="1200"/>
            </a:p>
          </p:txBody>
        </p:sp>
      </p:grpSp>
      <p:cxnSp>
        <p:nvCxnSpPr>
          <p:cNvPr id="22" name="Straight Arrow Connector 21"/>
          <p:cNvCxnSpPr/>
          <p:nvPr/>
        </p:nvCxnSpPr>
        <p:spPr>
          <a:xfrm flipH="1">
            <a:off x="2171700" y="2857500"/>
            <a:ext cx="2484438" cy="10207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4652963" y="2871788"/>
            <a:ext cx="1976437" cy="102076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Rectangle 24"/>
          <p:cNvSpPr/>
          <p:nvPr/>
        </p:nvSpPr>
        <p:spPr>
          <a:xfrm>
            <a:off x="465138" y="3886200"/>
            <a:ext cx="3116262" cy="26670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2400" dirty="0">
                <a:solidFill>
                  <a:srgbClr val="000000"/>
                </a:solidFill>
                <a:cs typeface="Calibri" pitchFamily="34" charset="0"/>
              </a:rPr>
              <a:t>Gọi sự vật bằng từ ngữ dùng để gọi người: </a:t>
            </a:r>
            <a:r>
              <a:rPr lang="vi-VN" sz="2400" i="1" dirty="0">
                <a:solidFill>
                  <a:srgbClr val="FF0000"/>
                </a:solidFill>
                <a:cs typeface="Calibri" pitchFamily="34" charset="0"/>
              </a:rPr>
              <a:t>cô sách giá</a:t>
            </a:r>
            <a:r>
              <a:rPr lang="en-US" sz="2400" i="1" dirty="0">
                <a:solidFill>
                  <a:srgbClr val="FF0000"/>
                </a:solidFill>
                <a:cs typeface="Calibri" pitchFamily="34" charset="0"/>
              </a:rPr>
              <a:t>o</a:t>
            </a:r>
            <a:r>
              <a:rPr lang="vi-VN" sz="2400" i="1" dirty="0">
                <a:solidFill>
                  <a:srgbClr val="FF0000"/>
                </a:solidFill>
                <a:cs typeface="Calibri" pitchFamily="34" charset="0"/>
              </a:rPr>
              <a:t> khoa, hộp chữ chúng tôi, chúng nó.</a:t>
            </a:r>
            <a:endParaRPr lang="vi-VN" sz="2400" i="1" dirty="0">
              <a:solidFill>
                <a:srgbClr val="FF0000"/>
              </a:solidFill>
            </a:endParaRPr>
          </a:p>
        </p:txBody>
      </p:sp>
      <p:sp>
        <p:nvSpPr>
          <p:cNvPr id="26" name="Rectangle 25"/>
          <p:cNvSpPr/>
          <p:nvPr/>
        </p:nvSpPr>
        <p:spPr>
          <a:xfrm>
            <a:off x="5143500" y="3810000"/>
            <a:ext cx="3467100" cy="27432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2400" dirty="0">
                <a:solidFill>
                  <a:srgbClr val="000000"/>
                </a:solidFill>
                <a:cs typeface="Calibri" pitchFamily="34" charset="0"/>
              </a:rPr>
              <a:t>Tả sự vật bằng từ ngữ dùng để tả người: </a:t>
            </a:r>
            <a:r>
              <a:rPr lang="vi-VN" sz="2400" i="1" dirty="0">
                <a:solidFill>
                  <a:srgbClr val="FF0000"/>
                </a:solidFill>
                <a:cs typeface="Calibri" pitchFamily="34" charset="0"/>
              </a:rPr>
              <a:t>nói, xôn xao, reo nhảy mừng rỡ, tranh nhau hỏi, không biết trả lời thế nào.</a:t>
            </a:r>
            <a:endParaRPr lang="vi-VN" sz="2400" i="1" dirty="0">
              <a:solidFill>
                <a:srgbClr val="FF0000"/>
              </a:solidFill>
            </a:endParaRPr>
          </a:p>
        </p:txBody>
      </p:sp>
      <p:sp>
        <p:nvSpPr>
          <p:cNvPr id="17415" name="TextBox 1"/>
          <p:cNvSpPr txBox="1">
            <a:spLocks noChangeArrowheads="1"/>
          </p:cNvSpPr>
          <p:nvPr/>
        </p:nvSpPr>
        <p:spPr bwMode="auto">
          <a:xfrm>
            <a:off x="465138" y="533400"/>
            <a:ext cx="8382000" cy="2724150"/>
          </a:xfrm>
          <a:prstGeom prst="rect">
            <a:avLst/>
          </a:prstGeom>
          <a:noFill/>
          <a:ln w="9525">
            <a:noFill/>
            <a:miter lim="800000"/>
            <a:headEnd/>
            <a:tailEnd/>
          </a:ln>
        </p:spPr>
        <p:txBody>
          <a:bodyPr>
            <a:spAutoFit/>
          </a:bodyPr>
          <a:lstStyle/>
          <a:p>
            <a:pPr algn="just">
              <a:lnSpc>
                <a:spcPct val="150000"/>
              </a:lnSpc>
            </a:pPr>
            <a:r>
              <a:rPr lang="vi-VN" sz="2400">
                <a:solidFill>
                  <a:srgbClr val="FF0000"/>
                </a:solidFill>
                <a:ea typeface="Calibri" pitchFamily="34" charset="0"/>
                <a:cs typeface="Times New Roman" pitchFamily="18" charset="0"/>
              </a:rPr>
              <a:t>c)</a:t>
            </a:r>
            <a:r>
              <a:rPr lang="vi-VN" sz="2400">
                <a:solidFill>
                  <a:srgbClr val="000000"/>
                </a:solidFill>
                <a:ea typeface="Calibri" pitchFamily="34" charset="0"/>
                <a:cs typeface="Times New Roman" pitchFamily="18" charset="0"/>
              </a:rPr>
              <a:t> </a:t>
            </a:r>
            <a:r>
              <a:rPr lang="vi-VN" sz="2400">
                <a:solidFill>
                  <a:srgbClr val="0000FF"/>
                </a:solidFill>
                <a:ea typeface="Calibri" pitchFamily="34" charset="0"/>
                <a:cs typeface="Times New Roman" pitchFamily="18" charset="0"/>
              </a:rPr>
              <a:t>Khi cô sách giáo khoa nói đến những cuốn sách như thế, cả hộp chữ chúng tôi xôn xao hẳn lên, tất cả reo nhảy mừng r</a:t>
            </a:r>
            <a:r>
              <a:rPr lang="en-US" sz="2400">
                <a:solidFill>
                  <a:srgbClr val="0000FF"/>
                </a:solidFill>
                <a:ea typeface="Calibri" pitchFamily="34" charset="0"/>
                <a:cs typeface="Times New Roman" pitchFamily="18" charset="0"/>
              </a:rPr>
              <a:t>ỡ</a:t>
            </a:r>
            <a:r>
              <a:rPr lang="vi-VN" sz="2400">
                <a:solidFill>
                  <a:srgbClr val="0000FF"/>
                </a:solidFill>
                <a:ea typeface="Calibri" pitchFamily="34" charset="0"/>
                <a:cs typeface="Times New Roman" pitchFamily="18" charset="0"/>
              </a:rPr>
              <a:t>. Chúng nó tranh nhau hỏi hết câu này đến câu khác làm cho cô không còn biết trả lời thế nào. </a:t>
            </a:r>
          </a:p>
          <a:p>
            <a:pPr algn="r">
              <a:lnSpc>
                <a:spcPct val="150000"/>
              </a:lnSpc>
            </a:pPr>
            <a:r>
              <a:rPr lang="vi-VN">
                <a:solidFill>
                  <a:srgbClr val="0000FF"/>
                </a:solidFill>
                <a:ea typeface="Calibri" pitchFamily="34" charset="0"/>
                <a:cs typeface="Times New Roman" pitchFamily="18" charset="0"/>
              </a:rPr>
              <a:t>Theo TRẦN HOÀI DƯƠNG</a:t>
            </a:r>
          </a:p>
        </p:txBody>
      </p:sp>
      <p:cxnSp>
        <p:nvCxnSpPr>
          <p:cNvPr id="19" name="Straight Connector 18"/>
          <p:cNvCxnSpPr/>
          <p:nvPr/>
        </p:nvCxnSpPr>
        <p:spPr>
          <a:xfrm>
            <a:off x="1706563" y="1049338"/>
            <a:ext cx="2179637" cy="1746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6972300" y="1092200"/>
            <a:ext cx="17986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V="1">
            <a:off x="685800" y="1570038"/>
            <a:ext cx="2590800" cy="3016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a:off x="4100513" y="1060450"/>
            <a:ext cx="319087"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a:off x="3581400" y="1600200"/>
            <a:ext cx="9144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1143000" y="2133600"/>
            <a:ext cx="12192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a:off x="6858000" y="1600200"/>
            <a:ext cx="17526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a:off x="1905000" y="2741613"/>
            <a:ext cx="3352800" cy="158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533400" y="2133600"/>
            <a:ext cx="31908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2" name="Straight Connector 41"/>
          <p:cNvCxnSpPr/>
          <p:nvPr/>
        </p:nvCxnSpPr>
        <p:spPr>
          <a:xfrm>
            <a:off x="2667000" y="2133600"/>
            <a:ext cx="12192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3" name="Straight Connector 42"/>
          <p:cNvCxnSpPr/>
          <p:nvPr/>
        </p:nvCxnSpPr>
        <p:spPr>
          <a:xfrm>
            <a:off x="4038600" y="2133600"/>
            <a:ext cx="4572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par>
                                <p:cTn id="17" presetID="2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par>
                                <p:cTn id="23" presetID="22" presetClass="entr" presetSubtype="8"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22" presetClass="entr" presetSubtype="8"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up)">
                                      <p:cBhvr>
                                        <p:cTn id="44" dur="500"/>
                                        <p:tgtEl>
                                          <p:spTgt spid="24"/>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par>
                                <p:cTn id="48" presetID="22" presetClass="entr" presetSubtype="8"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left)">
                                      <p:cBhvr>
                                        <p:cTn id="50" dur="500"/>
                                        <p:tgtEl>
                                          <p:spTgt spid="42"/>
                                        </p:tgtEl>
                                      </p:cBhvr>
                                    </p:animEffect>
                                  </p:childTnLst>
                                </p:cTn>
                              </p:par>
                              <p:par>
                                <p:cTn id="51" presetID="22" presetClass="entr" presetSubtype="8"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7"/>
          <p:cNvSpPr txBox="1">
            <a:spLocks noChangeArrowheads="1"/>
          </p:cNvSpPr>
          <p:nvPr/>
        </p:nvSpPr>
        <p:spPr bwMode="auto">
          <a:xfrm>
            <a:off x="228600" y="1751013"/>
            <a:ext cx="8915400" cy="2308225"/>
          </a:xfrm>
          <a:prstGeom prst="rect">
            <a:avLst/>
          </a:prstGeom>
          <a:noFill/>
          <a:ln w="9525">
            <a:noFill/>
            <a:miter lim="800000"/>
            <a:headEnd/>
            <a:tailEnd/>
          </a:ln>
        </p:spPr>
        <p:txBody>
          <a:bodyPr lIns="0" tIns="0" rIns="0" bIns="0">
            <a:spAutoFit/>
          </a:bodyPr>
          <a:lstStyle/>
          <a:p>
            <a:pPr algn="ctr">
              <a:lnSpc>
                <a:spcPct val="150000"/>
              </a:lnSpc>
            </a:pPr>
            <a:r>
              <a:rPr lang="vi-VN" sz="3600" b="1">
                <a:solidFill>
                  <a:srgbClr val="FF0000"/>
                </a:solidFill>
                <a:latin typeface="Times New Roman" pitchFamily="18" charset="0"/>
                <a:cs typeface="Times New Roman" pitchFamily="18" charset="0"/>
              </a:rPr>
              <a:t>HOẠT ĐỘNG 3.</a:t>
            </a:r>
          </a:p>
          <a:p>
            <a:pPr algn="ctr">
              <a:lnSpc>
                <a:spcPct val="150000"/>
              </a:lnSpc>
            </a:pPr>
            <a:r>
              <a:rPr lang="vi-VN" sz="3200" b="1">
                <a:solidFill>
                  <a:srgbClr val="0000FF"/>
                </a:solidFill>
                <a:latin typeface="Times New Roman" pitchFamily="18" charset="0"/>
                <a:cs typeface="Times New Roman" pitchFamily="18" charset="0"/>
              </a:rPr>
              <a:t>VIẾT 3 CÂU TẢ ĐỒ VẬT</a:t>
            </a:r>
            <a:r>
              <a:rPr lang="en-US" sz="3200" b="1">
                <a:solidFill>
                  <a:srgbClr val="0000FF"/>
                </a:solidFill>
                <a:latin typeface="Times New Roman" pitchFamily="18" charset="0"/>
                <a:cs typeface="Times New Roman" pitchFamily="18" charset="0"/>
              </a:rPr>
              <a:t>, </a:t>
            </a:r>
            <a:r>
              <a:rPr lang="vi-VN" sz="3200" b="1">
                <a:solidFill>
                  <a:srgbClr val="0000FF"/>
                </a:solidFill>
                <a:latin typeface="Times New Roman" pitchFamily="18" charset="0"/>
                <a:cs typeface="Times New Roman" pitchFamily="18" charset="0"/>
              </a:rPr>
              <a:t>CON VẬT HOẶC</a:t>
            </a:r>
            <a:endParaRPr lang="en-US" sz="3200" b="1">
              <a:solidFill>
                <a:srgbClr val="0000FF"/>
              </a:solidFill>
              <a:latin typeface="Times New Roman" pitchFamily="18" charset="0"/>
              <a:cs typeface="Times New Roman" pitchFamily="18" charset="0"/>
            </a:endParaRPr>
          </a:p>
          <a:p>
            <a:pPr algn="ctr">
              <a:lnSpc>
                <a:spcPct val="150000"/>
              </a:lnSpc>
            </a:pPr>
            <a:r>
              <a:rPr lang="vi-VN" sz="3200" b="1">
                <a:solidFill>
                  <a:srgbClr val="0000FF"/>
                </a:solidFill>
                <a:latin typeface="Times New Roman" pitchFamily="18" charset="0"/>
                <a:cs typeface="Times New Roman" pitchFamily="18" charset="0"/>
              </a:rPr>
              <a:t>CÂY CỐI CÓ HÌNH ẢNH NHÂN HÓA.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srcRect/>
          <a:stretch>
            <a:fillRect/>
          </a:stretch>
        </p:blipFill>
        <p:spPr bwMode="auto">
          <a:xfrm>
            <a:off x="0" y="0"/>
            <a:ext cx="9104313" cy="6858000"/>
          </a:xfrm>
          <a:prstGeom prst="rect">
            <a:avLst/>
          </a:prstGeom>
          <a:noFill/>
          <a:ln w="9525">
            <a:noFill/>
            <a:miter lim="800000"/>
            <a:headEnd/>
            <a:tailEnd/>
          </a:ln>
        </p:spPr>
      </p:pic>
      <p:sp>
        <p:nvSpPr>
          <p:cNvPr id="3" name="Text Box 32"/>
          <p:cNvSpPr txBox="1">
            <a:spLocks noChangeArrowheads="1"/>
          </p:cNvSpPr>
          <p:nvPr/>
        </p:nvSpPr>
        <p:spPr bwMode="auto">
          <a:xfrm>
            <a:off x="776288" y="1173163"/>
            <a:ext cx="8032750" cy="1136650"/>
          </a:xfrm>
          <a:prstGeom prst="rect">
            <a:avLst/>
          </a:prstGeom>
          <a:noFill/>
          <a:ln>
            <a:noFill/>
          </a:ln>
          <a:extLst>
            <a:ext uri="{909E8E84-426E-40DD-AFC4-6F175D3DCCD1}"/>
            <a:ext uri="{91240B29-F687-4F45-9708-019B960494DF}"/>
          </a:extLst>
        </p:spPr>
        <p:txBody>
          <a:bodyPr>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a:defRPr/>
            </a:pPr>
            <a:r>
              <a:rPr lang="en-US" sz="3400" b="1" dirty="0" err="1">
                <a:solidFill>
                  <a:srgbClr val="FF0000"/>
                </a:solidFill>
                <a:latin typeface="Times New Roman" panose="02020603050405020304" pitchFamily="18" charset="0"/>
                <a:cs typeface="Times New Roman" panose="02020603050405020304" pitchFamily="18" charset="0"/>
              </a:rPr>
              <a:t>Bài</a:t>
            </a:r>
            <a:r>
              <a:rPr lang="en-US" sz="3400" b="1" dirty="0">
                <a:solidFill>
                  <a:srgbClr val="FF0000"/>
                </a:solidFill>
                <a:latin typeface="Times New Roman" panose="02020603050405020304" pitchFamily="18" charset="0"/>
                <a:cs typeface="Times New Roman" panose="02020603050405020304" pitchFamily="18" charset="0"/>
              </a:rPr>
              <a:t> 3.</a:t>
            </a:r>
            <a:r>
              <a:rPr lang="en-US" sz="3400" b="1" dirty="0">
                <a:solidFill>
                  <a:schemeClr val="accent6">
                    <a:lumMod val="50000"/>
                  </a:schemeClr>
                </a:solidFill>
                <a:latin typeface="Times New Roman" panose="02020603050405020304" pitchFamily="18" charset="0"/>
                <a:cs typeface="Times New Roman" panose="02020603050405020304" pitchFamily="18" charset="0"/>
              </a:rPr>
              <a:t> </a:t>
            </a:r>
            <a:r>
              <a:rPr lang="en-US"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Em</a:t>
            </a:r>
            <a:r>
              <a:rPr lang="en-US"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hãy</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viết</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3 câu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tả</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đồ</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vật</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hoặc</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con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vật</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cây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cối</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có</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hình</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ảnh</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nhân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hóa</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r>
              <a:rPr lang="en-US" sz="3400" b="1"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10" name="Arrow: Right 9"/>
          <p:cNvSpPr/>
          <p:nvPr/>
        </p:nvSpPr>
        <p:spPr>
          <a:xfrm>
            <a:off x="217488" y="3035300"/>
            <a:ext cx="588962" cy="762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00" b="1">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1254125" y="2654300"/>
            <a:ext cx="7554913" cy="3324225"/>
          </a:xfrm>
          <a:prstGeom prst="rect">
            <a:avLst/>
          </a:prstGeom>
          <a:noFill/>
          <a:ln w="9525">
            <a:noFill/>
            <a:miter lim="800000"/>
            <a:headEnd/>
            <a:tailEnd/>
          </a:ln>
        </p:spPr>
        <p:txBody>
          <a:bodyPr>
            <a:spAutoFit/>
          </a:bodyPr>
          <a:lstStyle/>
          <a:p>
            <a:pPr algn="just">
              <a:lnSpc>
                <a:spcPct val="150000"/>
              </a:lnSpc>
            </a:pPr>
            <a:r>
              <a:rPr lang="vi-VN" sz="2800" b="1" i="1">
                <a:solidFill>
                  <a:srgbClr val="FF0000"/>
                </a:solidFill>
                <a:latin typeface="Times New Roman" pitchFamily="18" charset="0"/>
                <a:ea typeface="Calibri" pitchFamily="34" charset="0"/>
                <a:cs typeface="Times New Roman" pitchFamily="18" charset="0"/>
              </a:rPr>
              <a:t>Gợi ý:</a:t>
            </a:r>
          </a:p>
          <a:p>
            <a:pPr algn="just">
              <a:lnSpc>
                <a:spcPct val="150000"/>
              </a:lnSpc>
            </a:pPr>
            <a:r>
              <a:rPr lang="vi-VN" sz="2800" b="1">
                <a:solidFill>
                  <a:srgbClr val="0000FF"/>
                </a:solidFill>
                <a:latin typeface="Times New Roman" pitchFamily="18" charset="0"/>
                <a:ea typeface="Calibri" pitchFamily="34" charset="0"/>
                <a:cs typeface="Times New Roman" pitchFamily="18" charset="0"/>
              </a:rPr>
              <a:t>Cậu bút chì này thật là nghịch. Em muốn kẻ đường thẳng, cậu ta lại nhảy nhót, thè lưỡi trêu em và lượn một vòng tròn. Này bút chì, nghịch vừa thôi, vào hộp bút ngồi nhé.</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srcRect/>
          <a:stretch>
            <a:fillRect/>
          </a:stretch>
        </p:blipFill>
        <p:spPr bwMode="auto">
          <a:xfrm>
            <a:off x="0" y="0"/>
            <a:ext cx="9104313" cy="6858000"/>
          </a:xfrm>
          <a:prstGeom prst="rect">
            <a:avLst/>
          </a:prstGeom>
          <a:noFill/>
          <a:ln w="9525">
            <a:noFill/>
            <a:miter lim="800000"/>
            <a:headEnd/>
            <a:tailEnd/>
          </a:ln>
        </p:spPr>
      </p:pic>
      <p:sp>
        <p:nvSpPr>
          <p:cNvPr id="4" name="文本框 3"/>
          <p:cNvSpPr txBox="1"/>
          <p:nvPr/>
        </p:nvSpPr>
        <p:spPr>
          <a:xfrm>
            <a:off x="0" y="1905000"/>
            <a:ext cx="8839200" cy="1295400"/>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6600" b="1" dirty="0" err="1">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Luyện</a:t>
            </a:r>
            <a:r>
              <a:rPr lang="en-US" altLang="zh-CN" sz="6600" b="1" dirty="0">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 </a:t>
            </a:r>
            <a:r>
              <a:rPr lang="en-US" altLang="zh-CN" sz="6600" b="1" dirty="0" err="1">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tập</a:t>
            </a:r>
            <a:r>
              <a:rPr lang="en-US" altLang="zh-CN" sz="6600" b="1" dirty="0">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 </a:t>
            </a:r>
            <a:r>
              <a:rPr lang="en-US" altLang="zh-CN" sz="6600" b="1" dirty="0" err="1">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về</a:t>
            </a:r>
            <a:r>
              <a:rPr lang="en-US" altLang="zh-CN" sz="6600" b="1" dirty="0">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 </a:t>
            </a:r>
            <a:r>
              <a:rPr lang="en-US" altLang="zh-CN" sz="6600" b="1" dirty="0" err="1" smtClean="0">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nhân</a:t>
            </a:r>
            <a:r>
              <a:rPr lang="en-US" altLang="zh-CN" sz="6600" b="1" dirty="0" smtClean="0">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 </a:t>
            </a:r>
            <a:r>
              <a:rPr lang="en-US" altLang="zh-CN" sz="6600" b="1" dirty="0" err="1">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hoá</a:t>
            </a:r>
            <a:r>
              <a:rPr lang="en-US" altLang="zh-CN" sz="6600" b="1" dirty="0">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 </a:t>
            </a:r>
          </a:p>
        </p:txBody>
      </p:sp>
      <p:sp>
        <p:nvSpPr>
          <p:cNvPr id="5" name="文本框 4"/>
          <p:cNvSpPr txBox="1"/>
          <p:nvPr/>
        </p:nvSpPr>
        <p:spPr>
          <a:xfrm>
            <a:off x="1752599" y="1066800"/>
            <a:ext cx="5410201" cy="584775"/>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a:defRPr/>
            </a:pPr>
            <a:r>
              <a:rPr lang="en-US" altLang="zh-CN" sz="3200" b="1" u="sng" dirty="0" err="1">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Luyện</a:t>
            </a:r>
            <a:r>
              <a:rPr lang="en-US" altLang="zh-CN" sz="3200" b="1" u="sng" dirty="0">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3200" b="1" u="sng" dirty="0" err="1">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từ</a:t>
            </a:r>
            <a:r>
              <a:rPr lang="en-US" altLang="zh-CN" sz="3200" b="1" u="sng" dirty="0">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3200" b="1" u="sng" dirty="0" err="1">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và</a:t>
            </a:r>
            <a:r>
              <a:rPr lang="en-US" altLang="zh-CN" sz="3200" b="1" u="sng" dirty="0">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3200" b="1" u="sng" dirty="0" err="1">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câu</a:t>
            </a:r>
          </a:p>
        </p:txBody>
      </p:sp>
      <p:sp>
        <p:nvSpPr>
          <p:cNvPr id="6" name="Text Box 4"/>
          <p:cNvSpPr txBox="1">
            <a:spLocks noChangeArrowheads="1"/>
          </p:cNvSpPr>
          <p:nvPr/>
        </p:nvSpPr>
        <p:spPr bwMode="auto">
          <a:xfrm>
            <a:off x="1752600" y="354013"/>
            <a:ext cx="6705600" cy="523875"/>
          </a:xfrm>
          <a:prstGeom prst="rect">
            <a:avLst/>
          </a:prstGeom>
          <a:noFill/>
          <a:ln w="9525">
            <a:noFill/>
            <a:miter lim="800000"/>
            <a:headEnd/>
            <a:tailEnd/>
          </a:ln>
        </p:spPr>
        <p:txBody>
          <a:bodyPr>
            <a:spAutoFit/>
          </a:bodyPr>
          <a:lstStyle/>
          <a:p>
            <a:pPr>
              <a:spcBef>
                <a:spcPct val="50000"/>
              </a:spcBef>
            </a:pPr>
            <a:r>
              <a:rPr lang="en-US" sz="2800" dirty="0" err="1">
                <a:solidFill>
                  <a:srgbClr val="0000FF"/>
                </a:solidFill>
              </a:rPr>
              <a:t>Thứ</a:t>
            </a:r>
            <a:r>
              <a:rPr lang="en-US" sz="2800" dirty="0">
                <a:solidFill>
                  <a:srgbClr val="0000FF"/>
                </a:solidFill>
              </a:rPr>
              <a:t>  </a:t>
            </a:r>
            <a:r>
              <a:rPr lang="en-US" sz="2800" dirty="0" err="1" smtClean="0">
                <a:solidFill>
                  <a:srgbClr val="0000FF"/>
                </a:solidFill>
              </a:rPr>
              <a:t>Năm</a:t>
            </a:r>
            <a:r>
              <a:rPr lang="en-US" sz="2800" dirty="0" smtClean="0">
                <a:solidFill>
                  <a:srgbClr val="0000FF"/>
                </a:solidFill>
              </a:rPr>
              <a:t>  </a:t>
            </a:r>
            <a:r>
              <a:rPr lang="en-US" sz="2800" dirty="0" err="1">
                <a:solidFill>
                  <a:srgbClr val="0000FF"/>
                </a:solidFill>
              </a:rPr>
              <a:t>ngày</a:t>
            </a:r>
            <a:r>
              <a:rPr lang="en-US" sz="2800" dirty="0">
                <a:solidFill>
                  <a:srgbClr val="0000FF"/>
                </a:solidFill>
              </a:rPr>
              <a:t> </a:t>
            </a:r>
            <a:r>
              <a:rPr lang="en-US" sz="2800" dirty="0" smtClean="0">
                <a:solidFill>
                  <a:srgbClr val="0000FF"/>
                </a:solidFill>
              </a:rPr>
              <a:t>16 </a:t>
            </a:r>
            <a:r>
              <a:rPr lang="en-US" sz="2800" dirty="0" err="1">
                <a:solidFill>
                  <a:srgbClr val="0000FF"/>
                </a:solidFill>
              </a:rPr>
              <a:t>tháng</a:t>
            </a:r>
            <a:r>
              <a:rPr lang="en-US" sz="2800" dirty="0">
                <a:solidFill>
                  <a:srgbClr val="0000FF"/>
                </a:solidFill>
              </a:rPr>
              <a:t> 10 </a:t>
            </a:r>
            <a:r>
              <a:rPr lang="en-US" sz="2800" dirty="0" err="1">
                <a:solidFill>
                  <a:srgbClr val="0000FF"/>
                </a:solidFill>
              </a:rPr>
              <a:t>năm</a:t>
            </a:r>
            <a:r>
              <a:rPr lang="en-US" sz="2800" dirty="0">
                <a:solidFill>
                  <a:srgbClr val="0000FF"/>
                </a:solidFill>
              </a:rPr>
              <a:t> </a:t>
            </a:r>
            <a:r>
              <a:rPr lang="en-US" sz="2800" dirty="0" smtClean="0">
                <a:solidFill>
                  <a:srgbClr val="0000FF"/>
                </a:solidFill>
              </a:rPr>
              <a:t>2025</a:t>
            </a:r>
            <a:endParaRPr lang="en-US" sz="2800" dirty="0">
              <a:solidFill>
                <a:srgbClr val="0000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050"/>
                            </p:stCondLst>
                            <p:childTnLst>
                              <p:par>
                                <p:cTn id="13" presetID="56" presetClass="entr" presetSubtype="0" fill="hold"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250" autoRev="1" fill="hold">
                                          <p:stCondLst>
                                            <p:cond delay="0"/>
                                          </p:stCondLst>
                                        </p:cTn>
                                        <p:tgtEl>
                                          <p:spTgt spid="4"/>
                                        </p:tgtEl>
                                        <p:attrNameLst>
                                          <p:attrName>ppt_w</p:attrName>
                                        </p:attrNameLst>
                                      </p:cBhvr>
                                    </p:anim>
                                    <p:anim by="(#ppt_w*0.50)" calcmode="lin" valueType="num">
                                      <p:cBhvr>
                                        <p:cTn id="16" dur="250" decel="50000" autoRev="1" fill="hold">
                                          <p:stCondLst>
                                            <p:cond delay="0"/>
                                          </p:stCondLst>
                                        </p:cTn>
                                        <p:tgtEl>
                                          <p:spTgt spid="4"/>
                                        </p:tgtEl>
                                        <p:attrNameLst>
                                          <p:attrName>ppt_x</p:attrName>
                                        </p:attrNameLst>
                                      </p:cBhvr>
                                    </p:anim>
                                    <p:anim from="(-#ppt_h/2)" to="(#ppt_y)" calcmode="lin" valueType="num">
                                      <p:cBhvr>
                                        <p:cTn id="17" dur="500" fill="hold">
                                          <p:stCondLst>
                                            <p:cond delay="0"/>
                                          </p:stCondLst>
                                        </p:cTn>
                                        <p:tgtEl>
                                          <p:spTgt spid="4"/>
                                        </p:tgtEl>
                                        <p:attrNameLst>
                                          <p:attrName>ppt_y</p:attrName>
                                        </p:attrNameLst>
                                      </p:cBhvr>
                                    </p:anim>
                                    <p:animRot by="21600000">
                                      <p:cBhvr>
                                        <p:cTn id="18"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文本框 4"/>
          <p:cNvSpPr txBox="1"/>
          <p:nvPr/>
        </p:nvSpPr>
        <p:spPr>
          <a:xfrm>
            <a:off x="838200" y="1752600"/>
            <a:ext cx="7848599" cy="1200329"/>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defRPr/>
            </a:pPr>
            <a:r>
              <a:rPr lang="en-US" altLang="zh-CN" sz="7200" b="1"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Luyện</a:t>
            </a:r>
            <a:r>
              <a:rPr lang="en-US" altLang="zh-CN" sz="7200" b="1" dirty="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7200" b="1"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từ</a:t>
            </a:r>
            <a:r>
              <a:rPr lang="en-US" altLang="zh-CN" sz="7200" b="1" dirty="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7200" b="1"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và</a:t>
            </a:r>
            <a:r>
              <a:rPr lang="en-US" altLang="zh-CN" sz="7200" b="1" dirty="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7200" b="1"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câu</a:t>
            </a:r>
          </a:p>
        </p:txBody>
      </p:sp>
      <p:sp>
        <p:nvSpPr>
          <p:cNvPr id="3076" name="Text Box 4"/>
          <p:cNvSpPr txBox="1">
            <a:spLocks noChangeArrowheads="1"/>
          </p:cNvSpPr>
          <p:nvPr/>
        </p:nvSpPr>
        <p:spPr bwMode="auto">
          <a:xfrm>
            <a:off x="2133600" y="990600"/>
            <a:ext cx="6705600" cy="523875"/>
          </a:xfrm>
          <a:prstGeom prst="rect">
            <a:avLst/>
          </a:prstGeom>
          <a:noFill/>
          <a:ln w="9525">
            <a:noFill/>
            <a:miter lim="800000"/>
            <a:headEnd/>
            <a:tailEnd/>
          </a:ln>
        </p:spPr>
        <p:txBody>
          <a:bodyPr>
            <a:spAutoFit/>
          </a:bodyPr>
          <a:lstStyle/>
          <a:p>
            <a:pPr>
              <a:spcBef>
                <a:spcPct val="50000"/>
              </a:spcBef>
            </a:pPr>
            <a:r>
              <a:rPr lang="en-US" sz="2800" dirty="0" err="1">
                <a:solidFill>
                  <a:srgbClr val="0000FF"/>
                </a:solidFill>
              </a:rPr>
              <a:t>Thứ</a:t>
            </a:r>
            <a:r>
              <a:rPr lang="en-US" sz="2800" dirty="0">
                <a:solidFill>
                  <a:srgbClr val="0000FF"/>
                </a:solidFill>
              </a:rPr>
              <a:t>  </a:t>
            </a:r>
            <a:r>
              <a:rPr lang="en-US" sz="2800" dirty="0" err="1" smtClean="0">
                <a:solidFill>
                  <a:srgbClr val="0000FF"/>
                </a:solidFill>
              </a:rPr>
              <a:t>Năm</a:t>
            </a:r>
            <a:r>
              <a:rPr lang="en-US" sz="2800" dirty="0" smtClean="0">
                <a:solidFill>
                  <a:srgbClr val="0000FF"/>
                </a:solidFill>
              </a:rPr>
              <a:t>  </a:t>
            </a:r>
            <a:r>
              <a:rPr lang="en-US" sz="2800" dirty="0" err="1">
                <a:solidFill>
                  <a:srgbClr val="0000FF"/>
                </a:solidFill>
              </a:rPr>
              <a:t>ngày</a:t>
            </a:r>
            <a:r>
              <a:rPr lang="en-US" sz="2800" dirty="0">
                <a:solidFill>
                  <a:srgbClr val="0000FF"/>
                </a:solidFill>
              </a:rPr>
              <a:t> </a:t>
            </a:r>
            <a:r>
              <a:rPr lang="en-US" sz="2800" dirty="0" smtClean="0">
                <a:solidFill>
                  <a:srgbClr val="0000FF"/>
                </a:solidFill>
              </a:rPr>
              <a:t>16 </a:t>
            </a:r>
            <a:r>
              <a:rPr lang="en-US" sz="2800" dirty="0" err="1">
                <a:solidFill>
                  <a:srgbClr val="0000FF"/>
                </a:solidFill>
              </a:rPr>
              <a:t>tháng</a:t>
            </a:r>
            <a:r>
              <a:rPr lang="en-US" sz="2800" dirty="0">
                <a:solidFill>
                  <a:srgbClr val="0000FF"/>
                </a:solidFill>
              </a:rPr>
              <a:t> 10 </a:t>
            </a:r>
            <a:r>
              <a:rPr lang="en-US" sz="2800" dirty="0" err="1">
                <a:solidFill>
                  <a:srgbClr val="0000FF"/>
                </a:solidFill>
              </a:rPr>
              <a:t>năm</a:t>
            </a:r>
            <a:r>
              <a:rPr lang="en-US" sz="2800" dirty="0">
                <a:solidFill>
                  <a:srgbClr val="0000FF"/>
                </a:solidFill>
              </a:rPr>
              <a:t> </a:t>
            </a:r>
            <a:r>
              <a:rPr lang="en-US" sz="2800" dirty="0" smtClean="0">
                <a:solidFill>
                  <a:srgbClr val="0000FF"/>
                </a:solidFill>
              </a:rPr>
              <a:t>2025</a:t>
            </a:r>
            <a:endParaRPr lang="en-US" sz="2800" dirty="0">
              <a:solidFill>
                <a:srgbClr val="0000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3"/>
          <a:srcRect/>
          <a:stretch>
            <a:fillRect/>
          </a:stretch>
        </p:blipFill>
        <p:spPr bwMode="auto">
          <a:xfrm>
            <a:off x="-914400" y="457200"/>
            <a:ext cx="11201400" cy="6400800"/>
          </a:xfrm>
          <a:prstGeom prst="rect">
            <a:avLst/>
          </a:prstGeom>
          <a:noFill/>
          <a:ln w="9525">
            <a:noFill/>
            <a:miter lim="800000"/>
            <a:headEnd/>
            <a:tailEnd/>
          </a:ln>
        </p:spPr>
      </p:pic>
      <p:sp>
        <p:nvSpPr>
          <p:cNvPr id="5" name="文本框 4"/>
          <p:cNvSpPr txBox="1"/>
          <p:nvPr/>
        </p:nvSpPr>
        <p:spPr>
          <a:xfrm>
            <a:off x="-609600" y="1981200"/>
            <a:ext cx="10515600" cy="2431435"/>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a:defRPr/>
            </a:pPr>
            <a:r>
              <a:rPr lang="en-US" altLang="zh-CN" sz="80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Tiết</a:t>
            </a:r>
            <a:r>
              <a:rPr lang="en-US" altLang="zh-CN" sz="80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80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học</a:t>
            </a:r>
            <a:r>
              <a:rPr lang="en-US" altLang="zh-CN" sz="80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80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kết</a:t>
            </a:r>
            <a:r>
              <a:rPr lang="en-US" altLang="zh-CN" sz="80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80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thúc</a:t>
            </a:r>
            <a:endParaRPr lang="en-US" altLang="zh-CN" sz="80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endParaRPr>
          </a:p>
          <a:p>
            <a:pPr algn="ctr">
              <a:defRPr/>
            </a:pPr>
            <a:r>
              <a:rPr lang="en-US" altLang="zh-CN" sz="72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Chúc</a:t>
            </a:r>
            <a:r>
              <a:rPr lang="en-US" altLang="zh-CN" sz="72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72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các</a:t>
            </a:r>
            <a:r>
              <a:rPr lang="en-US" altLang="zh-CN" sz="72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72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em</a:t>
            </a:r>
            <a:r>
              <a:rPr lang="en-US" altLang="zh-CN" sz="72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72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học</a:t>
            </a:r>
            <a:r>
              <a:rPr lang="en-US" altLang="zh-CN" sz="72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72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tốt</a:t>
            </a:r>
            <a:r>
              <a:rPr lang="en-US" altLang="zh-CN" sz="72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2"/>
          <a:srcRect/>
          <a:stretch>
            <a:fillRect/>
          </a:stretch>
        </p:blipFill>
        <p:spPr bwMode="auto">
          <a:xfrm>
            <a:off x="0" y="0"/>
            <a:ext cx="9104313" cy="6858000"/>
          </a:xfrm>
          <a:prstGeom prst="rect">
            <a:avLst/>
          </a:prstGeom>
          <a:noFill/>
          <a:ln w="9525">
            <a:noFill/>
            <a:miter lim="800000"/>
            <a:headEnd/>
            <a:tailEnd/>
          </a:ln>
        </p:spPr>
      </p:pic>
      <p:pic>
        <p:nvPicPr>
          <p:cNvPr id="4099" name="图片 7"/>
          <p:cNvPicPr>
            <a:picLocks noChangeAspect="1"/>
          </p:cNvPicPr>
          <p:nvPr/>
        </p:nvPicPr>
        <p:blipFill>
          <a:blip r:embed="rId3"/>
          <a:srcRect t="23065" b="22198"/>
          <a:stretch>
            <a:fillRect/>
          </a:stretch>
        </p:blipFill>
        <p:spPr bwMode="auto">
          <a:xfrm>
            <a:off x="914400" y="1414463"/>
            <a:ext cx="6572250" cy="2732087"/>
          </a:xfrm>
          <a:prstGeom prst="rect">
            <a:avLst/>
          </a:prstGeom>
          <a:noFill/>
          <a:ln w="9525">
            <a:noFill/>
            <a:miter lim="800000"/>
            <a:headEnd/>
            <a:tailEnd/>
          </a:ln>
        </p:spPr>
      </p:pic>
      <p:sp>
        <p:nvSpPr>
          <p:cNvPr id="9" name="文本框 8"/>
          <p:cNvSpPr txBox="1"/>
          <p:nvPr/>
        </p:nvSpPr>
        <p:spPr>
          <a:xfrm>
            <a:off x="1828800" y="2540165"/>
            <a:ext cx="4921960" cy="1015663"/>
          </a:xfrm>
          <a:prstGeom prst="rect">
            <a:avLst/>
          </a:prstGeom>
          <a:noFill/>
        </p:spPr>
        <p:txBody>
          <a:bodyPr>
            <a:spAutoFit/>
          </a:bodyPr>
          <a:lstStyle/>
          <a:p>
            <a:pPr>
              <a:defRPr/>
            </a:pPr>
            <a:r>
              <a:rPr lang="en-US" altLang="zh-CN" sz="6000" b="1" dirty="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rPr>
              <a:t>KHỞI ĐỘNG</a:t>
            </a:r>
            <a:endParaRPr lang="zh-CN" altLang="en-US" sz="6000" b="1" dirty="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endParaRPr>
          </a:p>
        </p:txBody>
      </p:sp>
      <p:sp>
        <p:nvSpPr>
          <p:cNvPr id="4101" name="Text Box 4"/>
          <p:cNvSpPr txBox="1">
            <a:spLocks noChangeArrowheads="1"/>
          </p:cNvSpPr>
          <p:nvPr/>
        </p:nvSpPr>
        <p:spPr bwMode="auto">
          <a:xfrm>
            <a:off x="1295400" y="354013"/>
            <a:ext cx="6705600" cy="523875"/>
          </a:xfrm>
          <a:prstGeom prst="rect">
            <a:avLst/>
          </a:prstGeom>
          <a:noFill/>
          <a:ln w="9525">
            <a:noFill/>
            <a:miter lim="800000"/>
            <a:headEnd/>
            <a:tailEnd/>
          </a:ln>
        </p:spPr>
        <p:txBody>
          <a:bodyPr>
            <a:spAutoFit/>
          </a:bodyPr>
          <a:lstStyle/>
          <a:p>
            <a:pPr>
              <a:spcBef>
                <a:spcPct val="50000"/>
              </a:spcBef>
            </a:pPr>
            <a:r>
              <a:rPr lang="en-US" sz="2800" dirty="0" err="1">
                <a:solidFill>
                  <a:srgbClr val="0000FF"/>
                </a:solidFill>
              </a:rPr>
              <a:t>Thứ</a:t>
            </a:r>
            <a:r>
              <a:rPr lang="en-US" sz="2800" dirty="0">
                <a:solidFill>
                  <a:srgbClr val="0000FF"/>
                </a:solidFill>
              </a:rPr>
              <a:t>  </a:t>
            </a:r>
            <a:r>
              <a:rPr lang="en-US" sz="2800" dirty="0" err="1" smtClean="0">
                <a:solidFill>
                  <a:srgbClr val="0000FF"/>
                </a:solidFill>
              </a:rPr>
              <a:t>Năm</a:t>
            </a:r>
            <a:r>
              <a:rPr lang="en-US" sz="2800" dirty="0" smtClean="0">
                <a:solidFill>
                  <a:srgbClr val="0000FF"/>
                </a:solidFill>
              </a:rPr>
              <a:t>  </a:t>
            </a:r>
            <a:r>
              <a:rPr lang="en-US" sz="2800" dirty="0" err="1">
                <a:solidFill>
                  <a:srgbClr val="0000FF"/>
                </a:solidFill>
              </a:rPr>
              <a:t>ngày</a:t>
            </a:r>
            <a:r>
              <a:rPr lang="en-US" sz="2800" dirty="0">
                <a:solidFill>
                  <a:srgbClr val="0000FF"/>
                </a:solidFill>
              </a:rPr>
              <a:t> </a:t>
            </a:r>
            <a:r>
              <a:rPr lang="en-US" sz="2800" dirty="0" smtClean="0">
                <a:solidFill>
                  <a:srgbClr val="0000FF"/>
                </a:solidFill>
              </a:rPr>
              <a:t>16 </a:t>
            </a:r>
            <a:r>
              <a:rPr lang="en-US" sz="2800" dirty="0" err="1">
                <a:solidFill>
                  <a:srgbClr val="0000FF"/>
                </a:solidFill>
              </a:rPr>
              <a:t>tháng</a:t>
            </a:r>
            <a:r>
              <a:rPr lang="en-US" sz="2800" dirty="0">
                <a:solidFill>
                  <a:srgbClr val="0000FF"/>
                </a:solidFill>
              </a:rPr>
              <a:t> 10 </a:t>
            </a:r>
            <a:r>
              <a:rPr lang="en-US" sz="2800" dirty="0" err="1">
                <a:solidFill>
                  <a:srgbClr val="0000FF"/>
                </a:solidFill>
              </a:rPr>
              <a:t>năm</a:t>
            </a:r>
            <a:r>
              <a:rPr lang="en-US" sz="2800" dirty="0">
                <a:solidFill>
                  <a:srgbClr val="0000FF"/>
                </a:solidFill>
              </a:rPr>
              <a:t> </a:t>
            </a:r>
            <a:r>
              <a:rPr lang="en-US" sz="2800" dirty="0" smtClean="0">
                <a:solidFill>
                  <a:srgbClr val="0000FF"/>
                </a:solidFill>
              </a:rPr>
              <a:t>2025</a:t>
            </a:r>
            <a:endParaRPr lang="en-US" sz="2800" dirty="0">
              <a:solidFill>
                <a:srgbClr val="0000FF"/>
              </a:solidFill>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srcRect/>
          <a:stretch>
            <a:fillRect/>
          </a:stretch>
        </p:blipFill>
        <p:spPr bwMode="auto">
          <a:xfrm>
            <a:off x="0" y="0"/>
            <a:ext cx="9104313" cy="6858000"/>
          </a:xfrm>
          <a:prstGeom prst="rect">
            <a:avLst/>
          </a:prstGeom>
          <a:noFill/>
          <a:ln w="9525">
            <a:noFill/>
            <a:miter lim="800000"/>
            <a:headEnd/>
            <a:tailEnd/>
          </a:ln>
        </p:spPr>
      </p:pic>
      <p:sp>
        <p:nvSpPr>
          <p:cNvPr id="4" name="文本框 3"/>
          <p:cNvSpPr txBox="1"/>
          <p:nvPr/>
        </p:nvSpPr>
        <p:spPr>
          <a:xfrm>
            <a:off x="304800" y="2276476"/>
            <a:ext cx="8382000" cy="2371724"/>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just">
              <a:defRPr/>
            </a:pPr>
            <a:r>
              <a:rPr lang="en-US" sz="4800" b="1" dirty="0" err="1">
                <a:solidFill>
                  <a:srgbClr val="0000FF"/>
                </a:solidFill>
                <a:latin typeface="Times New Roman" panose="02020603050405020304" pitchFamily="18" charset="0"/>
                <a:cs typeface="Times New Roman" panose="02020603050405020304" pitchFamily="18" charset="0"/>
                <a:sym typeface="+mn-ea"/>
              </a:rPr>
              <a:t>Em</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hãy</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đặt</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một</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câu</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trong</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đó</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có</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sử</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dụng</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biện</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pháp</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nghệ</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thuật</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nhân</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hóa</a:t>
            </a:r>
            <a:r>
              <a:rPr lang="en-US" sz="4800" b="1" dirty="0">
                <a:solidFill>
                  <a:srgbClr val="0000FF"/>
                </a:solidFill>
                <a:latin typeface="Times New Roman" panose="02020603050405020304" pitchFamily="18" charset="0"/>
                <a:cs typeface="Times New Roman" panose="02020603050405020304" pitchFamily="18" charset="0"/>
                <a:sym typeface="+mn-ea"/>
              </a:rPr>
              <a:t>.</a:t>
            </a:r>
            <a:endParaRPr lang="en-US" altLang="zh-CN" sz="4800" b="1" dirty="0">
              <a:solidFill>
                <a:srgbClr val="0000FF"/>
              </a:solidFill>
              <a:latin typeface="Times New Roman" panose="02020603050405020304" pitchFamily="18" charset="0"/>
              <a:ea typeface="字魂17号-萌趣果冻体" panose="02000000000000000000" pitchFamily="2" charset="-122"/>
              <a:cs typeface="Times New Roman" panose="02020603050405020304" pitchFamily="18" charset="0"/>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srcRect/>
          <a:stretch>
            <a:fillRect/>
          </a:stretch>
        </p:blipFill>
        <p:spPr bwMode="auto">
          <a:xfrm>
            <a:off x="0" y="0"/>
            <a:ext cx="9104313" cy="6858000"/>
          </a:xfrm>
          <a:prstGeom prst="rect">
            <a:avLst/>
          </a:prstGeom>
          <a:noFill/>
          <a:ln w="9525">
            <a:noFill/>
            <a:miter lim="800000"/>
            <a:headEnd/>
            <a:tailEnd/>
          </a:ln>
        </p:spPr>
      </p:pic>
      <p:sp>
        <p:nvSpPr>
          <p:cNvPr id="4" name="文本框 3"/>
          <p:cNvSpPr txBox="1"/>
          <p:nvPr/>
        </p:nvSpPr>
        <p:spPr>
          <a:xfrm>
            <a:off x="533400" y="2057400"/>
            <a:ext cx="8305800" cy="2733674"/>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8800" b="1" dirty="0" err="1">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Luyện tập về </a:t>
            </a:r>
          </a:p>
          <a:p>
            <a:pPr algn="ctr">
              <a:defRPr/>
            </a:pPr>
            <a:r>
              <a:rPr lang="en-US" altLang="zh-CN" sz="8800" b="1" dirty="0" err="1">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nhân</a:t>
            </a:r>
            <a:r>
              <a:rPr lang="en-US" altLang="zh-CN" sz="8800" b="1" dirty="0">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 </a:t>
            </a:r>
            <a:r>
              <a:rPr lang="en-US" altLang="zh-CN" sz="8800" b="1" dirty="0" err="1">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hoá</a:t>
            </a:r>
            <a:r>
              <a:rPr lang="en-US" altLang="zh-CN" sz="8800" b="1" dirty="0">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 </a:t>
            </a:r>
          </a:p>
        </p:txBody>
      </p:sp>
      <p:sp>
        <p:nvSpPr>
          <p:cNvPr id="5" name="文本框 4"/>
          <p:cNvSpPr txBox="1"/>
          <p:nvPr/>
        </p:nvSpPr>
        <p:spPr>
          <a:xfrm>
            <a:off x="1752599" y="1066800"/>
            <a:ext cx="5410201" cy="707886"/>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a:defRPr/>
            </a:pPr>
            <a:r>
              <a:rPr lang="en-US" altLang="zh-CN" sz="4000" b="1" u="sng" dirty="0" err="1">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Luyện</a:t>
            </a:r>
            <a:r>
              <a:rPr lang="en-US" altLang="zh-CN" sz="4000" b="1" u="sng" dirty="0">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4000" b="1" u="sng" dirty="0" err="1">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từ</a:t>
            </a:r>
            <a:r>
              <a:rPr lang="en-US" altLang="zh-CN" sz="4000" b="1" u="sng" dirty="0">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4000" b="1" u="sng" dirty="0" err="1">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và</a:t>
            </a:r>
            <a:r>
              <a:rPr lang="en-US" altLang="zh-CN" sz="4000" b="1" u="sng" dirty="0">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4000" b="1" u="sng" dirty="0" err="1">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câu</a:t>
            </a:r>
          </a:p>
        </p:txBody>
      </p:sp>
      <p:sp>
        <p:nvSpPr>
          <p:cNvPr id="6" name="Text Box 4"/>
          <p:cNvSpPr txBox="1">
            <a:spLocks noChangeArrowheads="1"/>
          </p:cNvSpPr>
          <p:nvPr/>
        </p:nvSpPr>
        <p:spPr bwMode="auto">
          <a:xfrm>
            <a:off x="1752600" y="354013"/>
            <a:ext cx="6705600" cy="523875"/>
          </a:xfrm>
          <a:prstGeom prst="rect">
            <a:avLst/>
          </a:prstGeom>
          <a:noFill/>
          <a:ln w="9525">
            <a:noFill/>
            <a:miter lim="800000"/>
            <a:headEnd/>
            <a:tailEnd/>
          </a:ln>
        </p:spPr>
        <p:txBody>
          <a:bodyPr>
            <a:spAutoFit/>
          </a:bodyPr>
          <a:lstStyle/>
          <a:p>
            <a:pPr>
              <a:spcBef>
                <a:spcPct val="50000"/>
              </a:spcBef>
            </a:pPr>
            <a:r>
              <a:rPr lang="en-US" sz="2800" dirty="0" err="1">
                <a:solidFill>
                  <a:srgbClr val="0000FF"/>
                </a:solidFill>
              </a:rPr>
              <a:t>Thứ</a:t>
            </a:r>
            <a:r>
              <a:rPr lang="en-US" sz="2800" dirty="0">
                <a:solidFill>
                  <a:srgbClr val="0000FF"/>
                </a:solidFill>
              </a:rPr>
              <a:t>  </a:t>
            </a:r>
            <a:r>
              <a:rPr lang="en-US" sz="2800" dirty="0" err="1" smtClean="0">
                <a:solidFill>
                  <a:srgbClr val="0000FF"/>
                </a:solidFill>
              </a:rPr>
              <a:t>Năm</a:t>
            </a:r>
            <a:r>
              <a:rPr lang="en-US" sz="2800" dirty="0" smtClean="0">
                <a:solidFill>
                  <a:srgbClr val="0000FF"/>
                </a:solidFill>
              </a:rPr>
              <a:t>  </a:t>
            </a:r>
            <a:r>
              <a:rPr lang="en-US" sz="2800" dirty="0" err="1">
                <a:solidFill>
                  <a:srgbClr val="0000FF"/>
                </a:solidFill>
              </a:rPr>
              <a:t>ngày</a:t>
            </a:r>
            <a:r>
              <a:rPr lang="en-US" sz="2800" dirty="0">
                <a:solidFill>
                  <a:srgbClr val="0000FF"/>
                </a:solidFill>
              </a:rPr>
              <a:t> </a:t>
            </a:r>
            <a:r>
              <a:rPr lang="en-US" sz="2800" dirty="0" smtClean="0">
                <a:solidFill>
                  <a:srgbClr val="0000FF"/>
                </a:solidFill>
              </a:rPr>
              <a:t>16 </a:t>
            </a:r>
            <a:r>
              <a:rPr lang="en-US" sz="2800" dirty="0" err="1">
                <a:solidFill>
                  <a:srgbClr val="0000FF"/>
                </a:solidFill>
              </a:rPr>
              <a:t>tháng</a:t>
            </a:r>
            <a:r>
              <a:rPr lang="en-US" sz="2800" dirty="0">
                <a:solidFill>
                  <a:srgbClr val="0000FF"/>
                </a:solidFill>
              </a:rPr>
              <a:t> 10 </a:t>
            </a:r>
            <a:r>
              <a:rPr lang="en-US" sz="2800" dirty="0" err="1">
                <a:solidFill>
                  <a:srgbClr val="0000FF"/>
                </a:solidFill>
              </a:rPr>
              <a:t>năm</a:t>
            </a:r>
            <a:r>
              <a:rPr lang="en-US" sz="2800" dirty="0">
                <a:solidFill>
                  <a:srgbClr val="0000FF"/>
                </a:solidFill>
              </a:rPr>
              <a:t> </a:t>
            </a:r>
            <a:r>
              <a:rPr lang="en-US" sz="2800" dirty="0" smtClean="0">
                <a:solidFill>
                  <a:srgbClr val="0000FF"/>
                </a:solidFill>
              </a:rPr>
              <a:t>2025</a:t>
            </a:r>
            <a:endParaRPr lang="en-US" sz="2800" dirty="0">
              <a:solidFill>
                <a:srgbClr val="0000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050"/>
                            </p:stCondLst>
                            <p:childTnLst>
                              <p:par>
                                <p:cTn id="13" presetID="56" presetClass="entr" presetSubtype="0" fill="hold"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250" autoRev="1" fill="hold">
                                          <p:stCondLst>
                                            <p:cond delay="0"/>
                                          </p:stCondLst>
                                        </p:cTn>
                                        <p:tgtEl>
                                          <p:spTgt spid="4"/>
                                        </p:tgtEl>
                                        <p:attrNameLst>
                                          <p:attrName>ppt_w</p:attrName>
                                        </p:attrNameLst>
                                      </p:cBhvr>
                                    </p:anim>
                                    <p:anim by="(#ppt_w*0.50)" calcmode="lin" valueType="num">
                                      <p:cBhvr>
                                        <p:cTn id="16" dur="250" decel="50000" autoRev="1" fill="hold">
                                          <p:stCondLst>
                                            <p:cond delay="0"/>
                                          </p:stCondLst>
                                        </p:cTn>
                                        <p:tgtEl>
                                          <p:spTgt spid="4"/>
                                        </p:tgtEl>
                                        <p:attrNameLst>
                                          <p:attrName>ppt_x</p:attrName>
                                        </p:attrNameLst>
                                      </p:cBhvr>
                                    </p:anim>
                                    <p:anim from="(-#ppt_h/2)" to="(#ppt_y)" calcmode="lin" valueType="num">
                                      <p:cBhvr>
                                        <p:cTn id="17" dur="500" fill="hold">
                                          <p:stCondLst>
                                            <p:cond delay="0"/>
                                          </p:stCondLst>
                                        </p:cTn>
                                        <p:tgtEl>
                                          <p:spTgt spid="4"/>
                                        </p:tgtEl>
                                        <p:attrNameLst>
                                          <p:attrName>ppt_y</p:attrName>
                                        </p:attrNameLst>
                                      </p:cBhvr>
                                    </p:anim>
                                    <p:animRot by="21600000">
                                      <p:cBhvr>
                                        <p:cTn id="18"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srcRect/>
          <a:stretch>
            <a:fillRect/>
          </a:stretch>
        </p:blipFill>
        <p:spPr bwMode="auto">
          <a:xfrm>
            <a:off x="0" y="0"/>
            <a:ext cx="9104313" cy="6858000"/>
          </a:xfrm>
          <a:prstGeom prst="rect">
            <a:avLst/>
          </a:prstGeom>
          <a:noFill/>
          <a:ln w="9525">
            <a:noFill/>
            <a:miter lim="800000"/>
            <a:headEnd/>
            <a:tailEnd/>
          </a:ln>
        </p:spPr>
      </p:pic>
      <p:sp>
        <p:nvSpPr>
          <p:cNvPr id="7171" name="TextBox 7"/>
          <p:cNvSpPr txBox="1">
            <a:spLocks noChangeArrowheads="1"/>
          </p:cNvSpPr>
          <p:nvPr/>
        </p:nvSpPr>
        <p:spPr bwMode="auto">
          <a:xfrm>
            <a:off x="457200" y="1446213"/>
            <a:ext cx="8686800" cy="3692525"/>
          </a:xfrm>
          <a:prstGeom prst="rect">
            <a:avLst/>
          </a:prstGeom>
          <a:noFill/>
          <a:ln w="9525">
            <a:noFill/>
            <a:miter lim="800000"/>
            <a:headEnd/>
            <a:tailEnd/>
          </a:ln>
        </p:spPr>
        <p:txBody>
          <a:bodyPr lIns="0" tIns="0" rIns="0" bIns="0">
            <a:spAutoFit/>
          </a:bodyPr>
          <a:lstStyle/>
          <a:p>
            <a:pPr algn="ctr">
              <a:lnSpc>
                <a:spcPct val="150000"/>
              </a:lnSpc>
            </a:pPr>
            <a:r>
              <a:rPr lang="vi-VN" sz="4000" b="1">
                <a:solidFill>
                  <a:srgbClr val="C00000"/>
                </a:solidFill>
              </a:rPr>
              <a:t>HOẠT ĐỘNG 1.</a:t>
            </a:r>
          </a:p>
          <a:p>
            <a:pPr>
              <a:lnSpc>
                <a:spcPct val="150000"/>
              </a:lnSpc>
            </a:pPr>
            <a:r>
              <a:rPr lang="vi-VN" sz="4000" b="1">
                <a:solidFill>
                  <a:srgbClr val="0000FF"/>
                </a:solidFill>
              </a:rPr>
              <a:t>TÌM HIỂU BIỆN PHÁP NHÂN HÓA TRONG BÀI THƠ</a:t>
            </a:r>
            <a:r>
              <a:rPr lang="en-US" sz="4000" b="1">
                <a:solidFill>
                  <a:srgbClr val="0000FF"/>
                </a:solidFill>
              </a:rPr>
              <a:t>: </a:t>
            </a:r>
            <a:r>
              <a:rPr lang="vi-VN" sz="4000" b="1">
                <a:solidFill>
                  <a:srgbClr val="0000FF"/>
                </a:solidFill>
              </a:rPr>
              <a:t> </a:t>
            </a:r>
            <a:r>
              <a:rPr lang="vi-VN" sz="4000" b="1" i="1">
                <a:solidFill>
                  <a:srgbClr val="0000FF"/>
                </a:solidFill>
              </a:rPr>
              <a:t>ÔNG MẶT TRỜI </a:t>
            </a:r>
            <a:r>
              <a:rPr lang="en-US" sz="4000" b="1" i="1">
                <a:solidFill>
                  <a:srgbClr val="0000FF"/>
                </a:solidFill>
              </a:rPr>
              <a:t>               </a:t>
            </a:r>
            <a:r>
              <a:rPr lang="vi-VN" sz="4000" b="1" i="1">
                <a:solidFill>
                  <a:srgbClr val="0000FF"/>
                </a:solidFill>
              </a:rPr>
              <a:t>ÓNG ÁNH.</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srcRect/>
          <a:stretch>
            <a:fillRect/>
          </a:stretch>
        </p:blipFill>
        <p:spPr bwMode="auto">
          <a:xfrm>
            <a:off x="0" y="0"/>
            <a:ext cx="9104313" cy="6858000"/>
          </a:xfrm>
          <a:prstGeom prst="rect">
            <a:avLst/>
          </a:prstGeom>
          <a:noFill/>
          <a:ln w="9525">
            <a:noFill/>
            <a:miter lim="800000"/>
            <a:headEnd/>
            <a:tailEnd/>
          </a:ln>
        </p:spPr>
      </p:pic>
      <p:sp>
        <p:nvSpPr>
          <p:cNvPr id="9223" name="Text Box 4"/>
          <p:cNvSpPr txBox="1">
            <a:spLocks noChangeArrowheads="1"/>
          </p:cNvSpPr>
          <p:nvPr/>
        </p:nvSpPr>
        <p:spPr bwMode="auto">
          <a:xfrm>
            <a:off x="457200" y="685800"/>
            <a:ext cx="5105400" cy="6494463"/>
          </a:xfrm>
          <a:prstGeom prst="rect">
            <a:avLst/>
          </a:prstGeom>
          <a:noFill/>
          <a:ln>
            <a:noFill/>
          </a:ln>
          <a:extLst>
            <a:ext uri="{909E8E84-426E-40DD-AFC4-6F175D3DCCD1}"/>
            <a:ext uri="{91240B29-F687-4F45-9708-019B960494DF}"/>
          </a:extLst>
        </p:spPr>
        <p:txBody>
          <a:bodyPr>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a:spcAft>
                <a:spcPts val="0"/>
              </a:spcAft>
              <a:defRPr/>
            </a:pPr>
            <a:r>
              <a:rPr lang="vi-VN" sz="3200" b="1" i="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ÔNG </a:t>
            </a:r>
            <a:r>
              <a:rPr lang="vi-VN" sz="32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MẶT TRỜI ÓNG </a:t>
            </a:r>
            <a:r>
              <a:rPr lang="vi-VN" sz="3200" b="1" i="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ÁNH</a:t>
            </a:r>
            <a:endParaRPr lang="en-US" sz="3200" b="1" i="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endParaRPr>
          </a:p>
          <a:p>
            <a:pPr>
              <a:spcAft>
                <a:spcPts val="0"/>
              </a:spcAft>
              <a:defRPr/>
            </a:pPr>
            <a:endParaRPr lang="vi-VN" sz="3200" b="1" i="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spcAft>
                <a:spcPts val="0"/>
              </a:spcAft>
              <a:defRPr/>
            </a:pP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Ông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Mặt</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Trời</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óng</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ánh</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spcAft>
                <a:spcPts val="0"/>
              </a:spcAft>
              <a:defRPr/>
            </a:pP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Toả</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nắng</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hai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mẹ</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con </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spcAft>
                <a:spcPts val="0"/>
              </a:spcAft>
              <a:defRPr/>
            </a:pP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Bóng</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con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và</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bóng</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mẹ</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spcAft>
                <a:spcPts val="0"/>
              </a:spcAft>
              <a:defRPr/>
            </a:pP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Dắt</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nhau đi trên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đường</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spcAft>
                <a:spcPts val="0"/>
              </a:spcAft>
              <a:defRPr/>
            </a:pP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endParaRPr>
          </a:p>
          <a:p>
            <a:pPr>
              <a:spcAft>
                <a:spcPts val="0"/>
              </a:spcAft>
              <a:defRPr/>
            </a:pP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Ông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nhíu</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mắt</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nhìn</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em </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spcAft>
                <a:spcPts val="0"/>
              </a:spcAft>
              <a:defRPr/>
            </a:pP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Em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nhíu</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mắt</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nhìn</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ông </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spcAft>
                <a:spcPts val="0"/>
              </a:spcAft>
              <a:defRPr/>
            </a:pP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“Ông ở trên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trời</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nhé</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spcAft>
                <a:spcPts val="0"/>
              </a:spcAft>
              <a:defRPr/>
            </a:pP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Cháu</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ở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dưới</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này</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thôi!".</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lgn="ctr">
              <a:defRPr/>
            </a:pPr>
            <a:r>
              <a:rPr lang="en-US" sz="3200" dirty="0">
                <a:latin typeface="Times New Roman" panose="02020603050405020304" pitchFamily="18" charset="0"/>
                <a:cs typeface="Times New Roman" panose="02020603050405020304" pitchFamily="18" charset="0"/>
              </a:rPr>
              <a:t>. </a:t>
            </a:r>
          </a:p>
          <a:p>
            <a:pPr>
              <a:defRPr/>
            </a:pPr>
            <a:endParaRPr lang="en-US" sz="3200" dirty="0">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3886200" y="2057400"/>
            <a:ext cx="5334000" cy="3067050"/>
          </a:xfrm>
          <a:prstGeom prst="rect">
            <a:avLst/>
          </a:prstGeom>
          <a:noFill/>
          <a:ln>
            <a:noFill/>
          </a:ln>
          <a:extLst>
            <a:ext uri="{909E8E84-426E-40DD-AFC4-6F175D3DCCD1}"/>
            <a:ext uri="{91240B29-F687-4F45-9708-019B960494DF}"/>
          </a:extLst>
        </p:spPr>
        <p:txBody>
          <a:bodyPr>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1032510" algn="just">
              <a:spcAft>
                <a:spcPts val="1000"/>
              </a:spcAft>
              <a:defRPr/>
            </a:pP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Hai ông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cháu</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cùng</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cười</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1032510" algn="just">
              <a:spcAft>
                <a:spcPts val="1000"/>
              </a:spcAft>
              <a:defRPr/>
            </a:pP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Mẹ</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cười</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đi bên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cạnh</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1032510" algn="just">
              <a:spcAft>
                <a:spcPts val="1000"/>
              </a:spcAft>
              <a:defRPr/>
            </a:pP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Ông Mặt Trời óng ánh... </a:t>
            </a:r>
            <a:r>
              <a:rPr lang="en-US" sz="3200"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p>
          <a:p>
            <a:pPr marL="1032510" algn="just">
              <a:spcAft>
                <a:spcPts val="1000"/>
              </a:spcAft>
              <a:defRPr/>
            </a:pPr>
            <a:r>
              <a:rPr lang="en-US" sz="3200" b="1"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2000" b="1"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NGÔ </a:t>
            </a:r>
            <a:r>
              <a:rPr lang="vi-VN" sz="20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THỊ BÍCH HIỀN</a:t>
            </a:r>
            <a:endParaRPr lang="vi-VN" sz="20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defRPr/>
            </a:pP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randombar(horizontal)">
                                      <p:cBhvr>
                                        <p:cTn id="7" dur="1000"/>
                                        <p:tgtEl>
                                          <p:spTgt spid="9223"/>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srcRect/>
          <a:stretch>
            <a:fillRect/>
          </a:stretch>
        </p:blipFill>
        <p:spPr bwMode="auto">
          <a:xfrm>
            <a:off x="0" y="0"/>
            <a:ext cx="9104313" cy="6858000"/>
          </a:xfrm>
          <a:prstGeom prst="rect">
            <a:avLst/>
          </a:prstGeom>
          <a:noFill/>
          <a:ln w="9525">
            <a:noFill/>
            <a:miter lim="800000"/>
            <a:headEnd/>
            <a:tailEnd/>
          </a:ln>
        </p:spPr>
      </p:pic>
      <p:sp>
        <p:nvSpPr>
          <p:cNvPr id="9223" name="Text Box 4"/>
          <p:cNvSpPr txBox="1">
            <a:spLocks noChangeArrowheads="1"/>
          </p:cNvSpPr>
          <p:nvPr/>
        </p:nvSpPr>
        <p:spPr bwMode="auto">
          <a:xfrm>
            <a:off x="604838" y="2079625"/>
            <a:ext cx="8118475" cy="2571750"/>
          </a:xfrm>
          <a:prstGeom prst="rect">
            <a:avLst/>
          </a:prstGeom>
          <a:noFill/>
          <a:ln>
            <a:noFill/>
          </a:ln>
          <a:extLst>
            <a:ext uri="{909E8E84-426E-40DD-AFC4-6F175D3DCCD1}"/>
            <a:ext uri="{91240B29-F687-4F45-9708-019B960494DF}"/>
          </a:extLst>
        </p:spPr>
        <p:txBody>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algn="just">
              <a:defRPr/>
            </a:pP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Sự</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vật</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nào</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được</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nhân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hoá</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trong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bài</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thơ? </a:t>
            </a:r>
            <a:endPar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defRPr/>
            </a:pP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Sự</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vật</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đó</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được</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nhân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hoá</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bằng</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cách</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nào</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defRPr/>
            </a:pPr>
            <a:endParaRPr lang="vi-VN" altLang="en-US" sz="4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3"/>
          <p:cNvSpPr/>
          <p:nvPr/>
        </p:nvSpPr>
        <p:spPr>
          <a:xfrm>
            <a:off x="1066800" y="838200"/>
            <a:ext cx="6400800" cy="84455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accent1"/>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Bài 1:</a:t>
            </a:r>
            <a:endParaRPr lang="en-US" sz="3200" b="1" dirty="0">
              <a:solidFill>
                <a:srgbClr val="0000FF"/>
              </a:solidFill>
              <a:latin typeface="Times New Roman" panose="02020603050405020304" pitchFamily="18" charset="0"/>
              <a:cs typeface="Times New Roman" panose="02020603050405020304" pitchFamily="18" charset="0"/>
            </a:endParaRPr>
          </a:p>
        </p:txBody>
      </p:sp>
      <p:grpSp>
        <p:nvGrpSpPr>
          <p:cNvPr id="3" name="Group 6"/>
          <p:cNvGrpSpPr>
            <a:grpSpLocks/>
          </p:cNvGrpSpPr>
          <p:nvPr/>
        </p:nvGrpSpPr>
        <p:grpSpPr bwMode="auto">
          <a:xfrm>
            <a:off x="7180263" y="4495800"/>
            <a:ext cx="1774825" cy="2311400"/>
            <a:chOff x="3211175" y="5984410"/>
            <a:chExt cx="3754431" cy="4215611"/>
          </a:xfrm>
        </p:grpSpPr>
        <p:pic>
          <p:nvPicPr>
            <p:cNvPr id="9222" name="Picture 7"/>
            <p:cNvPicPr>
              <a:picLocks noChangeAspect="1"/>
            </p:cNvPicPr>
            <p:nvPr/>
          </p:nvPicPr>
          <p:blipFill>
            <a:blip r:embed="rId3"/>
            <a:srcRect/>
            <a:stretch>
              <a:fillRect/>
            </a:stretch>
          </p:blipFill>
          <p:spPr bwMode="auto">
            <a:xfrm>
              <a:off x="3211175" y="6085221"/>
              <a:ext cx="2187702" cy="4114800"/>
            </a:xfrm>
            <a:prstGeom prst="rect">
              <a:avLst/>
            </a:prstGeom>
            <a:noFill/>
            <a:ln w="9525">
              <a:noFill/>
              <a:miter lim="800000"/>
              <a:headEnd/>
              <a:tailEnd/>
            </a:ln>
          </p:spPr>
        </p:pic>
        <p:pic>
          <p:nvPicPr>
            <p:cNvPr id="2" name="Picture 8"/>
            <p:cNvPicPr>
              <a:picLocks noChangeAspect="1"/>
            </p:cNvPicPr>
            <p:nvPr/>
          </p:nvPicPr>
          <p:blipFill>
            <a:blip r:embed="rId4"/>
            <a:srcRect/>
            <a:stretch>
              <a:fillRect/>
            </a:stretch>
          </p:blipFill>
          <p:spPr bwMode="auto">
            <a:xfrm>
              <a:off x="4949354" y="5984410"/>
              <a:ext cx="2016252" cy="4114800"/>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randombar(horizontal)">
                                      <p:cBhvr>
                                        <p:cTn id="7" dur="1000"/>
                                        <p:tgtEl>
                                          <p:spTgt spid="9223"/>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anim calcmode="lin" valueType="num">
                                      <p:cBhvr>
                                        <p:cTn id="11" dur="750" fill="hold"/>
                                        <p:tgtEl>
                                          <p:spTgt spid="3"/>
                                        </p:tgtEl>
                                        <p:attrNameLst>
                                          <p:attrName>ppt_x</p:attrName>
                                        </p:attrNameLst>
                                      </p:cBhvr>
                                      <p:tavLst>
                                        <p:tav tm="0">
                                          <p:val>
                                            <p:strVal val="#ppt_x"/>
                                          </p:val>
                                        </p:tav>
                                        <p:tav tm="100000">
                                          <p:val>
                                            <p:strVal val="#ppt_x"/>
                                          </p:val>
                                        </p:tav>
                                      </p:tavLst>
                                    </p:anim>
                                    <p:anim calcmode="lin" valueType="num">
                                      <p:cBhvr>
                                        <p:cTn id="12"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5"/>
          <p:cNvSpPr>
            <a:spLocks noChangeArrowheads="1"/>
          </p:cNvSpPr>
          <p:nvPr/>
        </p:nvSpPr>
        <p:spPr bwMode="auto">
          <a:xfrm>
            <a:off x="788988" y="936625"/>
            <a:ext cx="7156450" cy="1216025"/>
          </a:xfrm>
          <a:custGeom>
            <a:avLst/>
            <a:gdLst>
              <a:gd name="T0" fmla="*/ 0 w 9542034"/>
              <a:gd name="T1" fmla="*/ 0 h 3157546"/>
              <a:gd name="T2" fmla="*/ 9542034 w 9542034"/>
              <a:gd name="T3" fmla="*/ 3157546 h 3157546"/>
            </a:gdLst>
            <a:ahLst/>
            <a:cxnLst/>
            <a:rect l="T0" t="T1" r="T2" b="T3"/>
            <a:pathLst>
              <a:path w="9542034" h="3157546">
                <a:moveTo>
                  <a:pt x="0" y="0"/>
                </a:moveTo>
                <a:lnTo>
                  <a:pt x="9542034" y="0"/>
                </a:lnTo>
                <a:lnTo>
                  <a:pt x="9542034" y="3157546"/>
                </a:lnTo>
                <a:lnTo>
                  <a:pt x="0" y="3157546"/>
                </a:lnTo>
                <a:lnTo>
                  <a:pt x="0" y="0"/>
                </a:lnTo>
                <a:close/>
              </a:path>
            </a:pathLst>
          </a:custGeom>
          <a:blipFill dpi="0" rotWithShape="1">
            <a:blip r:embed="rId2"/>
            <a:srcRect/>
            <a:stretch>
              <a:fillRect/>
            </a:stretch>
          </a:blipFill>
          <a:ln w="9525">
            <a:noFill/>
            <a:miter lim="800000"/>
            <a:headEnd/>
            <a:tailEnd/>
          </a:ln>
        </p:spPr>
        <p:txBody>
          <a:bodyPr/>
          <a:lstStyle/>
          <a:p>
            <a:endParaRPr lang="en-US"/>
          </a:p>
        </p:txBody>
      </p:sp>
      <p:sp>
        <p:nvSpPr>
          <p:cNvPr id="9" name="TextBox 9"/>
          <p:cNvSpPr txBox="1"/>
          <p:nvPr/>
        </p:nvSpPr>
        <p:spPr>
          <a:xfrm>
            <a:off x="625475" y="3317875"/>
            <a:ext cx="3827463" cy="2768600"/>
          </a:xfrm>
          <a:prstGeom prst="rect">
            <a:avLst/>
          </a:prstGeom>
        </p:spPr>
        <p:txBody>
          <a:bodyPr lIns="0" tIns="0" rIns="0" bIns="0">
            <a:spAutoFit/>
          </a:bodyPr>
          <a:lstStyle/>
          <a:p>
            <a:pPr algn="ctr">
              <a:lnSpc>
                <a:spcPct val="150000"/>
              </a:lnSpc>
              <a:defRPr/>
            </a:pPr>
            <a:r>
              <a:rPr lang="vi-VN" sz="4000"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Sự</a:t>
            </a:r>
            <a:r>
              <a:rPr lang="vi-VN" sz="4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 </a:t>
            </a:r>
            <a:r>
              <a:rPr lang="vi-VN" sz="4000"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vật</a:t>
            </a:r>
            <a:r>
              <a:rPr lang="vi-VN" sz="4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 </a:t>
            </a:r>
            <a:r>
              <a:rPr lang="vi-VN" sz="4000"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được</a:t>
            </a:r>
            <a:r>
              <a:rPr lang="vi-VN" sz="4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 nhân </a:t>
            </a:r>
            <a:r>
              <a:rPr lang="vi-VN" sz="4000"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hoá</a:t>
            </a:r>
            <a:r>
              <a:rPr lang="vi-VN" sz="4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 trong </a:t>
            </a:r>
            <a:r>
              <a:rPr lang="vi-VN" sz="4000"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bài</a:t>
            </a:r>
            <a:r>
              <a:rPr lang="vi-VN" sz="4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 thơ </a:t>
            </a:r>
            <a:r>
              <a:rPr lang="vi-VN" sz="4000"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là</a:t>
            </a:r>
            <a:r>
              <a:rPr lang="vi-VN" sz="4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 </a:t>
            </a:r>
            <a:r>
              <a:rPr lang="vi-VN" sz="400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Mặt</a:t>
            </a:r>
            <a:r>
              <a:rPr lang="vi-VN" sz="40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 </a:t>
            </a:r>
            <a:r>
              <a:rPr lang="vi-VN" sz="400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Trời</a:t>
            </a:r>
            <a:r>
              <a:rPr lang="vi-VN" sz="4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a:t>
            </a:r>
            <a:endParaRPr lang="en-US" sz="4000" dirty="0">
              <a:solidFill>
                <a:srgbClr val="A23C7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9" name="Picture 11"/>
          <p:cNvPicPr>
            <a:picLocks noChangeAspect="1"/>
          </p:cNvPicPr>
          <p:nvPr/>
        </p:nvPicPr>
        <p:blipFill>
          <a:blip r:embed="rId3"/>
          <a:srcRect/>
          <a:stretch>
            <a:fillRect/>
          </a:stretch>
        </p:blipFill>
        <p:spPr bwMode="auto">
          <a:xfrm rot="1341360">
            <a:off x="5157788" y="1752600"/>
            <a:ext cx="1341437" cy="3381375"/>
          </a:xfrm>
          <a:prstGeom prst="rect">
            <a:avLst/>
          </a:prstGeom>
          <a:noFill/>
          <a:ln w="9525">
            <a:noFill/>
            <a:miter lim="800000"/>
            <a:headEnd/>
            <a:tailEnd/>
          </a:ln>
        </p:spPr>
      </p:pic>
      <p:sp>
        <p:nvSpPr>
          <p:cNvPr id="10245" name="TextBox 6"/>
          <p:cNvSpPr txBox="1">
            <a:spLocks noChangeArrowheads="1"/>
          </p:cNvSpPr>
          <p:nvPr/>
        </p:nvSpPr>
        <p:spPr bwMode="auto">
          <a:xfrm>
            <a:off x="304800" y="936625"/>
            <a:ext cx="8077200" cy="1736725"/>
          </a:xfrm>
          <a:prstGeom prst="rect">
            <a:avLst/>
          </a:prstGeom>
          <a:noFill/>
          <a:ln w="9525">
            <a:noFill/>
            <a:miter lim="800000"/>
            <a:headEnd/>
            <a:tailEnd/>
          </a:ln>
        </p:spPr>
        <p:txBody>
          <a:bodyPr lIns="0" tIns="0" rIns="0" bIns="0">
            <a:spAutoFit/>
          </a:bodyPr>
          <a:lstStyle/>
          <a:p>
            <a:pPr algn="ctr">
              <a:lnSpc>
                <a:spcPct val="150000"/>
              </a:lnSpc>
            </a:pPr>
            <a:r>
              <a:rPr lang="vi-VN" sz="4000" b="1">
                <a:solidFill>
                  <a:srgbClr val="0000FF"/>
                </a:solidFill>
                <a:latin typeface="Times New Roman" pitchFamily="18" charset="0"/>
                <a:cs typeface="Times New Roman" pitchFamily="18" charset="0"/>
              </a:rPr>
              <a:t>a) Sự vật nào được nhân hoá trong bài thơ?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814</Words>
  <Application>Microsoft Office PowerPoint</Application>
  <PresentationFormat>On-screen Show (4:3)</PresentationFormat>
  <Paragraphs>82</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This</cp:lastModifiedBy>
  <cp:revision>5</cp:revision>
  <dcterms:created xsi:type="dcterms:W3CDTF">2023-10-15T13:12:27Z</dcterms:created>
  <dcterms:modified xsi:type="dcterms:W3CDTF">2025-10-13T21:21:24Z</dcterms:modified>
</cp:coreProperties>
</file>