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media/image11.svg" ContentType="image/svg+xml"/>
  <Override PartName="/ppt/media/image13.svg" ContentType="image/svg+xml"/>
  <Override PartName="/ppt/media/image15.svg" ContentType="image/svg+xml"/>
  <Override PartName="/ppt/media/image18.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28.svg" ContentType="image/svg+xml"/>
  <Override PartName="/ppt/media/image3.svg" ContentType="image/svg+xml"/>
  <Override PartName="/ppt/media/image30.svg" ContentType="image/svg+xml"/>
  <Override PartName="/ppt/media/image32.svg" ContentType="image/svg+xml"/>
  <Override PartName="/ppt/media/image34.svg" ContentType="image/svg+xml"/>
  <Override PartName="/ppt/media/image36.svg" ContentType="image/svg+xml"/>
  <Override PartName="/ppt/media/image39.svg" ContentType="image/svg+xml"/>
  <Override PartName="/ppt/media/image44.svg" ContentType="image/svg+xml"/>
  <Override PartName="/ppt/media/image48.svg" ContentType="image/svg+xml"/>
  <Override PartName="/ppt/media/image5.svg" ContentType="image/svg+xml"/>
  <Override PartName="/ppt/media/image52.svg" ContentType="image/svg+xml"/>
  <Override PartName="/ppt/media/image56.svg" ContentType="image/svg+xml"/>
  <Override PartName="/ppt/media/image58.svg" ContentType="image/svg+xml"/>
  <Override PartName="/ppt/media/image60.svg" ContentType="image/svg+xml"/>
  <Override PartName="/ppt/media/image66.svg" ContentType="image/svg+xml"/>
  <Override PartName="/ppt/media/image69.svg" ContentType="image/svg+xml"/>
  <Override PartName="/ppt/media/image7.svg" ContentType="image/svg+xml"/>
  <Override PartName="/ppt/media/image71.svg" ContentType="image/svg+xml"/>
  <Override PartName="/ppt/media/image76.svg" ContentType="image/svg+xml"/>
  <Override PartName="/ppt/media/image80.svg" ContentType="image/svg+xml"/>
  <Override PartName="/ppt/media/image82.svg" ContentType="image/svg+xml"/>
  <Override PartName="/ppt/media/image84.svg" ContentType="image/svg+xml"/>
  <Override PartName="/ppt/media/image86.svg" ContentType="image/svg+xml"/>
  <Override PartName="/ppt/media/image88.svg" ContentType="image/svg+xml"/>
  <Override PartName="/ppt/media/image9.svg" ContentType="image/svg+xml"/>
  <Override PartName="/ppt/media/image90.svg" ContentType="image/svg+xml"/>
  <Override PartName="/ppt/media/image92.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372" r:id="rId4"/>
    <p:sldId id="272" r:id="rId5"/>
    <p:sldId id="266" r:id="rId6"/>
    <p:sldId id="257" r:id="rId7"/>
    <p:sldId id="279" r:id="rId8"/>
    <p:sldId id="267" r:id="rId9"/>
    <p:sldId id="268" r:id="rId10"/>
    <p:sldId id="269" r:id="rId11"/>
    <p:sldId id="281" r:id="rId12"/>
    <p:sldId id="270" r:id="rId13"/>
    <p:sldId id="280" r:id="rId14"/>
    <p:sldId id="271" r:id="rId15"/>
    <p:sldId id="282" r:id="rId16"/>
    <p:sldId id="283" r:id="rId17"/>
    <p:sldId id="284" r:id="rId18"/>
    <p:sldId id="285" r:id="rId19"/>
    <p:sldId id="286" r:id="rId20"/>
    <p:sldId id="287" r:id="rId21"/>
    <p:sldId id="288" r:id="rId22"/>
    <p:sldId id="289" r:id="rId23"/>
    <p:sldId id="273" r:id="rId24"/>
    <p:sldId id="274" r:id="rId25"/>
    <p:sldId id="304" r:id="rId26"/>
    <p:sldId id="264" r:id="rId27"/>
  </p:sldIdLst>
  <p:sldSz cx="18288000" cy="10287000"/>
  <p:notesSz cx="6858000" cy="9144000"/>
  <p:embeddedFontLst>
    <p:embeddedFont>
      <p:font typeface="Gamja Flower" charset="-127"/>
      <p:regular r:id="rId31"/>
    </p:embeddedFont>
    <p:embeddedFont>
      <p:font typeface="Gaegu Bold"/>
      <p:bold r:id="rId32"/>
    </p:embeddedFon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21" autoAdjust="0"/>
    <p:restoredTop sz="94580" autoAdjust="0"/>
  </p:normalViewPr>
  <p:slideViewPr>
    <p:cSldViewPr showGuides="1">
      <p:cViewPr varScale="1">
        <p:scale>
          <a:sx n="52" d="100"/>
          <a:sy n="52" d="100"/>
        </p:scale>
        <p:origin x="123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spd="med">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spd="med">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spd="med">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spd="med">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spd="med">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spd="med">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spd="med">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spd="med">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spd="med">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spd="med">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spd="med">
    <p:push dir="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sh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6.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44.svg"/><Relationship Id="rId7" Type="http://schemas.openxmlformats.org/officeDocument/2006/relationships/image" Target="../media/image43.png"/><Relationship Id="rId6" Type="http://schemas.openxmlformats.org/officeDocument/2006/relationships/image" Target="../media/image15.svg"/><Relationship Id="rId5" Type="http://schemas.openxmlformats.org/officeDocument/2006/relationships/image" Target="../media/image42.png"/><Relationship Id="rId4" Type="http://schemas.openxmlformats.org/officeDocument/2006/relationships/image" Target="../media/image13.svg"/><Relationship Id="rId3" Type="http://schemas.openxmlformats.org/officeDocument/2006/relationships/image" Target="../media/image41.png"/><Relationship Id="rId2" Type="http://schemas.openxmlformats.org/officeDocument/2006/relationships/image" Target="../media/image11.svg"/><Relationship Id="rId1" Type="http://schemas.openxmlformats.org/officeDocument/2006/relationships/image" Target="../media/image40.png"/></Relationships>
</file>

<file path=ppt/slides/_rels/slide12.xml.rels><?xml version="1.0" encoding="UTF-8" standalone="yes"?>
<Relationships xmlns="http://schemas.openxmlformats.org/package/2006/relationships"><Relationship Id="rId9" Type="http://schemas.openxmlformats.org/officeDocument/2006/relationships/image" Target="../media/image47.png"/><Relationship Id="rId8" Type="http://schemas.openxmlformats.org/officeDocument/2006/relationships/image" Target="../media/image46.png"/><Relationship Id="rId7" Type="http://schemas.openxmlformats.org/officeDocument/2006/relationships/image" Target="../media/image45.png"/><Relationship Id="rId6" Type="http://schemas.openxmlformats.org/officeDocument/2006/relationships/image" Target="../media/image15.svg"/><Relationship Id="rId5" Type="http://schemas.openxmlformats.org/officeDocument/2006/relationships/image" Target="../media/image42.png"/><Relationship Id="rId4" Type="http://schemas.openxmlformats.org/officeDocument/2006/relationships/image" Target="../media/image13.svg"/><Relationship Id="rId3" Type="http://schemas.openxmlformats.org/officeDocument/2006/relationships/image" Target="../media/image41.png"/><Relationship Id="rId2" Type="http://schemas.openxmlformats.org/officeDocument/2006/relationships/image" Target="../media/image11.svg"/><Relationship Id="rId11" Type="http://schemas.openxmlformats.org/officeDocument/2006/relationships/slideLayout" Target="../slideLayouts/slideLayout7.xml"/><Relationship Id="rId10" Type="http://schemas.openxmlformats.org/officeDocument/2006/relationships/image" Target="../media/image48.svg"/><Relationship Id="rId1" Type="http://schemas.openxmlformats.org/officeDocument/2006/relationships/image" Target="../media/image40.png"/></Relationships>
</file>

<file path=ppt/slides/_rels/slide13.xml.rels><?xml version="1.0" encoding="UTF-8" standalone="yes"?>
<Relationships xmlns="http://schemas.openxmlformats.org/package/2006/relationships"><Relationship Id="rId9" Type="http://schemas.openxmlformats.org/officeDocument/2006/relationships/image" Target="../media/image51.png"/><Relationship Id="rId8" Type="http://schemas.openxmlformats.org/officeDocument/2006/relationships/image" Target="../media/image50.png"/><Relationship Id="rId7" Type="http://schemas.openxmlformats.org/officeDocument/2006/relationships/image" Target="../media/image49.png"/><Relationship Id="rId6" Type="http://schemas.openxmlformats.org/officeDocument/2006/relationships/image" Target="../media/image15.svg"/><Relationship Id="rId5" Type="http://schemas.openxmlformats.org/officeDocument/2006/relationships/image" Target="../media/image42.png"/><Relationship Id="rId4" Type="http://schemas.openxmlformats.org/officeDocument/2006/relationships/image" Target="../media/image13.svg"/><Relationship Id="rId3" Type="http://schemas.openxmlformats.org/officeDocument/2006/relationships/image" Target="../media/image41.png"/><Relationship Id="rId2" Type="http://schemas.openxmlformats.org/officeDocument/2006/relationships/image" Target="../media/image11.svg"/><Relationship Id="rId11" Type="http://schemas.openxmlformats.org/officeDocument/2006/relationships/slideLayout" Target="../slideLayouts/slideLayout7.xml"/><Relationship Id="rId10" Type="http://schemas.openxmlformats.org/officeDocument/2006/relationships/image" Target="../media/image52.svg"/><Relationship Id="rId1" Type="http://schemas.openxmlformats.org/officeDocument/2006/relationships/image" Target="../media/image40.png"/></Relationships>
</file>

<file path=ppt/slides/_rels/slide14.xml.rels><?xml version="1.0" encoding="UTF-8" standalone="yes"?>
<Relationships xmlns="http://schemas.openxmlformats.org/package/2006/relationships"><Relationship Id="rId9" Type="http://schemas.openxmlformats.org/officeDocument/2006/relationships/image" Target="../media/image55.png"/><Relationship Id="rId8" Type="http://schemas.openxmlformats.org/officeDocument/2006/relationships/image" Target="../media/image54.png"/><Relationship Id="rId7" Type="http://schemas.openxmlformats.org/officeDocument/2006/relationships/image" Target="../media/image53.png"/><Relationship Id="rId6" Type="http://schemas.openxmlformats.org/officeDocument/2006/relationships/image" Target="../media/image15.svg"/><Relationship Id="rId5" Type="http://schemas.openxmlformats.org/officeDocument/2006/relationships/image" Target="../media/image42.png"/><Relationship Id="rId4" Type="http://schemas.openxmlformats.org/officeDocument/2006/relationships/image" Target="../media/image13.svg"/><Relationship Id="rId3" Type="http://schemas.openxmlformats.org/officeDocument/2006/relationships/image" Target="../media/image41.png"/><Relationship Id="rId2" Type="http://schemas.openxmlformats.org/officeDocument/2006/relationships/image" Target="../media/image11.svg"/><Relationship Id="rId11" Type="http://schemas.openxmlformats.org/officeDocument/2006/relationships/slideLayout" Target="../slideLayouts/slideLayout7.xml"/><Relationship Id="rId10" Type="http://schemas.openxmlformats.org/officeDocument/2006/relationships/image" Target="../media/image56.svg"/><Relationship Id="rId1" Type="http://schemas.openxmlformats.org/officeDocument/2006/relationships/image" Target="../media/image40.png"/></Relationships>
</file>

<file path=ppt/slides/_rels/slide15.xml.rels><?xml version="1.0" encoding="UTF-8" standalone="yes"?>
<Relationships xmlns="http://schemas.openxmlformats.org/package/2006/relationships"><Relationship Id="rId9" Type="http://schemas.openxmlformats.org/officeDocument/2006/relationships/image" Target="../media/image59.png"/><Relationship Id="rId8" Type="http://schemas.openxmlformats.org/officeDocument/2006/relationships/image" Target="../media/image58.svg"/><Relationship Id="rId7" Type="http://schemas.openxmlformats.org/officeDocument/2006/relationships/image" Target="../media/image57.png"/><Relationship Id="rId6" Type="http://schemas.openxmlformats.org/officeDocument/2006/relationships/image" Target="../media/image15.svg"/><Relationship Id="rId5" Type="http://schemas.openxmlformats.org/officeDocument/2006/relationships/image" Target="../media/image42.png"/><Relationship Id="rId4" Type="http://schemas.openxmlformats.org/officeDocument/2006/relationships/image" Target="../media/image13.svg"/><Relationship Id="rId3" Type="http://schemas.openxmlformats.org/officeDocument/2006/relationships/image" Target="../media/image41.png"/><Relationship Id="rId2" Type="http://schemas.openxmlformats.org/officeDocument/2006/relationships/image" Target="../media/image11.svg"/><Relationship Id="rId11" Type="http://schemas.openxmlformats.org/officeDocument/2006/relationships/slideLayout" Target="../slideLayouts/slideLayout7.xml"/><Relationship Id="rId10" Type="http://schemas.openxmlformats.org/officeDocument/2006/relationships/image" Target="../media/image60.svg"/><Relationship Id="rId1" Type="http://schemas.openxmlformats.org/officeDocument/2006/relationships/image" Target="../media/image40.png"/></Relationships>
</file>

<file path=ppt/slides/_rels/slide16.xml.rels><?xml version="1.0" encoding="UTF-8" standalone="yes"?>
<Relationships xmlns="http://schemas.openxmlformats.org/package/2006/relationships"><Relationship Id="rId9" Type="http://schemas.openxmlformats.org/officeDocument/2006/relationships/image" Target="../media/image63.png"/><Relationship Id="rId8" Type="http://schemas.openxmlformats.org/officeDocument/2006/relationships/image" Target="../media/image15.svg"/><Relationship Id="rId7" Type="http://schemas.openxmlformats.org/officeDocument/2006/relationships/image" Target="../media/image42.png"/><Relationship Id="rId6" Type="http://schemas.openxmlformats.org/officeDocument/2006/relationships/image" Target="../media/image13.svg"/><Relationship Id="rId5" Type="http://schemas.openxmlformats.org/officeDocument/2006/relationships/image" Target="../media/image41.png"/><Relationship Id="rId4" Type="http://schemas.openxmlformats.org/officeDocument/2006/relationships/image" Target="../media/image22.svg"/><Relationship Id="rId3" Type="http://schemas.openxmlformats.org/officeDocument/2006/relationships/image" Target="../media/image62.png"/><Relationship Id="rId2" Type="http://schemas.openxmlformats.org/officeDocument/2006/relationships/image" Target="../media/image20.svg"/><Relationship Id="rId13" Type="http://schemas.openxmlformats.org/officeDocument/2006/relationships/slideLayout" Target="../slideLayouts/slideLayout7.xml"/><Relationship Id="rId12" Type="http://schemas.openxmlformats.org/officeDocument/2006/relationships/image" Target="../media/image34.svg"/><Relationship Id="rId11" Type="http://schemas.openxmlformats.org/officeDocument/2006/relationships/image" Target="../media/image64.png"/><Relationship Id="rId10" Type="http://schemas.openxmlformats.org/officeDocument/2006/relationships/image" Target="../media/image32.svg"/><Relationship Id="rId1" Type="http://schemas.openxmlformats.org/officeDocument/2006/relationships/image" Target="../media/image61.pn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66.svg"/><Relationship Id="rId7" Type="http://schemas.openxmlformats.org/officeDocument/2006/relationships/image" Target="../media/image65.png"/><Relationship Id="rId6" Type="http://schemas.openxmlformats.org/officeDocument/2006/relationships/image" Target="../media/image15.svg"/><Relationship Id="rId5" Type="http://schemas.openxmlformats.org/officeDocument/2006/relationships/image" Target="../media/image42.png"/><Relationship Id="rId4" Type="http://schemas.openxmlformats.org/officeDocument/2006/relationships/image" Target="../media/image13.svg"/><Relationship Id="rId3" Type="http://schemas.openxmlformats.org/officeDocument/2006/relationships/image" Target="../media/image41.png"/><Relationship Id="rId2" Type="http://schemas.openxmlformats.org/officeDocument/2006/relationships/image" Target="../media/image11.svg"/><Relationship Id="rId1" Type="http://schemas.openxmlformats.org/officeDocument/2006/relationships/image" Target="../media/image40.png"/></Relationships>
</file>

<file path=ppt/slides/_rels/slide18.xml.rels><?xml version="1.0" encoding="UTF-8" standalone="yes"?>
<Relationships xmlns="http://schemas.openxmlformats.org/package/2006/relationships"><Relationship Id="rId9" Type="http://schemas.openxmlformats.org/officeDocument/2006/relationships/image" Target="../media/image69.svg"/><Relationship Id="rId8" Type="http://schemas.openxmlformats.org/officeDocument/2006/relationships/image" Target="../media/image68.png"/><Relationship Id="rId7" Type="http://schemas.openxmlformats.org/officeDocument/2006/relationships/image" Target="../media/image67.png"/><Relationship Id="rId6" Type="http://schemas.openxmlformats.org/officeDocument/2006/relationships/image" Target="../media/image15.svg"/><Relationship Id="rId5" Type="http://schemas.openxmlformats.org/officeDocument/2006/relationships/image" Target="../media/image42.png"/><Relationship Id="rId4" Type="http://schemas.openxmlformats.org/officeDocument/2006/relationships/image" Target="../media/image13.svg"/><Relationship Id="rId3" Type="http://schemas.openxmlformats.org/officeDocument/2006/relationships/image" Target="../media/image41.png"/><Relationship Id="rId2" Type="http://schemas.openxmlformats.org/officeDocument/2006/relationships/image" Target="../media/image11.svg"/><Relationship Id="rId10" Type="http://schemas.openxmlformats.org/officeDocument/2006/relationships/slideLayout" Target="../slideLayouts/slideLayout7.xml"/><Relationship Id="rId1" Type="http://schemas.openxmlformats.org/officeDocument/2006/relationships/image" Target="../media/image40.pn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71.svg"/><Relationship Id="rId7" Type="http://schemas.openxmlformats.org/officeDocument/2006/relationships/image" Target="../media/image70.png"/><Relationship Id="rId6" Type="http://schemas.openxmlformats.org/officeDocument/2006/relationships/image" Target="../media/image15.svg"/><Relationship Id="rId5" Type="http://schemas.openxmlformats.org/officeDocument/2006/relationships/image" Target="../media/image42.png"/><Relationship Id="rId4" Type="http://schemas.openxmlformats.org/officeDocument/2006/relationships/image" Target="../media/image13.svg"/><Relationship Id="rId3" Type="http://schemas.openxmlformats.org/officeDocument/2006/relationships/image" Target="../media/image41.png"/><Relationship Id="rId2" Type="http://schemas.openxmlformats.org/officeDocument/2006/relationships/image" Target="../media/image11.svg"/><Relationship Id="rId1" Type="http://schemas.openxmlformats.org/officeDocument/2006/relationships/image" Target="../media/image40.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9.svg"/><Relationship Id="rId7"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72.png"/><Relationship Id="rId6" Type="http://schemas.openxmlformats.org/officeDocument/2006/relationships/image" Target="../media/image15.svg"/><Relationship Id="rId5" Type="http://schemas.openxmlformats.org/officeDocument/2006/relationships/image" Target="../media/image42.png"/><Relationship Id="rId4" Type="http://schemas.openxmlformats.org/officeDocument/2006/relationships/image" Target="../media/image13.svg"/><Relationship Id="rId3" Type="http://schemas.openxmlformats.org/officeDocument/2006/relationships/image" Target="../media/image41.png"/><Relationship Id="rId2" Type="http://schemas.openxmlformats.org/officeDocument/2006/relationships/image" Target="../media/image11.svg"/><Relationship Id="rId1" Type="http://schemas.openxmlformats.org/officeDocument/2006/relationships/image" Target="../media/image40.png"/></Relationships>
</file>

<file path=ppt/slides/_rels/slide21.xml.rels><?xml version="1.0" encoding="UTF-8" standalone="yes"?>
<Relationships xmlns="http://schemas.openxmlformats.org/package/2006/relationships"><Relationship Id="rId9" Type="http://schemas.openxmlformats.org/officeDocument/2006/relationships/image" Target="../media/image63.png"/><Relationship Id="rId8" Type="http://schemas.openxmlformats.org/officeDocument/2006/relationships/image" Target="../media/image15.svg"/><Relationship Id="rId7" Type="http://schemas.openxmlformats.org/officeDocument/2006/relationships/image" Target="../media/image42.png"/><Relationship Id="rId6" Type="http://schemas.openxmlformats.org/officeDocument/2006/relationships/image" Target="../media/image13.svg"/><Relationship Id="rId5" Type="http://schemas.openxmlformats.org/officeDocument/2006/relationships/image" Target="../media/image41.png"/><Relationship Id="rId4" Type="http://schemas.openxmlformats.org/officeDocument/2006/relationships/image" Target="../media/image22.svg"/><Relationship Id="rId3" Type="http://schemas.openxmlformats.org/officeDocument/2006/relationships/image" Target="../media/image62.png"/><Relationship Id="rId2" Type="http://schemas.openxmlformats.org/officeDocument/2006/relationships/image" Target="../media/image20.svg"/><Relationship Id="rId13" Type="http://schemas.openxmlformats.org/officeDocument/2006/relationships/slideLayout" Target="../slideLayouts/slideLayout7.xml"/><Relationship Id="rId12" Type="http://schemas.openxmlformats.org/officeDocument/2006/relationships/image" Target="../media/image34.svg"/><Relationship Id="rId11" Type="http://schemas.openxmlformats.org/officeDocument/2006/relationships/image" Target="../media/image64.png"/><Relationship Id="rId10" Type="http://schemas.openxmlformats.org/officeDocument/2006/relationships/image" Target="../media/image32.svg"/><Relationship Id="rId1" Type="http://schemas.openxmlformats.org/officeDocument/2006/relationships/image" Target="../media/image61.png"/></Relationships>
</file>

<file path=ppt/slides/_rels/slide22.xml.rels><?xml version="1.0" encoding="UTF-8" standalone="yes"?>
<Relationships xmlns="http://schemas.openxmlformats.org/package/2006/relationships"><Relationship Id="rId9" Type="http://schemas.openxmlformats.org/officeDocument/2006/relationships/image" Target="../media/image75.png"/><Relationship Id="rId8" Type="http://schemas.openxmlformats.org/officeDocument/2006/relationships/image" Target="../media/image74.png"/><Relationship Id="rId7" Type="http://schemas.openxmlformats.org/officeDocument/2006/relationships/image" Target="../media/image73.png"/><Relationship Id="rId6" Type="http://schemas.openxmlformats.org/officeDocument/2006/relationships/image" Target="../media/image15.svg"/><Relationship Id="rId5" Type="http://schemas.openxmlformats.org/officeDocument/2006/relationships/image" Target="../media/image42.png"/><Relationship Id="rId4" Type="http://schemas.openxmlformats.org/officeDocument/2006/relationships/image" Target="../media/image13.svg"/><Relationship Id="rId3" Type="http://schemas.openxmlformats.org/officeDocument/2006/relationships/image" Target="../media/image41.png"/><Relationship Id="rId2" Type="http://schemas.openxmlformats.org/officeDocument/2006/relationships/image" Target="../media/image11.svg"/><Relationship Id="rId11" Type="http://schemas.openxmlformats.org/officeDocument/2006/relationships/slideLayout" Target="../slideLayouts/slideLayout7.xml"/><Relationship Id="rId10" Type="http://schemas.openxmlformats.org/officeDocument/2006/relationships/image" Target="../media/image76.svg"/><Relationship Id="rId1" Type="http://schemas.openxmlformats.org/officeDocument/2006/relationships/image" Target="../media/image40.png"/></Relationships>
</file>

<file path=ppt/slides/_rels/slide23.xml.rels><?xml version="1.0" encoding="UTF-8" standalone="yes"?>
<Relationships xmlns="http://schemas.openxmlformats.org/package/2006/relationships"><Relationship Id="rId9" Type="http://schemas.openxmlformats.org/officeDocument/2006/relationships/image" Target="../media/image79.png"/><Relationship Id="rId8" Type="http://schemas.openxmlformats.org/officeDocument/2006/relationships/image" Target="../media/image78.png"/><Relationship Id="rId7" Type="http://schemas.openxmlformats.org/officeDocument/2006/relationships/image" Target="../media/image77.png"/><Relationship Id="rId6" Type="http://schemas.openxmlformats.org/officeDocument/2006/relationships/image" Target="../media/image15.svg"/><Relationship Id="rId5" Type="http://schemas.openxmlformats.org/officeDocument/2006/relationships/image" Target="../media/image42.png"/><Relationship Id="rId4" Type="http://schemas.openxmlformats.org/officeDocument/2006/relationships/image" Target="../media/image13.svg"/><Relationship Id="rId3" Type="http://schemas.openxmlformats.org/officeDocument/2006/relationships/image" Target="../media/image41.png"/><Relationship Id="rId2" Type="http://schemas.openxmlformats.org/officeDocument/2006/relationships/image" Target="../media/image11.svg"/><Relationship Id="rId11" Type="http://schemas.openxmlformats.org/officeDocument/2006/relationships/slideLayout" Target="../slideLayouts/slideLayout7.xml"/><Relationship Id="rId10" Type="http://schemas.openxmlformats.org/officeDocument/2006/relationships/image" Target="../media/image80.svg"/><Relationship Id="rId1" Type="http://schemas.openxmlformats.org/officeDocument/2006/relationships/image" Target="../media/image40.png"/></Relationships>
</file>

<file path=ppt/slides/_rels/slide24.xml.rels><?xml version="1.0" encoding="UTF-8" standalone="yes"?>
<Relationships xmlns="http://schemas.openxmlformats.org/package/2006/relationships"><Relationship Id="rId9" Type="http://schemas.openxmlformats.org/officeDocument/2006/relationships/image" Target="../media/image85.png"/><Relationship Id="rId8" Type="http://schemas.openxmlformats.org/officeDocument/2006/relationships/image" Target="../media/image84.svg"/><Relationship Id="rId7" Type="http://schemas.openxmlformats.org/officeDocument/2006/relationships/image" Target="../media/image83.png"/><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22.svg"/><Relationship Id="rId3" Type="http://schemas.openxmlformats.org/officeDocument/2006/relationships/image" Target="../media/image62.png"/><Relationship Id="rId2" Type="http://schemas.openxmlformats.org/officeDocument/2006/relationships/image" Target="../media/image20.svg"/><Relationship Id="rId13" Type="http://schemas.openxmlformats.org/officeDocument/2006/relationships/slideLayout" Target="../slideLayouts/slideLayout7.xml"/><Relationship Id="rId12" Type="http://schemas.openxmlformats.org/officeDocument/2006/relationships/image" Target="../media/image88.svg"/><Relationship Id="rId11" Type="http://schemas.openxmlformats.org/officeDocument/2006/relationships/image" Target="../media/image87.png"/><Relationship Id="rId10" Type="http://schemas.openxmlformats.org/officeDocument/2006/relationships/image" Target="../media/image86.svg"/><Relationship Id="rId1" Type="http://schemas.openxmlformats.org/officeDocument/2006/relationships/image" Target="../media/image61.png"/></Relationships>
</file>

<file path=ppt/slides/_rels/slide25.xml.rels><?xml version="1.0" encoding="UTF-8" standalone="yes"?>
<Relationships xmlns="http://schemas.openxmlformats.org/package/2006/relationships"><Relationship Id="rId9" Type="http://schemas.openxmlformats.org/officeDocument/2006/relationships/image" Target="../media/image91.png"/><Relationship Id="rId8" Type="http://schemas.openxmlformats.org/officeDocument/2006/relationships/image" Target="../media/image90.svg"/><Relationship Id="rId7" Type="http://schemas.openxmlformats.org/officeDocument/2006/relationships/image" Target="../media/image89.png"/><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22.svg"/><Relationship Id="rId3" Type="http://schemas.openxmlformats.org/officeDocument/2006/relationships/image" Target="../media/image62.png"/><Relationship Id="rId2" Type="http://schemas.openxmlformats.org/officeDocument/2006/relationships/image" Target="../media/image20.svg"/><Relationship Id="rId11" Type="http://schemas.openxmlformats.org/officeDocument/2006/relationships/slideLayout" Target="../slideLayouts/slideLayout7.xml"/><Relationship Id="rId10" Type="http://schemas.openxmlformats.org/officeDocument/2006/relationships/image" Target="../media/image92.svg"/><Relationship Id="rId1"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6.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8.svg"/><Relationship Id="rId7" Type="http://schemas.openxmlformats.org/officeDocument/2006/relationships/image" Target="../media/image17.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image" Target="../media/image26.svg"/><Relationship Id="rId7" Type="http://schemas.openxmlformats.org/officeDocument/2006/relationships/image" Target="../media/image25.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 Id="rId3" Type="http://schemas.openxmlformats.org/officeDocument/2006/relationships/image" Target="../media/image21.png"/><Relationship Id="rId2" Type="http://schemas.openxmlformats.org/officeDocument/2006/relationships/image" Target="../media/image20.svg"/><Relationship Id="rId13" Type="http://schemas.openxmlformats.org/officeDocument/2006/relationships/slideLayout" Target="../slideLayouts/slideLayout7.xml"/><Relationship Id="rId12" Type="http://schemas.openxmlformats.org/officeDocument/2006/relationships/image" Target="../media/image30.svg"/><Relationship Id="rId11" Type="http://schemas.openxmlformats.org/officeDocument/2006/relationships/image" Target="../media/image29.png"/><Relationship Id="rId10" Type="http://schemas.openxmlformats.org/officeDocument/2006/relationships/image" Target="../media/image28.svg"/><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15.svg"/><Relationship Id="rId7" Type="http://schemas.openxmlformats.org/officeDocument/2006/relationships/image" Target="../media/image14.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2.svg"/><Relationship Id="rId3" Type="http://schemas.openxmlformats.org/officeDocument/2006/relationships/image" Target="../media/image21.png"/><Relationship Id="rId2" Type="http://schemas.openxmlformats.org/officeDocument/2006/relationships/image" Target="../media/image20.svg"/><Relationship Id="rId13" Type="http://schemas.openxmlformats.org/officeDocument/2006/relationships/slideLayout" Target="../slideLayouts/slideLayout7.xml"/><Relationship Id="rId12" Type="http://schemas.openxmlformats.org/officeDocument/2006/relationships/image" Target="../media/image34.svg"/><Relationship Id="rId11" Type="http://schemas.openxmlformats.org/officeDocument/2006/relationships/image" Target="../media/image33.png"/><Relationship Id="rId10" Type="http://schemas.openxmlformats.org/officeDocument/2006/relationships/image" Target="../media/image32.svg"/><Relationship Id="rId1"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6.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6.svg"/><Relationship Id="rId7" Type="http://schemas.openxmlformats.org/officeDocument/2006/relationships/image" Target="../media/image35.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9" Type="http://schemas.openxmlformats.org/officeDocument/2006/relationships/image" Target="../media/image39.svg"/><Relationship Id="rId8" Type="http://schemas.openxmlformats.org/officeDocument/2006/relationships/image" Target="../media/image38.png"/><Relationship Id="rId7" Type="http://schemas.openxmlformats.org/officeDocument/2006/relationships/image" Target="../media/image37.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0" Type="http://schemas.openxmlformats.org/officeDocument/2006/relationships/slideLayout" Target="../slideLayouts/slideLayout7.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AC95B"/>
        </a:solidFill>
        <a:effectLst/>
      </p:bgPr>
    </p:bg>
    <p:spTree>
      <p:nvGrpSpPr>
        <p:cNvPr id="1" name=""/>
        <p:cNvGrpSpPr/>
        <p:nvPr/>
      </p:nvGrpSpPr>
      <p:grpSpPr>
        <a:xfrm>
          <a:off x="0" y="0"/>
          <a:ext cx="0" cy="0"/>
          <a:chOff x="0" y="0"/>
          <a:chExt cx="0" cy="0"/>
        </a:xfrm>
      </p:grpSpPr>
      <p:pic>
        <p:nvPicPr>
          <p:cNvPr id="21" name="Picture 168967" descr="DSC07234"/>
          <p:cNvPicPr>
            <a:picLocks noChangeAspect="1"/>
          </p:cNvPicPr>
          <p:nvPr/>
        </p:nvPicPr>
        <p:blipFill>
          <a:blip r:embed="rId1"/>
          <a:stretch>
            <a:fillRect/>
          </a:stretch>
        </p:blipFill>
        <p:spPr>
          <a:xfrm>
            <a:off x="26035" y="1264285"/>
            <a:ext cx="18369280" cy="9590405"/>
          </a:xfrm>
          <a:prstGeom prst="rect">
            <a:avLst/>
          </a:prstGeom>
          <a:noFill/>
          <a:ln w="9525">
            <a:noFill/>
          </a:ln>
        </p:spPr>
      </p:pic>
      <p:sp>
        <p:nvSpPr>
          <p:cNvPr id="24580" name="Rectangles 168970"/>
          <p:cNvSpPr/>
          <p:nvPr/>
        </p:nvSpPr>
        <p:spPr>
          <a:xfrm>
            <a:off x="855980" y="157480"/>
            <a:ext cx="14704060" cy="633095"/>
          </a:xfrm>
          <a:prstGeom prst="rect">
            <a:avLst/>
          </a:prstGeom>
        </p:spPr>
        <p:txBody>
          <a:bodyPr wrap="none" fromWordArt="1">
            <a:prstTxWarp prst="textPlain">
              <a:avLst>
                <a:gd name="adj" fmla="val 50659"/>
              </a:avLst>
            </a:prstTxWarp>
            <a:normAutofit lnSpcReduction="10000"/>
          </a:bodyPr>
          <a:p>
            <a:pPr algn="ctr"/>
            <a:r>
              <a:rPr lang="en-US" sz="3600" b="1">
                <a:ln w="12700" cap="flat" cmpd="sng">
                  <a:solidFill>
                    <a:srgbClr val="0F0C50"/>
                  </a:solidFill>
                  <a:prstDash val="solid"/>
                  <a:round/>
                  <a:headEnd type="none" w="med" len="med"/>
                  <a:tailEnd type="none" w="med" len="med"/>
                </a:ln>
                <a:solidFill>
                  <a:srgbClr val="C00000">
                    <a:alpha val="50000"/>
                  </a:srgbClr>
                </a:solidFill>
                <a:effectLst>
                  <a:outerShdw dist="45791" dir="2021404" algn="ctr" rotWithShape="0">
                    <a:srgbClr val="9999FF"/>
                  </a:outerShdw>
                </a:effectLst>
                <a:latin typeface="Times New Roman" panose="02020603050405020304" pitchFamily="18" charset="0"/>
                <a:ea typeface="Times New Roman" panose="02020603050405020304" pitchFamily="18" charset="0"/>
              </a:rPr>
              <a:t>Chào mừng quý thầy, cô đến dự giờ lớp 5D</a:t>
            </a:r>
            <a:endParaRPr lang="en-US" sz="3600" b="1">
              <a:ln w="12700" cap="flat" cmpd="sng">
                <a:solidFill>
                  <a:srgbClr val="0F0C50"/>
                </a:solidFill>
                <a:prstDash val="solid"/>
                <a:round/>
                <a:headEnd type="none" w="med" len="med"/>
                <a:tailEnd type="none" w="med" len="med"/>
              </a:ln>
              <a:solidFill>
                <a:srgbClr val="C00000">
                  <a:alpha val="50000"/>
                </a:srgbClr>
              </a:solidFill>
              <a:effectLst>
                <a:outerShdw dist="45791" dir="2021404" algn="ctr" rotWithShape="0">
                  <a:srgbClr val="9999FF"/>
                </a:outerShdw>
              </a:effectLst>
              <a:latin typeface="Times New Roman" panose="02020603050405020304" pitchFamily="18" charset="0"/>
              <a:ea typeface="Times New Roman" panose="02020603050405020304" pitchFamily="18" charset="0"/>
            </a:endParaRPr>
          </a:p>
        </p:txBody>
      </p:sp>
      <p:sp>
        <p:nvSpPr>
          <p:cNvPr id="22" name="Rectangles 21"/>
          <p:cNvSpPr/>
          <p:nvPr/>
        </p:nvSpPr>
        <p:spPr>
          <a:xfrm>
            <a:off x="6096000" y="8394700"/>
            <a:ext cx="6493510" cy="1068070"/>
          </a:xfrm>
          <a:prstGeom prst="rect">
            <a:avLst/>
          </a:prstGeom>
        </p:spPr>
        <p:txBody>
          <a:bodyPr wrap="none" fromWordArt="1">
            <a:prstTxWarp prst="textPlain">
              <a:avLst>
                <a:gd name="adj" fmla="val 50000"/>
              </a:avLst>
            </a:prstTxWarp>
            <a:normAutofit fontScale="92500" lnSpcReduction="10000"/>
          </a:bodyPr>
          <a:p>
            <a:pPr algn="ctr" fontAlgn="base"/>
            <a:r>
              <a:rPr lang="en-US" sz="3600" b="1" i="1" strike="noStrike" noProof="1">
                <a:ln w="9525" cap="flat" cmpd="sng">
                  <a:solidFill>
                    <a:srgbClr val="FF0000"/>
                  </a:solidFill>
                  <a:prstDash val="solid"/>
                  <a:headEnd type="none" w="med" len="med"/>
                  <a:tailEnd type="none" w="med" len="med"/>
                </a:ln>
                <a:gradFill rotWithShape="1">
                  <a:gsLst>
                    <a:gs pos="0">
                      <a:srgbClr val="000000"/>
                    </a:gs>
                    <a:gs pos="100000">
                      <a:srgbClr val="FF0066"/>
                    </a:gs>
                  </a:gsLst>
                  <a:lin ang="5400000" scaled="1"/>
                  <a:tileRect/>
                </a:gra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cs typeface="+mn-cs"/>
              </a:rPr>
              <a:t>Môn: Toán</a:t>
            </a:r>
            <a:endParaRPr lang="en-US" sz="3600" b="1" i="1" strike="noStrike" noProof="1">
              <a:ln w="9525" cap="flat" cmpd="sng">
                <a:solidFill>
                  <a:srgbClr val="FF0000"/>
                </a:solidFill>
                <a:prstDash val="solid"/>
                <a:headEnd type="none" w="med" len="med"/>
                <a:tailEnd type="none" w="med" len="med"/>
              </a:ln>
              <a:gradFill rotWithShape="1">
                <a:gsLst>
                  <a:gs pos="0">
                    <a:srgbClr val="000000"/>
                  </a:gs>
                  <a:gs pos="100000">
                    <a:srgbClr val="FF0066"/>
                  </a:gs>
                </a:gsLst>
                <a:lin ang="5400000" scaled="1"/>
                <a:tileRect/>
              </a:gra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endParaRPr>
          </a:p>
          <a:p>
            <a:pPr algn="ctr" fontAlgn="base"/>
            <a:r>
              <a:rPr lang="en-US" sz="3600" b="1" i="1" strike="noStrike" noProof="1">
                <a:ln w="9525" cap="flat" cmpd="sng">
                  <a:solidFill>
                    <a:srgbClr val="FF0000"/>
                  </a:solidFill>
                  <a:prstDash val="solid"/>
                  <a:headEnd type="none" w="med" len="med"/>
                  <a:tailEnd type="none" w="med" len="med"/>
                </a:ln>
                <a:gradFill rotWithShape="1">
                  <a:gsLst>
                    <a:gs pos="0">
                      <a:srgbClr val="000000"/>
                    </a:gs>
                    <a:gs pos="100000">
                      <a:srgbClr val="FF0066"/>
                    </a:gs>
                  </a:gsLst>
                  <a:lin ang="5400000" scaled="1"/>
                  <a:tileRect/>
                </a:gra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cs typeface="+mn-cs"/>
              </a:rPr>
              <a:t>Giáo viên: Thái Văn Thắng</a:t>
            </a:r>
            <a:endParaRPr lang="en-US" sz="3600" b="1" i="1" strike="noStrike" noProof="1">
              <a:ln w="9525" cap="flat" cmpd="sng">
                <a:solidFill>
                  <a:srgbClr val="FF0000"/>
                </a:solidFill>
                <a:prstDash val="solid"/>
                <a:headEnd type="none" w="med" len="med"/>
                <a:tailEnd type="none" w="med" len="med"/>
              </a:ln>
              <a:gradFill rotWithShape="1">
                <a:gsLst>
                  <a:gs pos="0">
                    <a:srgbClr val="000000"/>
                  </a:gs>
                  <a:gs pos="100000">
                    <a:srgbClr val="FF0066"/>
                  </a:gs>
                </a:gsLst>
                <a:lin ang="5400000" scaled="1"/>
                <a:tileRect/>
              </a:gra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endParaRPr>
          </a:p>
        </p:txBody>
      </p:sp>
    </p:spTree>
  </p:cSld>
  <p:clrMapOvr>
    <a:masterClrMapping/>
  </p:clrMapOvr>
  <p:transition spd="med">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2" y="53132"/>
            <a:ext cx="18327241" cy="10233868"/>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Freeform 4"/>
          <p:cNvSpPr/>
          <p:nvPr/>
        </p:nvSpPr>
        <p:spPr>
          <a:xfrm>
            <a:off x="2947619" y="7976114"/>
            <a:ext cx="6372749"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0100416" y="3342659"/>
            <a:ext cx="5698129"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2947619" y="5004355"/>
            <a:ext cx="12392763" cy="2654810"/>
          </a:xfrm>
          <a:prstGeom prst="rect">
            <a:avLst/>
          </a:prstGeom>
        </p:spPr>
        <p:txBody>
          <a:bodyPr lIns="0" tIns="0" rIns="0" bIns="0" rtlCol="0" anchor="t">
            <a:spAutoFit/>
          </a:bodyPr>
          <a:lstStyle/>
          <a:p>
            <a:pPr algn="ctr">
              <a:lnSpc>
                <a:spcPts val="5020"/>
              </a:lnSpc>
            </a:pPr>
            <a:r>
              <a:rPr lang="en-US" sz="4185">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endParaRPr lang="en-US" sz="4185">
              <a:solidFill>
                <a:srgbClr val="FFFFFF"/>
              </a:solidFill>
              <a:latin typeface="Gamja Flower" charset="-127"/>
            </a:endParaRPr>
          </a:p>
        </p:txBody>
      </p:sp>
      <p:sp>
        <p:nvSpPr>
          <p:cNvPr id="9" name="TextBox 9"/>
          <p:cNvSpPr txBox="1"/>
          <p:nvPr/>
        </p:nvSpPr>
        <p:spPr>
          <a:xfrm>
            <a:off x="2644932" y="2608784"/>
            <a:ext cx="12998136" cy="2262498"/>
          </a:xfrm>
          <a:prstGeom prst="rect">
            <a:avLst/>
          </a:prstGeom>
        </p:spPr>
        <p:txBody>
          <a:bodyPr lIns="0" tIns="0" rIns="0" bIns="0" rtlCol="0" anchor="t">
            <a:spAutoFit/>
          </a:bodyPr>
          <a:lstStyle/>
          <a:p>
            <a:pPr algn="ctr">
              <a:lnSpc>
                <a:spcPts val="7920"/>
              </a:lnSpc>
            </a:pPr>
            <a:r>
              <a:rPr lang="en-US" sz="8165">
                <a:solidFill>
                  <a:srgbClr val="FFFFFF"/>
                </a:solidFill>
                <a:latin typeface="Gaegu Bold"/>
              </a:rPr>
              <a:t>DESCRIPTION OF THE PROBLEM TO BE DISCUSSED</a:t>
            </a:r>
            <a:endParaRPr lang="en-US" sz="8165">
              <a:solidFill>
                <a:srgbClr val="FFFFFF"/>
              </a:solidFill>
              <a:latin typeface="Gaegu Bold"/>
            </a:endParaRPr>
          </a:p>
        </p:txBody>
      </p:sp>
      <p:sp>
        <p:nvSpPr>
          <p:cNvPr id="6" name="TextBox 5"/>
          <p:cNvSpPr txBox="1"/>
          <p:nvPr/>
        </p:nvSpPr>
        <p:spPr>
          <a:xfrm>
            <a:off x="2840408" y="1178162"/>
            <a:ext cx="12607184" cy="707886"/>
          </a:xfrm>
          <a:prstGeom prst="rect">
            <a:avLst/>
          </a:prstGeom>
          <a:noFill/>
        </p:spPr>
        <p:txBody>
          <a:bodyPr wrap="square">
            <a:spAutoFit/>
          </a:bodyPr>
          <a:lstStyle/>
          <a:p>
            <a:pPr algn="just">
              <a:spcAft>
                <a:spcPts val="10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Viết</a:t>
            </a:r>
            <a:r>
              <a:rPr lang="en-US" sz="4000" dirty="0">
                <a:effectLst/>
                <a:latin typeface="Arial" panose="020B0604020202020204" pitchFamily="34" charset="0"/>
                <a:ea typeface="Calibri" panose="020F0502020204030204" pitchFamily="34" charset="0"/>
                <a:cs typeface="Arial" panose="020B0604020202020204" pitchFamily="34" charset="0"/>
              </a:rPr>
              <a:t> so </a:t>
            </a:r>
            <a:r>
              <a:rPr lang="en-US" sz="4000" dirty="0" err="1">
                <a:effectLst/>
                <a:latin typeface="Arial" panose="020B0604020202020204" pitchFamily="34" charset="0"/>
                <a:ea typeface="Calibri" panose="020F0502020204030204" pitchFamily="34" charset="0"/>
                <a:cs typeface="Arial" panose="020B0604020202020204" pitchFamily="34" charset="0"/>
              </a:rPr>
              <a:t>đo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hộp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sữa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ở</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b="1" dirty="0" err="1">
                <a:effectLst/>
                <a:latin typeface="Arial" panose="020B0604020202020204" pitchFamily="34" charset="0"/>
                <a:ea typeface="Calibri" panose="020F0502020204030204" pitchFamily="34" charset="0"/>
                <a:cs typeface="Arial" panose="020B0604020202020204" pitchFamily="34" charset="0"/>
              </a:rPr>
              <a:t>Khởi</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b="1" dirty="0" err="1">
                <a:effectLst/>
                <a:latin typeface="Arial" panose="020B0604020202020204" pitchFamily="34" charset="0"/>
                <a:ea typeface="Calibri" panose="020F0502020204030204" pitchFamily="34" charset="0"/>
                <a:cs typeface="Arial" panose="020B0604020202020204" pitchFamily="34" charset="0"/>
              </a:rPr>
              <a:t>động</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7"/>
          <a:stretch>
            <a:fillRect/>
          </a:stretch>
        </p:blipFill>
        <p:spPr>
          <a:xfrm>
            <a:off x="4147688" y="2570684"/>
            <a:ext cx="9953379" cy="6200101"/>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2" y="53132"/>
            <a:ext cx="18327241" cy="10233868"/>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Freeform 4"/>
          <p:cNvSpPr/>
          <p:nvPr/>
        </p:nvSpPr>
        <p:spPr>
          <a:xfrm>
            <a:off x="2947619" y="7976114"/>
            <a:ext cx="6372749"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0100416" y="3342659"/>
            <a:ext cx="5698129"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2947619" y="5004355"/>
            <a:ext cx="12392763" cy="2654810"/>
          </a:xfrm>
          <a:prstGeom prst="rect">
            <a:avLst/>
          </a:prstGeom>
        </p:spPr>
        <p:txBody>
          <a:bodyPr lIns="0" tIns="0" rIns="0" bIns="0" rtlCol="0" anchor="t">
            <a:spAutoFit/>
          </a:bodyPr>
          <a:lstStyle/>
          <a:p>
            <a:pPr algn="ctr">
              <a:lnSpc>
                <a:spcPts val="5020"/>
              </a:lnSpc>
            </a:pPr>
            <a:r>
              <a:rPr lang="en-US" sz="4185">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endParaRPr lang="en-US" sz="4185">
              <a:solidFill>
                <a:srgbClr val="FFFFFF"/>
              </a:solidFill>
              <a:latin typeface="Gamja Flower" charset="-127"/>
            </a:endParaRPr>
          </a:p>
        </p:txBody>
      </p:sp>
      <p:sp>
        <p:nvSpPr>
          <p:cNvPr id="9" name="TextBox 9"/>
          <p:cNvSpPr txBox="1"/>
          <p:nvPr/>
        </p:nvSpPr>
        <p:spPr>
          <a:xfrm>
            <a:off x="2644932" y="2608784"/>
            <a:ext cx="12998136" cy="2262498"/>
          </a:xfrm>
          <a:prstGeom prst="rect">
            <a:avLst/>
          </a:prstGeom>
        </p:spPr>
        <p:txBody>
          <a:bodyPr lIns="0" tIns="0" rIns="0" bIns="0" rtlCol="0" anchor="t">
            <a:spAutoFit/>
          </a:bodyPr>
          <a:lstStyle/>
          <a:p>
            <a:pPr algn="ctr">
              <a:lnSpc>
                <a:spcPts val="7920"/>
              </a:lnSpc>
            </a:pPr>
            <a:r>
              <a:rPr lang="en-US" sz="8165">
                <a:solidFill>
                  <a:srgbClr val="FFFFFF"/>
                </a:solidFill>
                <a:latin typeface="Gaegu Bold"/>
              </a:rPr>
              <a:t>DESCRIPTION OF THE PROBLEM TO BE DISCUSSED</a:t>
            </a:r>
            <a:endParaRPr lang="en-US" sz="8165">
              <a:solidFill>
                <a:srgbClr val="FFFFFF"/>
              </a:solidFill>
              <a:latin typeface="Gaegu Bold"/>
            </a:endParaRPr>
          </a:p>
        </p:txBody>
      </p:sp>
      <p:sp>
        <p:nvSpPr>
          <p:cNvPr id="2" name="TextBox 1"/>
          <p:cNvSpPr txBox="1"/>
          <p:nvPr/>
        </p:nvSpPr>
        <p:spPr>
          <a:xfrm>
            <a:off x="1393090" y="927830"/>
            <a:ext cx="15501820" cy="3943452"/>
          </a:xfrm>
          <a:prstGeom prst="rect">
            <a:avLst/>
          </a:prstGeom>
          <a:noFill/>
        </p:spPr>
        <p:txBody>
          <a:bodyPr wrap="square">
            <a:spAutoFit/>
          </a:bodyPr>
          <a:lstStyle/>
          <a:p>
            <a:pPr algn="just">
              <a:lnSpc>
                <a:spcPct val="150000"/>
              </a:lnSpc>
              <a:spcAft>
                <a:spcPts val="1000"/>
              </a:spcAft>
            </a:pPr>
            <a:r>
              <a:rPr lang="en-US" sz="4000" dirty="0" err="1">
                <a:solidFill>
                  <a:srgbClr val="C00000"/>
                </a:solidFill>
                <a:latin typeface="Arial" panose="020B0604020202020204" pitchFamily="34" charset="0"/>
                <a:ea typeface="Calibri" panose="020F0502020204030204" pitchFamily="34" charset="0"/>
                <a:cs typeface="Arial" panose="020B0604020202020204" pitchFamily="34" charset="0"/>
              </a:rPr>
              <a:t>Hướng</a:t>
            </a:r>
            <a:r>
              <a:rPr lang="en-US" sz="40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C00000"/>
                </a:solidFill>
                <a:latin typeface="Arial" panose="020B0604020202020204" pitchFamily="34" charset="0"/>
                <a:ea typeface="Calibri" panose="020F0502020204030204" pitchFamily="34" charset="0"/>
                <a:cs typeface="Arial" panose="020B0604020202020204" pitchFamily="34" charset="0"/>
              </a:rPr>
              <a:t>dẫn</a:t>
            </a:r>
            <a:endParaRPr lang="en-US" sz="4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Em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hãy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đo</a:t>
            </a:r>
            <a:r>
              <a:rPr lang="en-US" sz="4000" dirty="0">
                <a:effectLst/>
                <a:latin typeface="Arial" panose="020B0604020202020204" pitchFamily="34" charset="0"/>
                <a:ea typeface="Calibri" panose="020F0502020204030204" pitchFamily="34" charset="0"/>
                <a:cs typeface="Arial" panose="020B0604020202020204" pitchFamily="34" charset="0"/>
              </a:rPr>
              <a:t> 1 kg 250 g </a:t>
            </a:r>
            <a:r>
              <a:rPr lang="en-US" sz="4000" dirty="0" err="1">
                <a:effectLst/>
                <a:latin typeface="Arial" panose="020B0604020202020204" pitchFamily="34" charset="0"/>
                <a:ea typeface="Calibri" panose="020F0502020204030204" pitchFamily="34" charset="0"/>
                <a:cs typeface="Arial" panose="020B0604020202020204" pitchFamily="34" charset="0"/>
              </a:rPr>
              <a:t>dưới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hỗn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Chuyển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hỗn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vừa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về</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089996" y="5228711"/>
            <a:ext cx="5111553" cy="4114800"/>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2" y="53132"/>
            <a:ext cx="18327241" cy="10233868"/>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Freeform 4"/>
          <p:cNvSpPr/>
          <p:nvPr/>
        </p:nvSpPr>
        <p:spPr>
          <a:xfrm>
            <a:off x="2947619" y="7976114"/>
            <a:ext cx="6372749"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0100416" y="3342659"/>
            <a:ext cx="5698129"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2947619" y="5004355"/>
            <a:ext cx="12392763" cy="2654810"/>
          </a:xfrm>
          <a:prstGeom prst="rect">
            <a:avLst/>
          </a:prstGeom>
        </p:spPr>
        <p:txBody>
          <a:bodyPr lIns="0" tIns="0" rIns="0" bIns="0" rtlCol="0" anchor="t">
            <a:spAutoFit/>
          </a:bodyPr>
          <a:lstStyle/>
          <a:p>
            <a:pPr algn="ctr">
              <a:lnSpc>
                <a:spcPts val="5020"/>
              </a:lnSpc>
            </a:pPr>
            <a:r>
              <a:rPr lang="en-US" sz="4185">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endParaRPr lang="en-US" sz="4185">
              <a:solidFill>
                <a:srgbClr val="FFFFFF"/>
              </a:solidFill>
              <a:latin typeface="Gamja Flower" charset="-127"/>
            </a:endParaRPr>
          </a:p>
        </p:txBody>
      </p:sp>
      <p:sp>
        <p:nvSpPr>
          <p:cNvPr id="9" name="TextBox 9"/>
          <p:cNvSpPr txBox="1"/>
          <p:nvPr/>
        </p:nvSpPr>
        <p:spPr>
          <a:xfrm>
            <a:off x="2644932" y="2608784"/>
            <a:ext cx="12998136" cy="2262498"/>
          </a:xfrm>
          <a:prstGeom prst="rect">
            <a:avLst/>
          </a:prstGeom>
        </p:spPr>
        <p:txBody>
          <a:bodyPr lIns="0" tIns="0" rIns="0" bIns="0" rtlCol="0" anchor="t">
            <a:spAutoFit/>
          </a:bodyPr>
          <a:lstStyle/>
          <a:p>
            <a:pPr algn="ctr">
              <a:lnSpc>
                <a:spcPts val="7920"/>
              </a:lnSpc>
            </a:pPr>
            <a:r>
              <a:rPr lang="en-US" sz="8165">
                <a:solidFill>
                  <a:srgbClr val="FFFFFF"/>
                </a:solidFill>
                <a:latin typeface="Gaegu Bold"/>
              </a:rPr>
              <a:t>DESCRIPTION OF THE PROBLEM TO BE DISCUSSED</a:t>
            </a:r>
            <a:endParaRPr lang="en-US" sz="8165">
              <a:solidFill>
                <a:srgbClr val="FFFFFF"/>
              </a:solidFill>
              <a:latin typeface="Gaegu Bold"/>
            </a:endParaRPr>
          </a:p>
        </p:txBody>
      </p:sp>
      <mc:AlternateContent xmlns:mc="http://schemas.openxmlformats.org/markup-compatibility/2006">
        <mc:Choice xmlns:a14="http://schemas.microsoft.com/office/drawing/2010/main" Requires="a14">
          <p:sp>
            <p:nvSpPr>
              <p:cNvPr id="2" name="TextBox 1"/>
              <p:cNvSpPr txBox="1"/>
              <p:nvPr/>
            </p:nvSpPr>
            <p:spPr>
              <a:xfrm>
                <a:off x="1241860" y="711002"/>
                <a:ext cx="7365126" cy="5699702"/>
              </a:xfrm>
              <a:prstGeom prst="rect">
                <a:avLst/>
              </a:prstGeom>
              <a:noFill/>
            </p:spPr>
            <p:txBody>
              <a:bodyPr wrap="square">
                <a:spAutoFit/>
              </a:bodyPr>
              <a:lstStyle/>
              <a:p>
                <a:pPr algn="just">
                  <a:lnSpc>
                    <a:spcPct val="150000"/>
                  </a:lnSpc>
                  <a:spcAft>
                    <a:spcPts val="1000"/>
                  </a:spcAft>
                </a:pPr>
                <a:r>
                  <a:rPr lang="en-US" sz="4000" b="1" dirty="0" err="1">
                    <a:effectLst/>
                    <a:latin typeface="Arial" panose="020B0604020202020204" pitchFamily="34" charset="0"/>
                    <a:ea typeface="Calibri" panose="020F0502020204030204" pitchFamily="34" charset="0"/>
                    <a:cs typeface="Arial" panose="020B0604020202020204" pitchFamily="34" charset="0"/>
                  </a:rPr>
                  <a:t>Ví</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b="1" dirty="0" err="1">
                    <a:effectLst/>
                    <a:latin typeface="Arial" panose="020B0604020202020204" pitchFamily="34" charset="0"/>
                    <a:ea typeface="Calibri" panose="020F0502020204030204" pitchFamily="34" charset="0"/>
                    <a:cs typeface="Arial" panose="020B0604020202020204" pitchFamily="34" charset="0"/>
                  </a:rPr>
                  <a:t>dụ</a:t>
                </a:r>
                <a:r>
                  <a:rPr lang="en-US" sz="4000" b="1" dirty="0">
                    <a:effectLst/>
                    <a:latin typeface="Arial" panose="020B0604020202020204" pitchFamily="34" charset="0"/>
                    <a:ea typeface="Calibri" panose="020F0502020204030204" pitchFamily="34" charset="0"/>
                    <a:cs typeface="Arial" panose="020B0604020202020204" pitchFamily="34" charset="0"/>
                  </a:rPr>
                  <a:t> 1b:</a:t>
                </a:r>
                <a:endParaRPr lang="en-US" sz="40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1000"/>
                  </a:spcAft>
                </a:pP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Bài</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giải</a:t>
                </a:r>
                <a:endPar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571500" indent="-571500">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Ta có: 1 kg 250 g = 1 </a:t>
                </a:r>
                <a14:m>
                  <m:oMath xmlns:m="http://schemas.openxmlformats.org/officeDocument/2006/math">
                    <m:f>
                      <m:fPr>
                        <m:ctrlPr>
                          <a:rPr lang="en-US" sz="4000" i="1">
                            <a:latin typeface="Cambria Math" panose="02040503050406030204" pitchFamily="18" charset="0"/>
                          </a:rPr>
                        </m:ctrlPr>
                      </m:fPr>
                      <m:num>
                        <m:r>
                          <a:rPr lang="vi-VN" sz="4000" i="0">
                            <a:latin typeface="Cambria Math" panose="02040503050406030204" pitchFamily="18" charset="0"/>
                          </a:rPr>
                          <m:t>250</m:t>
                        </m:r>
                      </m:num>
                      <m:den>
                        <m:r>
                          <a:rPr lang="vi-VN" sz="4000" i="0">
                            <a:latin typeface="Cambria Math" panose="02040503050406030204" pitchFamily="18" charset="0"/>
                          </a:rPr>
                          <m:t>1</m:t>
                        </m:r>
                        <m:r>
                          <a:rPr lang="vi-VN" sz="4000" i="0">
                            <a:latin typeface="Cambria Math" panose="02040503050406030204" pitchFamily="18" charset="0"/>
                          </a:rPr>
                          <m:t> </m:t>
                        </m:r>
                        <m:r>
                          <a:rPr lang="vi-VN" sz="4000" i="0">
                            <a:latin typeface="Cambria Math" panose="02040503050406030204" pitchFamily="18" charset="0"/>
                          </a:rPr>
                          <m:t>000</m:t>
                        </m:r>
                      </m:den>
                    </m:f>
                  </m:oMath>
                </a14:m>
                <a:r>
                  <a:rPr lang="vi-VN" sz="4000" dirty="0">
                    <a:latin typeface="Arial" panose="020B0604020202020204" pitchFamily="34" charset="0"/>
                    <a:cs typeface="Arial" panose="020B0604020202020204" pitchFamily="34" charset="0"/>
                  </a:rPr>
                  <a:t> kg.</a:t>
                </a:r>
                <a:endParaRPr lang="en-US" sz="4000" dirty="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Ta có:  1 </a:t>
                </a:r>
                <a14:m>
                  <m:oMath xmlns:m="http://schemas.openxmlformats.org/officeDocument/2006/math">
                    <m:f>
                      <m:fPr>
                        <m:ctrlPr>
                          <a:rPr lang="en-US" sz="4000" i="1">
                            <a:latin typeface="Cambria Math" panose="02040503050406030204" pitchFamily="18" charset="0"/>
                          </a:rPr>
                        </m:ctrlPr>
                      </m:fPr>
                      <m:num>
                        <m:r>
                          <a:rPr lang="vi-VN" sz="4000" i="0">
                            <a:latin typeface="Cambria Math" panose="02040503050406030204" pitchFamily="18" charset="0"/>
                          </a:rPr>
                          <m:t>250</m:t>
                        </m:r>
                      </m:num>
                      <m:den>
                        <m:r>
                          <a:rPr lang="vi-VN" sz="4000" i="0">
                            <a:latin typeface="Cambria Math" panose="02040503050406030204" pitchFamily="18" charset="0"/>
                          </a:rPr>
                          <m:t>1</m:t>
                        </m:r>
                        <m:r>
                          <a:rPr lang="vi-VN" sz="4000" i="0">
                            <a:latin typeface="Cambria Math" panose="02040503050406030204" pitchFamily="18" charset="0"/>
                          </a:rPr>
                          <m:t> </m:t>
                        </m:r>
                        <m:r>
                          <a:rPr lang="vi-VN" sz="4000" i="0">
                            <a:latin typeface="Cambria Math" panose="02040503050406030204" pitchFamily="18" charset="0"/>
                          </a:rPr>
                          <m:t>000</m:t>
                        </m:r>
                      </m:den>
                    </m:f>
                  </m:oMath>
                </a14:m>
                <a:r>
                  <a:rPr lang="vi-VN" sz="4000" dirty="0">
                    <a:latin typeface="Arial" panose="020B0604020202020204" pitchFamily="34" charset="0"/>
                    <a:cs typeface="Arial" panose="020B0604020202020204" pitchFamily="34" charset="0"/>
                  </a:rPr>
                  <a:t> kg = 1,25 kg.</a:t>
                </a:r>
                <a:endParaRPr lang="en-US" sz="4000" dirty="0">
                  <a:latin typeface="Arial" panose="020B0604020202020204" pitchFamily="34" charset="0"/>
                  <a:cs typeface="Arial" panose="020B0604020202020204" pitchFamily="34" charset="0"/>
                </a:endParaRPr>
              </a:p>
              <a:p>
                <a:pPr>
                  <a:lnSpc>
                    <a:spcPct val="150000"/>
                  </a:lnSpc>
                </a:pPr>
                <a:r>
                  <a:rPr lang="vi-VN" sz="4000" dirty="0">
                    <a:latin typeface="Arial" panose="020B0604020202020204" pitchFamily="34" charset="0"/>
                    <a:cs typeface="Arial" panose="020B0604020202020204" pitchFamily="34" charset="0"/>
                  </a:rPr>
                  <a:t>Vậy 1 kg 250 g = 1,25 kg.</a:t>
                </a:r>
                <a:endParaRPr lang="en-US" sz="4000" dirty="0">
                  <a:latin typeface="Arial" panose="020B0604020202020204" pitchFamily="34" charset="0"/>
                  <a:cs typeface="Arial" panose="020B0604020202020204" pitchFamily="34"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1241860" y="711002"/>
                <a:ext cx="7365126" cy="5699702"/>
              </a:xfrm>
              <a:prstGeom prst="rect">
                <a:avLst/>
              </a:prstGeom>
              <a:blipFill rotWithShape="1">
                <a:blip r:embed="rId7"/>
                <a:stretch>
                  <a:fillRect l="-6" t="-8" r="3" b="7"/>
                </a:stretch>
              </a:blipFill>
            </p:spPr>
            <p:txBody>
              <a:bodyPr/>
              <a:lstStyle/>
              <a:p>
                <a:r>
                  <a:rPr lang="en-US" altLang="en-US">
                    <a:noFill/>
                  </a:rPr>
                  <a:t> </a:t>
                </a:r>
              </a:p>
            </p:txBody>
          </p:sp>
        </mc:Fallback>
      </mc:AlternateContent>
      <p:pic>
        <p:nvPicPr>
          <p:cNvPr id="6" name="Picture 5"/>
          <p:cNvPicPr>
            <a:picLocks noChangeAspect="1"/>
          </p:cNvPicPr>
          <p:nvPr/>
        </p:nvPicPr>
        <p:blipFill>
          <a:blip r:embed="rId8"/>
          <a:srcRect/>
          <a:stretch>
            <a:fillRect/>
          </a:stretch>
        </p:blipFill>
        <p:spPr>
          <a:xfrm>
            <a:off x="11926883" y="1569209"/>
            <a:ext cx="4292570" cy="4741120"/>
          </a:xfrm>
          <a:prstGeom prst="rect">
            <a:avLst/>
          </a:prstGeom>
        </p:spPr>
      </p:pic>
      <p:pic>
        <p:nvPicPr>
          <p:cNvPr id="7"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88518" y="7450279"/>
            <a:ext cx="2412444" cy="1993282"/>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2" y="53132"/>
            <a:ext cx="18327241" cy="10233868"/>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Freeform 4"/>
          <p:cNvSpPr/>
          <p:nvPr/>
        </p:nvSpPr>
        <p:spPr>
          <a:xfrm>
            <a:off x="2947619" y="7976114"/>
            <a:ext cx="6372749"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0100416" y="3342659"/>
            <a:ext cx="5698129"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2947619" y="5004355"/>
            <a:ext cx="12392763" cy="2654810"/>
          </a:xfrm>
          <a:prstGeom prst="rect">
            <a:avLst/>
          </a:prstGeom>
        </p:spPr>
        <p:txBody>
          <a:bodyPr lIns="0" tIns="0" rIns="0" bIns="0" rtlCol="0" anchor="t">
            <a:spAutoFit/>
          </a:bodyPr>
          <a:lstStyle/>
          <a:p>
            <a:pPr algn="ctr">
              <a:lnSpc>
                <a:spcPts val="5020"/>
              </a:lnSpc>
            </a:pPr>
            <a:r>
              <a:rPr lang="en-US" sz="4185">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endParaRPr lang="en-US" sz="4185">
              <a:solidFill>
                <a:srgbClr val="FFFFFF"/>
              </a:solidFill>
              <a:latin typeface="Gamja Flower" charset="-127"/>
            </a:endParaRPr>
          </a:p>
        </p:txBody>
      </p:sp>
      <p:sp>
        <p:nvSpPr>
          <p:cNvPr id="9" name="TextBox 9"/>
          <p:cNvSpPr txBox="1"/>
          <p:nvPr/>
        </p:nvSpPr>
        <p:spPr>
          <a:xfrm>
            <a:off x="2644932" y="2608784"/>
            <a:ext cx="12998136" cy="2262498"/>
          </a:xfrm>
          <a:prstGeom prst="rect">
            <a:avLst/>
          </a:prstGeom>
        </p:spPr>
        <p:txBody>
          <a:bodyPr lIns="0" tIns="0" rIns="0" bIns="0" rtlCol="0" anchor="t">
            <a:spAutoFit/>
          </a:bodyPr>
          <a:lstStyle/>
          <a:p>
            <a:pPr algn="ctr">
              <a:lnSpc>
                <a:spcPts val="7920"/>
              </a:lnSpc>
            </a:pPr>
            <a:r>
              <a:rPr lang="en-US" sz="8165">
                <a:solidFill>
                  <a:srgbClr val="FFFFFF"/>
                </a:solidFill>
                <a:latin typeface="Gaegu Bold"/>
              </a:rPr>
              <a:t>DESCRIPTION OF THE PROBLEM TO BE DISCUSSED</a:t>
            </a:r>
            <a:endParaRPr lang="en-US" sz="8165">
              <a:solidFill>
                <a:srgbClr val="FFFFFF"/>
              </a:solidFill>
              <a:latin typeface="Gaegu Bold"/>
            </a:endParaRPr>
          </a:p>
        </p:txBody>
      </p:sp>
      <p:sp>
        <p:nvSpPr>
          <p:cNvPr id="6" name="TextBox 5"/>
          <p:cNvSpPr txBox="1"/>
          <p:nvPr/>
        </p:nvSpPr>
        <p:spPr>
          <a:xfrm>
            <a:off x="1103129" y="869005"/>
            <a:ext cx="16081742" cy="8262583"/>
          </a:xfrm>
          <a:prstGeom prst="rect">
            <a:avLst/>
          </a:prstGeom>
          <a:noFill/>
        </p:spPr>
        <p:txBody>
          <a:bodyPr wrap="square">
            <a:spAutoFit/>
          </a:bodyPr>
          <a:lstStyle/>
          <a:p>
            <a:pPr algn="just">
              <a:lnSpc>
                <a:spcPct val="150000"/>
              </a:lnSpc>
              <a:spcAft>
                <a:spcPts val="1000"/>
              </a:spcAft>
            </a:pPr>
            <a:r>
              <a:rPr lang="en-US" sz="4000" b="1" dirty="0" err="1">
                <a:effectLst/>
                <a:latin typeface="Arial" panose="020B0604020202020204" pitchFamily="34" charset="0"/>
                <a:ea typeface="Calibri" panose="020F0502020204030204" pitchFamily="34" charset="0"/>
                <a:cs typeface="Arial" panose="020B0604020202020204" pitchFamily="34" charset="0"/>
              </a:rPr>
              <a:t>Ví</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b="1" dirty="0" err="1">
                <a:effectLst/>
                <a:latin typeface="Arial" panose="020B0604020202020204" pitchFamily="34" charset="0"/>
                <a:ea typeface="Calibri" panose="020F0502020204030204" pitchFamily="34" charset="0"/>
                <a:cs typeface="Arial" panose="020B0604020202020204" pitchFamily="34" charset="0"/>
              </a:rPr>
              <a:t>dụ</a:t>
            </a:r>
            <a:r>
              <a:rPr lang="en-US" sz="4000" b="1" dirty="0">
                <a:effectLst/>
                <a:latin typeface="Arial" panose="020B0604020202020204" pitchFamily="34" charset="0"/>
                <a:ea typeface="Calibri" panose="020F0502020204030204" pitchFamily="34" charset="0"/>
                <a:cs typeface="Arial" panose="020B0604020202020204" pitchFamily="34" charset="0"/>
              </a:rPr>
              <a:t> 2: </a:t>
            </a:r>
            <a:r>
              <a:rPr lang="en-US" sz="4000" dirty="0">
                <a:effectLst/>
                <a:latin typeface="Arial" panose="020B0604020202020204" pitchFamily="34" charset="0"/>
                <a:ea typeface="Calibri" panose="020F0502020204030204" pitchFamily="34" charset="0"/>
                <a:cs typeface="Arial" panose="020B0604020202020204" pitchFamily="34" charset="0"/>
              </a:rPr>
              <a:t>a)</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r>
              <a:rPr lang="en-US" sz="4000" dirty="0">
                <a:effectLst/>
                <a:latin typeface="Arial" panose="020B0604020202020204" pitchFamily="34" charset="0"/>
                <a:ea typeface="Calibri" panose="020F0502020204030204" pitchFamily="34" charset="0"/>
                <a:cs typeface="Arial" panose="020B0604020202020204" pitchFamily="34" charset="0"/>
              </a:rPr>
              <a:t>275 g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dưới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như</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thế</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nào</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Chuyển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vừa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về</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4000" dirty="0">
                <a:latin typeface="Arial" panose="020B0604020202020204" pitchFamily="34" charset="0"/>
                <a:ea typeface="Calibri" panose="020F0502020204030204" pitchFamily="34" charset="0"/>
                <a:cs typeface="Arial" panose="020B0604020202020204" pitchFamily="34" charset="0"/>
              </a:rPr>
              <a:t>b)</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r>
              <a:rPr lang="en-US" sz="4000" dirty="0">
                <a:effectLst/>
                <a:latin typeface="Arial" panose="020B0604020202020204" pitchFamily="34" charset="0"/>
                <a:ea typeface="Calibri" panose="020F0502020204030204" pitchFamily="34" charset="0"/>
                <a:cs typeface="Arial" panose="020B0604020202020204" pitchFamily="34" charset="0"/>
              </a:rPr>
              <a:t>125 m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dưới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như</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thế</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nào</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Chuyển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vừa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về</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7"/>
          <a:stretch>
            <a:fillRect/>
          </a:stretch>
        </p:blipFill>
        <p:spPr>
          <a:xfrm>
            <a:off x="3617225" y="1180645"/>
            <a:ext cx="4256329" cy="1430699"/>
          </a:xfrm>
          <a:prstGeom prst="rect">
            <a:avLst/>
          </a:prstGeom>
        </p:spPr>
      </p:pic>
      <p:pic>
        <p:nvPicPr>
          <p:cNvPr id="10" name="Picture 9"/>
          <p:cNvPicPr>
            <a:picLocks noChangeAspect="1"/>
          </p:cNvPicPr>
          <p:nvPr/>
        </p:nvPicPr>
        <p:blipFill>
          <a:blip r:embed="rId8"/>
          <a:stretch>
            <a:fillRect/>
          </a:stretch>
        </p:blipFill>
        <p:spPr>
          <a:xfrm>
            <a:off x="1870818" y="5267066"/>
            <a:ext cx="3874572" cy="1423988"/>
          </a:xfrm>
          <a:prstGeom prst="rect">
            <a:avLst/>
          </a:prstGeom>
        </p:spPr>
      </p:pic>
      <p:pic>
        <p:nvPicPr>
          <p:cNvPr id="11"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652846" y="276828"/>
            <a:ext cx="3162031" cy="2351761"/>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dissolve">
                                      <p:cBhvr>
                                        <p:cTn id="13" dur="500"/>
                                        <p:tgtEl>
                                          <p:spTgt spid="6">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dissolv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dissolve">
                                      <p:cBhvr>
                                        <p:cTn id="21" dur="500"/>
                                        <p:tgtEl>
                                          <p:spTgt spid="6">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dissolve">
                                      <p:cBhvr>
                                        <p:cTn id="24" dur="500"/>
                                        <p:tgtEl>
                                          <p:spTgt spid="6">
                                            <p:txEl>
                                              <p:pRg st="6" end="6"/>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dissolve">
                                      <p:cBhvr>
                                        <p:cTn id="27" dur="500"/>
                                        <p:tgtEl>
                                          <p:spTgt spid="6">
                                            <p:txEl>
                                              <p:pRg st="7" end="7"/>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2" y="53132"/>
            <a:ext cx="18327241" cy="10233868"/>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Freeform 4"/>
          <p:cNvSpPr/>
          <p:nvPr/>
        </p:nvSpPr>
        <p:spPr>
          <a:xfrm>
            <a:off x="2947619" y="7976114"/>
            <a:ext cx="6372749"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0100416" y="3342659"/>
            <a:ext cx="5698129"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2947619" y="5004355"/>
            <a:ext cx="12392763" cy="2654810"/>
          </a:xfrm>
          <a:prstGeom prst="rect">
            <a:avLst/>
          </a:prstGeom>
        </p:spPr>
        <p:txBody>
          <a:bodyPr lIns="0" tIns="0" rIns="0" bIns="0" rtlCol="0" anchor="t">
            <a:spAutoFit/>
          </a:bodyPr>
          <a:lstStyle/>
          <a:p>
            <a:pPr algn="ctr">
              <a:lnSpc>
                <a:spcPts val="5020"/>
              </a:lnSpc>
            </a:pPr>
            <a:r>
              <a:rPr lang="en-US" sz="4185">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endParaRPr lang="en-US" sz="4185">
              <a:solidFill>
                <a:srgbClr val="FFFFFF"/>
              </a:solidFill>
              <a:latin typeface="Gamja Flower" charset="-127"/>
            </a:endParaRPr>
          </a:p>
        </p:txBody>
      </p:sp>
      <p:sp>
        <p:nvSpPr>
          <p:cNvPr id="9" name="TextBox 9"/>
          <p:cNvSpPr txBox="1"/>
          <p:nvPr/>
        </p:nvSpPr>
        <p:spPr>
          <a:xfrm>
            <a:off x="2644932" y="2608784"/>
            <a:ext cx="12998136" cy="2262498"/>
          </a:xfrm>
          <a:prstGeom prst="rect">
            <a:avLst/>
          </a:prstGeom>
        </p:spPr>
        <p:txBody>
          <a:bodyPr lIns="0" tIns="0" rIns="0" bIns="0" rtlCol="0" anchor="t">
            <a:spAutoFit/>
          </a:bodyPr>
          <a:lstStyle/>
          <a:p>
            <a:pPr algn="ctr">
              <a:lnSpc>
                <a:spcPts val="7920"/>
              </a:lnSpc>
            </a:pPr>
            <a:r>
              <a:rPr lang="en-US" sz="8165">
                <a:solidFill>
                  <a:srgbClr val="FFFFFF"/>
                </a:solidFill>
                <a:latin typeface="Gaegu Bold"/>
              </a:rPr>
              <a:t>DESCRIPTION OF THE PROBLEM TO BE DISCUSSED</a:t>
            </a:r>
            <a:endParaRPr lang="en-US" sz="8165">
              <a:solidFill>
                <a:srgbClr val="FFFFFF"/>
              </a:solidFill>
              <a:latin typeface="Gaegu Bold"/>
            </a:endParaRPr>
          </a:p>
        </p:txBody>
      </p:sp>
      <mc:AlternateContent xmlns:mc="http://schemas.openxmlformats.org/markup-compatibility/2006">
        <mc:Choice xmlns:a14="http://schemas.microsoft.com/office/drawing/2010/main" Requires="a14">
          <p:sp>
            <p:nvSpPr>
              <p:cNvPr id="6" name="TextBox 5"/>
              <p:cNvSpPr txBox="1"/>
              <p:nvPr/>
            </p:nvSpPr>
            <p:spPr>
              <a:xfrm>
                <a:off x="1730376" y="1472673"/>
                <a:ext cx="6804660" cy="4859087"/>
              </a:xfrm>
              <a:prstGeom prst="rect">
                <a:avLst/>
              </a:prstGeom>
              <a:noFill/>
            </p:spPr>
            <p:txBody>
              <a:bodyPr wrap="square">
                <a:spAutoFit/>
              </a:bodyPr>
              <a:lstStyle/>
              <a:p>
                <a:pPr algn="just">
                  <a:lnSpc>
                    <a:spcPct val="150000"/>
                  </a:lnSpc>
                  <a:spcAft>
                    <a:spcPts val="1000"/>
                  </a:spcAft>
                </a:pPr>
                <a:r>
                  <a:rPr lang="fr-FR"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endPar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275 g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275</m:t>
                        </m:r>
                      </m:num>
                      <m:den>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000</m:t>
                        </m:r>
                      </m:den>
                    </m:f>
                  </m:oMath>
                </a14:m>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kg</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275</m:t>
                        </m:r>
                      </m:num>
                      <m:den>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000</m:t>
                        </m:r>
                      </m:den>
                    </m:f>
                  </m:oMath>
                </a14:m>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kg = 0,275 kg.</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Vậy</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275 g = 0,275 kg.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1730376" y="1472673"/>
                <a:ext cx="6804660" cy="4859087"/>
              </a:xfrm>
              <a:prstGeom prst="rect">
                <a:avLst/>
              </a:prstGeom>
              <a:blipFill rotWithShape="1">
                <a:blip r:embed="rId7"/>
                <a:stretch>
                  <a:fillRect t="-2" b="-676"/>
                </a:stretch>
              </a:blipFill>
            </p:spPr>
            <p:txBody>
              <a:bodyPr/>
              <a:lstStyle/>
              <a:p>
                <a:r>
                  <a:rPr lang="en-US" altLang="en-US">
                    <a:noFill/>
                  </a:rPr>
                  <a:t> </a:t>
                </a:r>
              </a:p>
            </p:txBody>
          </p:sp>
        </mc:Fallback>
      </mc:AlternateContent>
      <p:cxnSp>
        <p:nvCxnSpPr>
          <p:cNvPr id="10" name="Straight Connector 9"/>
          <p:cNvCxnSpPr/>
          <p:nvPr/>
        </p:nvCxnSpPr>
        <p:spPr>
          <a:xfrm>
            <a:off x="9144000" y="1638879"/>
            <a:ext cx="0" cy="5065198"/>
          </a:xfrm>
          <a:prstGeom prst="line">
            <a:avLst/>
          </a:prstGeom>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a14="http://schemas.microsoft.com/office/drawing/2010/main" Requires="a14">
          <p:sp>
            <p:nvSpPr>
              <p:cNvPr id="12" name="TextBox 11"/>
              <p:cNvSpPr txBox="1"/>
              <p:nvPr/>
            </p:nvSpPr>
            <p:spPr>
              <a:xfrm>
                <a:off x="10602730" y="1472672"/>
                <a:ext cx="5698127" cy="4859087"/>
              </a:xfrm>
              <a:prstGeom prst="rect">
                <a:avLst/>
              </a:prstGeom>
              <a:noFill/>
            </p:spPr>
            <p:txBody>
              <a:bodyPr wrap="square">
                <a:spAutoFit/>
              </a:bodyPr>
              <a:lstStyle/>
              <a:p>
                <a:pPr algn="just">
                  <a:lnSpc>
                    <a:spcPct val="150000"/>
                  </a:lnSpc>
                  <a:spcAft>
                    <a:spcPts val="1000"/>
                  </a:spcAft>
                </a:pPr>
                <a:r>
                  <a:rPr lang="fr-FR"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a:t>
                </a:r>
                <a:r>
                  <a:rPr lang="fr-FR"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125 m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125</m:t>
                        </m:r>
                      </m:num>
                      <m:den>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000</m:t>
                        </m:r>
                      </m:den>
                    </m:f>
                  </m:oMath>
                </a14:m>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125</m:t>
                        </m:r>
                      </m:num>
                      <m:den>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000</m:t>
                        </m:r>
                      </m:den>
                    </m:f>
                  </m:oMath>
                </a14:m>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km = 0,125 km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Vậy</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125 m = 0,125 km.</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10602730" y="1472672"/>
                <a:ext cx="5698127" cy="4859087"/>
              </a:xfrm>
              <a:prstGeom prst="rect">
                <a:avLst/>
              </a:prstGeom>
              <a:blipFill rotWithShape="1">
                <a:blip r:embed="rId8"/>
                <a:stretch>
                  <a:fillRect l="-2" t="-2" r="7" b="-676"/>
                </a:stretch>
              </a:blipFill>
            </p:spPr>
            <p:txBody>
              <a:bodyPr/>
              <a:lstStyle/>
              <a:p>
                <a:r>
                  <a:rPr lang="en-US" altLang="en-US">
                    <a:noFill/>
                  </a:rPr>
                  <a:t> </a:t>
                </a:r>
              </a:p>
            </p:txBody>
          </p:sp>
        </mc:Fallback>
      </mc:AlternateContent>
      <p:pic>
        <p:nvPicPr>
          <p:cNvPr id="1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113625" y="7032921"/>
            <a:ext cx="10060749" cy="2552915"/>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2" y="53132"/>
            <a:ext cx="18327241" cy="10233868"/>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Freeform 4"/>
          <p:cNvSpPr/>
          <p:nvPr/>
        </p:nvSpPr>
        <p:spPr>
          <a:xfrm>
            <a:off x="2947619" y="7976114"/>
            <a:ext cx="6372749"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0100416" y="3342659"/>
            <a:ext cx="5698129"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2947619" y="5004355"/>
            <a:ext cx="12392763" cy="2654810"/>
          </a:xfrm>
          <a:prstGeom prst="rect">
            <a:avLst/>
          </a:prstGeom>
        </p:spPr>
        <p:txBody>
          <a:bodyPr lIns="0" tIns="0" rIns="0" bIns="0" rtlCol="0" anchor="t">
            <a:spAutoFit/>
          </a:bodyPr>
          <a:lstStyle/>
          <a:p>
            <a:pPr algn="ctr">
              <a:lnSpc>
                <a:spcPts val="5020"/>
              </a:lnSpc>
            </a:pPr>
            <a:r>
              <a:rPr lang="en-US" sz="4185">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endParaRPr lang="en-US" sz="4185">
              <a:solidFill>
                <a:srgbClr val="FFFFFF"/>
              </a:solidFill>
              <a:latin typeface="Gamja Flower" charset="-127"/>
            </a:endParaRPr>
          </a:p>
        </p:txBody>
      </p:sp>
      <p:sp>
        <p:nvSpPr>
          <p:cNvPr id="9" name="TextBox 9"/>
          <p:cNvSpPr txBox="1"/>
          <p:nvPr/>
        </p:nvSpPr>
        <p:spPr>
          <a:xfrm>
            <a:off x="2644932" y="2608784"/>
            <a:ext cx="12998136" cy="2262498"/>
          </a:xfrm>
          <a:prstGeom prst="rect">
            <a:avLst/>
          </a:prstGeom>
        </p:spPr>
        <p:txBody>
          <a:bodyPr lIns="0" tIns="0" rIns="0" bIns="0" rtlCol="0" anchor="t">
            <a:spAutoFit/>
          </a:bodyPr>
          <a:lstStyle/>
          <a:p>
            <a:pPr algn="ctr">
              <a:lnSpc>
                <a:spcPts val="7920"/>
              </a:lnSpc>
            </a:pPr>
            <a:r>
              <a:rPr lang="en-US" sz="8165">
                <a:solidFill>
                  <a:srgbClr val="FFFFFF"/>
                </a:solidFill>
                <a:latin typeface="Gaegu Bold"/>
              </a:rPr>
              <a:t>DESCRIPTION OF THE PROBLEM TO BE DISCUSSED</a:t>
            </a:r>
            <a:endParaRPr lang="en-US" sz="8165">
              <a:solidFill>
                <a:srgbClr val="FFFFFF"/>
              </a:solidFill>
              <a:latin typeface="Gaegu Bold"/>
            </a:endParaRPr>
          </a:p>
        </p:txBody>
      </p:sp>
      <p:sp>
        <p:nvSpPr>
          <p:cNvPr id="6" name="TextBox 5"/>
          <p:cNvSpPr txBox="1"/>
          <p:nvPr/>
        </p:nvSpPr>
        <p:spPr>
          <a:xfrm>
            <a:off x="2521648" y="680763"/>
            <a:ext cx="13205460" cy="2299669"/>
          </a:xfrm>
          <a:prstGeom prst="rect">
            <a:avLst/>
          </a:prstGeom>
          <a:noFill/>
        </p:spPr>
        <p:txBody>
          <a:bodyPr wrap="square">
            <a:spAutoFit/>
          </a:bodyPr>
          <a:lstStyle/>
          <a:p>
            <a:pPr algn="ctr">
              <a:lnSpc>
                <a:spcPct val="150000"/>
              </a:lnSpc>
              <a:spcAft>
                <a:spcPts val="1000"/>
              </a:spcAft>
            </a:pPr>
            <a:r>
              <a:rPr lang="en-US" sz="4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2. </a:t>
            </a:r>
            <a:r>
              <a:rPr lang="en-US" sz="48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Khái</a:t>
            </a:r>
            <a:r>
              <a:rPr lang="en-US" sz="4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quát</a:t>
            </a:r>
            <a:r>
              <a:rPr lang="en-US" sz="4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cách</a:t>
            </a:r>
            <a:r>
              <a:rPr lang="en-US" sz="4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viết</a:t>
            </a:r>
            <a:r>
              <a:rPr lang="en-US" sz="4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số</a:t>
            </a:r>
            <a:r>
              <a:rPr lang="en-US" sz="4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đo</a:t>
            </a:r>
            <a:r>
              <a:rPr lang="en-US" sz="4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độ</a:t>
            </a:r>
            <a:r>
              <a:rPr lang="en-US" sz="4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dài</a:t>
            </a:r>
            <a:r>
              <a:rPr lang="en-US" sz="4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endParaRPr lang="en-US" sz="48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1000"/>
              </a:spcAft>
            </a:pPr>
            <a:r>
              <a:rPr lang="en-US" sz="48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khối</a:t>
            </a:r>
            <a:r>
              <a:rPr lang="en-US" sz="4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lượng</a:t>
            </a:r>
            <a:r>
              <a:rPr lang="en-US" sz="4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dưới</a:t>
            </a:r>
            <a:r>
              <a:rPr lang="en-US" sz="4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dạng</a:t>
            </a:r>
            <a:r>
              <a:rPr lang="en-US" sz="4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số</a:t>
            </a:r>
            <a:r>
              <a:rPr lang="en-US" sz="4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thập</a:t>
            </a:r>
            <a:r>
              <a:rPr lang="en-US" sz="4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phân</a:t>
            </a:r>
            <a:r>
              <a:rPr lang="en-US" sz="4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a:t>
            </a:r>
            <a:endParaRPr lang="en-US" sz="48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p:cNvSpPr txBox="1"/>
          <p:nvPr/>
        </p:nvSpPr>
        <p:spPr>
          <a:xfrm>
            <a:off x="785698" y="3297381"/>
            <a:ext cx="14225701" cy="1824923"/>
          </a:xfrm>
          <a:prstGeom prst="rect">
            <a:avLst/>
          </a:prstGeom>
          <a:noFill/>
        </p:spPr>
        <p:txBody>
          <a:bodyPr wrap="square">
            <a:spAutoFit/>
          </a:bodyPr>
          <a:lstStyle/>
          <a:p>
            <a:pPr algn="just">
              <a:lnSpc>
                <a:spcPct val="150000"/>
              </a:lnSpc>
              <a:spcAft>
                <a:spcPts val="10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r>
              <a:rPr lang="en-US" sz="4000" dirty="0" err="1">
                <a:effectLst/>
                <a:latin typeface="Arial" panose="020B0604020202020204" pitchFamily="34" charset="0"/>
                <a:ea typeface="Calibri" panose="020F0502020204030204" pitchFamily="34" charset="0"/>
                <a:cs typeface="Arial" panose="020B0604020202020204" pitchFamily="34" charset="0"/>
              </a:rPr>
              <a:t>Muốn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dưới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làm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như</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thế</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nào</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Box 11"/>
          <p:cNvSpPr txBox="1"/>
          <p:nvPr/>
        </p:nvSpPr>
        <p:spPr>
          <a:xfrm>
            <a:off x="3276603" y="5406506"/>
            <a:ext cx="14225700" cy="3799823"/>
          </a:xfrm>
          <a:prstGeom prst="rect">
            <a:avLst/>
          </a:prstGeom>
          <a:noFill/>
        </p:spPr>
        <p:txBody>
          <a:bodyPr wrap="square">
            <a:spAutoFit/>
          </a:bodyPr>
          <a:lstStyle/>
          <a:p>
            <a:pPr marL="571500" indent="-571500" algn="just">
              <a:lnSpc>
                <a:spcPct val="150000"/>
              </a:lnSpc>
              <a:spcAft>
                <a:spcPts val="1000"/>
              </a:spcAft>
              <a:buFont typeface="Arial" panose="020B0604020202020204" pitchFamily="34" charset="0"/>
              <a:buChar char="•"/>
            </a:pP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Viết</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dài</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lượng</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dưới</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dạng</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thập</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hỗn</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thập</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thập</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hỗn</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thập</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dưới</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dạng</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thập</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334802">
            <a:off x="14838520" y="3238460"/>
            <a:ext cx="2507679" cy="1417979"/>
          </a:xfrm>
          <a:prstGeom prst="rect">
            <a:avLst/>
          </a:prstGeom>
        </p:spPr>
      </p:pic>
      <p:pic>
        <p:nvPicPr>
          <p:cNvPr id="14" name="Picture 2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1283" y="6224681"/>
            <a:ext cx="2390828" cy="1598867"/>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 calcmode="lin" valueType="num">
                                      <p:cBhvr additive="base">
                                        <p:cTn id="24" dur="500" fill="hold"/>
                                        <p:tgtEl>
                                          <p:spTgt spid="12">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602202"/>
            <a:ext cx="18288000" cy="5861615"/>
          </a:xfrm>
          <a:custGeom>
            <a:avLst/>
            <a:gdLst/>
            <a:ahLst/>
            <a:cxnLst/>
            <a:rect l="l" t="t" r="r" b="b"/>
            <a:pathLst>
              <a:path w="18288000" h="5861615">
                <a:moveTo>
                  <a:pt x="0" y="0"/>
                </a:moveTo>
                <a:lnTo>
                  <a:pt x="18288000" y="0"/>
                </a:lnTo>
                <a:lnTo>
                  <a:pt x="18288000" y="5861615"/>
                </a:lnTo>
                <a:lnTo>
                  <a:pt x="0" y="5861615"/>
                </a:lnTo>
                <a:lnTo>
                  <a:pt x="0" y="0"/>
                </a:lnTo>
                <a:close/>
              </a:path>
            </a:pathLst>
          </a:custGeom>
          <a:blipFill>
            <a:blip r:embed="rId1">
              <a:extLst>
                <a:ext uri="{96DAC541-7B7A-43D3-8B79-37D633B846F1}">
                  <asvg:svgBlip xmlns:asvg="http://schemas.microsoft.com/office/drawing/2016/SVG/main" r:embed="rId2"/>
                </a:ext>
              </a:extLst>
            </a:blip>
            <a:stretch>
              <a:fillRect t="-75497"/>
            </a:stretch>
          </a:blipFill>
        </p:spPr>
        <p:txBody>
          <a:bodyPr/>
          <a:lstStyle/>
          <a:p>
            <a:endParaRPr lang="en-US"/>
          </a:p>
        </p:txBody>
      </p:sp>
      <p:sp>
        <p:nvSpPr>
          <p:cNvPr id="3" name="Freeform 3"/>
          <p:cNvSpPr/>
          <p:nvPr/>
        </p:nvSpPr>
        <p:spPr>
          <a:xfrm>
            <a:off x="1640565" y="753991"/>
            <a:ext cx="15006870" cy="877901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5957625" y="7108751"/>
            <a:ext cx="6372749"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10356775" y="1465680"/>
            <a:ext cx="5698129"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903441">
            <a:off x="1008219" y="1435910"/>
            <a:ext cx="2544684" cy="2372918"/>
          </a:xfrm>
          <a:custGeom>
            <a:avLst/>
            <a:gdLst/>
            <a:ahLst/>
            <a:cxnLst/>
            <a:rect l="l" t="t" r="r" b="b"/>
            <a:pathLst>
              <a:path w="2544684" h="2372918">
                <a:moveTo>
                  <a:pt x="0" y="0"/>
                </a:moveTo>
                <a:lnTo>
                  <a:pt x="2544684" y="0"/>
                </a:lnTo>
                <a:lnTo>
                  <a:pt x="2544684" y="2372917"/>
                </a:lnTo>
                <a:lnTo>
                  <a:pt x="0" y="237291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rot="539073" flipH="1">
            <a:off x="15102567" y="7028613"/>
            <a:ext cx="2113411" cy="1894144"/>
          </a:xfrm>
          <a:custGeom>
            <a:avLst/>
            <a:gdLst/>
            <a:ahLst/>
            <a:cxnLst/>
            <a:rect l="l" t="t" r="r" b="b"/>
            <a:pathLst>
              <a:path w="2113411" h="1894144">
                <a:moveTo>
                  <a:pt x="2113411" y="0"/>
                </a:moveTo>
                <a:lnTo>
                  <a:pt x="0" y="0"/>
                </a:lnTo>
                <a:lnTo>
                  <a:pt x="0" y="1894144"/>
                </a:lnTo>
                <a:lnTo>
                  <a:pt x="2113411" y="1894144"/>
                </a:lnTo>
                <a:lnTo>
                  <a:pt x="2113411"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TextBox 9"/>
          <p:cNvSpPr txBox="1"/>
          <p:nvPr/>
        </p:nvSpPr>
        <p:spPr>
          <a:xfrm>
            <a:off x="2644931" y="4636951"/>
            <a:ext cx="12998136" cy="1013098"/>
          </a:xfrm>
          <a:prstGeom prst="rect">
            <a:avLst/>
          </a:prstGeom>
        </p:spPr>
        <p:txBody>
          <a:bodyPr lIns="0" tIns="0" rIns="0" bIns="0" rtlCol="0" anchor="t">
            <a:spAutoFit/>
          </a:bodyPr>
          <a:lstStyle/>
          <a:p>
            <a:pPr algn="ctr"/>
            <a:r>
              <a:rPr lang="en-US" sz="6600" b="1" dirty="0">
                <a:solidFill>
                  <a:srgbClr val="FFFFFF"/>
                </a:solidFill>
                <a:latin typeface="Arial" panose="020B0604020202020204" pitchFamily="34" charset="0"/>
                <a:cs typeface="Arial" panose="020B0604020202020204" pitchFamily="34" charset="0"/>
              </a:rPr>
              <a:t>LUYỆN TẬP</a:t>
            </a:r>
            <a:endParaRPr lang="en-US" sz="6600" b="1" dirty="0">
              <a:solidFill>
                <a:srgbClr val="FFFFFF"/>
              </a:solidFill>
              <a:latin typeface="Arial" panose="020B0604020202020204" pitchFamily="34" charset="0"/>
              <a:cs typeface="Arial" panose="020B0604020202020204" pitchFamily="34" charset="0"/>
            </a:endParaRP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2" y="53132"/>
            <a:ext cx="18327241" cy="10233868"/>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Freeform 4"/>
          <p:cNvSpPr/>
          <p:nvPr/>
        </p:nvSpPr>
        <p:spPr>
          <a:xfrm>
            <a:off x="2947619" y="7976114"/>
            <a:ext cx="6372749"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0100416" y="3342659"/>
            <a:ext cx="5698129"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2947619" y="5004355"/>
            <a:ext cx="12392763" cy="2654810"/>
          </a:xfrm>
          <a:prstGeom prst="rect">
            <a:avLst/>
          </a:prstGeom>
        </p:spPr>
        <p:txBody>
          <a:bodyPr lIns="0" tIns="0" rIns="0" bIns="0" rtlCol="0" anchor="t">
            <a:spAutoFit/>
          </a:bodyPr>
          <a:lstStyle/>
          <a:p>
            <a:pPr algn="ctr">
              <a:lnSpc>
                <a:spcPts val="5020"/>
              </a:lnSpc>
            </a:pPr>
            <a:r>
              <a:rPr lang="en-US" sz="4185">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endParaRPr lang="en-US" sz="4185">
              <a:solidFill>
                <a:srgbClr val="FFFFFF"/>
              </a:solidFill>
              <a:latin typeface="Gamja Flower" charset="-127"/>
            </a:endParaRPr>
          </a:p>
        </p:txBody>
      </p:sp>
      <p:sp>
        <p:nvSpPr>
          <p:cNvPr id="9" name="TextBox 9"/>
          <p:cNvSpPr txBox="1"/>
          <p:nvPr/>
        </p:nvSpPr>
        <p:spPr>
          <a:xfrm>
            <a:off x="2644932" y="2608784"/>
            <a:ext cx="12998136" cy="2262498"/>
          </a:xfrm>
          <a:prstGeom prst="rect">
            <a:avLst/>
          </a:prstGeom>
        </p:spPr>
        <p:txBody>
          <a:bodyPr lIns="0" tIns="0" rIns="0" bIns="0" rtlCol="0" anchor="t">
            <a:spAutoFit/>
          </a:bodyPr>
          <a:lstStyle/>
          <a:p>
            <a:pPr algn="ctr">
              <a:lnSpc>
                <a:spcPts val="7920"/>
              </a:lnSpc>
            </a:pPr>
            <a:r>
              <a:rPr lang="en-US" sz="8165">
                <a:solidFill>
                  <a:srgbClr val="FFFFFF"/>
                </a:solidFill>
                <a:latin typeface="Gaegu Bold"/>
              </a:rPr>
              <a:t>DESCRIPTION OF THE PROBLEM TO BE DISCUSSED</a:t>
            </a:r>
            <a:endParaRPr lang="en-US" sz="8165">
              <a:solidFill>
                <a:srgbClr val="FFFFFF"/>
              </a:solidFill>
              <a:latin typeface="Gaegu Bold"/>
            </a:endParaRPr>
          </a:p>
        </p:txBody>
      </p:sp>
      <p:sp>
        <p:nvSpPr>
          <p:cNvPr id="6" name="TextBox 5"/>
          <p:cNvSpPr txBox="1"/>
          <p:nvPr/>
        </p:nvSpPr>
        <p:spPr>
          <a:xfrm>
            <a:off x="952712" y="621230"/>
            <a:ext cx="9147704" cy="7929158"/>
          </a:xfrm>
          <a:prstGeom prst="rect">
            <a:avLst/>
          </a:prstGeom>
          <a:noFill/>
        </p:spPr>
        <p:txBody>
          <a:bodyPr wrap="square">
            <a:spAutoFit/>
          </a:bodyPr>
          <a:lstStyle/>
          <a:p>
            <a:pPr algn="just">
              <a:lnSpc>
                <a:spcPct val="200000"/>
              </a:lnSpc>
              <a:spcAft>
                <a:spcPts val="1000"/>
              </a:spcAft>
            </a:pPr>
            <a:r>
              <a:rPr lang="vi-VN"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Bài tập 1:</a:t>
            </a:r>
            <a:r>
              <a:rPr lang="en-US" sz="4000" b="1" dirty="0">
                <a:latin typeface="Arial" panose="020B0604020202020204" pitchFamily="34" charset="0"/>
                <a:ea typeface="Calibri" panose="020F0502020204030204" pitchFamily="34" charset="0"/>
                <a:cs typeface="Arial" panose="020B0604020202020204" pitchFamily="34" charset="0"/>
              </a:rPr>
              <a:t> </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Tìm số thập phân thích hợp.</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10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2 m 5 dm =    </a:t>
            </a:r>
            <a:r>
              <a:rPr lang="en-US"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10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10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6 m 75 cm =     </a:t>
            </a:r>
            <a:r>
              <a:rPr lang="en-US"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10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10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 m 8 cm =      </a:t>
            </a:r>
            <a:r>
              <a:rPr lang="en-US"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p:cNvSpPr txBox="1"/>
          <p:nvPr/>
        </p:nvSpPr>
        <p:spPr>
          <a:xfrm>
            <a:off x="9962296" y="1939296"/>
            <a:ext cx="6192104" cy="6569812"/>
          </a:xfrm>
          <a:prstGeom prst="rect">
            <a:avLst/>
          </a:prstGeom>
          <a:noFill/>
        </p:spPr>
        <p:txBody>
          <a:bodyPr wrap="square">
            <a:spAutoFit/>
          </a:bodyPr>
          <a:lstStyle/>
          <a:p>
            <a:pPr algn="just">
              <a:lnSpc>
                <a:spcPct val="200000"/>
              </a:lnSpc>
              <a:spcAft>
                <a:spcPts val="1000"/>
              </a:spcAft>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4 km 500 m =    </a:t>
            </a:r>
            <a:r>
              <a:rPr lang="nl-N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km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1000"/>
              </a:spcAft>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1000"/>
              </a:spcAft>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7 km 80 m =     </a:t>
            </a:r>
            <a:r>
              <a:rPr lang="nl-N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1000"/>
              </a:spcAft>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1000"/>
              </a:spcAft>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456 m =      </a:t>
            </a:r>
            <a:r>
              <a:rPr lang="nl-N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km</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a:hlinkClick r:id="" action="ppaction://hlinkshowjump?jump=nextslide"/>
          </p:cNvPr>
          <p:cNvSpPr/>
          <p:nvPr/>
        </p:nvSpPr>
        <p:spPr>
          <a:xfrm>
            <a:off x="14554200" y="8785783"/>
            <a:ext cx="3200400" cy="914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Hướng dẫn</a:t>
            </a:r>
            <a:endParaRPr lang="en-US" sz="4000" dirty="0">
              <a:latin typeface="Arial" panose="020B0604020202020204" pitchFamily="34" charset="0"/>
              <a:cs typeface="Arial" panose="020B0604020202020204" pitchFamily="34" charset="0"/>
            </a:endParaRPr>
          </a:p>
        </p:txBody>
      </p:sp>
      <p:sp>
        <p:nvSpPr>
          <p:cNvPr id="11" name="Rectangle 10"/>
          <p:cNvSpPr/>
          <p:nvPr/>
        </p:nvSpPr>
        <p:spPr>
          <a:xfrm>
            <a:off x="4314504" y="2142515"/>
            <a:ext cx="1143000" cy="101855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2,5</a:t>
            </a:r>
            <a:endParaRPr lang="en-US" sz="4000" dirty="0">
              <a:latin typeface="Arial" panose="020B0604020202020204" pitchFamily="34" charset="0"/>
              <a:cs typeface="Arial" panose="020B0604020202020204" pitchFamily="34" charset="0"/>
            </a:endParaRPr>
          </a:p>
        </p:txBody>
      </p:sp>
      <p:sp>
        <p:nvSpPr>
          <p:cNvPr id="12" name="Rectangle 11"/>
          <p:cNvSpPr/>
          <p:nvPr/>
        </p:nvSpPr>
        <p:spPr>
          <a:xfrm>
            <a:off x="3971260" y="4839088"/>
            <a:ext cx="1359456" cy="101855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6,75</a:t>
            </a:r>
            <a:endParaRPr lang="en-US" sz="4000" dirty="0">
              <a:latin typeface="Arial" panose="020B0604020202020204" pitchFamily="34" charset="0"/>
              <a:cs typeface="Arial" panose="020B0604020202020204" pitchFamily="34" charset="0"/>
            </a:endParaRPr>
          </a:p>
        </p:txBody>
      </p:sp>
      <p:sp>
        <p:nvSpPr>
          <p:cNvPr id="13" name="Rectangle 12"/>
          <p:cNvSpPr/>
          <p:nvPr/>
        </p:nvSpPr>
        <p:spPr>
          <a:xfrm>
            <a:off x="3830296" y="7468161"/>
            <a:ext cx="1178696" cy="101855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3,08</a:t>
            </a:r>
            <a:endParaRPr lang="en-US" sz="4000" dirty="0">
              <a:latin typeface="Arial" panose="020B0604020202020204" pitchFamily="34" charset="0"/>
              <a:cs typeface="Arial" panose="020B0604020202020204" pitchFamily="34" charset="0"/>
            </a:endParaRPr>
          </a:p>
        </p:txBody>
      </p:sp>
      <p:sp>
        <p:nvSpPr>
          <p:cNvPr id="14" name="Rectangle 13"/>
          <p:cNvSpPr/>
          <p:nvPr/>
        </p:nvSpPr>
        <p:spPr>
          <a:xfrm>
            <a:off x="13895588" y="2113431"/>
            <a:ext cx="1158132" cy="101855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4,5</a:t>
            </a:r>
            <a:endParaRPr lang="en-US" sz="4000" dirty="0">
              <a:latin typeface="Arial" panose="020B0604020202020204" pitchFamily="34" charset="0"/>
              <a:cs typeface="Arial" panose="020B0604020202020204" pitchFamily="34" charset="0"/>
            </a:endParaRPr>
          </a:p>
        </p:txBody>
      </p:sp>
      <p:sp>
        <p:nvSpPr>
          <p:cNvPr id="15" name="Rectangle 14"/>
          <p:cNvSpPr/>
          <p:nvPr/>
        </p:nvSpPr>
        <p:spPr>
          <a:xfrm>
            <a:off x="13041390" y="4741668"/>
            <a:ext cx="1338532" cy="101855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7,08</a:t>
            </a:r>
            <a:endParaRPr lang="en-US" sz="4000" dirty="0">
              <a:latin typeface="Arial" panose="020B0604020202020204" pitchFamily="34" charset="0"/>
              <a:cs typeface="Arial" panose="020B0604020202020204" pitchFamily="34" charset="0"/>
            </a:endParaRPr>
          </a:p>
        </p:txBody>
      </p:sp>
      <p:sp>
        <p:nvSpPr>
          <p:cNvPr id="16" name="Rectangle 15"/>
          <p:cNvSpPr/>
          <p:nvPr/>
        </p:nvSpPr>
        <p:spPr>
          <a:xfrm>
            <a:off x="12076018" y="7473349"/>
            <a:ext cx="1565077" cy="101855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0,456</a:t>
            </a:r>
            <a:endParaRPr lang="en-US" sz="4000" dirty="0">
              <a:latin typeface="Arial" panose="020B0604020202020204" pitchFamily="34" charset="0"/>
              <a:cs typeface="Arial" panose="020B0604020202020204" pitchFamily="34" charset="0"/>
            </a:endParaRPr>
          </a:p>
        </p:txBody>
      </p:sp>
      <p:pic>
        <p:nvPicPr>
          <p:cNvPr id="1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584757" y="322130"/>
            <a:ext cx="2423142" cy="2485274"/>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dissolve">
                                      <p:cBhvr>
                                        <p:cTn id="18" dur="500"/>
                                        <p:tgtEl>
                                          <p:spTgt spid="6">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dissolve">
                                      <p:cBhvr>
                                        <p:cTn id="21" dur="500"/>
                                        <p:tgtEl>
                                          <p:spTgt spid="6">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dissolve">
                                      <p:cBhvr>
                                        <p:cTn id="24" dur="500"/>
                                        <p:tgtEl>
                                          <p:spTgt spid="6">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dissolve">
                                      <p:cBhvr>
                                        <p:cTn id="33" dur="500"/>
                                        <p:tgtEl>
                                          <p:spTgt spid="7">
                                            <p:txEl>
                                              <p:pRg st="2" end="2"/>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dissolve">
                                      <p:cBhvr>
                                        <p:cTn id="36" dur="500"/>
                                        <p:tgtEl>
                                          <p:spTgt spid="7">
                                            <p:txEl>
                                              <p:pRg st="3" end="3"/>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arn(inVertical)">
                                      <p:cBhvr>
                                        <p:cTn id="53" dur="500"/>
                                        <p:tgtEl>
                                          <p:spTgt spid="12"/>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barn(inVertical)">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arn(inVertical)">
                                      <p:cBhvr>
                                        <p:cTn id="61" dur="500"/>
                                        <p:tgtEl>
                                          <p:spTgt spid="1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arn(inVertical)">
                                      <p:cBhvr>
                                        <p:cTn id="64" dur="500"/>
                                        <p:tgtEl>
                                          <p:spTgt spid="15"/>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2" y="53132"/>
            <a:ext cx="18327241" cy="10233868"/>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Freeform 4"/>
          <p:cNvSpPr/>
          <p:nvPr/>
        </p:nvSpPr>
        <p:spPr>
          <a:xfrm>
            <a:off x="2947619" y="7976114"/>
            <a:ext cx="6372749"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0100416" y="3342659"/>
            <a:ext cx="5698129"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2947619" y="5004355"/>
            <a:ext cx="12392763" cy="2654810"/>
          </a:xfrm>
          <a:prstGeom prst="rect">
            <a:avLst/>
          </a:prstGeom>
        </p:spPr>
        <p:txBody>
          <a:bodyPr lIns="0" tIns="0" rIns="0" bIns="0" rtlCol="0" anchor="t">
            <a:spAutoFit/>
          </a:bodyPr>
          <a:lstStyle/>
          <a:p>
            <a:pPr algn="ctr">
              <a:lnSpc>
                <a:spcPts val="5020"/>
              </a:lnSpc>
            </a:pPr>
            <a:r>
              <a:rPr lang="en-US" sz="4185">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endParaRPr lang="en-US" sz="4185">
              <a:solidFill>
                <a:srgbClr val="FFFFFF"/>
              </a:solidFill>
              <a:latin typeface="Gamja Flower" charset="-127"/>
            </a:endParaRPr>
          </a:p>
        </p:txBody>
      </p:sp>
      <p:sp>
        <p:nvSpPr>
          <p:cNvPr id="9" name="TextBox 9"/>
          <p:cNvSpPr txBox="1"/>
          <p:nvPr/>
        </p:nvSpPr>
        <p:spPr>
          <a:xfrm>
            <a:off x="2644932" y="2608784"/>
            <a:ext cx="12998136" cy="2262498"/>
          </a:xfrm>
          <a:prstGeom prst="rect">
            <a:avLst/>
          </a:prstGeom>
        </p:spPr>
        <p:txBody>
          <a:bodyPr lIns="0" tIns="0" rIns="0" bIns="0" rtlCol="0" anchor="t">
            <a:spAutoFit/>
          </a:bodyPr>
          <a:lstStyle/>
          <a:p>
            <a:pPr algn="ctr">
              <a:lnSpc>
                <a:spcPts val="7920"/>
              </a:lnSpc>
            </a:pPr>
            <a:r>
              <a:rPr lang="en-US" sz="8165">
                <a:solidFill>
                  <a:srgbClr val="FFFFFF"/>
                </a:solidFill>
                <a:latin typeface="Gaegu Bold"/>
              </a:rPr>
              <a:t>DESCRIPTION OF THE PROBLEM TO BE DISCUSSED</a:t>
            </a:r>
            <a:endParaRPr lang="en-US" sz="8165">
              <a:solidFill>
                <a:srgbClr val="FFFFFF"/>
              </a:solidFill>
              <a:latin typeface="Gaegu Bold"/>
            </a:endParaRPr>
          </a:p>
        </p:txBody>
      </p:sp>
      <mc:AlternateContent xmlns:mc="http://schemas.openxmlformats.org/markup-compatibility/2006">
        <mc:Choice xmlns:a14="http://schemas.microsoft.com/office/drawing/2010/main" Requires="a14">
          <p:sp>
            <p:nvSpPr>
              <p:cNvPr id="6" name="TextBox 5"/>
              <p:cNvSpPr txBox="1"/>
              <p:nvPr/>
            </p:nvSpPr>
            <p:spPr>
              <a:xfrm>
                <a:off x="641268" y="517365"/>
                <a:ext cx="17005463" cy="8707833"/>
              </a:xfrm>
              <a:prstGeom prst="rect">
                <a:avLst/>
              </a:prstGeom>
              <a:noFill/>
            </p:spPr>
            <p:txBody>
              <a:bodyPr wrap="square">
                <a:spAutoFit/>
              </a:bodyPr>
              <a:lstStyle/>
              <a:p>
                <a:pPr algn="just">
                  <a:lnSpc>
                    <a:spcPct val="200000"/>
                  </a:lnSpc>
                  <a:spcBef>
                    <a:spcPts val="300"/>
                  </a:spcBef>
                  <a:spcAft>
                    <a:spcPts val="300"/>
                  </a:spcAft>
                </a:pPr>
                <a:r>
                  <a:rPr lang="nl-NL"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Ví</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dụ</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5 dm 3 cm = </a:t>
                </a:r>
                <a:r>
                  <a:rPr lang="nl-NL"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200000"/>
                  </a:lnSpc>
                  <a:spcBef>
                    <a:spcPts val="300"/>
                  </a:spcBef>
                  <a:spcAft>
                    <a:spcPts val="300"/>
                  </a:spcAft>
                  <a:buFont typeface="Arial" panose="020B0604020202020204" pitchFamily="34" charset="0"/>
                  <a:buChar char="•"/>
                </a:pPr>
                <a:r>
                  <a:rPr lang="nl-NL"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Viết</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đo</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độ</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dài</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dưới</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dạng</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hỗn</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a:t>
                </a:r>
                <a:r>
                  <a:rPr lang="nl-NL"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phần</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phân</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phân</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thập</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phân</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300"/>
                  </a:spcBef>
                  <a:spcAft>
                    <a:spcPts val="300"/>
                  </a:spcAft>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 dm 3 cm = 5</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den>
                    </m:f>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200000"/>
                  </a:lnSpc>
                  <a:spcBef>
                    <a:spcPts val="300"/>
                  </a:spcBef>
                  <a:spcAft>
                    <a:spcPts val="300"/>
                  </a:spcAft>
                  <a:buFont typeface="Arial" panose="020B0604020202020204" pitchFamily="34" charset="0"/>
                  <a:buChar char="•"/>
                </a:pPr>
                <a:r>
                  <a:rPr lang="nl-NL"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Viết</a:t>
                </a: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hỗn</a:t>
                </a: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vừa</a:t>
                </a: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dưới</a:t>
                </a: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dạng</a:t>
                </a: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thập</a:t>
                </a: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300"/>
                  </a:spcBef>
                  <a:spcAft>
                    <a:spcPts val="300"/>
                  </a:spcAft>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den>
                    </m:f>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dm = 5,3 dm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300"/>
                  </a:spcBef>
                  <a:spcAft>
                    <a:spcPts val="300"/>
                  </a:spcAft>
                </a:pPr>
                <a:r>
                  <a:rPr lang="nl-NL"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Viết</a:t>
                </a:r>
                <a:r>
                  <a:rPr lang="nl-NL"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gọn</a:t>
                </a: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 dm 3 cm = </a:t>
                </a:r>
                <a:r>
                  <a:rPr lang="nl-NL"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5,3</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dm.</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641268" y="517365"/>
                <a:ext cx="17005463" cy="8707833"/>
              </a:xfrm>
              <a:prstGeom prst="rect">
                <a:avLst/>
              </a:prstGeom>
              <a:blipFill rotWithShape="1">
                <a:blip r:embed="rId7"/>
                <a:stretch>
                  <a:fillRect l="-3" t="-5" b="-861"/>
                </a:stretch>
              </a:blipFill>
            </p:spPr>
            <p:txBody>
              <a:bodyPr/>
              <a:lstStyle/>
              <a:p>
                <a:r>
                  <a:rPr lang="en-US" altLang="en-US">
                    <a:noFill/>
                  </a:rPr>
                  <a:t> </a:t>
                </a:r>
              </a:p>
            </p:txBody>
          </p:sp>
        </mc:Fallback>
      </mc:AlternateContent>
      <p:sp>
        <p:nvSpPr>
          <p:cNvPr id="7" name="Rectangle 6"/>
          <p:cNvSpPr/>
          <p:nvPr/>
        </p:nvSpPr>
        <p:spPr>
          <a:xfrm>
            <a:off x="14198345" y="737684"/>
            <a:ext cx="3200400" cy="914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Hướng dẫn</a:t>
            </a:r>
            <a:endParaRPr lang="en-US" sz="4000" dirty="0">
              <a:latin typeface="Arial" panose="020B0604020202020204" pitchFamily="34" charset="0"/>
              <a:cs typeface="Arial" panose="020B0604020202020204" pitchFamily="34" charset="0"/>
            </a:endParaRPr>
          </a:p>
        </p:txBody>
      </p:sp>
      <p:sp>
        <p:nvSpPr>
          <p:cNvPr id="10" name="Left Arrow 9">
            <a:hlinkClick r:id="" action="ppaction://hlinkshowjump?jump=previousslide"/>
          </p:cNvPr>
          <p:cNvSpPr/>
          <p:nvPr/>
        </p:nvSpPr>
        <p:spPr>
          <a:xfrm>
            <a:off x="14950440" y="7726154"/>
            <a:ext cx="2463545" cy="1315947"/>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pic>
        <p:nvPicPr>
          <p:cNvPr id="11"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514551" y="4178448"/>
            <a:ext cx="2109825" cy="1983235"/>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2" y="53132"/>
            <a:ext cx="18327241" cy="10233868"/>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Freeform 4"/>
          <p:cNvSpPr/>
          <p:nvPr/>
        </p:nvSpPr>
        <p:spPr>
          <a:xfrm>
            <a:off x="2947619" y="7976114"/>
            <a:ext cx="6372749"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0100416" y="3342659"/>
            <a:ext cx="5698129"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2947619" y="5004355"/>
            <a:ext cx="12392763" cy="2654810"/>
          </a:xfrm>
          <a:prstGeom prst="rect">
            <a:avLst/>
          </a:prstGeom>
        </p:spPr>
        <p:txBody>
          <a:bodyPr lIns="0" tIns="0" rIns="0" bIns="0" rtlCol="0" anchor="t">
            <a:spAutoFit/>
          </a:bodyPr>
          <a:lstStyle/>
          <a:p>
            <a:pPr algn="ctr">
              <a:lnSpc>
                <a:spcPts val="5020"/>
              </a:lnSpc>
            </a:pPr>
            <a:r>
              <a:rPr lang="en-US" sz="4185">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endParaRPr lang="en-US" sz="4185">
              <a:solidFill>
                <a:srgbClr val="FFFFFF"/>
              </a:solidFill>
              <a:latin typeface="Gamja Flower" charset="-127"/>
            </a:endParaRPr>
          </a:p>
        </p:txBody>
      </p:sp>
      <p:sp>
        <p:nvSpPr>
          <p:cNvPr id="9" name="TextBox 9"/>
          <p:cNvSpPr txBox="1"/>
          <p:nvPr/>
        </p:nvSpPr>
        <p:spPr>
          <a:xfrm>
            <a:off x="2644932" y="2608784"/>
            <a:ext cx="12998136" cy="2262498"/>
          </a:xfrm>
          <a:prstGeom prst="rect">
            <a:avLst/>
          </a:prstGeom>
        </p:spPr>
        <p:txBody>
          <a:bodyPr lIns="0" tIns="0" rIns="0" bIns="0" rtlCol="0" anchor="t">
            <a:spAutoFit/>
          </a:bodyPr>
          <a:lstStyle/>
          <a:p>
            <a:pPr algn="ctr">
              <a:lnSpc>
                <a:spcPts val="7920"/>
              </a:lnSpc>
            </a:pPr>
            <a:r>
              <a:rPr lang="en-US" sz="8165">
                <a:solidFill>
                  <a:srgbClr val="FFFFFF"/>
                </a:solidFill>
                <a:latin typeface="Gaegu Bold"/>
              </a:rPr>
              <a:t>DESCRIPTION OF THE PROBLEM TO BE DISCUSSED</a:t>
            </a:r>
            <a:endParaRPr lang="en-US" sz="8165">
              <a:solidFill>
                <a:srgbClr val="FFFFFF"/>
              </a:solidFill>
              <a:latin typeface="Gaegu Bold"/>
            </a:endParaRPr>
          </a:p>
        </p:txBody>
      </p:sp>
      <p:sp>
        <p:nvSpPr>
          <p:cNvPr id="6" name="TextBox 5"/>
          <p:cNvSpPr txBox="1"/>
          <p:nvPr/>
        </p:nvSpPr>
        <p:spPr>
          <a:xfrm>
            <a:off x="922232" y="822447"/>
            <a:ext cx="9159240" cy="6159443"/>
          </a:xfrm>
          <a:prstGeom prst="rect">
            <a:avLst/>
          </a:prstGeom>
          <a:noFill/>
        </p:spPr>
        <p:txBody>
          <a:bodyPr wrap="square">
            <a:spAutoFit/>
          </a:bodyPr>
          <a:lstStyle/>
          <a:p>
            <a:pPr algn="just">
              <a:lnSpc>
                <a:spcPct val="150000"/>
              </a:lnSpc>
              <a:spcAft>
                <a:spcPts val="1000"/>
              </a:spcAft>
            </a:pPr>
            <a:r>
              <a:rPr lang="nl-NL" sz="4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Bài</a:t>
            </a:r>
            <a:r>
              <a:rPr lang="nl-NL"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4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tập</a:t>
            </a:r>
            <a:r>
              <a:rPr lang="nl-NL"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2:</a:t>
            </a:r>
            <a:r>
              <a:rPr lang="en-US" sz="4000" b="1" dirty="0">
                <a:latin typeface="Arial" panose="020B0604020202020204" pitchFamily="34" charset="0"/>
                <a:ea typeface="Calibri" panose="020F0502020204030204" pitchFamily="34" charset="0"/>
                <a:cs typeface="Arial" panose="020B0604020202020204" pitchFamily="34" charset="0"/>
              </a:rPr>
              <a:t> </a:t>
            </a:r>
            <a:r>
              <a:rPr lang="nl-NL"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Tìm</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thập</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phân</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thích</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hợp</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3 kg 725 g =      </a:t>
            </a:r>
            <a:r>
              <a:rPr lang="en-US"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kg</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 kg 75 g =      </a:t>
            </a:r>
            <a:r>
              <a:rPr lang="en-US"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kg</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560 g =     </a:t>
            </a:r>
            <a:r>
              <a:rPr lang="en-US"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a:hlinkClick r:id="" action="ppaction://hlinkshowjump?jump=nextslide"/>
          </p:cNvPr>
          <p:cNvSpPr/>
          <p:nvPr/>
        </p:nvSpPr>
        <p:spPr>
          <a:xfrm>
            <a:off x="14198345" y="8051908"/>
            <a:ext cx="3200400" cy="914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Hướng dẫn</a:t>
            </a:r>
            <a:endParaRPr lang="en-US" sz="4000" dirty="0">
              <a:latin typeface="Arial" panose="020B0604020202020204" pitchFamily="34" charset="0"/>
              <a:cs typeface="Arial" panose="020B0604020202020204" pitchFamily="34" charset="0"/>
            </a:endParaRPr>
          </a:p>
        </p:txBody>
      </p:sp>
      <p:sp>
        <p:nvSpPr>
          <p:cNvPr id="11" name="TextBox 10"/>
          <p:cNvSpPr txBox="1"/>
          <p:nvPr/>
        </p:nvSpPr>
        <p:spPr>
          <a:xfrm>
            <a:off x="10081472" y="2007090"/>
            <a:ext cx="6654545" cy="5107873"/>
          </a:xfrm>
          <a:prstGeom prst="rect">
            <a:avLst/>
          </a:prstGeom>
          <a:noFill/>
        </p:spPr>
        <p:txBody>
          <a:bodyPr wrap="square">
            <a:spAutoFit/>
          </a:bodyPr>
          <a:lstStyle/>
          <a:p>
            <a:pPr algn="just">
              <a:lnSpc>
                <a:spcPct val="150000"/>
              </a:lnSpc>
              <a:spcAft>
                <a:spcPts val="10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1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tấn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5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tạ</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lang="en-US"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tấn</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tấn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325 kg =      </a:t>
            </a:r>
            <a:r>
              <a:rPr lang="en-US"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tấn</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1 450 kg =       </a:t>
            </a:r>
            <a:r>
              <a:rPr lang="en-US"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tấn</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11"/>
          <p:cNvSpPr/>
          <p:nvPr/>
        </p:nvSpPr>
        <p:spPr>
          <a:xfrm>
            <a:off x="4595255" y="1867240"/>
            <a:ext cx="1523498" cy="101855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3,725</a:t>
            </a:r>
            <a:endParaRPr lang="en-US" sz="4000" dirty="0">
              <a:latin typeface="Arial" panose="020B0604020202020204" pitchFamily="34" charset="0"/>
              <a:cs typeface="Arial" panose="020B0604020202020204" pitchFamily="34" charset="0"/>
            </a:endParaRPr>
          </a:p>
        </p:txBody>
      </p:sp>
      <p:sp>
        <p:nvSpPr>
          <p:cNvPr id="13" name="Rectangle 12"/>
          <p:cNvSpPr/>
          <p:nvPr/>
        </p:nvSpPr>
        <p:spPr>
          <a:xfrm>
            <a:off x="3581400" y="3852723"/>
            <a:ext cx="1523498" cy="101855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8,075</a:t>
            </a:r>
            <a:endParaRPr lang="en-US" sz="4000" dirty="0">
              <a:latin typeface="Arial" panose="020B0604020202020204" pitchFamily="34" charset="0"/>
              <a:cs typeface="Arial" panose="020B0604020202020204" pitchFamily="34" charset="0"/>
            </a:endParaRPr>
          </a:p>
        </p:txBody>
      </p:sp>
      <p:sp>
        <p:nvSpPr>
          <p:cNvPr id="14" name="Rectangle 13"/>
          <p:cNvSpPr/>
          <p:nvPr/>
        </p:nvSpPr>
        <p:spPr>
          <a:xfrm>
            <a:off x="2819651" y="5964908"/>
            <a:ext cx="1523498" cy="101855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0,56</a:t>
            </a:r>
            <a:endParaRPr lang="en-US" sz="4000" dirty="0">
              <a:latin typeface="Arial" panose="020B0604020202020204" pitchFamily="34" charset="0"/>
              <a:cs typeface="Arial" panose="020B0604020202020204" pitchFamily="34" charset="0"/>
            </a:endParaRPr>
          </a:p>
        </p:txBody>
      </p:sp>
      <p:sp>
        <p:nvSpPr>
          <p:cNvPr id="15" name="Rectangle 14"/>
          <p:cNvSpPr/>
          <p:nvPr/>
        </p:nvSpPr>
        <p:spPr>
          <a:xfrm>
            <a:off x="13454212" y="1953328"/>
            <a:ext cx="1523498" cy="101855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1,5</a:t>
            </a:r>
            <a:endParaRPr lang="en-US" sz="4000" dirty="0">
              <a:latin typeface="Arial" panose="020B0604020202020204" pitchFamily="34" charset="0"/>
              <a:cs typeface="Arial" panose="020B0604020202020204" pitchFamily="34" charset="0"/>
            </a:endParaRPr>
          </a:p>
        </p:txBody>
      </p:sp>
      <p:sp>
        <p:nvSpPr>
          <p:cNvPr id="16" name="Rectangle 15"/>
          <p:cNvSpPr/>
          <p:nvPr/>
        </p:nvSpPr>
        <p:spPr>
          <a:xfrm>
            <a:off x="13611726" y="4003789"/>
            <a:ext cx="1523498" cy="101855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2,325</a:t>
            </a:r>
            <a:endParaRPr lang="en-US" sz="4000" dirty="0">
              <a:latin typeface="Arial" panose="020B0604020202020204" pitchFamily="34" charset="0"/>
              <a:cs typeface="Arial" panose="020B0604020202020204" pitchFamily="34" charset="0"/>
            </a:endParaRPr>
          </a:p>
        </p:txBody>
      </p:sp>
      <p:sp>
        <p:nvSpPr>
          <p:cNvPr id="17" name="Rectangle 16"/>
          <p:cNvSpPr/>
          <p:nvPr/>
        </p:nvSpPr>
        <p:spPr>
          <a:xfrm>
            <a:off x="12740640" y="6089552"/>
            <a:ext cx="1523498" cy="101855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1,45</a:t>
            </a:r>
            <a:endParaRPr lang="en-US" sz="40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886847" y="6593860"/>
            <a:ext cx="6230939" cy="3123258"/>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ssolve">
                                      <p:cBhvr>
                                        <p:cTn id="10" dur="500"/>
                                        <p:tgtEl>
                                          <p:spTgt spid="6">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dissolve">
                                      <p:cBhvr>
                                        <p:cTn id="13" dur="500"/>
                                        <p:tgtEl>
                                          <p:spTgt spid="6">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dissolve">
                                      <p:cBhvr>
                                        <p:cTn id="16" dur="500"/>
                                        <p:tgtEl>
                                          <p:spTgt spid="6">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dissolve">
                                      <p:cBhvr>
                                        <p:cTn id="19" dur="500"/>
                                        <p:tgtEl>
                                          <p:spTgt spid="6">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dissolve">
                                      <p:cBhvr>
                                        <p:cTn id="22" dur="500"/>
                                        <p:tgtEl>
                                          <p:spTgt spid="6">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dissolve">
                                      <p:cBhvr>
                                        <p:cTn id="25" dur="500"/>
                                        <p:tgtEl>
                                          <p:spTgt spid="11">
                                            <p:txEl>
                                              <p:pRg st="0" end="0"/>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dissolve">
                                      <p:cBhvr>
                                        <p:cTn id="28" dur="500"/>
                                        <p:tgtEl>
                                          <p:spTgt spid="11">
                                            <p:txEl>
                                              <p:pRg st="1" end="1"/>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dissolve">
                                      <p:cBhvr>
                                        <p:cTn id="31" dur="500"/>
                                        <p:tgtEl>
                                          <p:spTgt spid="11">
                                            <p:txEl>
                                              <p:pRg st="2" end="2"/>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dissolve">
                                      <p:cBhvr>
                                        <p:cTn id="34" dur="500"/>
                                        <p:tgtEl>
                                          <p:spTgt spid="11">
                                            <p:txEl>
                                              <p:pRg st="3" end="3"/>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dissolve">
                                      <p:cBhvr>
                                        <p:cTn id="37" dur="500"/>
                                        <p:tgtEl>
                                          <p:spTgt spid="1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AC95B"/>
        </a:solidFill>
        <a:effectLst/>
      </p:bgPr>
    </p:bg>
    <p:spTree>
      <p:nvGrpSpPr>
        <p:cNvPr id="1" name=""/>
        <p:cNvGrpSpPr/>
        <p:nvPr/>
      </p:nvGrpSpPr>
      <p:grpSpPr>
        <a:xfrm>
          <a:off x="0" y="0"/>
          <a:ext cx="0" cy="0"/>
          <a:chOff x="0" y="0"/>
          <a:chExt cx="0" cy="0"/>
        </a:xfrm>
      </p:grpSpPr>
      <p:sp>
        <p:nvSpPr>
          <p:cNvPr id="2" name="Freeform 2"/>
          <p:cNvSpPr/>
          <p:nvPr/>
        </p:nvSpPr>
        <p:spPr>
          <a:xfrm>
            <a:off x="0" y="6602202"/>
            <a:ext cx="18288000" cy="5861615"/>
          </a:xfrm>
          <a:custGeom>
            <a:avLst/>
            <a:gdLst/>
            <a:ahLst/>
            <a:cxnLst/>
            <a:rect l="l" t="t" r="r" b="b"/>
            <a:pathLst>
              <a:path w="18288000" h="5861615">
                <a:moveTo>
                  <a:pt x="0" y="0"/>
                </a:moveTo>
                <a:lnTo>
                  <a:pt x="18288000" y="0"/>
                </a:lnTo>
                <a:lnTo>
                  <a:pt x="18288000" y="5861615"/>
                </a:lnTo>
                <a:lnTo>
                  <a:pt x="0" y="5861615"/>
                </a:lnTo>
                <a:lnTo>
                  <a:pt x="0" y="0"/>
                </a:lnTo>
                <a:close/>
              </a:path>
            </a:pathLst>
          </a:custGeom>
          <a:blipFill>
            <a:blip r:embed="rId1">
              <a:extLst>
                <a:ext uri="{96DAC541-7B7A-43D3-8B79-37D633B846F1}">
                  <asvg:svgBlip xmlns:asvg="http://schemas.microsoft.com/office/drawing/2016/SVG/main" r:embed="rId2"/>
                </a:ext>
              </a:extLst>
            </a:blip>
            <a:stretch>
              <a:fillRect t="-75497"/>
            </a:stretch>
          </a:blipFill>
        </p:spPr>
        <p:txBody>
          <a:bodyPr/>
          <a:lstStyle/>
          <a:p>
            <a:endParaRPr lang="en-US"/>
          </a:p>
        </p:txBody>
      </p:sp>
      <p:sp>
        <p:nvSpPr>
          <p:cNvPr id="3" name="Freeform 3"/>
          <p:cNvSpPr/>
          <p:nvPr/>
        </p:nvSpPr>
        <p:spPr>
          <a:xfrm>
            <a:off x="1640565" y="753991"/>
            <a:ext cx="15006870" cy="877901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1389375">
            <a:off x="1071717" y="5700630"/>
            <a:ext cx="1684687" cy="3850712"/>
          </a:xfrm>
          <a:custGeom>
            <a:avLst/>
            <a:gdLst/>
            <a:ahLst/>
            <a:cxnLst/>
            <a:rect l="l" t="t" r="r" b="b"/>
            <a:pathLst>
              <a:path w="1684687" h="3850712">
                <a:moveTo>
                  <a:pt x="0" y="0"/>
                </a:moveTo>
                <a:lnTo>
                  <a:pt x="1684686" y="0"/>
                </a:lnTo>
                <a:lnTo>
                  <a:pt x="1684686" y="3850712"/>
                </a:lnTo>
                <a:lnTo>
                  <a:pt x="0" y="38507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980325">
            <a:off x="13537933" y="1168585"/>
            <a:ext cx="2466012" cy="2909749"/>
          </a:xfrm>
          <a:custGeom>
            <a:avLst/>
            <a:gdLst/>
            <a:ahLst/>
            <a:cxnLst/>
            <a:rect l="l" t="t" r="r" b="b"/>
            <a:pathLst>
              <a:path w="2466012" h="2909749">
                <a:moveTo>
                  <a:pt x="0" y="0"/>
                </a:moveTo>
                <a:lnTo>
                  <a:pt x="2466012" y="0"/>
                </a:lnTo>
                <a:lnTo>
                  <a:pt x="2466012" y="2909749"/>
                </a:lnTo>
                <a:lnTo>
                  <a:pt x="0" y="29097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TextBox 8"/>
          <p:cNvSpPr txBox="1"/>
          <p:nvPr/>
        </p:nvSpPr>
        <p:spPr>
          <a:xfrm>
            <a:off x="2208577" y="2130687"/>
            <a:ext cx="13870846" cy="4780604"/>
          </a:xfrm>
          <a:prstGeom prst="rect">
            <a:avLst/>
          </a:prstGeom>
        </p:spPr>
        <p:txBody>
          <a:bodyPr wrap="square" lIns="0" tIns="0" rIns="0" bIns="0" rtlCol="0" anchor="t">
            <a:spAutoFit/>
          </a:bodyPr>
          <a:lstStyle/>
          <a:p>
            <a:pPr algn="ctr">
              <a:lnSpc>
                <a:spcPct val="150000"/>
              </a:lnSpc>
            </a:pPr>
            <a:r>
              <a:rPr lang="en-US" sz="7200" b="1" dirty="0">
                <a:solidFill>
                  <a:srgbClr val="F9F9F9"/>
                </a:solidFill>
                <a:latin typeface="Arial" panose="020B0604020202020204" pitchFamily="34" charset="0"/>
                <a:cs typeface="Arial" panose="020B0604020202020204" pitchFamily="34" charset="0"/>
              </a:rPr>
              <a:t>KÍNH CHÀO </a:t>
            </a:r>
            <a:endParaRPr lang="en-US" sz="7200" b="1" dirty="0">
              <a:solidFill>
                <a:srgbClr val="F9F9F9"/>
              </a:solidFill>
              <a:latin typeface="Arial" panose="020B0604020202020204" pitchFamily="34" charset="0"/>
              <a:cs typeface="Arial" panose="020B0604020202020204" pitchFamily="34" charset="0"/>
            </a:endParaRPr>
          </a:p>
          <a:p>
            <a:pPr algn="ctr">
              <a:lnSpc>
                <a:spcPct val="150000"/>
              </a:lnSpc>
            </a:pPr>
            <a:r>
              <a:rPr lang="en-US" sz="7200" b="1" dirty="0">
                <a:solidFill>
                  <a:srgbClr val="F9F9F9"/>
                </a:solidFill>
                <a:latin typeface="Arial" panose="020B0604020202020204" pitchFamily="34" charset="0"/>
                <a:cs typeface="Arial" panose="020B0604020202020204" pitchFamily="34" charset="0"/>
              </a:rPr>
              <a:t>QUÝ THẦY CÔ VÀ CÁC BẠN </a:t>
            </a:r>
            <a:endParaRPr lang="en-US" sz="7200" b="1" dirty="0">
              <a:solidFill>
                <a:srgbClr val="F9F9F9"/>
              </a:solidFill>
              <a:latin typeface="Arial" panose="020B0604020202020204" pitchFamily="34" charset="0"/>
              <a:cs typeface="Arial" panose="020B0604020202020204" pitchFamily="34" charset="0"/>
            </a:endParaRPr>
          </a:p>
          <a:p>
            <a:pPr algn="ctr">
              <a:lnSpc>
                <a:spcPct val="150000"/>
              </a:lnSpc>
            </a:pPr>
            <a:r>
              <a:rPr lang="en-US" sz="7200" b="1" dirty="0">
                <a:solidFill>
                  <a:srgbClr val="F9F9F9"/>
                </a:solidFill>
                <a:latin typeface="Arial" panose="020B0604020202020204" pitchFamily="34" charset="0"/>
                <a:cs typeface="Arial" panose="020B0604020202020204" pitchFamily="34" charset="0"/>
              </a:rPr>
              <a:t>ĐẾN VỚI BUỔI HỌC HÔM NAY</a:t>
            </a:r>
            <a:endParaRPr lang="en-US" sz="7200" b="1" dirty="0">
              <a:solidFill>
                <a:srgbClr val="F9F9F9"/>
              </a:solidFill>
              <a:latin typeface="Arial" panose="020B0604020202020204" pitchFamily="34" charset="0"/>
              <a:cs typeface="Arial" panose="020B0604020202020204" pitchFamily="34" charset="0"/>
            </a:endParaRP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2" y="53132"/>
            <a:ext cx="18327241" cy="10233868"/>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Freeform 4"/>
          <p:cNvSpPr/>
          <p:nvPr/>
        </p:nvSpPr>
        <p:spPr>
          <a:xfrm>
            <a:off x="2947619" y="7976114"/>
            <a:ext cx="6372749"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0100416" y="3342659"/>
            <a:ext cx="5698129"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2947619" y="5004355"/>
            <a:ext cx="12392763" cy="2654810"/>
          </a:xfrm>
          <a:prstGeom prst="rect">
            <a:avLst/>
          </a:prstGeom>
        </p:spPr>
        <p:txBody>
          <a:bodyPr lIns="0" tIns="0" rIns="0" bIns="0" rtlCol="0" anchor="t">
            <a:spAutoFit/>
          </a:bodyPr>
          <a:lstStyle/>
          <a:p>
            <a:pPr algn="ctr">
              <a:lnSpc>
                <a:spcPts val="5020"/>
              </a:lnSpc>
            </a:pPr>
            <a:r>
              <a:rPr lang="en-US" sz="4185">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endParaRPr lang="en-US" sz="4185">
              <a:solidFill>
                <a:srgbClr val="FFFFFF"/>
              </a:solidFill>
              <a:latin typeface="Gamja Flower" charset="-127"/>
            </a:endParaRPr>
          </a:p>
        </p:txBody>
      </p:sp>
      <p:sp>
        <p:nvSpPr>
          <p:cNvPr id="9" name="TextBox 9"/>
          <p:cNvSpPr txBox="1"/>
          <p:nvPr/>
        </p:nvSpPr>
        <p:spPr>
          <a:xfrm>
            <a:off x="2644932" y="2608784"/>
            <a:ext cx="12998136" cy="2262498"/>
          </a:xfrm>
          <a:prstGeom prst="rect">
            <a:avLst/>
          </a:prstGeom>
        </p:spPr>
        <p:txBody>
          <a:bodyPr lIns="0" tIns="0" rIns="0" bIns="0" rtlCol="0" anchor="t">
            <a:spAutoFit/>
          </a:bodyPr>
          <a:lstStyle/>
          <a:p>
            <a:pPr algn="ctr">
              <a:lnSpc>
                <a:spcPts val="7920"/>
              </a:lnSpc>
            </a:pPr>
            <a:r>
              <a:rPr lang="en-US" sz="8165">
                <a:solidFill>
                  <a:srgbClr val="FFFFFF"/>
                </a:solidFill>
                <a:latin typeface="Gaegu Bold"/>
              </a:rPr>
              <a:t>DESCRIPTION OF THE PROBLEM TO BE DISCUSSED</a:t>
            </a:r>
            <a:endParaRPr lang="en-US" sz="8165">
              <a:solidFill>
                <a:srgbClr val="FFFFFF"/>
              </a:solidFill>
              <a:latin typeface="Gaegu Bold"/>
            </a:endParaRPr>
          </a:p>
        </p:txBody>
      </p:sp>
      <p:sp>
        <p:nvSpPr>
          <p:cNvPr id="2" name="Rectangle 1"/>
          <p:cNvSpPr/>
          <p:nvPr/>
        </p:nvSpPr>
        <p:spPr>
          <a:xfrm>
            <a:off x="14198345" y="737684"/>
            <a:ext cx="3200400" cy="914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Hướng dẫn</a:t>
            </a:r>
            <a:endParaRPr lang="en-US" sz="4000" dirty="0">
              <a:latin typeface="Arial" panose="020B0604020202020204" pitchFamily="34" charset="0"/>
              <a:cs typeface="Arial" panose="020B0604020202020204" pitchFamily="34" charset="0"/>
            </a:endParaRPr>
          </a:p>
        </p:txBody>
      </p:sp>
      <p:sp>
        <p:nvSpPr>
          <p:cNvPr id="6" name="Left Arrow 5">
            <a:hlinkClick r:id="" action="ppaction://hlinkshowjump?jump=previousslide"/>
          </p:cNvPr>
          <p:cNvSpPr/>
          <p:nvPr/>
        </p:nvSpPr>
        <p:spPr>
          <a:xfrm>
            <a:off x="14950440" y="7726154"/>
            <a:ext cx="2463545" cy="1315947"/>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10" name="TextBox 9"/>
              <p:cNvSpPr txBox="1"/>
              <p:nvPr/>
            </p:nvSpPr>
            <p:spPr>
              <a:xfrm>
                <a:off x="904495" y="1078152"/>
                <a:ext cx="16306800" cy="7602659"/>
              </a:xfrm>
              <a:prstGeom prst="rect">
                <a:avLst/>
              </a:prstGeom>
              <a:noFill/>
            </p:spPr>
            <p:txBody>
              <a:bodyPr wrap="square">
                <a:spAutoFit/>
              </a:bodyPr>
              <a:lstStyle/>
              <a:p>
                <a:pPr algn="just">
                  <a:lnSpc>
                    <a:spcPct val="150000"/>
                  </a:lnSpc>
                  <a:spcBef>
                    <a:spcPts val="300"/>
                  </a:spcBef>
                  <a:spcAft>
                    <a:spcPts val="300"/>
                  </a:spcAft>
                </a:pP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Ví</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dụ</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7 kg 300g = </a:t>
                </a:r>
                <a:r>
                  <a:rPr lang="en-US"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kg</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Arial" panose="020B0604020202020204" pitchFamily="34" charset="0"/>
                  <a:buChar char="•"/>
                </a:pP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Viết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đo</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khối</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lượng</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dưới</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dạng</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hỗn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phần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phân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phân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thập</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phân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7 kg 300 g = 7</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300</m:t>
                        </m:r>
                      </m:num>
                      <m:den>
                        <m:r>
                          <a:rPr lang="en-US"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000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kg</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Arial" panose="020B0604020202020204" pitchFamily="34" charset="0"/>
                  <a:buChar char="•"/>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Viết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hỗn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vừa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dưới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dạng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thập</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300</m:t>
                        </m:r>
                      </m:num>
                      <m:den>
                        <m:r>
                          <a:rPr lang="en-US"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000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kg = 7,3 kg.</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Viết</a:t>
                </a:r>
                <a:r>
                  <a:rPr lang="en-US"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gọn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7 kg 300g = </a:t>
                </a:r>
                <a:r>
                  <a:rPr lang="en-US"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7,3</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904495" y="1078152"/>
                <a:ext cx="16306800" cy="7602659"/>
              </a:xfrm>
              <a:prstGeom prst="rect">
                <a:avLst/>
              </a:prstGeom>
              <a:blipFill rotWithShape="1">
                <a:blip r:embed="rId7"/>
                <a:stretch>
                  <a:fillRect l="-2" t="-7" r="2" b="-70"/>
                </a:stretch>
              </a:blipFill>
            </p:spPr>
            <p:txBody>
              <a:bodyPr/>
              <a:lstStyle/>
              <a:p>
                <a:r>
                  <a:rPr lang="en-US" altLang="en-US">
                    <a:noFill/>
                  </a:rPr>
                  <a:t> </a:t>
                </a:r>
              </a:p>
            </p:txBody>
          </p:sp>
        </mc:Fallback>
      </mc:AlternateContent>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 calcmode="lin" valueType="num">
                                      <p:cBhvr additive="base">
                                        <p:cTn id="2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 calcmode="lin" valueType="num">
                                      <p:cBhvr additive="base">
                                        <p:cTn id="2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602202"/>
            <a:ext cx="18288000" cy="5861615"/>
          </a:xfrm>
          <a:custGeom>
            <a:avLst/>
            <a:gdLst/>
            <a:ahLst/>
            <a:cxnLst/>
            <a:rect l="l" t="t" r="r" b="b"/>
            <a:pathLst>
              <a:path w="18288000" h="5861615">
                <a:moveTo>
                  <a:pt x="0" y="0"/>
                </a:moveTo>
                <a:lnTo>
                  <a:pt x="18288000" y="0"/>
                </a:lnTo>
                <a:lnTo>
                  <a:pt x="18288000" y="5861615"/>
                </a:lnTo>
                <a:lnTo>
                  <a:pt x="0" y="5861615"/>
                </a:lnTo>
                <a:lnTo>
                  <a:pt x="0" y="0"/>
                </a:lnTo>
                <a:close/>
              </a:path>
            </a:pathLst>
          </a:custGeom>
          <a:blipFill>
            <a:blip r:embed="rId1">
              <a:extLst>
                <a:ext uri="{96DAC541-7B7A-43D3-8B79-37D633B846F1}">
                  <asvg:svgBlip xmlns:asvg="http://schemas.microsoft.com/office/drawing/2016/SVG/main" r:embed="rId2"/>
                </a:ext>
              </a:extLst>
            </a:blip>
            <a:stretch>
              <a:fillRect t="-75497"/>
            </a:stretch>
          </a:blipFill>
        </p:spPr>
        <p:txBody>
          <a:bodyPr/>
          <a:lstStyle/>
          <a:p>
            <a:endParaRPr lang="en-US"/>
          </a:p>
        </p:txBody>
      </p:sp>
      <p:sp>
        <p:nvSpPr>
          <p:cNvPr id="3" name="Freeform 3"/>
          <p:cNvSpPr/>
          <p:nvPr/>
        </p:nvSpPr>
        <p:spPr>
          <a:xfrm>
            <a:off x="1640565" y="753991"/>
            <a:ext cx="15006870" cy="877901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5957625" y="7108751"/>
            <a:ext cx="6372749"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10356775" y="1465680"/>
            <a:ext cx="5698129"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903441">
            <a:off x="1008219" y="1435910"/>
            <a:ext cx="2544684" cy="2372918"/>
          </a:xfrm>
          <a:custGeom>
            <a:avLst/>
            <a:gdLst/>
            <a:ahLst/>
            <a:cxnLst/>
            <a:rect l="l" t="t" r="r" b="b"/>
            <a:pathLst>
              <a:path w="2544684" h="2372918">
                <a:moveTo>
                  <a:pt x="0" y="0"/>
                </a:moveTo>
                <a:lnTo>
                  <a:pt x="2544684" y="0"/>
                </a:lnTo>
                <a:lnTo>
                  <a:pt x="2544684" y="2372917"/>
                </a:lnTo>
                <a:lnTo>
                  <a:pt x="0" y="237291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rot="539073" flipH="1">
            <a:off x="15102567" y="7028613"/>
            <a:ext cx="2113411" cy="1894144"/>
          </a:xfrm>
          <a:custGeom>
            <a:avLst/>
            <a:gdLst/>
            <a:ahLst/>
            <a:cxnLst/>
            <a:rect l="l" t="t" r="r" b="b"/>
            <a:pathLst>
              <a:path w="2113411" h="1894144">
                <a:moveTo>
                  <a:pt x="2113411" y="0"/>
                </a:moveTo>
                <a:lnTo>
                  <a:pt x="0" y="0"/>
                </a:lnTo>
                <a:lnTo>
                  <a:pt x="0" y="1894144"/>
                </a:lnTo>
                <a:lnTo>
                  <a:pt x="2113411" y="1894144"/>
                </a:lnTo>
                <a:lnTo>
                  <a:pt x="2113411"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TextBox 9"/>
          <p:cNvSpPr txBox="1"/>
          <p:nvPr/>
        </p:nvSpPr>
        <p:spPr>
          <a:xfrm>
            <a:off x="2644931" y="4636951"/>
            <a:ext cx="12998136" cy="1013098"/>
          </a:xfrm>
          <a:prstGeom prst="rect">
            <a:avLst/>
          </a:prstGeom>
        </p:spPr>
        <p:txBody>
          <a:bodyPr lIns="0" tIns="0" rIns="0" bIns="0" rtlCol="0" anchor="t">
            <a:spAutoFit/>
          </a:bodyPr>
          <a:lstStyle/>
          <a:p>
            <a:pPr algn="ctr"/>
            <a:r>
              <a:rPr lang="en-US" sz="6600" b="1" dirty="0">
                <a:solidFill>
                  <a:srgbClr val="FFFFFF"/>
                </a:solidFill>
                <a:latin typeface="Arial" panose="020B0604020202020204" pitchFamily="34" charset="0"/>
                <a:cs typeface="Arial" panose="020B0604020202020204" pitchFamily="34" charset="0"/>
              </a:rPr>
              <a:t>VẬN DỤNG</a:t>
            </a:r>
            <a:endParaRPr lang="en-US" sz="6600" b="1" dirty="0">
              <a:solidFill>
                <a:srgbClr val="FFFFFF"/>
              </a:solidFill>
              <a:latin typeface="Arial" panose="020B0604020202020204" pitchFamily="34" charset="0"/>
              <a:cs typeface="Arial" panose="020B0604020202020204" pitchFamily="34" charset="0"/>
            </a:endParaRP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2" y="53132"/>
            <a:ext cx="18327241" cy="10233868"/>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Freeform 4"/>
          <p:cNvSpPr/>
          <p:nvPr/>
        </p:nvSpPr>
        <p:spPr>
          <a:xfrm>
            <a:off x="2947619" y="7976114"/>
            <a:ext cx="6372749"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0100416" y="3342659"/>
            <a:ext cx="5698129"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2947619" y="5004355"/>
            <a:ext cx="12392763" cy="2654810"/>
          </a:xfrm>
          <a:prstGeom prst="rect">
            <a:avLst/>
          </a:prstGeom>
        </p:spPr>
        <p:txBody>
          <a:bodyPr lIns="0" tIns="0" rIns="0" bIns="0" rtlCol="0" anchor="t">
            <a:spAutoFit/>
          </a:bodyPr>
          <a:lstStyle/>
          <a:p>
            <a:pPr algn="ctr">
              <a:lnSpc>
                <a:spcPts val="5020"/>
              </a:lnSpc>
            </a:pPr>
            <a:r>
              <a:rPr lang="en-US" sz="4185">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endParaRPr lang="en-US" sz="4185">
              <a:solidFill>
                <a:srgbClr val="FFFFFF"/>
              </a:solidFill>
              <a:latin typeface="Gamja Flower" charset="-127"/>
            </a:endParaRPr>
          </a:p>
        </p:txBody>
      </p:sp>
      <p:sp>
        <p:nvSpPr>
          <p:cNvPr id="9" name="TextBox 9"/>
          <p:cNvSpPr txBox="1"/>
          <p:nvPr/>
        </p:nvSpPr>
        <p:spPr>
          <a:xfrm>
            <a:off x="2644932" y="2608784"/>
            <a:ext cx="12998136" cy="2262498"/>
          </a:xfrm>
          <a:prstGeom prst="rect">
            <a:avLst/>
          </a:prstGeom>
        </p:spPr>
        <p:txBody>
          <a:bodyPr lIns="0" tIns="0" rIns="0" bIns="0" rtlCol="0" anchor="t">
            <a:spAutoFit/>
          </a:bodyPr>
          <a:lstStyle/>
          <a:p>
            <a:pPr algn="ctr">
              <a:lnSpc>
                <a:spcPts val="7920"/>
              </a:lnSpc>
            </a:pPr>
            <a:r>
              <a:rPr lang="en-US" sz="8165">
                <a:solidFill>
                  <a:srgbClr val="FFFFFF"/>
                </a:solidFill>
                <a:latin typeface="Gaegu Bold"/>
              </a:rPr>
              <a:t>DESCRIPTION OF THE PROBLEM TO BE DISCUSSED</a:t>
            </a:r>
            <a:endParaRPr lang="en-US" sz="8165">
              <a:solidFill>
                <a:srgbClr val="FFFFFF"/>
              </a:solidFill>
              <a:latin typeface="Gaegu Bold"/>
            </a:endParaRPr>
          </a:p>
        </p:txBody>
      </p:sp>
      <p:sp>
        <p:nvSpPr>
          <p:cNvPr id="6" name="TextBox 5"/>
          <p:cNvSpPr txBox="1"/>
          <p:nvPr/>
        </p:nvSpPr>
        <p:spPr>
          <a:xfrm>
            <a:off x="877937" y="773786"/>
            <a:ext cx="13466050" cy="7211013"/>
          </a:xfrm>
          <a:prstGeom prst="rect">
            <a:avLst/>
          </a:prstGeom>
          <a:noFill/>
        </p:spPr>
        <p:txBody>
          <a:bodyPr wrap="square">
            <a:spAutoFit/>
          </a:bodyPr>
          <a:lstStyle/>
          <a:p>
            <a:pPr algn="just">
              <a:lnSpc>
                <a:spcPct val="150000"/>
              </a:lnSpc>
              <a:spcAft>
                <a:spcPts val="1000"/>
              </a:spcAft>
            </a:pPr>
            <a:r>
              <a:rPr lang="en-US" sz="4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Bài</a:t>
            </a:r>
            <a:r>
              <a:rPr lang="en-US"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tập</a:t>
            </a:r>
            <a:r>
              <a:rPr lang="en-US"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3:</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vi-VN" sz="4000" dirty="0">
                <a:effectLst/>
                <a:latin typeface="Arial" panose="020B0604020202020204" pitchFamily="34" charset="0"/>
                <a:ea typeface="Calibri" panose="020F0502020204030204" pitchFamily="34" charset="0"/>
                <a:cs typeface="Arial" panose="020B0604020202020204" pitchFamily="34" charset="0"/>
              </a:rPr>
              <a:t>a) Tìm số thập phân thích 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1 km 75 m = </a:t>
            </a:r>
            <a:r>
              <a:rPr lang="en-US"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4000" dirty="0">
                <a:effectLst/>
                <a:latin typeface="Arial" panose="020B0604020202020204" pitchFamily="34" charset="0"/>
                <a:ea typeface="Calibri" panose="020F0502020204030204" pitchFamily="34" charset="0"/>
                <a:cs typeface="Arial" panose="020B0604020202020204" pitchFamily="34" charset="0"/>
              </a:rPr>
              <a:t> km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4000" dirty="0">
                <a:effectLst/>
                <a:latin typeface="Arial" panose="020B0604020202020204" pitchFamily="34" charset="0"/>
                <a:ea typeface="Calibri" panose="020F0502020204030204" pitchFamily="34" charset="0"/>
                <a:cs typeface="Arial" panose="020B0604020202020204" pitchFamily="34" charset="0"/>
              </a:rPr>
              <a:t>b)</a:t>
            </a:r>
            <a:r>
              <a:rPr lang="en-US" sz="4000" b="1" dirty="0">
                <a:effectLst/>
                <a:latin typeface="Arial" panose="020B0604020202020204" pitchFamily="34" charset="0"/>
                <a:ea typeface="Calibri" panose="020F0502020204030204" pitchFamily="34" charset="0"/>
                <a:cs typeface="Arial" panose="020B0604020202020204" pitchFamily="34" charset="0"/>
              </a:rPr>
              <a:t> Đ,S?</a:t>
            </a:r>
            <a:endParaRPr lang="en-US" sz="4000" b="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endParaRPr lang="en-US" sz="4000" b="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endParaRPr lang="en-US" sz="4000" b="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endParaRPr lang="en-US" sz="4000" b="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4000" dirty="0" err="1">
                <a:effectLst/>
                <a:latin typeface="Arial" panose="020B0604020202020204" pitchFamily="34" charset="0"/>
                <a:ea typeface="Calibri" panose="020F0502020204030204" pitchFamily="34" charset="0"/>
                <a:cs typeface="Arial" panose="020B0604020202020204" pitchFamily="34" charset="0"/>
              </a:rPr>
              <a:t>Đoạn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Đoạn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hơn</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7"/>
          <a:stretch>
            <a:fillRect/>
          </a:stretch>
        </p:blipFill>
        <p:spPr>
          <a:xfrm>
            <a:off x="3799641" y="2863046"/>
            <a:ext cx="5146067" cy="4131087"/>
          </a:xfrm>
          <a:prstGeom prst="rect">
            <a:avLst/>
          </a:prstGeom>
        </p:spPr>
      </p:pic>
      <p:pic>
        <p:nvPicPr>
          <p:cNvPr id="10" name="Picture 9"/>
          <p:cNvPicPr>
            <a:picLocks noChangeAspect="1"/>
          </p:cNvPicPr>
          <p:nvPr/>
        </p:nvPicPr>
        <p:blipFill>
          <a:blip r:embed="rId8"/>
          <a:stretch>
            <a:fillRect/>
          </a:stretch>
        </p:blipFill>
        <p:spPr>
          <a:xfrm>
            <a:off x="13116717" y="7183337"/>
            <a:ext cx="4447328" cy="1391457"/>
          </a:xfrm>
          <a:prstGeom prst="rect">
            <a:avLst/>
          </a:prstGeom>
        </p:spPr>
      </p:pic>
      <p:pic>
        <p:nvPicPr>
          <p:cNvPr id="11" name="Picture 1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261166" y="692753"/>
            <a:ext cx="1870711" cy="1875400"/>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ssolv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dissolve">
                                      <p:cBhvr>
                                        <p:cTn id="23" dur="500"/>
                                        <p:tgtEl>
                                          <p:spTgt spid="6">
                                            <p:txEl>
                                              <p:pRg st="6" end="6"/>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2" y="53132"/>
            <a:ext cx="18327241" cy="10233868"/>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Freeform 4"/>
          <p:cNvSpPr/>
          <p:nvPr/>
        </p:nvSpPr>
        <p:spPr>
          <a:xfrm>
            <a:off x="2947619" y="7976114"/>
            <a:ext cx="6372749"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0100416" y="3342659"/>
            <a:ext cx="5698129"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2947619" y="5004355"/>
            <a:ext cx="12392763" cy="2654810"/>
          </a:xfrm>
          <a:prstGeom prst="rect">
            <a:avLst/>
          </a:prstGeom>
        </p:spPr>
        <p:txBody>
          <a:bodyPr lIns="0" tIns="0" rIns="0" bIns="0" rtlCol="0" anchor="t">
            <a:spAutoFit/>
          </a:bodyPr>
          <a:lstStyle/>
          <a:p>
            <a:pPr algn="ctr">
              <a:lnSpc>
                <a:spcPts val="5020"/>
              </a:lnSpc>
            </a:pPr>
            <a:r>
              <a:rPr lang="en-US" sz="4185">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endParaRPr lang="en-US" sz="4185">
              <a:solidFill>
                <a:srgbClr val="FFFFFF"/>
              </a:solidFill>
              <a:latin typeface="Gamja Flower" charset="-127"/>
            </a:endParaRPr>
          </a:p>
        </p:txBody>
      </p:sp>
      <p:sp>
        <p:nvSpPr>
          <p:cNvPr id="9" name="TextBox 9"/>
          <p:cNvSpPr txBox="1"/>
          <p:nvPr/>
        </p:nvSpPr>
        <p:spPr>
          <a:xfrm>
            <a:off x="2644932" y="2608784"/>
            <a:ext cx="12998136" cy="2262498"/>
          </a:xfrm>
          <a:prstGeom prst="rect">
            <a:avLst/>
          </a:prstGeom>
        </p:spPr>
        <p:txBody>
          <a:bodyPr lIns="0" tIns="0" rIns="0" bIns="0" rtlCol="0" anchor="t">
            <a:spAutoFit/>
          </a:bodyPr>
          <a:lstStyle/>
          <a:p>
            <a:pPr algn="ctr">
              <a:lnSpc>
                <a:spcPts val="7920"/>
              </a:lnSpc>
            </a:pPr>
            <a:r>
              <a:rPr lang="en-US" sz="8165">
                <a:solidFill>
                  <a:srgbClr val="FFFFFF"/>
                </a:solidFill>
                <a:latin typeface="Gaegu Bold"/>
              </a:rPr>
              <a:t>DESCRIPTION OF THE PROBLEM TO BE DISCUSSED</a:t>
            </a:r>
            <a:endParaRPr lang="en-US" sz="8165">
              <a:solidFill>
                <a:srgbClr val="FFFFFF"/>
              </a:solidFill>
              <a:latin typeface="Gaegu Bold"/>
            </a:endParaRPr>
          </a:p>
        </p:txBody>
      </p:sp>
      <mc:AlternateContent xmlns:mc="http://schemas.openxmlformats.org/markup-compatibility/2006">
        <mc:Choice xmlns:a14="http://schemas.microsoft.com/office/drawing/2010/main" Requires="a14">
          <p:sp>
            <p:nvSpPr>
              <p:cNvPr id="6" name="TextBox 5"/>
              <p:cNvSpPr txBox="1"/>
              <p:nvPr/>
            </p:nvSpPr>
            <p:spPr>
              <a:xfrm>
                <a:off x="762000" y="630206"/>
                <a:ext cx="12998136" cy="7612405"/>
              </a:xfrm>
              <a:prstGeom prst="rect">
                <a:avLst/>
              </a:prstGeom>
              <a:noFill/>
            </p:spPr>
            <p:txBody>
              <a:bodyPr wrap="square">
                <a:spAutoFit/>
              </a:bodyPr>
              <a:lstStyle/>
              <a:p>
                <a:pPr algn="just">
                  <a:lnSpc>
                    <a:spcPct val="150000"/>
                  </a:lnSpc>
                  <a:spcAft>
                    <a:spcPts val="1000"/>
                  </a:spcAft>
                </a:pPr>
                <a:r>
                  <a:rPr lang="fr-FR"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a:t>
                </a:r>
                <a:r>
                  <a:rPr lang="fr-FR"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km 75 m = </a:t>
                </a:r>
                <a14:m>
                  <m:oMath xmlns:m="http://schemas.openxmlformats.org/officeDocument/2006/math">
                    <m:r>
                      <a:rPr lang="fr-FR" sz="4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75</m:t>
                        </m:r>
                      </m:num>
                      <m:den>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000</m:t>
                        </m:r>
                      </m:den>
                    </m:f>
                  </m:oMath>
                </a14:m>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km = 1,075 km.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Vậy</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1000"/>
                  </a:spcAft>
                </a:pPr>
                <a:r>
                  <a:rPr lang="fr-FR" sz="4000" dirty="0">
                    <a:effectLst/>
                    <a:latin typeface="Arial" panose="020B0604020202020204" pitchFamily="34" charset="0"/>
                    <a:ea typeface="Calibri" panose="020F0502020204030204" pitchFamily="34" charset="0"/>
                    <a:cs typeface="Arial" panose="020B0604020202020204" pitchFamily="34" charset="0"/>
                  </a:rPr>
                  <a:t>1 km 75 m = </a:t>
                </a:r>
                <a:r>
                  <a:rPr lang="fr-FR"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1,075</a:t>
                </a:r>
                <a:r>
                  <a:rPr lang="fr-FR" sz="4000" dirty="0">
                    <a:effectLst/>
                    <a:latin typeface="Arial" panose="020B0604020202020204" pitchFamily="34" charset="0"/>
                    <a:ea typeface="Calibri" panose="020F0502020204030204" pitchFamily="34" charset="0"/>
                    <a:cs typeface="Arial" panose="020B0604020202020204" pitchFamily="34" charset="0"/>
                  </a:rPr>
                  <a:t> km.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b)</a:t>
                </a:r>
                <a:r>
                  <a:rPr lang="fr-FR"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km 75 m = 1,075 km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Vì</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1,2 km &gt; 1,075 km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1,2 km &gt; 1 km 75 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Khi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độ</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dài</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đoạn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AB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dài</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hơn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đoạn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762000" y="630206"/>
                <a:ext cx="12998136" cy="7612405"/>
              </a:xfrm>
              <a:prstGeom prst="rect">
                <a:avLst/>
              </a:prstGeom>
              <a:blipFill rotWithShape="1">
                <a:blip r:embed="rId7"/>
                <a:stretch>
                  <a:fillRect t="-4" r="2" b="4"/>
                </a:stretch>
              </a:blipFill>
            </p:spPr>
            <p:txBody>
              <a:bodyPr/>
              <a:lstStyle/>
              <a:p>
                <a:r>
                  <a:rPr lang="en-US" altLang="en-US">
                    <a:noFill/>
                  </a:rPr>
                  <a:t> </a:t>
                </a:r>
              </a:p>
            </p:txBody>
          </p:sp>
        </mc:Fallback>
      </mc:AlternateContent>
      <p:pic>
        <p:nvPicPr>
          <p:cNvPr id="7" name="Picture 6"/>
          <p:cNvPicPr>
            <a:picLocks noChangeAspect="1"/>
          </p:cNvPicPr>
          <p:nvPr/>
        </p:nvPicPr>
        <p:blipFill>
          <a:blip r:embed="rId8"/>
          <a:stretch>
            <a:fillRect/>
          </a:stretch>
        </p:blipFill>
        <p:spPr>
          <a:xfrm>
            <a:off x="13156818" y="7156294"/>
            <a:ext cx="4623153" cy="1322692"/>
          </a:xfrm>
          <a:prstGeom prst="rect">
            <a:avLst/>
          </a:prstGeom>
        </p:spPr>
      </p:pic>
      <p:pic>
        <p:nvPicPr>
          <p:cNvPr id="10"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510453" y="756482"/>
            <a:ext cx="4546740" cy="4114800"/>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arn(inVertical)">
                                      <p:cBhvr>
                                        <p:cTn id="18" dur="500"/>
                                        <p:tgtEl>
                                          <p:spTgt spid="6">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arn(inVertical)">
                                      <p:cBhvr>
                                        <p:cTn id="21" dur="500"/>
                                        <p:tgtEl>
                                          <p:spTgt spid="6">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barn(inVertical)">
                                      <p:cBhvr>
                                        <p:cTn id="24" dur="500"/>
                                        <p:tgtEl>
                                          <p:spTgt spid="6">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arn(inVertical)">
                                      <p:cBhvr>
                                        <p:cTn id="27" dur="500"/>
                                        <p:tgtEl>
                                          <p:spTgt spid="6">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602202"/>
            <a:ext cx="18288000" cy="5861615"/>
          </a:xfrm>
          <a:custGeom>
            <a:avLst/>
            <a:gdLst/>
            <a:ahLst/>
            <a:cxnLst/>
            <a:rect l="l" t="t" r="r" b="b"/>
            <a:pathLst>
              <a:path w="18288000" h="5861615">
                <a:moveTo>
                  <a:pt x="0" y="0"/>
                </a:moveTo>
                <a:lnTo>
                  <a:pt x="18288000" y="0"/>
                </a:lnTo>
                <a:lnTo>
                  <a:pt x="18288000" y="5861615"/>
                </a:lnTo>
                <a:lnTo>
                  <a:pt x="0" y="5861615"/>
                </a:lnTo>
                <a:lnTo>
                  <a:pt x="0" y="0"/>
                </a:lnTo>
                <a:close/>
              </a:path>
            </a:pathLst>
          </a:custGeom>
          <a:blipFill>
            <a:blip r:embed="rId1">
              <a:extLst>
                <a:ext uri="{96DAC541-7B7A-43D3-8B79-37D633B846F1}">
                  <asvg:svgBlip xmlns:asvg="http://schemas.microsoft.com/office/drawing/2016/SVG/main" r:embed="rId2"/>
                </a:ext>
              </a:extLst>
            </a:blip>
            <a:stretch>
              <a:fillRect t="-75497"/>
            </a:stretch>
          </a:blipFill>
        </p:spPr>
        <p:txBody>
          <a:bodyPr/>
          <a:lstStyle/>
          <a:p>
            <a:endParaRPr lang="en-US"/>
          </a:p>
        </p:txBody>
      </p:sp>
      <p:sp>
        <p:nvSpPr>
          <p:cNvPr id="3" name="Freeform 3"/>
          <p:cNvSpPr/>
          <p:nvPr/>
        </p:nvSpPr>
        <p:spPr>
          <a:xfrm>
            <a:off x="1640565" y="753991"/>
            <a:ext cx="15006870" cy="877901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3113025" y="2975368"/>
            <a:ext cx="11893208" cy="4989892"/>
          </a:xfrm>
          <a:prstGeom prst="rect">
            <a:avLst/>
          </a:prstGeom>
        </p:spPr>
        <p:txBody>
          <a:bodyPr wrap="square" lIns="0" tIns="0" rIns="0" bIns="0" rtlCol="0" anchor="t">
            <a:spAutoFit/>
          </a:bodyPr>
          <a:lstStyle/>
          <a:p>
            <a:pPr marL="571500" indent="-571500" algn="just">
              <a:lnSpc>
                <a:spcPct val="200000"/>
              </a:lnSpc>
              <a:spcAft>
                <a:spcPts val="1000"/>
              </a:spcAft>
              <a:buFont typeface="Arial" panose="020B0604020202020204" pitchFamily="34" charset="0"/>
              <a:buChar char="•"/>
            </a:pP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Ôn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tập</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kiến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đã</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học</a:t>
            </a:r>
            <a:r>
              <a:rPr lang="en-US" sz="40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200000"/>
              </a:lnSpc>
              <a:spcAft>
                <a:spcPts val="1000"/>
              </a:spcAft>
              <a:buFont typeface="Arial" panose="020B0604020202020204" pitchFamily="34" charset="0"/>
              <a:buChar char="•"/>
            </a:pP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Hoàn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bài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tập</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SBT.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nSpc>
                <a:spcPct val="200000"/>
              </a:lnSpc>
              <a:buFont typeface="Arial" panose="020B0604020202020204" pitchFamily="34" charset="0"/>
              <a:buChar char="•"/>
            </a:pP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Đọc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chuẩn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bị</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trước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Tiết</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2 –</a:t>
            </a:r>
            <a:r>
              <a:rPr lang="en-US" sz="40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4000"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200000"/>
              </a:lnSpc>
            </a:pP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Viết</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số</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đo</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diện</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tích</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dưới</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dạng</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số</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thập</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phân</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r>
              <a:rPr lang="en-US" sz="4000" b="1" dirty="0">
                <a:solidFill>
                  <a:schemeClr val="bg1"/>
                </a:solidFill>
                <a:effectLst/>
                <a:latin typeface="Arial" panose="020B0604020202020204" pitchFamily="34" charset="0"/>
                <a:cs typeface="Arial" panose="020B0604020202020204" pitchFamily="34" charset="0"/>
              </a:rPr>
              <a:t> </a:t>
            </a:r>
            <a:endParaRPr lang="en-US" sz="4000" b="1" dirty="0">
              <a:solidFill>
                <a:schemeClr val="bg1"/>
              </a:solidFill>
              <a:latin typeface="Arial" panose="020B0604020202020204" pitchFamily="34" charset="0"/>
              <a:cs typeface="Arial" panose="020B0604020202020204" pitchFamily="34" charset="0"/>
            </a:endParaRPr>
          </a:p>
        </p:txBody>
      </p:sp>
      <p:sp>
        <p:nvSpPr>
          <p:cNvPr id="5" name="Freeform 5"/>
          <p:cNvSpPr/>
          <p:nvPr/>
        </p:nvSpPr>
        <p:spPr>
          <a:xfrm rot="2986779">
            <a:off x="14665359" y="5644957"/>
            <a:ext cx="2711020" cy="3645625"/>
          </a:xfrm>
          <a:custGeom>
            <a:avLst/>
            <a:gdLst/>
            <a:ahLst/>
            <a:cxnLst/>
            <a:rect l="l" t="t" r="r" b="b"/>
            <a:pathLst>
              <a:path w="2711020" h="3645625">
                <a:moveTo>
                  <a:pt x="0" y="0"/>
                </a:moveTo>
                <a:lnTo>
                  <a:pt x="2711019" y="0"/>
                </a:lnTo>
                <a:lnTo>
                  <a:pt x="2711019" y="3645625"/>
                </a:lnTo>
                <a:lnTo>
                  <a:pt x="0" y="36456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0960069" y="553492"/>
            <a:ext cx="3013176" cy="1079265"/>
          </a:xfrm>
          <a:custGeom>
            <a:avLst/>
            <a:gdLst/>
            <a:ahLst/>
            <a:cxnLst/>
            <a:rect l="l" t="t" r="r" b="b"/>
            <a:pathLst>
              <a:path w="3013176" h="1079265">
                <a:moveTo>
                  <a:pt x="0" y="0"/>
                </a:moveTo>
                <a:lnTo>
                  <a:pt x="3013176" y="0"/>
                </a:lnTo>
                <a:lnTo>
                  <a:pt x="3013176" y="1079265"/>
                </a:lnTo>
                <a:lnTo>
                  <a:pt x="0" y="10792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460583" flipH="1">
            <a:off x="12859687" y="1362642"/>
            <a:ext cx="2937306" cy="2178947"/>
          </a:xfrm>
          <a:custGeom>
            <a:avLst/>
            <a:gdLst/>
            <a:ahLst/>
            <a:cxnLst/>
            <a:rect l="l" t="t" r="r" b="b"/>
            <a:pathLst>
              <a:path w="2937306" h="2178947">
                <a:moveTo>
                  <a:pt x="2937306" y="0"/>
                </a:moveTo>
                <a:lnTo>
                  <a:pt x="0" y="0"/>
                </a:lnTo>
                <a:lnTo>
                  <a:pt x="0" y="2178948"/>
                </a:lnTo>
                <a:lnTo>
                  <a:pt x="2937306" y="2178948"/>
                </a:lnTo>
                <a:lnTo>
                  <a:pt x="2937306"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rot="-646785">
            <a:off x="2110167" y="6037206"/>
            <a:ext cx="1244744" cy="2727526"/>
          </a:xfrm>
          <a:custGeom>
            <a:avLst/>
            <a:gdLst/>
            <a:ahLst/>
            <a:cxnLst/>
            <a:rect l="l" t="t" r="r" b="b"/>
            <a:pathLst>
              <a:path w="1244744" h="2727526">
                <a:moveTo>
                  <a:pt x="0" y="0"/>
                </a:moveTo>
                <a:lnTo>
                  <a:pt x="1244744" y="0"/>
                </a:lnTo>
                <a:lnTo>
                  <a:pt x="1244744" y="2727526"/>
                </a:lnTo>
                <a:lnTo>
                  <a:pt x="0" y="272752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TextBox 9"/>
          <p:cNvSpPr txBox="1"/>
          <p:nvPr/>
        </p:nvSpPr>
        <p:spPr>
          <a:xfrm>
            <a:off x="3113025" y="1738096"/>
            <a:ext cx="7973729" cy="1015663"/>
          </a:xfrm>
          <a:prstGeom prst="rect">
            <a:avLst/>
          </a:prstGeom>
        </p:spPr>
        <p:txBody>
          <a:bodyPr lIns="0" tIns="0" rIns="0" bIns="0" rtlCol="0" anchor="t">
            <a:spAutoFit/>
          </a:bodyPr>
          <a:lstStyle/>
          <a:p>
            <a:pPr algn="l"/>
            <a:r>
              <a:rPr lang="en-US" sz="6600" b="1" dirty="0">
                <a:solidFill>
                  <a:srgbClr val="FFFFFF"/>
                </a:solidFill>
                <a:latin typeface="Arial" panose="020B0604020202020204" pitchFamily="34" charset="0"/>
                <a:cs typeface="Arial" panose="020B0604020202020204" pitchFamily="34" charset="0"/>
              </a:rPr>
              <a:t>CỦNG CỐ, DẶN DÒ</a:t>
            </a:r>
            <a:endParaRPr lang="en-US" sz="6600" b="1" dirty="0">
              <a:solidFill>
                <a:srgbClr val="FFFFFF"/>
              </a:solidFill>
              <a:latin typeface="Arial" panose="020B0604020202020204" pitchFamily="34" charset="0"/>
              <a:cs typeface="Arial" panose="020B0604020202020204" pitchFamily="34" charset="0"/>
            </a:endParaRP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AC95B"/>
        </a:solidFill>
        <a:effectLst/>
      </p:bgPr>
    </p:bg>
    <p:spTree>
      <p:nvGrpSpPr>
        <p:cNvPr id="1" name=""/>
        <p:cNvGrpSpPr/>
        <p:nvPr/>
      </p:nvGrpSpPr>
      <p:grpSpPr>
        <a:xfrm>
          <a:off x="0" y="0"/>
          <a:ext cx="0" cy="0"/>
          <a:chOff x="0" y="0"/>
          <a:chExt cx="0" cy="0"/>
        </a:xfrm>
      </p:grpSpPr>
      <p:sp>
        <p:nvSpPr>
          <p:cNvPr id="2" name="Freeform 2"/>
          <p:cNvSpPr/>
          <p:nvPr/>
        </p:nvSpPr>
        <p:spPr>
          <a:xfrm>
            <a:off x="0" y="6602202"/>
            <a:ext cx="18288000" cy="5861615"/>
          </a:xfrm>
          <a:custGeom>
            <a:avLst/>
            <a:gdLst/>
            <a:ahLst/>
            <a:cxnLst/>
            <a:rect l="l" t="t" r="r" b="b"/>
            <a:pathLst>
              <a:path w="18288000" h="5861615">
                <a:moveTo>
                  <a:pt x="0" y="0"/>
                </a:moveTo>
                <a:lnTo>
                  <a:pt x="18288000" y="0"/>
                </a:lnTo>
                <a:lnTo>
                  <a:pt x="18288000" y="5861615"/>
                </a:lnTo>
                <a:lnTo>
                  <a:pt x="0" y="5861615"/>
                </a:lnTo>
                <a:lnTo>
                  <a:pt x="0" y="0"/>
                </a:lnTo>
                <a:close/>
              </a:path>
            </a:pathLst>
          </a:custGeom>
          <a:blipFill>
            <a:blip r:embed="rId1">
              <a:extLst>
                <a:ext uri="{96DAC541-7B7A-43D3-8B79-37D633B846F1}">
                  <asvg:svgBlip xmlns:asvg="http://schemas.microsoft.com/office/drawing/2016/SVG/main" r:embed="rId2"/>
                </a:ext>
              </a:extLst>
            </a:blip>
            <a:stretch>
              <a:fillRect t="-75497"/>
            </a:stretch>
          </a:blipFill>
        </p:spPr>
        <p:txBody>
          <a:bodyPr/>
          <a:lstStyle/>
          <a:p>
            <a:endParaRPr lang="en-US"/>
          </a:p>
        </p:txBody>
      </p:sp>
      <p:sp>
        <p:nvSpPr>
          <p:cNvPr id="3" name="Freeform 3"/>
          <p:cNvSpPr/>
          <p:nvPr/>
        </p:nvSpPr>
        <p:spPr>
          <a:xfrm>
            <a:off x="1640565" y="753991"/>
            <a:ext cx="15006870" cy="877901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3478775" y="4053603"/>
            <a:ext cx="2421854" cy="3256772"/>
          </a:xfrm>
          <a:custGeom>
            <a:avLst/>
            <a:gdLst/>
            <a:ahLst/>
            <a:cxnLst/>
            <a:rect l="l" t="t" r="r" b="b"/>
            <a:pathLst>
              <a:path w="2421854" h="3256772">
                <a:moveTo>
                  <a:pt x="0" y="0"/>
                </a:moveTo>
                <a:lnTo>
                  <a:pt x="2421854" y="0"/>
                </a:lnTo>
                <a:lnTo>
                  <a:pt x="2421854" y="3256772"/>
                </a:lnTo>
                <a:lnTo>
                  <a:pt x="0" y="32567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rot="-1329851">
            <a:off x="3341215" y="1580275"/>
            <a:ext cx="1881586" cy="2057400"/>
          </a:xfrm>
          <a:custGeom>
            <a:avLst/>
            <a:gdLst/>
            <a:ahLst/>
            <a:cxnLst/>
            <a:rect l="l" t="t" r="r" b="b"/>
            <a:pathLst>
              <a:path w="1881586" h="2057400">
                <a:moveTo>
                  <a:pt x="0" y="0"/>
                </a:moveTo>
                <a:lnTo>
                  <a:pt x="1881586" y="0"/>
                </a:lnTo>
                <a:lnTo>
                  <a:pt x="1881586" y="2057400"/>
                </a:lnTo>
                <a:lnTo>
                  <a:pt x="0" y="2057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TextBox 7"/>
          <p:cNvSpPr txBox="1"/>
          <p:nvPr/>
        </p:nvSpPr>
        <p:spPr>
          <a:xfrm>
            <a:off x="4613478" y="2741809"/>
            <a:ext cx="9061044" cy="4780604"/>
          </a:xfrm>
          <a:prstGeom prst="rect">
            <a:avLst/>
          </a:prstGeom>
        </p:spPr>
        <p:txBody>
          <a:bodyPr lIns="0" tIns="0" rIns="0" bIns="0" rtlCol="0" anchor="t">
            <a:spAutoFit/>
          </a:bodyPr>
          <a:lstStyle/>
          <a:p>
            <a:pPr algn="ctr">
              <a:lnSpc>
                <a:spcPct val="150000"/>
              </a:lnSpc>
            </a:pPr>
            <a:r>
              <a:rPr lang="en-US" sz="7200" b="1" dirty="0">
                <a:solidFill>
                  <a:srgbClr val="FFFFFF"/>
                </a:solidFill>
                <a:latin typeface="Arial" panose="020B0604020202020204" pitchFamily="34" charset="0"/>
                <a:cs typeface="Arial" panose="020B0604020202020204" pitchFamily="34" charset="0"/>
              </a:rPr>
              <a:t>CẢM ƠN CÁC EM ĐÃ LẮNG NGHE, HẸN GẶP LẠI</a:t>
            </a:r>
            <a:endParaRPr lang="en-US" sz="7200" b="1" dirty="0">
              <a:solidFill>
                <a:srgbClr val="FFFFFF"/>
              </a:solidFill>
              <a:latin typeface="Arial" panose="020B0604020202020204" pitchFamily="34" charset="0"/>
              <a:cs typeface="Arial" panose="020B0604020202020204" pitchFamily="34" charset="0"/>
            </a:endParaRPr>
          </a:p>
        </p:txBody>
      </p:sp>
      <p:sp>
        <p:nvSpPr>
          <p:cNvPr id="9" name="Freeform 9"/>
          <p:cNvSpPr/>
          <p:nvPr/>
        </p:nvSpPr>
        <p:spPr>
          <a:xfrm rot="1091332">
            <a:off x="13127250" y="1876419"/>
            <a:ext cx="1523323" cy="1665661"/>
          </a:xfrm>
          <a:custGeom>
            <a:avLst/>
            <a:gdLst/>
            <a:ahLst/>
            <a:cxnLst/>
            <a:rect l="l" t="t" r="r" b="b"/>
            <a:pathLst>
              <a:path w="1523323" h="1665661">
                <a:moveTo>
                  <a:pt x="0" y="0"/>
                </a:moveTo>
                <a:lnTo>
                  <a:pt x="1523323" y="0"/>
                </a:lnTo>
                <a:lnTo>
                  <a:pt x="1523323" y="1665661"/>
                </a:lnTo>
                <a:lnTo>
                  <a:pt x="0" y="16656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6"/>
          <p:cNvSpPr/>
          <p:nvPr/>
        </p:nvSpPr>
        <p:spPr>
          <a:xfrm rot="-202846">
            <a:off x="1607576" y="5410407"/>
            <a:ext cx="3615881" cy="4114800"/>
          </a:xfrm>
          <a:custGeom>
            <a:avLst/>
            <a:gdLst/>
            <a:ahLst/>
            <a:cxnLst/>
            <a:rect l="l" t="t" r="r" b="b"/>
            <a:pathLst>
              <a:path w="3615881" h="4114800">
                <a:moveTo>
                  <a:pt x="0" y="0"/>
                </a:moveTo>
                <a:lnTo>
                  <a:pt x="3615881" y="0"/>
                </a:lnTo>
                <a:lnTo>
                  <a:pt x="3615881"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2" y="53132"/>
            <a:ext cx="18327241" cy="10233868"/>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Freeform 4"/>
          <p:cNvSpPr/>
          <p:nvPr/>
        </p:nvSpPr>
        <p:spPr>
          <a:xfrm>
            <a:off x="2947619" y="7976114"/>
            <a:ext cx="6372749"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0100416" y="3342659"/>
            <a:ext cx="5698129"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2947619" y="5004355"/>
            <a:ext cx="12392763" cy="2654810"/>
          </a:xfrm>
          <a:prstGeom prst="rect">
            <a:avLst/>
          </a:prstGeom>
        </p:spPr>
        <p:txBody>
          <a:bodyPr lIns="0" tIns="0" rIns="0" bIns="0" rtlCol="0" anchor="t">
            <a:spAutoFit/>
          </a:bodyPr>
          <a:lstStyle/>
          <a:p>
            <a:pPr algn="ctr">
              <a:lnSpc>
                <a:spcPts val="5020"/>
              </a:lnSpc>
            </a:pPr>
            <a:r>
              <a:rPr lang="en-US" sz="4185">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endParaRPr lang="en-US" sz="4185">
              <a:solidFill>
                <a:srgbClr val="FFFFFF"/>
              </a:solidFill>
              <a:latin typeface="Gamja Flower" charset="-127"/>
            </a:endParaRPr>
          </a:p>
        </p:txBody>
      </p:sp>
      <p:sp>
        <p:nvSpPr>
          <p:cNvPr id="9" name="TextBox 9"/>
          <p:cNvSpPr txBox="1"/>
          <p:nvPr/>
        </p:nvSpPr>
        <p:spPr>
          <a:xfrm>
            <a:off x="2644932" y="2608784"/>
            <a:ext cx="12998136" cy="2262498"/>
          </a:xfrm>
          <a:prstGeom prst="rect">
            <a:avLst/>
          </a:prstGeom>
        </p:spPr>
        <p:txBody>
          <a:bodyPr lIns="0" tIns="0" rIns="0" bIns="0" rtlCol="0" anchor="t">
            <a:spAutoFit/>
          </a:bodyPr>
          <a:lstStyle/>
          <a:p>
            <a:pPr algn="ctr">
              <a:lnSpc>
                <a:spcPts val="7920"/>
              </a:lnSpc>
            </a:pPr>
            <a:r>
              <a:rPr lang="en-US" sz="8165">
                <a:solidFill>
                  <a:srgbClr val="FFFFFF"/>
                </a:solidFill>
                <a:latin typeface="Gaegu Bold"/>
              </a:rPr>
              <a:t>DESCRIPTION OF THE PROBLEM TO BE DISCUSSED</a:t>
            </a:r>
            <a:endParaRPr lang="en-US" sz="8165">
              <a:solidFill>
                <a:srgbClr val="FFFFFF"/>
              </a:solidFill>
              <a:latin typeface="Gaegu Bold"/>
            </a:endParaRPr>
          </a:p>
        </p:txBody>
      </p:sp>
      <p:sp>
        <p:nvSpPr>
          <p:cNvPr id="2" name="Rectangle 1"/>
          <p:cNvSpPr/>
          <p:nvPr/>
        </p:nvSpPr>
        <p:spPr>
          <a:xfrm>
            <a:off x="304800" y="359205"/>
            <a:ext cx="6629400" cy="1522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KHỞI ĐỘNG</a:t>
            </a:r>
            <a:endParaRPr lang="en-US" sz="66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7"/>
          <a:stretch>
            <a:fillRect/>
          </a:stretch>
        </p:blipFill>
        <p:spPr>
          <a:xfrm>
            <a:off x="7367243" y="694125"/>
            <a:ext cx="10115213" cy="6300909"/>
          </a:xfrm>
          <a:prstGeom prst="rect">
            <a:avLst/>
          </a:prstGeom>
        </p:spPr>
      </p:pic>
      <p:sp>
        <p:nvSpPr>
          <p:cNvPr id="10" name="TextBox 9"/>
          <p:cNvSpPr txBox="1"/>
          <p:nvPr/>
        </p:nvSpPr>
        <p:spPr>
          <a:xfrm>
            <a:off x="801062" y="2787737"/>
            <a:ext cx="16420137" cy="6031203"/>
          </a:xfrm>
          <a:prstGeom prst="rect">
            <a:avLst/>
          </a:prstGeom>
          <a:noFill/>
        </p:spPr>
        <p:txBody>
          <a:bodyPr wrap="square">
            <a:spAutoFit/>
          </a:bodyPr>
          <a:lstStyle/>
          <a:p>
            <a:pPr marL="571500" indent="-571500" algn="just">
              <a:lnSpc>
                <a:spcPct val="150000"/>
              </a:lnSpc>
              <a:spcAft>
                <a:spcPts val="1000"/>
              </a:spcAft>
              <a:buFont typeface="Arial" panose="020B0604020202020204" pitchFamily="34" charset="0"/>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Bạn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nam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đã</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nói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gì</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Bạn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nữ</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đã</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nói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gì</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Muốn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hộp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sữa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nặng</a:t>
            </a:r>
            <a:r>
              <a:rPr lang="en-US" sz="4000" dirty="0">
                <a:effectLst/>
                <a:latin typeface="Arial" panose="020B0604020202020204" pitchFamily="34" charset="0"/>
                <a:ea typeface="Calibri" panose="020F0502020204030204" pitchFamily="34" charset="0"/>
                <a:cs typeface="Arial" panose="020B0604020202020204" pitchFamily="34" charset="0"/>
              </a:rPr>
              <a:t> bao </a:t>
            </a:r>
            <a:r>
              <a:rPr lang="en-US" sz="4000" dirty="0" err="1">
                <a:effectLst/>
                <a:latin typeface="Arial" panose="020B0604020202020204" pitchFamily="34" charset="0"/>
                <a:ea typeface="Calibri" panose="020F0502020204030204" pitchFamily="34" charset="0"/>
                <a:cs typeface="Arial" panose="020B0604020202020204" pitchFamily="34" charset="0"/>
              </a:rPr>
              <a:t>nhiêu</a:t>
            </a:r>
            <a:r>
              <a:rPr lang="en-US" sz="4000" dirty="0">
                <a:effectLst/>
                <a:latin typeface="Arial" panose="020B0604020202020204" pitchFamily="34" charset="0"/>
                <a:ea typeface="Calibri" panose="020F0502020204030204" pitchFamily="34" charset="0"/>
                <a:cs typeface="Arial" panose="020B0604020202020204" pitchFamily="34" charset="0"/>
              </a:rPr>
              <a:t> ki – </a:t>
            </a:r>
            <a:r>
              <a:rPr lang="en-US" sz="4000" dirty="0" err="1">
                <a:effectLst/>
                <a:latin typeface="Arial" panose="020B0604020202020204" pitchFamily="34" charset="0"/>
                <a:ea typeface="Calibri" panose="020F0502020204030204" pitchFamily="34" charset="0"/>
                <a:cs typeface="Arial" panose="020B0604020202020204" pitchFamily="34" charset="0"/>
              </a:rPr>
              <a:t>lô</a:t>
            </a:r>
            <a:r>
              <a:rPr lang="en-US" sz="4000" dirty="0">
                <a:effectLst/>
                <a:latin typeface="Arial" panose="020B0604020202020204" pitchFamily="34" charset="0"/>
                <a:ea typeface="Calibri" panose="020F0502020204030204" pitchFamily="34" charset="0"/>
                <a:cs typeface="Arial" panose="020B0604020202020204" pitchFamily="34" charset="0"/>
              </a:rPr>
              <a:t> – gam; con </a:t>
            </a:r>
            <a:r>
              <a:rPr lang="en-US" sz="4000" dirty="0" err="1">
                <a:effectLst/>
                <a:latin typeface="Arial" panose="020B0604020202020204" pitchFamily="34" charset="0"/>
                <a:ea typeface="Calibri" panose="020F0502020204030204" pitchFamily="34" charset="0"/>
                <a:cs typeface="Arial" panose="020B0604020202020204" pitchFamily="34" charset="0"/>
              </a:rPr>
              <a:t>ốc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sên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phải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đoạn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dài</a:t>
            </a:r>
            <a:r>
              <a:rPr lang="en-US" sz="4000" dirty="0">
                <a:effectLst/>
                <a:latin typeface="Arial" panose="020B0604020202020204" pitchFamily="34" charset="0"/>
                <a:ea typeface="Calibri" panose="020F0502020204030204" pitchFamily="34" charset="0"/>
                <a:cs typeface="Arial" panose="020B0604020202020204" pitchFamily="34" charset="0"/>
              </a:rPr>
              <a:t> bao </a:t>
            </a:r>
            <a:r>
              <a:rPr lang="en-US" sz="4000" dirty="0" err="1">
                <a:effectLst/>
                <a:latin typeface="Arial" panose="020B0604020202020204" pitchFamily="34" charset="0"/>
                <a:ea typeface="Calibri" panose="020F0502020204030204" pitchFamily="34" charset="0"/>
                <a:cs typeface="Arial" panose="020B0604020202020204" pitchFamily="34" charset="0"/>
              </a:rPr>
              <a:t>nhiêu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mét</a:t>
            </a:r>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phải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gì</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dissolve">
                                      <p:cBhvr>
                                        <p:cTn id="17" dur="500"/>
                                        <p:tgtEl>
                                          <p:spTgt spid="10">
                                            <p:txEl>
                                              <p:pRg st="0" end="0"/>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dissolve">
                                      <p:cBhvr>
                                        <p:cTn id="20" dur="500"/>
                                        <p:tgtEl>
                                          <p:spTgt spid="10">
                                            <p:txEl>
                                              <p:pRg st="2" end="2"/>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dissolve">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2" y="53132"/>
            <a:ext cx="18327241" cy="10233868"/>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Freeform 4"/>
          <p:cNvSpPr/>
          <p:nvPr/>
        </p:nvSpPr>
        <p:spPr>
          <a:xfrm>
            <a:off x="2947619" y="7976114"/>
            <a:ext cx="6372749"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0100416" y="3342659"/>
            <a:ext cx="5698129"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2947619" y="5004355"/>
            <a:ext cx="12392763" cy="2654810"/>
          </a:xfrm>
          <a:prstGeom prst="rect">
            <a:avLst/>
          </a:prstGeom>
        </p:spPr>
        <p:txBody>
          <a:bodyPr lIns="0" tIns="0" rIns="0" bIns="0" rtlCol="0" anchor="t">
            <a:spAutoFit/>
          </a:bodyPr>
          <a:lstStyle/>
          <a:p>
            <a:pPr algn="ctr">
              <a:lnSpc>
                <a:spcPts val="5020"/>
              </a:lnSpc>
            </a:pPr>
            <a:r>
              <a:rPr lang="en-US" sz="4185">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endParaRPr lang="en-US" sz="4185">
              <a:solidFill>
                <a:srgbClr val="FFFFFF"/>
              </a:solidFill>
              <a:latin typeface="Gamja Flower" charset="-127"/>
            </a:endParaRPr>
          </a:p>
        </p:txBody>
      </p:sp>
      <p:sp>
        <p:nvSpPr>
          <p:cNvPr id="9" name="TextBox 9"/>
          <p:cNvSpPr txBox="1"/>
          <p:nvPr/>
        </p:nvSpPr>
        <p:spPr>
          <a:xfrm>
            <a:off x="2644932" y="2608784"/>
            <a:ext cx="12998136" cy="2262498"/>
          </a:xfrm>
          <a:prstGeom prst="rect">
            <a:avLst/>
          </a:prstGeom>
        </p:spPr>
        <p:txBody>
          <a:bodyPr lIns="0" tIns="0" rIns="0" bIns="0" rtlCol="0" anchor="t">
            <a:spAutoFit/>
          </a:bodyPr>
          <a:lstStyle/>
          <a:p>
            <a:pPr algn="ctr">
              <a:lnSpc>
                <a:spcPts val="7920"/>
              </a:lnSpc>
            </a:pPr>
            <a:r>
              <a:rPr lang="en-US" sz="8165">
                <a:solidFill>
                  <a:srgbClr val="FFFFFF"/>
                </a:solidFill>
                <a:latin typeface="Gaegu Bold"/>
              </a:rPr>
              <a:t>DESCRIPTION OF THE PROBLEM TO BE DISCUSSED</a:t>
            </a:r>
            <a:endParaRPr lang="en-US" sz="8165">
              <a:solidFill>
                <a:srgbClr val="FFFFFF"/>
              </a:solidFill>
              <a:latin typeface="Gaegu Bold"/>
            </a:endParaRPr>
          </a:p>
        </p:txBody>
      </p:sp>
      <p:sp>
        <p:nvSpPr>
          <p:cNvPr id="10" name="TextBox 9"/>
          <p:cNvSpPr txBox="1"/>
          <p:nvPr/>
        </p:nvSpPr>
        <p:spPr>
          <a:xfrm>
            <a:off x="818532" y="724431"/>
            <a:ext cx="16611691" cy="7082773"/>
          </a:xfrm>
          <a:prstGeom prst="rect">
            <a:avLst/>
          </a:prstGeom>
          <a:noFill/>
        </p:spPr>
        <p:txBody>
          <a:bodyPr wrap="square">
            <a:spAutoFit/>
          </a:bodyPr>
          <a:lstStyle/>
          <a:p>
            <a:pPr marL="571500" indent="-571500" algn="just">
              <a:lnSpc>
                <a:spcPct val="150000"/>
              </a:lnSpc>
              <a:spcAft>
                <a:spcPts val="1000"/>
              </a:spcAft>
              <a:buFont typeface="Arial" panose="020B0604020202020204" pitchFamily="34" charset="0"/>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Bạn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nam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đã</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nói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gì</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Bạn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nữ</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đã</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nói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gì</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Muốn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hộp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sữa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nặng</a:t>
            </a:r>
            <a:r>
              <a:rPr lang="en-US" sz="4000" dirty="0">
                <a:effectLst/>
                <a:latin typeface="Arial" panose="020B0604020202020204" pitchFamily="34" charset="0"/>
                <a:ea typeface="Calibri" panose="020F0502020204030204" pitchFamily="34" charset="0"/>
                <a:cs typeface="Arial" panose="020B0604020202020204" pitchFamily="34" charset="0"/>
              </a:rPr>
              <a:t> bao </a:t>
            </a:r>
            <a:r>
              <a:rPr lang="en-US" sz="4000" dirty="0" err="1">
                <a:effectLst/>
                <a:latin typeface="Arial" panose="020B0604020202020204" pitchFamily="34" charset="0"/>
                <a:ea typeface="Calibri" panose="020F0502020204030204" pitchFamily="34" charset="0"/>
                <a:cs typeface="Arial" panose="020B0604020202020204" pitchFamily="34" charset="0"/>
              </a:rPr>
              <a:t>nhiêu</a:t>
            </a:r>
            <a:r>
              <a:rPr lang="en-US" sz="4000" dirty="0">
                <a:effectLst/>
                <a:latin typeface="Arial" panose="020B0604020202020204" pitchFamily="34" charset="0"/>
                <a:ea typeface="Calibri" panose="020F0502020204030204" pitchFamily="34" charset="0"/>
                <a:cs typeface="Arial" panose="020B0604020202020204" pitchFamily="34" charset="0"/>
              </a:rPr>
              <a:t> ki – </a:t>
            </a:r>
            <a:r>
              <a:rPr lang="en-US" sz="4000" dirty="0" err="1">
                <a:effectLst/>
                <a:latin typeface="Arial" panose="020B0604020202020204" pitchFamily="34" charset="0"/>
                <a:ea typeface="Calibri" panose="020F0502020204030204" pitchFamily="34" charset="0"/>
                <a:cs typeface="Arial" panose="020B0604020202020204" pitchFamily="34" charset="0"/>
              </a:rPr>
              <a:t>lô</a:t>
            </a:r>
            <a:r>
              <a:rPr lang="en-US" sz="4000" dirty="0">
                <a:effectLst/>
                <a:latin typeface="Arial" panose="020B0604020202020204" pitchFamily="34" charset="0"/>
                <a:ea typeface="Calibri" panose="020F0502020204030204" pitchFamily="34" charset="0"/>
                <a:cs typeface="Arial" panose="020B0604020202020204" pitchFamily="34" charset="0"/>
              </a:rPr>
              <a:t> – gam; con </a:t>
            </a:r>
            <a:r>
              <a:rPr lang="en-US" sz="4000" dirty="0" err="1">
                <a:effectLst/>
                <a:latin typeface="Arial" panose="020B0604020202020204" pitchFamily="34" charset="0"/>
                <a:ea typeface="Calibri" panose="020F0502020204030204" pitchFamily="34" charset="0"/>
                <a:cs typeface="Arial" panose="020B0604020202020204" pitchFamily="34" charset="0"/>
              </a:rPr>
              <a:t>ốc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sên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phải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đoạn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dài</a:t>
            </a:r>
            <a:r>
              <a:rPr lang="en-US" sz="4000" dirty="0">
                <a:effectLst/>
                <a:latin typeface="Arial" panose="020B0604020202020204" pitchFamily="34" charset="0"/>
                <a:ea typeface="Calibri" panose="020F0502020204030204" pitchFamily="34" charset="0"/>
                <a:cs typeface="Arial" panose="020B0604020202020204" pitchFamily="34" charset="0"/>
              </a:rPr>
              <a:t> bao </a:t>
            </a:r>
            <a:r>
              <a:rPr lang="en-US" sz="4000" dirty="0" err="1">
                <a:effectLst/>
                <a:latin typeface="Arial" panose="020B0604020202020204" pitchFamily="34" charset="0"/>
                <a:ea typeface="Calibri" panose="020F0502020204030204" pitchFamily="34" charset="0"/>
                <a:cs typeface="Arial" panose="020B0604020202020204" pitchFamily="34" charset="0"/>
              </a:rPr>
              <a:t>nhiêu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mét</a:t>
            </a:r>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phải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gì</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Box 11"/>
          <p:cNvSpPr txBox="1"/>
          <p:nvPr/>
        </p:nvSpPr>
        <p:spPr>
          <a:xfrm>
            <a:off x="3106162" y="1951750"/>
            <a:ext cx="14401800" cy="707886"/>
          </a:xfrm>
          <a:prstGeom prst="rect">
            <a:avLst/>
          </a:prstGeom>
          <a:noFill/>
        </p:spPr>
        <p:txBody>
          <a:bodyPr wrap="square">
            <a:spAutoFit/>
          </a:bodyPr>
          <a:lstStyle/>
          <a:p>
            <a:pPr algn="r">
              <a:spcAft>
                <a:spcPts val="1000"/>
              </a:spcAft>
            </a:pP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Bạn</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nam</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nói</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Mỗi</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hộp</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sữa</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cân</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nặng</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bao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nhiêu</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ki –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lô</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 gam?”</a:t>
            </a:r>
            <a:endPar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TextBox 13"/>
          <p:cNvSpPr txBox="1"/>
          <p:nvPr/>
        </p:nvSpPr>
        <p:spPr>
          <a:xfrm>
            <a:off x="356645" y="4023328"/>
            <a:ext cx="17535463" cy="1824923"/>
          </a:xfrm>
          <a:prstGeom prst="rect">
            <a:avLst/>
          </a:prstGeom>
          <a:noFill/>
        </p:spPr>
        <p:txBody>
          <a:bodyPr wrap="square">
            <a:spAutoFit/>
          </a:bodyPr>
          <a:lstStyle/>
          <a:p>
            <a:pPr algn="r">
              <a:lnSpc>
                <a:spcPct val="150000"/>
              </a:lnSpc>
            </a:pP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Bạn</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nữ</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nói</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“Con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ốc</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sên</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phải</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đi</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đoạn</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dài</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bao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nhiêu</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mét</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để</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đến</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được</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khóm</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hoa</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4000" dirty="0">
                <a:solidFill>
                  <a:srgbClr val="FF0000"/>
                </a:solidFill>
                <a:effectLst/>
                <a:latin typeface="Arial" panose="020B0604020202020204" pitchFamily="34" charset="0"/>
                <a:cs typeface="Arial" panose="020B0604020202020204" pitchFamily="34" charset="0"/>
              </a:rPr>
              <a:t> </a:t>
            </a:r>
            <a:endParaRPr lang="en-US" sz="4000"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3475596" y="8194168"/>
            <a:ext cx="14032366" cy="707886"/>
          </a:xfrm>
          <a:prstGeom prst="rect">
            <a:avLst/>
          </a:prstGeom>
          <a:noFill/>
        </p:spPr>
        <p:txBody>
          <a:bodyPr wrap="square">
            <a:spAutoFit/>
          </a:bodyPr>
          <a:lstStyle/>
          <a:p>
            <a:pPr algn="r">
              <a:spcAft>
                <a:spcPts val="1000"/>
              </a:spcAft>
            </a:pP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Ta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cần</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viết</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đo</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độ</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dài</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khối</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lượng</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dưới</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dạng</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thập</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phân</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7"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56645" y="8089846"/>
            <a:ext cx="3539613" cy="2057400"/>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AC95B"/>
        </a:solidFill>
        <a:effectLst/>
      </p:bgPr>
    </p:bg>
    <p:spTree>
      <p:nvGrpSpPr>
        <p:cNvPr id="1" name=""/>
        <p:cNvGrpSpPr/>
        <p:nvPr/>
      </p:nvGrpSpPr>
      <p:grpSpPr>
        <a:xfrm>
          <a:off x="0" y="0"/>
          <a:ext cx="0" cy="0"/>
          <a:chOff x="0" y="0"/>
          <a:chExt cx="0" cy="0"/>
        </a:xfrm>
      </p:grpSpPr>
      <p:sp>
        <p:nvSpPr>
          <p:cNvPr id="2" name="Freeform 2"/>
          <p:cNvSpPr/>
          <p:nvPr/>
        </p:nvSpPr>
        <p:spPr>
          <a:xfrm>
            <a:off x="0" y="6602203"/>
            <a:ext cx="18288000" cy="3684798"/>
          </a:xfrm>
          <a:custGeom>
            <a:avLst/>
            <a:gdLst/>
            <a:ahLst/>
            <a:cxnLst/>
            <a:rect l="l" t="t" r="r" b="b"/>
            <a:pathLst>
              <a:path w="18288000" h="5861615">
                <a:moveTo>
                  <a:pt x="0" y="0"/>
                </a:moveTo>
                <a:lnTo>
                  <a:pt x="18288000" y="0"/>
                </a:lnTo>
                <a:lnTo>
                  <a:pt x="18288000" y="5861615"/>
                </a:lnTo>
                <a:lnTo>
                  <a:pt x="0" y="5861615"/>
                </a:lnTo>
                <a:lnTo>
                  <a:pt x="0" y="0"/>
                </a:lnTo>
                <a:close/>
              </a:path>
            </a:pathLst>
          </a:custGeom>
          <a:blipFill>
            <a:blip r:embed="rId1">
              <a:extLst>
                <a:ext uri="{96DAC541-7B7A-43D3-8B79-37D633B846F1}">
                  <asvg:svgBlip xmlns:asvg="http://schemas.microsoft.com/office/drawing/2016/SVG/main" r:embed="rId2"/>
                </a:ext>
              </a:extLst>
            </a:blip>
            <a:stretch>
              <a:fillRect t="-75497"/>
            </a:stretch>
          </a:blipFill>
        </p:spPr>
        <p:txBody>
          <a:bodyPr/>
          <a:lstStyle/>
          <a:p>
            <a:endParaRPr lang="en-US"/>
          </a:p>
        </p:txBody>
      </p:sp>
      <p:sp>
        <p:nvSpPr>
          <p:cNvPr id="3" name="Freeform 3"/>
          <p:cNvSpPr/>
          <p:nvPr/>
        </p:nvSpPr>
        <p:spPr>
          <a:xfrm>
            <a:off x="533400" y="114566"/>
            <a:ext cx="16926405" cy="9968441"/>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68128" y="672448"/>
            <a:ext cx="2249080" cy="3295848"/>
          </a:xfrm>
          <a:custGeom>
            <a:avLst/>
            <a:gdLst/>
            <a:ahLst/>
            <a:cxnLst/>
            <a:rect l="l" t="t" r="r" b="b"/>
            <a:pathLst>
              <a:path w="2249080" h="3295848">
                <a:moveTo>
                  <a:pt x="0" y="0"/>
                </a:moveTo>
                <a:lnTo>
                  <a:pt x="2249080" y="0"/>
                </a:lnTo>
                <a:lnTo>
                  <a:pt x="2249080" y="3295848"/>
                </a:lnTo>
                <a:lnTo>
                  <a:pt x="0" y="32958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flipH="1">
            <a:off x="15528111" y="2930352"/>
            <a:ext cx="2249080" cy="3295848"/>
          </a:xfrm>
          <a:custGeom>
            <a:avLst/>
            <a:gdLst/>
            <a:ahLst/>
            <a:cxnLst/>
            <a:rect l="l" t="t" r="r" b="b"/>
            <a:pathLst>
              <a:path w="2249080" h="3295848">
                <a:moveTo>
                  <a:pt x="2249080" y="0"/>
                </a:moveTo>
                <a:lnTo>
                  <a:pt x="0" y="0"/>
                </a:lnTo>
                <a:lnTo>
                  <a:pt x="0" y="3295848"/>
                </a:lnTo>
                <a:lnTo>
                  <a:pt x="2249080" y="3295848"/>
                </a:lnTo>
                <a:lnTo>
                  <a:pt x="224908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5450184" y="8161282"/>
            <a:ext cx="5772982" cy="1647924"/>
          </a:xfrm>
          <a:custGeom>
            <a:avLst/>
            <a:gdLst/>
            <a:ahLst/>
            <a:cxnLst/>
            <a:rect l="l" t="t" r="r" b="b"/>
            <a:pathLst>
              <a:path w="5772982" h="1647924">
                <a:moveTo>
                  <a:pt x="0" y="0"/>
                </a:moveTo>
                <a:lnTo>
                  <a:pt x="5772982" y="0"/>
                </a:lnTo>
                <a:lnTo>
                  <a:pt x="5772982" y="1647924"/>
                </a:lnTo>
                <a:lnTo>
                  <a:pt x="0" y="16479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1048392">
            <a:off x="1083747" y="7590599"/>
            <a:ext cx="2819033" cy="2135417"/>
          </a:xfrm>
          <a:custGeom>
            <a:avLst/>
            <a:gdLst/>
            <a:ahLst/>
            <a:cxnLst/>
            <a:rect l="l" t="t" r="r" b="b"/>
            <a:pathLst>
              <a:path w="2819033" h="2135417">
                <a:moveTo>
                  <a:pt x="0" y="0"/>
                </a:moveTo>
                <a:lnTo>
                  <a:pt x="2819033" y="0"/>
                </a:lnTo>
                <a:lnTo>
                  <a:pt x="2819033" y="2135417"/>
                </a:lnTo>
                <a:lnTo>
                  <a:pt x="0" y="213541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rot="1122159">
            <a:off x="16557485" y="180250"/>
            <a:ext cx="1478257" cy="2149671"/>
          </a:xfrm>
          <a:custGeom>
            <a:avLst/>
            <a:gdLst/>
            <a:ahLst/>
            <a:cxnLst/>
            <a:rect l="l" t="t" r="r" b="b"/>
            <a:pathLst>
              <a:path w="1819884" h="2336930">
                <a:moveTo>
                  <a:pt x="0" y="0"/>
                </a:moveTo>
                <a:lnTo>
                  <a:pt x="1819884" y="0"/>
                </a:lnTo>
                <a:lnTo>
                  <a:pt x="1819884" y="2336930"/>
                </a:lnTo>
                <a:lnTo>
                  <a:pt x="0" y="233693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TextBox 9"/>
          <p:cNvSpPr txBox="1"/>
          <p:nvPr/>
        </p:nvSpPr>
        <p:spPr>
          <a:xfrm>
            <a:off x="1459368" y="849685"/>
            <a:ext cx="15006869" cy="1846580"/>
          </a:xfrm>
          <a:prstGeom prst="rect">
            <a:avLst/>
          </a:prstGeom>
        </p:spPr>
        <p:txBody>
          <a:bodyPr wrap="square" lIns="0" tIns="0" rIns="0" bIns="0" rtlCol="0" anchor="t">
            <a:spAutoFit/>
          </a:bodyPr>
          <a:lstStyle/>
          <a:p>
            <a:pPr algn="ctr">
              <a:lnSpc>
                <a:spcPct val="150000"/>
              </a:lnSpc>
            </a:pPr>
            <a:r>
              <a:rPr lang="en-US" sz="4000" b="1" dirty="0">
                <a:solidFill>
                  <a:srgbClr val="FFFFFF"/>
                </a:solidFill>
                <a:latin typeface="Times New Roman" panose="02020603050405020304" pitchFamily="18" charset="0"/>
                <a:cs typeface="Times New Roman" panose="02020603050405020304" pitchFamily="18" charset="0"/>
              </a:rPr>
              <a:t>Thứ Sáu ngày 10 tháng 10 năm 2025</a:t>
            </a:r>
            <a:endParaRPr lang="en-US" sz="4000" b="1" dirty="0">
              <a:solidFill>
                <a:srgbClr val="FFFFFF"/>
              </a:solidFill>
              <a:latin typeface="Times New Roman" panose="02020603050405020304" pitchFamily="18" charset="0"/>
              <a:cs typeface="Times New Roman" panose="02020603050405020304" pitchFamily="18" charset="0"/>
            </a:endParaRPr>
          </a:p>
          <a:p>
            <a:pPr algn="ctr">
              <a:lnSpc>
                <a:spcPct val="150000"/>
              </a:lnSpc>
            </a:pPr>
            <a:r>
              <a:rPr lang="en-US" sz="4000" b="1" dirty="0">
                <a:solidFill>
                  <a:srgbClr val="FFFFFF"/>
                </a:solidFill>
                <a:latin typeface="Times New Roman" panose="02020603050405020304" pitchFamily="18" charset="0"/>
                <a:cs typeface="Times New Roman" panose="02020603050405020304" pitchFamily="18" charset="0"/>
              </a:rPr>
              <a:t>BÀI 12: VIẾT SỐ ĐO ĐẠI LƯỢNG DƯỚI DẠNG SỐ THẬP PHÂN</a:t>
            </a:r>
            <a:endParaRPr lang="en-US" sz="4000" b="1" dirty="0">
              <a:solidFill>
                <a:srgbClr val="FFFF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241040" y="2873375"/>
            <a:ext cx="11891010" cy="1938020"/>
          </a:xfrm>
          <a:prstGeom prst="rect">
            <a:avLst/>
          </a:prstGeom>
          <a:noFill/>
        </p:spPr>
        <p:txBody>
          <a:bodyPr wrap="square" rtlCol="0">
            <a:spAutoFit/>
          </a:bodyPr>
          <a:lstStyle/>
          <a:p>
            <a:pPr algn="ctr">
              <a:lnSpc>
                <a:spcPct val="150000"/>
              </a:lnSpc>
            </a:pPr>
            <a:r>
              <a:rPr lang="en-US" sz="4000" b="1" dirty="0">
                <a:solidFill>
                  <a:schemeClr val="bg1"/>
                </a:solidFill>
                <a:latin typeface="Times New Roman" panose="02020603050405020304" pitchFamily="18" charset="0"/>
                <a:cs typeface="Times New Roman" panose="02020603050405020304" pitchFamily="18" charset="0"/>
              </a:rPr>
              <a:t>Tiết 1: Viết số đo độ dài,</a:t>
            </a:r>
            <a:endParaRPr lang="en-US" sz="4000" b="1" dirty="0">
              <a:solidFill>
                <a:schemeClr val="bg1"/>
              </a:solidFill>
              <a:latin typeface="Times New Roman" panose="02020603050405020304" pitchFamily="18" charset="0"/>
              <a:cs typeface="Times New Roman" panose="02020603050405020304" pitchFamily="18" charset="0"/>
            </a:endParaRPr>
          </a:p>
          <a:p>
            <a:pPr algn="ctr">
              <a:lnSpc>
                <a:spcPct val="150000"/>
              </a:lnSpc>
            </a:pPr>
            <a:r>
              <a:rPr lang="en-US" sz="4000" b="1" dirty="0">
                <a:solidFill>
                  <a:schemeClr val="bg1"/>
                </a:solidFill>
                <a:latin typeface="Times New Roman" panose="02020603050405020304" pitchFamily="18" charset="0"/>
                <a:cs typeface="Times New Roman" panose="02020603050405020304" pitchFamily="18" charset="0"/>
              </a:rPr>
              <a:t>Khối lượng dưới dạng số thập phân</a:t>
            </a:r>
            <a:endParaRPr lang="en-US" sz="40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602202"/>
            <a:ext cx="18288000" cy="5861615"/>
          </a:xfrm>
          <a:custGeom>
            <a:avLst/>
            <a:gdLst/>
            <a:ahLst/>
            <a:cxnLst/>
            <a:rect l="l" t="t" r="r" b="b"/>
            <a:pathLst>
              <a:path w="18288000" h="5861615">
                <a:moveTo>
                  <a:pt x="0" y="0"/>
                </a:moveTo>
                <a:lnTo>
                  <a:pt x="18288000" y="0"/>
                </a:lnTo>
                <a:lnTo>
                  <a:pt x="18288000" y="5861615"/>
                </a:lnTo>
                <a:lnTo>
                  <a:pt x="0" y="5861615"/>
                </a:lnTo>
                <a:lnTo>
                  <a:pt x="0" y="0"/>
                </a:lnTo>
                <a:close/>
              </a:path>
            </a:pathLst>
          </a:custGeom>
          <a:blipFill>
            <a:blip r:embed="rId1">
              <a:extLst>
                <a:ext uri="{96DAC541-7B7A-43D3-8B79-37D633B846F1}">
                  <asvg:svgBlip xmlns:asvg="http://schemas.microsoft.com/office/drawing/2016/SVG/main" r:embed="rId2"/>
                </a:ext>
              </a:extLst>
            </a:blip>
            <a:stretch>
              <a:fillRect t="-75497"/>
            </a:stretch>
          </a:blipFill>
        </p:spPr>
        <p:txBody>
          <a:bodyPr/>
          <a:lstStyle/>
          <a:p>
            <a:endParaRPr lang="en-US"/>
          </a:p>
        </p:txBody>
      </p:sp>
      <p:sp>
        <p:nvSpPr>
          <p:cNvPr id="3" name="Freeform 3"/>
          <p:cNvSpPr/>
          <p:nvPr/>
        </p:nvSpPr>
        <p:spPr>
          <a:xfrm>
            <a:off x="1640565" y="753991"/>
            <a:ext cx="15006870" cy="877901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5957625" y="7108751"/>
            <a:ext cx="6372749"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10356775" y="1465680"/>
            <a:ext cx="5698129"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903441">
            <a:off x="1008219" y="1435910"/>
            <a:ext cx="2544684" cy="2372918"/>
          </a:xfrm>
          <a:custGeom>
            <a:avLst/>
            <a:gdLst/>
            <a:ahLst/>
            <a:cxnLst/>
            <a:rect l="l" t="t" r="r" b="b"/>
            <a:pathLst>
              <a:path w="2544684" h="2372918">
                <a:moveTo>
                  <a:pt x="0" y="0"/>
                </a:moveTo>
                <a:lnTo>
                  <a:pt x="2544684" y="0"/>
                </a:lnTo>
                <a:lnTo>
                  <a:pt x="2544684" y="2372917"/>
                </a:lnTo>
                <a:lnTo>
                  <a:pt x="0" y="237291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rot="539073" flipH="1">
            <a:off x="15102567" y="7028613"/>
            <a:ext cx="2113411" cy="1894144"/>
          </a:xfrm>
          <a:custGeom>
            <a:avLst/>
            <a:gdLst/>
            <a:ahLst/>
            <a:cxnLst/>
            <a:rect l="l" t="t" r="r" b="b"/>
            <a:pathLst>
              <a:path w="2113411" h="1894144">
                <a:moveTo>
                  <a:pt x="2113411" y="0"/>
                </a:moveTo>
                <a:lnTo>
                  <a:pt x="0" y="0"/>
                </a:lnTo>
                <a:lnTo>
                  <a:pt x="0" y="1894144"/>
                </a:lnTo>
                <a:lnTo>
                  <a:pt x="2113411" y="1894144"/>
                </a:lnTo>
                <a:lnTo>
                  <a:pt x="2113411"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TextBox 9"/>
          <p:cNvSpPr txBox="1"/>
          <p:nvPr/>
        </p:nvSpPr>
        <p:spPr>
          <a:xfrm>
            <a:off x="2644931" y="4636951"/>
            <a:ext cx="12998136" cy="1013098"/>
          </a:xfrm>
          <a:prstGeom prst="rect">
            <a:avLst/>
          </a:prstGeom>
        </p:spPr>
        <p:txBody>
          <a:bodyPr lIns="0" tIns="0" rIns="0" bIns="0" rtlCol="0" anchor="t">
            <a:spAutoFit/>
          </a:bodyPr>
          <a:lstStyle/>
          <a:p>
            <a:pPr algn="ctr"/>
            <a:r>
              <a:rPr lang="en-US" sz="6600" b="1" dirty="0">
                <a:solidFill>
                  <a:srgbClr val="FFFFFF"/>
                </a:solidFill>
                <a:latin typeface="Arial" panose="020B0604020202020204" pitchFamily="34" charset="0"/>
                <a:cs typeface="Arial" panose="020B0604020202020204" pitchFamily="34" charset="0"/>
              </a:rPr>
              <a:t>KHÁM PHÁ</a:t>
            </a:r>
            <a:endParaRPr lang="en-US" sz="6600" b="1" dirty="0">
              <a:solidFill>
                <a:srgbClr val="FFFFFF"/>
              </a:solidFill>
              <a:latin typeface="Arial" panose="020B0604020202020204" pitchFamily="34" charset="0"/>
              <a:cs typeface="Arial" panose="020B0604020202020204" pitchFamily="34" charset="0"/>
            </a:endParaRP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2" y="53132"/>
            <a:ext cx="18327241" cy="10233868"/>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Freeform 4"/>
          <p:cNvSpPr/>
          <p:nvPr/>
        </p:nvSpPr>
        <p:spPr>
          <a:xfrm>
            <a:off x="2947619" y="7976114"/>
            <a:ext cx="6372749"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0100416" y="3342659"/>
            <a:ext cx="5698129"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2947619" y="5004355"/>
            <a:ext cx="12392763" cy="2654810"/>
          </a:xfrm>
          <a:prstGeom prst="rect">
            <a:avLst/>
          </a:prstGeom>
        </p:spPr>
        <p:txBody>
          <a:bodyPr lIns="0" tIns="0" rIns="0" bIns="0" rtlCol="0" anchor="t">
            <a:spAutoFit/>
          </a:bodyPr>
          <a:lstStyle/>
          <a:p>
            <a:pPr algn="ctr">
              <a:lnSpc>
                <a:spcPts val="5020"/>
              </a:lnSpc>
            </a:pPr>
            <a:r>
              <a:rPr lang="en-US" sz="4185">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endParaRPr lang="en-US" sz="4185">
              <a:solidFill>
                <a:srgbClr val="FFFFFF"/>
              </a:solidFill>
              <a:latin typeface="Gamja Flower" charset="-127"/>
            </a:endParaRPr>
          </a:p>
        </p:txBody>
      </p:sp>
      <p:sp>
        <p:nvSpPr>
          <p:cNvPr id="9" name="TextBox 9"/>
          <p:cNvSpPr txBox="1"/>
          <p:nvPr/>
        </p:nvSpPr>
        <p:spPr>
          <a:xfrm>
            <a:off x="2644932" y="2608784"/>
            <a:ext cx="12998136" cy="2262498"/>
          </a:xfrm>
          <a:prstGeom prst="rect">
            <a:avLst/>
          </a:prstGeom>
        </p:spPr>
        <p:txBody>
          <a:bodyPr lIns="0" tIns="0" rIns="0" bIns="0" rtlCol="0" anchor="t">
            <a:spAutoFit/>
          </a:bodyPr>
          <a:lstStyle/>
          <a:p>
            <a:pPr algn="ctr">
              <a:lnSpc>
                <a:spcPts val="7920"/>
              </a:lnSpc>
            </a:pPr>
            <a:r>
              <a:rPr lang="en-US" sz="8165">
                <a:solidFill>
                  <a:srgbClr val="FFFFFF"/>
                </a:solidFill>
                <a:latin typeface="Gaegu Bold"/>
              </a:rPr>
              <a:t>DESCRIPTION OF THE PROBLEM TO BE DISCUSSED</a:t>
            </a:r>
            <a:endParaRPr lang="en-US" sz="8165">
              <a:solidFill>
                <a:srgbClr val="FFFFFF"/>
              </a:solidFill>
              <a:latin typeface="Gaegu Bold"/>
            </a:endParaRPr>
          </a:p>
        </p:txBody>
      </p:sp>
      <p:sp>
        <p:nvSpPr>
          <p:cNvPr id="6" name="TextBox 5"/>
          <p:cNvSpPr txBox="1"/>
          <p:nvPr/>
        </p:nvSpPr>
        <p:spPr>
          <a:xfrm>
            <a:off x="3124200" y="479053"/>
            <a:ext cx="12039600" cy="2171428"/>
          </a:xfrm>
          <a:prstGeom prst="rect">
            <a:avLst/>
          </a:prstGeom>
          <a:noFill/>
        </p:spPr>
        <p:txBody>
          <a:bodyPr wrap="square">
            <a:spAutoFit/>
          </a:bodyPr>
          <a:lstStyle/>
          <a:p>
            <a:pPr algn="ctr">
              <a:lnSpc>
                <a:spcPct val="150000"/>
              </a:lnSpc>
              <a:spcAft>
                <a:spcPts val="1000"/>
              </a:spcAft>
            </a:pPr>
            <a:r>
              <a:rPr lang="en-US" sz="4800" b="1" dirty="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1. </a:t>
            </a:r>
            <a:r>
              <a:rPr lang="en-US" sz="4800" b="1" dirty="0" err="1">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Giới</a:t>
            </a:r>
            <a:r>
              <a:rPr lang="en-US" sz="4800" b="1" dirty="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4800" b="1" err="1">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thiệu</a:t>
            </a:r>
            <a:r>
              <a:rPr lang="en-US" sz="4800" b="1">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 cách </a:t>
            </a:r>
            <a:r>
              <a:rPr lang="en-US" sz="4800" b="1" dirty="0" err="1">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viết</a:t>
            </a:r>
            <a:r>
              <a:rPr lang="en-US" sz="4800" b="1" dirty="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4800" b="1" dirty="0" err="1">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số</a:t>
            </a:r>
            <a:r>
              <a:rPr lang="en-US" sz="4800" b="1" dirty="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4800" b="1" dirty="0" err="1">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đo</a:t>
            </a:r>
            <a:r>
              <a:rPr lang="en-US" sz="4800" b="1" dirty="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4800" b="1" dirty="0" err="1">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độ</a:t>
            </a:r>
            <a:r>
              <a:rPr lang="en-US" sz="4800" b="1" dirty="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4800" b="1" dirty="0" err="1">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dài</a:t>
            </a:r>
            <a:r>
              <a:rPr lang="en-US" sz="4800" b="1" dirty="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4800" b="1" dirty="0" err="1">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khối</a:t>
            </a:r>
            <a:r>
              <a:rPr lang="en-US" sz="4800" b="1" dirty="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4800" b="1" dirty="0" err="1">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lượng</a:t>
            </a:r>
            <a:r>
              <a:rPr lang="en-US" sz="4800" b="1" dirty="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4800" b="1" dirty="0" err="1">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dưới</a:t>
            </a:r>
            <a:r>
              <a:rPr lang="en-US" sz="4800" b="1" dirty="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4800" b="1" dirty="0" err="1">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dạng</a:t>
            </a:r>
            <a:r>
              <a:rPr lang="en-US" sz="4800" b="1" dirty="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4800" b="1" dirty="0" err="1">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số</a:t>
            </a:r>
            <a:r>
              <a:rPr lang="en-US" sz="4800" b="1" dirty="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4800" b="1" dirty="0" err="1">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thập</a:t>
            </a:r>
            <a:r>
              <a:rPr lang="en-US" sz="4800" b="1" dirty="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4800" b="1" dirty="0" err="1">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phân</a:t>
            </a:r>
            <a:r>
              <a:rPr lang="en-US" sz="4800" b="1" dirty="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4800" dirty="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p:cNvSpPr txBox="1"/>
          <p:nvPr/>
        </p:nvSpPr>
        <p:spPr>
          <a:xfrm>
            <a:off x="947681" y="2447344"/>
            <a:ext cx="16383000" cy="1953163"/>
          </a:xfrm>
          <a:prstGeom prst="rect">
            <a:avLst/>
          </a:prstGeom>
          <a:noFill/>
        </p:spPr>
        <p:txBody>
          <a:bodyPr wrap="square">
            <a:spAutoFit/>
          </a:bodyPr>
          <a:lstStyle/>
          <a:p>
            <a:pPr algn="just">
              <a:lnSpc>
                <a:spcPct val="150000"/>
              </a:lnSpc>
              <a:spcAft>
                <a:spcPts val="1000"/>
              </a:spcAft>
            </a:pPr>
            <a:r>
              <a:rPr lang="en-US" sz="4000" b="1" dirty="0" err="1">
                <a:effectLst/>
                <a:latin typeface="Arial" panose="020B0604020202020204" pitchFamily="34" charset="0"/>
                <a:ea typeface="Calibri" panose="020F0502020204030204" pitchFamily="34" charset="0"/>
                <a:cs typeface="Arial" panose="020B0604020202020204" pitchFamily="34" charset="0"/>
              </a:rPr>
              <a:t>Ví</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b="1" dirty="0" err="1">
                <a:effectLst/>
                <a:latin typeface="Arial" panose="020B0604020202020204" pitchFamily="34" charset="0"/>
                <a:ea typeface="Calibri" panose="020F0502020204030204" pitchFamily="34" charset="0"/>
                <a:cs typeface="Arial" panose="020B0604020202020204" pitchFamily="34" charset="0"/>
              </a:rPr>
              <a:t>dụ</a:t>
            </a:r>
            <a:r>
              <a:rPr lang="en-US" sz="4000" b="1" dirty="0">
                <a:effectLst/>
                <a:latin typeface="Arial" panose="020B0604020202020204" pitchFamily="34" charset="0"/>
                <a:ea typeface="Calibri" panose="020F0502020204030204" pitchFamily="34" charset="0"/>
                <a:cs typeface="Arial" panose="020B0604020202020204" pitchFamily="34" charset="0"/>
              </a:rPr>
              <a:t> 1: </a:t>
            </a:r>
            <a:endParaRPr lang="en-US" sz="4000" b="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4000" dirty="0">
                <a:effectLst/>
                <a:latin typeface="Arial" panose="020B0604020202020204" pitchFamily="34" charset="0"/>
                <a:ea typeface="Calibri" panose="020F0502020204030204" pitchFamily="34" charset="0"/>
                <a:cs typeface="Arial" panose="020B0604020202020204" pitchFamily="34" charset="0"/>
              </a:rPr>
              <a:t>a) </a:t>
            </a:r>
            <a:r>
              <a:rPr lang="en-US" sz="4000" dirty="0" err="1">
                <a:effectLst/>
                <a:latin typeface="Arial" panose="020B0604020202020204" pitchFamily="34" charset="0"/>
                <a:ea typeface="Calibri" panose="020F0502020204030204" pitchFamily="34" charset="0"/>
                <a:cs typeface="Arial" panose="020B0604020202020204" pitchFamily="34" charset="0"/>
              </a:rPr>
              <a:t>Viết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đoạn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con </a:t>
            </a:r>
            <a:r>
              <a:rPr lang="en-US" sz="4000" dirty="0" err="1">
                <a:effectLst/>
                <a:latin typeface="Arial" panose="020B0604020202020204" pitchFamily="34" charset="0"/>
                <a:ea typeface="Calibri" panose="020F0502020204030204" pitchFamily="34" charset="0"/>
                <a:cs typeface="Arial" panose="020B0604020202020204" pitchFamily="34" charset="0"/>
              </a:rPr>
              <a:t>ốc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sên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phải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ở</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b="1" dirty="0" err="1">
                <a:effectLst/>
                <a:latin typeface="Arial" panose="020B0604020202020204" pitchFamily="34" charset="0"/>
                <a:ea typeface="Calibri" panose="020F0502020204030204" pitchFamily="34" charset="0"/>
                <a:cs typeface="Arial" panose="020B0604020202020204" pitchFamily="34" charset="0"/>
              </a:rPr>
              <a:t>Khởi</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b="1" dirty="0" err="1">
                <a:effectLst/>
                <a:latin typeface="Arial" panose="020B0604020202020204" pitchFamily="34" charset="0"/>
                <a:ea typeface="Calibri" panose="020F0502020204030204" pitchFamily="34" charset="0"/>
                <a:cs typeface="Arial" panose="020B0604020202020204" pitchFamily="34" charset="0"/>
              </a:rPr>
              <a:t>động</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7"/>
          <a:stretch>
            <a:fillRect/>
          </a:stretch>
        </p:blipFill>
        <p:spPr>
          <a:xfrm>
            <a:off x="5650445" y="4906304"/>
            <a:ext cx="6947866" cy="4327924"/>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dissolv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dissolve">
                                      <p:cBhvr>
                                        <p:cTn id="17" dur="500"/>
                                        <p:tgtEl>
                                          <p:spTgt spid="10">
                                            <p:txEl>
                                              <p:pRg st="1" end="1"/>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2" y="53132"/>
            <a:ext cx="18327241" cy="10233868"/>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Freeform 4"/>
          <p:cNvSpPr/>
          <p:nvPr/>
        </p:nvSpPr>
        <p:spPr>
          <a:xfrm>
            <a:off x="2947619" y="7976114"/>
            <a:ext cx="6372749"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0100416" y="3342659"/>
            <a:ext cx="5698129"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2947619" y="5004355"/>
            <a:ext cx="12392763" cy="2654810"/>
          </a:xfrm>
          <a:prstGeom prst="rect">
            <a:avLst/>
          </a:prstGeom>
        </p:spPr>
        <p:txBody>
          <a:bodyPr lIns="0" tIns="0" rIns="0" bIns="0" rtlCol="0" anchor="t">
            <a:spAutoFit/>
          </a:bodyPr>
          <a:lstStyle/>
          <a:p>
            <a:pPr algn="ctr">
              <a:lnSpc>
                <a:spcPts val="5020"/>
              </a:lnSpc>
            </a:pPr>
            <a:r>
              <a:rPr lang="en-US" sz="4185">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endParaRPr lang="en-US" sz="4185">
              <a:solidFill>
                <a:srgbClr val="FFFFFF"/>
              </a:solidFill>
              <a:latin typeface="Gamja Flower" charset="-127"/>
            </a:endParaRPr>
          </a:p>
        </p:txBody>
      </p:sp>
      <p:sp>
        <p:nvSpPr>
          <p:cNvPr id="9" name="TextBox 9"/>
          <p:cNvSpPr txBox="1"/>
          <p:nvPr/>
        </p:nvSpPr>
        <p:spPr>
          <a:xfrm>
            <a:off x="2644932" y="2608784"/>
            <a:ext cx="12998136" cy="2262498"/>
          </a:xfrm>
          <a:prstGeom prst="rect">
            <a:avLst/>
          </a:prstGeom>
        </p:spPr>
        <p:txBody>
          <a:bodyPr lIns="0" tIns="0" rIns="0" bIns="0" rtlCol="0" anchor="t">
            <a:spAutoFit/>
          </a:bodyPr>
          <a:lstStyle/>
          <a:p>
            <a:pPr algn="ctr">
              <a:lnSpc>
                <a:spcPts val="7920"/>
              </a:lnSpc>
            </a:pPr>
            <a:r>
              <a:rPr lang="en-US" sz="8165">
                <a:solidFill>
                  <a:srgbClr val="FFFFFF"/>
                </a:solidFill>
                <a:latin typeface="Gaegu Bold"/>
              </a:rPr>
              <a:t>DESCRIPTION OF THE PROBLEM TO BE DISCUSSED</a:t>
            </a:r>
            <a:endParaRPr lang="en-US" sz="8165">
              <a:solidFill>
                <a:srgbClr val="FFFFFF"/>
              </a:solidFill>
              <a:latin typeface="Gaegu Bold"/>
            </a:endParaRPr>
          </a:p>
        </p:txBody>
      </p:sp>
      <p:sp>
        <p:nvSpPr>
          <p:cNvPr id="6" name="TextBox 5"/>
          <p:cNvSpPr txBox="1"/>
          <p:nvPr/>
        </p:nvSpPr>
        <p:spPr>
          <a:xfrm>
            <a:off x="1373468" y="1188636"/>
            <a:ext cx="15501820" cy="3928063"/>
          </a:xfrm>
          <a:prstGeom prst="rect">
            <a:avLst/>
          </a:prstGeom>
          <a:noFill/>
        </p:spPr>
        <p:txBody>
          <a:bodyPr wrap="square">
            <a:spAutoFit/>
          </a:bodyPr>
          <a:lstStyle/>
          <a:p>
            <a:pPr algn="just">
              <a:lnSpc>
                <a:spcPct val="150000"/>
              </a:lnSpc>
              <a:spcAft>
                <a:spcPts val="1000"/>
              </a:spcAft>
            </a:pPr>
            <a:r>
              <a:rPr lang="en-US" sz="4000" dirty="0" err="1">
                <a:solidFill>
                  <a:srgbClr val="C00000"/>
                </a:solidFill>
                <a:latin typeface="Arial" panose="020B0604020202020204" pitchFamily="34" charset="0"/>
                <a:ea typeface="Calibri" panose="020F0502020204030204" pitchFamily="34" charset="0"/>
                <a:cs typeface="Arial" panose="020B0604020202020204" pitchFamily="34" charset="0"/>
              </a:rPr>
              <a:t>Hướng</a:t>
            </a:r>
            <a:r>
              <a:rPr lang="en-US" sz="40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C00000"/>
                </a:solidFill>
                <a:latin typeface="Arial" panose="020B0604020202020204" pitchFamily="34" charset="0"/>
                <a:ea typeface="Calibri" panose="020F0502020204030204" pitchFamily="34" charset="0"/>
                <a:cs typeface="Arial" panose="020B0604020202020204" pitchFamily="34" charset="0"/>
              </a:rPr>
              <a:t>dẫn</a:t>
            </a:r>
            <a:endParaRPr lang="en-US" sz="4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Em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hãy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đo</a:t>
            </a:r>
            <a:r>
              <a:rPr lang="en-US" sz="4000" dirty="0">
                <a:effectLst/>
                <a:latin typeface="Arial" panose="020B0604020202020204" pitchFamily="34" charset="0"/>
                <a:ea typeface="Calibri" panose="020F0502020204030204" pitchFamily="34" charset="0"/>
                <a:cs typeface="Arial" panose="020B0604020202020204" pitchFamily="34" charset="0"/>
              </a:rPr>
              <a:t> 2 m 15 cm </a:t>
            </a:r>
            <a:r>
              <a:rPr lang="en-US" sz="4000" dirty="0" err="1">
                <a:effectLst/>
                <a:latin typeface="Arial" panose="020B0604020202020204" pitchFamily="34" charset="0"/>
                <a:ea typeface="Calibri" panose="020F0502020204030204" pitchFamily="34" charset="0"/>
                <a:cs typeface="Arial" panose="020B0604020202020204" pitchFamily="34" charset="0"/>
              </a:rPr>
              <a:t>dưới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hỗn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Chuyển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hỗn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vừa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về</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200046" y="5928841"/>
            <a:ext cx="9848664" cy="2683761"/>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 calcmode="lin" valueType="num">
                                      <p:cBhvr additive="base">
                                        <p:cTn id="1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2" y="53132"/>
            <a:ext cx="18327241" cy="10233868"/>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Freeform 4"/>
          <p:cNvSpPr/>
          <p:nvPr/>
        </p:nvSpPr>
        <p:spPr>
          <a:xfrm>
            <a:off x="2947619" y="7976114"/>
            <a:ext cx="6372749"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0100416" y="3342659"/>
            <a:ext cx="5698129"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2947619" y="5004355"/>
            <a:ext cx="12392763" cy="2654810"/>
          </a:xfrm>
          <a:prstGeom prst="rect">
            <a:avLst/>
          </a:prstGeom>
        </p:spPr>
        <p:txBody>
          <a:bodyPr lIns="0" tIns="0" rIns="0" bIns="0" rtlCol="0" anchor="t">
            <a:spAutoFit/>
          </a:bodyPr>
          <a:lstStyle/>
          <a:p>
            <a:pPr algn="ctr">
              <a:lnSpc>
                <a:spcPts val="5020"/>
              </a:lnSpc>
            </a:pPr>
            <a:r>
              <a:rPr lang="en-US" sz="4185">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endParaRPr lang="en-US" sz="4185">
              <a:solidFill>
                <a:srgbClr val="FFFFFF"/>
              </a:solidFill>
              <a:latin typeface="Gamja Flower" charset="-127"/>
            </a:endParaRPr>
          </a:p>
        </p:txBody>
      </p:sp>
      <p:sp>
        <p:nvSpPr>
          <p:cNvPr id="9" name="TextBox 9"/>
          <p:cNvSpPr txBox="1"/>
          <p:nvPr/>
        </p:nvSpPr>
        <p:spPr>
          <a:xfrm>
            <a:off x="2644932" y="2608784"/>
            <a:ext cx="12998136" cy="2262498"/>
          </a:xfrm>
          <a:prstGeom prst="rect">
            <a:avLst/>
          </a:prstGeom>
        </p:spPr>
        <p:txBody>
          <a:bodyPr lIns="0" tIns="0" rIns="0" bIns="0" rtlCol="0" anchor="t">
            <a:spAutoFit/>
          </a:bodyPr>
          <a:lstStyle/>
          <a:p>
            <a:pPr algn="ctr">
              <a:lnSpc>
                <a:spcPts val="7920"/>
              </a:lnSpc>
            </a:pPr>
            <a:r>
              <a:rPr lang="en-US" sz="8165">
                <a:solidFill>
                  <a:srgbClr val="FFFFFF"/>
                </a:solidFill>
                <a:latin typeface="Gaegu Bold"/>
              </a:rPr>
              <a:t>DESCRIPTION OF THE PROBLEM TO BE DISCUSSED</a:t>
            </a:r>
            <a:endParaRPr lang="en-US" sz="8165">
              <a:solidFill>
                <a:srgbClr val="FFFFFF"/>
              </a:solidFill>
              <a:latin typeface="Gaegu Bold"/>
            </a:endParaRPr>
          </a:p>
        </p:txBody>
      </p:sp>
      <mc:AlternateContent xmlns:mc="http://schemas.openxmlformats.org/markup-compatibility/2006">
        <mc:Choice xmlns:a14="http://schemas.microsoft.com/office/drawing/2010/main" Requires="a14">
          <p:sp>
            <p:nvSpPr>
              <p:cNvPr id="6" name="TextBox 5"/>
              <p:cNvSpPr txBox="1"/>
              <p:nvPr/>
            </p:nvSpPr>
            <p:spPr>
              <a:xfrm>
                <a:off x="1348024" y="784704"/>
                <a:ext cx="7365126" cy="5910657"/>
              </a:xfrm>
              <a:prstGeom prst="rect">
                <a:avLst/>
              </a:prstGeom>
              <a:noFill/>
            </p:spPr>
            <p:txBody>
              <a:bodyPr wrap="square">
                <a:spAutoFit/>
              </a:bodyPr>
              <a:lstStyle/>
              <a:p>
                <a:pPr algn="just">
                  <a:lnSpc>
                    <a:spcPct val="150000"/>
                  </a:lnSpc>
                  <a:spcAft>
                    <a:spcPts val="1000"/>
                  </a:spcAft>
                </a:pPr>
                <a:r>
                  <a:rPr lang="en-US" sz="4000" b="1" dirty="0" err="1">
                    <a:effectLst/>
                    <a:latin typeface="Arial" panose="020B0604020202020204" pitchFamily="34" charset="0"/>
                    <a:ea typeface="Calibri" panose="020F0502020204030204" pitchFamily="34" charset="0"/>
                    <a:cs typeface="Arial" panose="020B0604020202020204" pitchFamily="34" charset="0"/>
                  </a:rPr>
                  <a:t>Ví</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b="1" dirty="0" err="1">
                    <a:effectLst/>
                    <a:latin typeface="Arial" panose="020B0604020202020204" pitchFamily="34" charset="0"/>
                    <a:ea typeface="Calibri" panose="020F0502020204030204" pitchFamily="34" charset="0"/>
                    <a:cs typeface="Arial" panose="020B0604020202020204" pitchFamily="34" charset="0"/>
                  </a:rPr>
                  <a:t>dụ</a:t>
                </a:r>
                <a:r>
                  <a:rPr lang="en-US" sz="4000" b="1" dirty="0">
                    <a:effectLst/>
                    <a:latin typeface="Arial" panose="020B0604020202020204" pitchFamily="34" charset="0"/>
                    <a:ea typeface="Calibri" panose="020F0502020204030204" pitchFamily="34" charset="0"/>
                    <a:cs typeface="Arial" panose="020B0604020202020204" pitchFamily="34" charset="0"/>
                  </a:rPr>
                  <a:t> 1</a:t>
                </a:r>
                <a:r>
                  <a:rPr lang="en-US" sz="4000" b="1" dirty="0">
                    <a:latin typeface="Arial" panose="020B0604020202020204" pitchFamily="34" charset="0"/>
                    <a:ea typeface="Calibri" panose="020F0502020204030204" pitchFamily="34" charset="0"/>
                    <a:cs typeface="Arial" panose="020B0604020202020204" pitchFamily="34" charset="0"/>
                  </a:rPr>
                  <a:t>a:</a:t>
                </a:r>
                <a:endParaRPr lang="en-US" sz="40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1000"/>
                  </a:spcAft>
                </a:pP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Bài</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giải</a:t>
                </a:r>
                <a:endPar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 m 15 cm = 2</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num>
                      <m:den>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100</m:t>
                        </m:r>
                      </m:den>
                    </m:f>
                  </m:oMath>
                </a14:m>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num>
                      <m:den>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100</m:t>
                        </m:r>
                      </m:den>
                    </m:f>
                  </m:oMath>
                </a14:m>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 2,15 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Vậy</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m 15 cm = 2,15 m.</a:t>
                </a:r>
                <a:r>
                  <a:rPr lang="en-US" sz="4000" b="1" dirty="0">
                    <a:effectLst/>
                    <a:latin typeface="Arial" panose="020B0604020202020204" pitchFamily="34" charset="0"/>
                    <a:ea typeface="Calibri" panose="020F0502020204030204" pitchFamily="34" charset="0"/>
                    <a:cs typeface="Arial" panose="020B0604020202020204" pitchFamily="34" charset="0"/>
                  </a:rPr>
                  <a:t> </a:t>
                </a:r>
                <a:endParaRPr lang="en-US" sz="4000" b="1"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1348024" y="784704"/>
                <a:ext cx="7365126" cy="5910657"/>
              </a:xfrm>
              <a:prstGeom prst="rect">
                <a:avLst/>
              </a:prstGeom>
              <a:blipFill rotWithShape="1">
                <a:blip r:embed="rId7"/>
                <a:stretch>
                  <a:fillRect l="-8" t="-8" r="4" b="-377"/>
                </a:stretch>
              </a:blipFill>
            </p:spPr>
            <p:txBody>
              <a:bodyPr/>
              <a:lstStyle/>
              <a:p>
                <a:r>
                  <a:rPr lang="en-US" altLang="en-US">
                    <a:noFill/>
                  </a:rPr>
                  <a:t> </a:t>
                </a:r>
              </a:p>
            </p:txBody>
          </p:sp>
        </mc:Fallback>
      </mc:AlternateContent>
      <p:pic>
        <p:nvPicPr>
          <p:cNvPr id="7"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462378" y="2867086"/>
            <a:ext cx="5122731" cy="4552828"/>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arn(inVertic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arn(inVertic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arn(inVertical)">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8391</Words>
  <Application>WPS Presentation</Application>
  <PresentationFormat>Custom</PresentationFormat>
  <Paragraphs>261</Paragraphs>
  <Slides>25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Arial</vt:lpstr>
      <vt:lpstr>SimSun</vt:lpstr>
      <vt:lpstr>Wingdings</vt:lpstr>
      <vt:lpstr>Times New Roman</vt:lpstr>
      <vt:lpstr>Gamja Flower</vt:lpstr>
      <vt:lpstr>Gaegu Bold</vt:lpstr>
      <vt:lpstr>Calibri</vt:lpstr>
      <vt:lpstr>Cambria Math</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cp:lastModifiedBy>
  <cp:revision>9</cp:revision>
  <dcterms:created xsi:type="dcterms:W3CDTF">2006-08-16T00:00:00Z</dcterms:created>
  <dcterms:modified xsi:type="dcterms:W3CDTF">2025-10-16T01:49:57Z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4CDCC6F10F7D4EDF8C393F5C30B485C8_13</vt:lpwstr>
  </property>
  <property fmtid="{D5CDD505-2E9C-101B-9397-08002B2CF9AE}" pid="3" name="KSOProductBuildVer">
    <vt:lpwstr>1033-12.2.0.22549</vt:lpwstr>
  </property>
</Properties>
</file>