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wdp" ContentType="image/vnd.ms-photo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67" r:id="rId3"/>
    <p:sldId id="305" r:id="rId4"/>
    <p:sldId id="464" r:id="rId5"/>
    <p:sldId id="465" r:id="rId7"/>
    <p:sldId id="457" r:id="rId8"/>
    <p:sldId id="459" r:id="rId9"/>
    <p:sldId id="461" r:id="rId10"/>
    <p:sldId id="462" r:id="rId11"/>
    <p:sldId id="463" r:id="rId12"/>
    <p:sldId id="466" r:id="rId13"/>
    <p:sldId id="455" r:id="rId14"/>
    <p:sldId id="445" r:id="rId15"/>
    <p:sldId id="287" r:id="rId16"/>
  </p:sldIdLst>
  <p:sldSz cx="12192000" cy="6858000"/>
  <p:notesSz cx="6858000" cy="9144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6600FF"/>
    <a:srgbClr val="CE229D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4" autoAdjust="0"/>
    <p:restoredTop sz="85063" autoAdjust="0"/>
  </p:normalViewPr>
  <p:slideViewPr>
    <p:cSldViewPr showGuides="1">
      <p:cViewPr varScale="1">
        <p:scale>
          <a:sx n="87" d="100"/>
          <a:sy n="87" d="100"/>
        </p:scale>
        <p:origin x="468" y="3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ý: Khi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pp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hoc10.vn. Khi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hái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.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hái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,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chia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chia 4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1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hái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ý: Khi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pp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hoc10.vn. Khi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2,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do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hyperlink" Target="https://www.hoc10.vn/doc-sach/tieng-viet-5-tap-1/1/678/12/" TargetMode="Externa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8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hyperlink" Target="https://www.hoc10.vn/doc-sach/tieng-viet-5-tap-1/1/678/12/" TargetMode="Externa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599617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68967" descr="DSC072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5" y="1264285"/>
            <a:ext cx="18369280" cy="9590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Rectangles 21"/>
          <p:cNvSpPr/>
          <p:nvPr/>
        </p:nvSpPr>
        <p:spPr>
          <a:xfrm>
            <a:off x="6096000" y="8394700"/>
            <a:ext cx="6493510" cy="10680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p>
            <a:pPr algn="ctr" fontAlgn="base"/>
            <a:r>
              <a:rPr lang="en-US" sz="3600" b="1" i="1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FF0066"/>
                    </a:gs>
                  </a:gsLst>
                  <a:lin ang="54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Môn: Tiếng Việt</a:t>
            </a:r>
            <a:endParaRPr lang="en-US" sz="3600" b="1" i="1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000000"/>
                  </a:gs>
                  <a:gs pos="100000">
                    <a:srgbClr val="FF0066"/>
                  </a:gs>
                </a:gsLst>
                <a:lin ang="5400000" scaled="1"/>
                <a:tileRect/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/>
            <a:r>
              <a:rPr lang="en-US" sz="3600" b="1" i="1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FF0066"/>
                    </a:gs>
                  </a:gsLst>
                  <a:lin ang="54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Giáo viên: Thái Văn Thắng</a:t>
            </a:r>
            <a:endParaRPr lang="en-US" sz="3600" b="1" i="1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000000"/>
                  </a:gs>
                  <a:gs pos="100000">
                    <a:srgbClr val="FF0066"/>
                  </a:gs>
                </a:gsLst>
                <a:lin ang="5400000" scaled="1"/>
                <a:tileRect/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80" name="Rectangles 168970"/>
          <p:cNvSpPr/>
          <p:nvPr/>
        </p:nvSpPr>
        <p:spPr>
          <a:xfrm>
            <a:off x="855980" y="157480"/>
            <a:ext cx="14704060" cy="6330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59"/>
              </a:avLst>
            </a:prstTxWarp>
            <a:normAutofit lnSpcReduction="10000"/>
          </a:bodyPr>
          <a:p>
            <a:pPr algn="ctr"/>
            <a:r>
              <a:rPr lang="en-US" sz="3600" b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Chào mừng quý thầy, cô đến dự giờ lớp 5D</a:t>
            </a:r>
            <a:endParaRPr lang="en-US" sz="3600" b="1">
              <a:ln w="12700" cap="flat" cmpd="sng">
                <a:solidFill>
                  <a:srgbClr val="0F0C5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9376" y="1700808"/>
            <a:ext cx="114492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buAutoNum type="arabicPeriod"/>
            </a:pP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Tìm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từ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đồng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nghĩa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với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mỗi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từ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sau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:</a:t>
            </a:r>
            <a:endParaRPr lang="en-US" sz="6000" dirty="0">
              <a:solidFill>
                <a:schemeClr val="accent2">
                  <a:lumMod val="60000"/>
                  <a:lumOff val="40000"/>
                </a:schemeClr>
              </a:solidFill>
              <a:latin typeface="UTM Bustamalaka" panose="02040603050506020204" pitchFamily="18" charset="0"/>
            </a:endParaRPr>
          </a:p>
          <a:p>
            <a:r>
              <a:rPr lang="en-US" sz="6000" dirty="0">
                <a:latin typeface="UTM Bustamalaka" panose="02040603050506020204" pitchFamily="18" charset="0"/>
              </a:rPr>
              <a:t>- </a:t>
            </a:r>
            <a:r>
              <a:rPr lang="en-US" sz="6000" dirty="0" err="1">
                <a:latin typeface="UTM Bustamalaka" panose="02040603050506020204" pitchFamily="18" charset="0"/>
              </a:rPr>
              <a:t>Học</a:t>
            </a:r>
            <a:r>
              <a:rPr lang="en-US" sz="6000" dirty="0"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latin typeface="UTM Bustamalaka" panose="02040603050506020204" pitchFamily="18" charset="0"/>
              </a:rPr>
              <a:t>trò</a:t>
            </a:r>
            <a:r>
              <a:rPr lang="en-US" sz="6000" dirty="0">
                <a:latin typeface="UTM Bustamalaka" panose="02040603050506020204" pitchFamily="18" charset="0"/>
              </a:rPr>
              <a:t>:</a:t>
            </a:r>
            <a:endParaRPr lang="en-US" sz="6000" dirty="0">
              <a:latin typeface="UTM Bustamalaka" panose="02040603050506020204" pitchFamily="18" charset="0"/>
            </a:endParaRPr>
          </a:p>
          <a:p>
            <a:r>
              <a:rPr lang="en-US" sz="6000" dirty="0">
                <a:latin typeface="UTM Bustamalaka" panose="02040603050506020204" pitchFamily="18" charset="0"/>
              </a:rPr>
              <a:t>- </a:t>
            </a:r>
            <a:r>
              <a:rPr lang="en-US" sz="6000" dirty="0" err="1">
                <a:latin typeface="UTM Bustamalaka" panose="02040603050506020204" pitchFamily="18" charset="0"/>
              </a:rPr>
              <a:t>Siêng</a:t>
            </a:r>
            <a:r>
              <a:rPr lang="en-US" sz="6000" dirty="0"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latin typeface="UTM Bustamalaka" panose="02040603050506020204" pitchFamily="18" charset="0"/>
              </a:rPr>
              <a:t>năng</a:t>
            </a:r>
            <a:r>
              <a:rPr lang="en-US" sz="6000" dirty="0">
                <a:latin typeface="UTM Bustamalaka" panose="02040603050506020204" pitchFamily="18" charset="0"/>
              </a:rPr>
              <a:t>:</a:t>
            </a:r>
            <a:endParaRPr lang="en-US" sz="6000" dirty="0">
              <a:latin typeface="UTM Bustamalaka" panose="02040603050506020204" pitchFamily="18" charset="0"/>
            </a:endParaRPr>
          </a:p>
          <a:p>
            <a:r>
              <a:rPr lang="en-US" sz="6000" dirty="0">
                <a:latin typeface="UTM Bustamalaka" panose="02040603050506020204" pitchFamily="18" charset="0"/>
              </a:rPr>
              <a:t>- </a:t>
            </a:r>
            <a:r>
              <a:rPr lang="en-US" sz="6000" dirty="0" err="1">
                <a:latin typeface="UTM Bustamalaka" panose="02040603050506020204" pitchFamily="18" charset="0"/>
              </a:rPr>
              <a:t>Giỏi</a:t>
            </a:r>
            <a:r>
              <a:rPr lang="en-US" sz="6000" dirty="0">
                <a:latin typeface="UTM Bustamalaka" panose="02040603050506020204" pitchFamily="18" charset="0"/>
              </a:rPr>
              <a:t>:</a:t>
            </a:r>
            <a:endParaRPr lang="en-US" sz="8000" dirty="0">
              <a:latin typeface="UTM Bustamalaka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5800" y="-4737"/>
            <a:ext cx="3344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0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3684" y="1690126"/>
            <a:ext cx="11724964" cy="727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000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0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000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giỏi</a:t>
            </a:r>
            <a:endParaRPr lang="en-US" sz="4000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pine K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5800" y="85018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group of doll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7688" y="3573016"/>
            <a:ext cx="4899565" cy="252246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91544" y="2813148"/>
            <a:ext cx="84249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E6FFFD"/>
              </a:buClr>
            </a:pP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Làm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việc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nhóm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đôi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báo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cáo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quả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.</a:t>
            </a:r>
            <a:endParaRPr lang="en-US" sz="44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UTM Alpine KT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text on a white background&#10;&#10;Description automatically generated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868"/>
            <a:ext cx="12192000" cy="5094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360" y="2852936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836478" y="1124744"/>
            <a:ext cx="8576441" cy="14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6987" y="1801609"/>
            <a:ext cx="100650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Chúc các em học tốt!</a:t>
            </a:r>
            <a:endParaRPr lang="en-US" sz="13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inotypeZapfino KT" panose="020406030505060202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1986336"/>
            <a:ext cx="12192000" cy="302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13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13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3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nghĩa</a:t>
            </a:r>
            <a:endParaRPr lang="en-US" sz="13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Gi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599617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2348880"/>
            <a:ext cx="6120680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hởi động tiết học- HÃY NHANH HƠN NÀO (Bài hát kết hợp vận động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12192000" cy="6093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328" y="124848"/>
            <a:ext cx="7776864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Nghe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0" y="2515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omputer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7" b="13742"/>
          <a:stretch>
            <a:fillRect/>
          </a:stretch>
        </p:blipFill>
        <p:spPr>
          <a:xfrm>
            <a:off x="0" y="764704"/>
            <a:ext cx="12193663" cy="518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5800" y="-4737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KHÁM PHÁ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computer&#10;&#10;Description automatically generated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7763" r="-1569" b="13742"/>
          <a:stretch>
            <a:fillRect/>
          </a:stretch>
        </p:blipFill>
        <p:spPr>
          <a:xfrm>
            <a:off x="0" y="1484784"/>
            <a:ext cx="12023673" cy="4536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5620" y="648072"/>
            <a:ext cx="6840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E6FFFD"/>
              </a:buClr>
            </a:pP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Chơi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trò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chơi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: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Hái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lê</a:t>
            </a:r>
            <a:endParaRPr lang="en-US" sz="60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UTM Alpine KT" panose="0204060305050602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1384" y="1334418"/>
            <a:ext cx="10657184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E6FFFD"/>
              </a:buClr>
            </a:pP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Đặt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một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với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động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từ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 “</a:t>
            </a:r>
            <a:r>
              <a:rPr lang="en-US" sz="4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cho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”,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một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với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động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từ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 “</a:t>
            </a:r>
            <a:r>
              <a:rPr lang="en-US" sz="4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biếu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”.</a:t>
            </a:r>
            <a:endParaRPr lang="en-US" sz="4000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348" y="2655975"/>
            <a:ext cx="11737304" cy="195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Ví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cho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nhãn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vở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đẹp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- Em </a:t>
            </a:r>
            <a:r>
              <a:rPr lang="en-US" sz="2800" dirty="0" err="1">
                <a:latin typeface="UTM Avo" panose="02040603050506020204" pitchFamily="18" charset="0"/>
              </a:rPr>
              <a:t>mua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hộp</a:t>
            </a:r>
            <a:r>
              <a:rPr lang="en-US" sz="2800" dirty="0">
                <a:latin typeface="UTM Avo" panose="02040603050506020204" pitchFamily="18" charset="0"/>
              </a:rPr>
              <a:t> bánh </a:t>
            </a:r>
            <a:r>
              <a:rPr lang="en-US" sz="2800" dirty="0" err="1">
                <a:latin typeface="UTM Avo" panose="02040603050506020204" pitchFamily="18" charset="0"/>
              </a:rPr>
              <a:t>ngon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biếu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dịp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tết</a:t>
            </a:r>
            <a:r>
              <a:rPr lang="en-US" sz="2800" dirty="0">
                <a:latin typeface="UTM Avo" panose="02040603050506020204" pitchFamily="18" charset="0"/>
              </a:rPr>
              <a:t> Trung </a:t>
            </a:r>
            <a:r>
              <a:rPr lang="en-US" sz="2800" dirty="0" err="1">
                <a:latin typeface="UTM Avo" panose="02040603050506020204" pitchFamily="18" charset="0"/>
              </a:rPr>
              <a:t>thu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endParaRPr lang="vi-VN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3352" y="1916832"/>
            <a:ext cx="1144927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cs typeface="Times New Roman" panose="02020603050405020304" pitchFamily="18" charset="0"/>
              </a:rPr>
              <a:t>- Theo </a:t>
            </a:r>
            <a:r>
              <a:rPr lang="en-US" sz="3600" dirty="0" err="1">
                <a:cs typeface="Times New Roman" panose="02020603050405020304" pitchFamily="18" charset="0"/>
              </a:rPr>
              <a:t>em</a:t>
            </a:r>
            <a:r>
              <a:rPr lang="en-US" sz="3600" dirty="0"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cs typeface="Times New Roman" panose="02020603050405020304" pitchFamily="18" charset="0"/>
              </a:rPr>
              <a:t>chúng</a:t>
            </a:r>
            <a:r>
              <a:rPr lang="en-US" sz="3600" dirty="0"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cs typeface="Times New Roman" panose="02020603050405020304" pitchFamily="18" charset="0"/>
              </a:rPr>
              <a:t>có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thể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đổi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vị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trí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của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từ</a:t>
            </a:r>
            <a:r>
              <a:rPr lang="en-US" sz="3600" dirty="0">
                <a:cs typeface="Times New Roman" panose="02020603050405020304" pitchFamily="18" charset="0"/>
              </a:rPr>
              <a:t>  “</a:t>
            </a:r>
            <a:r>
              <a:rPr lang="en-US" sz="3600" b="1" dirty="0" err="1">
                <a:cs typeface="Times New Roman" panose="02020603050405020304" pitchFamily="18" charset="0"/>
              </a:rPr>
              <a:t>cho</a:t>
            </a:r>
            <a:r>
              <a:rPr lang="en-US" sz="3600" dirty="0"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cs typeface="Times New Roman" panose="02020603050405020304" pitchFamily="18" charset="0"/>
              </a:rPr>
              <a:t>và</a:t>
            </a:r>
            <a:r>
              <a:rPr lang="en-US" sz="3600" dirty="0"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cs typeface="Times New Roman" panose="02020603050405020304" pitchFamily="18" charset="0"/>
              </a:rPr>
              <a:t>biếu</a:t>
            </a:r>
            <a:r>
              <a:rPr lang="en-US" sz="3600" dirty="0"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cs typeface="Times New Roman" panose="02020603050405020304" pitchFamily="18" charset="0"/>
              </a:rPr>
              <a:t>trong</a:t>
            </a:r>
            <a:r>
              <a:rPr lang="en-US" sz="3600" dirty="0"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cs typeface="Times New Roman" panose="02020603050405020304" pitchFamily="18" charset="0"/>
              </a:rPr>
              <a:t>câu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trên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không</a:t>
            </a:r>
            <a:r>
              <a:rPr lang="en-US" sz="3600" dirty="0"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cs typeface="Times New Roman" panose="02020603050405020304" pitchFamily="18" charset="0"/>
              </a:rPr>
              <a:t>Vì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sao</a:t>
            </a:r>
            <a:r>
              <a:rPr lang="en-US" sz="3600" dirty="0">
                <a:cs typeface="Times New Roman" panose="02020603050405020304" pitchFamily="18" charset="0"/>
              </a:rPr>
              <a:t>?</a:t>
            </a:r>
            <a:endParaRPr lang="vi-VN" sz="36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33" y="692696"/>
            <a:ext cx="11856640" cy="6118250"/>
          </a:xfrm>
          <a:prstGeom prst="rect">
            <a:avLst/>
          </a:prstGeom>
          <a:noFill/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>
            <a:fillRect/>
          </a:stretch>
        </p:blipFill>
        <p:spPr>
          <a:xfrm>
            <a:off x="263352" y="38246"/>
            <a:ext cx="2404687" cy="1541862"/>
          </a:xfrm>
          <a:prstGeom prst="rect">
            <a:avLst/>
          </a:prstGeom>
        </p:spPr>
      </p:pic>
      <p:sp>
        <p:nvSpPr>
          <p:cNvPr id="12" name="文本框 4"/>
          <p:cNvSpPr txBox="1"/>
          <p:nvPr/>
        </p:nvSpPr>
        <p:spPr>
          <a:xfrm rot="21049605">
            <a:off x="361569" y="849899"/>
            <a:ext cx="2481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675">
              <a:defRPr/>
            </a:pPr>
            <a:r>
              <a:rPr lang="en-US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9416" y="1772816"/>
            <a:ext cx="10129551" cy="2955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1.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đồng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nghĩa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nghĩa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nhau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hoặc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nhau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2. Khi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dùng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này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ta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cần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cân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nhắc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lựa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phù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hợp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endParaRPr lang="vi-VN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845</Words>
  <Application>WPS Presentation</Application>
  <PresentationFormat>Widescreen</PresentationFormat>
  <Paragraphs>46</Paragraphs>
  <Slides>13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SimSun</vt:lpstr>
      <vt:lpstr>Wingdings</vt:lpstr>
      <vt:lpstr>Times New Roman</vt:lpstr>
      <vt:lpstr>UTM Avo</vt:lpstr>
      <vt:lpstr>Segoe Print</vt:lpstr>
      <vt:lpstr>UTM Ong Do Gia</vt:lpstr>
      <vt:lpstr>Calibri</vt:lpstr>
      <vt:lpstr>UTM Alpine KT</vt:lpstr>
      <vt:lpstr>Arial-Rounded</vt:lpstr>
      <vt:lpstr>UTM Bustamalaka</vt:lpstr>
      <vt:lpstr>UTM Showcard</vt:lpstr>
      <vt:lpstr>UTM LinotypeZapfino KT</vt:lpstr>
      <vt:lpstr>Microsoft YaHei</vt:lpstr>
      <vt:lpstr>Arial Unicode MS</vt:lpstr>
      <vt:lpstr>Sitka Text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XP-PRO-2011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 de GDNSTLVM</dc:title>
  <dc:creator>quyennt0412</dc:creator>
  <cp:lastModifiedBy>ADMIN</cp:lastModifiedBy>
  <cp:revision>238</cp:revision>
  <dcterms:created xsi:type="dcterms:W3CDTF">2013-10-28T09:13:00Z</dcterms:created>
  <dcterms:modified xsi:type="dcterms:W3CDTF">2025-10-16T01:47:24Z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B49993412B204486AC2B81355E221C72_13</vt:lpwstr>
  </property>
  <property fmtid="{D5CDD505-2E9C-101B-9397-08002B2CF9AE}" pid="4" name="KSOProductBuildVer">
    <vt:lpwstr>1033-12.2.0.22549</vt:lpwstr>
  </property>
</Properties>
</file>