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586" r:id="rId3"/>
    <p:sldId id="587" r:id="rId4"/>
    <p:sldId id="543" r:id="rId5"/>
    <p:sldId id="574" r:id="rId6"/>
    <p:sldId id="542" r:id="rId7"/>
    <p:sldId id="546" r:id="rId8"/>
    <p:sldId id="544" r:id="rId9"/>
    <p:sldId id="575" r:id="rId10"/>
    <p:sldId id="576" r:id="rId11"/>
    <p:sldId id="555" r:id="rId12"/>
    <p:sldId id="565" r:id="rId13"/>
    <p:sldId id="557" r:id="rId14"/>
    <p:sldId id="566" r:id="rId15"/>
    <p:sldId id="577" r:id="rId16"/>
    <p:sldId id="579" r:id="rId17"/>
    <p:sldId id="580" r:id="rId18"/>
    <p:sldId id="578" r:id="rId19"/>
    <p:sldId id="581" r:id="rId20"/>
    <p:sldId id="582" r:id="rId21"/>
    <p:sldId id="583" r:id="rId22"/>
    <p:sldId id="584" r:id="rId23"/>
    <p:sldId id="585" r:id="rId24"/>
    <p:sldId id="588" r:id="rId25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howGuides="1">
      <p:cViewPr varScale="1">
        <p:scale>
          <a:sx n="68" d="100"/>
          <a:sy n="68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https://www.youtube.com/channel/UCO2d8nr48-iTs8byOJTX9PQ" TargetMode="External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25.png"/><Relationship Id="rId10" Type="http://schemas.microsoft.com/office/2007/relationships/hdphoto" Target="../media/image24.wdp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10" Type="http://schemas.openxmlformats.org/officeDocument/2006/relationships/image" Target="../media/image26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Relationship Id="rId3" Type="http://schemas.openxmlformats.org/officeDocument/2006/relationships/image" Target="../media/image12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image21.wdp"/><Relationship Id="rId8" Type="http://schemas.openxmlformats.org/officeDocument/2006/relationships/image" Target="../media/image20.png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14.wdp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1.png"/><Relationship Id="rId3" Type="http://schemas.openxmlformats.org/officeDocument/2006/relationships/image" Target="../media/image12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3.wav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32.jpeg"/><Relationship Id="rId3" Type="http://schemas.openxmlformats.org/officeDocument/2006/relationships/image" Target="../media/image33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28.png"/><Relationship Id="rId7" Type="http://schemas.openxmlformats.org/officeDocument/2006/relationships/image" Target="../media/image34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openxmlformats.org/officeDocument/2006/relationships/image" Target="../media/image27.png"/><Relationship Id="rId3" Type="http://schemas.openxmlformats.org/officeDocument/2006/relationships/image" Target="../media/image32.jpeg"/><Relationship Id="rId2" Type="http://schemas.microsoft.com/office/2007/relationships/hdphoto" Target="../media/image14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2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243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57" y="33114"/>
            <a:ext cx="3580316" cy="3395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7458" y="3601441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3516" y="5445224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  <a:endParaRPr lang="en-US" b="1" spc="2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5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ĐỌC NHẠC</a:t>
              </a:r>
              <a:endParaRPr lang="en-US" sz="44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44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KẾT HỢP GÕ ĐỆM</a:t>
              </a:r>
              <a:endParaRPr lang="en-US" sz="44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>
            <a:fillRect/>
          </a:stretch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>
            <a:fillRect/>
          </a:stretch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2338884" y="3468033"/>
            <a:ext cx="485991" cy="485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4757440" y="3468033"/>
            <a:ext cx="485991" cy="485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7096943" y="3433388"/>
            <a:ext cx="485991" cy="485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9630161" y="3429000"/>
            <a:ext cx="485991" cy="48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1617232" y="5165771"/>
            <a:ext cx="485991" cy="485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4977780" y="5148568"/>
            <a:ext cx="485991" cy="4859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6384032" y="5148568"/>
            <a:ext cx="485991" cy="4859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379" t="84063" r="11351" b="3277"/>
          <a:stretch>
            <a:fillRect/>
          </a:stretch>
        </p:blipFill>
        <p:spPr>
          <a:xfrm>
            <a:off x="9746156" y="5194902"/>
            <a:ext cx="485991" cy="4859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83" y="3827008"/>
            <a:ext cx="596833" cy="5630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22" y="3861056"/>
            <a:ext cx="596833" cy="5630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83" y="3847639"/>
            <a:ext cx="596833" cy="5630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60" y="3819323"/>
            <a:ext cx="596833" cy="5630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14" y="5602736"/>
            <a:ext cx="596833" cy="5630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62" y="5578225"/>
            <a:ext cx="596833" cy="5630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7" y="5602736"/>
            <a:ext cx="596833" cy="5630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34" y="5578225"/>
            <a:ext cx="596833" cy="56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ĐỌC NHẠC KẾT HỢP</a:t>
              </a:r>
              <a:endParaRPr lang="en-US" sz="36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36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VẬN ĐỘNG CƠ THỂ</a:t>
              </a:r>
              <a:endParaRPr lang="en-US" sz="36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36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THEO NHỊP ĐIỆU</a:t>
              </a:r>
              <a:endParaRPr lang="en-US" sz="36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>
            <a:fillRect/>
          </a:stretch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>
            <a:fillRect/>
          </a:stretch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12" y="3345698"/>
            <a:ext cx="754702" cy="7484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7" y="3392862"/>
            <a:ext cx="754702" cy="7484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42" y="5249772"/>
            <a:ext cx="793399" cy="7484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3" y="3501008"/>
            <a:ext cx="754702" cy="7038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26" y="3478675"/>
            <a:ext cx="754702" cy="7038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9" y="5229200"/>
            <a:ext cx="793399" cy="7038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39" y="3456343"/>
            <a:ext cx="754702" cy="7038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94" y="3420167"/>
            <a:ext cx="754702" cy="7484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3" y="5229200"/>
            <a:ext cx="793399" cy="703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83" y="5170820"/>
            <a:ext cx="793399" cy="7038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66" y="5170820"/>
            <a:ext cx="793399" cy="7484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13" y="5210353"/>
            <a:ext cx="793399" cy="748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926434" y="4422279"/>
            <a:ext cx="8496944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DÀN TRỐNG DÂN TỘC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26606" r="26495" b="49950"/>
          <a:stretch>
            <a:fillRect/>
          </a:stretch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91017" y="3507283"/>
            <a:ext cx="5119466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anose="02040503050406030204" pitchFamily="18" charset="0"/>
              </a:rPr>
              <a:t>THƯỜNG THỨC ÂM NHẠC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1" y="3109531"/>
            <a:ext cx="852471" cy="98636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1"/>
            <a:ext cx="873544" cy="986367"/>
          </a:xfrm>
          <a:prstGeom prst="rect">
            <a:avLst/>
          </a:prstGeom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4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80912" y="3886665"/>
            <a:ext cx="3745662" cy="22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>
            <a:fillRect/>
          </a:stretch>
        </p:blipFill>
        <p:spPr>
          <a:xfrm>
            <a:off x="2279576" y="229796"/>
            <a:ext cx="7318025" cy="78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71000" r="29370" b="10100"/>
          <a:stretch>
            <a:fillRect/>
          </a:stretch>
        </p:blipFill>
        <p:spPr>
          <a:xfrm>
            <a:off x="5323171" y="3569533"/>
            <a:ext cx="5916615" cy="26424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2586" r="29369" b="58482"/>
          <a:stretch>
            <a:fillRect/>
          </a:stretch>
        </p:blipFill>
        <p:spPr>
          <a:xfrm>
            <a:off x="518864" y="1248084"/>
            <a:ext cx="6134430" cy="2504659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ÀN TRỐNG DÂN T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8" y="265429"/>
            <a:ext cx="989809" cy="986367"/>
          </a:xfrm>
          <a:prstGeom prst="rect">
            <a:avLst/>
          </a:prstGeom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4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02062" y="1091923"/>
            <a:ext cx="4464496" cy="27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>
            <a:fillRect/>
          </a:stretch>
        </p:blipFill>
        <p:spPr>
          <a:xfrm>
            <a:off x="2351584" y="258434"/>
            <a:ext cx="7195605" cy="768599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HỎI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332" y="3778043"/>
            <a:ext cx="10945216" cy="235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1"/>
            <a:ext cx="936104" cy="986367"/>
          </a:xfrm>
          <a:prstGeom prst="rect">
            <a:avLst/>
          </a:prstGeom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4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6675070" y="2984553"/>
            <a:ext cx="4955214" cy="30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>
            <a:fillRect/>
          </a:stretch>
        </p:blipFill>
        <p:spPr>
          <a:xfrm>
            <a:off x="1991544" y="252838"/>
            <a:ext cx="7417093" cy="792257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BÀI HỌC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580" y="1707175"/>
            <a:ext cx="60079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*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Hoà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tấu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dàn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thức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biểu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cổ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truyền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Nam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bởi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sự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kết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giữa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cùng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hoà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tấu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Ngày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nay,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lễ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hay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biểu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nghệ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dàn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còn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kết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tiết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mục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đa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dạng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phong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phú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hấp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dẫn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lôi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cuốn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charset="0"/>
              </a:rPr>
              <a:t>.</a:t>
            </a:r>
            <a:endParaRPr lang="vi-VN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76080" r="27805" b="476"/>
          <a:stretch>
            <a:fillRect/>
          </a:stretch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8856" r="27900" b="84650"/>
          <a:stretch>
            <a:fillRect/>
          </a:stretch>
        </p:blipFill>
        <p:spPr>
          <a:xfrm>
            <a:off x="1343472" y="3948717"/>
            <a:ext cx="9730837" cy="158417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3"/>
          <a:stretch>
            <a:fillRect/>
          </a:stretch>
        </p:blipFill>
        <p:spPr>
          <a:xfrm>
            <a:off x="1250323" y="1783034"/>
            <a:ext cx="9691353" cy="4584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8856" r="22001" b="85709"/>
          <a:stretch>
            <a:fillRect/>
          </a:stretch>
        </p:blipFill>
        <p:spPr>
          <a:xfrm>
            <a:off x="3040156" y="501649"/>
            <a:ext cx="8721861" cy="1415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3" y="229796"/>
            <a:ext cx="1224136" cy="1289865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1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745784" y="632333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ỔI TRỐNG LÊN CÁC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7056801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MỸ LỆ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8205340" y="2055819"/>
            <a:ext cx="169238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898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86" y="0"/>
            <a:ext cx="6403014" cy="2055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88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631037" y="-1235626"/>
              <a:ext cx="3891366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NGHE NHẠC</a:t>
              </a:r>
              <a:endParaRPr lang="en-US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KẾT HỢP GÕ ĐỆM</a:t>
              </a:r>
              <a:endParaRPr lang="en-US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8856" r="22001" b="84650"/>
          <a:stretch>
            <a:fillRect/>
          </a:stretch>
        </p:blipFill>
        <p:spPr>
          <a:xfrm>
            <a:off x="3062771" y="806604"/>
            <a:ext cx="8721861" cy="1690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3" y="229796"/>
            <a:ext cx="1224136" cy="1289865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2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796300" y="7788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122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8" y="3747337"/>
            <a:ext cx="10531414" cy="247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00128" y="1572406"/>
            <a:ext cx="3725286" cy="22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ỔI TRỐNG LÊN CÁC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>
            <a:fillRect/>
          </a:stretch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6622" y="2295948"/>
            <a:ext cx="8931350" cy="2402157"/>
            <a:chOff x="766622" y="2295948"/>
            <a:chExt cx="8931350" cy="2402157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077006" y="2295948"/>
              <a:ext cx="1475378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766622" y="3435387"/>
              <a:ext cx="4178036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anose="02040503050406030204" pitchFamily="18" charset="0"/>
                </a:rPr>
                <a:t>ÔN TẬP ĐỌC NHẠC: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855640" y="386326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BÀI SỐ 1</a:t>
              </a:r>
              <a:endParaRPr lang="en-US" sz="48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48738" y="4658355"/>
            <a:ext cx="5103464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anose="02040503050406030204" pitchFamily="18" charset="0"/>
              </a:rPr>
              <a:t>THƯỜNG THỨC ÂM NHẠC: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910412" y="5209268"/>
            <a:ext cx="684233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DÀN TRỐNG DÂN TỘC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7056801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 MỸ LỆ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8205340" y="2055819"/>
            <a:ext cx="169238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898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86" y="0"/>
            <a:ext cx="6403014" cy="2055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88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27448" y="42040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6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1026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t="68791" r="8516" b="-3121"/>
          <a:stretch>
            <a:fillRect/>
          </a:stretch>
        </p:blipFill>
        <p:spPr bwMode="auto">
          <a:xfrm>
            <a:off x="1469460" y="4509120"/>
            <a:ext cx="927594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71464" y="3143414"/>
            <a:ext cx="6097904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“Ai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>
            <a:fillRect/>
          </a:stretch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287688" y="4437112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BÀI SỐ 1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55440" y="3656414"/>
            <a:ext cx="5119466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anose="02040503050406030204" pitchFamily="18" charset="0"/>
              </a:rPr>
              <a:t>ÔN TẬP ĐỌC NHẠC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>
            <a:fillRect/>
          </a:stretch>
        </p:blipFill>
        <p:spPr>
          <a:xfrm>
            <a:off x="684928" y="1335053"/>
            <a:ext cx="10883680" cy="4187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858" r="13713" b="12421"/>
          <a:stretch>
            <a:fillRect/>
          </a:stretch>
        </p:blipFill>
        <p:spPr>
          <a:xfrm>
            <a:off x="8688288" y="221784"/>
            <a:ext cx="2880320" cy="18343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98574" y="54868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>
            <a:fillRect/>
          </a:stretch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>
            <a:fillRect/>
          </a:stretch>
        </p:blipFill>
        <p:spPr>
          <a:xfrm>
            <a:off x="612920" y="1492867"/>
            <a:ext cx="10883680" cy="4187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>
            <a:fillRect/>
          </a:stretch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>
              <a:fillRect/>
            </a:stretch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0560589" y="-1275645"/>
              <a:ext cx="4032260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ĐỌC NHẠC THEO</a:t>
              </a:r>
              <a:endParaRPr lang="en-US" sz="44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44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KÍ HIỆU BÀN TAY</a:t>
              </a:r>
              <a:endParaRPr lang="en-US" sz="44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>
            <a:fillRect/>
          </a:stretch>
        </p:blipFill>
        <p:spPr>
          <a:xfrm>
            <a:off x="612920" y="1268760"/>
            <a:ext cx="10883680" cy="4187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>
            <a:fillRect/>
          </a:stretch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2304656" y="5340222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>
            <a:fillRect/>
          </a:stretch>
        </p:blipFill>
        <p:spPr bwMode="auto">
          <a:xfrm>
            <a:off x="2231979" y="3694435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3359696" y="3626308"/>
            <a:ext cx="629534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>
            <a:fillRect/>
          </a:stretch>
        </p:blipFill>
        <p:spPr bwMode="auto">
          <a:xfrm>
            <a:off x="4571452" y="3706847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>
            <a:fillRect/>
          </a:stretch>
        </p:blipFill>
        <p:spPr bwMode="auto">
          <a:xfrm>
            <a:off x="8046138" y="3635498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>
            <a:fillRect/>
          </a:stretch>
        </p:blipFill>
        <p:spPr bwMode="auto">
          <a:xfrm>
            <a:off x="9293812" y="3626308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>
            <a:fillRect/>
          </a:stretch>
        </p:blipFill>
        <p:spPr bwMode="auto">
          <a:xfrm>
            <a:off x="6876402" y="3687973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>
            <a:fillRect/>
          </a:stretch>
        </p:blipFill>
        <p:spPr bwMode="auto">
          <a:xfrm>
            <a:off x="1514423" y="5279468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>
            <a:fillRect/>
          </a:stretch>
        </p:blipFill>
        <p:spPr bwMode="auto">
          <a:xfrm>
            <a:off x="2983778" y="5324754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>
            <a:fillRect/>
          </a:stretch>
        </p:blipFill>
        <p:spPr bwMode="auto">
          <a:xfrm>
            <a:off x="4831305" y="5324754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>
            <a:fillRect/>
          </a:stretch>
        </p:blipFill>
        <p:spPr bwMode="auto">
          <a:xfrm>
            <a:off x="6054760" y="5282887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3721631" y="5333009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>
            <a:fillRect/>
          </a:stretch>
        </p:blipFill>
        <p:spPr bwMode="auto">
          <a:xfrm>
            <a:off x="6876402" y="5296316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>
            <a:fillRect/>
          </a:stretch>
        </p:blipFill>
        <p:spPr bwMode="auto">
          <a:xfrm>
            <a:off x="7540316" y="5363092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243513" y="5257945"/>
            <a:ext cx="629534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>
            <a:fillRect/>
          </a:stretch>
        </p:blipFill>
        <p:spPr bwMode="auto">
          <a:xfrm>
            <a:off x="9471253" y="5348971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1237</Words>
  <Application>WPS Presentation</Application>
  <PresentationFormat>Widescreen</PresentationFormat>
  <Paragraphs>75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Arial</vt:lpstr>
      <vt:lpstr>SimSun</vt:lpstr>
      <vt:lpstr>Wingdings</vt:lpstr>
      <vt:lpstr>Cambria</vt:lpstr>
      <vt:lpstr>Times New Roman</vt:lpstr>
      <vt:lpstr>ZapfChancery-Medium</vt:lpstr>
      <vt:lpstr>Segoe Print</vt:lpstr>
      <vt:lpstr>Microsoft YaHei</vt:lpstr>
      <vt:lpstr>Arial Unicode MS</vt:lpstr>
      <vt:lpstr>Calibri Light</vt:lpstr>
      <vt:lpstr>Calibri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633</cp:revision>
  <dcterms:created xsi:type="dcterms:W3CDTF">2010-04-30T18:19:00Z</dcterms:created>
  <dcterms:modified xsi:type="dcterms:W3CDTF">2025-10-16T01:16:55Z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690EFAE8498949EC89DA8118FFD86644_13</vt:lpwstr>
  </property>
  <property fmtid="{D5CDD505-2E9C-101B-9397-08002B2CF9AE}" pid="3" name="KSOProductBuildVer">
    <vt:lpwstr>1033-12.2.0.22549</vt:lpwstr>
  </property>
</Properties>
</file>