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7321" r:id="rId3"/>
    <p:sldId id="332" r:id="rId4"/>
    <p:sldId id="334" r:id="rId5"/>
    <p:sldId id="331" r:id="rId6"/>
    <p:sldId id="7312" r:id="rId7"/>
    <p:sldId id="333" r:id="rId8"/>
    <p:sldId id="7313" r:id="rId9"/>
    <p:sldId id="7314" r:id="rId10"/>
    <p:sldId id="7311" r:id="rId11"/>
    <p:sldId id="7315" r:id="rId12"/>
    <p:sldId id="7316" r:id="rId13"/>
    <p:sldId id="7317" r:id="rId14"/>
    <p:sldId id="7318" r:id="rId15"/>
    <p:sldId id="259" r:id="rId16"/>
    <p:sldId id="321" r:id="rId17"/>
    <p:sldId id="322" r:id="rId18"/>
    <p:sldId id="7319" r:id="rId19"/>
    <p:sldId id="7320" r:id="rId20"/>
    <p:sldId id="335" r:id="rId21"/>
    <p:sldId id="7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A719-80F8-4E97-B5B0-DE2CAB1BD3F8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C3FF-CBB2-4E51-8B71-DE3D5778B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2658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626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4193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3296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7780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0131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5935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2556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13790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5210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080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496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651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4321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17B5EDA-34D1-FB29-DB9C-334FD1D4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DD855D9-C736-171D-1D48-2BAA108AE36B}"/>
              </a:ext>
            </a:extLst>
          </p:cNvPr>
          <p:cNvSpPr/>
          <p:nvPr userDrawn="1"/>
        </p:nvSpPr>
        <p:spPr>
          <a:xfrm>
            <a:off x="452438" y="247650"/>
            <a:ext cx="11287125" cy="6457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398EA6-E0FF-4FF3-7FDD-A4A588437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47" y="4873071"/>
            <a:ext cx="1510653" cy="1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83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605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7544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9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895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21" Type="http://schemas.openxmlformats.org/officeDocument/2006/relationships/slide" Target="slide8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17" Type="http://schemas.openxmlformats.org/officeDocument/2006/relationships/slide" Target="slide6.xml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24" Type="http://schemas.microsoft.com/office/2007/relationships/hdphoto" Target="../media/hdphoto2.wdp"/><Relationship Id="rId5" Type="http://schemas.openxmlformats.org/officeDocument/2006/relationships/image" Target="../media/image12.jpeg"/><Relationship Id="rId15" Type="http://schemas.openxmlformats.org/officeDocument/2006/relationships/slide" Target="slide5.xml"/><Relationship Id="rId23" Type="http://schemas.openxmlformats.org/officeDocument/2006/relationships/image" Target="../media/image25.png"/><Relationship Id="rId28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7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-325315" y="-105508"/>
            <a:ext cx="12580815" cy="7069871"/>
            <a:chOff x="0" y="0"/>
            <a:chExt cx="5760" cy="4321"/>
          </a:xfrm>
        </p:grpSpPr>
        <p:pic>
          <p:nvPicPr>
            <p:cNvPr id="4135" name="Picture 58" descr="BAR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6" name="Picture 59" descr="BAR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V="1">
              <a:off x="-2074" y="2147"/>
              <a:ext cx="4320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60" descr="BAR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8" name="Picture 61" descr="BAR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34"/>
              <a:ext cx="57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WordArt 4"/>
          <p:cNvSpPr>
            <a:spLocks noChangeArrowheads="1" noChangeShapeType="1" noTextEdit="1"/>
          </p:cNvSpPr>
          <p:nvPr/>
        </p:nvSpPr>
        <p:spPr bwMode="auto">
          <a:xfrm>
            <a:off x="530225" y="1459523"/>
            <a:ext cx="10972800" cy="684310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0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4C</a:t>
            </a:r>
            <a:r>
              <a:rPr lang="en-US" sz="60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0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endParaRPr lang="en-US" sz="6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8" name="WordArt 7" descr="p2_002"/>
          <p:cNvSpPr>
            <a:spLocks noChangeArrowheads="1" noChangeShapeType="1" noTextEdit="1"/>
          </p:cNvSpPr>
          <p:nvPr/>
        </p:nvSpPr>
        <p:spPr bwMode="auto">
          <a:xfrm>
            <a:off x="1729744" y="3183194"/>
            <a:ext cx="8468131" cy="223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Thứ </a:t>
            </a:r>
            <a:r>
              <a:rPr lang="en-US" sz="36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Tư</a:t>
            </a:r>
            <a:r>
              <a:rPr lang="vi-VN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ngày </a:t>
            </a:r>
            <a:r>
              <a:rPr lang="en-US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16</a:t>
            </a:r>
            <a:r>
              <a:rPr lang="vi-VN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tháng </a:t>
            </a:r>
            <a:r>
              <a:rPr lang="vi-VN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lang="en-US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vi-VN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năm 202</a:t>
            </a:r>
            <a:r>
              <a:rPr lang="en-US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endParaRPr lang="vi-VN" sz="36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b="1" u="sng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Môn </a:t>
            </a: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Toán</a:t>
            </a:r>
            <a:endParaRPr lang="en-US" sz="3600" b="1" kern="10" dirty="0" smtClean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105" name="WordArt 7" descr="p2_002"/>
          <p:cNvSpPr>
            <a:spLocks noChangeArrowheads="1" noChangeShapeType="1" noTextEdit="1"/>
          </p:cNvSpPr>
          <p:nvPr/>
        </p:nvSpPr>
        <p:spPr bwMode="auto">
          <a:xfrm>
            <a:off x="2257425" y="5713413"/>
            <a:ext cx="7904163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Bích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CDD95-2AE4-96BD-5281-02F1BC40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01" y="246469"/>
            <a:ext cx="3078747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D807D-429E-4E8D-B151-FA954C6D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1352551"/>
            <a:ext cx="2630386" cy="2459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D68D7C-AC57-5F41-67E5-B0806B72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0" y="2267299"/>
            <a:ext cx="2390775" cy="169986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8F5F3F7-5B4F-DB2E-F542-F6C85FA5A8EB}"/>
              </a:ext>
            </a:extLst>
          </p:cNvPr>
          <p:cNvSpPr/>
          <p:nvPr/>
        </p:nvSpPr>
        <p:spPr>
          <a:xfrm>
            <a:off x="7505700" y="1028700"/>
            <a:ext cx="2247900" cy="1076325"/>
          </a:xfrm>
          <a:prstGeom prst="wedgeRoundRectCallout">
            <a:avLst>
              <a:gd name="adj1" fmla="val -11935"/>
              <a:gd name="adj2" fmla="val 789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9457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3911F-AADA-ED24-4DF9-AA844816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4" y="1833562"/>
            <a:ext cx="4086225" cy="2381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B72D5-D409-1BE1-20E5-1F60F1B3E508}"/>
              </a:ext>
            </a:extLst>
          </p:cNvPr>
          <p:cNvSpPr txBox="1"/>
          <p:nvPr/>
        </p:nvSpPr>
        <p:spPr>
          <a:xfrm>
            <a:off x="5495924" y="2000250"/>
            <a:ext cx="6296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thoi</a:t>
            </a:r>
            <a:r>
              <a:rPr lang="en-US" sz="3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ABCD </a:t>
            </a:r>
            <a:r>
              <a:rPr lang="en-US" sz="32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AB song song </a:t>
            </a:r>
            <a:r>
              <a:rPr lang="en-US" sz="32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DC, </a:t>
            </a:r>
            <a:r>
              <a:rPr lang="en-US" sz="32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AD song song </a:t>
            </a:r>
            <a:r>
              <a:rPr lang="en-US" sz="32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BC.</a:t>
            </a:r>
            <a:endParaRPr lang="en-US" sz="32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AB = BC = CD = DA.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DC2086-0A49-FC7E-1E9E-070499D33C77}"/>
              </a:ext>
            </a:extLst>
          </p:cNvPr>
          <p:cNvCxnSpPr/>
          <p:nvPr/>
        </p:nvCxnSpPr>
        <p:spPr>
          <a:xfrm flipV="1">
            <a:off x="1685925" y="2238375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E6F994-5115-AE0B-5F1B-9FADFBC550B3}"/>
              </a:ext>
            </a:extLst>
          </p:cNvPr>
          <p:cNvCxnSpPr/>
          <p:nvPr/>
        </p:nvCxnSpPr>
        <p:spPr>
          <a:xfrm flipV="1">
            <a:off x="3314700" y="3086100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42A366-40DD-FBC7-D72A-62D13FC75DF7}"/>
              </a:ext>
            </a:extLst>
          </p:cNvPr>
          <p:cNvCxnSpPr>
            <a:cxnSpLocks/>
          </p:cNvCxnSpPr>
          <p:nvPr/>
        </p:nvCxnSpPr>
        <p:spPr>
          <a:xfrm>
            <a:off x="1666875" y="3038475"/>
            <a:ext cx="1647825" cy="866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7231-134C-DA9F-7C63-A5138674ABB2}"/>
              </a:ext>
            </a:extLst>
          </p:cNvPr>
          <p:cNvCxnSpPr>
            <a:cxnSpLocks/>
          </p:cNvCxnSpPr>
          <p:nvPr/>
        </p:nvCxnSpPr>
        <p:spPr>
          <a:xfrm>
            <a:off x="3314700" y="2228850"/>
            <a:ext cx="1647825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45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组合 1">
            <a:extLst>
              <a:ext uri="{FF2B5EF4-FFF2-40B4-BE49-F238E27FC236}">
                <a16:creationId xmlns:a16="http://schemas.microsoft.com/office/drawing/2014/main" id="{F91B7B43-4C8F-A304-DF1E-0A8658727E79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61" name="图片 10">
              <a:extLst>
                <a:ext uri="{FF2B5EF4-FFF2-40B4-BE49-F238E27FC236}">
                  <a16:creationId xmlns:a16="http://schemas.microsoft.com/office/drawing/2014/main" id="{9BD63720-DD42-5F18-7863-A00791165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62" name="椭圆 11">
              <a:extLst>
                <a:ext uri="{FF2B5EF4-FFF2-40B4-BE49-F238E27FC236}">
                  <a16:creationId xmlns:a16="http://schemas.microsoft.com/office/drawing/2014/main" id="{F6E2F8ED-3EB0-63B9-0320-F9AEE9C0BB2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63" name="图片 17">
            <a:extLst>
              <a:ext uri="{FF2B5EF4-FFF2-40B4-BE49-F238E27FC236}">
                <a16:creationId xmlns:a16="http://schemas.microsoft.com/office/drawing/2014/main" id="{2B2BD67B-1BB4-041D-4AF8-BAA033E5C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EC50BE58-0B01-10D4-E31E-EE91276B6F3F}"/>
              </a:ext>
            </a:extLst>
          </p:cNvPr>
          <p:cNvSpPr txBox="1"/>
          <p:nvPr/>
        </p:nvSpPr>
        <p:spPr>
          <a:xfrm>
            <a:off x="3080351" y="2042505"/>
            <a:ext cx="6354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solidFill>
                <a:srgbClr val="6853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60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61F63-0E7A-031F-EDCA-975D16F91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875" y="1832918"/>
            <a:ext cx="6897078" cy="15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11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标小智龙珠体" panose="02020500000000000000" pitchFamily="18" charset="-122"/>
                <a:cs typeface="Times New Roman" pitchFamily="18" charset="0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标小智龙珠体" panose="02020500000000000000" pitchFamily="18" charset="-122"/>
                <a:cs typeface="Times New Roman" pitchFamily="18" charset="0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标小智龙珠体" panose="02020500000000000000" pitchFamily="18" charset="-122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232314" y="811267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Những hình nào dưới đây là hình thoi?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C3794-316A-F6A2-4B57-1A8E1549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52600"/>
            <a:ext cx="6364408" cy="3676650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30E7892-BC8C-7E32-2012-792935F8D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9" y="1714500"/>
            <a:ext cx="1091233" cy="923925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81D9CEBB-9533-A02B-9437-ABBE13670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54" y="1485900"/>
            <a:ext cx="1091233" cy="923925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D3544DD-007D-208F-C47D-04AAC013D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04" y="1952625"/>
            <a:ext cx="1091233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740313" y="45145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194214" y="386928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Cho dãy theo quy luật như sa</a:t>
            </a:r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37896-B291-D3B7-0857-9C29381E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643062"/>
            <a:ext cx="8362950" cy="106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EF6D7-3FB2-1094-1256-36AD50A12769}"/>
              </a:ext>
            </a:extLst>
          </p:cNvPr>
          <p:cNvSpPr txBox="1"/>
          <p:nvPr/>
        </p:nvSpPr>
        <p:spPr>
          <a:xfrm>
            <a:off x="946438" y="3111078"/>
            <a:ext cx="10274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thích hợp với vị trí dấu “?” là hình thoi hay hình bình hành?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B8BE05AE-068A-7AC4-A7B5-A7E192B5E513}"/>
              </a:ext>
            </a:extLst>
          </p:cNvPr>
          <p:cNvSpPr/>
          <p:nvPr/>
        </p:nvSpPr>
        <p:spPr>
          <a:xfrm>
            <a:off x="7529513" y="1828800"/>
            <a:ext cx="1243012" cy="790575"/>
          </a:xfrm>
          <a:prstGeom prst="diamond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标小智龙珠体" panose="02020500000000000000" pitchFamily="18" charset="-122"/>
                <a:cs typeface="Times New Roman" pitchFamily="18" charset="0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标小智龙珠体" panose="02020500000000000000" pitchFamily="18" charset="-122"/>
                <a:cs typeface="Times New Roman" pitchFamily="18" charset="0"/>
                <a:sym typeface="+mn-ea"/>
              </a:rPr>
              <a:t> 3: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标小智龙珠体" panose="02020500000000000000" pitchFamily="18" charset="-122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C78E0-6DA5-34EC-44D2-680DDE7D1982}"/>
              </a:ext>
            </a:extLst>
          </p:cNvPr>
          <p:cNvSpPr txBox="1"/>
          <p:nvPr/>
        </p:nvSpPr>
        <p:spPr>
          <a:xfrm>
            <a:off x="2438399" y="514597"/>
            <a:ext cx="883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b="1" dirty="0" err="1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2372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991F31-1254-50AA-5F32-00F47F0D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862137"/>
            <a:ext cx="4067175" cy="2344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E568A-D109-CDFA-6A59-6FC4E78D2502}"/>
              </a:ext>
            </a:extLst>
          </p:cNvPr>
          <p:cNvSpPr txBox="1"/>
          <p:nvPr/>
        </p:nvSpPr>
        <p:spPr>
          <a:xfrm>
            <a:off x="5019674" y="1305172"/>
            <a:ext cx="6419851" cy="369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 bốn điểm nào trong hình vẽ để được một hình thoi?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Bốn điểm M, N, P, Q.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Bốn điểm M, N, P, R.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Bốn điểm M, N, P, 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16119C-6F79-8139-E571-FE45032A1CF0}"/>
              </a:ext>
            </a:extLst>
          </p:cNvPr>
          <p:cNvCxnSpPr>
            <a:cxnSpLocks/>
          </p:cNvCxnSpPr>
          <p:nvPr/>
        </p:nvCxnSpPr>
        <p:spPr>
          <a:xfrm>
            <a:off x="1114425" y="3019425"/>
            <a:ext cx="1638300" cy="800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208036-28AF-7527-E01A-B47BEBCD6A7A}"/>
              </a:ext>
            </a:extLst>
          </p:cNvPr>
          <p:cNvCxnSpPr>
            <a:cxnSpLocks/>
          </p:cNvCxnSpPr>
          <p:nvPr/>
        </p:nvCxnSpPr>
        <p:spPr>
          <a:xfrm flipV="1">
            <a:off x="2752725" y="3038475"/>
            <a:ext cx="1676400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169BA4-2CB2-22DE-8665-92F1B1B3214E}"/>
              </a:ext>
            </a:extLst>
          </p:cNvPr>
          <p:cNvSpPr/>
          <p:nvPr/>
        </p:nvSpPr>
        <p:spPr>
          <a:xfrm>
            <a:off x="4962525" y="3667125"/>
            <a:ext cx="59055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59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-123825" y="0"/>
            <a:ext cx="11931512" cy="7753350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827AD9-AF4B-ACCE-E6F2-94C38888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650" y="1871380"/>
            <a:ext cx="5440404" cy="1346251"/>
          </a:xfrm>
          <a:prstGeom prst="rect">
            <a:avLst/>
          </a:prstGeom>
        </p:spPr>
      </p:pic>
      <p:sp>
        <p:nvSpPr>
          <p:cNvPr id="4" name="矩形 4">
            <a:extLst>
              <a:ext uri="{FF2B5EF4-FFF2-40B4-BE49-F238E27FC236}">
                <a16:creationId xmlns:a16="http://schemas.microsoft.com/office/drawing/2014/main" id="{808A6E3F-DE18-5292-0987-F0B9648AFFCA}"/>
              </a:ext>
            </a:extLst>
          </p:cNvPr>
          <p:cNvSpPr/>
          <p:nvPr/>
        </p:nvSpPr>
        <p:spPr>
          <a:xfrm>
            <a:off x="2361759" y="351690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79A0A-C970-A8F3-6C13-856DD502BF28}"/>
              </a:ext>
            </a:extLst>
          </p:cNvPr>
          <p:cNvSpPr txBox="1"/>
          <p:nvPr/>
        </p:nvSpPr>
        <p:spPr>
          <a:xfrm>
            <a:off x="2361759" y="3696842"/>
            <a:ext cx="66554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 sát và kể tên một số đồ vật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thoi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cuộc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ngày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702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Khay Hình Thoi Để Đồ Vật - 3MHOME">
            <a:extLst>
              <a:ext uri="{FF2B5EF4-FFF2-40B4-BE49-F238E27FC236}">
                <a16:creationId xmlns:a16="http://schemas.microsoft.com/office/drawing/2014/main" id="{804E3C44-7B6B-4E6E-B1E4-428B66BA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52463"/>
            <a:ext cx="5469999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. Trong các đồ vật có ở Hình 4.9, đồ vật nào có dạng hình thoi?2. Em hãy  tìm">
            <a:extLst>
              <a:ext uri="{FF2B5EF4-FFF2-40B4-BE49-F238E27FC236}">
                <a16:creationId xmlns:a16="http://schemas.microsoft.com/office/drawing/2014/main" id="{19408BA4-85F3-40D0-3D90-FF4D4193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738188"/>
            <a:ext cx="2819400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ệ sắt trang trí treo tường đẹp KGS23">
            <a:extLst>
              <a:ext uri="{FF2B5EF4-FFF2-40B4-BE49-F238E27FC236}">
                <a16:creationId xmlns:a16="http://schemas.microsoft.com/office/drawing/2014/main" id="{5E94A7F2-CB93-17DA-984F-906C7C66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396701"/>
            <a:ext cx="2933700" cy="29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ổng hợp Hình Thoi Trong Thực Tế giá rẻ, bán chạy tháng 10/2023 - BeeCost">
            <a:extLst>
              <a:ext uri="{FF2B5EF4-FFF2-40B4-BE49-F238E27FC236}">
                <a16:creationId xmlns:a16="http://schemas.microsoft.com/office/drawing/2014/main" id="{01CC819E-64A7-2022-669B-C8AA9061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43275"/>
            <a:ext cx="2962274" cy="29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500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276" y="1521861"/>
            <a:ext cx="5405709" cy="5444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5DC38-403B-71E5-525A-39F8C1DC9E79}"/>
              </a:ext>
            </a:extLst>
          </p:cNvPr>
          <p:cNvSpPr txBox="1"/>
          <p:nvPr/>
        </p:nvSpPr>
        <p:spPr>
          <a:xfrm>
            <a:off x="3308951" y="2375880"/>
            <a:ext cx="63543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Ôn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533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1B3DF-B3F7-8AAA-34D0-890B49E35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5088" y="1396964"/>
            <a:ext cx="39627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16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565213C0-F7FF-B551-759E-22944805F50E}"/>
              </a:ext>
            </a:extLst>
          </p:cNvPr>
          <p:cNvGrpSpPr/>
          <p:nvPr/>
        </p:nvGrpSpPr>
        <p:grpSpPr>
          <a:xfrm>
            <a:off x="6555738" y="1935909"/>
            <a:ext cx="1689904" cy="570719"/>
            <a:chOff x="3587697" y="3958134"/>
            <a:chExt cx="1374735" cy="483228"/>
          </a:xfrm>
          <a:noFill/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24C1376-AC16-ED44-0951-3D5D06D056A8}"/>
                </a:ext>
              </a:extLst>
            </p:cNvPr>
            <p:cNvSpPr/>
            <p:nvPr/>
          </p:nvSpPr>
          <p:spPr>
            <a:xfrm>
              <a:off x="3587697" y="3965411"/>
              <a:ext cx="1374735" cy="475951"/>
            </a:xfrm>
            <a:prstGeom prst="roundRect">
              <a:avLst>
                <a:gd name="adj" fmla="val 50000"/>
              </a:avLst>
            </a:prstGeom>
            <a:solidFill>
              <a:srgbClr val="AE7637"/>
            </a:solidFill>
            <a:ln w="19050">
              <a:solidFill>
                <a:srgbClr val="685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984202-ADC9-E352-1E12-D0BF95DC6F5B}"/>
                </a:ext>
              </a:extLst>
            </p:cNvPr>
            <p:cNvSpPr txBox="1"/>
            <p:nvPr/>
          </p:nvSpPr>
          <p:spPr>
            <a:xfrm>
              <a:off x="4565482" y="3958134"/>
              <a:ext cx="173390" cy="33823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14B45-A214-525D-0516-F63942F84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353" y="2462300"/>
            <a:ext cx="6419644" cy="237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151F29-962A-3C0D-0533-BD710AC3ADEB}"/>
              </a:ext>
            </a:extLst>
          </p:cNvPr>
          <p:cNvSpPr txBox="1"/>
          <p:nvPr/>
        </p:nvSpPr>
        <p:spPr>
          <a:xfrm>
            <a:off x="6819900" y="449580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10AE18-2E4A-FABD-A98F-6A222FF09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16" y="1090176"/>
            <a:ext cx="891312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37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D3B12-E548-CB50-42B6-27B3DCA7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33" y="438292"/>
            <a:ext cx="947400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89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65" y="215406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0"/>
            <a:ext cx="292249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quả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khế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endParaRPr lang="en-US" sz="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Tại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 click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con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chim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quay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về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endParaRPr lang="en-US" sz="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Chơi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xong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thì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enter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xuất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hiên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endParaRPr lang="en-US" sz="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800" kern="0" dirty="0" err="1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mới</a:t>
            </a:r>
            <a:endParaRPr lang="en-US" sz="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Rectangle: Rounded Corners 2">
            <a:hlinkClick r:id="rId28" action="ppaction://hlinksldjump"/>
            <a:extLst>
              <a:ext uri="{FF2B5EF4-FFF2-40B4-BE49-F238E27FC236}">
                <a16:creationId xmlns:a16="http://schemas.microsoft.com/office/drawing/2014/main" id="{E1512CD8-5C9B-1AEE-7798-279039C4D196}"/>
              </a:ext>
            </a:extLst>
          </p:cNvPr>
          <p:cNvSpPr/>
          <p:nvPr/>
        </p:nvSpPr>
        <p:spPr>
          <a:xfrm>
            <a:off x="10772775" y="180975"/>
            <a:ext cx="122872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4850" y="533400"/>
            <a:ext cx="5528468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Đây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 err="1">
                <a:solidFill>
                  <a:srgbClr val="FF0000"/>
                </a:solidFill>
                <a:sym typeface="Arial" panose="020B0604020202020204"/>
              </a:rPr>
              <a:t>Hình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sym typeface="Arial" panose="020B0604020202020204"/>
              </a:rPr>
              <a:t>bình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sym typeface="Arial" panose="020B0604020202020204"/>
              </a:rPr>
              <a:t>hành</a:t>
            </a:r>
            <a:endParaRPr lang="en-US" sz="5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026" name="Picture 2" descr="Nhận xét hình bình hành là gì">
            <a:extLst>
              <a:ext uri="{FF2B5EF4-FFF2-40B4-BE49-F238E27FC236}">
                <a16:creationId xmlns:a16="http://schemas.microsoft.com/office/drawing/2014/main" id="{6651517D-79A0-790C-E9A1-E3A1ED80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9BD2AF-D4E3-06B2-6030-E4DE955B4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94ADCF1E-C267-0816-B387-A52542BAB5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4C8616-D2E8-0986-1D52-EB23B151C848}"/>
              </a:ext>
            </a:extLst>
          </p:cNvPr>
          <p:cNvSpPr/>
          <p:nvPr/>
        </p:nvSpPr>
        <p:spPr>
          <a:xfrm>
            <a:off x="4514849" y="533400"/>
            <a:ext cx="5667375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tên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các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cạnh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song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song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có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ABCD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D61C2-398C-7F37-9CCF-BE5DA2AA4123}"/>
              </a:ext>
            </a:extLst>
          </p:cNvPr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AB </a:t>
            </a:r>
            <a:r>
              <a:rPr lang="en-US" sz="5400" i="1" kern="0" dirty="0">
                <a:solidFill>
                  <a:srgbClr val="FF0000"/>
                </a:solidFill>
                <a:sym typeface="Arial" panose="020B0604020202020204"/>
              </a:rPr>
              <a:t>∥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DC; AD </a:t>
            </a:r>
            <a:r>
              <a:rPr lang="en-US" sz="5400" i="1" kern="0" dirty="0">
                <a:solidFill>
                  <a:srgbClr val="FF0000"/>
                </a:solidFill>
                <a:sym typeface="Arial" panose="020B0604020202020204"/>
              </a:rPr>
              <a:t>∥ 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BC</a:t>
            </a:r>
            <a:endParaRPr lang="en-US" sz="5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0" name="Picture 2" descr="Nhận xét hình bình hành là gì">
            <a:extLst>
              <a:ext uri="{FF2B5EF4-FFF2-40B4-BE49-F238E27FC236}">
                <a16:creationId xmlns:a16="http://schemas.microsoft.com/office/drawing/2014/main" id="{6E72B0DB-5D41-ED81-ADC5-D7BC5048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4DD2CD-2B93-EAB1-B1D5-DE35744BD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3894CAC1-ACD0-37EC-2022-8D8BB23FD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4E1580-35AD-A64D-C767-0144D83EB87B}"/>
              </a:ext>
            </a:extLst>
          </p:cNvPr>
          <p:cNvSpPr/>
          <p:nvPr/>
        </p:nvSpPr>
        <p:spPr>
          <a:xfrm>
            <a:off x="4514849" y="533400"/>
            <a:ext cx="5667375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tên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các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cạnh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bằng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nhau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có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ABCD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98F8C-4868-1BA0-E8A6-953F179D8438}"/>
              </a:ext>
            </a:extLst>
          </p:cNvPr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AB = DC; AD </a:t>
            </a:r>
            <a:r>
              <a:rPr lang="en-US" sz="5400" i="1" kern="0" dirty="0">
                <a:solidFill>
                  <a:srgbClr val="FF0000"/>
                </a:solidFill>
                <a:sym typeface="Arial" panose="020B0604020202020204"/>
              </a:rPr>
              <a:t>=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BC</a:t>
            </a:r>
            <a:endParaRPr lang="en-US" sz="5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0" name="Picture 2" descr="Nhận xét hình bình hành là gì">
            <a:extLst>
              <a:ext uri="{FF2B5EF4-FFF2-40B4-BE49-F238E27FC236}">
                <a16:creationId xmlns:a16="http://schemas.microsoft.com/office/drawing/2014/main" id="{7C9FDA4D-B89A-EEA8-FFA1-2632C1C8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9E6205-77A2-B6C0-AC8A-2E284F65D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D1A48248-656E-FDE2-D1EA-282E5C0C32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C96127-6CF3-69A0-2402-55892F6569DA}"/>
              </a:ext>
            </a:extLst>
          </p:cNvPr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Hãy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nêu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lại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các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đặc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điểm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cạnh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bình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1A99A-92E3-9C1D-61CB-3915285DA7CC}"/>
              </a:ext>
            </a:extLst>
          </p:cNvPr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Hình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bình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hành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có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hai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cặp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cạnh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đối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diện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, song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song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và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bằng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nhau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endParaRPr lang="en-US" sz="54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59565-1C71-D65E-9391-261EC3FDA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811" y="19753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95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398</Words>
  <Application>Microsoft Office PowerPoint</Application>
  <PresentationFormat>Widescreen</PresentationFormat>
  <Paragraphs>44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</vt:lpstr>
      <vt:lpstr>Karla</vt:lpstr>
      <vt:lpstr>Karla Regular</vt:lpstr>
      <vt:lpstr>Luckiest Guy</vt:lpstr>
      <vt:lpstr>Times New Roman</vt:lpstr>
      <vt:lpstr>UTM Cookies</vt:lpstr>
      <vt:lpstr>Vogue-ExtraBold</vt:lpstr>
      <vt:lpstr>标小智龙珠体</vt:lpstr>
      <vt:lpstr>阿里巴巴普惠体</vt:lpstr>
      <vt:lpstr>Office 主题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2023-10-06T02:27:46Z</dcterms:created>
  <dcterms:modified xsi:type="dcterms:W3CDTF">2025-04-15T09:01:13Z</dcterms:modified>
</cp:coreProperties>
</file>