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  <p:sldMasterId id="2147483780" r:id="rId2"/>
    <p:sldMasterId id="2147483792" r:id="rId3"/>
  </p:sldMasterIdLst>
  <p:notesMasterIdLst>
    <p:notesMasterId r:id="rId31"/>
  </p:notesMasterIdLst>
  <p:sldIdLst>
    <p:sldId id="402" r:id="rId4"/>
    <p:sldId id="394" r:id="rId5"/>
    <p:sldId id="395" r:id="rId6"/>
    <p:sldId id="396" r:id="rId7"/>
    <p:sldId id="397" r:id="rId8"/>
    <p:sldId id="400" r:id="rId9"/>
    <p:sldId id="399" r:id="rId10"/>
    <p:sldId id="275" r:id="rId11"/>
    <p:sldId id="376" r:id="rId12"/>
    <p:sldId id="377" r:id="rId13"/>
    <p:sldId id="378" r:id="rId14"/>
    <p:sldId id="263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401" r:id="rId23"/>
    <p:sldId id="388" r:id="rId24"/>
    <p:sldId id="389" r:id="rId25"/>
    <p:sldId id="390" r:id="rId26"/>
    <p:sldId id="289" r:id="rId27"/>
    <p:sldId id="392" r:id="rId28"/>
    <p:sldId id="391" r:id="rId29"/>
    <p:sldId id="267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EEFE"/>
    <a:srgbClr val="F94848"/>
    <a:srgbClr val="FFFAF7"/>
    <a:srgbClr val="30CCFF"/>
    <a:srgbClr val="9999FF"/>
    <a:srgbClr val="48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7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8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41E4684E-CA6A-3194-8345-93D3BEB5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FCEDF064-D740-FE86-B2BD-82C3F9A512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>
            <a:extLst>
              <a:ext uri="{FF2B5EF4-FFF2-40B4-BE49-F238E27FC236}">
                <a16:creationId xmlns:a16="http://schemas.microsoft.com/office/drawing/2014/main" id="{4031FEA9-34C3-C658-CFDE-D6A193A4B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>
            <a:extLst>
              <a:ext uri="{FF2B5EF4-FFF2-40B4-BE49-F238E27FC236}">
                <a16:creationId xmlns:a16="http://schemas.microsoft.com/office/drawing/2014/main" id="{7EDB82AE-5987-7126-DDB3-FCEEB94199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629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D4AC3689-9078-796B-D1F7-5A8E63268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FA9C1363-C743-A89D-0FE9-721F03063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>
            <a:extLst>
              <a:ext uri="{FF2B5EF4-FFF2-40B4-BE49-F238E27FC236}">
                <a16:creationId xmlns:a16="http://schemas.microsoft.com/office/drawing/2014/main" id="{26BC184A-CE74-0CB4-9931-BD37185F2A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>
            <a:extLst>
              <a:ext uri="{FF2B5EF4-FFF2-40B4-BE49-F238E27FC236}">
                <a16:creationId xmlns:a16="http://schemas.microsoft.com/office/drawing/2014/main" id="{4136356E-5030-888F-48CE-5C6C85D57E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1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663" lvl="1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496" lvl="2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7330" lvl="3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4161" lvl="4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0993" lvl="5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7826" lvl="6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4658" lvl="7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1491" lvl="8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3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44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44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663" lvl="1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496" lvl="2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7330" lvl="3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4161" lvl="4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0993" lvl="5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7826" lvl="6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4658" lvl="7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1491" lvl="8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3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0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07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45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8" indent="0">
              <a:buNone/>
              <a:defRPr sz="2400" b="1"/>
            </a:lvl2pPr>
            <a:lvl3pPr marL="1088021" indent="0">
              <a:buNone/>
              <a:defRPr sz="2200" b="1"/>
            </a:lvl3pPr>
            <a:lvl4pPr marL="1632270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767" indent="0">
              <a:buNone/>
              <a:defRPr sz="1900" b="1"/>
            </a:lvl6pPr>
            <a:lvl7pPr marL="3264539" indent="0">
              <a:buNone/>
              <a:defRPr sz="1900" b="1"/>
            </a:lvl7pPr>
            <a:lvl8pPr marL="3808789" indent="0">
              <a:buNone/>
              <a:defRPr sz="1900" b="1"/>
            </a:lvl8pPr>
            <a:lvl9pPr marL="43530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8" indent="0">
              <a:buNone/>
              <a:defRPr sz="2400" b="1"/>
            </a:lvl2pPr>
            <a:lvl3pPr marL="1088021" indent="0">
              <a:buNone/>
              <a:defRPr sz="2200" b="1"/>
            </a:lvl3pPr>
            <a:lvl4pPr marL="1632270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767" indent="0">
              <a:buNone/>
              <a:defRPr sz="1900" b="1"/>
            </a:lvl6pPr>
            <a:lvl7pPr marL="3264539" indent="0">
              <a:buNone/>
              <a:defRPr sz="1900" b="1"/>
            </a:lvl7pPr>
            <a:lvl8pPr marL="3808789" indent="0">
              <a:buNone/>
              <a:defRPr sz="1900" b="1"/>
            </a:lvl8pPr>
            <a:lvl9pPr marL="43530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48" indent="0">
              <a:buNone/>
              <a:defRPr sz="1400"/>
            </a:lvl2pPr>
            <a:lvl3pPr marL="1088021" indent="0">
              <a:buNone/>
              <a:defRPr sz="1200"/>
            </a:lvl3pPr>
            <a:lvl4pPr marL="1632270" indent="0">
              <a:buNone/>
              <a:defRPr sz="1000"/>
            </a:lvl4pPr>
            <a:lvl5pPr marL="2176518" indent="0">
              <a:buNone/>
              <a:defRPr sz="1000"/>
            </a:lvl5pPr>
            <a:lvl6pPr marL="2720767" indent="0">
              <a:buNone/>
              <a:defRPr sz="1000"/>
            </a:lvl6pPr>
            <a:lvl7pPr marL="3264539" indent="0">
              <a:buNone/>
              <a:defRPr sz="1000"/>
            </a:lvl7pPr>
            <a:lvl8pPr marL="3808789" indent="0">
              <a:buNone/>
              <a:defRPr sz="1000"/>
            </a:lvl8pPr>
            <a:lvl9pPr marL="43530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248" indent="0">
              <a:buNone/>
              <a:defRPr sz="3300"/>
            </a:lvl2pPr>
            <a:lvl3pPr marL="1088021" indent="0">
              <a:buNone/>
              <a:defRPr sz="2800"/>
            </a:lvl3pPr>
            <a:lvl4pPr marL="1632270" indent="0">
              <a:buNone/>
              <a:defRPr sz="2400"/>
            </a:lvl4pPr>
            <a:lvl5pPr marL="2176518" indent="0">
              <a:buNone/>
              <a:defRPr sz="2400"/>
            </a:lvl5pPr>
            <a:lvl6pPr marL="2720767" indent="0">
              <a:buNone/>
              <a:defRPr sz="2400"/>
            </a:lvl6pPr>
            <a:lvl7pPr marL="3264539" indent="0">
              <a:buNone/>
              <a:defRPr sz="2400"/>
            </a:lvl7pPr>
            <a:lvl8pPr marL="3808789" indent="0">
              <a:buNone/>
              <a:defRPr sz="2400"/>
            </a:lvl8pPr>
            <a:lvl9pPr marL="4353037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48" indent="0">
              <a:buNone/>
              <a:defRPr sz="1400"/>
            </a:lvl2pPr>
            <a:lvl3pPr marL="1088021" indent="0">
              <a:buNone/>
              <a:defRPr sz="1200"/>
            </a:lvl3pPr>
            <a:lvl4pPr marL="1632270" indent="0">
              <a:buNone/>
              <a:defRPr sz="1000"/>
            </a:lvl4pPr>
            <a:lvl5pPr marL="2176518" indent="0">
              <a:buNone/>
              <a:defRPr sz="1000"/>
            </a:lvl5pPr>
            <a:lvl6pPr marL="2720767" indent="0">
              <a:buNone/>
              <a:defRPr sz="1000"/>
            </a:lvl6pPr>
            <a:lvl7pPr marL="3264539" indent="0">
              <a:buNone/>
              <a:defRPr sz="1000"/>
            </a:lvl7pPr>
            <a:lvl8pPr marL="3808789" indent="0">
              <a:buNone/>
              <a:defRPr sz="1000"/>
            </a:lvl8pPr>
            <a:lvl9pPr marL="43530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marL="456832" lvl="0" indent="-228417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3663" lvl="1" indent="-228417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0496" lvl="2" indent="-228417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7330" lvl="3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4161" lvl="4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0993" lvl="5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7826" lvl="6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4658" lvl="7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1491" lvl="8" indent="-22841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8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51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0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07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45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05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8" indent="0">
              <a:buNone/>
              <a:defRPr sz="2400" b="1"/>
            </a:lvl2pPr>
            <a:lvl3pPr marL="1088021" indent="0">
              <a:buNone/>
              <a:defRPr sz="2200" b="1"/>
            </a:lvl3pPr>
            <a:lvl4pPr marL="1632270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767" indent="0">
              <a:buNone/>
              <a:defRPr sz="1900" b="1"/>
            </a:lvl6pPr>
            <a:lvl7pPr marL="3264539" indent="0">
              <a:buNone/>
              <a:defRPr sz="1900" b="1"/>
            </a:lvl7pPr>
            <a:lvl8pPr marL="3808789" indent="0">
              <a:buNone/>
              <a:defRPr sz="1900" b="1"/>
            </a:lvl8pPr>
            <a:lvl9pPr marL="43530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8" indent="0">
              <a:buNone/>
              <a:defRPr sz="2400" b="1"/>
            </a:lvl2pPr>
            <a:lvl3pPr marL="1088021" indent="0">
              <a:buNone/>
              <a:defRPr sz="2200" b="1"/>
            </a:lvl3pPr>
            <a:lvl4pPr marL="1632270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767" indent="0">
              <a:buNone/>
              <a:defRPr sz="1900" b="1"/>
            </a:lvl6pPr>
            <a:lvl7pPr marL="3264539" indent="0">
              <a:buNone/>
              <a:defRPr sz="1900" b="1"/>
            </a:lvl7pPr>
            <a:lvl8pPr marL="3808789" indent="0">
              <a:buNone/>
              <a:defRPr sz="1900" b="1"/>
            </a:lvl8pPr>
            <a:lvl9pPr marL="43530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37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49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46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48" indent="0">
              <a:buNone/>
              <a:defRPr sz="1400"/>
            </a:lvl2pPr>
            <a:lvl3pPr marL="1088021" indent="0">
              <a:buNone/>
              <a:defRPr sz="1200"/>
            </a:lvl3pPr>
            <a:lvl4pPr marL="1632270" indent="0">
              <a:buNone/>
              <a:defRPr sz="1000"/>
            </a:lvl4pPr>
            <a:lvl5pPr marL="2176518" indent="0">
              <a:buNone/>
              <a:defRPr sz="1000"/>
            </a:lvl5pPr>
            <a:lvl6pPr marL="2720767" indent="0">
              <a:buNone/>
              <a:defRPr sz="1000"/>
            </a:lvl6pPr>
            <a:lvl7pPr marL="3264539" indent="0">
              <a:buNone/>
              <a:defRPr sz="1000"/>
            </a:lvl7pPr>
            <a:lvl8pPr marL="3808789" indent="0">
              <a:buNone/>
              <a:defRPr sz="1000"/>
            </a:lvl8pPr>
            <a:lvl9pPr marL="43530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2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406075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3663" lvl="1" indent="-3806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0496" lvl="2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7330" lvl="3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4161" lvl="4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0993" lvl="5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7826" lvl="6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4658" lvl="7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1491" lvl="8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406075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3663" lvl="1" indent="-3806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0496" lvl="2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7330" lvl="3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4161" lvl="4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0993" lvl="5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7826" lvl="6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4658" lvl="7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1491" lvl="8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04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248" indent="0">
              <a:buNone/>
              <a:defRPr sz="3300"/>
            </a:lvl2pPr>
            <a:lvl3pPr marL="1088021" indent="0">
              <a:buNone/>
              <a:defRPr sz="2800"/>
            </a:lvl3pPr>
            <a:lvl4pPr marL="1632270" indent="0">
              <a:buNone/>
              <a:defRPr sz="2400"/>
            </a:lvl4pPr>
            <a:lvl5pPr marL="2176518" indent="0">
              <a:buNone/>
              <a:defRPr sz="2400"/>
            </a:lvl5pPr>
            <a:lvl6pPr marL="2720767" indent="0">
              <a:buNone/>
              <a:defRPr sz="2400"/>
            </a:lvl6pPr>
            <a:lvl7pPr marL="3264539" indent="0">
              <a:buNone/>
              <a:defRPr sz="2400"/>
            </a:lvl7pPr>
            <a:lvl8pPr marL="3808789" indent="0">
              <a:buNone/>
              <a:defRPr sz="2400"/>
            </a:lvl8pPr>
            <a:lvl9pPr marL="4353037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48" indent="0">
              <a:buNone/>
              <a:defRPr sz="1400"/>
            </a:lvl2pPr>
            <a:lvl3pPr marL="1088021" indent="0">
              <a:buNone/>
              <a:defRPr sz="1200"/>
            </a:lvl3pPr>
            <a:lvl4pPr marL="1632270" indent="0">
              <a:buNone/>
              <a:defRPr sz="1000"/>
            </a:lvl4pPr>
            <a:lvl5pPr marL="2176518" indent="0">
              <a:buNone/>
              <a:defRPr sz="1000"/>
            </a:lvl5pPr>
            <a:lvl6pPr marL="2720767" indent="0">
              <a:buNone/>
              <a:defRPr sz="1000"/>
            </a:lvl6pPr>
            <a:lvl7pPr marL="3264539" indent="0">
              <a:buNone/>
              <a:defRPr sz="1000"/>
            </a:lvl7pPr>
            <a:lvl8pPr marL="3808789" indent="0">
              <a:buNone/>
              <a:defRPr sz="1000"/>
            </a:lvl8pPr>
            <a:lvl9pPr marL="43530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56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0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6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marL="456832" lvl="0" indent="-22841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3663" lvl="1" indent="-22841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496" lvl="2" indent="-2284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7330" lvl="3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4161" lvl="4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0993" lvl="5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7826" lvl="6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4658" lvl="7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1491" lvl="8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6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3806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3663" lvl="1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0496" lvl="2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7330" lvl="3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4161" lvl="4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0993" lvl="5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7826" lvl="6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4658" lvl="7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1491" lvl="8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marL="456832" lvl="0" indent="-22841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3663" lvl="1" indent="-22841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496" lvl="2" indent="-2284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7330" lvl="3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4161" lvl="4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0993" lvl="5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7826" lvl="6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4658" lvl="7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1491" lvl="8" indent="-22841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3806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3663" lvl="1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0496" lvl="2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7330" lvl="3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4161" lvl="4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0993" lvl="5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7826" lvl="6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4658" lvl="7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1491" lvl="8" indent="-32993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2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7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9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43145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3663" lvl="1" indent="-406075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0496" lvl="2" indent="-3806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7330" lvl="3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4161" lvl="4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0993" lvl="5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7826" lvl="6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4658" lvl="7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1491" lvl="8" indent="-35531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7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22841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3663" lvl="1" indent="-22841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0496" lvl="2" indent="-22841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7330" lvl="3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4161" lvl="4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0993" lvl="5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7826" lvl="6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4658" lvl="7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1491" lvl="8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3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22841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3663" lvl="1" indent="-22841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0496" lvl="2" indent="-22841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7330" lvl="3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4161" lvl="4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0993" lvl="5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7826" lvl="6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4658" lvl="7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1491" lvl="8" indent="-22841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4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25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6832" lvl="0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663" lvl="1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496" lvl="2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7330" lvl="3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4161" lvl="4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0993" lvl="5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7826" lvl="6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4658" lvl="7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1491" lvl="8" indent="-3426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0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57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22" tIns="54412" rIns="108822" bIns="544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822" tIns="54412" rIns="108822" bIns="544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8107F2-865A-4B8C-AC31-A864377024C4}"/>
              </a:ext>
            </a:extLst>
          </p:cNvPr>
          <p:cNvSpPr txBox="1"/>
          <p:nvPr userDrawn="1"/>
        </p:nvSpPr>
        <p:spPr>
          <a:xfrm>
            <a:off x="0" y="-2734963"/>
            <a:ext cx="12192000" cy="461665"/>
          </a:xfrm>
          <a:prstGeom prst="rect">
            <a:avLst/>
          </a:prstGeom>
          <a:noFill/>
        </p:spPr>
        <p:txBody>
          <a:bodyPr vert="horz" lIns="91367" tIns="45684" rIns="91367" bIns="45684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8802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6" indent="-408186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3" indent="-340155" algn="l" defTabSz="1088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46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394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43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16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64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13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61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48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21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70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18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67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9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789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037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22" tIns="54412" rIns="108822" bIns="544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822" tIns="54412" rIns="108822" bIns="544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021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021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0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822" tIns="54412" rIns="108822" bIns="5441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021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0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08802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6" indent="-408186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3" indent="-340155" algn="l" defTabSz="1088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46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394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43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16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64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13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61" indent="-272125" algn="l" defTabSz="1088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48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21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70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18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67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9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789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037" algn="l" defTabSz="10880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6.png"/><Relationship Id="rId5" Type="http://schemas.openxmlformats.org/officeDocument/2006/relationships/image" Target="../media/image38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8.png"/><Relationship Id="rId5" Type="http://schemas.openxmlformats.org/officeDocument/2006/relationships/image" Target="../media/image44.sv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1.sv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6.png"/><Relationship Id="rId5" Type="http://schemas.openxmlformats.org/officeDocument/2006/relationships/image" Target="../media/image53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7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57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57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57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57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0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6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3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2" Type="http://schemas.openxmlformats.org/officeDocument/2006/relationships/slideLayout" Target="../slideLayouts/slideLayout11.xml"/><Relationship Id="rId16" Type="http://schemas.openxmlformats.org/officeDocument/2006/relationships/slide" Target="slide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jpg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8"/>
            <a:ext cx="7518400" cy="51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75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MỸ PHONG</a:t>
            </a:r>
            <a:endParaRPr lang="vi-VN" altLang="en-US" sz="26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91709" y="3786366"/>
            <a:ext cx="11001679" cy="13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75" eaLnBrk="1" hangingPunct="1">
              <a:defRPr/>
            </a:pPr>
            <a:r>
              <a:rPr lang="en-US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Lớp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0" algn="ctr" defTabSz="913642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000" b="1" ker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1</a:t>
            </a:r>
            <a:r>
              <a:rPr lang="en-US" sz="4000" b="1" ker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4000" b="1" ker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 hồ Ba Bể</a:t>
            </a:r>
            <a:endParaRPr lang="en-US" sz="4000" b="1" kern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30" y="1543052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75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defTabSz="1087875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92" y="6125992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308424">
            <a:off x="9228636" y="5064957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534732" y="3535222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212492" y="5256597"/>
            <a:ext cx="4475238" cy="75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87875"/>
            <a:r>
              <a:rPr lang="en-US" altLang="en-US" sz="2100" b="1">
                <a:solidFill>
                  <a:srgbClr val="FF0066"/>
                </a:solidFill>
                <a:latin typeface="Times New Roman" panose="02020603050405020304" pitchFamily="18" charset="0"/>
              </a:rPr>
              <a:t>Giáo viên:</a:t>
            </a:r>
            <a:r>
              <a:rPr lang="vi-VN" altLang="en-US" sz="2100" b="1">
                <a:solidFill>
                  <a:srgbClr val="FF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100" b="1">
                <a:solidFill>
                  <a:srgbClr val="FF0066"/>
                </a:solidFill>
                <a:latin typeface="Times New Roman" panose="02020603050405020304" pitchFamily="18" charset="0"/>
              </a:rPr>
              <a:t>Lương Đức Quyền</a:t>
            </a:r>
          </a:p>
          <a:p>
            <a:pPr defTabSz="1087875"/>
            <a:r>
              <a:rPr lang="en-US" altLang="en-US" sz="2100" b="1">
                <a:solidFill>
                  <a:srgbClr val="FF0066"/>
                </a:solidFill>
                <a:latin typeface="Times New Roman" panose="02020603050405020304" pitchFamily="18" charset="0"/>
              </a:rPr>
              <a:t>Lớp:  3C</a:t>
            </a:r>
            <a:endParaRPr lang="vi-VN" altLang="en-US" sz="21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5991B508-6183-4874-BE0A-0CCDD9AA3D80}"/>
              </a:ext>
            </a:extLst>
          </p:cNvPr>
          <p:cNvSpPr txBox="1"/>
          <p:nvPr/>
        </p:nvSpPr>
        <p:spPr>
          <a:xfrm>
            <a:off x="562969" y="977902"/>
            <a:ext cx="1114795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5"/>
              </a:lnSpc>
            </a:pPr>
            <a:r>
              <a:rPr lang="en-US" sz="2800" b="1" dirty="0">
                <a:latin typeface="UTM Avo" panose="02040603050506020204" pitchFamily="18" charset="0"/>
                <a:cs typeface="Arial" pitchFamily="34" charset="0"/>
              </a:rPr>
              <a:t>GIỚI THIỆU CẢNH ĐẸP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8BB3E2-7FC0-40D4-9E3F-BFD3F52E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0404" y="4023868"/>
            <a:ext cx="2593066" cy="24193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1F06EA-57EB-49D9-8778-ADB339C2BAE8}"/>
              </a:ext>
            </a:extLst>
          </p:cNvPr>
          <p:cNvGrpSpPr/>
          <p:nvPr/>
        </p:nvGrpSpPr>
        <p:grpSpPr>
          <a:xfrm>
            <a:off x="800613" y="2317007"/>
            <a:ext cx="10672662" cy="692253"/>
            <a:chOff x="1139503" y="2050528"/>
            <a:chExt cx="16008993" cy="1930683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7935C135-3642-4825-94F0-E405D9DB8E96}"/>
                </a:ext>
              </a:extLst>
            </p:cNvPr>
            <p:cNvSpPr/>
            <p:nvPr/>
          </p:nvSpPr>
          <p:spPr>
            <a:xfrm>
              <a:off x="1139503" y="2050528"/>
              <a:ext cx="16008993" cy="19306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F2E9B-A2F2-4E6E-9C69-DD23C8C114A0}"/>
                </a:ext>
              </a:extLst>
            </p:cNvPr>
            <p:cNvSpPr/>
            <p:nvPr/>
          </p:nvSpPr>
          <p:spPr>
            <a:xfrm>
              <a:off x="1447800" y="2289128"/>
              <a:ext cx="15392402" cy="1545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latin typeface="UTM Avo" panose="02040603050506020204" pitchFamily="18" charset="0"/>
                </a:rPr>
                <a:t>Đà Lạt – thành phố du lịch nổi tiếng ở tỉnh Lâm Đồng, vùng Tây Nguyên nước ta.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0025EA5-694D-4F15-8E93-D726CF5AA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3" y="3429002"/>
            <a:ext cx="3838324" cy="2451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34338D4-0935-49C2-BE67-39926609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52" y="3429002"/>
            <a:ext cx="3733636" cy="2451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48518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5991B508-6183-4874-BE0A-0CCDD9AA3D80}"/>
              </a:ext>
            </a:extLst>
          </p:cNvPr>
          <p:cNvSpPr txBox="1"/>
          <p:nvPr/>
        </p:nvSpPr>
        <p:spPr>
          <a:xfrm>
            <a:off x="562969" y="977902"/>
            <a:ext cx="1114795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5"/>
              </a:lnSpc>
            </a:pPr>
            <a:r>
              <a:rPr lang="en-US" sz="2800" b="1">
                <a:latin typeface="UTM Avo" panose="02040603050506020204" pitchFamily="18" charset="0"/>
                <a:cs typeface="Arial" pitchFamily="34" charset="0"/>
              </a:rPr>
              <a:t>GIỚI THIỆU CẢNH ĐẸP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8BB3E2-7FC0-40D4-9E3F-BFD3F52E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0404" y="4023868"/>
            <a:ext cx="2593066" cy="24193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1F06EA-57EB-49D9-8778-ADB339C2BAE8}"/>
              </a:ext>
            </a:extLst>
          </p:cNvPr>
          <p:cNvGrpSpPr/>
          <p:nvPr/>
        </p:nvGrpSpPr>
        <p:grpSpPr>
          <a:xfrm>
            <a:off x="800613" y="2141881"/>
            <a:ext cx="10672662" cy="1287122"/>
            <a:chOff x="1139503" y="2050528"/>
            <a:chExt cx="16008993" cy="1930683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7935C135-3642-4825-94F0-E405D9DB8E96}"/>
                </a:ext>
              </a:extLst>
            </p:cNvPr>
            <p:cNvSpPr/>
            <p:nvPr/>
          </p:nvSpPr>
          <p:spPr>
            <a:xfrm>
              <a:off x="1139503" y="2050528"/>
              <a:ext cx="16008993" cy="19306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F2E9B-A2F2-4E6E-9C69-DD23C8C114A0}"/>
                </a:ext>
              </a:extLst>
            </p:cNvPr>
            <p:cNvSpPr/>
            <p:nvPr/>
          </p:nvSpPr>
          <p:spPr>
            <a:xfrm>
              <a:off x="1447800" y="2289129"/>
              <a:ext cx="15392402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Thành phố Hồ Chí Minh – thành phố lớn ở miền Nam nước ta, </a:t>
              </a:r>
              <a:r>
                <a:rPr lang="en-US" sz="2000" dirty="0">
                  <a:latin typeface="UTM Avo" panose="02040603050506020204" pitchFamily="18" charset="0"/>
                </a:rPr>
                <a:t/>
              </a:r>
              <a:br>
                <a:rPr lang="en-US" sz="2000" dirty="0">
                  <a:latin typeface="UTM Avo" panose="02040603050506020204" pitchFamily="18" charset="0"/>
                </a:rPr>
              </a:br>
              <a:r>
                <a:rPr lang="vi-VN" sz="2000" dirty="0">
                  <a:latin typeface="UTM Avo" panose="02040603050506020204" pitchFamily="18" charset="0"/>
                </a:rPr>
                <a:t>là một trong hai trung tâm kính tế, chính trị, văn hóa, giáo dục lớn nhất cả nước.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648E0E2A-1242-480E-BBA5-6A593B8E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3" y="3618847"/>
            <a:ext cx="3815712" cy="2419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BB916B8-DC42-4D39-9A1D-CA737D2D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45" y="3642295"/>
            <a:ext cx="3513110" cy="2419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7873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9982343-27FC-41B0-A228-93CFB9991B3C}"/>
              </a:ext>
            </a:extLst>
          </p:cNvPr>
          <p:cNvGrpSpPr/>
          <p:nvPr/>
        </p:nvGrpSpPr>
        <p:grpSpPr>
          <a:xfrm>
            <a:off x="583441" y="487710"/>
            <a:ext cx="11025120" cy="1699619"/>
            <a:chOff x="1119552" y="-1210595"/>
            <a:chExt cx="16537680" cy="254942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5D728D7-8373-4A16-9293-50DA9B440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14800" y="569220"/>
              <a:ext cx="10210800" cy="769614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ABD666DC-7E5A-4B92-9E5C-CBFF2399AEE9}"/>
                </a:ext>
              </a:extLst>
            </p:cNvPr>
            <p:cNvSpPr txBox="1"/>
            <p:nvPr/>
          </p:nvSpPr>
          <p:spPr>
            <a:xfrm>
              <a:off x="1119552" y="-1210595"/>
              <a:ext cx="16537680" cy="70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latin typeface="UTM Avo" panose="02040603050506020204" pitchFamily="18" charset="0"/>
                  <a:cs typeface="Arial" pitchFamily="34" charset="0"/>
                </a:rPr>
                <a:t>BÀI ĐỌC 1. TRÊN HỒ BA BỂ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2DE452-19EA-4C82-BAF7-BB00ADD69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98" y="960828"/>
            <a:ext cx="8915007" cy="45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308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404783" y="554767"/>
            <a:ext cx="552930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Đọc thành tiếng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33462F5D-246C-4988-A700-502BC7E67F40}"/>
              </a:ext>
            </a:extLst>
          </p:cNvPr>
          <p:cNvSpPr/>
          <p:nvPr/>
        </p:nvSpPr>
        <p:spPr>
          <a:xfrm>
            <a:off x="401175" y="1380909"/>
            <a:ext cx="644371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Đọc bài: Trên hồ Ba Bể </a:t>
            </a:r>
            <a:r>
              <a:rPr lang="en-US" sz="210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(Hoàng Trung Thông)</a:t>
            </a:r>
          </a:p>
        </p:txBody>
      </p:sp>
      <p:sp>
        <p:nvSpPr>
          <p:cNvPr id="11" name="Pentagon 11">
            <a:extLst>
              <a:ext uri="{FF2B5EF4-FFF2-40B4-BE49-F238E27FC236}">
                <a16:creationId xmlns:a16="http://schemas.microsoft.com/office/drawing/2014/main" id="{4031ED3C-F119-4F49-B807-569C964538AB}"/>
              </a:ext>
            </a:extLst>
          </p:cNvPr>
          <p:cNvSpPr/>
          <p:nvPr/>
        </p:nvSpPr>
        <p:spPr>
          <a:xfrm>
            <a:off x="401175" y="2105298"/>
            <a:ext cx="203200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Giọng đọc: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803E87-7D3E-411B-AE11-0F06CC9DE880}"/>
              </a:ext>
            </a:extLst>
          </p:cNvPr>
          <p:cNvGrpSpPr/>
          <p:nvPr/>
        </p:nvGrpSpPr>
        <p:grpSpPr>
          <a:xfrm>
            <a:off x="3861780" y="4402049"/>
            <a:ext cx="1828800" cy="1165098"/>
            <a:chOff x="685801" y="5058508"/>
            <a:chExt cx="2743200" cy="1747647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0A1BEF52-E962-4861-AE75-B63C5270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1" y="5058508"/>
              <a:ext cx="2743200" cy="17476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566C0F-2CC2-40A1-9BD3-980A69E2CCEA}"/>
                </a:ext>
              </a:extLst>
            </p:cNvPr>
            <p:cNvSpPr txBox="1"/>
            <p:nvPr/>
          </p:nvSpPr>
          <p:spPr>
            <a:xfrm>
              <a:off x="1219200" y="5593377"/>
              <a:ext cx="1682576" cy="62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>
                  <a:latin typeface="UTM Avo" panose="02040603050506020204" pitchFamily="18" charset="0"/>
                  <a:cs typeface="Arial" pitchFamily="34" charset="0"/>
                </a:rPr>
                <a:t>Vui tươi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2E7A51-4633-49B3-A407-6A04FBE43744}"/>
              </a:ext>
            </a:extLst>
          </p:cNvPr>
          <p:cNvGrpSpPr/>
          <p:nvPr/>
        </p:nvGrpSpPr>
        <p:grpSpPr>
          <a:xfrm>
            <a:off x="433341" y="3033199"/>
            <a:ext cx="2952873" cy="1021861"/>
            <a:chOff x="4114800" y="5058508"/>
            <a:chExt cx="4429309" cy="1532792"/>
          </a:xfrm>
        </p:grpSpPr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B4E4DF04-5F30-449E-A719-8F7F7D4B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14800" y="5058508"/>
              <a:ext cx="4429309" cy="15327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97A14B-D4ED-434C-9008-E4E2871F285C}"/>
                </a:ext>
              </a:extLst>
            </p:cNvPr>
            <p:cNvSpPr txBox="1"/>
            <p:nvPr/>
          </p:nvSpPr>
          <p:spPr>
            <a:xfrm>
              <a:off x="4419784" y="5386495"/>
              <a:ext cx="3353610" cy="865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b="1">
                  <a:latin typeface="UTM Avo" panose="02040603050506020204" pitchFamily="18" charset="0"/>
                  <a:cs typeface="Arial" pitchFamily="34" charset="0"/>
                </a:rPr>
                <a:t>Tràn đầy tình yêu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2C8BB-FEC3-41C8-8E8D-2BECAE32554F}"/>
              </a:ext>
            </a:extLst>
          </p:cNvPr>
          <p:cNvGrpSpPr/>
          <p:nvPr/>
        </p:nvGrpSpPr>
        <p:grpSpPr>
          <a:xfrm>
            <a:off x="239672" y="4470716"/>
            <a:ext cx="3446017" cy="1021861"/>
            <a:chOff x="4114800" y="5058508"/>
            <a:chExt cx="5169025" cy="1532792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A9CCB609-3331-444F-98D0-063C8EE4A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14800" y="5058508"/>
              <a:ext cx="5169025" cy="15327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E26ACF-FB19-4CB4-A625-3DC8D8B3B981}"/>
                </a:ext>
              </a:extLst>
            </p:cNvPr>
            <p:cNvSpPr txBox="1"/>
            <p:nvPr/>
          </p:nvSpPr>
          <p:spPr>
            <a:xfrm>
              <a:off x="4507794" y="5413842"/>
              <a:ext cx="3953487" cy="865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b="1">
                  <a:latin typeface="UTM Avo" panose="02040603050506020204" pitchFamily="18" charset="0"/>
                  <a:cs typeface="Arial" pitchFamily="34" charset="0"/>
                </a:rPr>
                <a:t>Thể hiện niềm tự hào</a:t>
              </a:r>
            </a:p>
          </p:txBody>
        </p:sp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7FCB78E2-F86F-4D54-BD02-7DBA429959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08283" y="2147478"/>
            <a:ext cx="2564594" cy="22087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5BE5D0-3CB0-4F58-A816-30F6ECFCCD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52035"/>
          <a:stretch/>
        </p:blipFill>
        <p:spPr>
          <a:xfrm>
            <a:off x="7200888" y="362007"/>
            <a:ext cx="4421222" cy="52051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212206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728841" y="253461"/>
            <a:ext cx="552930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Đọc thành tiếng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33462F5D-246C-4988-A700-502BC7E67F40}"/>
              </a:ext>
            </a:extLst>
          </p:cNvPr>
          <p:cNvSpPr/>
          <p:nvPr/>
        </p:nvSpPr>
        <p:spPr>
          <a:xfrm>
            <a:off x="6389227" y="253461"/>
            <a:ext cx="4938759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Cách ngắt nhịp dòng thơ 7 chữ: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7FCB78E2-F86F-4D54-BD02-7DBA429959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06360" y="3257561"/>
            <a:ext cx="2312922" cy="199200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B264B84-D241-4916-8FB5-3E5116CD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5" y="965952"/>
            <a:ext cx="5130800" cy="379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147453F-D1BA-4FBE-9424-F68E6B66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39" y="1015500"/>
            <a:ext cx="5130800" cy="230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7AE44B-CF05-4841-B0DF-52C3D202F72C}"/>
              </a:ext>
            </a:extLst>
          </p:cNvPr>
          <p:cNvCxnSpPr/>
          <p:nvPr/>
        </p:nvCxnSpPr>
        <p:spPr>
          <a:xfrm flipH="1">
            <a:off x="4163645" y="103791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F4D02-CF36-45C8-A974-DF6D2BC4F64C}"/>
              </a:ext>
            </a:extLst>
          </p:cNvPr>
          <p:cNvCxnSpPr/>
          <p:nvPr/>
        </p:nvCxnSpPr>
        <p:spPr>
          <a:xfrm flipH="1">
            <a:off x="5687645" y="103791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BD2856-376D-4AD9-AF98-28ADB0328CFE}"/>
              </a:ext>
            </a:extLst>
          </p:cNvPr>
          <p:cNvCxnSpPr/>
          <p:nvPr/>
        </p:nvCxnSpPr>
        <p:spPr>
          <a:xfrm flipH="1">
            <a:off x="5789246" y="1062349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77DACF-07D5-4FE5-B317-64A5F8125430}"/>
              </a:ext>
            </a:extLst>
          </p:cNvPr>
          <p:cNvCxnSpPr/>
          <p:nvPr/>
        </p:nvCxnSpPr>
        <p:spPr>
          <a:xfrm flipH="1">
            <a:off x="3554046" y="153645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2975DD-0375-419D-BD47-0CCE110CD97B}"/>
              </a:ext>
            </a:extLst>
          </p:cNvPr>
          <p:cNvCxnSpPr/>
          <p:nvPr/>
        </p:nvCxnSpPr>
        <p:spPr>
          <a:xfrm flipH="1">
            <a:off x="2978536" y="1891414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1C94B3-8746-4532-BB2A-F34F1D93FD52}"/>
              </a:ext>
            </a:extLst>
          </p:cNvPr>
          <p:cNvCxnSpPr/>
          <p:nvPr/>
        </p:nvCxnSpPr>
        <p:spPr>
          <a:xfrm flipH="1">
            <a:off x="3393830" y="2347318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6E8131-1D1B-4972-941F-4CFF0E27F03E}"/>
              </a:ext>
            </a:extLst>
          </p:cNvPr>
          <p:cNvCxnSpPr/>
          <p:nvPr/>
        </p:nvCxnSpPr>
        <p:spPr>
          <a:xfrm flipH="1">
            <a:off x="3491523" y="2963755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674E22-8296-4B4A-93DE-A40E9D070A88}"/>
              </a:ext>
            </a:extLst>
          </p:cNvPr>
          <p:cNvCxnSpPr/>
          <p:nvPr/>
        </p:nvCxnSpPr>
        <p:spPr>
          <a:xfrm flipH="1">
            <a:off x="3176004" y="346491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2B3561-2F27-42FA-B7D6-B78A4FFD25DA}"/>
              </a:ext>
            </a:extLst>
          </p:cNvPr>
          <p:cNvCxnSpPr/>
          <p:nvPr/>
        </p:nvCxnSpPr>
        <p:spPr>
          <a:xfrm flipH="1">
            <a:off x="2186353" y="4335394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E5CE6A-3930-4AB3-A738-42545ED748EC}"/>
              </a:ext>
            </a:extLst>
          </p:cNvPr>
          <p:cNvCxnSpPr/>
          <p:nvPr/>
        </p:nvCxnSpPr>
        <p:spPr>
          <a:xfrm flipH="1">
            <a:off x="9575856" y="1142824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ADBCBC-96C4-4ECA-B55B-7C8D4A59AD1A}"/>
              </a:ext>
            </a:extLst>
          </p:cNvPr>
          <p:cNvCxnSpPr/>
          <p:nvPr/>
        </p:nvCxnSpPr>
        <p:spPr>
          <a:xfrm flipH="1">
            <a:off x="8739610" y="1593196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923B416-C0C4-4D45-B293-4690760F18E8}"/>
              </a:ext>
            </a:extLst>
          </p:cNvPr>
          <p:cNvCxnSpPr/>
          <p:nvPr/>
        </p:nvCxnSpPr>
        <p:spPr>
          <a:xfrm flipH="1">
            <a:off x="7829117" y="199159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9D62B00-6BC5-4BBD-98FF-0B2112F11FF2}"/>
              </a:ext>
            </a:extLst>
          </p:cNvPr>
          <p:cNvCxnSpPr/>
          <p:nvPr/>
        </p:nvCxnSpPr>
        <p:spPr>
          <a:xfrm flipH="1">
            <a:off x="8831439" y="2418040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3E63AA-E47B-48CC-8A81-127847868961}"/>
              </a:ext>
            </a:extLst>
          </p:cNvPr>
          <p:cNvCxnSpPr/>
          <p:nvPr/>
        </p:nvCxnSpPr>
        <p:spPr>
          <a:xfrm flipH="1">
            <a:off x="5247826" y="1494475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215BAD2-7CD9-49F1-B2BD-E664652507B0}"/>
              </a:ext>
            </a:extLst>
          </p:cNvPr>
          <p:cNvCxnSpPr/>
          <p:nvPr/>
        </p:nvCxnSpPr>
        <p:spPr>
          <a:xfrm flipH="1">
            <a:off x="5349426" y="151890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CFC31F8-E2B6-48BB-B107-A81D43064703}"/>
              </a:ext>
            </a:extLst>
          </p:cNvPr>
          <p:cNvCxnSpPr/>
          <p:nvPr/>
        </p:nvCxnSpPr>
        <p:spPr>
          <a:xfrm flipH="1">
            <a:off x="4773245" y="1933099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EFB7B0-9D09-48C4-8154-9EB74B92B68F}"/>
              </a:ext>
            </a:extLst>
          </p:cNvPr>
          <p:cNvCxnSpPr/>
          <p:nvPr/>
        </p:nvCxnSpPr>
        <p:spPr>
          <a:xfrm flipH="1">
            <a:off x="4874845" y="1957531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78247B-5B17-44AD-B625-4DEF4D61E851}"/>
              </a:ext>
            </a:extLst>
          </p:cNvPr>
          <p:cNvCxnSpPr/>
          <p:nvPr/>
        </p:nvCxnSpPr>
        <p:spPr>
          <a:xfrm flipH="1">
            <a:off x="5582137" y="2351566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E5FE67-D01C-469E-8E4B-25B46C63CC80}"/>
              </a:ext>
            </a:extLst>
          </p:cNvPr>
          <p:cNvCxnSpPr/>
          <p:nvPr/>
        </p:nvCxnSpPr>
        <p:spPr>
          <a:xfrm flipH="1">
            <a:off x="5683738" y="2375998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B87B1C-2F84-45EC-B6F1-57713B939EAB}"/>
              </a:ext>
            </a:extLst>
          </p:cNvPr>
          <p:cNvCxnSpPr/>
          <p:nvPr/>
        </p:nvCxnSpPr>
        <p:spPr>
          <a:xfrm flipH="1">
            <a:off x="5107150" y="2976466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3EA877-DC71-4AF9-8357-572160E76E64}"/>
              </a:ext>
            </a:extLst>
          </p:cNvPr>
          <p:cNvCxnSpPr/>
          <p:nvPr/>
        </p:nvCxnSpPr>
        <p:spPr>
          <a:xfrm flipH="1">
            <a:off x="5208750" y="3000898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B1B4705-8C8C-4C6C-9EF5-CFC7C0D8970F}"/>
              </a:ext>
            </a:extLst>
          </p:cNvPr>
          <p:cNvCxnSpPr/>
          <p:nvPr/>
        </p:nvCxnSpPr>
        <p:spPr>
          <a:xfrm flipH="1">
            <a:off x="5197026" y="3440485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741DE1-952C-4B5D-9AE9-E118F4A8757F}"/>
              </a:ext>
            </a:extLst>
          </p:cNvPr>
          <p:cNvCxnSpPr/>
          <p:nvPr/>
        </p:nvCxnSpPr>
        <p:spPr>
          <a:xfrm flipH="1">
            <a:off x="5298627" y="3464917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09437F-BA48-4018-8DBE-76C404B12C1F}"/>
              </a:ext>
            </a:extLst>
          </p:cNvPr>
          <p:cNvCxnSpPr/>
          <p:nvPr/>
        </p:nvCxnSpPr>
        <p:spPr>
          <a:xfrm flipH="1">
            <a:off x="5683738" y="3822151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8836CB6-1352-42B1-AA93-0A7DC2B4137A}"/>
              </a:ext>
            </a:extLst>
          </p:cNvPr>
          <p:cNvCxnSpPr/>
          <p:nvPr/>
        </p:nvCxnSpPr>
        <p:spPr>
          <a:xfrm flipH="1">
            <a:off x="5785338" y="384658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F1D5BA9-3C04-4B13-8770-06F36E00CDCE}"/>
              </a:ext>
            </a:extLst>
          </p:cNvPr>
          <p:cNvCxnSpPr/>
          <p:nvPr/>
        </p:nvCxnSpPr>
        <p:spPr>
          <a:xfrm flipH="1">
            <a:off x="5785338" y="4335394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E65DD9D-27D6-4566-943B-50E799036A40}"/>
              </a:ext>
            </a:extLst>
          </p:cNvPr>
          <p:cNvCxnSpPr/>
          <p:nvPr/>
        </p:nvCxnSpPr>
        <p:spPr>
          <a:xfrm flipH="1">
            <a:off x="11142841" y="104122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D1F8546-0648-4027-9213-ED12661A392A}"/>
              </a:ext>
            </a:extLst>
          </p:cNvPr>
          <p:cNvCxnSpPr/>
          <p:nvPr/>
        </p:nvCxnSpPr>
        <p:spPr>
          <a:xfrm flipH="1">
            <a:off x="11244441" y="1065655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C4CB06-95D4-4FC0-B2A3-16CD88B035F1}"/>
              </a:ext>
            </a:extLst>
          </p:cNvPr>
          <p:cNvCxnSpPr/>
          <p:nvPr/>
        </p:nvCxnSpPr>
        <p:spPr>
          <a:xfrm flipH="1">
            <a:off x="10826317" y="1544332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99B361-B92C-44F8-A3C7-AF45A5E96893}"/>
              </a:ext>
            </a:extLst>
          </p:cNvPr>
          <p:cNvCxnSpPr/>
          <p:nvPr/>
        </p:nvCxnSpPr>
        <p:spPr>
          <a:xfrm flipH="1">
            <a:off x="10927917" y="1568764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D935B8-D494-49C1-9625-9D7D1F36AC9C}"/>
              </a:ext>
            </a:extLst>
          </p:cNvPr>
          <p:cNvCxnSpPr/>
          <p:nvPr/>
        </p:nvCxnSpPr>
        <p:spPr>
          <a:xfrm flipH="1">
            <a:off x="11346040" y="199159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43CF3B5-AF78-4FB3-8DE8-1C64FDD9AFCB}"/>
              </a:ext>
            </a:extLst>
          </p:cNvPr>
          <p:cNvCxnSpPr/>
          <p:nvPr/>
        </p:nvCxnSpPr>
        <p:spPr>
          <a:xfrm flipH="1">
            <a:off x="11447639" y="2016025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269D79F-9B19-4E42-8C95-EBDEF4011D88}"/>
              </a:ext>
            </a:extLst>
          </p:cNvPr>
          <p:cNvCxnSpPr/>
          <p:nvPr/>
        </p:nvCxnSpPr>
        <p:spPr>
          <a:xfrm flipH="1">
            <a:off x="11295241" y="242551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8194BA-10B5-4D80-B318-A680B608EA61}"/>
              </a:ext>
            </a:extLst>
          </p:cNvPr>
          <p:cNvCxnSpPr/>
          <p:nvPr/>
        </p:nvCxnSpPr>
        <p:spPr>
          <a:xfrm flipH="1">
            <a:off x="11396840" y="244994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B2CB8DC-E9FC-47B4-A46E-7E001B9D4835}"/>
              </a:ext>
            </a:extLst>
          </p:cNvPr>
          <p:cNvCxnSpPr/>
          <p:nvPr/>
        </p:nvCxnSpPr>
        <p:spPr>
          <a:xfrm>
            <a:off x="855727" y="4714779"/>
            <a:ext cx="4984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017D297-F437-476E-82BA-3604BFBEBAB3}"/>
              </a:ext>
            </a:extLst>
          </p:cNvPr>
          <p:cNvSpPr txBox="1"/>
          <p:nvPr/>
        </p:nvSpPr>
        <p:spPr>
          <a:xfrm>
            <a:off x="1932036" y="4781064"/>
            <a:ext cx="2445551" cy="415573"/>
          </a:xfrm>
          <a:prstGeom prst="rect">
            <a:avLst/>
          </a:prstGeom>
          <a:solidFill>
            <a:srgbClr val="FFFAF7"/>
          </a:solidFill>
        </p:spPr>
        <p:txBody>
          <a:bodyPr wrap="none" lIns="91367" tIns="45684" rIns="91367" bIns="45684" rtlCol="0">
            <a:spAutoFit/>
          </a:bodyPr>
          <a:lstStyle/>
          <a:p>
            <a:r>
              <a:rPr lang="en-US" sz="2100" dirty="0" err="1">
                <a:latin typeface="UTM Avo" panose="02040603050506020204" pitchFamily="18" charset="0"/>
                <a:cs typeface="Arial" pitchFamily="34" charset="0"/>
              </a:rPr>
              <a:t>Ngắt</a:t>
            </a:r>
            <a:r>
              <a:rPr lang="en-US" sz="21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itchFamily="34" charset="0"/>
              </a:rPr>
              <a:t>nhịp</a:t>
            </a:r>
            <a:r>
              <a:rPr lang="en-US" sz="21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itchFamily="34" charset="0"/>
              </a:rPr>
              <a:t>theo</a:t>
            </a:r>
            <a:r>
              <a:rPr lang="en-US" sz="21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itchFamily="34" charset="0"/>
              </a:rPr>
              <a:t>nghĩa</a:t>
            </a:r>
            <a:endParaRPr lang="en-US" sz="2100" dirty="0"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487DB36-ACA7-494D-BECC-8AE8B3DAC530}"/>
              </a:ext>
            </a:extLst>
          </p:cNvPr>
          <p:cNvCxnSpPr/>
          <p:nvPr/>
        </p:nvCxnSpPr>
        <p:spPr>
          <a:xfrm>
            <a:off x="6678251" y="2324906"/>
            <a:ext cx="4616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7D9D853-B98E-4C1A-8C33-8A94BC76092F}"/>
              </a:ext>
            </a:extLst>
          </p:cNvPr>
          <p:cNvCxnSpPr/>
          <p:nvPr/>
        </p:nvCxnSpPr>
        <p:spPr>
          <a:xfrm flipH="1">
            <a:off x="4026876" y="3846583"/>
            <a:ext cx="101600" cy="354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69898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580028" y="458108"/>
            <a:ext cx="552930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Đọc thành tiếng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33462F5D-246C-4988-A700-502BC7E67F40}"/>
              </a:ext>
            </a:extLst>
          </p:cNvPr>
          <p:cNvSpPr/>
          <p:nvPr/>
        </p:nvSpPr>
        <p:spPr>
          <a:xfrm>
            <a:off x="580028" y="1182008"/>
            <a:ext cx="2157459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Đọc tiếp nối</a:t>
            </a: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9FAE2BB9-53BC-40F1-8DCA-B2681569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03" y="458114"/>
            <a:ext cx="4362763" cy="196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608E5380-73F3-41E5-8045-44B85496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9" y="1791609"/>
            <a:ext cx="4724666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470557C-1577-4307-B001-326BC00E8CB1}"/>
              </a:ext>
            </a:extLst>
          </p:cNvPr>
          <p:cNvSpPr/>
          <p:nvPr/>
        </p:nvSpPr>
        <p:spPr>
          <a:xfrm>
            <a:off x="593362" y="1883417"/>
            <a:ext cx="754020" cy="161978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Học sinh 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5EC79DE-D1CC-43AB-B086-C332B8F88DD6}"/>
              </a:ext>
            </a:extLst>
          </p:cNvPr>
          <p:cNvSpPr/>
          <p:nvPr/>
        </p:nvSpPr>
        <p:spPr>
          <a:xfrm>
            <a:off x="593362" y="3670673"/>
            <a:ext cx="754020" cy="161978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Học sinh 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FF01E43-D366-4AC9-B8BE-E0142E403355}"/>
              </a:ext>
            </a:extLst>
          </p:cNvPr>
          <p:cNvSpPr/>
          <p:nvPr/>
        </p:nvSpPr>
        <p:spPr>
          <a:xfrm>
            <a:off x="6391119" y="458108"/>
            <a:ext cx="884762" cy="161978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Học sinh 3</a:t>
            </a:r>
          </a:p>
        </p:txBody>
      </p:sp>
      <p:pic>
        <p:nvPicPr>
          <p:cNvPr id="71" name="Picture 14">
            <a:extLst>
              <a:ext uri="{FF2B5EF4-FFF2-40B4-BE49-F238E27FC236}">
                <a16:creationId xmlns:a16="http://schemas.microsoft.com/office/drawing/2014/main" id="{FCD1355C-C727-4A72-B861-18E46C188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5881" y="2357437"/>
            <a:ext cx="3184464" cy="3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8709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8" grpId="0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619954" y="556078"/>
            <a:ext cx="552930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Đọc thành tiếng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33462F5D-246C-4988-A700-502BC7E67F40}"/>
              </a:ext>
            </a:extLst>
          </p:cNvPr>
          <p:cNvSpPr/>
          <p:nvPr/>
        </p:nvSpPr>
        <p:spPr>
          <a:xfrm>
            <a:off x="580503" y="1331190"/>
            <a:ext cx="3719559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Cả lớp đọc đồng thanh</a:t>
            </a:r>
          </a:p>
        </p:txBody>
      </p:sp>
      <p:sp>
        <p:nvSpPr>
          <p:cNvPr id="11" name="Pentagon 11">
            <a:extLst>
              <a:ext uri="{FF2B5EF4-FFF2-40B4-BE49-F238E27FC236}">
                <a16:creationId xmlns:a16="http://schemas.microsoft.com/office/drawing/2014/main" id="{04A0D864-6654-49A9-AB21-772691BDCF59}"/>
              </a:ext>
            </a:extLst>
          </p:cNvPr>
          <p:cNvSpPr/>
          <p:nvPr/>
        </p:nvSpPr>
        <p:spPr>
          <a:xfrm>
            <a:off x="566692" y="2106302"/>
            <a:ext cx="3592399" cy="9351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b"/>
          <a:lstStyle/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Chú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ý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cách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phát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âm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b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</a:b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từ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địa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phương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46927691-64CA-4A93-B0FC-2EC41FE7D307}"/>
              </a:ext>
            </a:extLst>
          </p:cNvPr>
          <p:cNvSpPr/>
          <p:nvPr/>
        </p:nvSpPr>
        <p:spPr>
          <a:xfrm>
            <a:off x="580502" y="3272986"/>
            <a:ext cx="4095318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n (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leo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– neo)</a:t>
            </a:r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16CB7AA5-1B9E-491A-B0CB-72F46F4E2D06}"/>
              </a:ext>
            </a:extLst>
          </p:cNvPr>
          <p:cNvSpPr/>
          <p:nvPr/>
        </p:nvSpPr>
        <p:spPr>
          <a:xfrm>
            <a:off x="580508" y="3844486"/>
            <a:ext cx="4224185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Dấu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–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dấu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ngã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(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sẻ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sẽ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25E7A5-203E-43D4-91C0-48CE7799F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2036"/>
          <a:stretch/>
        </p:blipFill>
        <p:spPr>
          <a:xfrm>
            <a:off x="7419462" y="549103"/>
            <a:ext cx="4641722" cy="54468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982A65E9-49CA-49BD-8C09-E92FC8BE2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84627" y="1430473"/>
            <a:ext cx="2173671" cy="21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280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603387" y="468992"/>
            <a:ext cx="552930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Đọc thành tiếng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33462F5D-246C-4988-A700-502BC7E67F40}"/>
              </a:ext>
            </a:extLst>
          </p:cNvPr>
          <p:cNvSpPr/>
          <p:nvPr/>
        </p:nvSpPr>
        <p:spPr>
          <a:xfrm>
            <a:off x="603385" y="1223960"/>
            <a:ext cx="238360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Giải nghĩa từ</a:t>
            </a:r>
          </a:p>
        </p:txBody>
      </p:sp>
      <p:sp>
        <p:nvSpPr>
          <p:cNvPr id="16" name="Snip Single Corner Rectangle 6">
            <a:extLst>
              <a:ext uri="{FF2B5EF4-FFF2-40B4-BE49-F238E27FC236}">
                <a16:creationId xmlns:a16="http://schemas.microsoft.com/office/drawing/2014/main" id="{C652160A-5EEE-42E0-B768-ACD16A06E637}"/>
              </a:ext>
            </a:extLst>
          </p:cNvPr>
          <p:cNvSpPr/>
          <p:nvPr/>
        </p:nvSpPr>
        <p:spPr>
          <a:xfrm>
            <a:off x="3368040" y="1234167"/>
            <a:ext cx="7162800" cy="609600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t"/>
          <a:lstStyle/>
          <a:p>
            <a:pPr algn="ctr"/>
            <a:r>
              <a:rPr lang="en-US" sz="210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Ghép từ ngữ ở bên A với nghĩa phù hợp ở bên B: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4D2ED48C-D4B2-49B6-BD94-F7E9173D3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47345" y="2112723"/>
            <a:ext cx="2724149" cy="32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DF8CC-09EA-4627-966C-5400F956D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50" y="1999348"/>
            <a:ext cx="10377819" cy="39496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517659-31BC-4BB7-9EA9-768E2FA0DB74}"/>
              </a:ext>
            </a:extLst>
          </p:cNvPr>
          <p:cNvCxnSpPr/>
          <p:nvPr/>
        </p:nvCxnSpPr>
        <p:spPr>
          <a:xfrm>
            <a:off x="2947535" y="2380342"/>
            <a:ext cx="914400" cy="863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B800DC-5B78-4CD6-AC88-F54989578512}"/>
              </a:ext>
            </a:extLst>
          </p:cNvPr>
          <p:cNvCxnSpPr/>
          <p:nvPr/>
        </p:nvCxnSpPr>
        <p:spPr>
          <a:xfrm>
            <a:off x="2947535" y="3313333"/>
            <a:ext cx="914400" cy="863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FE0C4A-32AA-484A-A715-4EEA36358E9D}"/>
              </a:ext>
            </a:extLst>
          </p:cNvPr>
          <p:cNvCxnSpPr>
            <a:cxnSpLocks/>
          </p:cNvCxnSpPr>
          <p:nvPr/>
        </p:nvCxnSpPr>
        <p:spPr>
          <a:xfrm flipV="1">
            <a:off x="2947535" y="2416393"/>
            <a:ext cx="914400" cy="177210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94CBA8-88E6-4183-ADA2-1C89517C308E}"/>
              </a:ext>
            </a:extLst>
          </p:cNvPr>
          <p:cNvCxnSpPr>
            <a:cxnSpLocks/>
          </p:cNvCxnSpPr>
          <p:nvPr/>
        </p:nvCxnSpPr>
        <p:spPr>
          <a:xfrm>
            <a:off x="2982704" y="5046432"/>
            <a:ext cx="9144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9025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781049" y="381907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D099FC-A83B-402B-B133-EA316131887E}"/>
              </a:ext>
            </a:extLst>
          </p:cNvPr>
          <p:cNvGrpSpPr/>
          <p:nvPr/>
        </p:nvGrpSpPr>
        <p:grpSpPr>
          <a:xfrm>
            <a:off x="781049" y="1195092"/>
            <a:ext cx="4342575" cy="3727135"/>
            <a:chOff x="685800" y="3515198"/>
            <a:chExt cx="5902912" cy="55907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9E8DC3-18A3-4851-B621-0FA6BE98D693}"/>
                </a:ext>
              </a:extLst>
            </p:cNvPr>
            <p:cNvSpPr/>
            <p:nvPr/>
          </p:nvSpPr>
          <p:spPr>
            <a:xfrm>
              <a:off x="685800" y="3515198"/>
              <a:ext cx="5902911" cy="559070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67DC96-F748-459A-998D-E3452B344121}"/>
                </a:ext>
              </a:extLst>
            </p:cNvPr>
            <p:cNvSpPr/>
            <p:nvPr/>
          </p:nvSpPr>
          <p:spPr>
            <a:xfrm>
              <a:off x="887062" y="3547436"/>
              <a:ext cx="5701650" cy="4466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2100" b="1" dirty="0">
                  <a:latin typeface="UTM Avo" panose="02040603050506020204" pitchFamily="18" charset="0"/>
                  <a:cs typeface="Arial" pitchFamily="34" charset="0"/>
                </a:rPr>
                <a:t>Luật chơi</a:t>
              </a:r>
              <a:r>
                <a:rPr lang="nl-NL" sz="2100" dirty="0"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  <a:p>
              <a:pPr marL="304569" indent="-304569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nl-NL" sz="2100" dirty="0">
                  <a:latin typeface="UTM Avo" panose="02040603050506020204" pitchFamily="18" charset="0"/>
                  <a:cs typeface="Arial" pitchFamily="34" charset="0"/>
                </a:rPr>
                <a:t>Mỗi nhóm cử 1 đại diện tham gia.</a:t>
              </a:r>
              <a:endParaRPr lang="en-US" sz="2100" dirty="0">
                <a:latin typeface="UTM Avo" panose="02040603050506020204" pitchFamily="18" charset="0"/>
                <a:cs typeface="Arial" pitchFamily="34" charset="0"/>
              </a:endParaRPr>
            </a:p>
            <a:p>
              <a:pPr marL="304569" indent="-304569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nl-NL" sz="2100" dirty="0">
                  <a:latin typeface="UTM Avo" panose="02040603050506020204" pitchFamily="18" charset="0"/>
                  <a:cs typeface="Arial" pitchFamily="34" charset="0"/>
                </a:rPr>
                <a:t>Đại diện nhóm 1 đóng vai phóng viên, phỏng vấn </a:t>
              </a:r>
              <a:br>
                <a:rPr lang="nl-NL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nl-NL" sz="2100" dirty="0">
                  <a:latin typeface="UTM Avo" panose="02040603050506020204" pitchFamily="18" charset="0"/>
                  <a:cs typeface="Arial" pitchFamily="34" charset="0"/>
                </a:rPr>
                <a:t>đại diện nhóm 2. Nhóm 2 trả lời, sau đó đổi vai. </a:t>
              </a:r>
              <a:endParaRPr lang="en-US" sz="2100" dirty="0"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E8679B-2EC8-4C60-A597-8D1002F461ED}"/>
              </a:ext>
            </a:extLst>
          </p:cNvPr>
          <p:cNvGrpSpPr/>
          <p:nvPr/>
        </p:nvGrpSpPr>
        <p:grpSpPr>
          <a:xfrm>
            <a:off x="5892921" y="686713"/>
            <a:ext cx="5798681" cy="4496951"/>
            <a:chOff x="7895200" y="1598474"/>
            <a:chExt cx="8698021" cy="674542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298D947-2186-4839-BC8F-8F5817609C8F}"/>
                </a:ext>
              </a:extLst>
            </p:cNvPr>
            <p:cNvGrpSpPr/>
            <p:nvPr/>
          </p:nvGrpSpPr>
          <p:grpSpPr>
            <a:xfrm>
              <a:off x="7895200" y="1598474"/>
              <a:ext cx="8698021" cy="5023108"/>
              <a:chOff x="7895200" y="1598474"/>
              <a:chExt cx="8698021" cy="5023108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1ED2EAF0-0C20-4F91-8DF6-CD9DE8A3E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7895200" y="1598474"/>
                <a:ext cx="8698021" cy="502310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BE9754-8F68-4BA9-A557-7CB745C786EC}"/>
                  </a:ext>
                </a:extLst>
              </p:cNvPr>
              <p:cNvSpPr/>
              <p:nvPr/>
            </p:nvSpPr>
            <p:spPr>
              <a:xfrm>
                <a:off x="10262888" y="2655276"/>
                <a:ext cx="4306371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Trò</a:t>
                </a:r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chơi</a:t>
                </a:r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: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Phỏng</a:t>
                </a:r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vấn</a:t>
                </a:r>
                <a:endPara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endParaRPr>
              </a:p>
            </p:txBody>
          </p:sp>
        </p:grp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317EDC4D-77FB-4F96-B265-C2091991C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179168" y="4196381"/>
              <a:ext cx="6118363" cy="414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53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566697" y="1644650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Đọc hiểu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B2DDB955-81B7-4E6B-A110-7B5371E335D7}"/>
              </a:ext>
            </a:extLst>
          </p:cNvPr>
          <p:cNvSpPr/>
          <p:nvPr/>
        </p:nvSpPr>
        <p:spPr>
          <a:xfrm>
            <a:off x="4779283" y="1644650"/>
            <a:ext cx="3145523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Trò chơi: Phỏng vấn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C2FFB35-356A-4F01-8F91-8DB4520E6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71705" y="4065600"/>
            <a:ext cx="3472855" cy="24874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96D2FF5-AF6C-4986-9B49-D4059AE7634D}"/>
              </a:ext>
            </a:extLst>
          </p:cNvPr>
          <p:cNvGrpSpPr/>
          <p:nvPr/>
        </p:nvGrpSpPr>
        <p:grpSpPr>
          <a:xfrm>
            <a:off x="914117" y="2373200"/>
            <a:ext cx="4267200" cy="1628599"/>
            <a:chOff x="2133600" y="2705100"/>
            <a:chExt cx="6400800" cy="2514600"/>
          </a:xfrm>
        </p:grpSpPr>
        <p:sp>
          <p:nvSpPr>
            <p:cNvPr id="22" name="Rounded Rectangular Callout 14">
              <a:extLst>
                <a:ext uri="{FF2B5EF4-FFF2-40B4-BE49-F238E27FC236}">
                  <a16:creationId xmlns:a16="http://schemas.microsoft.com/office/drawing/2014/main" id="{2F7D9279-A496-4158-9945-947FA710AF76}"/>
                </a:ext>
              </a:extLst>
            </p:cNvPr>
            <p:cNvSpPr/>
            <p:nvPr/>
          </p:nvSpPr>
          <p:spPr>
            <a:xfrm>
              <a:off x="2133600" y="2705100"/>
              <a:ext cx="6400800" cy="2514600"/>
            </a:xfrm>
            <a:prstGeom prst="wedgeRoundRect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F1AC97-00F5-4626-96E2-CE8482F0F689}"/>
                </a:ext>
              </a:extLst>
            </p:cNvPr>
            <p:cNvSpPr/>
            <p:nvPr/>
          </p:nvSpPr>
          <p:spPr>
            <a:xfrm>
              <a:off x="2393972" y="2825983"/>
              <a:ext cx="5943600" cy="2387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Đi thuyền trên hồ Ba Bể, </a:t>
              </a:r>
              <a:r>
                <a:rPr lang="en-US" sz="21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tác giả nghe được những âm thanh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F80F8A-E41D-4DDA-B03E-215B6A02A6F6}"/>
              </a:ext>
            </a:extLst>
          </p:cNvPr>
          <p:cNvGrpSpPr/>
          <p:nvPr/>
        </p:nvGrpSpPr>
        <p:grpSpPr>
          <a:xfrm>
            <a:off x="7359131" y="2375412"/>
            <a:ext cx="4128167" cy="1635604"/>
            <a:chOff x="9841523" y="2739364"/>
            <a:chExt cx="6192251" cy="2525416"/>
          </a:xfrm>
        </p:grpSpPr>
        <p:sp>
          <p:nvSpPr>
            <p:cNvPr id="25" name="Rounded Rectangular Callout 16">
              <a:extLst>
                <a:ext uri="{FF2B5EF4-FFF2-40B4-BE49-F238E27FC236}">
                  <a16:creationId xmlns:a16="http://schemas.microsoft.com/office/drawing/2014/main" id="{2F96C7AC-CADE-4F94-8BA2-D7F025531DC0}"/>
                </a:ext>
              </a:extLst>
            </p:cNvPr>
            <p:cNvSpPr/>
            <p:nvPr/>
          </p:nvSpPr>
          <p:spPr>
            <a:xfrm flipH="1">
              <a:off x="9841523" y="2739364"/>
              <a:ext cx="6192251" cy="2514600"/>
            </a:xfrm>
            <a:prstGeom prst="wedgeRoundRect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2FB777-4AD0-4458-9435-7F1DC2C9E2B0}"/>
                </a:ext>
              </a:extLst>
            </p:cNvPr>
            <p:cNvSpPr/>
            <p:nvPr/>
          </p:nvSpPr>
          <p:spPr>
            <a:xfrm>
              <a:off x="10134602" y="2876824"/>
              <a:ext cx="5638800" cy="2387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Tác giả nghe được </a:t>
              </a:r>
              <a:r>
                <a:rPr lang="en-US" sz="21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tiếng lá rừng khẽ reo </a:t>
              </a:r>
              <a:r>
                <a:rPr lang="en-US" sz="21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trong gió, tiếng chim rừng.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81726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71120" y="2511691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2" tIns="45664" rIns="91352" bIns="45664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lang="en-US" sz="2400" kern="0" dirty="0" err="1">
              <a:solidFill>
                <a:srgbClr val="000000"/>
              </a:solidFill>
              <a:latin typeface="UTM Avo"/>
              <a:ea typeface="UD Digi Kyokasho N-B"/>
              <a:cs typeface="Arial"/>
              <a:sym typeface="Arial"/>
            </a:endParaRP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lang="en-US" sz="2400" kern="0" dirty="0" err="1">
              <a:solidFill>
                <a:srgbClr val="000000"/>
              </a:solidFill>
              <a:latin typeface="UTM Avo"/>
              <a:ea typeface="UD Digi Kyokasho N-B"/>
              <a:cs typeface="Arial"/>
              <a:sym typeface="Arial"/>
            </a:endParaRP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lang="en-US" sz="2400" kern="0" dirty="0">
              <a:solidFill>
                <a:srgbClr val="000000"/>
              </a:solidFill>
              <a:latin typeface="UTM Avo"/>
              <a:ea typeface="UD Digi Kyokasho N-B"/>
              <a:cs typeface="Arial"/>
              <a:sym typeface="Arial"/>
            </a:endParaRP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6832" indent="-456832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sz="2400" kern="0" dirty="0" err="1">
              <a:solidFill>
                <a:srgbClr val="000000"/>
              </a:solidFill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E47C25E6-9E74-156E-E4A8-31694230C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13804" y="-734368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2885" y="190210"/>
            <a:ext cx="5406232" cy="25302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B75948-B6A1-1A5E-F1D0-5BA8A579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C903AA48-6225-3DD8-4E05-EC234CC61EA9}"/>
              </a:ext>
            </a:extLst>
          </p:cNvPr>
          <p:cNvSpPr/>
          <p:nvPr/>
        </p:nvSpPr>
        <p:spPr>
          <a:xfrm>
            <a:off x="566697" y="1644650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Đọc hiểu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E52B6251-DFFE-CAC5-579E-7BE7F9140EA0}"/>
              </a:ext>
            </a:extLst>
          </p:cNvPr>
          <p:cNvSpPr/>
          <p:nvPr/>
        </p:nvSpPr>
        <p:spPr>
          <a:xfrm>
            <a:off x="4779283" y="1644650"/>
            <a:ext cx="3145523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Trò chơi: Phỏng vấn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4A5B694E-57D9-6F2C-5C5C-29689DB6C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71705" y="4065600"/>
            <a:ext cx="3472855" cy="24874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B405122-7FBE-1D71-4B7A-99CA2A53C30E}"/>
              </a:ext>
            </a:extLst>
          </p:cNvPr>
          <p:cNvGrpSpPr/>
          <p:nvPr/>
        </p:nvGrpSpPr>
        <p:grpSpPr>
          <a:xfrm>
            <a:off x="914117" y="2373200"/>
            <a:ext cx="4267200" cy="1628599"/>
            <a:chOff x="2133600" y="2705100"/>
            <a:chExt cx="6400800" cy="2514600"/>
          </a:xfrm>
        </p:grpSpPr>
        <p:sp>
          <p:nvSpPr>
            <p:cNvPr id="22" name="Rounded Rectangular Callout 14">
              <a:extLst>
                <a:ext uri="{FF2B5EF4-FFF2-40B4-BE49-F238E27FC236}">
                  <a16:creationId xmlns:a16="http://schemas.microsoft.com/office/drawing/2014/main" id="{BFDA2B59-0377-52A5-E448-714AAC0A8ED8}"/>
                </a:ext>
              </a:extLst>
            </p:cNvPr>
            <p:cNvSpPr/>
            <p:nvPr/>
          </p:nvSpPr>
          <p:spPr>
            <a:xfrm>
              <a:off x="2133600" y="2705100"/>
              <a:ext cx="6400800" cy="2514600"/>
            </a:xfrm>
            <a:prstGeom prst="wedgeRoundRect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091696-A9E9-2D6B-97E8-B98E8EAC7190}"/>
                </a:ext>
              </a:extLst>
            </p:cNvPr>
            <p:cNvSpPr/>
            <p:nvPr/>
          </p:nvSpPr>
          <p:spPr>
            <a:xfrm>
              <a:off x="2393972" y="2825983"/>
              <a:ext cx="5943600" cy="2387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Vì sao tác giả có cảm giác thuyền lướt trên mây, </a:t>
              </a:r>
              <a:r>
                <a:rPr lang="en-US" sz="21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trên núi?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45A89B-21BA-6BA9-FF97-154D3DC0F0E1}"/>
              </a:ext>
            </a:extLst>
          </p:cNvPr>
          <p:cNvGrpSpPr/>
          <p:nvPr/>
        </p:nvGrpSpPr>
        <p:grpSpPr>
          <a:xfrm>
            <a:off x="7359131" y="2375415"/>
            <a:ext cx="4128167" cy="1628599"/>
            <a:chOff x="9841523" y="2739364"/>
            <a:chExt cx="6192251" cy="2514600"/>
          </a:xfrm>
        </p:grpSpPr>
        <p:sp>
          <p:nvSpPr>
            <p:cNvPr id="25" name="Rounded Rectangular Callout 16">
              <a:extLst>
                <a:ext uri="{FF2B5EF4-FFF2-40B4-BE49-F238E27FC236}">
                  <a16:creationId xmlns:a16="http://schemas.microsoft.com/office/drawing/2014/main" id="{556DB7FD-6EBA-264C-D7E3-2DDC72BECFF2}"/>
                </a:ext>
              </a:extLst>
            </p:cNvPr>
            <p:cNvSpPr/>
            <p:nvPr/>
          </p:nvSpPr>
          <p:spPr>
            <a:xfrm flipH="1">
              <a:off x="9841523" y="2739364"/>
              <a:ext cx="6192251" cy="2514600"/>
            </a:xfrm>
            <a:prstGeom prst="wedgeRoundRect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5B1704-7BE9-F4DD-2995-FE0C159E426B}"/>
                </a:ext>
              </a:extLst>
            </p:cNvPr>
            <p:cNvSpPr/>
            <p:nvPr/>
          </p:nvSpPr>
          <p:spPr>
            <a:xfrm>
              <a:off x="10118248" y="3215474"/>
              <a:ext cx="5638800" cy="1639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Vì thuyền lướt trên mặt hồ có in bóng mây, núi.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3941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566697" y="1644650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Đọc hiểu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B2DDB955-81B7-4E6B-A110-7B5371E335D7}"/>
              </a:ext>
            </a:extLst>
          </p:cNvPr>
          <p:cNvSpPr/>
          <p:nvPr/>
        </p:nvSpPr>
        <p:spPr>
          <a:xfrm>
            <a:off x="4779283" y="1644650"/>
            <a:ext cx="3145523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Trò chơi: Phỏng vấn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C2FFB35-356A-4F01-8F91-8DB4520E6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6453" y="4065600"/>
            <a:ext cx="3472855" cy="24874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96D2FF5-AF6C-4986-9B49-D4059AE7634D}"/>
              </a:ext>
            </a:extLst>
          </p:cNvPr>
          <p:cNvGrpSpPr/>
          <p:nvPr/>
        </p:nvGrpSpPr>
        <p:grpSpPr>
          <a:xfrm>
            <a:off x="819149" y="2680715"/>
            <a:ext cx="4267200" cy="1202753"/>
            <a:chOff x="2133600" y="2705100"/>
            <a:chExt cx="6400800" cy="2514600"/>
          </a:xfrm>
        </p:grpSpPr>
        <p:sp>
          <p:nvSpPr>
            <p:cNvPr id="22" name="Rounded Rectangular Callout 14">
              <a:extLst>
                <a:ext uri="{FF2B5EF4-FFF2-40B4-BE49-F238E27FC236}">
                  <a16:creationId xmlns:a16="http://schemas.microsoft.com/office/drawing/2014/main" id="{2F7D9279-A496-4158-9945-947FA710AF76}"/>
                </a:ext>
              </a:extLst>
            </p:cNvPr>
            <p:cNvSpPr/>
            <p:nvPr/>
          </p:nvSpPr>
          <p:spPr>
            <a:xfrm>
              <a:off x="2133600" y="2705100"/>
              <a:ext cx="6400800" cy="2514600"/>
            </a:xfrm>
            <a:prstGeom prst="wedgeRoundRect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F1AC97-00F5-4626-96E2-CE8482F0F689}"/>
                </a:ext>
              </a:extLst>
            </p:cNvPr>
            <p:cNvSpPr/>
            <p:nvPr/>
          </p:nvSpPr>
          <p:spPr>
            <a:xfrm>
              <a:off x="2393972" y="2857834"/>
              <a:ext cx="5943600" cy="2219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>
                  <a:latin typeface="UTM Avo" panose="02040603050506020204" pitchFamily="18" charset="0"/>
                  <a:cs typeface="Arial" pitchFamily="34" charset="0"/>
                </a:rPr>
                <a:t>Quang cảnh hồ Ba Bể đẹp như thế nào?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F80F8A-E41D-4DDA-B03E-215B6A02A6F6}"/>
              </a:ext>
            </a:extLst>
          </p:cNvPr>
          <p:cNvGrpSpPr/>
          <p:nvPr/>
        </p:nvGrpSpPr>
        <p:grpSpPr>
          <a:xfrm>
            <a:off x="6425535" y="2437766"/>
            <a:ext cx="4947316" cy="1577424"/>
            <a:chOff x="9841521" y="2739364"/>
            <a:chExt cx="7420975" cy="2541418"/>
          </a:xfrm>
        </p:grpSpPr>
        <p:sp>
          <p:nvSpPr>
            <p:cNvPr id="25" name="Rounded Rectangular Callout 16">
              <a:extLst>
                <a:ext uri="{FF2B5EF4-FFF2-40B4-BE49-F238E27FC236}">
                  <a16:creationId xmlns:a16="http://schemas.microsoft.com/office/drawing/2014/main" id="{2F96C7AC-CADE-4F94-8BA2-D7F025531DC0}"/>
                </a:ext>
              </a:extLst>
            </p:cNvPr>
            <p:cNvSpPr/>
            <p:nvPr/>
          </p:nvSpPr>
          <p:spPr>
            <a:xfrm flipH="1">
              <a:off x="9841521" y="2739364"/>
              <a:ext cx="7420975" cy="2514600"/>
            </a:xfrm>
            <a:prstGeom prst="wedgeRoundRect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2FB777-4AD0-4458-9435-7F1DC2C9E2B0}"/>
                </a:ext>
              </a:extLst>
            </p:cNvPr>
            <p:cNvSpPr/>
            <p:nvPr/>
          </p:nvSpPr>
          <p:spPr>
            <a:xfrm>
              <a:off x="10134599" y="2789062"/>
              <a:ext cx="7127897" cy="249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624" indent="-342624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100">
                  <a:latin typeface="UTM Avo" panose="02040603050506020204" pitchFamily="18" charset="0"/>
                  <a:cs typeface="Arial" pitchFamily="34" charset="0"/>
                </a:rPr>
                <a:t>Núi dựng cheo leo,...</a:t>
              </a:r>
            </a:p>
            <a:p>
              <a:pPr marL="342624" indent="-342624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100">
                  <a:latin typeface="UTM Avo" panose="02040603050506020204" pitchFamily="18" charset="0"/>
                  <a:cs typeface="Arial" pitchFamily="34" charset="0"/>
                </a:rPr>
                <a:t>Mây trắng trôi bồng bềnh,...</a:t>
              </a:r>
            </a:p>
            <a:p>
              <a:pPr marL="342624" indent="-342624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100">
                  <a:latin typeface="UTM Avo" panose="02040603050506020204" pitchFamily="18" charset="0"/>
                  <a:cs typeface="Arial" pitchFamily="34" charset="0"/>
                </a:rPr>
                <a:t>Đỏ ối vườn cam, thắm bãi ngô.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4A0E81-0229-4C70-A631-78179A7C99D5}"/>
              </a:ext>
            </a:extLst>
          </p:cNvPr>
          <p:cNvGrpSpPr/>
          <p:nvPr/>
        </p:nvGrpSpPr>
        <p:grpSpPr>
          <a:xfrm>
            <a:off x="8136900" y="4293509"/>
            <a:ext cx="2798035" cy="2031611"/>
            <a:chOff x="11906412" y="6137031"/>
            <a:chExt cx="4197052" cy="30474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653A6-8C3D-486D-9A74-6292DA96E7FD}"/>
                </a:ext>
              </a:extLst>
            </p:cNvPr>
            <p:cNvSpPr/>
            <p:nvPr/>
          </p:nvSpPr>
          <p:spPr>
            <a:xfrm>
              <a:off x="11906412" y="6137031"/>
              <a:ext cx="4197052" cy="30474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39949A-2BB5-49C8-AFAB-47B9959265F7}"/>
                </a:ext>
              </a:extLst>
            </p:cNvPr>
            <p:cNvSpPr/>
            <p:nvPr/>
          </p:nvSpPr>
          <p:spPr>
            <a:xfrm>
              <a:off x="12120277" y="6400840"/>
              <a:ext cx="3769323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latin typeface="UTM Avo" panose="02040603050506020204" pitchFamily="18" charset="0"/>
                  <a:cs typeface="Arial" pitchFamily="34" charset="0"/>
                </a:rPr>
                <a:t>Đó là vẻ đẹp rất thơ mộng và bình yên.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47438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566697" y="1644650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Đọc hiểu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B2DDB955-81B7-4E6B-A110-7B5371E335D7}"/>
              </a:ext>
            </a:extLst>
          </p:cNvPr>
          <p:cNvSpPr/>
          <p:nvPr/>
        </p:nvSpPr>
        <p:spPr>
          <a:xfrm>
            <a:off x="4779283" y="1644650"/>
            <a:ext cx="3145523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Trò chơi: Phỏng vấn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C2FFB35-356A-4F01-8F91-8DB4520E6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6453" y="4065600"/>
            <a:ext cx="3472855" cy="24874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96D2FF5-AF6C-4986-9B49-D4059AE7634D}"/>
              </a:ext>
            </a:extLst>
          </p:cNvPr>
          <p:cNvGrpSpPr/>
          <p:nvPr/>
        </p:nvGrpSpPr>
        <p:grpSpPr>
          <a:xfrm>
            <a:off x="819149" y="2680715"/>
            <a:ext cx="4267200" cy="1202753"/>
            <a:chOff x="2133600" y="2705100"/>
            <a:chExt cx="6400800" cy="2514600"/>
          </a:xfrm>
        </p:grpSpPr>
        <p:sp>
          <p:nvSpPr>
            <p:cNvPr id="22" name="Rounded Rectangular Callout 14">
              <a:extLst>
                <a:ext uri="{FF2B5EF4-FFF2-40B4-BE49-F238E27FC236}">
                  <a16:creationId xmlns:a16="http://schemas.microsoft.com/office/drawing/2014/main" id="{2F7D9279-A496-4158-9945-947FA710AF76}"/>
                </a:ext>
              </a:extLst>
            </p:cNvPr>
            <p:cNvSpPr/>
            <p:nvPr/>
          </p:nvSpPr>
          <p:spPr>
            <a:xfrm>
              <a:off x="2133600" y="2705100"/>
              <a:ext cx="6400800" cy="2514600"/>
            </a:xfrm>
            <a:prstGeom prst="wedgeRoundRect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F1AC97-00F5-4626-96E2-CE8482F0F689}"/>
                </a:ext>
              </a:extLst>
            </p:cNvPr>
            <p:cNvSpPr/>
            <p:nvPr/>
          </p:nvSpPr>
          <p:spPr>
            <a:xfrm>
              <a:off x="2393972" y="2909253"/>
              <a:ext cx="5943600" cy="2219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Theo em, vì sao tác giả </a:t>
              </a:r>
              <a:r>
                <a:rPr lang="en-US" sz="21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1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100" dirty="0">
                  <a:latin typeface="UTM Avo" panose="02040603050506020204" pitchFamily="18" charset="0"/>
                  <a:cs typeface="Arial" pitchFamily="34" charset="0"/>
                </a:rPr>
                <a:t>lưu luyến, không muốn về?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F80F8A-E41D-4DDA-B03E-215B6A02A6F6}"/>
              </a:ext>
            </a:extLst>
          </p:cNvPr>
          <p:cNvGrpSpPr/>
          <p:nvPr/>
        </p:nvGrpSpPr>
        <p:grpSpPr>
          <a:xfrm>
            <a:off x="6096000" y="2436387"/>
            <a:ext cx="5467352" cy="1612325"/>
            <a:chOff x="9841520" y="2739364"/>
            <a:chExt cx="7420976" cy="3370894"/>
          </a:xfrm>
        </p:grpSpPr>
        <p:sp>
          <p:nvSpPr>
            <p:cNvPr id="25" name="Rounded Rectangular Callout 16">
              <a:extLst>
                <a:ext uri="{FF2B5EF4-FFF2-40B4-BE49-F238E27FC236}">
                  <a16:creationId xmlns:a16="http://schemas.microsoft.com/office/drawing/2014/main" id="{2F96C7AC-CADE-4F94-8BA2-D7F025531DC0}"/>
                </a:ext>
              </a:extLst>
            </p:cNvPr>
            <p:cNvSpPr/>
            <p:nvPr/>
          </p:nvSpPr>
          <p:spPr>
            <a:xfrm flipH="1">
              <a:off x="9841520" y="2739364"/>
              <a:ext cx="7420975" cy="3273169"/>
            </a:xfrm>
            <a:prstGeom prst="wedgeRoundRect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2FB777-4AD0-4458-9435-7F1DC2C9E2B0}"/>
                </a:ext>
              </a:extLst>
            </p:cNvPr>
            <p:cNvSpPr/>
            <p:nvPr/>
          </p:nvSpPr>
          <p:spPr>
            <a:xfrm>
              <a:off x="10134599" y="2876824"/>
              <a:ext cx="7127897" cy="323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100">
                  <a:latin typeface="UTM Avo" panose="02040603050506020204" pitchFamily="18" charset="0"/>
                  <a:cs typeface="Arial" pitchFamily="34" charset="0"/>
                </a:rPr>
                <a:t>Vì cảnh đẹp quá. / Vì tác giả thích cảnh hồ quá. / Vì tác giả muốn có thêm thời gian để ngắm cảnh./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01771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28E973-A61D-43A0-9DFE-F3A160024A41}"/>
              </a:ext>
            </a:extLst>
          </p:cNvPr>
          <p:cNvSpPr/>
          <p:nvPr/>
        </p:nvSpPr>
        <p:spPr>
          <a:xfrm>
            <a:off x="566701" y="403679"/>
            <a:ext cx="3913869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Đọc hiểu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B2DDB955-81B7-4E6B-A110-7B5371E335D7}"/>
              </a:ext>
            </a:extLst>
          </p:cNvPr>
          <p:cNvSpPr/>
          <p:nvPr/>
        </p:nvSpPr>
        <p:spPr>
          <a:xfrm>
            <a:off x="566697" y="1127579"/>
            <a:ext cx="2614659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1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TỔNG KẾT</a:t>
            </a:r>
          </a:p>
        </p:txBody>
      </p:sp>
      <p:sp>
        <p:nvSpPr>
          <p:cNvPr id="11" name="Snip Single Corner Rectangle 15">
            <a:extLst>
              <a:ext uri="{FF2B5EF4-FFF2-40B4-BE49-F238E27FC236}">
                <a16:creationId xmlns:a16="http://schemas.microsoft.com/office/drawing/2014/main" id="{7A52BC1D-95CD-4CBA-A39A-82DD2565EF8A}"/>
              </a:ext>
            </a:extLst>
          </p:cNvPr>
          <p:cNvSpPr/>
          <p:nvPr/>
        </p:nvSpPr>
        <p:spPr>
          <a:xfrm>
            <a:off x="3373162" y="1152979"/>
            <a:ext cx="5445686" cy="609600"/>
          </a:xfrm>
          <a:prstGeom prst="snip1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Theo em, bài thơ thể hiện điều gì?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95D654-538C-4C6B-AF3B-97D86413369F}"/>
              </a:ext>
            </a:extLst>
          </p:cNvPr>
          <p:cNvGrpSpPr/>
          <p:nvPr/>
        </p:nvGrpSpPr>
        <p:grpSpPr>
          <a:xfrm>
            <a:off x="566701" y="1996712"/>
            <a:ext cx="6658185" cy="3413685"/>
            <a:chOff x="829322" y="3686349"/>
            <a:chExt cx="10515600" cy="61653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659FE2-2777-4BAC-918B-743769E0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29322" y="3686349"/>
              <a:ext cx="10515600" cy="61653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867B09-B95F-4CD0-B290-2D40D7C1BAB3}"/>
                </a:ext>
              </a:extLst>
            </p:cNvPr>
            <p:cNvSpPr/>
            <p:nvPr/>
          </p:nvSpPr>
          <p:spPr>
            <a:xfrm>
              <a:off x="2022107" y="5077043"/>
              <a:ext cx="8743389" cy="350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713" indent="-380713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vi-VN" sz="2000" dirty="0">
                  <a:latin typeface="UTM Avo" panose="02040603050506020204" pitchFamily="18" charset="0"/>
                  <a:cs typeface="Arial" pitchFamily="34" charset="0"/>
                </a:rPr>
                <a:t>Bài thơ ca ngợi cảnh đẹp của hồ Ba Bể. </a:t>
              </a:r>
            </a:p>
            <a:p>
              <a:pPr marL="380713" indent="-380713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vi-VN" sz="2000" dirty="0">
                  <a:latin typeface="UTM Avo" panose="02040603050506020204" pitchFamily="18" charset="0"/>
                  <a:cs typeface="Arial" pitchFamily="34" charset="0"/>
                </a:rPr>
                <a:t>Bài thơ thể hiện tình yêu và niềm tự hào của tác giả về một cảnh đẹp của 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/>
              </a:r>
              <a:br>
                <a:rPr lang="en-US" sz="2000" dirty="0">
                  <a:latin typeface="UTM Avo" panose="02040603050506020204" pitchFamily="18" charset="0"/>
                  <a:cs typeface="Arial" pitchFamily="34" charset="0"/>
                </a:rPr>
              </a:br>
              <a:r>
                <a:rPr lang="vi-VN" sz="2000" dirty="0">
                  <a:latin typeface="UTM Avo" panose="02040603050506020204" pitchFamily="18" charset="0"/>
                  <a:cs typeface="Arial" pitchFamily="34" charset="0"/>
                </a:rPr>
                <a:t>non  sông đất nước.</a:t>
              </a: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01505B5D-AF0C-49BF-AD9C-FDB49679B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43854" y="1948768"/>
            <a:ext cx="3269206" cy="33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926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642EE3-C31F-41FA-9276-FA41F90C1401}"/>
              </a:ext>
            </a:extLst>
          </p:cNvPr>
          <p:cNvSpPr/>
          <p:nvPr/>
        </p:nvSpPr>
        <p:spPr>
          <a:xfrm>
            <a:off x="760962" y="651330"/>
            <a:ext cx="10844259" cy="527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1. Tìm hiểu cách viết hoa tên địa lí Việt Nam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F8367-3848-4557-9A83-1A2DFCD2ABA0}"/>
              </a:ext>
            </a:extLst>
          </p:cNvPr>
          <p:cNvSpPr/>
          <p:nvPr/>
        </p:nvSpPr>
        <p:spPr>
          <a:xfrm>
            <a:off x="760957" y="1358929"/>
            <a:ext cx="7759817" cy="2631477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2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2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Tên riêng hồ Ba Bể được viết như thế nào? Chọn ý đúng: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a. Viết hoa chữ cái đầu của mỗi tiếng: Ba Bể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b. Viết hoa chữ cái đầu của tiếng đầu tiên: Ba bể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c. Viết hoa chữ cái đầu của tiếng đầu tiên, đặt 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/>
            </a:r>
            <a:br>
              <a:rPr lang="en-US" sz="2200" dirty="0">
                <a:latin typeface="UTM Avo" panose="02040603050506020204" pitchFamily="18" charset="0"/>
                <a:cs typeface="Arial" pitchFamily="34" charset="0"/>
              </a:rPr>
            </a:b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dấu gạch nối giữa các tiếng: Ba-bể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9B9D93D-2C1A-4C7A-A170-BF7228D7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94719" y="3186216"/>
            <a:ext cx="2124768" cy="2457222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7A6CD35F-2238-49D4-9CDD-A9616223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27313" y="2408733"/>
            <a:ext cx="1349099" cy="32249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389557A-A13B-4E9F-B93F-51A39D79CC0B}"/>
              </a:ext>
            </a:extLst>
          </p:cNvPr>
          <p:cNvGrpSpPr/>
          <p:nvPr/>
        </p:nvGrpSpPr>
        <p:grpSpPr>
          <a:xfrm>
            <a:off x="8701638" y="1419225"/>
            <a:ext cx="2500224" cy="1518886"/>
            <a:chOff x="12180424" y="2857500"/>
            <a:chExt cx="3750336" cy="227832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A2A95B31-BEAD-4E81-B348-6DF1E40F0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180424" y="2857500"/>
              <a:ext cx="3750336" cy="227832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B3DE99-6475-4B3F-9565-F0406113208E}"/>
                </a:ext>
              </a:extLst>
            </p:cNvPr>
            <p:cNvSpPr txBox="1"/>
            <p:nvPr/>
          </p:nvSpPr>
          <p:spPr>
            <a:xfrm>
              <a:off x="12714093" y="3367448"/>
              <a:ext cx="2682998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Đáp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án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: </a:t>
              </a:r>
              <a:r>
                <a:rPr lang="en-US" sz="2400" b="1" dirty="0">
                  <a:latin typeface="UTM Avo" panose="02040603050506020204" pitchFamily="18" charset="0"/>
                  <a:cs typeface="Arial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6763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642EE3-C31F-41FA-9276-FA41F90C1401}"/>
              </a:ext>
            </a:extLst>
          </p:cNvPr>
          <p:cNvSpPr/>
          <p:nvPr/>
        </p:nvSpPr>
        <p:spPr>
          <a:xfrm>
            <a:off x="673875" y="694873"/>
            <a:ext cx="10844259" cy="527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2. Thực hành viết tên địa lí Việt Nam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F8367-3848-4557-9A83-1A2DFCD2ABA0}"/>
              </a:ext>
            </a:extLst>
          </p:cNvPr>
          <p:cNvSpPr/>
          <p:nvPr/>
        </p:nvSpPr>
        <p:spPr>
          <a:xfrm>
            <a:off x="622183" y="1342175"/>
            <a:ext cx="10369667" cy="1650526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Arial" pitchFamily="34" charset="0"/>
              </a:rPr>
              <a:t>Viết tên xã (phường, thị trấn), huyện (quận, thị xã, thành phố) nơi em ở.</a:t>
            </a:r>
          </a:p>
          <a:p>
            <a:pPr algn="just">
              <a:lnSpc>
                <a:spcPct val="150000"/>
              </a:lnSpc>
            </a:pPr>
            <a:r>
              <a:rPr lang="vi-VN" sz="2200" b="1">
                <a:latin typeface="UTM Avo" panose="02040603050506020204" pitchFamily="18" charset="0"/>
                <a:cs typeface="Arial" pitchFamily="34" charset="0"/>
              </a:rPr>
              <a:t>Ví dụ: 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latin typeface="UTM Avo" panose="02040603050506020204" pitchFamily="18" charset="0"/>
                <a:cs typeface="Arial" pitchFamily="34" charset="0"/>
              </a:rPr>
              <a:t>Xã Mỹ phong</a:t>
            </a:r>
            <a:r>
              <a:rPr lang="vi-VN" sz="220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200">
                <a:latin typeface="UTM Avo" panose="02040603050506020204" pitchFamily="18" charset="0"/>
                <a:cs typeface="Arial" pitchFamily="34" charset="0"/>
              </a:rPr>
              <a:t>huyện Phù Mỹ</a:t>
            </a:r>
            <a:r>
              <a:rPr lang="vi-VN" sz="220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200">
                <a:latin typeface="UTM Avo" panose="02040603050506020204" pitchFamily="18" charset="0"/>
                <a:cs typeface="Arial" pitchFamily="34" charset="0"/>
              </a:rPr>
              <a:t>tỉnh Bình Định</a:t>
            </a:r>
            <a:r>
              <a:rPr lang="vi-VN" sz="220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9B9D93D-2C1A-4C7A-A170-BF7228D7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26399" y="3101906"/>
            <a:ext cx="2124768" cy="2457222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7A6CD35F-2238-49D4-9CDD-A9616223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58995" y="2324423"/>
            <a:ext cx="1349099" cy="32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01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642EE3-C31F-41FA-9276-FA41F90C1401}"/>
              </a:ext>
            </a:extLst>
          </p:cNvPr>
          <p:cNvSpPr/>
          <p:nvPr/>
        </p:nvSpPr>
        <p:spPr>
          <a:xfrm>
            <a:off x="676806" y="885258"/>
            <a:ext cx="6260329" cy="527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3. Học thuộc lòng</a:t>
            </a:r>
          </a:p>
        </p:txBody>
      </p:sp>
      <p:sp>
        <p:nvSpPr>
          <p:cNvPr id="26" name="Pentagon 5">
            <a:extLst>
              <a:ext uri="{FF2B5EF4-FFF2-40B4-BE49-F238E27FC236}">
                <a16:creationId xmlns:a16="http://schemas.microsoft.com/office/drawing/2014/main" id="{964149E6-3DC0-4B8C-A8A9-CFA0D1AE915F}"/>
              </a:ext>
            </a:extLst>
          </p:cNvPr>
          <p:cNvSpPr/>
          <p:nvPr/>
        </p:nvSpPr>
        <p:spPr>
          <a:xfrm>
            <a:off x="676799" y="1548098"/>
            <a:ext cx="603173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Bước 1. Cả lớp đọc bài thơ trên bảng phụ</a:t>
            </a:r>
          </a:p>
        </p:txBody>
      </p:sp>
      <p:sp>
        <p:nvSpPr>
          <p:cNvPr id="27" name="Pentagon 8">
            <a:extLst>
              <a:ext uri="{FF2B5EF4-FFF2-40B4-BE49-F238E27FC236}">
                <a16:creationId xmlns:a16="http://schemas.microsoft.com/office/drawing/2014/main" id="{7EFE44FA-134D-4898-A917-F1A3AB9CEC92}"/>
              </a:ext>
            </a:extLst>
          </p:cNvPr>
          <p:cNvSpPr/>
          <p:nvPr/>
        </p:nvSpPr>
        <p:spPr>
          <a:xfrm>
            <a:off x="679728" y="2231456"/>
            <a:ext cx="582212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 Bước 2. Cả lớp luyện đọc xóa dần</a:t>
            </a:r>
          </a:p>
        </p:txBody>
      </p:sp>
      <p:sp>
        <p:nvSpPr>
          <p:cNvPr id="28" name="Pentagon 9">
            <a:extLst>
              <a:ext uri="{FF2B5EF4-FFF2-40B4-BE49-F238E27FC236}">
                <a16:creationId xmlns:a16="http://schemas.microsoft.com/office/drawing/2014/main" id="{84BD5190-767F-4E99-8D55-F2BDCE79F7A6}"/>
              </a:ext>
            </a:extLst>
          </p:cNvPr>
          <p:cNvSpPr/>
          <p:nvPr/>
        </p:nvSpPr>
        <p:spPr>
          <a:xfrm>
            <a:off x="679239" y="2917257"/>
            <a:ext cx="5822120" cy="609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r>
              <a:rPr lang="vi-VN" sz="20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 Bước 3. Luyện đọc theo bàn, dãy, tổ</a:t>
            </a:r>
            <a:endParaRPr lang="en-US" sz="2000" b="1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8" name="Picture 16">
            <a:extLst>
              <a:ext uri="{FF2B5EF4-FFF2-40B4-BE49-F238E27FC236}">
                <a16:creationId xmlns:a16="http://schemas.microsoft.com/office/drawing/2014/main" id="{1B566299-D71E-4CE2-9FAB-8FB89802E7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029" y="3660212"/>
            <a:ext cx="3105150" cy="21018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EB634F-0F83-4B9F-9EEE-DF2B842518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52035"/>
          <a:stretch/>
        </p:blipFill>
        <p:spPr>
          <a:xfrm>
            <a:off x="7200904" y="1412307"/>
            <a:ext cx="4581001" cy="5445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15B1B0F-48AD-43A5-8E73-03B6008E1A14}"/>
              </a:ext>
            </a:extLst>
          </p:cNvPr>
          <p:cNvSpPr/>
          <p:nvPr/>
        </p:nvSpPr>
        <p:spPr>
          <a:xfrm>
            <a:off x="8605333" y="688412"/>
            <a:ext cx="1636973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847A6F-0B08-4564-BF5F-13F063E61F24}"/>
              </a:ext>
            </a:extLst>
          </p:cNvPr>
          <p:cNvSpPr/>
          <p:nvPr/>
        </p:nvSpPr>
        <p:spPr>
          <a:xfrm>
            <a:off x="7938583" y="1816392"/>
            <a:ext cx="1636973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17D024-912B-4879-A0B0-7367C9A40498}"/>
              </a:ext>
            </a:extLst>
          </p:cNvPr>
          <p:cNvSpPr/>
          <p:nvPr/>
        </p:nvSpPr>
        <p:spPr>
          <a:xfrm>
            <a:off x="9494332" y="2748194"/>
            <a:ext cx="1636973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D39661-C3E7-44C4-B867-157DC9B0CBE1}"/>
              </a:ext>
            </a:extLst>
          </p:cNvPr>
          <p:cNvSpPr/>
          <p:nvPr/>
        </p:nvSpPr>
        <p:spPr>
          <a:xfrm>
            <a:off x="7938582" y="3472551"/>
            <a:ext cx="2065598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0C01A7-D58E-4D22-A944-CF6560FFA3DF}"/>
              </a:ext>
            </a:extLst>
          </p:cNvPr>
          <p:cNvSpPr/>
          <p:nvPr/>
        </p:nvSpPr>
        <p:spPr>
          <a:xfrm>
            <a:off x="9423818" y="4421987"/>
            <a:ext cx="2065598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59279E-DE51-4F86-8CF1-1E39308198FE}"/>
              </a:ext>
            </a:extLst>
          </p:cNvPr>
          <p:cNvSpPr/>
          <p:nvPr/>
        </p:nvSpPr>
        <p:spPr>
          <a:xfrm>
            <a:off x="9561041" y="5165394"/>
            <a:ext cx="1638300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107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3;p7">
            <a:extLst>
              <a:ext uri="{FF2B5EF4-FFF2-40B4-BE49-F238E27FC236}">
                <a16:creationId xmlns:a16="http://schemas.microsoft.com/office/drawing/2014/main" id="{10DB2D23-C57D-49D4-9338-EDB75ADFDC40}"/>
              </a:ext>
            </a:extLst>
          </p:cNvPr>
          <p:cNvSpPr/>
          <p:nvPr/>
        </p:nvSpPr>
        <p:spPr>
          <a:xfrm>
            <a:off x="2470210" y="910362"/>
            <a:ext cx="7251581" cy="64271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2" tIns="45664" rIns="91352" bIns="45664" anchor="ctr" anchorCtr="0">
            <a:noAutofit/>
          </a:bodyPr>
          <a:lstStyle/>
          <a:p>
            <a:pPr lvl="0" algn="ctr"/>
            <a:r>
              <a:rPr lang="en-US" sz="28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TỰ ĐỌC THÊM Ở NHÀ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8F3F5-3893-4C03-A3C5-41B14912F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665287"/>
            <a:ext cx="12192000" cy="43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584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7675" y="4978390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642" y="2300512"/>
            <a:ext cx="768063" cy="764334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226" y="910694"/>
            <a:ext cx="768063" cy="764334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3767" y="1292861"/>
            <a:ext cx="768063" cy="764334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7826" y="2491913"/>
            <a:ext cx="768063" cy="764334"/>
          </a:xfrm>
          <a:prstGeom prst="rect">
            <a:avLst/>
          </a:prstGeom>
        </p:spPr>
      </p:pic>
      <p:sp>
        <p:nvSpPr>
          <p:cNvPr id="3" name="Arrow: Right 2">
            <a:hlinkClick r:id="rId16" action="ppaction://hlinksldjump"/>
            <a:extLst>
              <a:ext uri="{FF2B5EF4-FFF2-40B4-BE49-F238E27FC236}">
                <a16:creationId xmlns:a16="http://schemas.microsoft.com/office/drawing/2014/main" id="{F587B969-D8CB-2AC4-534F-038C24977656}"/>
              </a:ext>
            </a:extLst>
          </p:cNvPr>
          <p:cNvSpPr/>
          <p:nvPr/>
        </p:nvSpPr>
        <p:spPr>
          <a:xfrm>
            <a:off x="10257694" y="140678"/>
            <a:ext cx="1652954" cy="668215"/>
          </a:xfrm>
          <a:prstGeom prst="rightArrow">
            <a:avLst/>
          </a:prstGeom>
          <a:solidFill>
            <a:srgbClr val="A1EE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tục</a:t>
            </a: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endParaRPr lang="en-US" sz="1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3.95833E-6 0.380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7136 0.058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236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0221 0.534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35 0.0588 L 0.36875 0.0171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21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0117 0.6229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75 0.01713 L 0.51432 0.0289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1784 0.4682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432 0.02894 L 0.58451 0.0490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99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4"/>
          <p:cNvGrpSpPr/>
          <p:nvPr/>
        </p:nvGrpSpPr>
        <p:grpSpPr>
          <a:xfrm>
            <a:off x="901703" y="-4656969"/>
            <a:ext cx="10388601" cy="8643965"/>
            <a:chOff x="901699" y="-1905000"/>
            <a:chExt cx="10388601" cy="4452258"/>
          </a:xfrm>
        </p:grpSpPr>
        <p:pic>
          <p:nvPicPr>
            <p:cNvPr id="124" name="Google Shape;124;p4" descr="C:\Users\ADMIN\Desktop\Tai nguyen thiet ke tro choi\Bảng gỗ\wooden-blank-sign-clipart-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4"/>
            <p:cNvSpPr txBox="1"/>
            <p:nvPr/>
          </p:nvSpPr>
          <p:spPr>
            <a:xfrm>
              <a:off x="2004646" y="661481"/>
              <a:ext cx="8077200" cy="725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1: </a:t>
              </a:r>
              <a:r>
                <a:rPr lang="vi-VN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Hồ gì ở giữa Thủ đô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vi-VN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Nước xanh biêng biếc, Tháp Rùa nghiêng soi?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defRPr/>
              </a:pPr>
              <a:endParaRPr lang="en-US" sz="9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4"/>
          <p:cNvGrpSpPr/>
          <p:nvPr/>
        </p:nvGrpSpPr>
        <p:grpSpPr>
          <a:xfrm>
            <a:off x="2196464" y="4203330"/>
            <a:ext cx="6326219" cy="1623040"/>
            <a:chOff x="3248075" y="2514600"/>
            <a:chExt cx="4524325" cy="2310873"/>
          </a:xfrm>
        </p:grpSpPr>
        <p:pic>
          <p:nvPicPr>
            <p:cNvPr id="127" name="Google Shape;127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4"/>
            <p:cNvSpPr txBox="1"/>
            <p:nvPr/>
          </p:nvSpPr>
          <p:spPr>
            <a:xfrm>
              <a:off x="3574836" y="3012778"/>
              <a:ext cx="3864341" cy="657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400" b="1" dirty="0" err="1"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Gươm</a:t>
              </a:r>
              <a:r>
                <a:rPr lang="en-US" sz="2400" b="1" dirty="0">
                  <a:latin typeface="UTM Avo" panose="02040603050506020204" pitchFamily="18" charset="0"/>
                </a:rPr>
                <a:t> – Hà </a:t>
              </a:r>
              <a:r>
                <a:rPr lang="en-US" sz="2400" b="1" dirty="0" err="1">
                  <a:latin typeface="UTM Avo" panose="02040603050506020204" pitchFamily="18" charset="0"/>
                </a:rPr>
                <a:t>Nội</a:t>
              </a:r>
              <a:endParaRPr lang="vi-VN" sz="24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0" name="Google Shape;130;p4" descr="886255f75f86d6f948235e2659cdd1c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374" y="4636000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E7BBC-8199-2041-1F94-BA30298D9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94" y="1536697"/>
            <a:ext cx="3421014" cy="221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Google Shape;122;p4" descr="Kết quả hình ảnh cho tree apple cartoon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09243" y="2571687"/>
            <a:ext cx="3146059" cy="3478696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FFA7AA1A-101E-F36C-BFA5-B15435C5E7C2}"/>
              </a:ext>
            </a:extLst>
          </p:cNvPr>
          <p:cNvGrpSpPr/>
          <p:nvPr/>
        </p:nvGrpSpPr>
        <p:grpSpPr>
          <a:xfrm>
            <a:off x="901705" y="-4460631"/>
            <a:ext cx="10388601" cy="8329246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A25AE7A1-A156-3B39-DE79-77D72B4A716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C1317434-ED1B-58A5-CD74-EDC51DCF0E65}"/>
                </a:ext>
              </a:extLst>
            </p:cNvPr>
            <p:cNvSpPr txBox="1"/>
            <p:nvPr/>
          </p:nvSpPr>
          <p:spPr>
            <a:xfrm>
              <a:off x="2233245" y="622557"/>
              <a:ext cx="7725508" cy="7526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2: </a:t>
              </a:r>
              <a:r>
                <a:rPr lang="vi-VN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Núi gì cao nhất nước ta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vi-VN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Ai ai cũng gọi “nóc nhà Đông Dương</a:t>
              </a:r>
              <a:r>
                <a:rPr lang="en-US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”</a:t>
              </a:r>
              <a:r>
                <a:rPr lang="vi-VN" sz="2400" dirty="0">
                  <a:solidFill>
                    <a:prstClr val="white"/>
                  </a:solidFill>
                  <a:latin typeface="UTM Avo" panose="02040603050506020204" pitchFamily="18" charset="0"/>
                </a:rPr>
                <a:t>?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defRPr/>
              </a:pPr>
              <a:endParaRPr lang="en-US" sz="9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28AC7280-B573-AC48-8C3F-98D22D6D49AE}"/>
              </a:ext>
            </a:extLst>
          </p:cNvPr>
          <p:cNvGrpSpPr/>
          <p:nvPr/>
        </p:nvGrpSpPr>
        <p:grpSpPr>
          <a:xfrm>
            <a:off x="2801783" y="4310745"/>
            <a:ext cx="5253558" cy="1523416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8138619F-E28A-8FEA-1E40-BCC1DFD2C7F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B3E2A369-D6CC-687E-7742-A05543DF6196}"/>
                </a:ext>
              </a:extLst>
            </p:cNvPr>
            <p:cNvSpPr txBox="1"/>
            <p:nvPr/>
          </p:nvSpPr>
          <p:spPr>
            <a:xfrm>
              <a:off x="3578066" y="2983628"/>
              <a:ext cx="3864341" cy="700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400" b="1" dirty="0" err="1">
                  <a:latin typeface="UTM Avo" panose="02040603050506020204" pitchFamily="18" charset="0"/>
                </a:rPr>
                <a:t>Núi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vi-VN" sz="2400" b="1" dirty="0">
                  <a:latin typeface="UTM Avo" panose="02040603050506020204" pitchFamily="18" charset="0"/>
                </a:rPr>
                <a:t>Phan </a:t>
              </a:r>
              <a:r>
                <a:rPr lang="en-US" sz="2400" b="1" dirty="0">
                  <a:latin typeface="UTM Avo" panose="02040603050506020204" pitchFamily="18" charset="0"/>
                </a:rPr>
                <a:t>X</a:t>
              </a:r>
              <a:r>
                <a:rPr lang="vi-VN" sz="2400" b="1" dirty="0">
                  <a:latin typeface="UTM Avo" panose="02040603050506020204" pitchFamily="18" charset="0"/>
                </a:rPr>
                <a:t>i </a:t>
              </a:r>
              <a:r>
                <a:rPr lang="en-US" sz="2400" b="1" dirty="0">
                  <a:latin typeface="UTM Avo" panose="02040603050506020204" pitchFamily="18" charset="0"/>
                </a:rPr>
                <a:t>P</a:t>
              </a:r>
              <a:r>
                <a:rPr lang="vi-VN" sz="2400" b="1" dirty="0">
                  <a:latin typeface="UTM Avo" panose="02040603050506020204" pitchFamily="18" charset="0"/>
                </a:rPr>
                <a:t>ăng</a:t>
              </a: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C0BF7E34-A555-0908-3082-0D0090E8D9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1699" y="4678723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p4" descr="Kết quả hình ảnh cho tree apple cartoon">
            <a:hlinkClick r:id="rId8" action="ppaction://hlinksldjump"/>
            <a:extLst>
              <a:ext uri="{FF2B5EF4-FFF2-40B4-BE49-F238E27FC236}">
                <a16:creationId xmlns:a16="http://schemas.microsoft.com/office/drawing/2014/main" id="{5B40448E-A6AF-4F55-E144-57951036696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55347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092C7-E667-AE65-CEC4-B8EB7A673E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46" y="1447928"/>
            <a:ext cx="3269519" cy="217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">
          <a:extLst>
            <a:ext uri="{FF2B5EF4-FFF2-40B4-BE49-F238E27FC236}">
              <a16:creationId xmlns:a16="http://schemas.microsoft.com/office/drawing/2014/main" id="{2DA918CF-98D1-3B52-6142-212C744E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85964DC5-21DA-5D1C-6D0C-09B6B293DFCC}"/>
              </a:ext>
            </a:extLst>
          </p:cNvPr>
          <p:cNvGrpSpPr/>
          <p:nvPr/>
        </p:nvGrpSpPr>
        <p:grpSpPr>
          <a:xfrm>
            <a:off x="901705" y="-4460631"/>
            <a:ext cx="10388601" cy="8329246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885619AA-DEAF-1966-C194-7F5337971B3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C7056AE8-6907-7B61-EFE0-22797C30E197}"/>
                </a:ext>
              </a:extLst>
            </p:cNvPr>
            <p:cNvSpPr txBox="1"/>
            <p:nvPr/>
          </p:nvSpPr>
          <p:spPr>
            <a:xfrm>
              <a:off x="2233245" y="648756"/>
              <a:ext cx="7725508" cy="456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3: 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Ở </a:t>
              </a:r>
              <a:r>
                <a:rPr lang="en-US" sz="2400" kern="0" dirty="0" err="1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đâu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cảng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nhà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Rồng</a:t>
              </a:r>
              <a:r>
                <a:rPr lang="en-US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lang="vi-VN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defRPr/>
              </a:pPr>
              <a:endParaRPr lang="en-US" sz="9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2D686871-8DCB-0D56-F0B9-A99CB83EB07E}"/>
              </a:ext>
            </a:extLst>
          </p:cNvPr>
          <p:cNvGrpSpPr/>
          <p:nvPr/>
        </p:nvGrpSpPr>
        <p:grpSpPr>
          <a:xfrm>
            <a:off x="2801783" y="4310745"/>
            <a:ext cx="5253558" cy="1523416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3AFF5BF2-405D-FEBA-23D0-CA04DE65286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520DA256-11A2-F792-EA8C-8BA5FE8A173C}"/>
                </a:ext>
              </a:extLst>
            </p:cNvPr>
            <p:cNvSpPr txBox="1"/>
            <p:nvPr/>
          </p:nvSpPr>
          <p:spPr>
            <a:xfrm>
              <a:off x="3578066" y="2983628"/>
              <a:ext cx="3864341" cy="700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400" b="1" dirty="0">
                  <a:latin typeface="UTM Avo" panose="02040603050506020204" pitchFamily="18" charset="0"/>
                </a:rPr>
                <a:t>Thành </a:t>
              </a:r>
              <a:r>
                <a:rPr lang="en-US" sz="2400" b="1" dirty="0" err="1">
                  <a:latin typeface="UTM Avo" panose="02040603050506020204" pitchFamily="18" charset="0"/>
                </a:rPr>
                <a:t>phố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latin typeface="UTM Avo" panose="02040603050506020204" pitchFamily="18" charset="0"/>
                </a:rPr>
                <a:t> Chí Minh</a:t>
              </a:r>
              <a:endParaRPr lang="vi-VN" sz="24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3A1CC18F-F60E-C446-704F-E5689ED57E9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1699" y="4678723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p4" descr="Kết quả hình ảnh cho tree apple cartoon">
            <a:hlinkClick r:id="rId8" action="ppaction://hlinksldjump"/>
            <a:extLst>
              <a:ext uri="{FF2B5EF4-FFF2-40B4-BE49-F238E27FC236}">
                <a16:creationId xmlns:a16="http://schemas.microsoft.com/office/drawing/2014/main" id="{191EF604-4543-CBA4-81DE-AC08A557D29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55347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60D05-AA0C-D60F-756B-C19D4CC3C0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99" y="1002186"/>
            <a:ext cx="3632200" cy="255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156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7786E28D-A01A-F094-BAA5-FED79613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0D7737FA-D39C-9233-9C9E-FA7B19D1010F}"/>
              </a:ext>
            </a:extLst>
          </p:cNvPr>
          <p:cNvGrpSpPr/>
          <p:nvPr/>
        </p:nvGrpSpPr>
        <p:grpSpPr>
          <a:xfrm>
            <a:off x="901705" y="-4460631"/>
            <a:ext cx="10388601" cy="8329246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EC20706F-591F-399E-CE7B-139D629C306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F93FED12-1B64-29F3-89B1-8D23A195B593}"/>
                </a:ext>
              </a:extLst>
            </p:cNvPr>
            <p:cNvSpPr txBox="1"/>
            <p:nvPr/>
          </p:nvSpPr>
          <p:spPr>
            <a:xfrm>
              <a:off x="2083776" y="648756"/>
              <a:ext cx="8024445" cy="345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lang="en-US" sz="24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4: </a:t>
              </a:r>
              <a:r>
                <a:rPr lang="vi-VN" sz="2400" kern="0" dirty="0">
                  <a:solidFill>
                    <a:prstClr val="white"/>
                  </a:solidFill>
                  <a:latin typeface="UTM Avo" panose="02040603050506020204" pitchFamily="18" charset="0"/>
                  <a:cs typeface="Arial"/>
                  <a:sym typeface="Arial"/>
                </a:rPr>
                <a:t>Ở đâu sương phủ rừng thông sớm chiều?</a:t>
              </a:r>
              <a:endParaRPr lang="en-US" sz="9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A1535D32-E4CA-CBB3-2914-C05AC0ACC9A7}"/>
              </a:ext>
            </a:extLst>
          </p:cNvPr>
          <p:cNvGrpSpPr/>
          <p:nvPr/>
        </p:nvGrpSpPr>
        <p:grpSpPr>
          <a:xfrm>
            <a:off x="2801783" y="4310745"/>
            <a:ext cx="5253558" cy="1523416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73DE742E-9145-061A-1D18-1CA62A560A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E3A2CFAB-48BB-8108-B823-06BF35338983}"/>
                </a:ext>
              </a:extLst>
            </p:cNvPr>
            <p:cNvSpPr txBox="1"/>
            <p:nvPr/>
          </p:nvSpPr>
          <p:spPr>
            <a:xfrm>
              <a:off x="3578066" y="2983628"/>
              <a:ext cx="3864341" cy="700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400" b="1" dirty="0" err="1">
                  <a:latin typeface="UTM Avo" panose="02040603050506020204" pitchFamily="18" charset="0"/>
                </a:rPr>
                <a:t>Đà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Lạt</a:t>
              </a:r>
              <a:endParaRPr lang="vi-VN" sz="24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4719E288-3185-4D18-DCF1-4E72F823D9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699" y="4678723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4F505-F222-67C9-A34C-33FA95B32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47" y="963209"/>
            <a:ext cx="4479504" cy="260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oogle Shape;122;p4" descr="Kết quả hình ảnh cho tree apple cartoon">
            <a:hlinkClick r:id="rId7" action="ppaction://hlinksldjump"/>
            <a:extLst>
              <a:ext uri="{FF2B5EF4-FFF2-40B4-BE49-F238E27FC236}">
                <a16:creationId xmlns:a16="http://schemas.microsoft.com/office/drawing/2014/main" id="{CF26AC01-1B39-E51E-4F32-F6348D660B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55347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0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5991B508-6183-4874-BE0A-0CCDD9AA3D80}"/>
              </a:ext>
            </a:extLst>
          </p:cNvPr>
          <p:cNvSpPr txBox="1"/>
          <p:nvPr/>
        </p:nvSpPr>
        <p:spPr>
          <a:xfrm>
            <a:off x="562969" y="977902"/>
            <a:ext cx="1114795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5"/>
              </a:lnSpc>
            </a:pPr>
            <a:r>
              <a:rPr lang="en-US" sz="2800" b="1" dirty="0">
                <a:latin typeface="UTM Avo" panose="02040603050506020204" pitchFamily="18" charset="0"/>
                <a:cs typeface="Arial" pitchFamily="34" charset="0"/>
              </a:rPr>
              <a:t>GIỚI THIỆU CẢNH ĐẸP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8BB3E2-7FC0-40D4-9E3F-BFD3F52E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0404" y="4023868"/>
            <a:ext cx="2593066" cy="24193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1F06EA-57EB-49D9-8778-ADB339C2BAE8}"/>
              </a:ext>
            </a:extLst>
          </p:cNvPr>
          <p:cNvGrpSpPr/>
          <p:nvPr/>
        </p:nvGrpSpPr>
        <p:grpSpPr>
          <a:xfrm>
            <a:off x="800613" y="2141884"/>
            <a:ext cx="10672662" cy="1670465"/>
            <a:chOff x="1139503" y="2050526"/>
            <a:chExt cx="16008993" cy="2505698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7935C135-3642-4825-94F0-E405D9DB8E96}"/>
                </a:ext>
              </a:extLst>
            </p:cNvPr>
            <p:cNvSpPr/>
            <p:nvPr/>
          </p:nvSpPr>
          <p:spPr>
            <a:xfrm>
              <a:off x="1139503" y="2050526"/>
              <a:ext cx="16008993" cy="250569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F2E9B-A2F2-4E6E-9C69-DD23C8C114A0}"/>
                </a:ext>
              </a:extLst>
            </p:cNvPr>
            <p:cNvSpPr/>
            <p:nvPr/>
          </p:nvSpPr>
          <p:spPr>
            <a:xfrm>
              <a:off x="1447800" y="2270353"/>
              <a:ext cx="15392401" cy="2207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Hồ Gươm – còn gọi là hồ Hoàn Kiếm, ở trung tâm </a:t>
              </a:r>
              <a:r>
                <a:rPr lang="en-US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T</a:t>
              </a:r>
              <a:r>
                <a:rPr lang="vi-VN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hủ đô Hà Nội; hồ được đặt tên như vậy vì gắn với sự tích vua Lê Lợi sau khi chiến thắng giặc Minh đã trả </a:t>
              </a:r>
              <a:r>
                <a:rPr lang="en-US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/>
              </a:r>
              <a:br>
                <a:rPr lang="en-US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</a:br>
              <a:r>
                <a:rPr lang="vi-VN" sz="20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gươm thần cho Long Quân.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F56F5C8-F287-4F05-87AB-F1783E19F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1" y="4053547"/>
            <a:ext cx="3683125" cy="2337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74CB-AB4C-4E9D-8354-515389086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83" y="4088169"/>
            <a:ext cx="3354725" cy="225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10205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5991B508-6183-4874-BE0A-0CCDD9AA3D80}"/>
              </a:ext>
            </a:extLst>
          </p:cNvPr>
          <p:cNvSpPr txBox="1"/>
          <p:nvPr/>
        </p:nvSpPr>
        <p:spPr>
          <a:xfrm>
            <a:off x="562969" y="977902"/>
            <a:ext cx="1114795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5"/>
              </a:lnSpc>
            </a:pPr>
            <a:r>
              <a:rPr lang="en-US" sz="2800" b="1" dirty="0">
                <a:latin typeface="UTM Avo" panose="02040603050506020204" pitchFamily="18" charset="0"/>
                <a:cs typeface="Arial" pitchFamily="34" charset="0"/>
              </a:rPr>
              <a:t>GIỚI THIỆU CẢNH ĐẸP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8BB3E2-7FC0-40D4-9E3F-BFD3F52E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0404" y="4023868"/>
            <a:ext cx="2593066" cy="24193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1F06EA-57EB-49D9-8778-ADB339C2BAE8}"/>
              </a:ext>
            </a:extLst>
          </p:cNvPr>
          <p:cNvGrpSpPr/>
          <p:nvPr/>
        </p:nvGrpSpPr>
        <p:grpSpPr>
          <a:xfrm>
            <a:off x="800613" y="2141881"/>
            <a:ext cx="10672662" cy="1287122"/>
            <a:chOff x="1139503" y="2050528"/>
            <a:chExt cx="16008993" cy="1930683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7935C135-3642-4825-94F0-E405D9DB8E96}"/>
                </a:ext>
              </a:extLst>
            </p:cNvPr>
            <p:cNvSpPr/>
            <p:nvPr/>
          </p:nvSpPr>
          <p:spPr>
            <a:xfrm>
              <a:off x="1139503" y="2050528"/>
              <a:ext cx="16008993" cy="19306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F2E9B-A2F2-4E6E-9C69-DD23C8C114A0}"/>
                </a:ext>
              </a:extLst>
            </p:cNvPr>
            <p:cNvSpPr/>
            <p:nvPr/>
          </p:nvSpPr>
          <p:spPr>
            <a:xfrm>
              <a:off x="1447800" y="2289129"/>
              <a:ext cx="15392402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Phan</a:t>
              </a:r>
              <a:r>
                <a:rPr lang="en-US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 X</a:t>
              </a:r>
              <a:r>
                <a:rPr lang="vi-VN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i</a:t>
              </a:r>
              <a:r>
                <a:rPr lang="en-US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 P</a:t>
              </a:r>
              <a:r>
                <a:rPr lang="vi-VN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ăng là ngon núi cao nhất Việt Nam và cao nhất Đông Dương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(Cam-pu-chia, Lào, Việt Nam), nằm ở giữa hai tỉnh Lào Cai và Lai Châu.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3F183B-CA6A-4316-BAEF-10AA3D914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4" y="3597840"/>
            <a:ext cx="3618987" cy="228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8774A-F614-4CBA-8B82-DC4427203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06" y="3588070"/>
            <a:ext cx="3482935" cy="2292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298965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379</TotalTime>
  <Words>1051</Words>
  <Application>Microsoft Office PowerPoint</Application>
  <PresentationFormat>Widescreen</PresentationFormat>
  <Paragraphs>115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Wingdings</vt:lpstr>
      <vt:lpstr>Calibri</vt:lpstr>
      <vt:lpstr>UD Digi Kyokasho N-B</vt:lpstr>
      <vt:lpstr>UTM Avo</vt:lpstr>
      <vt:lpstr>Times New Roman</vt:lpstr>
      <vt:lpstr>4_Office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ADMIN</cp:lastModifiedBy>
  <cp:revision>36</cp:revision>
  <dcterms:created xsi:type="dcterms:W3CDTF">2023-10-19T01:35:13Z</dcterms:created>
  <dcterms:modified xsi:type="dcterms:W3CDTF">2025-04-09T02:17:04Z</dcterms:modified>
  <cp:category>9Slide.vn</cp:category>
</cp:coreProperties>
</file>