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</p:sldMasterIdLst>
  <p:notesMasterIdLst>
    <p:notesMasterId r:id="rId15"/>
  </p:notesMasterIdLst>
  <p:sldIdLst>
    <p:sldId id="306" r:id="rId3"/>
    <p:sldId id="308" r:id="rId4"/>
    <p:sldId id="313" r:id="rId5"/>
    <p:sldId id="264" r:id="rId6"/>
    <p:sldId id="304" r:id="rId7"/>
    <p:sldId id="300" r:id="rId8"/>
    <p:sldId id="301" r:id="rId9"/>
    <p:sldId id="298" r:id="rId10"/>
    <p:sldId id="305" r:id="rId11"/>
    <p:sldId id="263" r:id="rId12"/>
    <p:sldId id="314" r:id="rId13"/>
    <p:sldId id="270" r:id="rId14"/>
  </p:sldIdLst>
  <p:sldSz cx="12192000" cy="6858000"/>
  <p:notesSz cx="6858000" cy="9144000"/>
  <p:embeddedFontLst>
    <p:embeddedFont>
      <p:font typeface="VNI-Times" pitchFamily="2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240E88"/>
    <a:srgbClr val="CA7A9C"/>
    <a:srgbClr val="3FA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9C56-6DAA-494A-B0B7-71F262502AD6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2B2F3-1DE3-42E0-A402-B4826F0D7F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4B7E8A-97A6-43D8-91AC-B17A79666033}" type="slidenum">
              <a:rPr lang="zh-CN" altLang="en-US" smtClean="0">
                <a:latin typeface="VNI-Times" pitchFamily="2" charset="0"/>
                <a:cs typeface="等线"/>
              </a:rPr>
              <a:pPr/>
              <a:t>2</a:t>
            </a:fld>
            <a:endParaRPr lang="zh-CN" altLang="en-US" smtClean="0">
              <a:latin typeface="VNI-Times" pitchFamily="2" charset="0"/>
              <a:cs typeface="等线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75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LAPTOP\Downloads\RuaMatNhuMeo-3H-BeBaoNgu_4amhu.mp3" TargetMode="External"/><Relationship Id="rId1" Type="http://schemas.openxmlformats.org/officeDocument/2006/relationships/video" Target="file:///D:\Gi&#225;o%20&#225;n%20-%20H&#7891;%20s&#417;%20L&#7899;p%204%20(2023-2024)\Gi&#225;o%20&#225;n%20&#273;i&#7879;n%20t&#7917;%20l&#7899;p%204%20-%20Canh%20Di&#7873;u\R&#7917;a%20M&#7863;t%20Nh&#432;%20M&#232;o%20-%20Meo%20Meo%20r&#7917;a%20m&#7863;t%20nh&#432;%20M&#232;o%20-%20B&#233;%20Mon%20-%20Nh&#7841;c%20Thi&#7871;u%20Nhi%20Vui%20Nh&#7897;n%20S&#244;i%20&#272;&#7897;ng%20Hay%20Nh&#7845;t.mp4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inh nen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" y="-46038"/>
            <a:ext cx="1228725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 flipV="1">
            <a:off x="-344488" y="80963"/>
            <a:ext cx="3103563" cy="2779712"/>
            <a:chOff x="17" y="2256"/>
            <a:chExt cx="1829" cy="2064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4147" name="Freeform 32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Freeform 33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9" name="Freeform 34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0" name="Freeform 35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1" name="Freeform 36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Freeform 37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 w 1272"/>
                  <a:gd name="T1" fmla="*/ 0 h 1495"/>
                  <a:gd name="T2" fmla="*/ 1 w 1272"/>
                  <a:gd name="T3" fmla="*/ 0 h 1495"/>
                  <a:gd name="T4" fmla="*/ 1 w 1272"/>
                  <a:gd name="T5" fmla="*/ 0 h 1495"/>
                  <a:gd name="T6" fmla="*/ 1 w 1272"/>
                  <a:gd name="T7" fmla="*/ 0 h 1495"/>
                  <a:gd name="T8" fmla="*/ 1 w 1272"/>
                  <a:gd name="T9" fmla="*/ 0 h 1495"/>
                  <a:gd name="T10" fmla="*/ 1 w 1272"/>
                  <a:gd name="T11" fmla="*/ 0 h 1495"/>
                  <a:gd name="T12" fmla="*/ 1 w 1272"/>
                  <a:gd name="T13" fmla="*/ 0 h 1495"/>
                  <a:gd name="T14" fmla="*/ 1 w 1272"/>
                  <a:gd name="T15" fmla="*/ 0 h 1495"/>
                  <a:gd name="T16" fmla="*/ 1 w 1272"/>
                  <a:gd name="T17" fmla="*/ 0 h 1495"/>
                  <a:gd name="T18" fmla="*/ 1 w 1272"/>
                  <a:gd name="T19" fmla="*/ 0 h 1495"/>
                  <a:gd name="T20" fmla="*/ 1 w 1272"/>
                  <a:gd name="T21" fmla="*/ 0 h 1495"/>
                  <a:gd name="T22" fmla="*/ 1 w 1272"/>
                  <a:gd name="T23" fmla="*/ 0 h 1495"/>
                  <a:gd name="T24" fmla="*/ 1 w 1272"/>
                  <a:gd name="T25" fmla="*/ 0 h 1495"/>
                  <a:gd name="T26" fmla="*/ 1 w 1272"/>
                  <a:gd name="T27" fmla="*/ 0 h 1495"/>
                  <a:gd name="T28" fmla="*/ 1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1 w 1272"/>
                  <a:gd name="T39" fmla="*/ 0 h 1495"/>
                  <a:gd name="T40" fmla="*/ 1 w 1272"/>
                  <a:gd name="T41" fmla="*/ 0 h 1495"/>
                  <a:gd name="T42" fmla="*/ 1 w 1272"/>
                  <a:gd name="T43" fmla="*/ 0 h 1495"/>
                  <a:gd name="T44" fmla="*/ 1 w 1272"/>
                  <a:gd name="T45" fmla="*/ 0 h 1495"/>
                  <a:gd name="T46" fmla="*/ 1 w 1272"/>
                  <a:gd name="T47" fmla="*/ 0 h 1495"/>
                  <a:gd name="T48" fmla="*/ 1 w 1272"/>
                  <a:gd name="T49" fmla="*/ 0 h 1495"/>
                  <a:gd name="T50" fmla="*/ 1 w 1272"/>
                  <a:gd name="T51" fmla="*/ 0 h 1495"/>
                  <a:gd name="T52" fmla="*/ 1 w 1272"/>
                  <a:gd name="T53" fmla="*/ 0 h 1495"/>
                  <a:gd name="T54" fmla="*/ 1 w 1272"/>
                  <a:gd name="T55" fmla="*/ 0 h 1495"/>
                  <a:gd name="T56" fmla="*/ 1 w 1272"/>
                  <a:gd name="T57" fmla="*/ 0 h 1495"/>
                  <a:gd name="T58" fmla="*/ 1 w 1272"/>
                  <a:gd name="T59" fmla="*/ 0 h 1495"/>
                  <a:gd name="T60" fmla="*/ 1 w 1272"/>
                  <a:gd name="T61" fmla="*/ 0 h 1495"/>
                  <a:gd name="T62" fmla="*/ 1 w 1272"/>
                  <a:gd name="T63" fmla="*/ 0 h 1495"/>
                  <a:gd name="T64" fmla="*/ 1 w 1272"/>
                  <a:gd name="T65" fmla="*/ 0 h 1495"/>
                  <a:gd name="T66" fmla="*/ 1 w 1272"/>
                  <a:gd name="T67" fmla="*/ 0 h 1495"/>
                  <a:gd name="T68" fmla="*/ 1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3" name="Freeform 38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1 w 1338"/>
                  <a:gd name="T5" fmla="*/ 0 h 1572"/>
                  <a:gd name="T6" fmla="*/ 1 w 1338"/>
                  <a:gd name="T7" fmla="*/ 0 h 1572"/>
                  <a:gd name="T8" fmla="*/ 1 w 1338"/>
                  <a:gd name="T9" fmla="*/ 0 h 1572"/>
                  <a:gd name="T10" fmla="*/ 1 w 1338"/>
                  <a:gd name="T11" fmla="*/ 0 h 1572"/>
                  <a:gd name="T12" fmla="*/ 1 w 1338"/>
                  <a:gd name="T13" fmla="*/ 0 h 1572"/>
                  <a:gd name="T14" fmla="*/ 1 w 1338"/>
                  <a:gd name="T15" fmla="*/ 0 h 1572"/>
                  <a:gd name="T16" fmla="*/ 1 w 1338"/>
                  <a:gd name="T17" fmla="*/ 0 h 1572"/>
                  <a:gd name="T18" fmla="*/ 1 w 1338"/>
                  <a:gd name="T19" fmla="*/ 0 h 1572"/>
                  <a:gd name="T20" fmla="*/ 1 w 1338"/>
                  <a:gd name="T21" fmla="*/ 0 h 1572"/>
                  <a:gd name="T22" fmla="*/ 1 w 1338"/>
                  <a:gd name="T23" fmla="*/ 0 h 1572"/>
                  <a:gd name="T24" fmla="*/ 1 w 1338"/>
                  <a:gd name="T25" fmla="*/ 0 h 1572"/>
                  <a:gd name="T26" fmla="*/ 1 w 1338"/>
                  <a:gd name="T27" fmla="*/ 0 h 1572"/>
                  <a:gd name="T28" fmla="*/ 1 w 1338"/>
                  <a:gd name="T29" fmla="*/ 0 h 1572"/>
                  <a:gd name="T30" fmla="*/ 1 w 1338"/>
                  <a:gd name="T31" fmla="*/ 0 h 1572"/>
                  <a:gd name="T32" fmla="*/ 1 w 1338"/>
                  <a:gd name="T33" fmla="*/ 0 h 1572"/>
                  <a:gd name="T34" fmla="*/ 1 w 1338"/>
                  <a:gd name="T35" fmla="*/ 0 h 1572"/>
                  <a:gd name="T36" fmla="*/ 1 w 1338"/>
                  <a:gd name="T37" fmla="*/ 0 h 1572"/>
                  <a:gd name="T38" fmla="*/ 1 w 1338"/>
                  <a:gd name="T39" fmla="*/ 0 h 1572"/>
                  <a:gd name="T40" fmla="*/ 1 w 1338"/>
                  <a:gd name="T41" fmla="*/ 0 h 1572"/>
                  <a:gd name="T42" fmla="*/ 1 w 1338"/>
                  <a:gd name="T43" fmla="*/ 0 h 1572"/>
                  <a:gd name="T44" fmla="*/ 1 w 1338"/>
                  <a:gd name="T45" fmla="*/ 0 h 1572"/>
                  <a:gd name="T46" fmla="*/ 1 w 1338"/>
                  <a:gd name="T47" fmla="*/ 0 h 1572"/>
                  <a:gd name="T48" fmla="*/ 1 w 1338"/>
                  <a:gd name="T49" fmla="*/ 0 h 1572"/>
                  <a:gd name="T50" fmla="*/ 1 w 1338"/>
                  <a:gd name="T51" fmla="*/ 0 h 1572"/>
                  <a:gd name="T52" fmla="*/ 1 w 1338"/>
                  <a:gd name="T53" fmla="*/ 0 h 1572"/>
                  <a:gd name="T54" fmla="*/ 1 w 1338"/>
                  <a:gd name="T55" fmla="*/ 0 h 1572"/>
                  <a:gd name="T56" fmla="*/ 1 w 1338"/>
                  <a:gd name="T57" fmla="*/ 0 h 1572"/>
                  <a:gd name="T58" fmla="*/ 1 w 1338"/>
                  <a:gd name="T59" fmla="*/ 0 h 1572"/>
                  <a:gd name="T60" fmla="*/ 1 w 1338"/>
                  <a:gd name="T61" fmla="*/ 0 h 1572"/>
                  <a:gd name="T62" fmla="*/ 1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Freeform 39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 w 1176"/>
                  <a:gd name="T1" fmla="*/ 0 h 1383"/>
                  <a:gd name="T2" fmla="*/ 1 w 1176"/>
                  <a:gd name="T3" fmla="*/ 0 h 1383"/>
                  <a:gd name="T4" fmla="*/ 1 w 1176"/>
                  <a:gd name="T5" fmla="*/ 0 h 1383"/>
                  <a:gd name="T6" fmla="*/ 1 w 1176"/>
                  <a:gd name="T7" fmla="*/ 0 h 1383"/>
                  <a:gd name="T8" fmla="*/ 1 w 1176"/>
                  <a:gd name="T9" fmla="*/ 0 h 1383"/>
                  <a:gd name="T10" fmla="*/ 1 w 1176"/>
                  <a:gd name="T11" fmla="*/ 0 h 1383"/>
                  <a:gd name="T12" fmla="*/ 1 w 1176"/>
                  <a:gd name="T13" fmla="*/ 0 h 1383"/>
                  <a:gd name="T14" fmla="*/ 1 w 1176"/>
                  <a:gd name="T15" fmla="*/ 0 h 1383"/>
                  <a:gd name="T16" fmla="*/ 1 w 1176"/>
                  <a:gd name="T17" fmla="*/ 0 h 1383"/>
                  <a:gd name="T18" fmla="*/ 1 w 1176"/>
                  <a:gd name="T19" fmla="*/ 0 h 1383"/>
                  <a:gd name="T20" fmla="*/ 1 w 1176"/>
                  <a:gd name="T21" fmla="*/ 0 h 1383"/>
                  <a:gd name="T22" fmla="*/ 1 w 1176"/>
                  <a:gd name="T23" fmla="*/ 0 h 1383"/>
                  <a:gd name="T24" fmla="*/ 1 w 1176"/>
                  <a:gd name="T25" fmla="*/ 0 h 1383"/>
                  <a:gd name="T26" fmla="*/ 1 w 1176"/>
                  <a:gd name="T27" fmla="*/ 0 h 1383"/>
                  <a:gd name="T28" fmla="*/ 1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1 w 1176"/>
                  <a:gd name="T39" fmla="*/ 0 h 1383"/>
                  <a:gd name="T40" fmla="*/ 1 w 1176"/>
                  <a:gd name="T41" fmla="*/ 0 h 1383"/>
                  <a:gd name="T42" fmla="*/ 1 w 1176"/>
                  <a:gd name="T43" fmla="*/ 0 h 1383"/>
                  <a:gd name="T44" fmla="*/ 1 w 1176"/>
                  <a:gd name="T45" fmla="*/ 0 h 1383"/>
                  <a:gd name="T46" fmla="*/ 1 w 1176"/>
                  <a:gd name="T47" fmla="*/ 0 h 1383"/>
                  <a:gd name="T48" fmla="*/ 1 w 1176"/>
                  <a:gd name="T49" fmla="*/ 0 h 1383"/>
                  <a:gd name="T50" fmla="*/ 1 w 1176"/>
                  <a:gd name="T51" fmla="*/ 0 h 1383"/>
                  <a:gd name="T52" fmla="*/ 1 w 1176"/>
                  <a:gd name="T53" fmla="*/ 0 h 1383"/>
                  <a:gd name="T54" fmla="*/ 1 w 1176"/>
                  <a:gd name="T55" fmla="*/ 0 h 1383"/>
                  <a:gd name="T56" fmla="*/ 1 w 1176"/>
                  <a:gd name="T57" fmla="*/ 0 h 1383"/>
                  <a:gd name="T58" fmla="*/ 1 w 1176"/>
                  <a:gd name="T59" fmla="*/ 0 h 1383"/>
                  <a:gd name="T60" fmla="*/ 1 w 1176"/>
                  <a:gd name="T61" fmla="*/ 0 h 1383"/>
                  <a:gd name="T62" fmla="*/ 1 w 1176"/>
                  <a:gd name="T63" fmla="*/ 0 h 1383"/>
                  <a:gd name="T64" fmla="*/ 1 w 1176"/>
                  <a:gd name="T65" fmla="*/ 0 h 1383"/>
                  <a:gd name="T66" fmla="*/ 1 w 1176"/>
                  <a:gd name="T67" fmla="*/ 0 h 1383"/>
                  <a:gd name="T68" fmla="*/ 1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5" name="Freeform 40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 w 1011"/>
                  <a:gd name="T1" fmla="*/ 0 h 1223"/>
                  <a:gd name="T2" fmla="*/ 1 w 1011"/>
                  <a:gd name="T3" fmla="*/ 0 h 1223"/>
                  <a:gd name="T4" fmla="*/ 1 w 1011"/>
                  <a:gd name="T5" fmla="*/ 0 h 1223"/>
                  <a:gd name="T6" fmla="*/ 1 w 1011"/>
                  <a:gd name="T7" fmla="*/ 0 h 1223"/>
                  <a:gd name="T8" fmla="*/ 1 w 1011"/>
                  <a:gd name="T9" fmla="*/ 0 h 1223"/>
                  <a:gd name="T10" fmla="*/ 1 w 1011"/>
                  <a:gd name="T11" fmla="*/ 0 h 1223"/>
                  <a:gd name="T12" fmla="*/ 1 w 1011"/>
                  <a:gd name="T13" fmla="*/ 0 h 1223"/>
                  <a:gd name="T14" fmla="*/ 1 w 1011"/>
                  <a:gd name="T15" fmla="*/ 0 h 1223"/>
                  <a:gd name="T16" fmla="*/ 1 w 1011"/>
                  <a:gd name="T17" fmla="*/ 0 h 1223"/>
                  <a:gd name="T18" fmla="*/ 1 w 1011"/>
                  <a:gd name="T19" fmla="*/ 0 h 1223"/>
                  <a:gd name="T20" fmla="*/ 1 w 1011"/>
                  <a:gd name="T21" fmla="*/ 0 h 1223"/>
                  <a:gd name="T22" fmla="*/ 1 w 1011"/>
                  <a:gd name="T23" fmla="*/ 0 h 1223"/>
                  <a:gd name="T24" fmla="*/ 1 w 1011"/>
                  <a:gd name="T25" fmla="*/ 0 h 1223"/>
                  <a:gd name="T26" fmla="*/ 1 w 1011"/>
                  <a:gd name="T27" fmla="*/ 0 h 1223"/>
                  <a:gd name="T28" fmla="*/ 1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1 w 1011"/>
                  <a:gd name="T39" fmla="*/ 0 h 1223"/>
                  <a:gd name="T40" fmla="*/ 1 w 1011"/>
                  <a:gd name="T41" fmla="*/ 0 h 1223"/>
                  <a:gd name="T42" fmla="*/ 1 w 1011"/>
                  <a:gd name="T43" fmla="*/ 0 h 1223"/>
                  <a:gd name="T44" fmla="*/ 1 w 1011"/>
                  <a:gd name="T45" fmla="*/ 0 h 1223"/>
                  <a:gd name="T46" fmla="*/ 1 w 1011"/>
                  <a:gd name="T47" fmla="*/ 0 h 1223"/>
                  <a:gd name="T48" fmla="*/ 1 w 1011"/>
                  <a:gd name="T49" fmla="*/ 0 h 1223"/>
                  <a:gd name="T50" fmla="*/ 1 w 1011"/>
                  <a:gd name="T51" fmla="*/ 0 h 1223"/>
                  <a:gd name="T52" fmla="*/ 1 w 1011"/>
                  <a:gd name="T53" fmla="*/ 0 h 1223"/>
                  <a:gd name="T54" fmla="*/ 1 w 1011"/>
                  <a:gd name="T55" fmla="*/ 0 h 1223"/>
                  <a:gd name="T56" fmla="*/ 1 w 1011"/>
                  <a:gd name="T57" fmla="*/ 0 h 1223"/>
                  <a:gd name="T58" fmla="*/ 1 w 1011"/>
                  <a:gd name="T59" fmla="*/ 0 h 1223"/>
                  <a:gd name="T60" fmla="*/ 1 w 1011"/>
                  <a:gd name="T61" fmla="*/ 0 h 1223"/>
                  <a:gd name="T62" fmla="*/ 1 w 1011"/>
                  <a:gd name="T63" fmla="*/ 0 h 1223"/>
                  <a:gd name="T64" fmla="*/ 1 w 1011"/>
                  <a:gd name="T65" fmla="*/ 0 h 1223"/>
                  <a:gd name="T66" fmla="*/ 1 w 1011"/>
                  <a:gd name="T67" fmla="*/ 0 h 1223"/>
                  <a:gd name="T68" fmla="*/ 1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56" name="Picture 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57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58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59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4160" name="Freeform 45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1" name="Freeform 46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 w 1176"/>
                  <a:gd name="T1" fmla="*/ 0 h 1382"/>
                  <a:gd name="T2" fmla="*/ 1 w 1176"/>
                  <a:gd name="T3" fmla="*/ 0 h 1382"/>
                  <a:gd name="T4" fmla="*/ 1 w 1176"/>
                  <a:gd name="T5" fmla="*/ 0 h 1382"/>
                  <a:gd name="T6" fmla="*/ 1 w 1176"/>
                  <a:gd name="T7" fmla="*/ 0 h 1382"/>
                  <a:gd name="T8" fmla="*/ 1 w 1176"/>
                  <a:gd name="T9" fmla="*/ 0 h 1382"/>
                  <a:gd name="T10" fmla="*/ 1 w 1176"/>
                  <a:gd name="T11" fmla="*/ 0 h 1382"/>
                  <a:gd name="T12" fmla="*/ 1 w 1176"/>
                  <a:gd name="T13" fmla="*/ 0 h 1382"/>
                  <a:gd name="T14" fmla="*/ 1 w 1176"/>
                  <a:gd name="T15" fmla="*/ 0 h 1382"/>
                  <a:gd name="T16" fmla="*/ 1 w 1176"/>
                  <a:gd name="T17" fmla="*/ 0 h 1382"/>
                  <a:gd name="T18" fmla="*/ 1 w 1176"/>
                  <a:gd name="T19" fmla="*/ 0 h 1382"/>
                  <a:gd name="T20" fmla="*/ 1 w 1176"/>
                  <a:gd name="T21" fmla="*/ 0 h 1382"/>
                  <a:gd name="T22" fmla="*/ 1 w 1176"/>
                  <a:gd name="T23" fmla="*/ 0 h 1382"/>
                  <a:gd name="T24" fmla="*/ 1 w 1176"/>
                  <a:gd name="T25" fmla="*/ 0 h 1382"/>
                  <a:gd name="T26" fmla="*/ 1 w 1176"/>
                  <a:gd name="T27" fmla="*/ 0 h 1382"/>
                  <a:gd name="T28" fmla="*/ 1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1 w 1176"/>
                  <a:gd name="T39" fmla="*/ 0 h 1382"/>
                  <a:gd name="T40" fmla="*/ 1 w 1176"/>
                  <a:gd name="T41" fmla="*/ 0 h 1382"/>
                  <a:gd name="T42" fmla="*/ 1 w 1176"/>
                  <a:gd name="T43" fmla="*/ 0 h 1382"/>
                  <a:gd name="T44" fmla="*/ 1 w 1176"/>
                  <a:gd name="T45" fmla="*/ 0 h 1382"/>
                  <a:gd name="T46" fmla="*/ 1 w 1176"/>
                  <a:gd name="T47" fmla="*/ 0 h 1382"/>
                  <a:gd name="T48" fmla="*/ 1 w 1176"/>
                  <a:gd name="T49" fmla="*/ 0 h 1382"/>
                  <a:gd name="T50" fmla="*/ 1 w 1176"/>
                  <a:gd name="T51" fmla="*/ 0 h 1382"/>
                  <a:gd name="T52" fmla="*/ 1 w 1176"/>
                  <a:gd name="T53" fmla="*/ 0 h 1382"/>
                  <a:gd name="T54" fmla="*/ 1 w 1176"/>
                  <a:gd name="T55" fmla="*/ 0 h 1382"/>
                  <a:gd name="T56" fmla="*/ 1 w 1176"/>
                  <a:gd name="T57" fmla="*/ 0 h 1382"/>
                  <a:gd name="T58" fmla="*/ 1 w 1176"/>
                  <a:gd name="T59" fmla="*/ 0 h 1382"/>
                  <a:gd name="T60" fmla="*/ 1 w 1176"/>
                  <a:gd name="T61" fmla="*/ 0 h 1382"/>
                  <a:gd name="T62" fmla="*/ 1 w 1176"/>
                  <a:gd name="T63" fmla="*/ 0 h 1382"/>
                  <a:gd name="T64" fmla="*/ 1 w 1176"/>
                  <a:gd name="T65" fmla="*/ 0 h 1382"/>
                  <a:gd name="T66" fmla="*/ 1 w 1176"/>
                  <a:gd name="T67" fmla="*/ 0 h 1382"/>
                  <a:gd name="T68" fmla="*/ 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2" name="Freeform 47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 w 1014"/>
                  <a:gd name="T1" fmla="*/ 0 h 1193"/>
                  <a:gd name="T2" fmla="*/ 1 w 1014"/>
                  <a:gd name="T3" fmla="*/ 0 h 1193"/>
                  <a:gd name="T4" fmla="*/ 1 w 1014"/>
                  <a:gd name="T5" fmla="*/ 0 h 1193"/>
                  <a:gd name="T6" fmla="*/ 1 w 1014"/>
                  <a:gd name="T7" fmla="*/ 0 h 1193"/>
                  <a:gd name="T8" fmla="*/ 1 w 1014"/>
                  <a:gd name="T9" fmla="*/ 0 h 1193"/>
                  <a:gd name="T10" fmla="*/ 1 w 1014"/>
                  <a:gd name="T11" fmla="*/ 0 h 1193"/>
                  <a:gd name="T12" fmla="*/ 1 w 1014"/>
                  <a:gd name="T13" fmla="*/ 0 h 1193"/>
                  <a:gd name="T14" fmla="*/ 1 w 1014"/>
                  <a:gd name="T15" fmla="*/ 0 h 1193"/>
                  <a:gd name="T16" fmla="*/ 1 w 1014"/>
                  <a:gd name="T17" fmla="*/ 0 h 1193"/>
                  <a:gd name="T18" fmla="*/ 1 w 1014"/>
                  <a:gd name="T19" fmla="*/ 0 h 1193"/>
                  <a:gd name="T20" fmla="*/ 1 w 1014"/>
                  <a:gd name="T21" fmla="*/ 0 h 1193"/>
                  <a:gd name="T22" fmla="*/ 1 w 1014"/>
                  <a:gd name="T23" fmla="*/ 0 h 1193"/>
                  <a:gd name="T24" fmla="*/ 1 w 1014"/>
                  <a:gd name="T25" fmla="*/ 0 h 1193"/>
                  <a:gd name="T26" fmla="*/ 1 w 1014"/>
                  <a:gd name="T27" fmla="*/ 0 h 1193"/>
                  <a:gd name="T28" fmla="*/ 1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1 w 1014"/>
                  <a:gd name="T39" fmla="*/ 0 h 1193"/>
                  <a:gd name="T40" fmla="*/ 1 w 1014"/>
                  <a:gd name="T41" fmla="*/ 0 h 1193"/>
                  <a:gd name="T42" fmla="*/ 1 w 1014"/>
                  <a:gd name="T43" fmla="*/ 0 h 1193"/>
                  <a:gd name="T44" fmla="*/ 1 w 1014"/>
                  <a:gd name="T45" fmla="*/ 0 h 1193"/>
                  <a:gd name="T46" fmla="*/ 1 w 1014"/>
                  <a:gd name="T47" fmla="*/ 0 h 1193"/>
                  <a:gd name="T48" fmla="*/ 1 w 1014"/>
                  <a:gd name="T49" fmla="*/ 0 h 1193"/>
                  <a:gd name="T50" fmla="*/ 1 w 1014"/>
                  <a:gd name="T51" fmla="*/ 0 h 1193"/>
                  <a:gd name="T52" fmla="*/ 1 w 1014"/>
                  <a:gd name="T53" fmla="*/ 0 h 1193"/>
                  <a:gd name="T54" fmla="*/ 1 w 1014"/>
                  <a:gd name="T55" fmla="*/ 0 h 1193"/>
                  <a:gd name="T56" fmla="*/ 1 w 1014"/>
                  <a:gd name="T57" fmla="*/ 0 h 1193"/>
                  <a:gd name="T58" fmla="*/ 1 w 1014"/>
                  <a:gd name="T59" fmla="*/ 0 h 1193"/>
                  <a:gd name="T60" fmla="*/ 1 w 1014"/>
                  <a:gd name="T61" fmla="*/ 0 h 1193"/>
                  <a:gd name="T62" fmla="*/ 1 w 1014"/>
                  <a:gd name="T63" fmla="*/ 0 h 1193"/>
                  <a:gd name="T64" fmla="*/ 1 w 1014"/>
                  <a:gd name="T65" fmla="*/ 0 h 1193"/>
                  <a:gd name="T66" fmla="*/ 1 w 1014"/>
                  <a:gd name="T67" fmla="*/ 0 h 1193"/>
                  <a:gd name="T68" fmla="*/ 1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63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1" y="3504"/>
                <a:ext cx="843" cy="77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64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4141" name="Picture 5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42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43" name="Picture 5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44" name="Picture 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45" name="Picture 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46" name="Picture 5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-304800" y="-87313"/>
            <a:ext cx="12560300" cy="7051676"/>
            <a:chOff x="0" y="0"/>
            <a:chExt cx="5760" cy="4321"/>
          </a:xfrm>
        </p:grpSpPr>
        <p:pic>
          <p:nvPicPr>
            <p:cNvPr id="4135" name="Picture 58" descr="BAR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3577" y="2136"/>
              <a:ext cx="4320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6" name="Picture 59" descr="BAR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V="1">
              <a:off x="-2074" y="2147"/>
              <a:ext cx="4320" cy="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7" name="Picture 60" descr="BAR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8" name="Picture 61" descr="BAR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34"/>
              <a:ext cx="576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1" name="WordArt 4"/>
          <p:cNvSpPr>
            <a:spLocks noChangeArrowheads="1" noChangeShapeType="1" noTextEdit="1"/>
          </p:cNvSpPr>
          <p:nvPr/>
        </p:nvSpPr>
        <p:spPr bwMode="auto">
          <a:xfrm>
            <a:off x="530225" y="1459523"/>
            <a:ext cx="10972800" cy="684310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6000" b="1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6000" b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6000" b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6000" b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6000" b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6000" b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6000" b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6000" b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6000" b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6000" b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4C</a:t>
            </a:r>
            <a:endParaRPr lang="en-US" sz="6000" b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18" name="WordArt 7" descr="p2_002"/>
          <p:cNvSpPr>
            <a:spLocks noChangeArrowheads="1" noChangeShapeType="1" noTextEdit="1"/>
          </p:cNvSpPr>
          <p:nvPr/>
        </p:nvSpPr>
        <p:spPr bwMode="auto">
          <a:xfrm>
            <a:off x="1729744" y="3183194"/>
            <a:ext cx="8468131" cy="2233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Thứ </a:t>
            </a:r>
            <a:r>
              <a:rPr lang="en-US" sz="3600" b="1" kern="1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Sáu</a:t>
            </a:r>
            <a:r>
              <a:rPr lang="vi-VN" sz="36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ngày </a:t>
            </a:r>
            <a:r>
              <a:rPr lang="en-US" sz="36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15</a:t>
            </a:r>
            <a:r>
              <a:rPr lang="vi-VN" sz="36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tháng 11 năm 202</a:t>
            </a:r>
            <a:r>
              <a:rPr lang="en-US" sz="36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endParaRPr lang="vi-VN" sz="3600" b="1" kern="10" dirty="0">
              <a:ln w="12700">
                <a:solidFill>
                  <a:srgbClr val="6600FF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600" b="1" u="sng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Môn </a:t>
            </a:r>
            <a:r>
              <a:rPr lang="vi-VN" sz="36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: </a:t>
            </a:r>
            <a:r>
              <a:rPr lang="vi-VN" sz="3600" b="1" u="sng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Tiếng Việt</a:t>
            </a:r>
          </a:p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Lớp : 4</a:t>
            </a:r>
            <a:r>
              <a:rPr lang="en-US" sz="36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endParaRPr lang="vi-VN" sz="3600" b="1" kern="10" dirty="0">
              <a:ln w="12700">
                <a:solidFill>
                  <a:srgbClr val="6600FF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4103" name="Picture 66" descr="POINSET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-104775" y="4808538"/>
            <a:ext cx="22987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3" descr="POINSET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04363" y="4827588"/>
            <a:ext cx="268763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WordArt 7" descr="p2_002"/>
          <p:cNvSpPr>
            <a:spLocks noChangeArrowheads="1" noChangeShapeType="1" noTextEdit="1"/>
          </p:cNvSpPr>
          <p:nvPr/>
        </p:nvSpPr>
        <p:spPr bwMode="auto">
          <a:xfrm>
            <a:off x="2257425" y="5713413"/>
            <a:ext cx="7904163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28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28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: </a:t>
            </a:r>
            <a:r>
              <a:rPr lang="en-US" sz="2800" b="1" kern="1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28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28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Bích</a:t>
            </a:r>
            <a:r>
              <a:rPr lang="en-US" sz="28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Ly</a:t>
            </a:r>
          </a:p>
        </p:txBody>
      </p:sp>
      <p:sp>
        <p:nvSpPr>
          <p:cNvPr id="4106" name="Date Placeholder 6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 sz="1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 rot="5400000" flipV="1">
            <a:off x="9191625" y="-369887"/>
            <a:ext cx="2867025" cy="3098800"/>
            <a:chOff x="17" y="2256"/>
            <a:chExt cx="1829" cy="2064"/>
          </a:xfrm>
        </p:grpSpPr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4117" name="Freeform 32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33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34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35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Freeform 36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37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 w 1272"/>
                  <a:gd name="T1" fmla="*/ 0 h 1495"/>
                  <a:gd name="T2" fmla="*/ 1 w 1272"/>
                  <a:gd name="T3" fmla="*/ 0 h 1495"/>
                  <a:gd name="T4" fmla="*/ 1 w 1272"/>
                  <a:gd name="T5" fmla="*/ 0 h 1495"/>
                  <a:gd name="T6" fmla="*/ 1 w 1272"/>
                  <a:gd name="T7" fmla="*/ 0 h 1495"/>
                  <a:gd name="T8" fmla="*/ 1 w 1272"/>
                  <a:gd name="T9" fmla="*/ 0 h 1495"/>
                  <a:gd name="T10" fmla="*/ 1 w 1272"/>
                  <a:gd name="T11" fmla="*/ 0 h 1495"/>
                  <a:gd name="T12" fmla="*/ 1 w 1272"/>
                  <a:gd name="T13" fmla="*/ 0 h 1495"/>
                  <a:gd name="T14" fmla="*/ 1 w 1272"/>
                  <a:gd name="T15" fmla="*/ 0 h 1495"/>
                  <a:gd name="T16" fmla="*/ 1 w 1272"/>
                  <a:gd name="T17" fmla="*/ 0 h 1495"/>
                  <a:gd name="T18" fmla="*/ 1 w 1272"/>
                  <a:gd name="T19" fmla="*/ 0 h 1495"/>
                  <a:gd name="T20" fmla="*/ 1 w 1272"/>
                  <a:gd name="T21" fmla="*/ 0 h 1495"/>
                  <a:gd name="T22" fmla="*/ 1 w 1272"/>
                  <a:gd name="T23" fmla="*/ 0 h 1495"/>
                  <a:gd name="T24" fmla="*/ 1 w 1272"/>
                  <a:gd name="T25" fmla="*/ 0 h 1495"/>
                  <a:gd name="T26" fmla="*/ 1 w 1272"/>
                  <a:gd name="T27" fmla="*/ 0 h 1495"/>
                  <a:gd name="T28" fmla="*/ 1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1 w 1272"/>
                  <a:gd name="T39" fmla="*/ 0 h 1495"/>
                  <a:gd name="T40" fmla="*/ 1 w 1272"/>
                  <a:gd name="T41" fmla="*/ 0 h 1495"/>
                  <a:gd name="T42" fmla="*/ 1 w 1272"/>
                  <a:gd name="T43" fmla="*/ 0 h 1495"/>
                  <a:gd name="T44" fmla="*/ 1 w 1272"/>
                  <a:gd name="T45" fmla="*/ 0 h 1495"/>
                  <a:gd name="T46" fmla="*/ 1 w 1272"/>
                  <a:gd name="T47" fmla="*/ 0 h 1495"/>
                  <a:gd name="T48" fmla="*/ 1 w 1272"/>
                  <a:gd name="T49" fmla="*/ 0 h 1495"/>
                  <a:gd name="T50" fmla="*/ 1 w 1272"/>
                  <a:gd name="T51" fmla="*/ 0 h 1495"/>
                  <a:gd name="T52" fmla="*/ 1 w 1272"/>
                  <a:gd name="T53" fmla="*/ 0 h 1495"/>
                  <a:gd name="T54" fmla="*/ 1 w 1272"/>
                  <a:gd name="T55" fmla="*/ 0 h 1495"/>
                  <a:gd name="T56" fmla="*/ 1 w 1272"/>
                  <a:gd name="T57" fmla="*/ 0 h 1495"/>
                  <a:gd name="T58" fmla="*/ 1 w 1272"/>
                  <a:gd name="T59" fmla="*/ 0 h 1495"/>
                  <a:gd name="T60" fmla="*/ 1 w 1272"/>
                  <a:gd name="T61" fmla="*/ 0 h 1495"/>
                  <a:gd name="T62" fmla="*/ 1 w 1272"/>
                  <a:gd name="T63" fmla="*/ 0 h 1495"/>
                  <a:gd name="T64" fmla="*/ 1 w 1272"/>
                  <a:gd name="T65" fmla="*/ 0 h 1495"/>
                  <a:gd name="T66" fmla="*/ 1 w 1272"/>
                  <a:gd name="T67" fmla="*/ 0 h 1495"/>
                  <a:gd name="T68" fmla="*/ 1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38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1 w 1338"/>
                  <a:gd name="T5" fmla="*/ 0 h 1572"/>
                  <a:gd name="T6" fmla="*/ 1 w 1338"/>
                  <a:gd name="T7" fmla="*/ 0 h 1572"/>
                  <a:gd name="T8" fmla="*/ 1 w 1338"/>
                  <a:gd name="T9" fmla="*/ 0 h 1572"/>
                  <a:gd name="T10" fmla="*/ 1 w 1338"/>
                  <a:gd name="T11" fmla="*/ 0 h 1572"/>
                  <a:gd name="T12" fmla="*/ 1 w 1338"/>
                  <a:gd name="T13" fmla="*/ 0 h 1572"/>
                  <a:gd name="T14" fmla="*/ 1 w 1338"/>
                  <a:gd name="T15" fmla="*/ 0 h 1572"/>
                  <a:gd name="T16" fmla="*/ 1 w 1338"/>
                  <a:gd name="T17" fmla="*/ 0 h 1572"/>
                  <a:gd name="T18" fmla="*/ 1 w 1338"/>
                  <a:gd name="T19" fmla="*/ 0 h 1572"/>
                  <a:gd name="T20" fmla="*/ 1 w 1338"/>
                  <a:gd name="T21" fmla="*/ 0 h 1572"/>
                  <a:gd name="T22" fmla="*/ 1 w 1338"/>
                  <a:gd name="T23" fmla="*/ 0 h 1572"/>
                  <a:gd name="T24" fmla="*/ 1 w 1338"/>
                  <a:gd name="T25" fmla="*/ 0 h 1572"/>
                  <a:gd name="T26" fmla="*/ 1 w 1338"/>
                  <a:gd name="T27" fmla="*/ 0 h 1572"/>
                  <a:gd name="T28" fmla="*/ 1 w 1338"/>
                  <a:gd name="T29" fmla="*/ 0 h 1572"/>
                  <a:gd name="T30" fmla="*/ 1 w 1338"/>
                  <a:gd name="T31" fmla="*/ 0 h 1572"/>
                  <a:gd name="T32" fmla="*/ 1 w 1338"/>
                  <a:gd name="T33" fmla="*/ 0 h 1572"/>
                  <a:gd name="T34" fmla="*/ 1 w 1338"/>
                  <a:gd name="T35" fmla="*/ 0 h 1572"/>
                  <a:gd name="T36" fmla="*/ 1 w 1338"/>
                  <a:gd name="T37" fmla="*/ 0 h 1572"/>
                  <a:gd name="T38" fmla="*/ 1 w 1338"/>
                  <a:gd name="T39" fmla="*/ 0 h 1572"/>
                  <a:gd name="T40" fmla="*/ 1 w 1338"/>
                  <a:gd name="T41" fmla="*/ 0 h 1572"/>
                  <a:gd name="T42" fmla="*/ 1 w 1338"/>
                  <a:gd name="T43" fmla="*/ 0 h 1572"/>
                  <a:gd name="T44" fmla="*/ 1 w 1338"/>
                  <a:gd name="T45" fmla="*/ 0 h 1572"/>
                  <a:gd name="T46" fmla="*/ 1 w 1338"/>
                  <a:gd name="T47" fmla="*/ 0 h 1572"/>
                  <a:gd name="T48" fmla="*/ 1 w 1338"/>
                  <a:gd name="T49" fmla="*/ 0 h 1572"/>
                  <a:gd name="T50" fmla="*/ 1 w 1338"/>
                  <a:gd name="T51" fmla="*/ 0 h 1572"/>
                  <a:gd name="T52" fmla="*/ 1 w 1338"/>
                  <a:gd name="T53" fmla="*/ 0 h 1572"/>
                  <a:gd name="T54" fmla="*/ 1 w 1338"/>
                  <a:gd name="T55" fmla="*/ 0 h 1572"/>
                  <a:gd name="T56" fmla="*/ 1 w 1338"/>
                  <a:gd name="T57" fmla="*/ 0 h 1572"/>
                  <a:gd name="T58" fmla="*/ 1 w 1338"/>
                  <a:gd name="T59" fmla="*/ 0 h 1572"/>
                  <a:gd name="T60" fmla="*/ 1 w 1338"/>
                  <a:gd name="T61" fmla="*/ 0 h 1572"/>
                  <a:gd name="T62" fmla="*/ 1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Freeform 39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 w 1176"/>
                  <a:gd name="T1" fmla="*/ 0 h 1383"/>
                  <a:gd name="T2" fmla="*/ 1 w 1176"/>
                  <a:gd name="T3" fmla="*/ 0 h 1383"/>
                  <a:gd name="T4" fmla="*/ 1 w 1176"/>
                  <a:gd name="T5" fmla="*/ 0 h 1383"/>
                  <a:gd name="T6" fmla="*/ 1 w 1176"/>
                  <a:gd name="T7" fmla="*/ 0 h 1383"/>
                  <a:gd name="T8" fmla="*/ 1 w 1176"/>
                  <a:gd name="T9" fmla="*/ 0 h 1383"/>
                  <a:gd name="T10" fmla="*/ 1 w 1176"/>
                  <a:gd name="T11" fmla="*/ 0 h 1383"/>
                  <a:gd name="T12" fmla="*/ 1 w 1176"/>
                  <a:gd name="T13" fmla="*/ 0 h 1383"/>
                  <a:gd name="T14" fmla="*/ 1 w 1176"/>
                  <a:gd name="T15" fmla="*/ 0 h 1383"/>
                  <a:gd name="T16" fmla="*/ 1 w 1176"/>
                  <a:gd name="T17" fmla="*/ 0 h 1383"/>
                  <a:gd name="T18" fmla="*/ 1 w 1176"/>
                  <a:gd name="T19" fmla="*/ 0 h 1383"/>
                  <a:gd name="T20" fmla="*/ 1 w 1176"/>
                  <a:gd name="T21" fmla="*/ 0 h 1383"/>
                  <a:gd name="T22" fmla="*/ 1 w 1176"/>
                  <a:gd name="T23" fmla="*/ 0 h 1383"/>
                  <a:gd name="T24" fmla="*/ 1 w 1176"/>
                  <a:gd name="T25" fmla="*/ 0 h 1383"/>
                  <a:gd name="T26" fmla="*/ 1 w 1176"/>
                  <a:gd name="T27" fmla="*/ 0 h 1383"/>
                  <a:gd name="T28" fmla="*/ 1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1 w 1176"/>
                  <a:gd name="T39" fmla="*/ 0 h 1383"/>
                  <a:gd name="T40" fmla="*/ 1 w 1176"/>
                  <a:gd name="T41" fmla="*/ 0 h 1383"/>
                  <a:gd name="T42" fmla="*/ 1 w 1176"/>
                  <a:gd name="T43" fmla="*/ 0 h 1383"/>
                  <a:gd name="T44" fmla="*/ 1 w 1176"/>
                  <a:gd name="T45" fmla="*/ 0 h 1383"/>
                  <a:gd name="T46" fmla="*/ 1 w 1176"/>
                  <a:gd name="T47" fmla="*/ 0 h 1383"/>
                  <a:gd name="T48" fmla="*/ 1 w 1176"/>
                  <a:gd name="T49" fmla="*/ 0 h 1383"/>
                  <a:gd name="T50" fmla="*/ 1 w 1176"/>
                  <a:gd name="T51" fmla="*/ 0 h 1383"/>
                  <a:gd name="T52" fmla="*/ 1 w 1176"/>
                  <a:gd name="T53" fmla="*/ 0 h 1383"/>
                  <a:gd name="T54" fmla="*/ 1 w 1176"/>
                  <a:gd name="T55" fmla="*/ 0 h 1383"/>
                  <a:gd name="T56" fmla="*/ 1 w 1176"/>
                  <a:gd name="T57" fmla="*/ 0 h 1383"/>
                  <a:gd name="T58" fmla="*/ 1 w 1176"/>
                  <a:gd name="T59" fmla="*/ 0 h 1383"/>
                  <a:gd name="T60" fmla="*/ 1 w 1176"/>
                  <a:gd name="T61" fmla="*/ 0 h 1383"/>
                  <a:gd name="T62" fmla="*/ 1 w 1176"/>
                  <a:gd name="T63" fmla="*/ 0 h 1383"/>
                  <a:gd name="T64" fmla="*/ 1 w 1176"/>
                  <a:gd name="T65" fmla="*/ 0 h 1383"/>
                  <a:gd name="T66" fmla="*/ 1 w 1176"/>
                  <a:gd name="T67" fmla="*/ 0 h 1383"/>
                  <a:gd name="T68" fmla="*/ 1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Freeform 40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 w 1011"/>
                  <a:gd name="T1" fmla="*/ 0 h 1223"/>
                  <a:gd name="T2" fmla="*/ 1 w 1011"/>
                  <a:gd name="T3" fmla="*/ 0 h 1223"/>
                  <a:gd name="T4" fmla="*/ 1 w 1011"/>
                  <a:gd name="T5" fmla="*/ 0 h 1223"/>
                  <a:gd name="T6" fmla="*/ 1 w 1011"/>
                  <a:gd name="T7" fmla="*/ 0 h 1223"/>
                  <a:gd name="T8" fmla="*/ 1 w 1011"/>
                  <a:gd name="T9" fmla="*/ 0 h 1223"/>
                  <a:gd name="T10" fmla="*/ 1 w 1011"/>
                  <a:gd name="T11" fmla="*/ 0 h 1223"/>
                  <a:gd name="T12" fmla="*/ 1 w 1011"/>
                  <a:gd name="T13" fmla="*/ 0 h 1223"/>
                  <a:gd name="T14" fmla="*/ 1 w 1011"/>
                  <a:gd name="T15" fmla="*/ 0 h 1223"/>
                  <a:gd name="T16" fmla="*/ 1 w 1011"/>
                  <a:gd name="T17" fmla="*/ 0 h 1223"/>
                  <a:gd name="T18" fmla="*/ 1 w 1011"/>
                  <a:gd name="T19" fmla="*/ 0 h 1223"/>
                  <a:gd name="T20" fmla="*/ 1 w 1011"/>
                  <a:gd name="T21" fmla="*/ 0 h 1223"/>
                  <a:gd name="T22" fmla="*/ 1 w 1011"/>
                  <a:gd name="T23" fmla="*/ 0 h 1223"/>
                  <a:gd name="T24" fmla="*/ 1 w 1011"/>
                  <a:gd name="T25" fmla="*/ 0 h 1223"/>
                  <a:gd name="T26" fmla="*/ 1 w 1011"/>
                  <a:gd name="T27" fmla="*/ 0 h 1223"/>
                  <a:gd name="T28" fmla="*/ 1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1 w 1011"/>
                  <a:gd name="T39" fmla="*/ 0 h 1223"/>
                  <a:gd name="T40" fmla="*/ 1 w 1011"/>
                  <a:gd name="T41" fmla="*/ 0 h 1223"/>
                  <a:gd name="T42" fmla="*/ 1 w 1011"/>
                  <a:gd name="T43" fmla="*/ 0 h 1223"/>
                  <a:gd name="T44" fmla="*/ 1 w 1011"/>
                  <a:gd name="T45" fmla="*/ 0 h 1223"/>
                  <a:gd name="T46" fmla="*/ 1 w 1011"/>
                  <a:gd name="T47" fmla="*/ 0 h 1223"/>
                  <a:gd name="T48" fmla="*/ 1 w 1011"/>
                  <a:gd name="T49" fmla="*/ 0 h 1223"/>
                  <a:gd name="T50" fmla="*/ 1 w 1011"/>
                  <a:gd name="T51" fmla="*/ 0 h 1223"/>
                  <a:gd name="T52" fmla="*/ 1 w 1011"/>
                  <a:gd name="T53" fmla="*/ 0 h 1223"/>
                  <a:gd name="T54" fmla="*/ 1 w 1011"/>
                  <a:gd name="T55" fmla="*/ 0 h 1223"/>
                  <a:gd name="T56" fmla="*/ 1 w 1011"/>
                  <a:gd name="T57" fmla="*/ 0 h 1223"/>
                  <a:gd name="T58" fmla="*/ 1 w 1011"/>
                  <a:gd name="T59" fmla="*/ 0 h 1223"/>
                  <a:gd name="T60" fmla="*/ 1 w 1011"/>
                  <a:gd name="T61" fmla="*/ 0 h 1223"/>
                  <a:gd name="T62" fmla="*/ 1 w 1011"/>
                  <a:gd name="T63" fmla="*/ 0 h 1223"/>
                  <a:gd name="T64" fmla="*/ 1 w 1011"/>
                  <a:gd name="T65" fmla="*/ 0 h 1223"/>
                  <a:gd name="T66" fmla="*/ 1 w 1011"/>
                  <a:gd name="T67" fmla="*/ 0 h 1223"/>
                  <a:gd name="T68" fmla="*/ 1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26" name="Picture 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27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28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29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4130" name="Freeform 45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Freeform 46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 w 1176"/>
                  <a:gd name="T1" fmla="*/ 0 h 1382"/>
                  <a:gd name="T2" fmla="*/ 1 w 1176"/>
                  <a:gd name="T3" fmla="*/ 0 h 1382"/>
                  <a:gd name="T4" fmla="*/ 1 w 1176"/>
                  <a:gd name="T5" fmla="*/ 0 h 1382"/>
                  <a:gd name="T6" fmla="*/ 1 w 1176"/>
                  <a:gd name="T7" fmla="*/ 0 h 1382"/>
                  <a:gd name="T8" fmla="*/ 1 w 1176"/>
                  <a:gd name="T9" fmla="*/ 0 h 1382"/>
                  <a:gd name="T10" fmla="*/ 1 w 1176"/>
                  <a:gd name="T11" fmla="*/ 0 h 1382"/>
                  <a:gd name="T12" fmla="*/ 1 w 1176"/>
                  <a:gd name="T13" fmla="*/ 0 h 1382"/>
                  <a:gd name="T14" fmla="*/ 1 w 1176"/>
                  <a:gd name="T15" fmla="*/ 0 h 1382"/>
                  <a:gd name="T16" fmla="*/ 1 w 1176"/>
                  <a:gd name="T17" fmla="*/ 0 h 1382"/>
                  <a:gd name="T18" fmla="*/ 1 w 1176"/>
                  <a:gd name="T19" fmla="*/ 0 h 1382"/>
                  <a:gd name="T20" fmla="*/ 1 w 1176"/>
                  <a:gd name="T21" fmla="*/ 0 h 1382"/>
                  <a:gd name="T22" fmla="*/ 1 w 1176"/>
                  <a:gd name="T23" fmla="*/ 0 h 1382"/>
                  <a:gd name="T24" fmla="*/ 1 w 1176"/>
                  <a:gd name="T25" fmla="*/ 0 h 1382"/>
                  <a:gd name="T26" fmla="*/ 1 w 1176"/>
                  <a:gd name="T27" fmla="*/ 0 h 1382"/>
                  <a:gd name="T28" fmla="*/ 1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1 w 1176"/>
                  <a:gd name="T39" fmla="*/ 0 h 1382"/>
                  <a:gd name="T40" fmla="*/ 1 w 1176"/>
                  <a:gd name="T41" fmla="*/ 0 h 1382"/>
                  <a:gd name="T42" fmla="*/ 1 w 1176"/>
                  <a:gd name="T43" fmla="*/ 0 h 1382"/>
                  <a:gd name="T44" fmla="*/ 1 w 1176"/>
                  <a:gd name="T45" fmla="*/ 0 h 1382"/>
                  <a:gd name="T46" fmla="*/ 1 w 1176"/>
                  <a:gd name="T47" fmla="*/ 0 h 1382"/>
                  <a:gd name="T48" fmla="*/ 1 w 1176"/>
                  <a:gd name="T49" fmla="*/ 0 h 1382"/>
                  <a:gd name="T50" fmla="*/ 1 w 1176"/>
                  <a:gd name="T51" fmla="*/ 0 h 1382"/>
                  <a:gd name="T52" fmla="*/ 1 w 1176"/>
                  <a:gd name="T53" fmla="*/ 0 h 1382"/>
                  <a:gd name="T54" fmla="*/ 1 w 1176"/>
                  <a:gd name="T55" fmla="*/ 0 h 1382"/>
                  <a:gd name="T56" fmla="*/ 1 w 1176"/>
                  <a:gd name="T57" fmla="*/ 0 h 1382"/>
                  <a:gd name="T58" fmla="*/ 1 w 1176"/>
                  <a:gd name="T59" fmla="*/ 0 h 1382"/>
                  <a:gd name="T60" fmla="*/ 1 w 1176"/>
                  <a:gd name="T61" fmla="*/ 0 h 1382"/>
                  <a:gd name="T62" fmla="*/ 1 w 1176"/>
                  <a:gd name="T63" fmla="*/ 0 h 1382"/>
                  <a:gd name="T64" fmla="*/ 1 w 1176"/>
                  <a:gd name="T65" fmla="*/ 0 h 1382"/>
                  <a:gd name="T66" fmla="*/ 1 w 1176"/>
                  <a:gd name="T67" fmla="*/ 0 h 1382"/>
                  <a:gd name="T68" fmla="*/ 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" name="Freeform 47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 w 1014"/>
                  <a:gd name="T1" fmla="*/ 0 h 1193"/>
                  <a:gd name="T2" fmla="*/ 1 w 1014"/>
                  <a:gd name="T3" fmla="*/ 0 h 1193"/>
                  <a:gd name="T4" fmla="*/ 1 w 1014"/>
                  <a:gd name="T5" fmla="*/ 0 h 1193"/>
                  <a:gd name="T6" fmla="*/ 1 w 1014"/>
                  <a:gd name="T7" fmla="*/ 0 h 1193"/>
                  <a:gd name="T8" fmla="*/ 1 w 1014"/>
                  <a:gd name="T9" fmla="*/ 0 h 1193"/>
                  <a:gd name="T10" fmla="*/ 1 w 1014"/>
                  <a:gd name="T11" fmla="*/ 0 h 1193"/>
                  <a:gd name="T12" fmla="*/ 1 w 1014"/>
                  <a:gd name="T13" fmla="*/ 0 h 1193"/>
                  <a:gd name="T14" fmla="*/ 1 w 1014"/>
                  <a:gd name="T15" fmla="*/ 0 h 1193"/>
                  <a:gd name="T16" fmla="*/ 1 w 1014"/>
                  <a:gd name="T17" fmla="*/ 0 h 1193"/>
                  <a:gd name="T18" fmla="*/ 1 w 1014"/>
                  <a:gd name="T19" fmla="*/ 0 h 1193"/>
                  <a:gd name="T20" fmla="*/ 1 w 1014"/>
                  <a:gd name="T21" fmla="*/ 0 h 1193"/>
                  <a:gd name="T22" fmla="*/ 1 w 1014"/>
                  <a:gd name="T23" fmla="*/ 0 h 1193"/>
                  <a:gd name="T24" fmla="*/ 1 w 1014"/>
                  <a:gd name="T25" fmla="*/ 0 h 1193"/>
                  <a:gd name="T26" fmla="*/ 1 w 1014"/>
                  <a:gd name="T27" fmla="*/ 0 h 1193"/>
                  <a:gd name="T28" fmla="*/ 1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1 w 1014"/>
                  <a:gd name="T39" fmla="*/ 0 h 1193"/>
                  <a:gd name="T40" fmla="*/ 1 w 1014"/>
                  <a:gd name="T41" fmla="*/ 0 h 1193"/>
                  <a:gd name="T42" fmla="*/ 1 w 1014"/>
                  <a:gd name="T43" fmla="*/ 0 h 1193"/>
                  <a:gd name="T44" fmla="*/ 1 w 1014"/>
                  <a:gd name="T45" fmla="*/ 0 h 1193"/>
                  <a:gd name="T46" fmla="*/ 1 w 1014"/>
                  <a:gd name="T47" fmla="*/ 0 h 1193"/>
                  <a:gd name="T48" fmla="*/ 1 w 1014"/>
                  <a:gd name="T49" fmla="*/ 0 h 1193"/>
                  <a:gd name="T50" fmla="*/ 1 w 1014"/>
                  <a:gd name="T51" fmla="*/ 0 h 1193"/>
                  <a:gd name="T52" fmla="*/ 1 w 1014"/>
                  <a:gd name="T53" fmla="*/ 0 h 1193"/>
                  <a:gd name="T54" fmla="*/ 1 w 1014"/>
                  <a:gd name="T55" fmla="*/ 0 h 1193"/>
                  <a:gd name="T56" fmla="*/ 1 w 1014"/>
                  <a:gd name="T57" fmla="*/ 0 h 1193"/>
                  <a:gd name="T58" fmla="*/ 1 w 1014"/>
                  <a:gd name="T59" fmla="*/ 0 h 1193"/>
                  <a:gd name="T60" fmla="*/ 1 w 1014"/>
                  <a:gd name="T61" fmla="*/ 0 h 1193"/>
                  <a:gd name="T62" fmla="*/ 1 w 1014"/>
                  <a:gd name="T63" fmla="*/ 0 h 1193"/>
                  <a:gd name="T64" fmla="*/ 1 w 1014"/>
                  <a:gd name="T65" fmla="*/ 0 h 1193"/>
                  <a:gd name="T66" fmla="*/ 1 w 1014"/>
                  <a:gd name="T67" fmla="*/ 0 h 1193"/>
                  <a:gd name="T68" fmla="*/ 1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33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1" y="3504"/>
                <a:ext cx="843" cy="77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34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4111" name="Picture 5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12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13" name="Picture 5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14" name="Picture 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15" name="Picture 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16" name="Picture 5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69" name="Picture 16" descr="Graph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96458" y="634268"/>
            <a:ext cx="359251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ếng việt (7)">
            <a:extLst>
              <a:ext uri="{FF2B5EF4-FFF2-40B4-BE49-F238E27FC236}">
                <a16:creationId xmlns:a16="http://schemas.microsoft.com/office/drawing/2014/main" id="{B05F286D-9BD3-4D96-2353-5F9531650F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B64F78-B618-0E2B-4888-B1D601134A1A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7" name="Picture 6">
              <a:hlinkClick r:id="rId3"/>
              <a:extLst>
                <a:ext uri="{FF2B5EF4-FFF2-40B4-BE49-F238E27FC236}">
                  <a16:creationId xmlns:a16="http://schemas.microsoft.com/office/drawing/2014/main" id="{1738AA27-866A-4C4C-1C70-70F69DDBA0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D4188C-2420-AB8D-2E88-C39A817E9066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0"/>
            <a:ext cx="12192000" cy="63304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63359" y="1955549"/>
            <a:ext cx="4381878" cy="6790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\Desktop\1605566485_130_Anh-nen-PowerPoint-lich-su-dep.png"/>
          <p:cNvPicPr>
            <a:picLocks noChangeAspect="1" noChangeArrowheads="1"/>
          </p:cNvPicPr>
          <p:nvPr/>
        </p:nvPicPr>
        <p:blipFill>
          <a:blip r:embed="rId4"/>
          <a:srcRect b="338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ửa Mặt Như Mèo - Meo Meo rửa mặt như Mèo - Bé Mon - Nhạc Thiếu Nhi Vui Nhộn Sôi Động Hay Nhấ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1219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505200" y="155575"/>
            <a:ext cx="579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hát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Rửa mặt như mèo.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2819400"/>
            <a:ext cx="9448800" cy="1570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3200" dirty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Một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số</a:t>
            </a:r>
            <a:r>
              <a:rPr lang="vi-VN" sz="3200" dirty="0" smtClean="0">
                <a:solidFill>
                  <a:srgbClr val="0000CC"/>
                </a:solidFill>
              </a:rPr>
              <a:t> </a:t>
            </a:r>
            <a:r>
              <a:rPr lang="vi-VN" sz="3200" dirty="0">
                <a:solidFill>
                  <a:srgbClr val="0000CC"/>
                </a:solidFill>
              </a:rPr>
              <a:t>từ chỉ những hoạt </a:t>
            </a:r>
            <a:r>
              <a:rPr lang="vi-VN" sz="3200" dirty="0" smtClean="0">
                <a:solidFill>
                  <a:srgbClr val="0000CC"/>
                </a:solidFill>
              </a:rPr>
              <a:t>động</a:t>
            </a:r>
            <a:r>
              <a:rPr lang="en-US" sz="3200" dirty="0" smtClean="0">
                <a:solidFill>
                  <a:srgbClr val="0000CC"/>
                </a:solidFill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trạng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thái</a:t>
            </a:r>
            <a:r>
              <a:rPr lang="vi-VN" sz="3200" dirty="0" smtClean="0">
                <a:solidFill>
                  <a:srgbClr val="0000CC"/>
                </a:solidFill>
              </a:rPr>
              <a:t> </a:t>
            </a:r>
            <a:r>
              <a:rPr lang="vi-VN" sz="3200" dirty="0">
                <a:solidFill>
                  <a:srgbClr val="0000CC"/>
                </a:solidFill>
              </a:rPr>
              <a:t>của con mèo là: rửa </a:t>
            </a:r>
            <a:r>
              <a:rPr lang="vi-VN" sz="3200" dirty="0" smtClean="0">
                <a:solidFill>
                  <a:srgbClr val="0000CC"/>
                </a:solidFill>
              </a:rPr>
              <a:t>, </a:t>
            </a:r>
            <a:r>
              <a:rPr lang="vi-VN" sz="3200" dirty="0">
                <a:solidFill>
                  <a:srgbClr val="0000CC"/>
                </a:solidFill>
              </a:rPr>
              <a:t>ngồi, liếm </a:t>
            </a:r>
            <a:r>
              <a:rPr lang="vi-VN" sz="3200" dirty="0" smtClean="0">
                <a:solidFill>
                  <a:srgbClr val="0000CC"/>
                </a:solidFill>
              </a:rPr>
              <a:t>, </a:t>
            </a:r>
            <a:r>
              <a:rPr lang="vi-VN" sz="3200" dirty="0">
                <a:solidFill>
                  <a:srgbClr val="0000CC"/>
                </a:solidFill>
              </a:rPr>
              <a:t>khóc, lau, meo,...</a:t>
            </a:r>
            <a:endParaRPr lang="en-US" sz="3200" dirty="0">
              <a:solidFill>
                <a:srgbClr val="0000CC"/>
              </a:solidFill>
            </a:endParaRPr>
          </a:p>
        </p:txBody>
      </p:sp>
      <p:pic>
        <p:nvPicPr>
          <p:cNvPr id="7" name="RuaMatNhuMeo-3H-BeBaoNgu_4amh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81000" y="1219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4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D468CD7-5853-6C32-93ED-1E29A53C5AB4}"/>
              </a:ext>
            </a:extLst>
          </p:cNvPr>
          <p:cNvGrpSpPr/>
          <p:nvPr/>
        </p:nvGrpSpPr>
        <p:grpSpPr>
          <a:xfrm>
            <a:off x="1003951" y="1874332"/>
            <a:ext cx="9092172" cy="4664881"/>
            <a:chOff x="421481" y="1738145"/>
            <a:chExt cx="9092172" cy="4664881"/>
          </a:xfrm>
        </p:grpSpPr>
        <p:grpSp>
          <p:nvGrpSpPr>
            <p:cNvPr id="3" name="Group 14">
              <a:extLst>
                <a:ext uri="{FF2B5EF4-FFF2-40B4-BE49-F238E27FC236}">
                  <a16:creationId xmlns:a16="http://schemas.microsoft.com/office/drawing/2014/main" id="{8E30B7B4-21B2-E4CC-AE89-4EC937FFCB9A}"/>
                </a:ext>
              </a:extLst>
            </p:cNvPr>
            <p:cNvGrpSpPr/>
            <p:nvPr/>
          </p:nvGrpSpPr>
          <p:grpSpPr>
            <a:xfrm>
              <a:off x="953310" y="2045106"/>
              <a:ext cx="8560343" cy="4357920"/>
              <a:chOff x="0" y="-9525"/>
              <a:chExt cx="4088885" cy="822325"/>
            </a:xfrm>
          </p:grpSpPr>
          <p:sp>
            <p:nvSpPr>
              <p:cNvPr id="4" name="Freeform 15">
                <a:extLst>
                  <a:ext uri="{FF2B5EF4-FFF2-40B4-BE49-F238E27FC236}">
                    <a16:creationId xmlns:a16="http://schemas.microsoft.com/office/drawing/2014/main" id="{1FFFBA14-3783-D65B-2E26-5A54B69867C6}"/>
                  </a:ext>
                </a:extLst>
              </p:cNvPr>
              <p:cNvSpPr/>
              <p:nvPr/>
            </p:nvSpPr>
            <p:spPr>
              <a:xfrm>
                <a:off x="0" y="-158"/>
                <a:ext cx="4088885" cy="643507"/>
              </a:xfrm>
              <a:custGeom>
                <a:avLst/>
                <a:gdLst/>
                <a:ahLst/>
                <a:cxnLst/>
                <a:rect l="l" t="t" r="r" b="b"/>
                <a:pathLst>
                  <a:path w="4088885" h="643507">
                    <a:moveTo>
                      <a:pt x="0" y="0"/>
                    </a:moveTo>
                    <a:lnTo>
                      <a:pt x="4088885" y="0"/>
                    </a:lnTo>
                    <a:lnTo>
                      <a:pt x="4088885" y="643507"/>
                    </a:lnTo>
                    <a:lnTo>
                      <a:pt x="0" y="643507"/>
                    </a:lnTo>
                    <a:close/>
                  </a:path>
                </a:pathLst>
              </a:custGeom>
              <a:solidFill>
                <a:srgbClr val="D2EDFF"/>
              </a:solidFill>
            </p:spPr>
            <p:txBody>
              <a:bodyPr/>
              <a:lstStyle/>
              <a:p>
                <a:endParaRPr 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5" name="TextBox 16">
                <a:extLst>
                  <a:ext uri="{FF2B5EF4-FFF2-40B4-BE49-F238E27FC236}">
                    <a16:creationId xmlns:a16="http://schemas.microsoft.com/office/drawing/2014/main" id="{25EC2F63-7F2A-C1BD-5DE5-BA536DDD0B70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27432" tIns="27432" rIns="27432" bIns="27432" rtlCol="0" anchor="t"/>
              <a:lstStyle/>
              <a:p>
                <a:pPr algn="ctr">
                  <a:lnSpc>
                    <a:spcPts val="1191"/>
                  </a:lnSpc>
                </a:pPr>
                <a:endParaRPr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6189131B-46E4-C3CC-FF3B-5BAEDCA07577}"/>
                </a:ext>
              </a:extLst>
            </p:cNvPr>
            <p:cNvGrpSpPr/>
            <p:nvPr/>
          </p:nvGrpSpPr>
          <p:grpSpPr>
            <a:xfrm>
              <a:off x="421481" y="1738145"/>
              <a:ext cx="1690855" cy="1690855"/>
              <a:chOff x="0" y="0"/>
              <a:chExt cx="812800" cy="812800"/>
            </a:xfrm>
          </p:grpSpPr>
          <p:sp>
            <p:nvSpPr>
              <p:cNvPr id="7" name="Freeform 18">
                <a:extLst>
                  <a:ext uri="{FF2B5EF4-FFF2-40B4-BE49-F238E27FC236}">
                    <a16:creationId xmlns:a16="http://schemas.microsoft.com/office/drawing/2014/main" id="{6645C2A2-2485-7B0F-A5AE-B1AAC410B46E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2EDFF"/>
              </a:solidFill>
            </p:spPr>
            <p:txBody>
              <a:bodyPr/>
              <a:lstStyle/>
              <a:p>
                <a:endParaRPr 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8" name="TextBox 19">
                <a:extLst>
                  <a:ext uri="{FF2B5EF4-FFF2-40B4-BE49-F238E27FC236}">
                    <a16:creationId xmlns:a16="http://schemas.microsoft.com/office/drawing/2014/main" id="{DC1EEF0C-B850-C1AA-F5BB-5897011C4561}"/>
                  </a:ext>
                </a:extLst>
              </p:cNvPr>
              <p:cNvSpPr txBox="1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81"/>
                  </a:lnSpc>
                </a:pPr>
                <a:endParaRPr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9" name="Group 20">
              <a:extLst>
                <a:ext uri="{FF2B5EF4-FFF2-40B4-BE49-F238E27FC236}">
                  <a16:creationId xmlns:a16="http://schemas.microsoft.com/office/drawing/2014/main" id="{71C24F3E-8D3B-7121-7FF5-582085BBF324}"/>
                </a:ext>
              </a:extLst>
            </p:cNvPr>
            <p:cNvGrpSpPr/>
            <p:nvPr/>
          </p:nvGrpSpPr>
          <p:grpSpPr>
            <a:xfrm>
              <a:off x="612360" y="1932516"/>
              <a:ext cx="1309097" cy="1309097"/>
              <a:chOff x="0" y="0"/>
              <a:chExt cx="1745463" cy="1745463"/>
            </a:xfrm>
          </p:grpSpPr>
          <p:grpSp>
            <p:nvGrpSpPr>
              <p:cNvPr id="10" name="Group 21">
                <a:extLst>
                  <a:ext uri="{FF2B5EF4-FFF2-40B4-BE49-F238E27FC236}">
                    <a16:creationId xmlns:a16="http://schemas.microsoft.com/office/drawing/2014/main" id="{FFF65B07-8D36-69A7-2EB3-9FE7A4A80FA2}"/>
                  </a:ext>
                </a:extLst>
              </p:cNvPr>
              <p:cNvGrpSpPr/>
              <p:nvPr/>
            </p:nvGrpSpPr>
            <p:grpSpPr>
              <a:xfrm>
                <a:off x="0" y="0"/>
                <a:ext cx="1745463" cy="1745463"/>
                <a:chOff x="0" y="0"/>
                <a:chExt cx="812800" cy="812800"/>
              </a:xfrm>
            </p:grpSpPr>
            <p:sp>
              <p:nvSpPr>
                <p:cNvPr id="12" name="Freeform 22">
                  <a:extLst>
                    <a:ext uri="{FF2B5EF4-FFF2-40B4-BE49-F238E27FC236}">
                      <a16:creationId xmlns:a16="http://schemas.microsoft.com/office/drawing/2014/main" id="{73B2694F-1A82-4A24-4A42-4D758C16765E}"/>
                    </a:ext>
                  </a:extLst>
                </p:cNvPr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13" name="TextBox 23">
                  <a:extLst>
                    <a:ext uri="{FF2B5EF4-FFF2-40B4-BE49-F238E27FC236}">
                      <a16:creationId xmlns:a16="http://schemas.microsoft.com/office/drawing/2014/main" id="{5D4C3A68-28CD-4760-6901-9B9617973558}"/>
                    </a:ext>
                  </a:extLst>
                </p:cNvPr>
                <p:cNvSpPr txBox="1"/>
                <p:nvPr/>
              </p:nvSpPr>
              <p:spPr>
                <a:xfrm>
                  <a:off x="76200" y="-38100"/>
                  <a:ext cx="660400" cy="774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281"/>
                    </a:lnSpc>
                  </a:pPr>
                  <a:endParaRPr>
                    <a:latin typeface="UTM Avo" panose="02040603050506020204" pitchFamily="18" charset="0"/>
                  </a:endParaRPr>
                </a:p>
              </p:txBody>
            </p:sp>
          </p:grpSp>
          <p:sp>
            <p:nvSpPr>
              <p:cNvPr id="11" name="Freeform 24">
                <a:extLst>
                  <a:ext uri="{FF2B5EF4-FFF2-40B4-BE49-F238E27FC236}">
                    <a16:creationId xmlns:a16="http://schemas.microsoft.com/office/drawing/2014/main" id="{F5A8E442-7C43-3C24-1752-91498D9DD96C}"/>
                  </a:ext>
                </a:extLst>
              </p:cNvPr>
              <p:cNvSpPr/>
              <p:nvPr/>
            </p:nvSpPr>
            <p:spPr>
              <a:xfrm>
                <a:off x="197195" y="0"/>
                <a:ext cx="1351072" cy="1546291"/>
              </a:xfrm>
              <a:custGeom>
                <a:avLst/>
                <a:gdLst/>
                <a:ahLst/>
                <a:cxnLst/>
                <a:rect l="l" t="t" r="r" b="b"/>
                <a:pathLst>
                  <a:path w="1351072" h="1546291">
                    <a:moveTo>
                      <a:pt x="0" y="0"/>
                    </a:moveTo>
                    <a:lnTo>
                      <a:pt x="1351073" y="0"/>
                    </a:lnTo>
                    <a:lnTo>
                      <a:pt x="1351073" y="1546291"/>
                    </a:lnTo>
                    <a:lnTo>
                      <a:pt x="0" y="15462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C55FCB79-9316-E4A8-4FF8-BCCAB83698D4}"/>
                </a:ext>
              </a:extLst>
            </p:cNvPr>
            <p:cNvSpPr txBox="1"/>
            <p:nvPr/>
          </p:nvSpPr>
          <p:spPr>
            <a:xfrm>
              <a:off x="1480666" y="2646083"/>
              <a:ext cx="7505629" cy="21114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59080" lvl="1"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CHUẨN BỊ BÀI MỚI </a:t>
              </a:r>
            </a:p>
            <a:p>
              <a:pPr marL="259080" lvl="1" algn="ctr">
                <a:lnSpc>
                  <a:spcPct val="150000"/>
                </a:lnSpc>
              </a:pP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viết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2: </a:t>
              </a:r>
            </a:p>
            <a:p>
              <a:pPr marL="259080" lvl="1" algn="ctr">
                <a:lnSpc>
                  <a:spcPct val="150000"/>
                </a:lnSpc>
              </a:pP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tả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cây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cối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(</a:t>
              </a: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Viết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văn</a:t>
              </a:r>
              <a:r>
                <a:rPr lang="en-US" sz="3200" i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)</a:t>
              </a:r>
            </a:p>
          </p:txBody>
        </p:sp>
      </p:grpSp>
      <p:sp>
        <p:nvSpPr>
          <p:cNvPr id="14" name="Freeform 25">
            <a:extLst>
              <a:ext uri="{FF2B5EF4-FFF2-40B4-BE49-F238E27FC236}">
                <a16:creationId xmlns:a16="http://schemas.microsoft.com/office/drawing/2014/main" id="{C5057E92-5E8C-3043-698A-4717A6DC1B8C}"/>
              </a:ext>
            </a:extLst>
          </p:cNvPr>
          <p:cNvSpPr/>
          <p:nvPr/>
        </p:nvSpPr>
        <p:spPr>
          <a:xfrm>
            <a:off x="9591323" y="1848201"/>
            <a:ext cx="2159690" cy="4499355"/>
          </a:xfrm>
          <a:custGeom>
            <a:avLst/>
            <a:gdLst/>
            <a:ahLst/>
            <a:cxnLst/>
            <a:rect l="l" t="t" r="r" b="b"/>
            <a:pathLst>
              <a:path w="2868373" h="5975778">
                <a:moveTo>
                  <a:pt x="0" y="0"/>
                </a:moveTo>
                <a:lnTo>
                  <a:pt x="2868374" y="0"/>
                </a:lnTo>
                <a:lnTo>
                  <a:pt x="2868374" y="5975778"/>
                </a:lnTo>
                <a:lnTo>
                  <a:pt x="0" y="5975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2000" cy="64183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图片 5"/>
          <p:cNvPicPr>
            <a:picLocks noChangeAspect="1"/>
          </p:cNvPicPr>
          <p:nvPr/>
        </p:nvPicPr>
        <p:blipFill>
          <a:blip r:embed="rId5"/>
          <a:srcRect b="20491"/>
          <a:stretch>
            <a:fillRect/>
          </a:stretch>
        </p:blipFill>
        <p:spPr bwMode="auto">
          <a:xfrm>
            <a:off x="0" y="7938"/>
            <a:ext cx="12192000" cy="70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图片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9013" y="949325"/>
            <a:ext cx="1038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310663" y="1255958"/>
            <a:ext cx="4038600" cy="2286000"/>
            <a:chOff x="-558688" y="0"/>
            <a:chExt cx="9107943" cy="6858000"/>
          </a:xfrm>
        </p:grpSpPr>
        <p:pic>
          <p:nvPicPr>
            <p:cNvPr id="5133" name="图片 1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558688" y="0"/>
              <a:ext cx="910794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9">
              <a:extLst/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5126" name="图片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52938" y="5562600"/>
            <a:ext cx="56054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文本框 15"/>
          <p:cNvSpPr txBox="1">
            <a:spLocks noChangeArrowheads="1"/>
          </p:cNvSpPr>
          <p:nvPr/>
        </p:nvSpPr>
        <p:spPr bwMode="auto">
          <a:xfrm>
            <a:off x="606670" y="1872763"/>
            <a:ext cx="34729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000" b="1" u="sng" dirty="0" err="1" smtClean="0">
                <a:solidFill>
                  <a:srgbClr val="FF0000"/>
                </a:solidFill>
                <a:latin typeface="Times New Roman" pitchFamily="18" charset="0"/>
                <a:ea typeface="inpin heiti"/>
                <a:cs typeface="Times New Roman" pitchFamily="18" charset="0"/>
                <a:sym typeface="inpin heiti"/>
              </a:rPr>
              <a:t>KHỞI</a:t>
            </a:r>
            <a:r>
              <a:rPr lang="en-US" altLang="zh-CN" sz="4000" b="1" u="sng" dirty="0" smtClean="0">
                <a:solidFill>
                  <a:srgbClr val="FF0000"/>
                </a:solidFill>
                <a:latin typeface="Times New Roman" pitchFamily="18" charset="0"/>
                <a:ea typeface="inpin heiti"/>
                <a:cs typeface="Times New Roman" pitchFamily="18" charset="0"/>
                <a:sym typeface="inpin heiti"/>
              </a:rPr>
              <a:t> </a:t>
            </a:r>
            <a:r>
              <a:rPr lang="en-US" altLang="zh-CN" sz="4000" b="1" u="sng" dirty="0" err="1">
                <a:solidFill>
                  <a:srgbClr val="FF0000"/>
                </a:solidFill>
                <a:latin typeface="Times New Roman" pitchFamily="18" charset="0"/>
                <a:ea typeface="inpin heiti"/>
                <a:cs typeface="Times New Roman" pitchFamily="18" charset="0"/>
                <a:sym typeface="inpin heiti"/>
              </a:rPr>
              <a:t>ĐỘNG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inpin heiti"/>
                <a:cs typeface="Times New Roman" pitchFamily="18" charset="0"/>
                <a:sym typeface="inpin heiti"/>
              </a:rPr>
              <a:t>:</a:t>
            </a:r>
            <a:endParaRPr lang="zh-CN" altLang="en-US" sz="4000" b="1" u="sng" dirty="0">
              <a:solidFill>
                <a:srgbClr val="FF0000"/>
              </a:solidFill>
              <a:latin typeface="Times New Roman" pitchFamily="18" charset="0"/>
              <a:ea typeface="inpin heiti"/>
              <a:cs typeface="Times New Roman" pitchFamily="18" charset="0"/>
              <a:sym typeface="inpin heiti"/>
            </a:endParaRPr>
          </a:p>
        </p:txBody>
      </p:sp>
      <p:sp>
        <p:nvSpPr>
          <p:cNvPr id="5128" name="Rectangle 17"/>
          <p:cNvSpPr>
            <a:spLocks noChangeArrowheads="1"/>
          </p:cNvSpPr>
          <p:nvPr/>
        </p:nvSpPr>
        <p:spPr bwMode="auto">
          <a:xfrm>
            <a:off x="2438400" y="149225"/>
            <a:ext cx="86645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tháng 11 năm 202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 eaLnBrk="1" hangingPunct="1"/>
            <a:r>
              <a:rPr lang="en-US" sz="36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5410200" y="2298483"/>
            <a:ext cx="4419600" cy="6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chemeClr val="hlink">
                        <a:alpha val="50000"/>
                      </a:schemeClr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vi-VN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rò chơi: </a:t>
            </a:r>
            <a:r>
              <a:rPr lang="en-US" sz="3600" b="1" i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Đoán</a:t>
            </a:r>
            <a:r>
              <a:rPr lang="en-US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ý </a:t>
            </a:r>
            <a:r>
              <a:rPr lang="en-US" sz="3600" b="1" i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đồng</a:t>
            </a:r>
            <a:r>
              <a:rPr lang="en-US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đội</a:t>
            </a:r>
            <a:r>
              <a:rPr lang="vi-VN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?</a:t>
            </a:r>
            <a:endParaRPr lang="en-US" sz="3600" b="1" i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498975" y="2982913"/>
            <a:ext cx="7472363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SUS\Desktop\1605566485_130_Anh-nen-PowerPoint-lich-su-dep.png"/>
          <p:cNvPicPr>
            <a:picLocks noChangeAspect="1" noChangeArrowheads="1"/>
          </p:cNvPicPr>
          <p:nvPr/>
        </p:nvPicPr>
        <p:blipFill>
          <a:blip r:embed="rId2"/>
          <a:srcRect b="338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112014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3051175" y="4337050"/>
            <a:ext cx="6985000" cy="147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762125" y="-11113"/>
            <a:ext cx="8662988" cy="151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vi-VN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tháng 11 năm 202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 eaLnBrk="1" hangingPunct="1"/>
            <a:r>
              <a:rPr lang="en-US" sz="36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5064" name="WordArt 8"/>
          <p:cNvSpPr>
            <a:spLocks noChangeArrowheads="1" noChangeShapeType="1" noTextEdit="1"/>
          </p:cNvSpPr>
          <p:nvPr/>
        </p:nvSpPr>
        <p:spPr bwMode="auto">
          <a:xfrm>
            <a:off x="6543675" y="1158875"/>
            <a:ext cx="32004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Động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từ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99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50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A3845BCC-1A18-A9B9-590D-D859085D6BE3}"/>
              </a:ext>
            </a:extLst>
          </p:cNvPr>
          <p:cNvSpPr/>
          <p:nvPr/>
        </p:nvSpPr>
        <p:spPr>
          <a:xfrm>
            <a:off x="575471" y="1751058"/>
            <a:ext cx="11041058" cy="101757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20202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1) Tìm các từ chỉ hoạt động, trạng thái trong những câu dưới đây: </a:t>
            </a:r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A9721059-8EC7-3BD1-3C73-30F124F599B3}"/>
              </a:ext>
            </a:extLst>
          </p:cNvPr>
          <p:cNvSpPr/>
          <p:nvPr/>
        </p:nvSpPr>
        <p:spPr>
          <a:xfrm>
            <a:off x="865585" y="3006836"/>
            <a:ext cx="10460829" cy="304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a) Các cụ già nhặt cỏ, đốt lá. Mấy chú bé đi tìm chỗ ven suối để bắc bếp thổi cơm. </a:t>
            </a:r>
          </a:p>
          <a:p>
            <a: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vi-VN" sz="2400" i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Tô Hoài 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b) Hoa sầu riêng trổ vào cuối năm.</a:t>
            </a:r>
          </a:p>
          <a:p>
            <a: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vi-VN" sz="2400" i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Mai Văn Tạo</a:t>
            </a:r>
          </a:p>
        </p:txBody>
      </p:sp>
      <p:cxnSp>
        <p:nvCxnSpPr>
          <p:cNvPr id="33" name="Google Shape;202;p6">
            <a:extLst>
              <a:ext uri="{FF2B5EF4-FFF2-40B4-BE49-F238E27FC236}">
                <a16:creationId xmlns:a16="http://schemas.microsoft.com/office/drawing/2014/main" id="{C4DEEC96-FA9A-A1AC-C191-817C7D619C5A}"/>
              </a:ext>
            </a:extLst>
          </p:cNvPr>
          <p:cNvCxnSpPr>
            <a:cxnSpLocks/>
          </p:cNvCxnSpPr>
          <p:nvPr/>
        </p:nvCxnSpPr>
        <p:spPr>
          <a:xfrm>
            <a:off x="2862985" y="3518341"/>
            <a:ext cx="647261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203;p6">
            <a:extLst>
              <a:ext uri="{FF2B5EF4-FFF2-40B4-BE49-F238E27FC236}">
                <a16:creationId xmlns:a16="http://schemas.microsoft.com/office/drawing/2014/main" id="{FF11F6C4-F223-CBBD-0B71-5E7085E4528B}"/>
              </a:ext>
            </a:extLst>
          </p:cNvPr>
          <p:cNvCxnSpPr>
            <a:cxnSpLocks/>
          </p:cNvCxnSpPr>
          <p:nvPr/>
        </p:nvCxnSpPr>
        <p:spPr>
          <a:xfrm>
            <a:off x="4119455" y="3543986"/>
            <a:ext cx="47387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204;p6">
            <a:extLst>
              <a:ext uri="{FF2B5EF4-FFF2-40B4-BE49-F238E27FC236}">
                <a16:creationId xmlns:a16="http://schemas.microsoft.com/office/drawing/2014/main" id="{33CF9242-479E-5619-5A93-90A8F68DD189}"/>
              </a:ext>
            </a:extLst>
          </p:cNvPr>
          <p:cNvCxnSpPr>
            <a:cxnSpLocks/>
          </p:cNvCxnSpPr>
          <p:nvPr/>
        </p:nvCxnSpPr>
        <p:spPr>
          <a:xfrm>
            <a:off x="6858031" y="3535926"/>
            <a:ext cx="74749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205;p6">
            <a:extLst>
              <a:ext uri="{FF2B5EF4-FFF2-40B4-BE49-F238E27FC236}">
                <a16:creationId xmlns:a16="http://schemas.microsoft.com/office/drawing/2014/main" id="{B5DF529E-7824-6086-BD9D-7C34958DA7EE}"/>
              </a:ext>
            </a:extLst>
          </p:cNvPr>
          <p:cNvCxnSpPr>
            <a:cxnSpLocks/>
          </p:cNvCxnSpPr>
          <p:nvPr/>
        </p:nvCxnSpPr>
        <p:spPr>
          <a:xfrm>
            <a:off x="10059725" y="3533366"/>
            <a:ext cx="52738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206;p6">
            <a:extLst>
              <a:ext uri="{FF2B5EF4-FFF2-40B4-BE49-F238E27FC236}">
                <a16:creationId xmlns:a16="http://schemas.microsoft.com/office/drawing/2014/main" id="{928246FC-8B52-BE59-4B71-46CBAD1D73D3}"/>
              </a:ext>
            </a:extLst>
          </p:cNvPr>
          <p:cNvCxnSpPr>
            <a:cxnSpLocks/>
          </p:cNvCxnSpPr>
          <p:nvPr/>
        </p:nvCxnSpPr>
        <p:spPr>
          <a:xfrm>
            <a:off x="1011635" y="4060904"/>
            <a:ext cx="610048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" name="Google Shape;207;p6">
            <a:extLst>
              <a:ext uri="{FF2B5EF4-FFF2-40B4-BE49-F238E27FC236}">
                <a16:creationId xmlns:a16="http://schemas.microsoft.com/office/drawing/2014/main" id="{E4E40A6B-C816-DD03-0227-3D6E7DE62C3D}"/>
              </a:ext>
            </a:extLst>
          </p:cNvPr>
          <p:cNvCxnSpPr>
            <a:cxnSpLocks/>
          </p:cNvCxnSpPr>
          <p:nvPr/>
        </p:nvCxnSpPr>
        <p:spPr>
          <a:xfrm>
            <a:off x="3361457" y="5210303"/>
            <a:ext cx="40889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Freeform 11">
            <a:extLst>
              <a:ext uri="{FF2B5EF4-FFF2-40B4-BE49-F238E27FC236}">
                <a16:creationId xmlns:a16="http://schemas.microsoft.com/office/drawing/2014/main" id="{CBAC2EDD-EE64-2F2C-2C5B-70CB54669ED9}"/>
              </a:ext>
            </a:extLst>
          </p:cNvPr>
          <p:cNvSpPr/>
          <p:nvPr/>
        </p:nvSpPr>
        <p:spPr>
          <a:xfrm rot="-262827">
            <a:off x="35424" y="5028668"/>
            <a:ext cx="1536789" cy="1840186"/>
          </a:xfrm>
          <a:custGeom>
            <a:avLst/>
            <a:gdLst/>
            <a:ahLst/>
            <a:cxnLst/>
            <a:rect l="l" t="t" r="r" b="b"/>
            <a:pathLst>
              <a:path w="5659786" h="7519040">
                <a:moveTo>
                  <a:pt x="0" y="0"/>
                </a:moveTo>
                <a:lnTo>
                  <a:pt x="5659786" y="0"/>
                </a:lnTo>
                <a:lnTo>
                  <a:pt x="5659786" y="7519040"/>
                </a:lnTo>
                <a:lnTo>
                  <a:pt x="0" y="751904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5063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2490" y="3892990"/>
            <a:ext cx="38115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1HS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bảng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ngôn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tả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trạng</a:t>
            </a:r>
            <a:r>
              <a:rPr lang="en-US" dirty="0" smtClean="0"/>
              <a:t> </a:t>
            </a:r>
            <a:r>
              <a:rPr lang="en-US" dirty="0" err="1" smtClean="0"/>
              <a:t>thái</a:t>
            </a:r>
            <a:r>
              <a:rPr lang="en-US" dirty="0" smtClean="0"/>
              <a:t> do </a:t>
            </a:r>
            <a:r>
              <a:rPr lang="en-US" dirty="0" err="1" smtClean="0"/>
              <a:t>GV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. HS </a:t>
            </a:r>
            <a:r>
              <a:rPr lang="en-US" dirty="0" err="1" smtClean="0"/>
              <a:t>dưới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đoán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trạng</a:t>
            </a:r>
            <a:r>
              <a:rPr lang="en-US" dirty="0" smtClean="0"/>
              <a:t> </a:t>
            </a:r>
            <a:r>
              <a:rPr lang="en-US" dirty="0" err="1" smtClean="0"/>
              <a:t>thái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tả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tả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9835" y="706170"/>
            <a:ext cx="4499572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HĐ1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4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12;p7">
            <a:extLst>
              <a:ext uri="{FF2B5EF4-FFF2-40B4-BE49-F238E27FC236}">
                <a16:creationId xmlns:a16="http://schemas.microsoft.com/office/drawing/2014/main" id="{FD4DC033-F8AD-EA89-BE76-F4A8157547C1}"/>
              </a:ext>
            </a:extLst>
          </p:cNvPr>
          <p:cNvSpPr/>
          <p:nvPr/>
        </p:nvSpPr>
        <p:spPr>
          <a:xfrm>
            <a:off x="1368611" y="1663950"/>
            <a:ext cx="9454778" cy="122741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20202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2) Các từ vừa tìm được ở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1</a:t>
            </a: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chỉ hoạt động, trạng thái của những sự vật nào?</a:t>
            </a:r>
          </a:p>
        </p:txBody>
      </p:sp>
      <p:graphicFrame>
        <p:nvGraphicFramePr>
          <p:cNvPr id="13" name="Google Shape;214;p7">
            <a:extLst>
              <a:ext uri="{FF2B5EF4-FFF2-40B4-BE49-F238E27FC236}">
                <a16:creationId xmlns:a16="http://schemas.microsoft.com/office/drawing/2014/main" id="{55BA3BA4-E8B4-B6D4-7692-BCBE49C32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149796"/>
              </p:ext>
            </p:extLst>
          </p:nvPr>
        </p:nvGraphicFramePr>
        <p:xfrm>
          <a:off x="824747" y="3213099"/>
          <a:ext cx="10745700" cy="342396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D5A5E5"/>
                    </a:gs>
                    <a:gs pos="35000">
                      <a:srgbClr val="E1C3E9"/>
                    </a:gs>
                    <a:gs pos="100000">
                      <a:srgbClr val="F4E6F8"/>
                    </a:gs>
                  </a:gsLst>
                  <a:lin ang="16200000" scaled="0"/>
                </a:gradFill>
              </a:tblPr>
              <a:tblGrid>
                <a:gridCol w="14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5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Sự</a:t>
                      </a:r>
                      <a:r>
                        <a:rPr lang="en-US" sz="2700" b="1" i="0" u="none" strike="noStrike" cap="none" dirty="0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700" b="1" i="0" u="none" strike="noStrike" cap="none" dirty="0" err="1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vật</a:t>
                      </a:r>
                      <a:endParaRPr lang="en-US" sz="2700" b="1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Hoạt</a:t>
                      </a:r>
                      <a:r>
                        <a:rPr lang="en-US" sz="2700" b="1" i="0" u="none" strike="noStrike" cap="none" dirty="0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700" b="1" i="0" u="none" strike="noStrike" cap="none" dirty="0" err="1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động</a:t>
                      </a:r>
                      <a:r>
                        <a:rPr lang="en-US" sz="2700" b="1" i="0" u="none" strike="noStrike" cap="none" dirty="0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2700" b="1" i="0" u="none" strike="noStrike" cap="none" dirty="0" err="1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trạng</a:t>
                      </a:r>
                      <a:r>
                        <a:rPr lang="en-US" sz="2700" b="1" i="0" u="none" strike="noStrike" cap="none" dirty="0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700" b="1" i="0" u="none" strike="noStrike" cap="none" dirty="0" err="1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thái</a:t>
                      </a:r>
                      <a:endParaRPr lang="en-US" sz="2700" b="1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99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Câu</a:t>
                      </a:r>
                      <a:r>
                        <a:rPr lang="en-US" sz="2700" b="1" i="0" u="none" strike="noStrike" cap="none" dirty="0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 a</a:t>
                      </a: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0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0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0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0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i="0" u="none" strike="noStrike" cap="none" dirty="0" err="1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Câu</a:t>
                      </a:r>
                      <a:r>
                        <a:rPr lang="en-US" sz="2700" b="1" i="0" u="none" strike="noStrike" cap="none" dirty="0">
                          <a:solidFill>
                            <a:schemeClr val="dk1"/>
                          </a:solidFill>
                          <a:latin typeface="UTM Avo" panose="02040603050506020204" pitchFamily="18" charset="0"/>
                          <a:ea typeface="Arial"/>
                          <a:cs typeface="Arial"/>
                          <a:sym typeface="Arial"/>
                        </a:rPr>
                        <a:t> b</a:t>
                      </a: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0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0" i="0" u="none" strike="noStrike" cap="none" dirty="0">
                        <a:solidFill>
                          <a:schemeClr val="dk1"/>
                        </a:solidFill>
                        <a:latin typeface="UTM Avo" panose="0204060305050602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60967" marB="609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Google Shape;215;p7">
            <a:extLst>
              <a:ext uri="{FF2B5EF4-FFF2-40B4-BE49-F238E27FC236}">
                <a16:creationId xmlns:a16="http://schemas.microsoft.com/office/drawing/2014/main" id="{4EC0811A-1C12-3639-6548-56FBDD9CB6E9}"/>
              </a:ext>
            </a:extLst>
          </p:cNvPr>
          <p:cNvSpPr/>
          <p:nvPr/>
        </p:nvSpPr>
        <p:spPr>
          <a:xfrm>
            <a:off x="2419350" y="4229100"/>
            <a:ext cx="2510933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Các cụ già </a:t>
            </a:r>
          </a:p>
        </p:txBody>
      </p:sp>
      <p:sp>
        <p:nvSpPr>
          <p:cNvPr id="15" name="Google Shape;216;p7">
            <a:extLst>
              <a:ext uri="{FF2B5EF4-FFF2-40B4-BE49-F238E27FC236}">
                <a16:creationId xmlns:a16="http://schemas.microsoft.com/office/drawing/2014/main" id="{A2489714-FFA4-588E-E8A8-806936868A94}"/>
              </a:ext>
            </a:extLst>
          </p:cNvPr>
          <p:cNvSpPr/>
          <p:nvPr/>
        </p:nvSpPr>
        <p:spPr>
          <a:xfrm>
            <a:off x="2899385" y="5080556"/>
            <a:ext cx="2105705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Mấy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chú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bé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</a:p>
        </p:txBody>
      </p:sp>
      <p:sp>
        <p:nvSpPr>
          <p:cNvPr id="16" name="Google Shape;217;p7">
            <a:extLst>
              <a:ext uri="{FF2B5EF4-FFF2-40B4-BE49-F238E27FC236}">
                <a16:creationId xmlns:a16="http://schemas.microsoft.com/office/drawing/2014/main" id="{35FF84EB-8316-8ECF-2F6E-5217F1000214}"/>
              </a:ext>
            </a:extLst>
          </p:cNvPr>
          <p:cNvSpPr/>
          <p:nvPr/>
        </p:nvSpPr>
        <p:spPr>
          <a:xfrm>
            <a:off x="2717711" y="5956856"/>
            <a:ext cx="2469053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Hoa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sầu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riêng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</a:p>
        </p:txBody>
      </p:sp>
      <p:sp>
        <p:nvSpPr>
          <p:cNvPr id="17" name="Google Shape;218;p7">
            <a:extLst>
              <a:ext uri="{FF2B5EF4-FFF2-40B4-BE49-F238E27FC236}">
                <a16:creationId xmlns:a16="http://schemas.microsoft.com/office/drawing/2014/main" id="{523670EB-8F25-A912-68F3-B78D3C45FFFA}"/>
              </a:ext>
            </a:extLst>
          </p:cNvPr>
          <p:cNvSpPr/>
          <p:nvPr/>
        </p:nvSpPr>
        <p:spPr>
          <a:xfrm>
            <a:off x="7546194" y="4242356"/>
            <a:ext cx="1956092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nhặt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đốt</a:t>
            </a:r>
            <a:endParaRPr lang="en-US" sz="2400" kern="0" dirty="0">
              <a:solidFill>
                <a:srgbClr val="240E88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8" name="Google Shape;219;p7">
            <a:extLst>
              <a:ext uri="{FF2B5EF4-FFF2-40B4-BE49-F238E27FC236}">
                <a16:creationId xmlns:a16="http://schemas.microsoft.com/office/drawing/2014/main" id="{76F8AE6F-2503-4B68-1C06-BF3812EF2A9B}"/>
              </a:ext>
            </a:extLst>
          </p:cNvPr>
          <p:cNvSpPr/>
          <p:nvPr/>
        </p:nvSpPr>
        <p:spPr>
          <a:xfrm>
            <a:off x="6248401" y="5019675"/>
            <a:ext cx="4086224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đi</a:t>
            </a: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thổi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bắc</a:t>
            </a:r>
            <a:endParaRPr lang="en-US" sz="2400" kern="0" dirty="0">
              <a:solidFill>
                <a:srgbClr val="240E88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9" name="Google Shape;220;p7">
            <a:extLst>
              <a:ext uri="{FF2B5EF4-FFF2-40B4-BE49-F238E27FC236}">
                <a16:creationId xmlns:a16="http://schemas.microsoft.com/office/drawing/2014/main" id="{55405C3E-850A-5C18-C4B8-EB812F84590D}"/>
              </a:ext>
            </a:extLst>
          </p:cNvPr>
          <p:cNvSpPr/>
          <p:nvPr/>
        </p:nvSpPr>
        <p:spPr>
          <a:xfrm>
            <a:off x="8144649" y="5956856"/>
            <a:ext cx="759183" cy="50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trổ</a:t>
            </a:r>
            <a:endParaRPr lang="en-US" sz="2400" kern="0" dirty="0">
              <a:solidFill>
                <a:srgbClr val="240E88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22" name="Google Shape;145;p4">
            <a:extLst>
              <a:ext uri="{FF2B5EF4-FFF2-40B4-BE49-F238E27FC236}">
                <a16:creationId xmlns:a16="http://schemas.microsoft.com/office/drawing/2014/main" id="{246E92B4-41A1-C188-89E9-D17DD4F02FDD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655543" y="4242356"/>
            <a:ext cx="1423419" cy="2564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0" y="0"/>
            <a:ext cx="12192000" cy="60666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9835" y="669956"/>
            <a:ext cx="4499572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HĐ1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3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2;p9">
            <a:extLst>
              <a:ext uri="{FF2B5EF4-FFF2-40B4-BE49-F238E27FC236}">
                <a16:creationId xmlns:a16="http://schemas.microsoft.com/office/drawing/2014/main" id="{7F8D9712-33B1-7A23-801C-1C1F9DFF22B9}"/>
              </a:ext>
            </a:extLst>
          </p:cNvPr>
          <p:cNvSpPr/>
          <p:nvPr/>
        </p:nvSpPr>
        <p:spPr>
          <a:xfrm>
            <a:off x="1712686" y="1905000"/>
            <a:ext cx="8766628" cy="2099734"/>
          </a:xfrm>
          <a:prstGeom prst="downArrowCallout">
            <a:avLst>
              <a:gd name="adj1" fmla="val 14262"/>
              <a:gd name="adj2" fmla="val 17894"/>
              <a:gd name="adj3" fmla="val 18061"/>
              <a:gd name="adj4" fmla="val 75408"/>
            </a:avLst>
          </a:prstGeom>
          <a:solidFill>
            <a:srgbClr val="FFFFFF"/>
          </a:solidFill>
          <a:ln w="25400" cap="flat" cmpd="sng">
            <a:solidFill>
              <a:srgbClr val="2020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202020"/>
                </a:solidFill>
                <a:cs typeface="Arial"/>
                <a:sym typeface="Arial"/>
              </a:rPr>
              <a:t>5 từ chỉ hoạt động và 1 từ chỉ trạng thái</a:t>
            </a:r>
          </a:p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202020"/>
                </a:solidFill>
                <a:cs typeface="Arial"/>
                <a:sym typeface="Arial"/>
              </a:rPr>
              <a:t>vừa tìm được là </a:t>
            </a:r>
            <a:r>
              <a:rPr lang="vi-VN" sz="2400" b="1" kern="0" dirty="0">
                <a:solidFill>
                  <a:srgbClr val="202020"/>
                </a:solidFill>
                <a:cs typeface="Arial"/>
                <a:sym typeface="Arial"/>
              </a:rPr>
              <a:t>động </a:t>
            </a:r>
            <a:r>
              <a:rPr lang="vi-VN" sz="2400" b="1" kern="0" dirty="0" smtClean="0">
                <a:solidFill>
                  <a:srgbClr val="202020"/>
                </a:solidFill>
                <a:cs typeface="Arial"/>
                <a:sym typeface="Arial"/>
              </a:rPr>
              <a:t>từ</a:t>
            </a:r>
            <a:r>
              <a:rPr lang="en-US" sz="2400" b="1" kern="0" dirty="0" smtClean="0">
                <a:solidFill>
                  <a:srgbClr val="202020"/>
                </a:solidFill>
                <a:cs typeface="Arial"/>
                <a:sym typeface="Arial"/>
              </a:rPr>
              <a:t>.</a:t>
            </a:r>
            <a:endParaRPr lang="vi-VN" sz="2400" b="1" kern="0" dirty="0">
              <a:solidFill>
                <a:srgbClr val="202020"/>
              </a:solidFill>
              <a:cs typeface="Arial"/>
              <a:sym typeface="Arial"/>
            </a:endParaRPr>
          </a:p>
        </p:txBody>
      </p:sp>
      <p:sp>
        <p:nvSpPr>
          <p:cNvPr id="3" name="Google Shape;233;p9">
            <a:extLst>
              <a:ext uri="{FF2B5EF4-FFF2-40B4-BE49-F238E27FC236}">
                <a16:creationId xmlns:a16="http://schemas.microsoft.com/office/drawing/2014/main" id="{0E7575AF-F216-D8F4-5D44-1949D5AFE3E8}"/>
              </a:ext>
            </a:extLst>
          </p:cNvPr>
          <p:cNvSpPr/>
          <p:nvPr/>
        </p:nvSpPr>
        <p:spPr>
          <a:xfrm>
            <a:off x="1576932" y="4038600"/>
            <a:ext cx="9182992" cy="1075002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20202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en-US" sz="2400" b="1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400" b="1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b="1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400" b="1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b="1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2400" b="1" u="sng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hoạt</a:t>
            </a:r>
            <a:r>
              <a:rPr lang="en-US" sz="2400" b="1" u="sng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400" b="1" u="sng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400" b="1" u="sng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trạng</a:t>
            </a:r>
            <a:r>
              <a:rPr lang="en-US" sz="2400" b="1" u="sng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thái</a:t>
            </a:r>
            <a:r>
              <a:rPr lang="en-US" sz="2400" b="1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2400" b="1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sự</a:t>
            </a:r>
            <a:r>
              <a:rPr lang="en-US" sz="2400" b="1" kern="0" dirty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vật</a:t>
            </a:r>
            <a:r>
              <a:rPr lang="en-US" sz="2400" b="1" kern="0" dirty="0" smtClean="0">
                <a:solidFill>
                  <a:srgbClr val="20202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en-US" sz="2400" b="1" kern="0" dirty="0">
              <a:solidFill>
                <a:srgbClr val="20202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Google Shape;234;p9">
            <a:extLst>
              <a:ext uri="{FF2B5EF4-FFF2-40B4-BE49-F238E27FC236}">
                <a16:creationId xmlns:a16="http://schemas.microsoft.com/office/drawing/2014/main" id="{524BF748-E986-3824-C107-4425517A54B2}"/>
              </a:ext>
            </a:extLst>
          </p:cNvPr>
          <p:cNvSpPr/>
          <p:nvPr/>
        </p:nvSpPr>
        <p:spPr>
          <a:xfrm>
            <a:off x="1932317" y="5307939"/>
            <a:ext cx="8827607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                 </a:t>
            </a:r>
            <a:r>
              <a:rPr lang="en-US" sz="2400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đá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bóng</a:t>
            </a: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endParaRPr lang="en-US" sz="2400" b="1" u="sng" kern="0" dirty="0" smtClean="0">
              <a:solidFill>
                <a:srgbClr val="C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                 </a:t>
            </a:r>
            <a:r>
              <a:rPr lang="en-US" sz="2400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đang</a:t>
            </a: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nở</a:t>
            </a:r>
            <a:r>
              <a:rPr lang="en-US" sz="2400" b="1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endParaRPr lang="en-US" sz="2400" b="1" u="sng" kern="0" dirty="0">
              <a:solidFill>
                <a:srgbClr val="C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E14A7A-4DE6-FC93-A907-7BC489E2EA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72606"/>
            <a:ext cx="2611821" cy="26118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4183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0782" y="769544"/>
            <a:ext cx="4499572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2247" y="5450187"/>
            <a:ext cx="4264182" cy="4617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“</a:t>
            </a:r>
            <a:r>
              <a:rPr lang="en-US" sz="2400" b="1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đá</a:t>
            </a:r>
            <a:r>
              <a:rPr lang="en-US" sz="2400" b="1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” </a:t>
            </a:r>
            <a:r>
              <a:rPr lang="en-US" sz="2400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2400" b="1" u="sng" kern="0" dirty="0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hoạt</a:t>
            </a:r>
            <a:r>
              <a:rPr lang="en-US" sz="2400" b="1" u="sng" kern="0" dirty="0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400" b="1" u="sng" kern="0" dirty="0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977898" y="5982832"/>
            <a:ext cx="4264182" cy="4617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“</a:t>
            </a:r>
            <a:r>
              <a:rPr lang="en-US" sz="2400" b="1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nở</a:t>
            </a:r>
            <a:r>
              <a:rPr lang="en-US" sz="2400" b="1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” </a:t>
            </a:r>
            <a:r>
              <a:rPr lang="en-US" sz="2400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2400" b="1" u="sng" kern="0" dirty="0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trạng</a:t>
            </a:r>
            <a:r>
              <a:rPr lang="en-US" sz="2400" b="1" u="sng" kern="0" dirty="0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thái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118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6">
            <a:extLst>
              <a:ext uri="{FF2B5EF4-FFF2-40B4-BE49-F238E27FC236}">
                <a16:creationId xmlns:a16="http://schemas.microsoft.com/office/drawing/2014/main" id="{817D608F-03C5-264B-C88A-F93F90725AD9}"/>
              </a:ext>
            </a:extLst>
          </p:cNvPr>
          <p:cNvSpPr/>
          <p:nvPr/>
        </p:nvSpPr>
        <p:spPr>
          <a:xfrm>
            <a:off x="10258098" y="4441294"/>
            <a:ext cx="2028420" cy="2416706"/>
          </a:xfrm>
          <a:custGeom>
            <a:avLst/>
            <a:gdLst/>
            <a:ahLst/>
            <a:cxnLst/>
            <a:rect l="l" t="t" r="r" b="b"/>
            <a:pathLst>
              <a:path w="6617900" h="7207614">
                <a:moveTo>
                  <a:pt x="0" y="0"/>
                </a:moveTo>
                <a:lnTo>
                  <a:pt x="6617900" y="0"/>
                </a:lnTo>
                <a:lnTo>
                  <a:pt x="6617900" y="7207614"/>
                </a:lnTo>
                <a:lnTo>
                  <a:pt x="0" y="720761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Google Shape;239;p10">
            <a:extLst>
              <a:ext uri="{FF2B5EF4-FFF2-40B4-BE49-F238E27FC236}">
                <a16:creationId xmlns:a16="http://schemas.microsoft.com/office/drawing/2014/main" id="{73A97267-7CE5-1361-0A28-448675150C54}"/>
              </a:ext>
            </a:extLst>
          </p:cNvPr>
          <p:cNvSpPr/>
          <p:nvPr/>
        </p:nvSpPr>
        <p:spPr>
          <a:xfrm>
            <a:off x="883762" y="1977614"/>
            <a:ext cx="9853449" cy="124379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20202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lnSpc>
                <a:spcPct val="125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Khi được dùng với ý nghĩa bị động, động từ chỉ </a:t>
            </a:r>
          </a:p>
          <a:p>
            <a:pPr lvl="0" algn="ctr">
              <a:lnSpc>
                <a:spcPct val="125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hoạt động sẽ chuyển thành động từ chỉ trạng </a:t>
            </a:r>
            <a:r>
              <a:rPr lang="vi-VN" sz="2400" b="1" kern="0" dirty="0" smtClea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thái</a:t>
            </a:r>
            <a:r>
              <a:rPr lang="en-US" sz="2400" b="1" kern="0" dirty="0" smtClea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400" b="1" kern="0" dirty="0">
              <a:solidFill>
                <a:schemeClr val="bg1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" name="Google Shape;240;p10">
            <a:extLst>
              <a:ext uri="{FF2B5EF4-FFF2-40B4-BE49-F238E27FC236}">
                <a16:creationId xmlns:a16="http://schemas.microsoft.com/office/drawing/2014/main" id="{6253CF60-61A7-785A-7FE3-1D287080B114}"/>
              </a:ext>
            </a:extLst>
          </p:cNvPr>
          <p:cNvSpPr/>
          <p:nvPr/>
        </p:nvSpPr>
        <p:spPr>
          <a:xfrm>
            <a:off x="796446" y="3245307"/>
            <a:ext cx="10346859" cy="178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1.</a:t>
            </a:r>
            <a:r>
              <a:rPr lang="vi-VN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Bố 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em </a:t>
            </a:r>
            <a:r>
              <a:rPr lang="vi-VN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treo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quạt lên tường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–</a:t>
            </a: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&gt; </a:t>
            </a:r>
            <a:endParaRPr lang="vi-VN" sz="2400" kern="0" dirty="0">
              <a:solidFill>
                <a:srgbClr val="240E88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2.</a:t>
            </a:r>
            <a:r>
              <a:rPr lang="vi-VN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Chiếc 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quạt </a:t>
            </a:r>
            <a:r>
              <a:rPr lang="vi-VN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treo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trên tường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–</a:t>
            </a: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&gt;</a:t>
            </a:r>
            <a:endParaRPr lang="vi-VN" sz="2400" kern="0" dirty="0">
              <a:solidFill>
                <a:srgbClr val="240E88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3.</a:t>
            </a:r>
            <a:r>
              <a:rPr lang="vi-VN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Chiếc 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quạt được </a:t>
            </a:r>
            <a:r>
              <a:rPr lang="vi-VN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treo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trên tường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–</a:t>
            </a: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&gt; </a:t>
            </a:r>
            <a:endParaRPr sz="2400" kern="0" dirty="0">
              <a:solidFill>
                <a:srgbClr val="240E88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2425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0782" y="769544"/>
            <a:ext cx="4499572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05743" y="3385997"/>
            <a:ext cx="4834549" cy="4617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“</a:t>
            </a:r>
            <a:r>
              <a:rPr lang="en-US" sz="2400" b="1" kern="0" dirty="0" err="1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treo</a:t>
            </a:r>
            <a:r>
              <a:rPr lang="en-US" sz="2400" b="1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” </a:t>
            </a:r>
            <a:r>
              <a:rPr lang="en-US" sz="2400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2400" b="1" u="sng" kern="0" dirty="0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hoạt</a:t>
            </a:r>
            <a:r>
              <a:rPr lang="en-US" sz="2400" b="1" u="sng" kern="0" dirty="0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400" b="1" u="sng" kern="0" dirty="0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088049" y="3929205"/>
            <a:ext cx="4925084" cy="4617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“</a:t>
            </a:r>
            <a:r>
              <a:rPr lang="en-US" sz="2400" b="1" kern="0" dirty="0" err="1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treo</a:t>
            </a:r>
            <a:r>
              <a:rPr lang="en-US" sz="2400" b="1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” </a:t>
            </a:r>
            <a:r>
              <a:rPr lang="en-US" sz="2400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2400" b="1" u="sng" kern="0" dirty="0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trạng</a:t>
            </a:r>
            <a:r>
              <a:rPr lang="en-US" sz="2400" b="1" u="sng" kern="0" dirty="0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thái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830434" y="4463360"/>
            <a:ext cx="4662533" cy="4617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“</a:t>
            </a:r>
            <a:r>
              <a:rPr lang="en-US" sz="2400" b="1" kern="0" dirty="0" err="1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treo</a:t>
            </a:r>
            <a:r>
              <a:rPr lang="en-US" sz="2400" b="1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” </a:t>
            </a:r>
            <a:r>
              <a:rPr lang="en-US" sz="2400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2400" b="1" u="sng" kern="0" dirty="0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trạng</a:t>
            </a:r>
            <a:r>
              <a:rPr lang="en-US" sz="2400" b="1" u="sng" kern="0" dirty="0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 smtClea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thái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271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F4239CD-D8D7-14D1-DD64-8D9088119132}"/>
              </a:ext>
            </a:extLst>
          </p:cNvPr>
          <p:cNvSpPr/>
          <p:nvPr/>
        </p:nvSpPr>
        <p:spPr>
          <a:xfrm>
            <a:off x="0" y="5312462"/>
            <a:ext cx="12192000" cy="1559189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252;p12">
            <a:extLst>
              <a:ext uri="{FF2B5EF4-FFF2-40B4-BE49-F238E27FC236}">
                <a16:creationId xmlns:a16="http://schemas.microsoft.com/office/drawing/2014/main" id="{9A35C59A-7336-B696-269E-C7A61CDB9336}"/>
              </a:ext>
            </a:extLst>
          </p:cNvPr>
          <p:cNvSpPr/>
          <p:nvPr/>
        </p:nvSpPr>
        <p:spPr>
          <a:xfrm>
            <a:off x="2480587" y="1622225"/>
            <a:ext cx="7230826" cy="84731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20202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en-US" sz="2400" b="1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1) Tìm động từ trong đoạn kịch sau:</a:t>
            </a:r>
            <a:endParaRPr lang="en-US" sz="2400" b="1" kern="0" dirty="0">
              <a:solidFill>
                <a:schemeClr val="bg1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" name="Google Shape;253;p12">
            <a:extLst>
              <a:ext uri="{FF2B5EF4-FFF2-40B4-BE49-F238E27FC236}">
                <a16:creationId xmlns:a16="http://schemas.microsoft.com/office/drawing/2014/main" id="{4F47DFCA-88E5-D025-50BF-EE9360158A30}"/>
              </a:ext>
            </a:extLst>
          </p:cNvPr>
          <p:cNvSpPr/>
          <p:nvPr/>
        </p:nvSpPr>
        <p:spPr>
          <a:xfrm>
            <a:off x="795574" y="2723369"/>
            <a:ext cx="10600852" cy="38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chemeClr val="accent6"/>
                </a:solidFill>
                <a:latin typeface="UTM Avo" panose="02040603050506020204" pitchFamily="18" charset="0"/>
                <a:cs typeface="Arial"/>
                <a:sym typeface="Arial"/>
              </a:rPr>
              <a:t>Em bé nhỏ nhất</a:t>
            </a:r>
            <a:r>
              <a:rPr lang="vi-VN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(Từ phía góc phòng chạy ra) Em chào anh Tin-tin! Chào chị Mi-tin!</a:t>
            </a:r>
          </a:p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chemeClr val="accent6"/>
                </a:solidFill>
                <a:latin typeface="UTM Avo" panose="02040603050506020204" pitchFamily="18" charset="0"/>
                <a:cs typeface="Arial"/>
                <a:sym typeface="Arial"/>
              </a:rPr>
              <a:t>Tin-tin, Mi-tin</a:t>
            </a:r>
            <a:r>
              <a:rPr lang="vi-VN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Sao cậu biết tên chúng mình?</a:t>
            </a:r>
          </a:p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chemeClr val="accent6"/>
                </a:solidFill>
                <a:latin typeface="UTM Avo" panose="02040603050506020204" pitchFamily="18" charset="0"/>
                <a:cs typeface="Arial"/>
                <a:sym typeface="Arial"/>
              </a:rPr>
              <a:t>Em bé nhỏ nhất</a:t>
            </a:r>
            <a:r>
              <a:rPr lang="vi-VN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Bởi vì em sẽ là em của anh và chị.</a:t>
            </a:r>
          </a:p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chemeClr val="accent6"/>
                </a:solidFill>
                <a:latin typeface="UTM Avo" panose="02040603050506020204" pitchFamily="18" charset="0"/>
                <a:cs typeface="Arial"/>
                <a:sym typeface="Arial"/>
              </a:rPr>
              <a:t>Mi-tin</a:t>
            </a:r>
            <a:r>
              <a:rPr lang="vi-VN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Thế nào? Em sẽ ra đời ở nhà chị à?</a:t>
            </a:r>
          </a:p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chemeClr val="accent6"/>
                </a:solidFill>
                <a:latin typeface="UTM Avo" panose="02040603050506020204" pitchFamily="18" charset="0"/>
                <a:cs typeface="Arial"/>
                <a:sym typeface="Arial"/>
              </a:rPr>
              <a:t>Em bé nhỏ nhất</a:t>
            </a:r>
            <a:r>
              <a:rPr lang="vi-VN" sz="2400" b="1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Đúng thế! Sang năm, em sẽ ra đời. Nhưng anh chị đừng có trêu chọc em nhé! Nào, hãy ôm em đi! (Tin-tin, Mi-tin và em bé ôm nhau</a:t>
            </a:r>
            <a:r>
              <a:rPr lang="vi-VN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.)</a:t>
            </a:r>
            <a:endParaRPr lang="en-US" sz="2400" kern="0" dirty="0" smtClean="0">
              <a:solidFill>
                <a:srgbClr val="240E88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                                                                                                </a:t>
            </a:r>
            <a:r>
              <a:rPr lang="en-US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MÁT</a:t>
            </a:r>
            <a:r>
              <a:rPr lang="en-US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– </a:t>
            </a:r>
            <a:r>
              <a:rPr lang="en-US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TÉC</a:t>
            </a:r>
            <a:r>
              <a:rPr lang="en-US" kern="0" dirty="0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- </a:t>
            </a:r>
            <a:r>
              <a:rPr lang="en-US" kern="0" dirty="0" err="1" smtClean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LINH</a:t>
            </a:r>
            <a:endParaRPr lang="vi-VN" kern="0" dirty="0">
              <a:solidFill>
                <a:srgbClr val="240E88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cxnSp>
        <p:nvCxnSpPr>
          <p:cNvPr id="5" name="Google Shape;255;p12">
            <a:extLst>
              <a:ext uri="{FF2B5EF4-FFF2-40B4-BE49-F238E27FC236}">
                <a16:creationId xmlns:a16="http://schemas.microsoft.com/office/drawing/2014/main" id="{C9AB80CA-E7C2-1D96-D389-92938CEE2024}"/>
              </a:ext>
            </a:extLst>
          </p:cNvPr>
          <p:cNvCxnSpPr/>
          <p:nvPr/>
        </p:nvCxnSpPr>
        <p:spPr>
          <a:xfrm>
            <a:off x="6092028" y="3204647"/>
            <a:ext cx="63205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" name="Google Shape;256;p12">
            <a:extLst>
              <a:ext uri="{FF2B5EF4-FFF2-40B4-BE49-F238E27FC236}">
                <a16:creationId xmlns:a16="http://schemas.microsoft.com/office/drawing/2014/main" id="{F77DA476-E747-2C3F-B11A-AB84C8C3A4D2}"/>
              </a:ext>
            </a:extLst>
          </p:cNvPr>
          <p:cNvCxnSpPr/>
          <p:nvPr/>
        </p:nvCxnSpPr>
        <p:spPr>
          <a:xfrm>
            <a:off x="7744303" y="3228825"/>
            <a:ext cx="64923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" name="Google Shape;257;p12">
            <a:extLst>
              <a:ext uri="{FF2B5EF4-FFF2-40B4-BE49-F238E27FC236}">
                <a16:creationId xmlns:a16="http://schemas.microsoft.com/office/drawing/2014/main" id="{A2E0D79C-8E02-A2D5-DE71-1B36C2F33E7C}"/>
              </a:ext>
            </a:extLst>
          </p:cNvPr>
          <p:cNvCxnSpPr>
            <a:cxnSpLocks/>
          </p:cNvCxnSpPr>
          <p:nvPr/>
        </p:nvCxnSpPr>
        <p:spPr>
          <a:xfrm flipV="1">
            <a:off x="10110784" y="3200400"/>
            <a:ext cx="694962" cy="995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258;p12">
            <a:extLst>
              <a:ext uri="{FF2B5EF4-FFF2-40B4-BE49-F238E27FC236}">
                <a16:creationId xmlns:a16="http://schemas.microsoft.com/office/drawing/2014/main" id="{1AC01AC9-98B2-51CA-94AC-973C0C658C5A}"/>
              </a:ext>
            </a:extLst>
          </p:cNvPr>
          <p:cNvCxnSpPr>
            <a:cxnSpLocks/>
          </p:cNvCxnSpPr>
          <p:nvPr/>
        </p:nvCxnSpPr>
        <p:spPr>
          <a:xfrm>
            <a:off x="4024262" y="4077060"/>
            <a:ext cx="51867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259;p12">
            <a:extLst>
              <a:ext uri="{FF2B5EF4-FFF2-40B4-BE49-F238E27FC236}">
                <a16:creationId xmlns:a16="http://schemas.microsoft.com/office/drawing/2014/main" id="{51D63B89-E295-3C4A-6D85-4719F31C79F4}"/>
              </a:ext>
            </a:extLst>
          </p:cNvPr>
          <p:cNvCxnSpPr/>
          <p:nvPr/>
        </p:nvCxnSpPr>
        <p:spPr>
          <a:xfrm>
            <a:off x="4855566" y="4523243"/>
            <a:ext cx="260004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260;p12">
            <a:extLst>
              <a:ext uri="{FF2B5EF4-FFF2-40B4-BE49-F238E27FC236}">
                <a16:creationId xmlns:a16="http://schemas.microsoft.com/office/drawing/2014/main" id="{855244DF-191F-16A7-D9B3-5DEEA1F70AF9}"/>
              </a:ext>
            </a:extLst>
          </p:cNvPr>
          <p:cNvCxnSpPr/>
          <p:nvPr/>
        </p:nvCxnSpPr>
        <p:spPr>
          <a:xfrm>
            <a:off x="3997884" y="5004252"/>
            <a:ext cx="79805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261;p12">
            <a:extLst>
              <a:ext uri="{FF2B5EF4-FFF2-40B4-BE49-F238E27FC236}">
                <a16:creationId xmlns:a16="http://schemas.microsoft.com/office/drawing/2014/main" id="{946F80CB-2B20-CFC7-78EE-F0143A9C1202}"/>
              </a:ext>
            </a:extLst>
          </p:cNvPr>
          <p:cNvCxnSpPr>
            <a:cxnSpLocks/>
          </p:cNvCxnSpPr>
          <p:nvPr/>
        </p:nvCxnSpPr>
        <p:spPr>
          <a:xfrm>
            <a:off x="7109271" y="5469089"/>
            <a:ext cx="91785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262;p12">
            <a:extLst>
              <a:ext uri="{FF2B5EF4-FFF2-40B4-BE49-F238E27FC236}">
                <a16:creationId xmlns:a16="http://schemas.microsoft.com/office/drawing/2014/main" id="{2DB0F542-685B-7A7D-FFE6-7FD06C9E5A77}"/>
              </a:ext>
            </a:extLst>
          </p:cNvPr>
          <p:cNvCxnSpPr>
            <a:cxnSpLocks/>
          </p:cNvCxnSpPr>
          <p:nvPr/>
        </p:nvCxnSpPr>
        <p:spPr>
          <a:xfrm>
            <a:off x="949569" y="5943600"/>
            <a:ext cx="1125416" cy="805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263;p12">
            <a:extLst>
              <a:ext uri="{FF2B5EF4-FFF2-40B4-BE49-F238E27FC236}">
                <a16:creationId xmlns:a16="http://schemas.microsoft.com/office/drawing/2014/main" id="{0D9AAB54-85A9-B533-E452-B00A61C62C5F}"/>
              </a:ext>
            </a:extLst>
          </p:cNvPr>
          <p:cNvCxnSpPr/>
          <p:nvPr/>
        </p:nvCxnSpPr>
        <p:spPr>
          <a:xfrm>
            <a:off x="4469807" y="5931923"/>
            <a:ext cx="45748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263;p12">
            <a:extLst>
              <a:ext uri="{FF2B5EF4-FFF2-40B4-BE49-F238E27FC236}">
                <a16:creationId xmlns:a16="http://schemas.microsoft.com/office/drawing/2014/main" id="{CD7EAE8F-99FA-7B48-5CF9-52AA36BC8999}"/>
              </a:ext>
            </a:extLst>
          </p:cNvPr>
          <p:cNvCxnSpPr/>
          <p:nvPr/>
        </p:nvCxnSpPr>
        <p:spPr>
          <a:xfrm>
            <a:off x="9038999" y="5945783"/>
            <a:ext cx="45748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Rectangle 14"/>
          <p:cNvSpPr/>
          <p:nvPr/>
        </p:nvSpPr>
        <p:spPr>
          <a:xfrm>
            <a:off x="0" y="0"/>
            <a:ext cx="12192000" cy="65063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0782" y="769544"/>
            <a:ext cx="4499572" cy="7695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8;p13">
            <a:extLst>
              <a:ext uri="{FF2B5EF4-FFF2-40B4-BE49-F238E27FC236}">
                <a16:creationId xmlns:a16="http://schemas.microsoft.com/office/drawing/2014/main" id="{31D332BA-F4B8-4DD1-5895-533E33C8FB45}"/>
              </a:ext>
            </a:extLst>
          </p:cNvPr>
          <p:cNvSpPr/>
          <p:nvPr/>
        </p:nvSpPr>
        <p:spPr>
          <a:xfrm>
            <a:off x="457947" y="1768465"/>
            <a:ext cx="11276106" cy="177472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20202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lnSpc>
                <a:spcPct val="125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2) Viết một đoạn văn ngắn (3 - 5 câu) nói về những việc em thư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ờ</a:t>
            </a: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ng làm hằng ngày ở nhà hoặc ở trường và niềm vui của em khi làm những việc ấy. Chỉ ra các động từ em đã dùng trong đoạn văn đó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4" name="Google Shape;269;p13">
            <a:extLst>
              <a:ext uri="{FF2B5EF4-FFF2-40B4-BE49-F238E27FC236}">
                <a16:creationId xmlns:a16="http://schemas.microsoft.com/office/drawing/2014/main" id="{9D819573-4C86-EE0C-79AA-A22A5AFE0AAD}"/>
              </a:ext>
            </a:extLst>
          </p:cNvPr>
          <p:cNvSpPr/>
          <p:nvPr/>
        </p:nvSpPr>
        <p:spPr>
          <a:xfrm>
            <a:off x="867178" y="685727"/>
            <a:ext cx="10603607" cy="73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667" kern="0" dirty="0">
                <a:solidFill>
                  <a:srgbClr val="202020"/>
                </a:solidFill>
                <a:cs typeface="Arial"/>
                <a:sym typeface="Arial"/>
              </a:rPr>
              <a:t>.</a:t>
            </a:r>
            <a:endParaRPr sz="2667" kern="0" dirty="0">
              <a:solidFill>
                <a:srgbClr val="20202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5" name="Google Shape;270;p13">
            <a:extLst>
              <a:ext uri="{FF2B5EF4-FFF2-40B4-BE49-F238E27FC236}">
                <a16:creationId xmlns:a16="http://schemas.microsoft.com/office/drawing/2014/main" id="{6E17D2EE-0A26-8797-4A79-2FEA1543ADED}"/>
              </a:ext>
            </a:extLst>
          </p:cNvPr>
          <p:cNvSpPr txBox="1"/>
          <p:nvPr/>
        </p:nvSpPr>
        <p:spPr>
          <a:xfrm>
            <a:off x="4446066" y="3628605"/>
            <a:ext cx="3299867" cy="5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u="sng" kern="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lang="en-US" sz="2800" b="1" u="sng" kern="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u="sng" kern="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văn</a:t>
            </a:r>
            <a:r>
              <a:rPr lang="en-US" sz="2800" b="1" u="sng" kern="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u="sng" kern="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mẫu</a:t>
            </a:r>
            <a:r>
              <a:rPr lang="en-US" sz="2800" b="1" u="sng" kern="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:</a:t>
            </a:r>
          </a:p>
        </p:txBody>
      </p:sp>
      <p:sp>
        <p:nvSpPr>
          <p:cNvPr id="16" name="Google Shape;271;p13">
            <a:extLst>
              <a:ext uri="{FF2B5EF4-FFF2-40B4-BE49-F238E27FC236}">
                <a16:creationId xmlns:a16="http://schemas.microsoft.com/office/drawing/2014/main" id="{11002985-72F7-D95D-6F98-C716671D467F}"/>
              </a:ext>
            </a:extLst>
          </p:cNvPr>
          <p:cNvSpPr/>
          <p:nvPr/>
        </p:nvSpPr>
        <p:spPr>
          <a:xfrm>
            <a:off x="530928" y="4182548"/>
            <a:ext cx="11276106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Ở nhà, em thường </a:t>
            </a:r>
            <a:r>
              <a:rPr lang="vi-VN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nhặt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rau, </a:t>
            </a:r>
            <a:r>
              <a:rPr lang="vi-VN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phơi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quần áo </a:t>
            </a:r>
            <a:r>
              <a:rPr lang="en-US" sz="2400" kern="0" dirty="0" err="1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quét</a:t>
            </a:r>
            <a:r>
              <a:rPr lang="en-US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dọn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. Còn ở lớp, em thường </a:t>
            </a:r>
            <a:r>
              <a:rPr lang="vi-VN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lau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bảng. Em rất </a:t>
            </a:r>
            <a:r>
              <a:rPr lang="vi-VN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vui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mỗi khi </a:t>
            </a:r>
            <a:r>
              <a:rPr lang="vi-VN" sz="24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làm</a:t>
            </a:r>
            <a:r>
              <a:rPr lang="vi-VN" sz="2400" kern="0" dirty="0">
                <a:solidFill>
                  <a:srgbClr val="240E88"/>
                </a:solidFill>
                <a:latin typeface="UTM Avo" panose="02040603050506020204" pitchFamily="18" charset="0"/>
                <a:cs typeface="Arial"/>
                <a:sym typeface="Arial"/>
              </a:rPr>
              <a:t> được một việc có ích.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4183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7820" y="805758"/>
            <a:ext cx="4499572" cy="7695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8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7-Bài đọc 2-Những trang sách tuổi thơ</Template>
  <TotalTime>669</TotalTime>
  <Words>729</Words>
  <Application>Microsoft Office PowerPoint</Application>
  <PresentationFormat>Widescreen</PresentationFormat>
  <Paragraphs>73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VNI-Times</vt:lpstr>
      <vt:lpstr>inpin heiti</vt:lpstr>
      <vt:lpstr>Calibri Light</vt:lpstr>
      <vt:lpstr>Calibri</vt:lpstr>
      <vt:lpstr>等线</vt:lpstr>
      <vt:lpstr>UTM Avo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2114120010-CAO THỊ PHƯƠNG VINH</dc:creator>
  <cp:lastModifiedBy>ADMIN</cp:lastModifiedBy>
  <cp:revision>23</cp:revision>
  <dcterms:created xsi:type="dcterms:W3CDTF">2023-10-28T02:25:36Z</dcterms:created>
  <dcterms:modified xsi:type="dcterms:W3CDTF">2024-11-09T14:40:40Z</dcterms:modified>
</cp:coreProperties>
</file>