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395" r:id="rId2"/>
    <p:sldId id="390" r:id="rId3"/>
    <p:sldId id="389" r:id="rId4"/>
    <p:sldId id="396" r:id="rId5"/>
    <p:sldId id="391" r:id="rId6"/>
    <p:sldId id="392" r:id="rId7"/>
    <p:sldId id="308" r:id="rId8"/>
    <p:sldId id="309" r:id="rId9"/>
    <p:sldId id="393" r:id="rId10"/>
    <p:sldId id="299" r:id="rId11"/>
    <p:sldId id="394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9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-1588"/>
            <a:ext cx="26701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2900" y="-1143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1857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2286000" y="684214"/>
            <a:ext cx="7696200" cy="6630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8801252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Kính chaøo quyù thaày coâ ñeán döï giôø thaêm lôùp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80968" y="1829610"/>
            <a:ext cx="7182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Moân: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Toaùn - </a:t>
            </a: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Lôùp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2B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Saùch Keát noái tri thöùc vôùi cuoäc soáng</a:t>
            </a:r>
            <a:endParaRPr lang="en-US" altLang="en-US" sz="4000" u="sng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352800" y="3923735"/>
            <a:ext cx="5943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smtClean="0">
                <a:solidFill>
                  <a:srgbClr val="FF00FF"/>
                </a:solidFill>
                <a:latin typeface="VNI-Commerce" pitchFamily="2" charset="0"/>
              </a:rPr>
              <a:t>Baøi 21: Luyeän taäp chung</a:t>
            </a:r>
            <a:endParaRPr lang="en-US" altLang="en-US" sz="4200">
              <a:solidFill>
                <a:srgbClr val="FF00FF"/>
              </a:solidFill>
              <a:latin typeface="VNI-Commerce" pitchFamily="2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438400" y="4965494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VNI-Commerce" pitchFamily="2" charset="0"/>
              </a:rPr>
              <a:t>Ngöôøi thöïc hieän: </a:t>
            </a:r>
            <a:r>
              <a:rPr lang="en-US" altLang="en-US" sz="3600" smtClean="0">
                <a:solidFill>
                  <a:srgbClr val="FF0000"/>
                </a:solidFill>
                <a:latin typeface="VNI-Commerce" pitchFamily="2" charset="0"/>
              </a:rPr>
              <a:t>Nguyeãn Thò Haäu</a:t>
            </a:r>
            <a:endParaRPr lang="en-US" altLang="en-US">
              <a:solidFill>
                <a:srgbClr val="FF0000"/>
              </a:solidFill>
              <a:latin typeface="VNI-Commerce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62300" y="3135021"/>
            <a:ext cx="5943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smtClean="0">
                <a:solidFill>
                  <a:srgbClr val="FF0000"/>
                </a:solidFill>
                <a:latin typeface="VNI-Commerce" pitchFamily="2" charset="0"/>
              </a:rPr>
              <a:t>Tuaàn 11</a:t>
            </a:r>
            <a:endParaRPr lang="en-US" altLang="en-US" sz="4200">
              <a:solidFill>
                <a:srgbClr val="FF0000"/>
              </a:solidFill>
              <a:latin typeface="VNI-Commer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1" grpId="2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2202200"/>
            <a:ext cx="12083716" cy="2210039"/>
          </a:xfrm>
          <a:prstGeom prst="rect">
            <a:avLst/>
          </a:prstGeom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759175" y="61725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81597" y="581351"/>
            <a:ext cx="751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rot="21243293">
            <a:off x="1495744" y="2531020"/>
            <a:ext cx="6662224" cy="592660"/>
          </a:xfrm>
          <a:custGeom>
            <a:avLst/>
            <a:gdLst>
              <a:gd name="connsiteX0" fmla="*/ 0 w 6035784"/>
              <a:gd name="connsiteY0" fmla="*/ 0 h 221226"/>
              <a:gd name="connsiteX1" fmla="*/ 5397909 w 6035784"/>
              <a:gd name="connsiteY1" fmla="*/ 44245 h 221226"/>
              <a:gd name="connsiteX2" fmla="*/ 5722374 w 6035784"/>
              <a:gd name="connsiteY2" fmla="*/ 221226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5784" h="221226">
                <a:moveTo>
                  <a:pt x="0" y="0"/>
                </a:moveTo>
                <a:lnTo>
                  <a:pt x="5397909" y="44245"/>
                </a:lnTo>
                <a:cubicBezTo>
                  <a:pt x="6351638" y="81116"/>
                  <a:pt x="6037006" y="151171"/>
                  <a:pt x="5722374" y="2212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2452" y="4542503"/>
            <a:ext cx="753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Lần thứ hai, chuột túi được        điểm.   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51" y="5404297"/>
            <a:ext cx="901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Cả hai lần nhảy, chuột túi được         điểm.   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153" y="4504868"/>
            <a:ext cx="6489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0142" y="5403234"/>
            <a:ext cx="6489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1E3AB-5419-57FF-F1E4-74E5714E491B}"/>
              </a:ext>
            </a:extLst>
          </p:cNvPr>
          <p:cNvSpPr txBox="1"/>
          <p:nvPr/>
        </p:nvSpPr>
        <p:spPr>
          <a:xfrm>
            <a:off x="5395222" y="4496346"/>
            <a:ext cx="74278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8878" y="4542503"/>
            <a:ext cx="3480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+ 35 = 60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5809E-0C34-A046-8CBB-955960F7E69E}"/>
              </a:ext>
            </a:extLst>
          </p:cNvPr>
          <p:cNvSpPr txBox="1"/>
          <p:nvPr/>
        </p:nvSpPr>
        <p:spPr>
          <a:xfrm>
            <a:off x="6150142" y="5401825"/>
            <a:ext cx="65783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F91FD-D9AA-28DE-8FC3-A4D301FA05AD}"/>
              </a:ext>
            </a:extLst>
          </p:cNvPr>
          <p:cNvSpPr txBox="1"/>
          <p:nvPr/>
        </p:nvSpPr>
        <p:spPr>
          <a:xfrm>
            <a:off x="254147" y="1001871"/>
            <a:ext cx="1181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4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6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7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60F8-FE66-6953-25B7-AB468B4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6D8A7-7D07-C8F9-F41F-3CCF80AD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C8E75-89D8-AA02-1178-D17C509D203D}"/>
              </a:ext>
            </a:extLst>
          </p:cNvPr>
          <p:cNvSpPr txBox="1"/>
          <p:nvPr/>
        </p:nvSpPr>
        <p:spPr>
          <a:xfrm>
            <a:off x="2168704" y="1978138"/>
            <a:ext cx="8444501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 – MỞ RỘNG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0" y="3505200"/>
            <a:ext cx="2787650" cy="3048000"/>
            <a:chOff x="1008" y="2592"/>
            <a:chExt cx="1259" cy="1379"/>
          </a:xfrm>
        </p:grpSpPr>
        <p:grpSp>
          <p:nvGrpSpPr>
            <p:cNvPr id="26649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26651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26653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54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52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50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  <a:latin typeface=".VnTime" panose="020B7200000000000000" pitchFamily="34" charset="0"/>
                </a:rPr>
                <a:t>Chóc c¸c con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724400" y="3640139"/>
            <a:ext cx="2819400" cy="3140075"/>
            <a:chOff x="3570" y="1000"/>
            <a:chExt cx="1259" cy="1386"/>
          </a:xfrm>
        </p:grpSpPr>
        <p:grpSp>
          <p:nvGrpSpPr>
            <p:cNvPr id="26643" name="Group 13"/>
            <p:cNvGrpSpPr>
              <a:grpSpLocks/>
            </p:cNvGrpSpPr>
            <p:nvPr/>
          </p:nvGrpSpPr>
          <p:grpSpPr bwMode="auto">
            <a:xfrm>
              <a:off x="3570" y="1000"/>
              <a:ext cx="1259" cy="1386"/>
              <a:chOff x="2256" y="2488"/>
              <a:chExt cx="1259" cy="1531"/>
            </a:xfrm>
          </p:grpSpPr>
          <p:grpSp>
            <p:nvGrpSpPr>
              <p:cNvPr id="26645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26647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48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46" name="Text Box 17"/>
              <p:cNvSpPr txBox="1">
                <a:spLocks noChangeArrowheads="1"/>
              </p:cNvSpPr>
              <p:nvPr/>
            </p:nvSpPr>
            <p:spPr bwMode="auto">
              <a:xfrm>
                <a:off x="2456" y="2488"/>
                <a:ext cx="863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 ngoan</a:t>
                </a:r>
              </a:p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44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7620000" y="3657600"/>
            <a:ext cx="3048000" cy="3124200"/>
            <a:chOff x="3312" y="2160"/>
            <a:chExt cx="1950" cy="2280"/>
          </a:xfrm>
        </p:grpSpPr>
        <p:grpSp>
          <p:nvGrpSpPr>
            <p:cNvPr id="26635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26637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26638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26639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2664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26642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6640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Text Box 27"/>
            <p:cNvSpPr txBox="1">
              <a:spLocks noChangeArrowheads="1"/>
            </p:cNvSpPr>
            <p:nvPr/>
          </p:nvSpPr>
          <p:spPr bwMode="auto">
            <a:xfrm>
              <a:off x="3676" y="2215"/>
              <a:ext cx="120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.VnTime" panose="020B7200000000000000" pitchFamily="34" charset="0"/>
                </a:rPr>
                <a:t>Häc giái</a:t>
              </a:r>
            </a:p>
          </p:txBody>
        </p:sp>
      </p:grpSp>
      <p:pic>
        <p:nvPicPr>
          <p:cNvPr id="26629" name="Picture 26" descr="ad0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29"/>
          <p:cNvSpPr>
            <a:spLocks noChangeArrowheads="1" noChangeShapeType="1" noTextEdit="1"/>
          </p:cNvSpPr>
          <p:nvPr/>
        </p:nvSpPr>
        <p:spPr bwMode="auto">
          <a:xfrm>
            <a:off x="2057400" y="1447801"/>
            <a:ext cx="8001000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</p:txBody>
      </p:sp>
      <p:pic>
        <p:nvPicPr>
          <p:cNvPr id="26633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3" descr="Bouqu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7924800" y="-76200"/>
            <a:ext cx="2514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071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A941A-2267-2F37-9737-B92A0A3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44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CFA123-377D-8A72-C4EF-2F269E49A0F1}"/>
              </a:ext>
            </a:extLst>
          </p:cNvPr>
          <p:cNvSpPr txBox="1"/>
          <p:nvPr/>
        </p:nvSpPr>
        <p:spPr>
          <a:xfrm>
            <a:off x="1427202" y="3136612"/>
            <a:ext cx="7643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52                   67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47D6CC-D18E-F465-73E0-3BA8588CBA25}"/>
              </a:ext>
            </a:extLst>
          </p:cNvPr>
          <p:cNvSpPr txBox="1">
            <a:spLocks/>
          </p:cNvSpPr>
          <p:nvPr/>
        </p:nvSpPr>
        <p:spPr>
          <a:xfrm>
            <a:off x="984045" y="2314712"/>
            <a:ext cx="7643761" cy="69653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Đặt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7D6CC-D18E-F465-73E0-3BA8588CBA25}"/>
              </a:ext>
            </a:extLst>
          </p:cNvPr>
          <p:cNvSpPr txBox="1">
            <a:spLocks/>
          </p:cNvSpPr>
          <p:nvPr/>
        </p:nvSpPr>
        <p:spPr>
          <a:xfrm>
            <a:off x="984045" y="3888043"/>
            <a:ext cx="10814665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Nam có 57 viên bi. Mai cho Nam thêm 15 viên bi. Hỏi lúc này Nam có bao nhiêu viên bi?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655936" y="330842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35248" y="856335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235248" y="1408507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I. KHỞI ĐỘNG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A3073-670A-148F-96F1-6A9E1173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441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47D6CC-D18E-F465-73E0-3BA8588CBA25}"/>
              </a:ext>
            </a:extLst>
          </p:cNvPr>
          <p:cNvSpPr txBox="1">
            <a:spLocks/>
          </p:cNvSpPr>
          <p:nvPr/>
        </p:nvSpPr>
        <p:spPr>
          <a:xfrm>
            <a:off x="984045" y="586572"/>
            <a:ext cx="7643761" cy="69653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Đặt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4846" y="14850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4782876" y="1248489"/>
            <a:ext cx="1755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67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17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84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9773" y="1213868"/>
            <a:ext cx="1843551" cy="1569660"/>
            <a:chOff x="2089773" y="1213868"/>
            <a:chExt cx="1843551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2178266" y="1213868"/>
              <a:ext cx="17550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38</a:t>
              </a:r>
            </a:p>
            <a:p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52</a:t>
              </a: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90</a:t>
              </a:r>
              <a:endParaRPr lang="en-GB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93729" y="2261590"/>
              <a:ext cx="569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089773" y="147676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320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074558" y="2291087"/>
            <a:ext cx="5694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F47D6CC-D18E-F465-73E0-3BA8588CBA25}"/>
              </a:ext>
            </a:extLst>
          </p:cNvPr>
          <p:cNvSpPr txBox="1">
            <a:spLocks/>
          </p:cNvSpPr>
          <p:nvPr/>
        </p:nvSpPr>
        <p:spPr>
          <a:xfrm>
            <a:off x="1102317" y="2696227"/>
            <a:ext cx="8985580" cy="2539449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                 </a:t>
            </a:r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 này Nam có số viên bi là: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+ 15 = 72 (viên bi)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72 viên bi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2655936" y="330842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63761" y="2465781"/>
            <a:ext cx="7513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LUYỆN TẬP CHUNG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803788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1388563"/>
            <a:ext cx="11828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PHÉP CỘNG, PHÉP TRỪ (CÓ NHỚ) TRONG PHẠM VI 100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04B0CC-13B1-FD6C-F322-41605D3608AD}"/>
              </a:ext>
            </a:extLst>
          </p:cNvPr>
          <p:cNvSpPr txBox="1"/>
          <p:nvPr/>
        </p:nvSpPr>
        <p:spPr>
          <a:xfrm>
            <a:off x="786228" y="1898845"/>
            <a:ext cx="10285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+ 6                   81 + 9                    26 + 66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09152" y="721486"/>
            <a:ext cx="7513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655936" y="76791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01630" y="3755954"/>
            <a:ext cx="1784559" cy="1754326"/>
            <a:chOff x="2148765" y="1213868"/>
            <a:chExt cx="1784559" cy="1754326"/>
          </a:xfrm>
        </p:grpSpPr>
        <p:sp>
          <p:nvSpPr>
            <p:cNvPr id="13" name="TextBox 12"/>
            <p:cNvSpPr txBox="1"/>
            <p:nvPr/>
          </p:nvSpPr>
          <p:spPr>
            <a:xfrm>
              <a:off x="2178266" y="1213868"/>
              <a:ext cx="17550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</a:t>
              </a:r>
            </a:p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6</a:t>
              </a: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51</a:t>
              </a:r>
              <a:endParaRPr lang="en-GB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08477" y="2335330"/>
              <a:ext cx="569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48765" y="1491508"/>
              <a:ext cx="4475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36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76929" y="3755954"/>
            <a:ext cx="1784559" cy="1754326"/>
            <a:chOff x="2148765" y="1213868"/>
            <a:chExt cx="1784559" cy="1754326"/>
          </a:xfrm>
        </p:grpSpPr>
        <p:sp>
          <p:nvSpPr>
            <p:cNvPr id="17" name="TextBox 16"/>
            <p:cNvSpPr txBox="1"/>
            <p:nvPr/>
          </p:nvSpPr>
          <p:spPr>
            <a:xfrm>
              <a:off x="2178266" y="1213868"/>
              <a:ext cx="17550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81</a:t>
              </a:r>
            </a:p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9</a:t>
              </a: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90</a:t>
              </a:r>
              <a:endParaRPr lang="en-GB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08477" y="2335330"/>
              <a:ext cx="569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148765" y="1491508"/>
              <a:ext cx="4475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36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2485" y="3726453"/>
            <a:ext cx="1784559" cy="1754326"/>
            <a:chOff x="2148765" y="1213868"/>
            <a:chExt cx="1784559" cy="1754326"/>
          </a:xfrm>
        </p:grpSpPr>
        <p:sp>
          <p:nvSpPr>
            <p:cNvPr id="22" name="TextBox 21"/>
            <p:cNvSpPr txBox="1"/>
            <p:nvPr/>
          </p:nvSpPr>
          <p:spPr>
            <a:xfrm>
              <a:off x="2178266" y="1213868"/>
              <a:ext cx="17550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26</a:t>
              </a:r>
            </a:p>
            <a:p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66</a:t>
              </a: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92</a:t>
              </a:r>
              <a:endParaRPr lang="en-GB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08477" y="2335330"/>
              <a:ext cx="5694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148765" y="1491508"/>
              <a:ext cx="4475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3600"/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-330720" y="1236679"/>
            <a:ext cx="8346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- THỰC HÀNH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F892F-A5E4-2A43-4CFC-FCD6E9B86869}"/>
              </a:ext>
            </a:extLst>
          </p:cNvPr>
          <p:cNvSpPr txBox="1"/>
          <p:nvPr/>
        </p:nvSpPr>
        <p:spPr>
          <a:xfrm>
            <a:off x="591393" y="1339984"/>
            <a:ext cx="5773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47kg.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43B1D495-53DE-3D0D-D2D4-85EEA29A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058" y="3461704"/>
            <a:ext cx="3564044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7FA65A-D362-D482-8663-57FA7E23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13" y="4231145"/>
            <a:ext cx="9387227" cy="2394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Con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nghé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ki</a:t>
            </a:r>
            <a:r>
              <a:rPr lang="en-US" altLang="en-US" sz="4400" b="1" dirty="0">
                <a:latin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lô</a:t>
            </a:r>
            <a:r>
              <a:rPr lang="en-US" altLang="en-US" sz="4400" b="1" dirty="0">
                <a:latin typeface="Times New Roman" panose="02020603050405020304" pitchFamily="18" charset="0"/>
              </a:rPr>
              <a:t>-gam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47 + 18 = 65 (kg)</a:t>
            </a:r>
          </a:p>
          <a:p>
            <a:pPr algn="ctr" eaLnBrk="1" hangingPunct="1"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: 65 kg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759175" y="91221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197" y="1252816"/>
            <a:ext cx="4802051" cy="2236437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49011" y="606485"/>
            <a:ext cx="7513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535" y="1192028"/>
            <a:ext cx="933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8" y="2138514"/>
            <a:ext cx="11201798" cy="47194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1451" y="3341731"/>
            <a:ext cx="870146" cy="8083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35037" y="2848007"/>
            <a:ext cx="285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5kg +28kg = 33kg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759175" y="91221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81597" y="610847"/>
            <a:ext cx="7513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89" y="2372873"/>
            <a:ext cx="8433592" cy="35340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3246" y="5353666"/>
            <a:ext cx="1088351" cy="5640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79708" y="5353666"/>
            <a:ext cx="1178691" cy="5436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020" y="618122"/>
            <a:ext cx="4452730" cy="675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818" y="834887"/>
            <a:ext cx="5486400" cy="918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527" y="1214861"/>
            <a:ext cx="8017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7A58EC18-446B-9700-47B6-51F311FB7AB9}"/>
              </a:ext>
            </a:extLst>
          </p:cNvPr>
          <p:cNvSpPr/>
          <p:nvPr/>
        </p:nvSpPr>
        <p:spPr>
          <a:xfrm>
            <a:off x="7269385" y="5353665"/>
            <a:ext cx="1178691" cy="5436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759175" y="91221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Năm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16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tháng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năm 2023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81597" y="610847"/>
            <a:ext cx="751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3092" y="2351071"/>
            <a:ext cx="326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có gì đặc biệt?</a:t>
            </a:r>
            <a:endParaRPr lang="en-GB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863781" y="3849335"/>
            <a:ext cx="3185651" cy="2684206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phép tính đều có hai số hạng  giống nhau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bldLvl="0" animBg="1"/>
      <p:bldP spid="6" grpId="1" animBg="1"/>
      <p:bldP spid="11" grpId="0" animBg="1"/>
      <p:bldP spid="11" grpId="1" animBg="1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5F91FD-D9AA-28DE-8FC3-A4D301FA05AD}"/>
              </a:ext>
            </a:extLst>
          </p:cNvPr>
          <p:cNvSpPr txBox="1"/>
          <p:nvPr/>
        </p:nvSpPr>
        <p:spPr>
          <a:xfrm>
            <a:off x="254150" y="1346050"/>
            <a:ext cx="11024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6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72D10BA-B4D0-6D58-AB48-5D0D2831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5" y="5375191"/>
            <a:ext cx="11533239" cy="14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759175" y="91221"/>
            <a:ext cx="6693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81597" y="610847"/>
            <a:ext cx="751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0" y="3408153"/>
            <a:ext cx="10363071" cy="21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549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VNI-Auchon</vt:lpstr>
      <vt:lpstr>VNI-Commerce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47</cp:revision>
  <dcterms:created xsi:type="dcterms:W3CDTF">2021-05-14T09:15:36Z</dcterms:created>
  <dcterms:modified xsi:type="dcterms:W3CDTF">2024-11-06T14:10:13Z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