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5"/>
  </p:notesMasterIdLst>
  <p:sldIdLst>
    <p:sldId id="395" r:id="rId2"/>
    <p:sldId id="390" r:id="rId3"/>
    <p:sldId id="410" r:id="rId4"/>
    <p:sldId id="411" r:id="rId5"/>
    <p:sldId id="412" r:id="rId6"/>
    <p:sldId id="409" r:id="rId7"/>
    <p:sldId id="413" r:id="rId8"/>
    <p:sldId id="414" r:id="rId9"/>
    <p:sldId id="415" r:id="rId10"/>
    <p:sldId id="416" r:id="rId11"/>
    <p:sldId id="417" r:id="rId12"/>
    <p:sldId id="394" r:id="rId13"/>
    <p:sldId id="3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6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6" y="-1588"/>
            <a:ext cx="267017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62900" y="-1143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4000" y="51117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18575" y="51085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8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50545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52450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0545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6260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9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524500"/>
            <a:ext cx="1327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WordArt 4"/>
          <p:cNvSpPr>
            <a:spLocks noChangeArrowheads="1" noChangeShapeType="1" noTextEdit="1"/>
          </p:cNvSpPr>
          <p:nvPr/>
        </p:nvSpPr>
        <p:spPr bwMode="auto">
          <a:xfrm>
            <a:off x="2286000" y="684214"/>
            <a:ext cx="7696200" cy="66309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8801252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Kính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chaøo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quyù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thaày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coâ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ñeán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döï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giôø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thaêm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lôùp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VNI-Commerce" pitchFamily="2" charset="0"/>
              </a:rPr>
              <a:t> 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80968" y="1829610"/>
            <a:ext cx="71824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VNI-Commerce" pitchFamily="2" charset="0"/>
              </a:rPr>
              <a:t>Moân: </a:t>
            </a:r>
            <a:r>
              <a:rPr lang="en-US" altLang="en-US" sz="4000" smtClean="0">
                <a:solidFill>
                  <a:srgbClr val="0000FF"/>
                </a:solidFill>
                <a:latin typeface="VNI-Commerce" pitchFamily="2" charset="0"/>
              </a:rPr>
              <a:t>Toaùn - </a:t>
            </a:r>
            <a:r>
              <a:rPr lang="en-US" altLang="en-US" sz="4000">
                <a:solidFill>
                  <a:srgbClr val="0000FF"/>
                </a:solidFill>
                <a:latin typeface="VNI-Commerce" pitchFamily="2" charset="0"/>
              </a:rPr>
              <a:t>Lôùp </a:t>
            </a:r>
            <a:r>
              <a:rPr lang="en-US" altLang="en-US" sz="4000" smtClean="0">
                <a:solidFill>
                  <a:srgbClr val="0000FF"/>
                </a:solidFill>
                <a:latin typeface="VNI-Commerce" pitchFamily="2" charset="0"/>
              </a:rPr>
              <a:t>2B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000" smtClean="0">
                <a:solidFill>
                  <a:srgbClr val="0000FF"/>
                </a:solidFill>
                <a:latin typeface="VNI-Commerce" pitchFamily="2" charset="0"/>
              </a:rPr>
              <a:t>Saùch Keát noái tri thöùc vôùi cuoäc soáng</a:t>
            </a:r>
            <a:endParaRPr lang="en-US" altLang="en-US" sz="4000" u="sng">
              <a:solidFill>
                <a:srgbClr val="0000FF"/>
              </a:solidFill>
              <a:latin typeface="VNI-Commerce" pitchFamily="2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73425" y="3635057"/>
            <a:ext cx="6022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Baøi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3: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Caùc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thaønh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phaàn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cuûa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pheùp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coäng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,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pheùp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tröø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</a:t>
            </a:r>
            <a:endParaRPr lang="en-US" altLang="en-US" sz="4200" dirty="0">
              <a:solidFill>
                <a:srgbClr val="FF0000"/>
              </a:solidFill>
              <a:latin typeface="VNI-Commerce" pitchFamily="2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521530" y="5034769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FF"/>
                </a:solidFill>
                <a:latin typeface="VNI-Commerce" pitchFamily="2" charset="0"/>
              </a:rPr>
              <a:t>Ngöôøi</a:t>
            </a:r>
            <a:r>
              <a:rPr lang="en-US" altLang="en-US" sz="3600" dirty="0">
                <a:solidFill>
                  <a:srgbClr val="0000FF"/>
                </a:solidFill>
                <a:latin typeface="VNI-Commerce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Commerce" pitchFamily="2" charset="0"/>
              </a:rPr>
              <a:t>thöïc</a:t>
            </a:r>
            <a:r>
              <a:rPr lang="en-US" altLang="en-US" sz="3600" dirty="0">
                <a:solidFill>
                  <a:srgbClr val="0000FF"/>
                </a:solidFill>
                <a:latin typeface="VNI-Commerce" pitchFamily="2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VNI-Commerce" pitchFamily="2" charset="0"/>
              </a:rPr>
              <a:t>hieän</a:t>
            </a:r>
            <a:r>
              <a:rPr lang="en-US" altLang="en-US" sz="3600" dirty="0">
                <a:solidFill>
                  <a:srgbClr val="0000FF"/>
                </a:solidFill>
                <a:latin typeface="VNI-Commerce" pitchFamily="2" charset="0"/>
              </a:rPr>
              <a:t>: </a:t>
            </a:r>
            <a:r>
              <a:rPr lang="en-US" altLang="en-US" sz="3600" dirty="0" err="1" smtClean="0">
                <a:solidFill>
                  <a:srgbClr val="0000FF"/>
                </a:solidFill>
                <a:latin typeface="VNI-Commerce" pitchFamily="2" charset="0"/>
              </a:rPr>
              <a:t>Nguyeãn</a:t>
            </a:r>
            <a:r>
              <a:rPr lang="en-US" altLang="en-US" sz="3600" dirty="0" smtClean="0">
                <a:solidFill>
                  <a:srgbClr val="0000FF"/>
                </a:solidFill>
                <a:latin typeface="VNI-Commerce" pitchFamily="2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VNI-Commerce" pitchFamily="2" charset="0"/>
              </a:rPr>
              <a:t>Thò</a:t>
            </a:r>
            <a:r>
              <a:rPr lang="en-US" altLang="en-US" sz="3600" dirty="0" smtClean="0">
                <a:solidFill>
                  <a:srgbClr val="0000FF"/>
                </a:solidFill>
                <a:latin typeface="VNI-Commerce" pitchFamily="2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VNI-Commerce" pitchFamily="2" charset="0"/>
              </a:rPr>
              <a:t>Haäu</a:t>
            </a:r>
            <a:endParaRPr lang="en-US" altLang="en-US" dirty="0">
              <a:solidFill>
                <a:srgbClr val="0000FF"/>
              </a:solidFill>
              <a:latin typeface="VNI-Commerce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200400" y="2961434"/>
            <a:ext cx="5943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 err="1" smtClean="0">
                <a:solidFill>
                  <a:srgbClr val="FF0000"/>
                </a:solidFill>
                <a:latin typeface="VNI-Commerce" pitchFamily="2" charset="0"/>
              </a:rPr>
              <a:t>Tuaàn</a:t>
            </a:r>
            <a:r>
              <a:rPr lang="en-US" altLang="en-US" sz="4200" dirty="0" smtClean="0">
                <a:solidFill>
                  <a:srgbClr val="FF0000"/>
                </a:solidFill>
                <a:latin typeface="VNI-Commerce" pitchFamily="2" charset="0"/>
              </a:rPr>
              <a:t> 2</a:t>
            </a:r>
            <a:endParaRPr lang="en-US" altLang="en-US" sz="4200" dirty="0">
              <a:solidFill>
                <a:srgbClr val="FF0000"/>
              </a:solidFill>
              <a:latin typeface="VNI-Commer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1" grpId="2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722450" y="10174"/>
            <a:ext cx="562679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549167" y="446208"/>
            <a:ext cx="3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6417" y="1013999"/>
            <a:ext cx="1136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CÁC THÀNH PHẦN CỦA PHÉP CÔNG, PHÉP TRỪ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260446" y="1352501"/>
            <a:ext cx="5650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BỊ TRỪ, SỐ TRỪ, HIỆU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773" y="2943264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x-none" sz="2400" b="1">
                <a:latin typeface="Times New Roman" pitchFamily="18" charset="0"/>
                <a:cs typeface="Times New Roman" pitchFamily="18" charset="0"/>
              </a:rPr>
              <a:t>tính rồi tính hiệu, biết:</a:t>
            </a:r>
            <a:endParaRPr lang="x-none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8B4C3D-61F2-F240-AFED-9C7E34365C9D}"/>
              </a:ext>
            </a:extLst>
          </p:cNvPr>
          <p:cNvSpPr/>
          <p:nvPr/>
        </p:nvSpPr>
        <p:spPr>
          <a:xfrm>
            <a:off x="226175" y="3362853"/>
            <a:ext cx="3839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Số bị trừ là 49, số trừ là 16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7F89F2-E877-9C43-A92B-6E679211027F}"/>
              </a:ext>
            </a:extLst>
          </p:cNvPr>
          <p:cNvGrpSpPr/>
          <p:nvPr/>
        </p:nvGrpSpPr>
        <p:grpSpPr>
          <a:xfrm>
            <a:off x="1276502" y="4308289"/>
            <a:ext cx="1467795" cy="1470086"/>
            <a:chOff x="1155435" y="2301436"/>
            <a:chExt cx="1614574" cy="116464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A112D1-5EF9-2344-B9F3-88B79861F688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DBD4E75-43CC-6345-8AB3-2F67811A1E75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8A0F39D-94CF-9E4C-928A-93E2BA16CD8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FFCC503-740A-B647-B320-0040DF486B22}"/>
              </a:ext>
            </a:extLst>
          </p:cNvPr>
          <p:cNvSpPr/>
          <p:nvPr/>
        </p:nvSpPr>
        <p:spPr>
          <a:xfrm>
            <a:off x="1632404" y="382016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FFF001-D2BF-104B-9E63-14F8DB912BAF}"/>
              </a:ext>
            </a:extLst>
          </p:cNvPr>
          <p:cNvSpPr/>
          <p:nvPr/>
        </p:nvSpPr>
        <p:spPr>
          <a:xfrm>
            <a:off x="1320085" y="4188191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D96EF7-403F-564E-906C-06BA08200D32}"/>
              </a:ext>
            </a:extLst>
          </p:cNvPr>
          <p:cNvSpPr/>
          <p:nvPr/>
        </p:nvSpPr>
        <p:spPr>
          <a:xfrm>
            <a:off x="1615134" y="4536300"/>
            <a:ext cx="1061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0053DD5-3873-4844-9125-B79D49742578}"/>
              </a:ext>
            </a:extLst>
          </p:cNvPr>
          <p:cNvCxnSpPr/>
          <p:nvPr/>
        </p:nvCxnSpPr>
        <p:spPr>
          <a:xfrm>
            <a:off x="1477000" y="519376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1B74894-84C8-A347-8391-D4FDF82FAAE6}"/>
              </a:ext>
            </a:extLst>
          </p:cNvPr>
          <p:cNvSpPr/>
          <p:nvPr/>
        </p:nvSpPr>
        <p:spPr>
          <a:xfrm>
            <a:off x="1888885" y="528927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E1328A-F671-E94B-B462-F062C15B5CBB}"/>
              </a:ext>
            </a:extLst>
          </p:cNvPr>
          <p:cNvSpPr/>
          <p:nvPr/>
        </p:nvSpPr>
        <p:spPr>
          <a:xfrm>
            <a:off x="1632404" y="52888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0AE2B8-BCAA-2A4B-942A-92915B3D760C}"/>
              </a:ext>
            </a:extLst>
          </p:cNvPr>
          <p:cNvSpPr/>
          <p:nvPr/>
        </p:nvSpPr>
        <p:spPr>
          <a:xfrm>
            <a:off x="4342554" y="3362853"/>
            <a:ext cx="4107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Số bị trừ là 85, số trừ là 52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D7F4C0-4042-8B47-B1A2-85EF96914AB7}"/>
              </a:ext>
            </a:extLst>
          </p:cNvPr>
          <p:cNvGrpSpPr/>
          <p:nvPr/>
        </p:nvGrpSpPr>
        <p:grpSpPr>
          <a:xfrm>
            <a:off x="5505425" y="4308289"/>
            <a:ext cx="1467795" cy="1470086"/>
            <a:chOff x="1155435" y="2301436"/>
            <a:chExt cx="1614574" cy="116464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28AB0E6-EB0D-BF48-9423-F953AB424839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6A54D6C-0798-E84F-AA06-34EEF455161E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DEE03E-9356-4C42-AC6A-4AFA07054E37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0D5EF6E-FCBA-5F4F-91C3-57B46FD03ABB}"/>
              </a:ext>
            </a:extLst>
          </p:cNvPr>
          <p:cNvSpPr/>
          <p:nvPr/>
        </p:nvSpPr>
        <p:spPr>
          <a:xfrm>
            <a:off x="5861327" y="382016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41990E-266B-A943-9E5F-27AA754291CC}"/>
              </a:ext>
            </a:extLst>
          </p:cNvPr>
          <p:cNvSpPr/>
          <p:nvPr/>
        </p:nvSpPr>
        <p:spPr>
          <a:xfrm>
            <a:off x="5549008" y="4188191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348610A-B74D-8D44-8754-23B0E6D096BC}"/>
              </a:ext>
            </a:extLst>
          </p:cNvPr>
          <p:cNvSpPr/>
          <p:nvPr/>
        </p:nvSpPr>
        <p:spPr>
          <a:xfrm>
            <a:off x="5844057" y="4536300"/>
            <a:ext cx="1061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596C503-1FDF-2045-96DB-386FB1BF12B9}"/>
              </a:ext>
            </a:extLst>
          </p:cNvPr>
          <p:cNvCxnSpPr/>
          <p:nvPr/>
        </p:nvCxnSpPr>
        <p:spPr>
          <a:xfrm>
            <a:off x="5705923" y="519376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854B5D7-1ED4-F640-BA7F-EE9900265E0F}"/>
              </a:ext>
            </a:extLst>
          </p:cNvPr>
          <p:cNvSpPr/>
          <p:nvPr/>
        </p:nvSpPr>
        <p:spPr>
          <a:xfrm>
            <a:off x="6063883" y="527605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90349B-D253-6F49-B0CC-574BA3DB96E5}"/>
              </a:ext>
            </a:extLst>
          </p:cNvPr>
          <p:cNvSpPr/>
          <p:nvPr/>
        </p:nvSpPr>
        <p:spPr>
          <a:xfrm>
            <a:off x="5847968" y="528217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3B0A484-EE77-3D4A-9BCA-8DC716B1DFBA}"/>
              </a:ext>
            </a:extLst>
          </p:cNvPr>
          <p:cNvSpPr/>
          <p:nvPr/>
        </p:nvSpPr>
        <p:spPr>
          <a:xfrm>
            <a:off x="8376212" y="3366859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Số bị trừ là 76, số trừ là 34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581951-8C08-6B46-B88E-D1D0CAD987C4}"/>
              </a:ext>
            </a:extLst>
          </p:cNvPr>
          <p:cNvGrpSpPr/>
          <p:nvPr/>
        </p:nvGrpSpPr>
        <p:grpSpPr>
          <a:xfrm>
            <a:off x="9890783" y="4368567"/>
            <a:ext cx="1467795" cy="1470086"/>
            <a:chOff x="1155435" y="2301436"/>
            <a:chExt cx="1614574" cy="116464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D1B588E-18F0-E14A-958F-5DA31A245FF2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B52EC2-11F5-2144-A652-639A2DB240C1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951A017-3C21-E24C-93E1-7F6F0A81DF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19E3DED-096E-254B-AC40-9526CC1DA2B4}"/>
              </a:ext>
            </a:extLst>
          </p:cNvPr>
          <p:cNvSpPr/>
          <p:nvPr/>
        </p:nvSpPr>
        <p:spPr>
          <a:xfrm>
            <a:off x="10246685" y="38804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3753091-35EE-3948-856A-5D6F72768FED}"/>
              </a:ext>
            </a:extLst>
          </p:cNvPr>
          <p:cNvSpPr/>
          <p:nvPr/>
        </p:nvSpPr>
        <p:spPr>
          <a:xfrm>
            <a:off x="9934366" y="4248469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81F421-5A37-C64D-81D5-8DD9790373EF}"/>
              </a:ext>
            </a:extLst>
          </p:cNvPr>
          <p:cNvSpPr/>
          <p:nvPr/>
        </p:nvSpPr>
        <p:spPr>
          <a:xfrm>
            <a:off x="10229415" y="4596578"/>
            <a:ext cx="1061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874CF18-D005-7148-B1F7-0D319BD503F0}"/>
              </a:ext>
            </a:extLst>
          </p:cNvPr>
          <p:cNvCxnSpPr/>
          <p:nvPr/>
        </p:nvCxnSpPr>
        <p:spPr>
          <a:xfrm>
            <a:off x="10091281" y="5254041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8D907E30-3F0D-9348-A59F-44EB1AB48D89}"/>
              </a:ext>
            </a:extLst>
          </p:cNvPr>
          <p:cNvSpPr/>
          <p:nvPr/>
        </p:nvSpPr>
        <p:spPr>
          <a:xfrm>
            <a:off x="10503166" y="534954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C159565-B356-E441-8A65-1C45984BC636}"/>
              </a:ext>
            </a:extLst>
          </p:cNvPr>
          <p:cNvSpPr/>
          <p:nvPr/>
        </p:nvSpPr>
        <p:spPr>
          <a:xfrm>
            <a:off x="10246685" y="534914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1274521" y="2133974"/>
            <a:ext cx="4230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III. LUYỆN TẬP – THỰC HÀNH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44" grpId="0"/>
      <p:bldP spid="45" grpId="0"/>
      <p:bldP spid="47" grpId="0"/>
      <p:bldP spid="48" grpId="0"/>
      <p:bldP spid="49" grpId="0"/>
      <p:bldP spid="54" grpId="0"/>
      <p:bldP spid="55" grpId="0"/>
      <p:bldP spid="56" grpId="0"/>
      <p:bldP spid="58" grpId="0"/>
      <p:bldP spid="59" grpId="0"/>
      <p:bldP spid="60" grpId="0"/>
      <p:bldP spid="65" grpId="0"/>
      <p:bldP spid="66" grpId="0"/>
      <p:bldP spid="67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722450" y="10174"/>
            <a:ext cx="562679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549167" y="446208"/>
            <a:ext cx="3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75242" y="1013999"/>
            <a:ext cx="1136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CÁC THÀNH PHẦN CỦA PHÉP CÔNG, PHÉP TRỪ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260446" y="1352501"/>
            <a:ext cx="5650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BỊ TRỪ, SỐ TRỪ, HIỆU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33974"/>
            <a:ext cx="11849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ô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x-none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16405" y="1733864"/>
            <a:ext cx="4230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III. LUYỆN TẬP – THỰC HÀNH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541608-7B56-CD48-82D4-8BCCEBED3587}"/>
              </a:ext>
            </a:extLst>
          </p:cNvPr>
          <p:cNvGrpSpPr/>
          <p:nvPr/>
        </p:nvGrpSpPr>
        <p:grpSpPr>
          <a:xfrm>
            <a:off x="3362000" y="2960207"/>
            <a:ext cx="5467999" cy="1200329"/>
            <a:chOff x="2881820" y="1869132"/>
            <a:chExt cx="5467999" cy="120032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9D1AB56-F16A-FC4B-96B4-F6D26E4DB575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DBAD0C-7D3F-2244-BD21-1BBBB06FCB00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7200" dirty="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DD3DAD-F04B-8C41-B4CB-7B5A84193EF9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D8779FF-80F1-2947-8735-63F368B87E9D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2B932EE-A66C-704E-B3C2-4A9F0CA5C050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E05694-FBBF-DF41-A6FD-387C78DC6503}"/>
              </a:ext>
            </a:extLst>
          </p:cNvPr>
          <p:cNvGrpSpPr/>
          <p:nvPr/>
        </p:nvGrpSpPr>
        <p:grpSpPr>
          <a:xfrm>
            <a:off x="3362000" y="4566061"/>
            <a:ext cx="4728748" cy="844139"/>
            <a:chOff x="1532353" y="3306207"/>
            <a:chExt cx="4728748" cy="8441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DC04B5-8DF8-CF46-8977-0A6C30911D3F}"/>
                </a:ext>
              </a:extLst>
            </p:cNvPr>
            <p:cNvSpPr txBox="1"/>
            <p:nvPr/>
          </p:nvSpPr>
          <p:spPr>
            <a:xfrm>
              <a:off x="1532353" y="3474005"/>
              <a:ext cx="4728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ô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0738DAB2-7AAC-744F-B49C-1F73E6197E9C}"/>
                </a:ext>
              </a:extLst>
            </p:cNvPr>
            <p:cNvSpPr/>
            <p:nvPr/>
          </p:nvSpPr>
          <p:spPr>
            <a:xfrm>
              <a:off x="3809854" y="3306207"/>
              <a:ext cx="960363" cy="8441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9D46DED-C5E7-0342-8E23-2A2879423EF2}"/>
              </a:ext>
            </a:extLst>
          </p:cNvPr>
          <p:cNvSpPr/>
          <p:nvPr/>
        </p:nvSpPr>
        <p:spPr>
          <a:xfrm>
            <a:off x="3506067" y="3333049"/>
            <a:ext cx="69762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501F1A-09B1-1C44-B424-E5C39C7289B3}"/>
              </a:ext>
            </a:extLst>
          </p:cNvPr>
          <p:cNvSpPr/>
          <p:nvPr/>
        </p:nvSpPr>
        <p:spPr>
          <a:xfrm>
            <a:off x="5869321" y="3312663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8144BE1-40B5-7B4C-B518-25382549A04A}"/>
              </a:ext>
            </a:extLst>
          </p:cNvPr>
          <p:cNvSpPr/>
          <p:nvPr/>
        </p:nvSpPr>
        <p:spPr>
          <a:xfrm>
            <a:off x="7988304" y="3312663"/>
            <a:ext cx="69762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1578FE-F057-7F47-95C3-FCB51B828C29}"/>
              </a:ext>
            </a:extLst>
          </p:cNvPr>
          <p:cNvSpPr/>
          <p:nvPr/>
        </p:nvSpPr>
        <p:spPr>
          <a:xfrm>
            <a:off x="5756800" y="4655594"/>
            <a:ext cx="69762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031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60F8-FE66-6953-25B7-AB468B49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`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6D8A7-7D07-C8F9-F41F-3CCF80AD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DC8E75-89D8-AA02-1178-D17C509D203D}"/>
              </a:ext>
            </a:extLst>
          </p:cNvPr>
          <p:cNvSpPr txBox="1"/>
          <p:nvPr/>
        </p:nvSpPr>
        <p:spPr>
          <a:xfrm>
            <a:off x="2168704" y="1978138"/>
            <a:ext cx="844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III. VẬN DỤNG – MỞ RỘNG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524000" y="3505200"/>
            <a:ext cx="2787650" cy="3048000"/>
            <a:chOff x="1008" y="2592"/>
            <a:chExt cx="1259" cy="1379"/>
          </a:xfrm>
        </p:grpSpPr>
        <p:grpSp>
          <p:nvGrpSpPr>
            <p:cNvPr id="26649" name="Group 5"/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26651" name="Group 6"/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26653" name="AutoShape 7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26654" name="Picture 8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652" name="AutoShape 9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650" name="Text Box 10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FFFF00"/>
                  </a:solidFill>
                  <a:latin typeface=".VnTime" panose="020B7200000000000000" pitchFamily="34" charset="0"/>
                </a:rPr>
                <a:t>Chóc c¸c con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724400" y="3640139"/>
            <a:ext cx="2819400" cy="3140075"/>
            <a:chOff x="3570" y="1000"/>
            <a:chExt cx="1259" cy="1386"/>
          </a:xfrm>
        </p:grpSpPr>
        <p:grpSp>
          <p:nvGrpSpPr>
            <p:cNvPr id="26643" name="Group 13"/>
            <p:cNvGrpSpPr>
              <a:grpSpLocks/>
            </p:cNvGrpSpPr>
            <p:nvPr/>
          </p:nvGrpSpPr>
          <p:grpSpPr bwMode="auto">
            <a:xfrm>
              <a:off x="3570" y="1000"/>
              <a:ext cx="1259" cy="1386"/>
              <a:chOff x="2256" y="2488"/>
              <a:chExt cx="1259" cy="1531"/>
            </a:xfrm>
          </p:grpSpPr>
          <p:grpSp>
            <p:nvGrpSpPr>
              <p:cNvPr id="26645" name="Group 14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26647" name="AutoShape 15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pic>
              <p:nvPicPr>
                <p:cNvPr id="26648" name="Picture 1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6646" name="Text Box 17"/>
              <p:cNvSpPr txBox="1">
                <a:spLocks noChangeArrowheads="1"/>
              </p:cNvSpPr>
              <p:nvPr/>
            </p:nvSpPr>
            <p:spPr bwMode="auto">
              <a:xfrm>
                <a:off x="2456" y="2488"/>
                <a:ext cx="863" cy="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Chăm ngoan</a:t>
                </a:r>
              </a:p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28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644" name="AutoShape 18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7620000" y="3657600"/>
            <a:ext cx="3048000" cy="3124200"/>
            <a:chOff x="3312" y="2160"/>
            <a:chExt cx="1950" cy="2280"/>
          </a:xfrm>
        </p:grpSpPr>
        <p:grpSp>
          <p:nvGrpSpPr>
            <p:cNvPr id="26635" name="Group 20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26637" name="Text Box 21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2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26638" name="Group 22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26639" name="Group 23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26641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pic>
                <p:nvPicPr>
                  <p:cNvPr id="26642" name="Picture 2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6640" name="AutoShape 26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6636" name="Text Box 27"/>
            <p:cNvSpPr txBox="1">
              <a:spLocks noChangeArrowheads="1"/>
            </p:cNvSpPr>
            <p:nvPr/>
          </p:nvSpPr>
          <p:spPr bwMode="auto">
            <a:xfrm>
              <a:off x="3676" y="2215"/>
              <a:ext cx="120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.VnTime" panose="020B7200000000000000" pitchFamily="34" charset="0"/>
                </a:rPr>
                <a:t>Häc giái</a:t>
              </a:r>
            </a:p>
          </p:txBody>
        </p:sp>
      </p:grpSp>
      <p:pic>
        <p:nvPicPr>
          <p:cNvPr id="26629" name="Picture 26" descr="ad0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29"/>
          <p:cNvSpPr>
            <a:spLocks noChangeArrowheads="1" noChangeShapeType="1" noTextEdit="1"/>
          </p:cNvSpPr>
          <p:nvPr/>
        </p:nvSpPr>
        <p:spPr bwMode="auto">
          <a:xfrm>
            <a:off x="2057400" y="1447801"/>
            <a:ext cx="8001000" cy="166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</a:t>
            </a:r>
          </a:p>
        </p:txBody>
      </p:sp>
      <p:pic>
        <p:nvPicPr>
          <p:cNvPr id="26633" name="Picture 3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3" descr="Bouqu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361">
            <a:off x="7924800" y="-76200"/>
            <a:ext cx="2514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0710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A941A-2267-2F37-9737-B92A0A3B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4415" cy="6858000"/>
          </a:xfrm>
          <a:prstGeom prst="rect">
            <a:avLst/>
          </a:prstGeom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655936" y="736416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235248" y="1255580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3966755" y="2241032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KHỞI ĐỘNG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655936" y="736416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235248" y="1255580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744784" y="2425584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x-none" sz="2800" b="1" smtClean="0"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x-none" sz="2800" b="1" dirty="0">
                <a:latin typeface="Times New Roman" pitchFamily="18" charset="0"/>
                <a:cs typeface="Times New Roman" pitchFamily="18" charset="0"/>
              </a:rPr>
              <a:t>tính rồi tính tổng, biết các số hạng là: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922708" y="3441568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1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B38CA5-B73E-0346-90CB-936B035223D4}"/>
              </a:ext>
            </a:extLst>
          </p:cNvPr>
          <p:cNvGrpSpPr/>
          <p:nvPr/>
        </p:nvGrpSpPr>
        <p:grpSpPr>
          <a:xfrm>
            <a:off x="1287862" y="4329920"/>
            <a:ext cx="1467795" cy="1164642"/>
            <a:chOff x="1155435" y="2301436"/>
            <a:chExt cx="1614574" cy="116464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D202B1-3E64-CF44-A086-99790C9A093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E1968B-D784-8145-B82F-5646353B9F79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7D81491-4EB5-F549-82E4-87A5545237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16B0EA-A570-3140-9485-7801AFC72A23}"/>
              </a:ext>
            </a:extLst>
          </p:cNvPr>
          <p:cNvGrpSpPr/>
          <p:nvPr/>
        </p:nvGrpSpPr>
        <p:grpSpPr>
          <a:xfrm>
            <a:off x="1378499" y="3948525"/>
            <a:ext cx="1362139" cy="1683033"/>
            <a:chOff x="1193285" y="1766087"/>
            <a:chExt cx="1362139" cy="16830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237B1F-695D-684C-8F84-48CB0DE30620}"/>
                </a:ext>
              </a:extLst>
            </p:cNvPr>
            <p:cNvSpPr/>
            <p:nvPr/>
          </p:nvSpPr>
          <p:spPr>
            <a:xfrm>
              <a:off x="1509081" y="176608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 smtClean="0"/>
                <a:t>60</a:t>
              </a:r>
              <a:endParaRPr lang="vi-VN" sz="28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F5CC00-419D-CB4E-AB19-DFB974900D39}"/>
                </a:ext>
              </a:extLst>
            </p:cNvPr>
            <p:cNvSpPr/>
            <p:nvPr/>
          </p:nvSpPr>
          <p:spPr>
            <a:xfrm>
              <a:off x="1193285" y="2048122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7666DD-C171-D04E-AC36-66981D923A39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 smtClean="0"/>
                <a:t>17</a:t>
              </a:r>
              <a:endParaRPr lang="vi-VN" sz="2800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5BECB5-1CA5-A742-A26F-E5EE9E521223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53F5E9-4801-2547-A33D-C772901D56F4}"/>
                </a:ext>
              </a:extLst>
            </p:cNvPr>
            <p:cNvSpPr/>
            <p:nvPr/>
          </p:nvSpPr>
          <p:spPr>
            <a:xfrm>
              <a:off x="1712961" y="2925900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6BD874-8F85-4A49-A653-28F530237E2F}"/>
                </a:ext>
              </a:extLst>
            </p:cNvPr>
            <p:cNvSpPr/>
            <p:nvPr/>
          </p:nvSpPr>
          <p:spPr>
            <a:xfrm>
              <a:off x="1508066" y="2925404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740F48E-1638-FC40-8FB5-2656EFEA33F8}"/>
              </a:ext>
            </a:extLst>
          </p:cNvPr>
          <p:cNvSpPr/>
          <p:nvPr/>
        </p:nvSpPr>
        <p:spPr>
          <a:xfrm>
            <a:off x="5841430" y="346207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81 và 16</a:t>
            </a:r>
            <a:endParaRPr lang="x-none" sz="1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8BEDA7-2D0E-9F4E-9432-367BD1414B02}"/>
              </a:ext>
            </a:extLst>
          </p:cNvPr>
          <p:cNvGrpSpPr/>
          <p:nvPr/>
        </p:nvGrpSpPr>
        <p:grpSpPr>
          <a:xfrm>
            <a:off x="6217604" y="4380549"/>
            <a:ext cx="1467795" cy="1164642"/>
            <a:chOff x="1155435" y="2301436"/>
            <a:chExt cx="1614574" cy="116464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046799-0206-F945-A4E8-430CE55105E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979AAE-0370-EC4C-9826-77F46C34543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66E7FE-9BF5-8A4A-AD71-635AC26A04C2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AFFBB52-27EA-5442-9974-7B8EE2FF7F6A}"/>
              </a:ext>
            </a:extLst>
          </p:cNvPr>
          <p:cNvSpPr/>
          <p:nvPr/>
        </p:nvSpPr>
        <p:spPr>
          <a:xfrm>
            <a:off x="6631785" y="4004429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81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A7480C-2B7E-C341-BFC6-12F3F0E4DB82}"/>
              </a:ext>
            </a:extLst>
          </p:cNvPr>
          <p:cNvSpPr/>
          <p:nvPr/>
        </p:nvSpPr>
        <p:spPr>
          <a:xfrm>
            <a:off x="6315989" y="428646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15FA4F-0CB8-194B-BD4E-44CBB23B96FA}"/>
              </a:ext>
            </a:extLst>
          </p:cNvPr>
          <p:cNvSpPr/>
          <p:nvPr/>
        </p:nvSpPr>
        <p:spPr>
          <a:xfrm>
            <a:off x="6617029" y="4568869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FC0088-21FF-DF4F-87A0-A785ABE3929F}"/>
              </a:ext>
            </a:extLst>
          </p:cNvPr>
          <p:cNvCxnSpPr/>
          <p:nvPr/>
        </p:nvCxnSpPr>
        <p:spPr>
          <a:xfrm>
            <a:off x="6475366" y="5068641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4F34762-CFEC-F743-8EB6-383B96ECCC51}"/>
              </a:ext>
            </a:extLst>
          </p:cNvPr>
          <p:cNvSpPr/>
          <p:nvPr/>
        </p:nvSpPr>
        <p:spPr>
          <a:xfrm>
            <a:off x="6835665" y="516424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E8F398-BBFA-2648-B00B-6EDB84CB9677}"/>
              </a:ext>
            </a:extLst>
          </p:cNvPr>
          <p:cNvSpPr/>
          <p:nvPr/>
        </p:nvSpPr>
        <p:spPr>
          <a:xfrm>
            <a:off x="6630770" y="516374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590940" y="1829506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KHỞI ĐỘNG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8" grpId="0"/>
      <p:bldP spid="33" grpId="0"/>
      <p:bldP spid="34" grpId="0"/>
      <p:bldP spid="3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655936" y="67664"/>
            <a:ext cx="669331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235248" y="586828"/>
            <a:ext cx="365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55159" y="1073769"/>
            <a:ext cx="3655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KHỞI ĐỘNG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141" y="1515101"/>
            <a:ext cx="10440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x-none" sz="2800" b="1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x-none" sz="2800" b="1">
                <a:latin typeface="Times New Roman" pitchFamily="18" charset="0"/>
                <a:cs typeface="Times New Roman" pitchFamily="18" charset="0"/>
              </a:rPr>
              <a:t>các số hạng và tổng,em hãy lập các phép cộng thích hợp. 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75EB2D-0DB7-E142-A4D0-84B32206F8F4}"/>
              </a:ext>
            </a:extLst>
          </p:cNvPr>
          <p:cNvGrpSpPr/>
          <p:nvPr/>
        </p:nvGrpSpPr>
        <p:grpSpPr>
          <a:xfrm>
            <a:off x="1421244" y="2172732"/>
            <a:ext cx="9743725" cy="2850768"/>
            <a:chOff x="1421244" y="1259765"/>
            <a:chExt cx="9743725" cy="285076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7FCD540-841C-0940-91A0-A0C49375C20C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7E54B40-63F2-5648-811C-2F7C9AD33933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5FA6BC9-5030-BD43-9EC3-2734DCC8824C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Tổng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2C8427E-149E-734A-A28D-DEFF45D4E0A1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73E3E7C-ECC3-0E49-B525-E27F5DF1FB0A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8E08C3D-01FD-B94C-BB1C-4F8BD08B7178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0803003-A568-684F-A755-703227256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090A26C-355F-7044-9C77-1073B6BC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608689-CEEC-0D48-8F64-AB64822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85B-B835-7B4B-B625-81B4A65CA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2980675" y="3366842"/>
            <a:ext cx="1307524" cy="12766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B12A6C-C2C9-A047-AEEB-0D36CF9E6C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541498" y="3366842"/>
            <a:ext cx="1239862" cy="1281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356AE-177F-CA4C-8A24-092355E74A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4740776" y="3329222"/>
            <a:ext cx="1364570" cy="1507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7533AC-E04F-DA4D-932D-CAF82D9BAA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112849" y="3337841"/>
            <a:ext cx="1364570" cy="1507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65F6AF-ADD3-2A4A-A60D-EC4913D36CB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031999" y="3248842"/>
            <a:ext cx="1516424" cy="171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CD0BA6-13C9-ED46-B5D0-4EA369735B8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506617" y="3248842"/>
            <a:ext cx="1516424" cy="17145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758E1A-1B24-E74B-B232-BC0B1ACC1D9A}"/>
              </a:ext>
            </a:extLst>
          </p:cNvPr>
          <p:cNvSpPr txBox="1"/>
          <p:nvPr/>
        </p:nvSpPr>
        <p:spPr>
          <a:xfrm>
            <a:off x="2980675" y="5286603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39B17-5586-1D4C-838F-CD526E8D0AB6}"/>
              </a:ext>
            </a:extLst>
          </p:cNvPr>
          <p:cNvSpPr txBox="1"/>
          <p:nvPr/>
        </p:nvSpPr>
        <p:spPr>
          <a:xfrm>
            <a:off x="5663568" y="5286603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4A94E1-3D4E-E547-A087-119A343F086E}"/>
              </a:ext>
            </a:extLst>
          </p:cNvPr>
          <p:cNvSpPr txBox="1"/>
          <p:nvPr/>
        </p:nvSpPr>
        <p:spPr>
          <a:xfrm>
            <a:off x="2980675" y="612070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B58C2-994A-1244-9617-4D2EEC0A7DB9}"/>
              </a:ext>
            </a:extLst>
          </p:cNvPr>
          <p:cNvSpPr txBox="1"/>
          <p:nvPr/>
        </p:nvSpPr>
        <p:spPr>
          <a:xfrm>
            <a:off x="5663568" y="612070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043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276E-6 1.22109E-6 L 0.01485 0.222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6207E-7 4.0518E-6 L -0.17507 0.202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3" y="10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19E-6 1.37835E-6 L -0.13287 0.221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3" y="11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4506E-6 2.48844E-6 L -0.07464 0.334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8" y="16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869E-6 1.65587E-6 L -0.00561 0.34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17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038E-6 1.37835E-6 L -0.1782 0.306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0" y="1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722450" y="204144"/>
            <a:ext cx="562679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549167" y="723308"/>
            <a:ext cx="3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729023" y="2666206"/>
            <a:ext cx="3655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I. KHÁM PHÁ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6417" y="1374229"/>
            <a:ext cx="1136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CÁC THÀNH PHẦN CỦA PHÉP CÔNG, PHÉP TRỪ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260446" y="2051336"/>
            <a:ext cx="5650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BỊ TRỪ, SỐ TRỪ, HIỆU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4207569" y="1308083"/>
            <a:ext cx="380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Số bị trừ, số trừ, hiệu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10318720" y="1962401"/>
            <a:ext cx="1707395" cy="2004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6E6917-7C48-2E46-AC41-8CDF7E90AC50}"/>
              </a:ext>
            </a:extLst>
          </p:cNvPr>
          <p:cNvSpPr/>
          <p:nvPr/>
        </p:nvSpPr>
        <p:spPr>
          <a:xfrm>
            <a:off x="8499503" y="1694559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Còn lại bao nhiêu con chim?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F86E7-64FA-3D40-A5C6-3BC2B5E28142}"/>
              </a:ext>
            </a:extLst>
          </p:cNvPr>
          <p:cNvSpPr/>
          <p:nvPr/>
        </p:nvSpPr>
        <p:spPr>
          <a:xfrm>
            <a:off x="5896598" y="2529822"/>
            <a:ext cx="34505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500" dirty="0">
                <a:latin typeface="Times New Roman" pitchFamily="18" charset="0"/>
                <a:cs typeface="Times New Roman" pitchFamily="18" charset="0"/>
              </a:rPr>
              <a:t>12 - 2 = 10</a:t>
            </a:r>
          </a:p>
          <a:p>
            <a:r>
              <a:rPr lang="x-none" sz="2500" dirty="0">
                <a:latin typeface="Times New Roman" pitchFamily="18" charset="0"/>
                <a:cs typeface="Times New Roman" pitchFamily="18" charset="0"/>
              </a:rPr>
              <a:t>Còn lại 10 con chim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F49F5F3-A722-BF46-9F89-0D927E6D9D74}"/>
              </a:ext>
            </a:extLst>
          </p:cNvPr>
          <p:cNvSpPr/>
          <p:nvPr/>
        </p:nvSpPr>
        <p:spPr>
          <a:xfrm>
            <a:off x="1271588" y="3600754"/>
            <a:ext cx="9279506" cy="3146410"/>
          </a:xfrm>
          <a:prstGeom prst="roundRect">
            <a:avLst/>
          </a:prstGeom>
          <a:solidFill>
            <a:srgbClr val="FFE285">
              <a:alpha val="72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B2C73-DE33-5941-BF82-FF69031650DC}"/>
              </a:ext>
            </a:extLst>
          </p:cNvPr>
          <p:cNvSpPr/>
          <p:nvPr/>
        </p:nvSpPr>
        <p:spPr>
          <a:xfrm>
            <a:off x="2363327" y="3866016"/>
            <a:ext cx="701518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9E1B99-BCD5-C84C-9992-6829CA85A03B}"/>
              </a:ext>
            </a:extLst>
          </p:cNvPr>
          <p:cNvSpPr/>
          <p:nvPr/>
        </p:nvSpPr>
        <p:spPr>
          <a:xfrm>
            <a:off x="5591317" y="3866016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E8278-0C67-5E4D-8E5B-7A693B3240FC}"/>
              </a:ext>
            </a:extLst>
          </p:cNvPr>
          <p:cNvSpPr txBox="1"/>
          <p:nvPr/>
        </p:nvSpPr>
        <p:spPr>
          <a:xfrm>
            <a:off x="6795506" y="387338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023970-C700-F244-99FF-9A78C039F25C}"/>
              </a:ext>
            </a:extLst>
          </p:cNvPr>
          <p:cNvSpPr/>
          <p:nvPr/>
        </p:nvSpPr>
        <p:spPr>
          <a:xfrm>
            <a:off x="8515517" y="3879303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3225007-6AA7-9243-A487-A6331DD16698}"/>
              </a:ext>
            </a:extLst>
          </p:cNvPr>
          <p:cNvSpPr/>
          <p:nvPr/>
        </p:nvSpPr>
        <p:spPr>
          <a:xfrm>
            <a:off x="1760019" y="5025549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bị trừ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E630E8-77CB-DF4B-9878-C4B0E60751C4}"/>
              </a:ext>
            </a:extLst>
          </p:cNvPr>
          <p:cNvSpPr/>
          <p:nvPr/>
        </p:nvSpPr>
        <p:spPr>
          <a:xfrm>
            <a:off x="4985309" y="502554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trừ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39AA5FF-29E5-1D43-9134-AE7C018B507C}"/>
              </a:ext>
            </a:extLst>
          </p:cNvPr>
          <p:cNvSpPr/>
          <p:nvPr/>
        </p:nvSpPr>
        <p:spPr>
          <a:xfrm>
            <a:off x="8016046" y="5020425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13D04D6-B31B-AC4A-88A4-E0A1A018BEED}"/>
              </a:ext>
            </a:extLst>
          </p:cNvPr>
          <p:cNvSpPr/>
          <p:nvPr/>
        </p:nvSpPr>
        <p:spPr>
          <a:xfrm rot="5400000">
            <a:off x="4075075" y="3402535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FD42E6-1AE5-F847-A74A-9778B727A543}"/>
              </a:ext>
            </a:extLst>
          </p:cNvPr>
          <p:cNvSpPr/>
          <p:nvPr/>
        </p:nvSpPr>
        <p:spPr>
          <a:xfrm>
            <a:off x="1796572" y="6174010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12 - 2 cũng gọi là hiệu.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DBDBC-861E-7A43-829F-C2A70C62B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366166" y="2029243"/>
            <a:ext cx="4544795" cy="1150095"/>
          </a:xfrm>
          <a:prstGeom prst="roundRect">
            <a:avLst>
              <a:gd name="adj" fmla="val 32606"/>
            </a:avLst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D228B1-818B-C44C-8539-8A93D5066093}"/>
              </a:ext>
            </a:extLst>
          </p:cNvPr>
          <p:cNvSpPr/>
          <p:nvPr/>
        </p:nvSpPr>
        <p:spPr>
          <a:xfrm>
            <a:off x="2335457" y="386781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AED6F-04D3-1844-B11B-C740CA36FF7C}"/>
              </a:ext>
            </a:extLst>
          </p:cNvPr>
          <p:cNvSpPr/>
          <p:nvPr/>
        </p:nvSpPr>
        <p:spPr>
          <a:xfrm>
            <a:off x="8499503" y="3895283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CE561D-F7FA-1645-A396-FC83B773FD40}"/>
              </a:ext>
            </a:extLst>
          </p:cNvPr>
          <p:cNvSpPr txBox="1"/>
          <p:nvPr/>
        </p:nvSpPr>
        <p:spPr>
          <a:xfrm>
            <a:off x="3739386" y="3391596"/>
            <a:ext cx="117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8800" dirty="0"/>
              <a:t>-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3722450" y="204144"/>
            <a:ext cx="562679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549167" y="723308"/>
            <a:ext cx="3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635342" y="4575704"/>
            <a:ext cx="0" cy="463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68984" y="4561849"/>
            <a:ext cx="0" cy="463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877170" y="4578613"/>
            <a:ext cx="0" cy="463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5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5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0"/>
          <p:bldP spid="6" grpId="0" build="p"/>
          <p:bldP spid="7" grpId="0" animBg="1"/>
          <p:bldP spid="8" grpId="0" animBg="1"/>
          <p:bldP spid="9" grpId="0" animBg="1"/>
          <p:bldP spid="10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5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5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0"/>
          <p:bldP spid="6" grpId="0" build="p"/>
          <p:bldP spid="7" grpId="0" animBg="1"/>
          <p:bldP spid="8" grpId="0" animBg="1"/>
          <p:bldP spid="9" grpId="0" animBg="1"/>
          <p:bldP spid="10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8" grpId="0"/>
          <p:bldP spid="19" grpId="0"/>
          <p:bldP spid="2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722450" y="10174"/>
            <a:ext cx="562679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549167" y="446208"/>
            <a:ext cx="3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16405" y="1733864"/>
            <a:ext cx="4230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III. LUYỆN TẬP – THỰC HÀNH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6417" y="1013999"/>
            <a:ext cx="1136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CÁC THÀNH PHẦN CỦA PHÉP CÔNG, PHÉP TRỪ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260446" y="1352501"/>
            <a:ext cx="5650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BỊ TRỪ, SỐ TRỪ, HIỆU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71980" y="2144605"/>
            <a:ext cx="120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x-none" sz="2800" b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8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64521"/>
              </p:ext>
            </p:extLst>
          </p:nvPr>
        </p:nvGraphicFramePr>
        <p:xfrm>
          <a:off x="1830780" y="2472597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– 32 = 54</a:t>
                      </a:r>
                      <a:endParaRPr lang="x-none" sz="4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5001495" y="4001922"/>
            <a:ext cx="828023" cy="400110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86</a:t>
            </a:r>
            <a:endParaRPr lang="x-none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5008119" y="5013035"/>
            <a:ext cx="828023" cy="400110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32</a:t>
            </a:r>
            <a:endParaRPr lang="x-none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5001493" y="5969053"/>
            <a:ext cx="828023" cy="400110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54</a:t>
            </a:r>
            <a:endParaRPr lang="x-none" sz="2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40A9A5BD-3A74-144D-8ADB-DB0FC8900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4411"/>
              </p:ext>
            </p:extLst>
          </p:nvPr>
        </p:nvGraphicFramePr>
        <p:xfrm>
          <a:off x="7243664" y="2549640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–20 = 27</a:t>
                      </a:r>
                      <a:endParaRPr lang="x-none" sz="4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47C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EBF056BD-6B10-7149-9729-B41B05E48A40}"/>
              </a:ext>
            </a:extLst>
          </p:cNvPr>
          <p:cNvSpPr/>
          <p:nvPr/>
        </p:nvSpPr>
        <p:spPr>
          <a:xfrm>
            <a:off x="10460194" y="4098907"/>
            <a:ext cx="828023" cy="400110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2000" dirty="0">
                <a:solidFill>
                  <a:srgbClr val="FF0000"/>
                </a:solidFill>
                <a:latin typeface="+mj-lt"/>
              </a:rPr>
              <a:t>47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D543FB-EC53-5541-B291-7B8E69406502}"/>
              </a:ext>
            </a:extLst>
          </p:cNvPr>
          <p:cNvSpPr/>
          <p:nvPr/>
        </p:nvSpPr>
        <p:spPr>
          <a:xfrm>
            <a:off x="10408021" y="5066148"/>
            <a:ext cx="828023" cy="400110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2000" dirty="0">
                <a:solidFill>
                  <a:srgbClr val="FF0000"/>
                </a:solidFill>
                <a:latin typeface="+mj-lt"/>
              </a:rPr>
              <a:t>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52712F-33A2-6C4C-BBAA-7553BD53654C}"/>
              </a:ext>
            </a:extLst>
          </p:cNvPr>
          <p:cNvSpPr/>
          <p:nvPr/>
        </p:nvSpPr>
        <p:spPr>
          <a:xfrm>
            <a:off x="10460194" y="6039479"/>
            <a:ext cx="828023" cy="400110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2000" dirty="0">
                <a:solidFill>
                  <a:srgbClr val="FF0000"/>
                </a:solidFill>
                <a:latin typeface="+mj-lt"/>
              </a:rPr>
              <a:t>27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696" y="3061855"/>
            <a:ext cx="49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a)</a:t>
            </a:r>
            <a:endParaRPr lang="vi-VN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7746" y="3057373"/>
            <a:ext cx="49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b)</a:t>
            </a:r>
            <a:endParaRPr lang="vi-VN" sz="2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3608" y="4000237"/>
            <a:ext cx="49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3461" y="4068129"/>
            <a:ext cx="49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25634" y="5061040"/>
            <a:ext cx="49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43555" y="5977924"/>
            <a:ext cx="49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3559" y="4997098"/>
            <a:ext cx="49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1462" y="5911716"/>
            <a:ext cx="49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67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1" presetClass="exit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4" grpId="0" animBg="1"/>
          <p:bldP spid="15" grpId="0" animBg="1"/>
          <p:bldP spid="16" grpId="0" animBg="1"/>
          <p:bldP spid="18" grpId="0" animBg="1"/>
          <p:bldP spid="19" grpId="0" animBg="1"/>
          <p:bldP spid="20" grpId="0" animBg="1"/>
          <p:bldP spid="2" grpId="0"/>
          <p:bldP spid="21" grpId="0"/>
          <p:bldP spid="22" grpId="0"/>
          <p:bldP spid="22" grpId="1"/>
          <p:bldP spid="23" grpId="0"/>
          <p:bldP spid="23" grpId="1"/>
          <p:bldP spid="24" grpId="0"/>
          <p:bldP spid="24" grpId="1"/>
          <p:bldP spid="25" grpId="0"/>
          <p:bldP spid="25" grpId="1"/>
          <p:bldP spid="26" grpId="0"/>
          <p:bldP spid="26" grpId="1"/>
          <p:bldP spid="27" grpId="0"/>
          <p:bldP spid="2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1" presetClass="exit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6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4" grpId="0" animBg="1"/>
          <p:bldP spid="15" grpId="0" animBg="1"/>
          <p:bldP spid="16" grpId="0" animBg="1"/>
          <p:bldP spid="18" grpId="0" animBg="1"/>
          <p:bldP spid="19" grpId="0" animBg="1"/>
          <p:bldP spid="20" grpId="0" animBg="1"/>
          <p:bldP spid="2" grpId="0"/>
          <p:bldP spid="21" grpId="0"/>
          <p:bldP spid="22" grpId="0"/>
          <p:bldP spid="22" grpId="1"/>
          <p:bldP spid="23" grpId="0"/>
          <p:bldP spid="23" grpId="1"/>
          <p:bldP spid="24" grpId="0"/>
          <p:bldP spid="24" grpId="1"/>
          <p:bldP spid="25" grpId="0"/>
          <p:bldP spid="25" grpId="1"/>
          <p:bldP spid="26" grpId="0"/>
          <p:bldP spid="26" grpId="1"/>
          <p:bldP spid="27" grpId="0"/>
          <p:bldP spid="27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722450" y="10174"/>
            <a:ext cx="562679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549167" y="446208"/>
            <a:ext cx="3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16405" y="1733864"/>
            <a:ext cx="4230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III. LUYỆN TẬP – THỰC HÀNH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6417" y="1013999"/>
            <a:ext cx="1136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CÁC THÀNH PHẦN CỦA PHÉP CÔNG, PHÉP TRỪ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260446" y="1352501"/>
            <a:ext cx="5650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BỊ TRỪ, SỐ TRỪ, HIỆU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71980" y="2144605"/>
            <a:ext cx="120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x-none" sz="2800" b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8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D4E45349-3B38-544B-844D-7018AFE48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10770"/>
              </p:ext>
            </p:extLst>
          </p:nvPr>
        </p:nvGraphicFramePr>
        <p:xfrm>
          <a:off x="1561541" y="2835818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31D9915-B472-7E47-ADD0-69C556014EEE}"/>
              </a:ext>
            </a:extLst>
          </p:cNvPr>
          <p:cNvSpPr/>
          <p:nvPr/>
        </p:nvSpPr>
        <p:spPr>
          <a:xfrm>
            <a:off x="5826645" y="539141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x-non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2A0CA9-54AE-BB4C-9493-89ABDA733D6E}"/>
              </a:ext>
            </a:extLst>
          </p:cNvPr>
          <p:cNvSpPr/>
          <p:nvPr/>
        </p:nvSpPr>
        <p:spPr>
          <a:xfrm>
            <a:off x="7556054" y="539141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FC3BEA-FC13-3E46-AB08-E7B960EC7440}"/>
              </a:ext>
            </a:extLst>
          </p:cNvPr>
          <p:cNvSpPr/>
          <p:nvPr/>
        </p:nvSpPr>
        <p:spPr>
          <a:xfrm>
            <a:off x="9285463" y="5391414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x-none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9" grpId="0" animBg="1"/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9" grpId="0" animBg="1"/>
          <p:bldP spid="30" grpId="0" animBg="1"/>
          <p:bldP spid="3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722450" y="10174"/>
            <a:ext cx="562679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17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2024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549167" y="446208"/>
            <a:ext cx="3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75242" y="1013999"/>
            <a:ext cx="11365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CÁC THÀNH PHẦN CỦA PHÉP CÔNG, PHÉP TRỪ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260446" y="1352501"/>
            <a:ext cx="5650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BỊ TRỪ, SỐ TRỪ, HIỆU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474" y="2126125"/>
            <a:ext cx="467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x-none" sz="2800" b="1" smtClean="0"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x-none" sz="2800" b="1">
                <a:latin typeface="Times New Roman" pitchFamily="18" charset="0"/>
                <a:cs typeface="Times New Roman" pitchFamily="18" charset="0"/>
              </a:rPr>
              <a:t>tính rồi tính hiệu, biết: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2056952" y="2844238"/>
            <a:ext cx="8957789" cy="3896135"/>
            <a:chOff x="7545942" y="1480932"/>
            <a:chExt cx="3458817" cy="38961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8601953"/>
                            <a:gd name="connsiteY0" fmla="*/ 0 h 3650306"/>
                            <a:gd name="connsiteX1" fmla="*/ 575669 w 8601953"/>
                            <a:gd name="connsiteY1" fmla="*/ 0 h 3650306"/>
                            <a:gd name="connsiteX2" fmla="*/ 1409397 w 8601953"/>
                            <a:gd name="connsiteY2" fmla="*/ 0 h 3650306"/>
                            <a:gd name="connsiteX3" fmla="*/ 2243125 w 8601953"/>
                            <a:gd name="connsiteY3" fmla="*/ 0 h 3650306"/>
                            <a:gd name="connsiteX4" fmla="*/ 2990833 w 8601953"/>
                            <a:gd name="connsiteY4" fmla="*/ 0 h 3650306"/>
                            <a:gd name="connsiteX5" fmla="*/ 3652522 w 8601953"/>
                            <a:gd name="connsiteY5" fmla="*/ 0 h 3650306"/>
                            <a:gd name="connsiteX6" fmla="*/ 4142171 w 8601953"/>
                            <a:gd name="connsiteY6" fmla="*/ 0 h 3650306"/>
                            <a:gd name="connsiteX7" fmla="*/ 4717840 w 8601953"/>
                            <a:gd name="connsiteY7" fmla="*/ 0 h 3650306"/>
                            <a:gd name="connsiteX8" fmla="*/ 5551568 w 8601953"/>
                            <a:gd name="connsiteY8" fmla="*/ 0 h 3650306"/>
                            <a:gd name="connsiteX9" fmla="*/ 6041218 w 8601953"/>
                            <a:gd name="connsiteY9" fmla="*/ 0 h 3650306"/>
                            <a:gd name="connsiteX10" fmla="*/ 6530867 w 8601953"/>
                            <a:gd name="connsiteY10" fmla="*/ 0 h 3650306"/>
                            <a:gd name="connsiteX11" fmla="*/ 7106537 w 8601953"/>
                            <a:gd name="connsiteY11" fmla="*/ 0 h 3650306"/>
                            <a:gd name="connsiteX12" fmla="*/ 7510167 w 8601953"/>
                            <a:gd name="connsiteY12" fmla="*/ 0 h 3650306"/>
                            <a:gd name="connsiteX13" fmla="*/ 8601953 w 8601953"/>
                            <a:gd name="connsiteY13" fmla="*/ 0 h 3650306"/>
                            <a:gd name="connsiteX14" fmla="*/ 8601953 w 8601953"/>
                            <a:gd name="connsiteY14" fmla="*/ 644887 h 3650306"/>
                            <a:gd name="connsiteX15" fmla="*/ 8601953 w 8601953"/>
                            <a:gd name="connsiteY15" fmla="*/ 1180266 h 3650306"/>
                            <a:gd name="connsiteX16" fmla="*/ 8601953 w 8601953"/>
                            <a:gd name="connsiteY16" fmla="*/ 1861656 h 3650306"/>
                            <a:gd name="connsiteX17" fmla="*/ 8601953 w 8601953"/>
                            <a:gd name="connsiteY17" fmla="*/ 2397034 h 3650306"/>
                            <a:gd name="connsiteX18" fmla="*/ 8601953 w 8601953"/>
                            <a:gd name="connsiteY18" fmla="*/ 2968916 h 3650306"/>
                            <a:gd name="connsiteX19" fmla="*/ 8601953 w 8601953"/>
                            <a:gd name="connsiteY19" fmla="*/ 3650306 h 3650306"/>
                            <a:gd name="connsiteX20" fmla="*/ 8026284 w 8601953"/>
                            <a:gd name="connsiteY20" fmla="*/ 3650306 h 3650306"/>
                            <a:gd name="connsiteX21" fmla="*/ 7192556 w 8601953"/>
                            <a:gd name="connsiteY21" fmla="*/ 3650306 h 3650306"/>
                            <a:gd name="connsiteX22" fmla="*/ 6702906 w 8601953"/>
                            <a:gd name="connsiteY22" fmla="*/ 3650306 h 3650306"/>
                            <a:gd name="connsiteX23" fmla="*/ 6213257 w 8601953"/>
                            <a:gd name="connsiteY23" fmla="*/ 3650306 h 3650306"/>
                            <a:gd name="connsiteX24" fmla="*/ 5551568 w 8601953"/>
                            <a:gd name="connsiteY24" fmla="*/ 3650306 h 3650306"/>
                            <a:gd name="connsiteX25" fmla="*/ 4889879 w 8601953"/>
                            <a:gd name="connsiteY25" fmla="*/ 3650306 h 3650306"/>
                            <a:gd name="connsiteX26" fmla="*/ 4056152 w 8601953"/>
                            <a:gd name="connsiteY26" fmla="*/ 3650306 h 3650306"/>
                            <a:gd name="connsiteX27" fmla="*/ 3480483 w 8601953"/>
                            <a:gd name="connsiteY27" fmla="*/ 3650306 h 3650306"/>
                            <a:gd name="connsiteX28" fmla="*/ 2904813 w 8601953"/>
                            <a:gd name="connsiteY28" fmla="*/ 3650306 h 3650306"/>
                            <a:gd name="connsiteX29" fmla="*/ 2071086 w 8601953"/>
                            <a:gd name="connsiteY29" fmla="*/ 3650306 h 3650306"/>
                            <a:gd name="connsiteX30" fmla="*/ 1495416 w 8601953"/>
                            <a:gd name="connsiteY30" fmla="*/ 3650306 h 3650306"/>
                            <a:gd name="connsiteX31" fmla="*/ 661689 w 8601953"/>
                            <a:gd name="connsiteY31" fmla="*/ 3650306 h 3650306"/>
                            <a:gd name="connsiteX32" fmla="*/ 0 w 8601953"/>
                            <a:gd name="connsiteY32" fmla="*/ 3650306 h 3650306"/>
                            <a:gd name="connsiteX33" fmla="*/ 0 w 8601953"/>
                            <a:gd name="connsiteY33" fmla="*/ 3078425 h 3650306"/>
                            <a:gd name="connsiteX34" fmla="*/ 0 w 8601953"/>
                            <a:gd name="connsiteY34" fmla="*/ 2397034 h 3650306"/>
                            <a:gd name="connsiteX35" fmla="*/ 0 w 8601953"/>
                            <a:gd name="connsiteY35" fmla="*/ 1825153 h 3650306"/>
                            <a:gd name="connsiteX36" fmla="*/ 0 w 8601953"/>
                            <a:gd name="connsiteY36" fmla="*/ 1180266 h 3650306"/>
                            <a:gd name="connsiteX37" fmla="*/ 0 w 8601953"/>
                            <a:gd name="connsiteY37" fmla="*/ 535378 h 3650306"/>
                            <a:gd name="connsiteX38" fmla="*/ 0 w 8601953"/>
                            <a:gd name="connsiteY38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</a:cxnLst>
                          <a:rect l="l" t="t" r="r" b="b"/>
                          <a:pathLst>
                            <a:path w="8601953" h="3650306" fill="none" extrusionOk="0">
                              <a:moveTo>
                                <a:pt x="0" y="0"/>
                              </a:moveTo>
                              <a:cubicBezTo>
                                <a:pt x="156733" y="-5868"/>
                                <a:pt x="326100" y="-18283"/>
                                <a:pt x="575669" y="0"/>
                              </a:cubicBezTo>
                              <a:cubicBezTo>
                                <a:pt x="825238" y="18283"/>
                                <a:pt x="1156070" y="28607"/>
                                <a:pt x="1409397" y="0"/>
                              </a:cubicBezTo>
                              <a:cubicBezTo>
                                <a:pt x="1662724" y="-28607"/>
                                <a:pt x="1875306" y="-38916"/>
                                <a:pt x="2243125" y="0"/>
                              </a:cubicBezTo>
                              <a:cubicBezTo>
                                <a:pt x="2610944" y="38916"/>
                                <a:pt x="2797078" y="-27127"/>
                                <a:pt x="2990833" y="0"/>
                              </a:cubicBezTo>
                              <a:cubicBezTo>
                                <a:pt x="3184588" y="27127"/>
                                <a:pt x="3469135" y="30791"/>
                                <a:pt x="3652522" y="0"/>
                              </a:cubicBezTo>
                              <a:cubicBezTo>
                                <a:pt x="3835909" y="-30791"/>
                                <a:pt x="3967111" y="10935"/>
                                <a:pt x="4142171" y="0"/>
                              </a:cubicBezTo>
                              <a:cubicBezTo>
                                <a:pt x="4317231" y="-10935"/>
                                <a:pt x="4480210" y="-5346"/>
                                <a:pt x="4717840" y="0"/>
                              </a:cubicBezTo>
                              <a:cubicBezTo>
                                <a:pt x="4955470" y="5346"/>
                                <a:pt x="5280671" y="-720"/>
                                <a:pt x="5551568" y="0"/>
                              </a:cubicBezTo>
                              <a:cubicBezTo>
                                <a:pt x="5822465" y="720"/>
                                <a:pt x="5859739" y="22439"/>
                                <a:pt x="6041218" y="0"/>
                              </a:cubicBezTo>
                              <a:cubicBezTo>
                                <a:pt x="6222697" y="-22439"/>
                                <a:pt x="6400764" y="4884"/>
                                <a:pt x="6530867" y="0"/>
                              </a:cubicBezTo>
                              <a:cubicBezTo>
                                <a:pt x="6660970" y="-4884"/>
                                <a:pt x="6906842" y="-8970"/>
                                <a:pt x="7106537" y="0"/>
                              </a:cubicBezTo>
                              <a:cubicBezTo>
                                <a:pt x="7306232" y="8970"/>
                                <a:pt x="7395511" y="-8609"/>
                                <a:pt x="7510167" y="0"/>
                              </a:cubicBezTo>
                              <a:cubicBezTo>
                                <a:pt x="7624823" y="8609"/>
                                <a:pt x="8201533" y="39950"/>
                                <a:pt x="8601953" y="0"/>
                              </a:cubicBezTo>
                              <a:cubicBezTo>
                                <a:pt x="8588971" y="286260"/>
                                <a:pt x="8607225" y="480374"/>
                                <a:pt x="8601953" y="644887"/>
                              </a:cubicBezTo>
                              <a:cubicBezTo>
                                <a:pt x="8596681" y="809400"/>
                                <a:pt x="8621989" y="1047443"/>
                                <a:pt x="8601953" y="1180266"/>
                              </a:cubicBezTo>
                              <a:cubicBezTo>
                                <a:pt x="8581917" y="1313089"/>
                                <a:pt x="8628041" y="1654710"/>
                                <a:pt x="8601953" y="1861656"/>
                              </a:cubicBezTo>
                              <a:cubicBezTo>
                                <a:pt x="8575866" y="2068602"/>
                                <a:pt x="8579721" y="2236305"/>
                                <a:pt x="8601953" y="2397034"/>
                              </a:cubicBezTo>
                              <a:cubicBezTo>
                                <a:pt x="8624185" y="2557763"/>
                                <a:pt x="8595518" y="2729534"/>
                                <a:pt x="8601953" y="2968916"/>
                              </a:cubicBezTo>
                              <a:cubicBezTo>
                                <a:pt x="8608388" y="3208298"/>
                                <a:pt x="8594531" y="3420203"/>
                                <a:pt x="8601953" y="3650306"/>
                              </a:cubicBezTo>
                              <a:cubicBezTo>
                                <a:pt x="8329790" y="3670771"/>
                                <a:pt x="8246833" y="3665446"/>
                                <a:pt x="8026284" y="3650306"/>
                              </a:cubicBezTo>
                              <a:cubicBezTo>
                                <a:pt x="7805735" y="3635166"/>
                                <a:pt x="7472412" y="3642384"/>
                                <a:pt x="7192556" y="3650306"/>
                              </a:cubicBezTo>
                              <a:cubicBezTo>
                                <a:pt x="6912700" y="3658228"/>
                                <a:pt x="6865837" y="3629127"/>
                                <a:pt x="6702906" y="3650306"/>
                              </a:cubicBezTo>
                              <a:cubicBezTo>
                                <a:pt x="6539975" y="3671486"/>
                                <a:pt x="6334274" y="3638534"/>
                                <a:pt x="6213257" y="3650306"/>
                              </a:cubicBezTo>
                              <a:cubicBezTo>
                                <a:pt x="6092240" y="3662078"/>
                                <a:pt x="5828981" y="3679121"/>
                                <a:pt x="5551568" y="3650306"/>
                              </a:cubicBezTo>
                              <a:cubicBezTo>
                                <a:pt x="5274155" y="3621491"/>
                                <a:pt x="5185817" y="3657340"/>
                                <a:pt x="4889879" y="3650306"/>
                              </a:cubicBezTo>
                              <a:cubicBezTo>
                                <a:pt x="4593941" y="3643272"/>
                                <a:pt x="4375381" y="3612699"/>
                                <a:pt x="4056152" y="3650306"/>
                              </a:cubicBezTo>
                              <a:cubicBezTo>
                                <a:pt x="3736923" y="3687913"/>
                                <a:pt x="3600619" y="3631766"/>
                                <a:pt x="3480483" y="3650306"/>
                              </a:cubicBezTo>
                              <a:cubicBezTo>
                                <a:pt x="3360347" y="3668846"/>
                                <a:pt x="3136195" y="3646678"/>
                                <a:pt x="2904813" y="3650306"/>
                              </a:cubicBezTo>
                              <a:cubicBezTo>
                                <a:pt x="2673431" y="3653935"/>
                                <a:pt x="2241227" y="3624848"/>
                                <a:pt x="2071086" y="3650306"/>
                              </a:cubicBezTo>
                              <a:cubicBezTo>
                                <a:pt x="1900945" y="3675764"/>
                                <a:pt x="1780915" y="3624842"/>
                                <a:pt x="1495416" y="3650306"/>
                              </a:cubicBezTo>
                              <a:cubicBezTo>
                                <a:pt x="1209917" y="3675771"/>
                                <a:pt x="835926" y="3640857"/>
                                <a:pt x="661689" y="3650306"/>
                              </a:cubicBezTo>
                              <a:cubicBezTo>
                                <a:pt x="487452" y="3659755"/>
                                <a:pt x="186522" y="3649152"/>
                                <a:pt x="0" y="3650306"/>
                              </a:cubicBezTo>
                              <a:cubicBezTo>
                                <a:pt x="-27459" y="3479789"/>
                                <a:pt x="25128" y="3313691"/>
                                <a:pt x="0" y="3078425"/>
                              </a:cubicBezTo>
                              <a:cubicBezTo>
                                <a:pt x="-25128" y="2843159"/>
                                <a:pt x="-25120" y="2691125"/>
                                <a:pt x="0" y="2397034"/>
                              </a:cubicBezTo>
                              <a:cubicBezTo>
                                <a:pt x="25120" y="2102943"/>
                                <a:pt x="-7502" y="2105869"/>
                                <a:pt x="0" y="1825153"/>
                              </a:cubicBezTo>
                              <a:cubicBezTo>
                                <a:pt x="7502" y="1544437"/>
                                <a:pt x="18033" y="1317778"/>
                                <a:pt x="0" y="1180266"/>
                              </a:cubicBezTo>
                              <a:cubicBezTo>
                                <a:pt x="-18033" y="1042754"/>
                                <a:pt x="-12134" y="843020"/>
                                <a:pt x="0" y="535378"/>
                              </a:cubicBezTo>
                              <a:cubicBezTo>
                                <a:pt x="12134" y="227736"/>
                                <a:pt x="-5259" y="150331"/>
                                <a:pt x="0" y="0"/>
                              </a:cubicBezTo>
                              <a:close/>
                            </a:path>
                            <a:path w="8601953" h="3650306" stroke="0" extrusionOk="0">
                              <a:moveTo>
                                <a:pt x="0" y="0"/>
                              </a:moveTo>
                              <a:cubicBezTo>
                                <a:pt x="268741" y="-31311"/>
                                <a:pt x="496136" y="1138"/>
                                <a:pt x="833728" y="0"/>
                              </a:cubicBezTo>
                              <a:cubicBezTo>
                                <a:pt x="1171320" y="-1138"/>
                                <a:pt x="1048188" y="-17155"/>
                                <a:pt x="1237358" y="0"/>
                              </a:cubicBezTo>
                              <a:cubicBezTo>
                                <a:pt x="1426528" y="17155"/>
                                <a:pt x="1634684" y="-19967"/>
                                <a:pt x="1813027" y="0"/>
                              </a:cubicBezTo>
                              <a:cubicBezTo>
                                <a:pt x="1991370" y="19967"/>
                                <a:pt x="2118572" y="-1393"/>
                                <a:pt x="2302677" y="0"/>
                              </a:cubicBezTo>
                              <a:cubicBezTo>
                                <a:pt x="2486782" y="1393"/>
                                <a:pt x="2681453" y="-28"/>
                                <a:pt x="2792326" y="0"/>
                              </a:cubicBezTo>
                              <a:cubicBezTo>
                                <a:pt x="2903199" y="28"/>
                                <a:pt x="3259753" y="-10710"/>
                                <a:pt x="3540035" y="0"/>
                              </a:cubicBezTo>
                              <a:cubicBezTo>
                                <a:pt x="3820317" y="10710"/>
                                <a:pt x="3913660" y="4659"/>
                                <a:pt x="4029684" y="0"/>
                              </a:cubicBezTo>
                              <a:cubicBezTo>
                                <a:pt x="4145708" y="-4659"/>
                                <a:pt x="4267611" y="-7937"/>
                                <a:pt x="4433314" y="0"/>
                              </a:cubicBezTo>
                              <a:cubicBezTo>
                                <a:pt x="4599017" y="7937"/>
                                <a:pt x="4902639" y="14016"/>
                                <a:pt x="5095003" y="0"/>
                              </a:cubicBezTo>
                              <a:cubicBezTo>
                                <a:pt x="5287367" y="-14016"/>
                                <a:pt x="5555773" y="-12814"/>
                                <a:pt x="5928731" y="0"/>
                              </a:cubicBezTo>
                              <a:cubicBezTo>
                                <a:pt x="6301689" y="12814"/>
                                <a:pt x="6307212" y="-13745"/>
                                <a:pt x="6504400" y="0"/>
                              </a:cubicBezTo>
                              <a:cubicBezTo>
                                <a:pt x="6701588" y="13745"/>
                                <a:pt x="6900638" y="-27587"/>
                                <a:pt x="7166089" y="0"/>
                              </a:cubicBezTo>
                              <a:cubicBezTo>
                                <a:pt x="7431540" y="27587"/>
                                <a:pt x="7613901" y="2748"/>
                                <a:pt x="7741758" y="0"/>
                              </a:cubicBezTo>
                              <a:cubicBezTo>
                                <a:pt x="7869615" y="-2748"/>
                                <a:pt x="8245801" y="27669"/>
                                <a:pt x="8601953" y="0"/>
                              </a:cubicBezTo>
                              <a:cubicBezTo>
                                <a:pt x="8616962" y="277035"/>
                                <a:pt x="8629984" y="400438"/>
                                <a:pt x="8601953" y="644887"/>
                              </a:cubicBezTo>
                              <a:cubicBezTo>
                                <a:pt x="8573922" y="889336"/>
                                <a:pt x="8594503" y="913030"/>
                                <a:pt x="8601953" y="1143763"/>
                              </a:cubicBezTo>
                              <a:cubicBezTo>
                                <a:pt x="8609403" y="1374496"/>
                                <a:pt x="8588137" y="1503631"/>
                                <a:pt x="8601953" y="1715644"/>
                              </a:cubicBezTo>
                              <a:cubicBezTo>
                                <a:pt x="8615769" y="1927657"/>
                                <a:pt x="8624661" y="2056037"/>
                                <a:pt x="8601953" y="2251022"/>
                              </a:cubicBezTo>
                              <a:cubicBezTo>
                                <a:pt x="8579245" y="2446007"/>
                                <a:pt x="8602259" y="2601996"/>
                                <a:pt x="8601953" y="2932412"/>
                              </a:cubicBezTo>
                              <a:cubicBezTo>
                                <a:pt x="8601648" y="3262828"/>
                                <a:pt x="8571424" y="3439244"/>
                                <a:pt x="8601953" y="3650306"/>
                              </a:cubicBezTo>
                              <a:cubicBezTo>
                                <a:pt x="8191092" y="3658849"/>
                                <a:pt x="7992223" y="3609492"/>
                                <a:pt x="7768225" y="3650306"/>
                              </a:cubicBezTo>
                              <a:cubicBezTo>
                                <a:pt x="7544227" y="3691120"/>
                                <a:pt x="7272840" y="3643397"/>
                                <a:pt x="7106537" y="3650306"/>
                              </a:cubicBezTo>
                              <a:cubicBezTo>
                                <a:pt x="6940234" y="3657215"/>
                                <a:pt x="6721845" y="3643104"/>
                                <a:pt x="6358828" y="3650306"/>
                              </a:cubicBezTo>
                              <a:cubicBezTo>
                                <a:pt x="5995811" y="3657508"/>
                                <a:pt x="6117164" y="3633126"/>
                                <a:pt x="5955198" y="3650306"/>
                              </a:cubicBezTo>
                              <a:cubicBezTo>
                                <a:pt x="5793232" y="3667487"/>
                                <a:pt x="5684325" y="3630784"/>
                                <a:pt x="5465549" y="3650306"/>
                              </a:cubicBezTo>
                              <a:cubicBezTo>
                                <a:pt x="5246773" y="3669828"/>
                                <a:pt x="5084763" y="3664050"/>
                                <a:pt x="4889879" y="3650306"/>
                              </a:cubicBezTo>
                              <a:cubicBezTo>
                                <a:pt x="4694995" y="3636563"/>
                                <a:pt x="4514256" y="3652970"/>
                                <a:pt x="4400230" y="3650306"/>
                              </a:cubicBezTo>
                              <a:cubicBezTo>
                                <a:pt x="4286204" y="3647642"/>
                                <a:pt x="4127000" y="3647535"/>
                                <a:pt x="3996600" y="3650306"/>
                              </a:cubicBezTo>
                              <a:cubicBezTo>
                                <a:pt x="3866200" y="3653078"/>
                                <a:pt x="3427239" y="3617027"/>
                                <a:pt x="3162872" y="3650306"/>
                              </a:cubicBezTo>
                              <a:cubicBezTo>
                                <a:pt x="2898505" y="3683585"/>
                                <a:pt x="2919951" y="3632666"/>
                                <a:pt x="2759242" y="3650306"/>
                              </a:cubicBezTo>
                              <a:cubicBezTo>
                                <a:pt x="2598533" y="3667947"/>
                                <a:pt x="2423129" y="3651483"/>
                                <a:pt x="2269592" y="3650306"/>
                              </a:cubicBezTo>
                              <a:cubicBezTo>
                                <a:pt x="2116055" y="3649130"/>
                                <a:pt x="1846573" y="3629763"/>
                                <a:pt x="1521884" y="3650306"/>
                              </a:cubicBezTo>
                              <a:cubicBezTo>
                                <a:pt x="1197195" y="3670849"/>
                                <a:pt x="1243406" y="3652862"/>
                                <a:pt x="1118254" y="3650306"/>
                              </a:cubicBezTo>
                              <a:cubicBezTo>
                                <a:pt x="993102" y="3647751"/>
                                <a:pt x="518065" y="3602899"/>
                                <a:pt x="0" y="3650306"/>
                              </a:cubicBezTo>
                              <a:cubicBezTo>
                                <a:pt x="18777" y="3460275"/>
                                <a:pt x="5905" y="3325376"/>
                                <a:pt x="0" y="3151431"/>
                              </a:cubicBezTo>
                              <a:cubicBezTo>
                                <a:pt x="-5905" y="2977487"/>
                                <a:pt x="-6373" y="2815576"/>
                                <a:pt x="0" y="2506543"/>
                              </a:cubicBezTo>
                              <a:cubicBezTo>
                                <a:pt x="6373" y="2197510"/>
                                <a:pt x="-25389" y="2043315"/>
                                <a:pt x="0" y="1825153"/>
                              </a:cubicBezTo>
                              <a:cubicBezTo>
                                <a:pt x="25389" y="1606991"/>
                                <a:pt x="23562" y="1505079"/>
                                <a:pt x="0" y="1326278"/>
                              </a:cubicBezTo>
                              <a:cubicBezTo>
                                <a:pt x="-23562" y="1147477"/>
                                <a:pt x="-12862" y="952900"/>
                                <a:pt x="0" y="754397"/>
                              </a:cubicBezTo>
                              <a:cubicBezTo>
                                <a:pt x="12862" y="555894"/>
                                <a:pt x="-7080" y="213348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8601953"/>
                            <a:gd name="connsiteY0" fmla="*/ 0 h 3650306"/>
                            <a:gd name="connsiteX1" fmla="*/ 8601953 w 8601953"/>
                            <a:gd name="connsiteY1" fmla="*/ 0 h 3650306"/>
                            <a:gd name="connsiteX2" fmla="*/ 8601953 w 8601953"/>
                            <a:gd name="connsiteY2" fmla="*/ 3650306 h 3650306"/>
                            <a:gd name="connsiteX3" fmla="*/ 0 w 8601953"/>
                            <a:gd name="connsiteY3" fmla="*/ 3650306 h 3650306"/>
                            <a:gd name="connsiteX4" fmla="*/ 0 w 8601953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601953" h="3650306" fill="none" extrusionOk="0">
                              <a:moveTo>
                                <a:pt x="0" y="0"/>
                              </a:moveTo>
                              <a:cubicBezTo>
                                <a:pt x="2122232" y="106216"/>
                                <a:pt x="5580352" y="-142119"/>
                                <a:pt x="8601953" y="0"/>
                              </a:cubicBezTo>
                              <a:cubicBezTo>
                                <a:pt x="8601442" y="1813123"/>
                                <a:pt x="8601183" y="2771284"/>
                                <a:pt x="8601953" y="3650306"/>
                              </a:cubicBezTo>
                              <a:cubicBezTo>
                                <a:pt x="4746086" y="3621078"/>
                                <a:pt x="257730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8601953" h="3650306" stroke="0" extrusionOk="0">
                              <a:moveTo>
                                <a:pt x="0" y="0"/>
                              </a:moveTo>
                              <a:cubicBezTo>
                                <a:pt x="2592206" y="-71603"/>
                                <a:pt x="4319308" y="126493"/>
                                <a:pt x="8601953" y="0"/>
                              </a:cubicBezTo>
                              <a:cubicBezTo>
                                <a:pt x="8512763" y="1130472"/>
                                <a:pt x="8757737" y="2576448"/>
                                <a:pt x="8601953" y="3650306"/>
                              </a:cubicBezTo>
                              <a:cubicBezTo>
                                <a:pt x="6973996" y="3695150"/>
                                <a:pt x="389056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3147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800" dirty="0">
                    <a:latin typeface="Times New Roman" pitchFamily="18" charset="0"/>
                    <a:cs typeface="Times New Roman" pitchFamily="18" charset="0"/>
                  </a:rPr>
                  <a:t>M: Số bị trừ là 68, số trừ là 25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307300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86151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650016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5796697" y="385806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5359767" y="4271301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5809071" y="4636713"/>
            <a:ext cx="1061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5463305" y="5413922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6117819" y="5432163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5784587" y="5426853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16405" y="1733864"/>
            <a:ext cx="4230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9525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III. LUYỆN TẬP – THỰC HÀNH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635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VNI-Auchon</vt:lpstr>
      <vt:lpstr>VNI-Commerce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HAU GIAO VIEN</dc:creator>
  <cp:lastModifiedBy>ADMIN</cp:lastModifiedBy>
  <cp:revision>65</cp:revision>
  <dcterms:created xsi:type="dcterms:W3CDTF">2021-05-14T09:15:36Z</dcterms:created>
  <dcterms:modified xsi:type="dcterms:W3CDTF">2024-11-06T14:08:53Z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