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  <p:sldMasterId id="2147483669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5143500" type="screen16x9"/>
  <p:notesSz cx="6858000" cy="9144000"/>
  <p:embeddedFontLst>
    <p:embeddedFont>
      <p:font typeface="Anton" pitchFamily="2" charset="0"/>
      <p:regular r:id="rId18"/>
    </p:embeddedFont>
    <p:embeddedFont>
      <p:font typeface="Bitter SemiBold" panose="020B0604020202020204" charset="0"/>
      <p:regular r:id="rId19"/>
      <p:bold r:id="rId20"/>
      <p:italic r:id="rId21"/>
      <p:boldItalic r:id="rId22"/>
    </p:embeddedFont>
    <p:embeddedFont>
      <p:font typeface="Hammersmith One" panose="02010703030501060504" pitchFamily="2" charset="0"/>
      <p:regular r:id="rId23"/>
    </p:embeddedFont>
    <p:embeddedFont>
      <p:font typeface="Hind Vadodara" panose="02000000000000000000" pitchFamily="2" charset="0"/>
      <p:regular r:id="rId24"/>
      <p:bold r:id="rId25"/>
    </p:embeddedFont>
    <p:embeddedFont>
      <p:font typeface="Lobster" panose="00000500000000000000" pitchFamily="2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4" y="8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a827c5f94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g28a827c5f94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8a827c5f94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28a827c5f94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8a827c5f94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28a827c5f94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8a827c5f94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28a827c5f94_0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8a827c5f94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28a827c5f94_0_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a827c5f94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28a827c5f94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8a827c5f94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28a827c5f94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8a827c5f94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28a827c5f94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8a827c5f94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28a827c5f94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8a827c5f94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28a827c5f94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8a827c5f94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g28a827c5f94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8a827c5f94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28a827c5f94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a827c5f94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28a827c5f94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356" y="2548745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5" y="1441251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279" y="373809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58" y="1290016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3" y="1314045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3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1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454" y="253841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20"/>
          <p:cNvSpPr>
            <a:spLocks noGrp="1"/>
          </p:cNvSpPr>
          <p:nvPr>
            <p:ph type="pic" idx="2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85" y="1441257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2" y="1314045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3"/>
          <p:cNvGrpSpPr/>
          <p:nvPr/>
        </p:nvGrpSpPr>
        <p:grpSpPr>
          <a:xfrm>
            <a:off x="1200904" y="1176843"/>
            <a:ext cx="5980213" cy="3177032"/>
            <a:chOff x="1938577" y="1329300"/>
            <a:chExt cx="5497529" cy="2780772"/>
          </a:xfrm>
        </p:grpSpPr>
        <p:sp>
          <p:nvSpPr>
            <p:cNvPr id="201" name="Google Shape;201;p23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1" name="Google Shape;211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5535" r="15542"/>
          <a:stretch/>
        </p:blipFill>
        <p:spPr>
          <a:xfrm rot="577656">
            <a:off x="6171440" y="2739812"/>
            <a:ext cx="2188423" cy="2115776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pic>
      <p:sp>
        <p:nvSpPr>
          <p:cNvPr id="212" name="Google Shape;212;p23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6933929" y="8388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"/>
          </p:nvPr>
        </p:nvSpPr>
        <p:spPr>
          <a:xfrm>
            <a:off x="1974993" y="3208847"/>
            <a:ext cx="2880035" cy="68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Gi</a:t>
            </a:r>
            <a:r>
              <a:rPr lang="en-US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áo</a:t>
            </a: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 viên:</a:t>
            </a:r>
            <a:r>
              <a:rPr lang="en-US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 LÊ THỊ THU HÀ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Ngày giảng:</a:t>
            </a:r>
            <a:r>
              <a:rPr lang="en-US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 29/10/2024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18" name="Google Shape;218;p23"/>
          <p:cNvSpPr/>
          <p:nvPr/>
        </p:nvSpPr>
        <p:spPr>
          <a:xfrm rot="-461876">
            <a:off x="4276144" y="933626"/>
            <a:ext cx="1220600" cy="299411"/>
          </a:xfrm>
          <a:prstGeom prst="rect">
            <a:avLst/>
          </a:pr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3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3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3"/>
          <p:cNvSpPr/>
          <p:nvPr/>
        </p:nvSpPr>
        <p:spPr>
          <a:xfrm rot="2402074">
            <a:off x="7970168" y="236595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3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0900" y="93150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>
            <a:spLocks noGrp="1"/>
          </p:cNvSpPr>
          <p:nvPr>
            <p:ph type="ctrTitle"/>
          </p:nvPr>
        </p:nvSpPr>
        <p:spPr>
          <a:xfrm>
            <a:off x="1574575" y="1567363"/>
            <a:ext cx="5880600" cy="1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3200" b="0">
                <a:solidFill>
                  <a:srgbClr val="0E7600"/>
                </a:solidFill>
              </a:rPr>
              <a:t>Bài học STEM 1</a:t>
            </a:r>
            <a:br>
              <a:rPr lang="vi" sz="4900" b="0">
                <a:solidFill>
                  <a:srgbClr val="002060"/>
                </a:solidFill>
              </a:rPr>
            </a:br>
            <a:r>
              <a:rPr lang="vi" b="0"/>
              <a:t>DỤNG CỤ GẤP ÁO</a:t>
            </a:r>
            <a:endParaRPr b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/>
          <p:nvPr/>
        </p:nvSpPr>
        <p:spPr>
          <a:xfrm>
            <a:off x="1245400" y="365175"/>
            <a:ext cx="7153800" cy="4546500"/>
          </a:xfrm>
          <a:prstGeom prst="roundRect">
            <a:avLst>
              <a:gd name="adj" fmla="val 16667"/>
            </a:avLst>
          </a:prstGeom>
          <a:solidFill>
            <a:srgbClr val="FFB271">
              <a:alpha val="6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24" name="Google Shape;324;p32"/>
          <p:cNvSpPr txBox="1"/>
          <p:nvPr/>
        </p:nvSpPr>
        <p:spPr>
          <a:xfrm>
            <a:off x="1779281" y="436934"/>
            <a:ext cx="69168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25" name="Google Shape;32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2"/>
          <p:cNvSpPr txBox="1"/>
          <p:nvPr/>
        </p:nvSpPr>
        <p:spPr>
          <a:xfrm>
            <a:off x="1107475" y="1084325"/>
            <a:ext cx="7353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itter SemiBold"/>
              <a:buChar char="-"/>
            </a:pPr>
            <a:r>
              <a:rPr lang="vi" sz="2000">
                <a:latin typeface="Bitter SemiBold"/>
                <a:ea typeface="Bitter SemiBold"/>
                <a:cs typeface="Bitter SemiBold"/>
                <a:sym typeface="Bitter SemiBold"/>
              </a:rPr>
              <a:t>Cắt rời các hình đã vẽ, rồi tô màu và trang trí theo ý thích.</a:t>
            </a:r>
            <a:endParaRPr sz="2000" b="0" i="0" u="none" strike="noStrike" cap="none">
              <a:solidFill>
                <a:srgbClr val="00000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27" name="Google Shape;327;p32"/>
          <p:cNvPicPr preferRelativeResize="0"/>
          <p:nvPr/>
        </p:nvPicPr>
        <p:blipFill rotWithShape="1">
          <a:blip r:embed="rId4">
            <a:alphaModFix/>
          </a:blip>
          <a:srcRect l="1351" r="1390"/>
          <a:stretch/>
        </p:blipFill>
        <p:spPr>
          <a:xfrm>
            <a:off x="2710675" y="1704500"/>
            <a:ext cx="4088699" cy="312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/>
          <p:nvPr/>
        </p:nvSpPr>
        <p:spPr>
          <a:xfrm>
            <a:off x="752850" y="365175"/>
            <a:ext cx="7563300" cy="4546500"/>
          </a:xfrm>
          <a:prstGeom prst="roundRect">
            <a:avLst>
              <a:gd name="adj" fmla="val 16667"/>
            </a:avLst>
          </a:prstGeom>
          <a:solidFill>
            <a:srgbClr val="FFB271">
              <a:alpha val="6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33" name="Google Shape;333;p33"/>
          <p:cNvSpPr txBox="1"/>
          <p:nvPr/>
        </p:nvSpPr>
        <p:spPr>
          <a:xfrm>
            <a:off x="1456988" y="509110"/>
            <a:ext cx="75633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3: Hoàn thiện sản phẩm</a:t>
            </a:r>
            <a:endParaRPr sz="2300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3000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34" name="Google Shape;33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3"/>
          <p:cNvSpPr txBox="1"/>
          <p:nvPr/>
        </p:nvSpPr>
        <p:spPr>
          <a:xfrm>
            <a:off x="752850" y="1084325"/>
            <a:ext cx="7301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itter SemiBold"/>
              <a:buChar char="-"/>
            </a:pPr>
            <a:r>
              <a:rPr lang="vi" sz="2000">
                <a:latin typeface="Bitter SemiBold"/>
                <a:ea typeface="Bitter SemiBold"/>
                <a:cs typeface="Bitter SemiBold"/>
                <a:sym typeface="Bitter SemiBold"/>
              </a:rPr>
              <a:t>Ghép hai hình chữ nhật dài hơn vào hai cạnh đối diện của hình vuông; tiếp tục ghép hình chữ nhật ngắn vào hình vuông.</a:t>
            </a:r>
            <a:endParaRPr sz="2000"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36" name="Google Shape;336;p33"/>
          <p:cNvPicPr preferRelativeResize="0"/>
          <p:nvPr/>
        </p:nvPicPr>
        <p:blipFill rotWithShape="1">
          <a:blip r:embed="rId4">
            <a:alphaModFix/>
          </a:blip>
          <a:srcRect t="4211" b="6757"/>
          <a:stretch/>
        </p:blipFill>
        <p:spPr>
          <a:xfrm>
            <a:off x="2641575" y="2027350"/>
            <a:ext cx="4288500" cy="2703900"/>
          </a:xfrm>
          <a:prstGeom prst="roundRect">
            <a:avLst>
              <a:gd name="adj" fmla="val 7232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/>
          <p:nvPr/>
        </p:nvSpPr>
        <p:spPr>
          <a:xfrm>
            <a:off x="516975" y="475750"/>
            <a:ext cx="63711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800" b="0" i="0" u="none" strike="noStrike" cap="none">
                <a:solidFill>
                  <a:srgbClr val="E5018B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44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44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42" name="Google Shape;34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4"/>
          <p:cNvSpPr txBox="1"/>
          <p:nvPr/>
        </p:nvSpPr>
        <p:spPr>
          <a:xfrm>
            <a:off x="516975" y="1142325"/>
            <a:ext cx="7499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Đặt áo lên dụng cụ gấp áo, gấp thử nghiệm và điều chỉnh.</a:t>
            </a:r>
            <a:endParaRPr sz="2000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44" name="Google Shape;34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3100" y="1930825"/>
            <a:ext cx="3157800" cy="2855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300" y="0"/>
            <a:ext cx="7747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5"/>
          <p:cNvSpPr txBox="1"/>
          <p:nvPr/>
        </p:nvSpPr>
        <p:spPr>
          <a:xfrm>
            <a:off x="1370400" y="74445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vi" sz="3600" b="0" i="0" u="none" strike="noStrike" cap="none">
                <a:solidFill>
                  <a:srgbClr val="C94800"/>
                </a:solidFill>
                <a:latin typeface="Anton"/>
                <a:ea typeface="Anton"/>
                <a:cs typeface="Anton"/>
                <a:sym typeface="Anton"/>
              </a:rPr>
              <a:t>CHIA SẺ, THẢO LUẬN </a:t>
            </a:r>
            <a:endParaRPr sz="3600" b="0" i="0" u="none" strike="noStrike" cap="none">
              <a:solidFill>
                <a:srgbClr val="C948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52" name="Google Shape;35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5"/>
          <p:cNvPicPr preferRelativeResize="0"/>
          <p:nvPr/>
        </p:nvPicPr>
        <p:blipFill rotWithShape="1">
          <a:blip r:embed="rId6">
            <a:alphaModFix/>
          </a:blip>
          <a:srcRect t="1266" b="1276"/>
          <a:stretch/>
        </p:blipFill>
        <p:spPr>
          <a:xfrm>
            <a:off x="517612" y="1483350"/>
            <a:ext cx="8108774" cy="27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200" y="5561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4"/>
          <p:cNvSpPr txBox="1"/>
          <p:nvPr/>
        </p:nvSpPr>
        <p:spPr>
          <a:xfrm>
            <a:off x="480200" y="1144500"/>
            <a:ext cx="78891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có suy nghĩ gì về bức ảnh dưới đây? </a:t>
            </a:r>
            <a:endParaRPr sz="2000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có nên để quần áo như vậy không?</a:t>
            </a:r>
            <a:endParaRPr sz="2000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35" name="Google Shape;235;p24"/>
          <p:cNvSpPr txBox="1"/>
          <p:nvPr/>
        </p:nvSpPr>
        <p:spPr>
          <a:xfrm>
            <a:off x="981375" y="4329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3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36" name="Google Shape;236;p24"/>
          <p:cNvPicPr preferRelativeResize="0"/>
          <p:nvPr/>
        </p:nvPicPr>
        <p:blipFill rotWithShape="1">
          <a:blip r:embed="rId5">
            <a:alphaModFix/>
          </a:blip>
          <a:srcRect t="11457"/>
          <a:stretch/>
        </p:blipFill>
        <p:spPr>
          <a:xfrm>
            <a:off x="5144350" y="1991100"/>
            <a:ext cx="3855000" cy="2793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37" name="Google Shape;237;p24"/>
          <p:cNvSpPr txBox="1"/>
          <p:nvPr/>
        </p:nvSpPr>
        <p:spPr>
          <a:xfrm>
            <a:off x="572750" y="1991100"/>
            <a:ext cx="78891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Theo em chúng ta cần làm gì với </a:t>
            </a:r>
            <a:endParaRPr sz="2000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đống quần áo lộn xộn này?</a:t>
            </a:r>
            <a:endParaRPr sz="2000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5"/>
          <p:cNvPicPr preferRelativeResize="0"/>
          <p:nvPr/>
        </p:nvPicPr>
        <p:blipFill rotWithShape="1">
          <a:blip r:embed="rId3">
            <a:alphaModFix/>
          </a:blip>
          <a:srcRect l="1987" r="1978"/>
          <a:stretch/>
        </p:blipFill>
        <p:spPr>
          <a:xfrm>
            <a:off x="5769800" y="676650"/>
            <a:ext cx="2772151" cy="402139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5"/>
          <p:cNvSpPr txBox="1"/>
          <p:nvPr/>
        </p:nvSpPr>
        <p:spPr>
          <a:xfrm>
            <a:off x="10418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44" name="Google Shape;244;p25"/>
          <p:cNvSpPr txBox="1"/>
          <p:nvPr/>
        </p:nvSpPr>
        <p:spPr>
          <a:xfrm>
            <a:off x="528450" y="1135125"/>
            <a:ext cx="5390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</a:t>
            </a:r>
            <a:r>
              <a:rPr lang="vi" sz="20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vi" sz="2000" b="0" i="0" u="none" strike="noStrike" cap="none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</a:t>
            </a:r>
            <a:r>
              <a:rPr lang="vi" sz="20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6 </a:t>
            </a:r>
            <a:r>
              <a:rPr lang="vi" sz="2000" b="0" i="0" u="none" strike="noStrike" cap="none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thành viên.</a:t>
            </a:r>
            <a:endParaRPr sz="20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</a:t>
            </a:r>
            <a:endParaRPr sz="20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Phiếu học tập 1: Thu thập thông tin.</a:t>
            </a:r>
            <a:endParaRPr sz="20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</a:t>
            </a:r>
            <a:r>
              <a:rPr lang="vi" sz="2000" b="0" i="0" u="none" strike="noStrike" cap="none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sẽ cùng nhau điền câu trả lời vào phiếu.</a:t>
            </a:r>
            <a:endParaRPr sz="20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45" name="Google Shape;24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3225" y="1805300"/>
            <a:ext cx="3023100" cy="2435400"/>
          </a:xfrm>
          <a:prstGeom prst="roundRect">
            <a:avLst>
              <a:gd name="adj" fmla="val 6559"/>
            </a:avLst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/>
        </p:nvSpPr>
        <p:spPr>
          <a:xfrm>
            <a:off x="1195725" y="373150"/>
            <a:ext cx="529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3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54" name="Google Shape;25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350" y="373150"/>
            <a:ext cx="613850" cy="5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 txBox="1"/>
          <p:nvPr/>
        </p:nvSpPr>
        <p:spPr>
          <a:xfrm>
            <a:off x="487325" y="1141550"/>
            <a:ext cx="720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cho biết dụng cụ gấp áo thường làm bằng gì?</a:t>
            </a:r>
            <a:endParaRPr sz="2000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>
            <a:off x="6027825" y="4240700"/>
            <a:ext cx="2428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900" i="1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Dụng cụ gấp áo</a:t>
            </a:r>
            <a:endParaRPr sz="1900" i="1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557400" y="1756050"/>
            <a:ext cx="4818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Dụng cụ hình bên được ghép từ bao nhiêu hình chữ nhật, hình vuông?</a:t>
            </a:r>
            <a:endParaRPr sz="2000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3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292429" y="1618154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7"/>
          <p:cNvSpPr/>
          <p:nvPr/>
        </p:nvSpPr>
        <p:spPr>
          <a:xfrm flipH="1">
            <a:off x="7372078" y="6"/>
            <a:ext cx="987469" cy="626266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1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7"/>
          <p:cNvPicPr preferRelativeResize="0"/>
          <p:nvPr/>
        </p:nvPicPr>
        <p:blipFill rotWithShape="1">
          <a:blip r:embed="rId5">
            <a:alphaModFix/>
          </a:blip>
          <a:srcRect l="149" r="149"/>
          <a:stretch/>
        </p:blipFill>
        <p:spPr>
          <a:xfrm>
            <a:off x="6041013" y="1103000"/>
            <a:ext cx="2596375" cy="363584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7"/>
          <p:cNvSpPr txBox="1"/>
          <p:nvPr/>
        </p:nvSpPr>
        <p:spPr>
          <a:xfrm>
            <a:off x="955900" y="1288725"/>
            <a:ext cx="51258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sz="20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</a:t>
            </a:r>
            <a:r>
              <a:rPr lang="vi" sz="2000" b="0" i="0" u="none" strike="noStrike" cap="none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cùng nhau lên ý tưởng sản phẩm, sau đó phác hoạ lên phiếu.</a:t>
            </a:r>
            <a:endParaRPr sz="20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8"/>
          <p:cNvPicPr preferRelativeResize="0"/>
          <p:nvPr/>
        </p:nvPicPr>
        <p:blipFill rotWithShape="1">
          <a:blip r:embed="rId3">
            <a:alphaModFix/>
          </a:blip>
          <a:srcRect l="406" r="406"/>
          <a:stretch/>
        </p:blipFill>
        <p:spPr>
          <a:xfrm>
            <a:off x="6082200" y="974150"/>
            <a:ext cx="2596376" cy="365829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8"/>
          <p:cNvSpPr txBox="1"/>
          <p:nvPr/>
        </p:nvSpPr>
        <p:spPr>
          <a:xfrm>
            <a:off x="267600" y="1297900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itter SemiBold"/>
              <a:buAutoNum type="arabicPeriod"/>
            </a:pPr>
            <a:r>
              <a:rPr lang="vi" sz="1800" b="0" i="0" u="none" strike="noStrike" cap="none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sz="18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vi" sz="1800" b="0" i="0" u="none" strike="noStrike" cap="none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sz="18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 </a:t>
            </a:r>
            <a:r>
              <a:rPr lang="vi" sz="1800" b="0" i="0" u="none" strike="noStrike" cap="none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Các em hãy chọn 1 thành viên  làm trưởng nhóm.</a:t>
            </a:r>
            <a:endParaRPr sz="18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 </a:t>
            </a:r>
            <a:r>
              <a:rPr lang="vi" sz="1800" b="0" i="0" u="none" strike="noStrike" cap="none">
                <a:solidFill>
                  <a:schemeClr val="dk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Trưởng nhóm sẽ phân công nhiệm vụ cho mỗi thành viên, sau đó điền thông tin của thành viên trong nhóm vào phiếu.</a:t>
            </a:r>
            <a:endParaRPr sz="1800" b="0" i="0" u="none" strike="noStrike" cap="none">
              <a:solidFill>
                <a:schemeClr val="dk1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75" name="Google Shape;275;p28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3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76" name="Google Shape;27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9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9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9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6" name="Google Shape;286;p29"/>
          <p:cNvGrpSpPr/>
          <p:nvPr/>
        </p:nvGrpSpPr>
        <p:grpSpPr>
          <a:xfrm rot="-9962244">
            <a:off x="708627" y="4878309"/>
            <a:ext cx="2996742" cy="814567"/>
            <a:chOff x="4891325" y="3281650"/>
            <a:chExt cx="2996599" cy="814528"/>
          </a:xfrm>
        </p:grpSpPr>
        <p:sp>
          <p:nvSpPr>
            <p:cNvPr id="287" name="Google Shape;287;p29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1" name="Google Shape;291;p29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292" name="Google Shape;292;p29"/>
          <p:cNvGrpSpPr/>
          <p:nvPr/>
        </p:nvGrpSpPr>
        <p:grpSpPr>
          <a:xfrm>
            <a:off x="6492611" y="319464"/>
            <a:ext cx="825227" cy="825227"/>
            <a:chOff x="6947475" y="357350"/>
            <a:chExt cx="697454" cy="697454"/>
          </a:xfrm>
        </p:grpSpPr>
        <p:sp>
          <p:nvSpPr>
            <p:cNvPr id="293" name="Google Shape;293;p29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29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9"/>
          <p:cNvSpPr/>
          <p:nvPr/>
        </p:nvSpPr>
        <p:spPr>
          <a:xfrm>
            <a:off x="4370211" y="730996"/>
            <a:ext cx="403579" cy="387746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9"/>
          <p:cNvPicPr preferRelativeResize="0"/>
          <p:nvPr/>
        </p:nvPicPr>
        <p:blipFill rotWithShape="1">
          <a:blip r:embed="rId5">
            <a:alphaModFix/>
          </a:blip>
          <a:srcRect l="14599" r="14599"/>
          <a:stretch/>
        </p:blipFill>
        <p:spPr>
          <a:xfrm rot="312003">
            <a:off x="5574947" y="1928008"/>
            <a:ext cx="2767189" cy="27683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00" name="Google Shape;300;p29"/>
          <p:cNvSpPr/>
          <p:nvPr/>
        </p:nvSpPr>
        <p:spPr>
          <a:xfrm rot="7623672">
            <a:off x="5183937" y="460028"/>
            <a:ext cx="898505" cy="255961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9"/>
          <p:cNvSpPr txBox="1"/>
          <p:nvPr/>
        </p:nvSpPr>
        <p:spPr>
          <a:xfrm>
            <a:off x="538675" y="1348625"/>
            <a:ext cx="54105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5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CHẾ TẠO, THỬ NGHIỆM và ĐIỀU CHỈNH</a:t>
            </a:r>
            <a:endParaRPr sz="5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 w="9525" cap="flat" cmpd="sng">
            <a:solidFill>
              <a:srgbClr val="F4F3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18B"/>
              </a:buClr>
              <a:buSzPts val="2800"/>
              <a:buFont typeface="Anton"/>
              <a:buAutoNum type="alphaLcPeriod"/>
            </a:pPr>
            <a:r>
              <a:rPr lang="vi" sz="2800" b="0" i="0" u="none" strike="noStrike" cap="none">
                <a:solidFill>
                  <a:srgbClr val="E5018B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800" b="0" i="0" u="none" strike="noStrike" cap="none">
              <a:solidFill>
                <a:srgbClr val="E501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0"/>
          <p:cNvPicPr preferRelativeResize="0"/>
          <p:nvPr/>
        </p:nvPicPr>
        <p:blipFill rotWithShape="1">
          <a:blip r:embed="rId4">
            <a:alphaModFix/>
          </a:blip>
          <a:srcRect l="179" r="-180"/>
          <a:stretch/>
        </p:blipFill>
        <p:spPr>
          <a:xfrm rot="47">
            <a:off x="563450" y="1668829"/>
            <a:ext cx="7959924" cy="2007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6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1"/>
          <p:cNvSpPr/>
          <p:nvPr/>
        </p:nvSpPr>
        <p:spPr>
          <a:xfrm>
            <a:off x="446250" y="666275"/>
            <a:ext cx="8289300" cy="4264200"/>
          </a:xfrm>
          <a:prstGeom prst="roundRect">
            <a:avLst>
              <a:gd name="adj" fmla="val 16667"/>
            </a:avLst>
          </a:prstGeom>
          <a:solidFill>
            <a:srgbClr val="FFB271">
              <a:alpha val="6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15" name="Google Shape;315;p31"/>
          <p:cNvSpPr txBox="1"/>
          <p:nvPr/>
        </p:nvSpPr>
        <p:spPr>
          <a:xfrm>
            <a:off x="1037881" y="802110"/>
            <a:ext cx="69168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1</a:t>
            </a:r>
            <a:r>
              <a:rPr lang="vi" sz="3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16" name="Google Shape;316;p31"/>
          <p:cNvSpPr txBox="1"/>
          <p:nvPr/>
        </p:nvSpPr>
        <p:spPr>
          <a:xfrm>
            <a:off x="408450" y="1320450"/>
            <a:ext cx="8327100" cy="129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Bitter SemiBold"/>
              <a:buChar char="-"/>
            </a:pPr>
            <a:r>
              <a:rPr lang="vi" sz="2100">
                <a:latin typeface="Bitter SemiBold"/>
                <a:ea typeface="Bitter SemiBold"/>
                <a:cs typeface="Bitter SemiBold"/>
                <a:sym typeface="Bitter SemiBold"/>
              </a:rPr>
              <a:t>Vẽ các bộ phận của dụng cụ lên tấm bìa các tông: </a:t>
            </a:r>
            <a:endParaRPr sz="2100"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100">
                <a:latin typeface="Bitter SemiBold"/>
                <a:ea typeface="Bitter SemiBold"/>
                <a:cs typeface="Bitter SemiBold"/>
                <a:sym typeface="Bitter SemiBold"/>
              </a:rPr>
              <a:t>2 hình chữ nhật cạnh dài </a:t>
            </a:r>
            <a:r>
              <a:rPr lang="en-US" sz="2100">
                <a:latin typeface="Bitter SemiBold"/>
                <a:ea typeface="Bitter SemiBold"/>
                <a:cs typeface="Bitter SemiBold"/>
                <a:sym typeface="Bitter SemiBold"/>
              </a:rPr>
              <a:t>khoảng 40</a:t>
            </a:r>
            <a:r>
              <a:rPr lang="vi" sz="2100">
                <a:latin typeface="Bitter SemiBold"/>
                <a:ea typeface="Bitter SemiBold"/>
                <a:cs typeface="Bitter SemiBold"/>
                <a:sym typeface="Bitter SemiBold"/>
              </a:rPr>
              <a:t> cm, cạnh ngắn</a:t>
            </a:r>
            <a:r>
              <a:rPr lang="en-US" sz="2100">
                <a:latin typeface="Bitter SemiBold"/>
                <a:ea typeface="Bitter SemiBold"/>
                <a:cs typeface="Bitter SemiBold"/>
                <a:sym typeface="Bitter SemiBold"/>
              </a:rPr>
              <a:t> khoảng</a:t>
            </a:r>
            <a:r>
              <a:rPr lang="vi" sz="2100">
                <a:latin typeface="Bitter SemiBold"/>
                <a:ea typeface="Bitter SemiBold"/>
                <a:cs typeface="Bitter SemiBold"/>
                <a:sym typeface="Bitter SemiBold"/>
              </a:rPr>
              <a:t> 2</a:t>
            </a:r>
            <a:r>
              <a:rPr lang="en-US" sz="2100">
                <a:latin typeface="Bitter SemiBold"/>
                <a:ea typeface="Bitter SemiBold"/>
                <a:cs typeface="Bitter SemiBold"/>
                <a:sym typeface="Bitter SemiBold"/>
              </a:rPr>
              <a:t>0</a:t>
            </a:r>
            <a:r>
              <a:rPr lang="vi" sz="2100">
                <a:latin typeface="Bitter SemiBold"/>
                <a:ea typeface="Bitter SemiBold"/>
                <a:cs typeface="Bitter SemiBold"/>
                <a:sym typeface="Bitter SemiBold"/>
              </a:rPr>
              <a:t> cm,; </a:t>
            </a:r>
            <a:r>
              <a:rPr lang="en-US" sz="2100">
                <a:latin typeface="Bitter SemiBold"/>
                <a:ea typeface="Bitter SemiBold"/>
                <a:cs typeface="Bitter SemiBold"/>
                <a:sym typeface="Bitter SemiBold"/>
              </a:rPr>
              <a:t>2</a:t>
            </a:r>
            <a:r>
              <a:rPr lang="vi" sz="2100">
                <a:latin typeface="Bitter SemiBold"/>
                <a:ea typeface="Bitter SemiBold"/>
                <a:cs typeface="Bitter SemiBold"/>
                <a:sym typeface="Bitter SemiBold"/>
              </a:rPr>
              <a:t> hình vuông có cạnh 2</a:t>
            </a:r>
            <a:r>
              <a:rPr lang="en-US" sz="2100">
                <a:latin typeface="Bitter SemiBold"/>
                <a:ea typeface="Bitter SemiBold"/>
                <a:cs typeface="Bitter SemiBold"/>
                <a:sym typeface="Bitter SemiBold"/>
              </a:rPr>
              <a:t>0</a:t>
            </a:r>
            <a:r>
              <a:rPr lang="vi" sz="2100">
                <a:latin typeface="Bitter SemiBold"/>
                <a:ea typeface="Bitter SemiBold"/>
                <a:cs typeface="Bitter SemiBold"/>
                <a:sym typeface="Bitter SemiBold"/>
              </a:rPr>
              <a:t> cm.</a:t>
            </a:r>
            <a:endParaRPr sz="2100"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17" name="Google Shape;317;p31"/>
          <p:cNvPicPr preferRelativeResize="0"/>
          <p:nvPr/>
        </p:nvPicPr>
        <p:blipFill rotWithShape="1">
          <a:blip r:embed="rId4">
            <a:alphaModFix/>
          </a:blip>
          <a:srcRect l="3630" t="5729" r="2313" b="6926"/>
          <a:stretch/>
        </p:blipFill>
        <p:spPr>
          <a:xfrm>
            <a:off x="2327100" y="2620006"/>
            <a:ext cx="4527600" cy="2024700"/>
          </a:xfrm>
          <a:prstGeom prst="roundRect">
            <a:avLst>
              <a:gd name="adj" fmla="val 12349"/>
            </a:avLst>
          </a:prstGeom>
          <a:noFill/>
          <a:ln>
            <a:noFill/>
          </a:ln>
        </p:spPr>
      </p:pic>
      <p:sp>
        <p:nvSpPr>
          <p:cNvPr id="318" name="Google Shape;318;p31"/>
          <p:cNvSpPr txBox="1"/>
          <p:nvPr/>
        </p:nvSpPr>
        <p:spPr>
          <a:xfrm>
            <a:off x="0" y="114750"/>
            <a:ext cx="479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2800">
                <a:solidFill>
                  <a:srgbClr val="E5018B"/>
                </a:solidFill>
                <a:latin typeface="Anton"/>
                <a:ea typeface="Anton"/>
                <a:cs typeface="Anton"/>
                <a:sym typeface="Anton"/>
              </a:rPr>
              <a:t>b. Gợi ý sản phẩm </a:t>
            </a:r>
            <a:endParaRPr sz="2800">
              <a:solidFill>
                <a:srgbClr val="E5018B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394</Words>
  <Application>Microsoft Office PowerPoint</Application>
  <PresentationFormat>On-screen Show (16:9)</PresentationFormat>
  <Paragraphs>41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Hind Vadodara</vt:lpstr>
      <vt:lpstr>Lobster</vt:lpstr>
      <vt:lpstr>Hammersmith One</vt:lpstr>
      <vt:lpstr>Anton</vt:lpstr>
      <vt:lpstr>Bitter SemiBold</vt:lpstr>
      <vt:lpstr>Simple Light</vt:lpstr>
      <vt:lpstr>Hindi Language Academy by Slidesgo</vt:lpstr>
      <vt:lpstr>Hindi Language Academy by Slidesgo</vt:lpstr>
      <vt:lpstr>Bài học STEM 1 DỤNG CỤ GẤP 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Ngọc Thịnh</cp:lastModifiedBy>
  <cp:revision>3</cp:revision>
  <dcterms:modified xsi:type="dcterms:W3CDTF">2024-10-30T07:49:01Z</dcterms:modified>
</cp:coreProperties>
</file>