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1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66CD-40D6-4217-ACCA-4369DD2F0F4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0CBC-60B2-4646-9E4A-D8027363F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Subtitle 4"/>
          <p:cNvSpPr txBox="1">
            <a:spLocks noGrp="1"/>
          </p:cNvSpPr>
          <p:nvPr>
            <p:ph idx="1"/>
          </p:nvPr>
        </p:nvSpPr>
        <p:spPr bwMode="auto">
          <a:xfrm>
            <a:off x="3793836" y="5011962"/>
            <a:ext cx="7382164" cy="11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22401" y="1948872"/>
            <a:ext cx="84050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 việt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r</a:t>
            </a:r>
          </a:p>
        </p:txBody>
      </p:sp>
    </p:spTree>
    <p:extLst>
      <p:ext uri="{BB962C8B-B14F-4D97-AF65-F5344CB8AC3E}">
        <p14:creationId xmlns:p14="http://schemas.microsoft.com/office/powerpoint/2010/main" val="16894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371360BD-2E4B-47B5-A8A0-1CE3376F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27" y="-80096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8000" b="1" dirty="0" err="1">
                <a:solidFill>
                  <a:srgbClr val="0070C0"/>
                </a:solidFill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Tập</a:t>
            </a:r>
            <a:r>
              <a:rPr lang="en-US" altLang="en-US" sz="8000" b="1" dirty="0">
                <a:solidFill>
                  <a:srgbClr val="0070C0"/>
                </a:solidFill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rgbClr val="0070C0"/>
                </a:solidFill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đọc</a:t>
            </a:r>
            <a:endParaRPr lang="en-US" altLang="en-US" sz="8000" b="1" dirty="0">
              <a:solidFill>
                <a:srgbClr val="0070C0"/>
              </a:solidFill>
              <a:latin typeface="UTM Avo" panose="02040603050506020204" charset="0"/>
              <a:ea typeface="Arial-Rounded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7FDDF4-9730-4F70-89D2-5A380294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19185" r="29083" b="35925"/>
          <a:stretch>
            <a:fillRect/>
          </a:stretch>
        </p:blipFill>
        <p:spPr bwMode="auto">
          <a:xfrm>
            <a:off x="147782" y="1243879"/>
            <a:ext cx="12044218" cy="5614121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4" y="0"/>
            <a:ext cx="10515600" cy="33514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C856A4-9432-4FCC-BE94-3AB411D8098A}"/>
              </a:ext>
            </a:extLst>
          </p:cNvPr>
          <p:cNvCxnSpPr/>
          <p:nvPr/>
        </p:nvCxnSpPr>
        <p:spPr>
          <a:xfrm flipV="1">
            <a:off x="492847" y="1599767"/>
            <a:ext cx="935037" cy="3175"/>
          </a:xfrm>
          <a:prstGeom prst="line">
            <a:avLst/>
          </a:prstGeom>
          <a:noFill/>
          <a:ln w="28575" cap="flat" cmpd="sng" algn="ctr">
            <a:solidFill>
              <a:srgbClr val="FA482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C856A4-9432-4FCC-BE94-3AB411D8098A}"/>
              </a:ext>
            </a:extLst>
          </p:cNvPr>
          <p:cNvCxnSpPr/>
          <p:nvPr/>
        </p:nvCxnSpPr>
        <p:spPr>
          <a:xfrm flipV="1">
            <a:off x="2030701" y="2195512"/>
            <a:ext cx="935037" cy="3175"/>
          </a:xfrm>
          <a:prstGeom prst="line">
            <a:avLst/>
          </a:prstGeom>
          <a:noFill/>
          <a:ln w="28575" cap="flat" cmpd="sng" algn="ctr">
            <a:solidFill>
              <a:srgbClr val="FA4824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277" y="2195512"/>
            <a:ext cx="957155" cy="365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C856A4-9432-4FCC-BE94-3AB411D8098A}"/>
              </a:ext>
            </a:extLst>
          </p:cNvPr>
          <p:cNvCxnSpPr/>
          <p:nvPr/>
        </p:nvCxnSpPr>
        <p:spPr>
          <a:xfrm flipV="1">
            <a:off x="4616884" y="2232091"/>
            <a:ext cx="935037" cy="3175"/>
          </a:xfrm>
          <a:prstGeom prst="line">
            <a:avLst/>
          </a:prstGeom>
          <a:noFill/>
          <a:ln w="28575" cap="flat" cmpd="sng" algn="ctr">
            <a:solidFill>
              <a:srgbClr val="FA4824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C856A4-9432-4FCC-BE94-3AB411D8098A}"/>
              </a:ext>
            </a:extLst>
          </p:cNvPr>
          <p:cNvCxnSpPr/>
          <p:nvPr/>
        </p:nvCxnSpPr>
        <p:spPr>
          <a:xfrm flipV="1">
            <a:off x="5937683" y="2232091"/>
            <a:ext cx="1315172" cy="3176"/>
          </a:xfrm>
          <a:prstGeom prst="line">
            <a:avLst/>
          </a:prstGeom>
          <a:noFill/>
          <a:ln w="28575" cap="flat" cmpd="sng" algn="ctr">
            <a:solidFill>
              <a:srgbClr val="FA4824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C856A4-9432-4FCC-BE94-3AB411D8098A}"/>
              </a:ext>
            </a:extLst>
          </p:cNvPr>
          <p:cNvCxnSpPr/>
          <p:nvPr/>
        </p:nvCxnSpPr>
        <p:spPr>
          <a:xfrm flipV="1">
            <a:off x="9872375" y="2306348"/>
            <a:ext cx="935037" cy="3175"/>
          </a:xfrm>
          <a:prstGeom prst="line">
            <a:avLst/>
          </a:prstGeom>
          <a:noFill/>
          <a:ln w="28575" cap="flat" cmpd="sng" algn="ctr">
            <a:solidFill>
              <a:srgbClr val="FA4824"/>
            </a:solidFill>
            <a:prstDash val="solid"/>
            <a:miter lim="800000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39" y="3581647"/>
            <a:ext cx="8754615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8EE935-A2F7-456E-A025-BC85AABE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" y="129309"/>
            <a:ext cx="11382808" cy="41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35" y="1566687"/>
            <a:ext cx="634039" cy="755970"/>
          </a:xfrm>
          <a:prstGeom prst="rect">
            <a:avLst/>
          </a:prstGeom>
        </p:spPr>
      </p:pic>
      <p:sp>
        <p:nvSpPr>
          <p:cNvPr id="6" name="Hình Bầu dục 15">
            <a:extLst>
              <a:ext uri="{FF2B5EF4-FFF2-40B4-BE49-F238E27FC236}">
                <a16:creationId xmlns:a16="http://schemas.microsoft.com/office/drawing/2014/main" id="{B13333B3-1905-4F23-A8F1-5EFED793E928}"/>
              </a:ext>
            </a:extLst>
          </p:cNvPr>
          <p:cNvSpPr/>
          <p:nvPr/>
        </p:nvSpPr>
        <p:spPr>
          <a:xfrm>
            <a:off x="4562763" y="1690688"/>
            <a:ext cx="328613" cy="28575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2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Hình Bầu dục 16">
            <a:extLst>
              <a:ext uri="{FF2B5EF4-FFF2-40B4-BE49-F238E27FC236}">
                <a16:creationId xmlns:a16="http://schemas.microsoft.com/office/drawing/2014/main" id="{409E72EC-AABE-4750-A16E-5CB9A3DB1302}"/>
              </a:ext>
            </a:extLst>
          </p:cNvPr>
          <p:cNvSpPr/>
          <p:nvPr/>
        </p:nvSpPr>
        <p:spPr>
          <a:xfrm>
            <a:off x="427616" y="2471161"/>
            <a:ext cx="328612" cy="27781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Hình Bầu dục 17">
            <a:extLst>
              <a:ext uri="{FF2B5EF4-FFF2-40B4-BE49-F238E27FC236}">
                <a16:creationId xmlns:a16="http://schemas.microsoft.com/office/drawing/2014/main" id="{9328D4FF-CBA3-4F97-B704-43804F1F4B30}"/>
              </a:ext>
            </a:extLst>
          </p:cNvPr>
          <p:cNvSpPr/>
          <p:nvPr/>
        </p:nvSpPr>
        <p:spPr>
          <a:xfrm>
            <a:off x="8024380" y="2462213"/>
            <a:ext cx="327025" cy="28416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Hình Bầu dục 18">
            <a:extLst>
              <a:ext uri="{FF2B5EF4-FFF2-40B4-BE49-F238E27FC236}">
                <a16:creationId xmlns:a16="http://schemas.microsoft.com/office/drawing/2014/main" id="{34B0A388-9D6D-4AB8-A09C-9284F0B0DACF}"/>
              </a:ext>
            </a:extLst>
          </p:cNvPr>
          <p:cNvSpPr/>
          <p:nvPr/>
        </p:nvSpPr>
        <p:spPr>
          <a:xfrm flipH="1">
            <a:off x="461963" y="3300414"/>
            <a:ext cx="212292" cy="2238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383" y="3740726"/>
            <a:ext cx="8754615" cy="24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8DD31F-9CE8-4AE3-8704-F918F9C1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31111" r="51608" b="63255"/>
          <a:stretch>
            <a:fillRect/>
          </a:stretch>
        </p:blipFill>
        <p:spPr>
          <a:xfrm>
            <a:off x="655782" y="467302"/>
            <a:ext cx="4995863" cy="9550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0A55E2-5C85-4954-A7A2-D9C18C29BC28}"/>
              </a:ext>
            </a:extLst>
          </p:cNvPr>
          <p:cNvSpPr/>
          <p:nvPr/>
        </p:nvSpPr>
        <p:spPr>
          <a:xfrm>
            <a:off x="773113" y="1792866"/>
            <a:ext cx="2605087" cy="2122487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 w="3175">
                <a:solidFill>
                  <a:prstClr val="black"/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16B7509-BA9E-4200-9663-9BA84430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37938" r="53700" b="42932"/>
          <a:stretch>
            <a:fillRect/>
          </a:stretch>
        </p:blipFill>
        <p:spPr bwMode="auto">
          <a:xfrm>
            <a:off x="1283638" y="2061514"/>
            <a:ext cx="1870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A7B3B4-6F95-4FF4-9D52-8FCEACD0169E}"/>
              </a:ext>
            </a:extLst>
          </p:cNvPr>
          <p:cNvSpPr/>
          <p:nvPr/>
        </p:nvSpPr>
        <p:spPr>
          <a:xfrm>
            <a:off x="4145540" y="1951038"/>
            <a:ext cx="2686050" cy="2200275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4458BC9-8AE8-408A-8523-6427AB70A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4" t="40240" r="30109" b="47005"/>
          <a:stretch>
            <a:fillRect/>
          </a:stretch>
        </p:blipFill>
        <p:spPr bwMode="auto">
          <a:xfrm>
            <a:off x="4381716" y="2419928"/>
            <a:ext cx="21288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F086C74-7177-414F-837D-C77EEBF6A10E}"/>
              </a:ext>
            </a:extLst>
          </p:cNvPr>
          <p:cNvSpPr/>
          <p:nvPr/>
        </p:nvSpPr>
        <p:spPr>
          <a:xfrm>
            <a:off x="8085319" y="1866684"/>
            <a:ext cx="2286000" cy="1974850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65863EA-2695-4461-9027-B4D13095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t="63043" r="61414" b="18599"/>
          <a:stretch>
            <a:fillRect/>
          </a:stretch>
        </p:blipFill>
        <p:spPr bwMode="auto">
          <a:xfrm>
            <a:off x="8186919" y="2061514"/>
            <a:ext cx="2184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5FDE3F6-0088-402A-9CFB-6A47D7B57CE5}"/>
              </a:ext>
            </a:extLst>
          </p:cNvPr>
          <p:cNvSpPr/>
          <p:nvPr/>
        </p:nvSpPr>
        <p:spPr>
          <a:xfrm>
            <a:off x="2482470" y="3808773"/>
            <a:ext cx="2460625" cy="2178050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3F67D08-11F4-4AC8-9C5B-D9CE41965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8" t="53963" r="40001" b="13768"/>
          <a:stretch>
            <a:fillRect/>
          </a:stretch>
        </p:blipFill>
        <p:spPr bwMode="auto">
          <a:xfrm>
            <a:off x="3127987" y="3910951"/>
            <a:ext cx="15859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498FE1-2DD3-422B-9859-3CECD722C2B2}"/>
              </a:ext>
            </a:extLst>
          </p:cNvPr>
          <p:cNvSpPr/>
          <p:nvPr/>
        </p:nvSpPr>
        <p:spPr>
          <a:xfrm>
            <a:off x="6296405" y="3831432"/>
            <a:ext cx="2324100" cy="2076450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19395080-CF02-41D6-90C2-8BCBD67C3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5" t="64397" r="19675" b="14928"/>
          <a:stretch>
            <a:fillRect/>
          </a:stretch>
        </p:blipFill>
        <p:spPr bwMode="auto">
          <a:xfrm>
            <a:off x="6587365" y="4032828"/>
            <a:ext cx="19256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E273BB5-ACD7-4B4C-935B-667A1A13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838200" y="365125"/>
            <a:ext cx="1058718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12B227-819D-4475-B80D-9223827B33DC}"/>
              </a:ext>
            </a:extLst>
          </p:cNvPr>
          <p:cNvSpPr/>
          <p:nvPr/>
        </p:nvSpPr>
        <p:spPr>
          <a:xfrm>
            <a:off x="3011044" y="2533394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6174">
              <a:defRPr/>
            </a:pPr>
            <a:r>
              <a:rPr lang="en-US" sz="96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UTM Avo"/>
                <a:ea typeface="HP001" panose="020B0603050302020204" pitchFamily="34" charset="0"/>
              </a:rPr>
              <a:t>Tập</a:t>
            </a:r>
            <a:r>
              <a:rPr lang="en-US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UTM Avo"/>
                <a:ea typeface="HP001" panose="020B0603050302020204" pitchFamily="34" charset="0"/>
              </a:rPr>
              <a:t> </a:t>
            </a:r>
            <a:r>
              <a:rPr lang="en-US" sz="96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UTM Avo"/>
                <a:ea typeface="HP001" panose="020B0603050302020204" pitchFamily="34" charset="0"/>
              </a:rPr>
              <a:t>viết</a:t>
            </a:r>
            <a:endParaRPr lang="en-US" sz="96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latin typeface="UTM Avo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72" y="1764591"/>
            <a:ext cx="10515600" cy="2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nen-powerpoint-dep-nhat-12.jpg">
            <a:extLst>
              <a:ext uri="{FF2B5EF4-FFF2-40B4-BE49-F238E27FC236}">
                <a16:creationId xmlns:a16="http://schemas.microsoft.com/office/drawing/2014/main" id="{F17A7E82-7CB1-406F-98A9-58CC6689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1201029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>
            <a:extLst>
              <a:ext uri="{FF2B5EF4-FFF2-40B4-BE49-F238E27FC236}">
                <a16:creationId xmlns:a16="http://schemas.microsoft.com/office/drawing/2014/main" id="{BF0F8FB9-E2E6-4F4F-96F7-04754D4D18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6894" y="2856791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554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6AB8C24-5A2B-4AF5-A658-09737EE6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758473"/>
            <a:ext cx="10270837" cy="29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793D69-194B-4A12-9461-5CDAE772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4607"/>
            <a:ext cx="10515600" cy="33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70706"/>
            <a:ext cx="27455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Khởi động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832827"/>
            <a:ext cx="10515599" cy="434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825625"/>
            <a:ext cx="9301019" cy="1151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00" y="2977055"/>
            <a:ext cx="777307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81" y="45075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2" y="169068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964" y="378691"/>
            <a:ext cx="11113654" cy="587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4" y="471151"/>
            <a:ext cx="9864183" cy="2017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30400-D722-497B-91D4-100637F6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2541588"/>
            <a:ext cx="6661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Tìm</a:t>
            </a:r>
            <a:r>
              <a:rPr lang="en-US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tiếng</a:t>
            </a:r>
            <a:r>
              <a:rPr lang="en-US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có</a:t>
            </a:r>
            <a:r>
              <a:rPr lang="en-US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chứa</a:t>
            </a:r>
            <a:r>
              <a:rPr lang="en-US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âm</a:t>
            </a:r>
            <a:r>
              <a:rPr lang="en-US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charset="0"/>
              </a:rPr>
              <a:t>ph</a:t>
            </a:r>
            <a:endParaRPr lang="en-US" altLang="en-US" sz="44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E4BD8F9-E63A-46D8-B201-AD7A847A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45" y="217777"/>
            <a:ext cx="10863263" cy="526297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dirty="0" err="1">
                <a:solidFill>
                  <a:srgbClr val="000000"/>
                </a:solidFill>
                <a:latin typeface="UTM Avo" panose="02040603050506020204" charset="0"/>
              </a:rPr>
              <a:t>Đọc</a:t>
            </a:r>
            <a:r>
              <a:rPr lang="en-US" altLang="en-US" sz="4800" dirty="0">
                <a:solidFill>
                  <a:srgbClr val="000000"/>
                </a:solidFill>
                <a:latin typeface="UTM Avo" panose="02040603050506020204" charset="0"/>
              </a:rPr>
              <a:t> to </a:t>
            </a:r>
            <a:r>
              <a:rPr lang="en-US" altLang="en-US" sz="4800" dirty="0" err="1">
                <a:solidFill>
                  <a:srgbClr val="000000"/>
                </a:solidFill>
                <a:latin typeface="UTM Avo" panose="02040603050506020204" charset="0"/>
              </a:rPr>
              <a:t>đọc</a:t>
            </a:r>
            <a:r>
              <a:rPr lang="en-US" altLang="en-US" sz="4800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UTM Avo" panose="02040603050506020204" charset="0"/>
              </a:rPr>
              <a:t>văn</a:t>
            </a:r>
            <a:r>
              <a:rPr lang="en-US" altLang="en-US" sz="4800" dirty="0">
                <a:solidFill>
                  <a:srgbClr val="000000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UTM Avo" panose="02040603050506020204" charset="0"/>
              </a:rPr>
              <a:t>sau</a:t>
            </a:r>
            <a:r>
              <a:rPr lang="en-US" altLang="en-US" sz="4800" dirty="0">
                <a:solidFill>
                  <a:srgbClr val="000000"/>
                </a:solidFill>
                <a:latin typeface="UTM Avo" panose="02040603050506020204" charset="0"/>
              </a:rPr>
              <a:t>: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UTM Avo" panose="02040603050506020204" charset="0"/>
              </a:rPr>
              <a:t>Nhà</a:t>
            </a:r>
            <a:r>
              <a:rPr lang="en-US" altLang="en-US" sz="4800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UTM Avo" panose="02040603050506020204" charset="0"/>
              </a:rPr>
              <a:t>dì</a:t>
            </a:r>
            <a:endParaRPr lang="en-US" altLang="en-US" sz="4800" dirty="0">
              <a:solidFill>
                <a:srgbClr val="FF0000"/>
              </a:solidFill>
              <a:latin typeface="UTM Avo" panose="02040603050506020204" charset="0"/>
            </a:endParaRPr>
          </a:p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Nhà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dì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Nga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có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pi a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nô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.</a:t>
            </a:r>
          </a:p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Cả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nhà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Bi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đi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phố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,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ghé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nhà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dì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,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nghe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pi a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nô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.</a:t>
            </a:r>
          </a:p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Dì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Nga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pha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cà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phê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.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Bố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mẹ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có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cà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phê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. Bi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có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phở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.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Bé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Li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có</a:t>
            </a:r>
            <a:r>
              <a:rPr lang="en-US" altLang="en-US" sz="4800" dirty="0">
                <a:solidFill>
                  <a:srgbClr val="5B9BD5"/>
                </a:solidFill>
                <a:latin typeface="UTM Avo" panose="02040603050506020204" charset="0"/>
              </a:rPr>
              <a:t> </a:t>
            </a:r>
            <a:r>
              <a:rPr lang="en-US" altLang="en-US" sz="4800" dirty="0" err="1">
                <a:solidFill>
                  <a:srgbClr val="5B9BD5"/>
                </a:solidFill>
                <a:latin typeface="UTM Avo" panose="02040603050506020204" charset="0"/>
              </a:rPr>
              <a:t>na.</a:t>
            </a:r>
            <a:endParaRPr lang="en-US" altLang="en-US" sz="4800" dirty="0">
              <a:solidFill>
                <a:srgbClr val="5B9BD5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1211" cy="4243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964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F2F8216-8615-4E0B-B9B9-62C8DA93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475" y="1787670"/>
            <a:ext cx="6597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600" b="1" dirty="0" err="1">
                <a:solidFill>
                  <a:srgbClr val="FA4824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en-US" sz="6600" b="1" dirty="0">
                <a:solidFill>
                  <a:srgbClr val="FA4824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24: </a:t>
            </a:r>
            <a:r>
              <a:rPr lang="en-US" altLang="en-US" sz="6600" b="1" dirty="0" err="1">
                <a:solidFill>
                  <a:srgbClr val="FA4824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qu</a:t>
            </a:r>
            <a:r>
              <a:rPr lang="en-US" altLang="en-US" sz="6600" b="1" dirty="0">
                <a:solidFill>
                  <a:srgbClr val="FA4824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– r</a:t>
            </a:r>
          </a:p>
        </p:txBody>
      </p:sp>
    </p:spTree>
    <p:extLst>
      <p:ext uri="{BB962C8B-B14F-4D97-AF65-F5344CB8AC3E}">
        <p14:creationId xmlns:p14="http://schemas.microsoft.com/office/powerpoint/2010/main" val="4930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0"/>
            <a:ext cx="3962743" cy="2999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72C3D9-CF4D-49F7-AD10-E19599DF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64" y="2999493"/>
            <a:ext cx="254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600" dirty="0" err="1">
                <a:solidFill>
                  <a:prstClr val="black"/>
                </a:solidFill>
                <a:latin typeface="UTM Avo" panose="02040603050506020204" charset="0"/>
                <a:cs typeface="Arial" panose="020B0604020202020204" pitchFamily="34" charset="0"/>
              </a:rPr>
              <a:t>quả</a:t>
            </a:r>
            <a:r>
              <a:rPr lang="en-US" altLang="en-US" sz="6600" dirty="0">
                <a:solidFill>
                  <a:prstClr val="black"/>
                </a:solidFill>
                <a:latin typeface="UTM Avo" panose="02040603050506020204" charset="0"/>
                <a:cs typeface="Arial" panose="020B0604020202020204" pitchFamily="34" charset="0"/>
              </a:rPr>
              <a:t> </a:t>
            </a:r>
            <a:r>
              <a:rPr lang="en-US" altLang="en-US" sz="6600" dirty="0" err="1">
                <a:solidFill>
                  <a:prstClr val="black"/>
                </a:solidFill>
                <a:latin typeface="UTM Avo" panose="02040603050506020204" charset="0"/>
                <a:cs typeface="Arial" panose="020B0604020202020204" pitchFamily="34" charset="0"/>
              </a:rPr>
              <a:t>lê</a:t>
            </a:r>
            <a:endParaRPr lang="en-US" altLang="en-US" sz="6600" dirty="0">
              <a:solidFill>
                <a:prstClr val="black"/>
              </a:solidFill>
              <a:latin typeface="UTM Avo" panose="0204060305050602020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18" y="2788289"/>
            <a:ext cx="2188654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74" y="3095313"/>
            <a:ext cx="2127688" cy="160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118" y="4289851"/>
            <a:ext cx="1755800" cy="1603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899" y="4297995"/>
            <a:ext cx="1402202" cy="16033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58417D-9B24-4566-BF65-BE1037C6B551}"/>
              </a:ext>
            </a:extLst>
          </p:cNvPr>
          <p:cNvSpPr/>
          <p:nvPr/>
        </p:nvSpPr>
        <p:spPr>
          <a:xfrm>
            <a:off x="4446368" y="5554229"/>
            <a:ext cx="4945062" cy="8477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quờ - a - qua - hỏi - quả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31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933B7-9EE6-4434-A82B-BA15C622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8" t="23679" r="26553" b="50224"/>
          <a:stretch>
            <a:fillRect/>
          </a:stretch>
        </p:blipFill>
        <p:spPr bwMode="auto">
          <a:xfrm>
            <a:off x="203200" y="503960"/>
            <a:ext cx="3556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FAE26-9281-42EE-AF61-EF374247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24" y="3647786"/>
            <a:ext cx="2035031" cy="1014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6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591CD-61C6-460F-A7E1-5CBBB3903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24" y="3647786"/>
            <a:ext cx="177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FA482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022" y="3363048"/>
            <a:ext cx="3316511" cy="1603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22" y="4400688"/>
            <a:ext cx="1944793" cy="145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815" y="4327530"/>
            <a:ext cx="1402202" cy="1603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356" y="5582834"/>
            <a:ext cx="52369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5EF451-048E-43F8-83FE-E028057DE228}"/>
              </a:ext>
            </a:extLst>
          </p:cNvPr>
          <p:cNvSpPr txBox="1">
            <a:spLocks/>
          </p:cNvSpPr>
          <p:nvPr/>
        </p:nvSpPr>
        <p:spPr>
          <a:xfrm>
            <a:off x="165677" y="0"/>
            <a:ext cx="1112202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latin typeface="UTM Avo" panose="02040603050506020204" charset="0"/>
              </a:rPr>
              <a:t>Tiếng nào có âm </a:t>
            </a:r>
            <a:r>
              <a:rPr lang="en-US" altLang="en-US" sz="4000" b="1" smtClean="0">
                <a:solidFill>
                  <a:srgbClr val="FF0000"/>
                </a:solidFill>
                <a:latin typeface="UTM Avo" panose="02040603050506020204" charset="0"/>
              </a:rPr>
              <a:t>qu</a:t>
            </a:r>
            <a:r>
              <a:rPr lang="en-US" altLang="en-US" sz="4000" b="1" smtClean="0">
                <a:latin typeface="UTM Avo" panose="02040603050506020204" charset="0"/>
              </a:rPr>
              <a:t>? Tiếng nào có âm </a:t>
            </a:r>
            <a:r>
              <a:rPr lang="en-US" altLang="en-US" sz="4000" b="1" smtClean="0">
                <a:solidFill>
                  <a:srgbClr val="FF0000"/>
                </a:solidFill>
                <a:latin typeface="UTM Avo" panose="02040603050506020204" charset="0"/>
              </a:rPr>
              <a:t>r</a:t>
            </a:r>
            <a:r>
              <a:rPr lang="en-US" altLang="en-US" sz="4000" b="1" smtClean="0">
                <a:latin typeface="UTM Avo" panose="02040603050506020204" charset="0"/>
              </a:rPr>
              <a:t>?</a:t>
            </a:r>
            <a:endParaRPr lang="en-US" altLang="en-US" sz="4000" b="1" dirty="0">
              <a:latin typeface="UTM Avo" panose="0204060305050602020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FAA395C-086C-453F-9EE7-60DAB2F8D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7384" r="64082" b="52371"/>
          <a:stretch>
            <a:fillRect/>
          </a:stretch>
        </p:blipFill>
        <p:spPr bwMode="auto">
          <a:xfrm>
            <a:off x="276225" y="1273175"/>
            <a:ext cx="3281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3D10D54-75FA-47FA-BD7A-AE454241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2" t="18652" r="41167" b="51778"/>
          <a:stretch>
            <a:fillRect/>
          </a:stretch>
        </p:blipFill>
        <p:spPr bwMode="auto">
          <a:xfrm>
            <a:off x="4264025" y="1277938"/>
            <a:ext cx="32337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1B598D8-707C-4FE7-BFB6-D07B1811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20963" r="17833" b="52963"/>
          <a:stretch>
            <a:fillRect/>
          </a:stretch>
        </p:blipFill>
        <p:spPr bwMode="auto">
          <a:xfrm>
            <a:off x="8472488" y="1370013"/>
            <a:ext cx="33305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DA9058C-D966-4310-A0C5-B9E32B438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51334" r="65750" b="24074"/>
          <a:stretch>
            <a:fillRect/>
          </a:stretch>
        </p:blipFill>
        <p:spPr bwMode="auto">
          <a:xfrm>
            <a:off x="493713" y="4387273"/>
            <a:ext cx="2998787" cy="23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E34BA0D-3703-4BD7-969B-29035815A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8" t="44965" r="40916" b="23186"/>
          <a:stretch>
            <a:fillRect/>
          </a:stretch>
        </p:blipFill>
        <p:spPr bwMode="auto">
          <a:xfrm>
            <a:off x="4503738" y="4635500"/>
            <a:ext cx="32337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BEFABA2-0C10-4094-B84B-F7541C63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6" t="47778" r="16333" b="23926"/>
          <a:stretch>
            <a:fillRect/>
          </a:stretch>
        </p:blipFill>
        <p:spPr bwMode="auto">
          <a:xfrm>
            <a:off x="8593138" y="4613275"/>
            <a:ext cx="3022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04116191-7E9E-4AE7-BC52-7679ED1F9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t="22148" r="51752" b="60222"/>
          <a:stretch>
            <a:fillRect/>
          </a:stretch>
        </p:blipFill>
        <p:spPr bwMode="auto">
          <a:xfrm>
            <a:off x="3671888" y="3505200"/>
            <a:ext cx="17494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89F81B09-FB39-42EC-AE92-605C5DF4C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22148" r="27000" b="60963"/>
          <a:stretch>
            <a:fillRect/>
          </a:stretch>
        </p:blipFill>
        <p:spPr bwMode="auto">
          <a:xfrm>
            <a:off x="6880225" y="3505200"/>
            <a:ext cx="1654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9208F3-43CE-4849-8210-BB067FD1AE84}"/>
              </a:ext>
            </a:extLst>
          </p:cNvPr>
          <p:cNvCxnSpPr>
            <a:cxnSpLocks/>
          </p:cNvCxnSpPr>
          <p:nvPr/>
        </p:nvCxnSpPr>
        <p:spPr>
          <a:xfrm>
            <a:off x="2687782" y="3357562"/>
            <a:ext cx="1662402" cy="6889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208F3-43CE-4849-8210-BB067FD1AE84}"/>
              </a:ext>
            </a:extLst>
          </p:cNvPr>
          <p:cNvCxnSpPr>
            <a:cxnSpLocks/>
          </p:cNvCxnSpPr>
          <p:nvPr/>
        </p:nvCxnSpPr>
        <p:spPr>
          <a:xfrm flipV="1">
            <a:off x="2300865" y="4080379"/>
            <a:ext cx="2049319" cy="300888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9208F3-43CE-4849-8210-BB067FD1AE84}"/>
              </a:ext>
            </a:extLst>
          </p:cNvPr>
          <p:cNvCxnSpPr>
            <a:cxnSpLocks/>
          </p:cNvCxnSpPr>
          <p:nvPr/>
        </p:nvCxnSpPr>
        <p:spPr>
          <a:xfrm flipH="1">
            <a:off x="4350184" y="3363987"/>
            <a:ext cx="5611811" cy="68255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4FBF76-5506-4D8D-94C6-9E879DC5B6BB}"/>
              </a:ext>
            </a:extLst>
          </p:cNvPr>
          <p:cNvCxnSpPr/>
          <p:nvPr/>
        </p:nvCxnSpPr>
        <p:spPr>
          <a:xfrm>
            <a:off x="5600701" y="3431380"/>
            <a:ext cx="2286722" cy="81042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4FBF76-5506-4D8D-94C6-9E879DC5B6BB}"/>
              </a:ext>
            </a:extLst>
          </p:cNvPr>
          <p:cNvCxnSpPr/>
          <p:nvPr/>
        </p:nvCxnSpPr>
        <p:spPr>
          <a:xfrm flipV="1">
            <a:off x="6120607" y="4211564"/>
            <a:ext cx="1681956" cy="22261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4FBF76-5506-4D8D-94C6-9E879DC5B6BB}"/>
              </a:ext>
            </a:extLst>
          </p:cNvPr>
          <p:cNvCxnSpPr/>
          <p:nvPr/>
        </p:nvCxnSpPr>
        <p:spPr>
          <a:xfrm flipH="1" flipV="1">
            <a:off x="7802564" y="4187751"/>
            <a:ext cx="2597581" cy="2384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9FFA1-E316-4287-BEDA-39C5193D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434" y="718776"/>
            <a:ext cx="958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Tìm tiếng ngoài bài có </a:t>
            </a:r>
            <a:r>
              <a:rPr lang="en-US" altLang="en-US" sz="4400" b="1" dirty="0" err="1">
                <a:solidFill>
                  <a:srgbClr val="000000"/>
                </a:solidFill>
                <a:latin typeface="UTM Avo" panose="02040603050506020204" charset="0"/>
              </a:rPr>
              <a:t>âm</a:t>
            </a:r>
            <a:r>
              <a:rPr lang="vi-VN" altLang="en-US" sz="4400" b="1" dirty="0">
                <a:solidFill>
                  <a:srgbClr val="000000"/>
                </a:solidFill>
                <a:latin typeface="UTM Avo" panose="02040603050506020204" charset="0"/>
              </a:rPr>
              <a:t>:</a:t>
            </a:r>
            <a:endParaRPr lang="en-US" altLang="en-US" sz="4400" b="1" dirty="0">
              <a:solidFill>
                <a:srgbClr val="000000"/>
              </a:solidFill>
              <a:latin typeface="UTM Avo" panose="02040603050506020204" charset="0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91C04947-6E1D-4443-A45B-29FEBCE837EA}"/>
              </a:ext>
            </a:extLst>
          </p:cNvPr>
          <p:cNvSpPr/>
          <p:nvPr/>
        </p:nvSpPr>
        <p:spPr>
          <a:xfrm>
            <a:off x="1154258" y="1560874"/>
            <a:ext cx="2108200" cy="216217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095BA-D397-4D91-8F27-402607A1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006" y="1488714"/>
            <a:ext cx="173470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UTM Avo" panose="02040603050506020204" charset="0"/>
              </a:rPr>
              <a:t>qu</a:t>
            </a:r>
            <a:endParaRPr lang="en-US" altLang="en-US" sz="96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389CF47-9358-4115-801D-4158990533E1}"/>
              </a:ext>
            </a:extLst>
          </p:cNvPr>
          <p:cNvSpPr/>
          <p:nvPr/>
        </p:nvSpPr>
        <p:spPr>
          <a:xfrm>
            <a:off x="6766070" y="1560874"/>
            <a:ext cx="2203450" cy="216217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46FE-E0CE-469C-8677-41B2492E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104" y="1681884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9600" b="1" dirty="0">
                <a:solidFill>
                  <a:srgbClr val="FF0000"/>
                </a:solidFill>
                <a:latin typeface="UTM Avo" panose="0204060305050602020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777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139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Arial-Rounded</vt:lpstr>
      <vt:lpstr>Calibri</vt:lpstr>
      <vt:lpstr>Calibri Light</vt:lpstr>
      <vt:lpstr>HP001</vt:lpstr>
      <vt:lpstr>Times New Roman</vt:lpstr>
      <vt:lpstr>UTM Avo</vt:lpstr>
      <vt:lpstr>zihun35hao-jindianyahei</vt:lpstr>
      <vt:lpstr>Office Theme</vt:lpstr>
      <vt:lpstr>Thứ Ba ngày 8 tháng 10 năm 2024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2024-10-23T09:44:02Z</dcterms:created>
  <dcterms:modified xsi:type="dcterms:W3CDTF">2024-11-02T14:03:29Z</dcterms:modified>
</cp:coreProperties>
</file>