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2.svg" ContentType="image/svg+xml"/>
  <Override PartName="/ppt/media/image26.svg" ContentType="image/svg+xml"/>
  <Override PartName="/ppt/media/image3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539" r:id="rId4"/>
    <p:sldId id="468" r:id="rId6"/>
    <p:sldId id="256" r:id="rId7"/>
    <p:sldId id="516" r:id="rId8"/>
    <p:sldId id="517" r:id="rId9"/>
    <p:sldId id="505" r:id="rId10"/>
    <p:sldId id="504" r:id="rId11"/>
    <p:sldId id="520" r:id="rId12"/>
    <p:sldId id="518" r:id="rId13"/>
    <p:sldId id="506" r:id="rId14"/>
    <p:sldId id="519" r:id="rId15"/>
    <p:sldId id="521" r:id="rId16"/>
    <p:sldId id="522" r:id="rId17"/>
    <p:sldId id="523" r:id="rId18"/>
    <p:sldId id="525" r:id="rId19"/>
    <p:sldId id="524" r:id="rId20"/>
    <p:sldId id="526" r:id="rId21"/>
    <p:sldId id="528" r:id="rId22"/>
    <p:sldId id="529" r:id="rId23"/>
    <p:sldId id="530" r:id="rId24"/>
    <p:sldId id="531" r:id="rId25"/>
    <p:sldId id="532" r:id="rId26"/>
    <p:sldId id="533" r:id="rId27"/>
    <p:sldId id="534" r:id="rId28"/>
    <p:sldId id="503" r:id="rId29"/>
    <p:sldId id="474" r:id="rId30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34"/>
    </p:embeddedFont>
    <p:embeddedFont>
      <p:font typeface="Calibri" panose="020F0502020204030204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Tahoma" panose="020B0604030504040204" pitchFamily="34" charset="0"/>
      <p:regular r:id="rId43"/>
      <p:bold r:id="rId44"/>
    </p:embeddedFont>
  </p:embeddedFontLst>
  <p:custDataLst>
    <p:tags r:id="rId4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99"/>
    <a:srgbClr val="0000CC"/>
    <a:srgbClr val="FFFFCC"/>
    <a:srgbClr val="FFFFFF"/>
    <a:srgbClr val="99FF99"/>
    <a:srgbClr val="CC99FF"/>
    <a:srgbClr val="000000"/>
    <a:srgbClr val="3366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D2E4FCE-4EF7-4D50-BA64-28C8C4E9FC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86207" autoAdjust="0"/>
  </p:normalViewPr>
  <p:slideViewPr>
    <p:cSldViewPr snapToGrid="0">
      <p:cViewPr varScale="1">
        <p:scale>
          <a:sx n="79" d="100"/>
          <a:sy n="79" d="100"/>
        </p:scale>
        <p:origin x="6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5" Type="http://schemas.openxmlformats.org/officeDocument/2006/relationships/tags" Target="tags/tag1.xml"/><Relationship Id="rId44" Type="http://schemas.openxmlformats.org/officeDocument/2006/relationships/font" Target="fonts/font11.fntdata"/><Relationship Id="rId43" Type="http://schemas.openxmlformats.org/officeDocument/2006/relationships/font" Target="fonts/font10.fntdata"/><Relationship Id="rId42" Type="http://schemas.openxmlformats.org/officeDocument/2006/relationships/font" Target="fonts/font9.fntdata"/><Relationship Id="rId41" Type="http://schemas.openxmlformats.org/officeDocument/2006/relationships/font" Target="fonts/font8.fntdata"/><Relationship Id="rId40" Type="http://schemas.openxmlformats.org/officeDocument/2006/relationships/font" Target="fonts/font7.fntdata"/><Relationship Id="rId4" Type="http://schemas.openxmlformats.org/officeDocument/2006/relationships/slide" Target="slides/slide1.xml"/><Relationship Id="rId39" Type="http://schemas.openxmlformats.org/officeDocument/2006/relationships/font" Target="fonts/font6.fntdata"/><Relationship Id="rId38" Type="http://schemas.openxmlformats.org/officeDocument/2006/relationships/font" Target="fonts/font5.fntdata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3.jpeg"/><Relationship Id="rId11" Type="http://schemas.openxmlformats.org/officeDocument/2006/relationships/image" Target="../media/image12.sv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image" Target="../media/image1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svg"/><Relationship Id="rId7" Type="http://schemas.openxmlformats.org/officeDocument/2006/relationships/image" Target="../media/image6.png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Relationship Id="rId3" Type="http://schemas.openxmlformats.org/officeDocument/2006/relationships/image" Target="../media/image11.png"/><Relationship Id="rId2" Type="http://schemas.openxmlformats.org/officeDocument/2006/relationships/image" Target="../media/image3.svg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10" Type="http://schemas.openxmlformats.org/officeDocument/2006/relationships/image" Target="../media/image9.sv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511358" y="1785430"/>
            <a:ext cx="6121284" cy="10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9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sz="6450" b="0" i="0" u="none" strike="noStrike" kern="1200" cap="none" spc="0" normalizeH="0" baseline="0" noProof="0" dirty="0">
              <a:ln>
                <a:noFill/>
              </a:ln>
              <a:solidFill>
                <a:srgbClr val="BEEAFF"/>
              </a:solidFill>
              <a:effectLst/>
              <a:uLnTx/>
              <a:uFillTx/>
              <a:latin typeface="Chewy" panose="020B0604020202020204"/>
              <a:ea typeface="+mn-ea"/>
              <a:sym typeface="Arial" panose="020B0604020202020204"/>
            </a:endParaRPr>
          </a:p>
        </p:txBody>
      </p:sp>
      <p:sp>
        <p:nvSpPr>
          <p:cNvPr id="24580" name="Rectangles 168970"/>
          <p:cNvSpPr/>
          <p:nvPr/>
        </p:nvSpPr>
        <p:spPr>
          <a:xfrm>
            <a:off x="762000" y="104775"/>
            <a:ext cx="784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0F0C5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F0C5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quý thầy, cô đến dự giờ lớp 5D</a:t>
            </a:r>
            <a:endParaRPr lang="en-US" sz="3600" b="1">
              <a:ln w="12700" cap="flat" cmpd="sng">
                <a:solidFill>
                  <a:srgbClr val="0F0C5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F0C5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970" name="Rectangles 168969"/>
          <p:cNvSpPr/>
          <p:nvPr/>
        </p:nvSpPr>
        <p:spPr>
          <a:xfrm>
            <a:off x="1828800" y="3933825"/>
            <a:ext cx="52197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fontAlgn="base"/>
            <a:endParaRPr lang="en-US" sz="3600" b="1" i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000000"/>
                  </a:gs>
                  <a:gs pos="100000">
                    <a:srgbClr val="FF0066"/>
                  </a:gs>
                </a:gsLst>
                <a:lin ang="5400000" scaled="1"/>
                <a:tileRect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Picture 168967" descr="DSC072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295400"/>
            <a:ext cx="9144000" cy="510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Rectangles 21"/>
          <p:cNvSpPr/>
          <p:nvPr/>
        </p:nvSpPr>
        <p:spPr>
          <a:xfrm>
            <a:off x="1828800" y="4572000"/>
            <a:ext cx="52197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10000"/>
          </a:bodyPr>
          <a:p>
            <a:pPr algn="ctr" fontAlgn="base"/>
            <a:r>
              <a:rPr lang="en-US" sz="3600" b="1" i="1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FF0066"/>
                    </a:gs>
                  </a:gsLst>
                  <a:lin ang="5400000" scaled="1"/>
                  <a:tileRect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Môn: Tiếng Việt</a:t>
            </a:r>
            <a:endParaRPr lang="en-US" sz="3600" b="1" i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000000"/>
                  </a:gs>
                  <a:gs pos="100000">
                    <a:srgbClr val="FF0066"/>
                  </a:gs>
                </a:gsLst>
                <a:lin ang="5400000" scaled="1"/>
                <a:tileRect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US" sz="3600" b="1" i="1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FF0066"/>
                    </a:gs>
                  </a:gsLst>
                  <a:lin ang="5400000" scaled="1"/>
                  <a:tileRect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Giáo viên: Thái Văn Thắng</a:t>
            </a:r>
            <a:endParaRPr lang="en-US" sz="3600" b="1" i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000000"/>
                  </a:gs>
                  <a:gs pos="100000">
                    <a:srgbClr val="FF0066"/>
                  </a:gs>
                </a:gsLst>
                <a:lin ang="5400000" scaled="1"/>
                <a:tileRect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288374"/>
            <a:ext cx="10587754" cy="5395298"/>
            <a:chOff x="-611874" y="-38100"/>
            <a:chExt cx="4487167" cy="1743915"/>
          </a:xfrm>
        </p:grpSpPr>
        <p:sp>
          <p:nvSpPr>
            <p:cNvPr id="4" name="Freeform 4"/>
            <p:cNvSpPr/>
            <p:nvPr/>
          </p:nvSpPr>
          <p:spPr>
            <a:xfrm>
              <a:off x="-611874" y="5779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0671" y="669318"/>
            <a:ext cx="8962656" cy="137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1500"/>
              </a:spcAft>
              <a:tabLst>
                <a:tab pos="270510" algn="l"/>
              </a:tabLst>
            </a:pP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  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Ba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1900" b="1" i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1900" b="1" i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giống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1900" b="1" kern="100" dirty="0">
              <a:solidFill>
                <a:srgbClr val="231F20"/>
              </a:solidFill>
              <a:highlight>
                <a:srgbClr val="FFFFFF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231F20"/>
              </a:buClr>
              <a:buSzPts val="1200"/>
              <a:buFont typeface="Arial" panose="020B0604020202020204"/>
              <a:buNone/>
              <a:tabLst>
                <a:tab pos="46228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" y="161487"/>
            <a:ext cx="2194560" cy="5067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I.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xét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4526" y="3082511"/>
          <a:ext cx="8399273" cy="18804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59538"/>
                <a:gridCol w="5939735"/>
              </a:tblGrid>
              <a:tr h="287646">
                <a:tc>
                  <a:txBody>
                    <a:bodyPr/>
                    <a:lstStyle/>
                    <a:p>
                      <a:pPr marL="8255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vi-VN" sz="17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giống </a:t>
                      </a:r>
                      <a:r>
                        <a:rPr lang="vi-VN" sz="1700" b="1" kern="100" spc="-2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1700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khác </a:t>
                      </a:r>
                      <a:r>
                        <a:rPr lang="vi-VN" sz="1700" b="1" kern="1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17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</a:tr>
              <a:tr h="550321">
                <a:tc rowSpan="3">
                  <a:txBody>
                    <a:bodyPr/>
                    <a:lstStyle/>
                    <a:p>
                      <a:pPr marL="6350" algn="just">
                        <a:lnSpc>
                          <a:spcPct val="107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214">
                <a:tc vMerge="1">
                  <a:tcPr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1271">
                <a:tc vMerge="1">
                  <a:tcPr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4660" y="1499870"/>
            <a:ext cx="6832600" cy="783590"/>
          </a:xfrm>
          <a:prstGeom prst="rect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200">
              <a:buClr>
                <a:srgbClr val="E6FFFD"/>
              </a:buClr>
            </a:pP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 </a:t>
            </a: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500" b="1" kern="0" dirty="0">
              <a:ln w="12700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288374"/>
            <a:ext cx="10587754" cy="5395298"/>
            <a:chOff x="-611874" y="-38100"/>
            <a:chExt cx="4487167" cy="1743915"/>
          </a:xfrm>
        </p:grpSpPr>
        <p:sp>
          <p:nvSpPr>
            <p:cNvPr id="4" name="Freeform 4"/>
            <p:cNvSpPr/>
            <p:nvPr/>
          </p:nvSpPr>
          <p:spPr>
            <a:xfrm>
              <a:off x="-611874" y="5779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0671" y="669318"/>
            <a:ext cx="8962656" cy="137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Tx/>
              <a:buFont typeface="Arial" panose="020B0604020202020204"/>
              <a:buNone/>
              <a:tabLst>
                <a:tab pos="270510" algn="l"/>
              </a:tabLst>
              <a:defRPr/>
            </a:pP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  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2. Ba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nghĩa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trên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“</a:t>
            </a:r>
            <a:r>
              <a:rPr kumimoji="0" lang="en-US" sz="1900" b="1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chân</a:t>
            </a:r>
            <a:r>
              <a:rPr kumimoji="0" lang="en-US" sz="1900" b="1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”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có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những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điểm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nào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giống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nhau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khác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nhau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?</a:t>
            </a:r>
            <a:endParaRPr kumimoji="0" lang="en-US" sz="1900" b="1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231F20"/>
              </a:buClr>
              <a:buSzPts val="1200"/>
              <a:buFont typeface="Arial" panose="020B0604020202020204"/>
              <a:buNone/>
              <a:tabLst>
                <a:tab pos="46228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" y="161487"/>
            <a:ext cx="2194560" cy="5067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Nhận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xét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  <a:sym typeface="Arial" panose="020B060402020202020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4526" y="1465278"/>
          <a:ext cx="8399273" cy="34976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59538"/>
                <a:gridCol w="5939735"/>
              </a:tblGrid>
              <a:tr h="535029">
                <a:tc>
                  <a:txBody>
                    <a:bodyPr/>
                    <a:lstStyle/>
                    <a:p>
                      <a:pPr marL="8255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vi-VN" sz="17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giống </a:t>
                      </a:r>
                      <a:r>
                        <a:rPr lang="vi-VN" sz="1700" b="1" kern="100" spc="-2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1700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khác </a:t>
                      </a:r>
                      <a:r>
                        <a:rPr lang="vi-VN" sz="1700" b="1" kern="1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17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</a:tr>
              <a:tr h="1023610">
                <a:tc rowSpan="3">
                  <a:txBody>
                    <a:bodyPr/>
                    <a:lstStyle/>
                    <a:p>
                      <a:pPr marL="6350" algn="just">
                        <a:lnSpc>
                          <a:spcPct val="107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vi-VN" sz="17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1700" kern="100" spc="2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vi-VN" sz="1700" kern="100" spc="2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vi-VN" sz="1700" kern="100" spc="2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dưới cùng của sự vật</a:t>
                      </a:r>
                      <a:endParaRPr lang="en-US" sz="1700" kern="10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1700" b="1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com-pa,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1700" b="1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kiềng,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1700" b="1" kern="100" spc="-5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bàn: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700" kern="100" spc="-5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vật,</a:t>
                      </a:r>
                      <a:r>
                        <a:rPr lang="vi-VN" sz="1700" kern="100" dirty="0"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tác dụng đỡ cho bộ phận </a:t>
                      </a:r>
                      <a:r>
                        <a:rPr lang="vi-VN" sz="1700" kern="100" spc="-1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khác.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8070">
                <a:tc vMerge="1">
                  <a:tcPr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r>
                        <a:rPr lang="vi-VN" sz="1700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17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người: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1700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vi-VN" sz="1700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động</a:t>
                      </a:r>
                      <a:r>
                        <a:rPr lang="en-US" sz="1700" kern="100" spc="-2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vật; dùng để đi, </a:t>
                      </a:r>
                      <a:r>
                        <a:rPr lang="vi-VN" sz="1700" kern="100" spc="-1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đứng.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0976">
                <a:tc vMerge="1">
                  <a:tcPr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r>
                        <a:rPr lang="vi-VN" sz="1700" kern="100" spc="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1700" b="1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núi: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vi-VN" sz="1700" kern="100" spc="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vật,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vi-VN" sz="1700" kern="100" spc="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giáp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bám</a:t>
                      </a:r>
                      <a:r>
                        <a:rPr lang="en-US" sz="1700" kern="100" spc="-25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chặt vào mặt 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nền.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14526" y="1999488"/>
            <a:ext cx="2438402" cy="29634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67014" y="1999487"/>
            <a:ext cx="5943352" cy="29634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32542" y="2820582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9901" y="100329"/>
            <a:ext cx="8675258" cy="4833622"/>
            <a:chOff x="0" y="-38100"/>
            <a:chExt cx="3875293" cy="16861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792566" y="908991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5" name="Group 5"/>
          <p:cNvGrpSpPr/>
          <p:nvPr/>
        </p:nvGrpSpPr>
        <p:grpSpPr>
          <a:xfrm>
            <a:off x="-2189311" y="5864507"/>
            <a:ext cx="5427812" cy="1987973"/>
            <a:chOff x="0" y="0"/>
            <a:chExt cx="3811199" cy="1275913"/>
          </a:xfrm>
        </p:grpSpPr>
        <p:sp>
          <p:nvSpPr>
            <p:cNvPr id="16" name="Freeform 6"/>
            <p:cNvSpPr/>
            <p:nvPr/>
          </p:nvSpPr>
          <p:spPr>
            <a:xfrm>
              <a:off x="0" y="0"/>
              <a:ext cx="3811199" cy="1275913"/>
            </a:xfrm>
            <a:custGeom>
              <a:avLst/>
              <a:gdLst/>
              <a:ahLst/>
              <a:cxnLst/>
              <a:rect l="l" t="t" r="r" b="b"/>
              <a:pathLst>
                <a:path w="3811199" h="1275913">
                  <a:moveTo>
                    <a:pt x="27285" y="0"/>
                  </a:moveTo>
                  <a:lnTo>
                    <a:pt x="3783914" y="0"/>
                  </a:lnTo>
                  <a:cubicBezTo>
                    <a:pt x="3791150" y="0"/>
                    <a:pt x="3798090" y="2875"/>
                    <a:pt x="3803207" y="7992"/>
                  </a:cubicBezTo>
                  <a:cubicBezTo>
                    <a:pt x="3808325" y="13109"/>
                    <a:pt x="3811199" y="20049"/>
                    <a:pt x="3811199" y="27285"/>
                  </a:cubicBezTo>
                  <a:lnTo>
                    <a:pt x="3811199" y="1248628"/>
                  </a:lnTo>
                  <a:cubicBezTo>
                    <a:pt x="3811199" y="1263697"/>
                    <a:pt x="3798983" y="1275913"/>
                    <a:pt x="3783914" y="1275913"/>
                  </a:cubicBezTo>
                  <a:lnTo>
                    <a:pt x="27285" y="1275913"/>
                  </a:lnTo>
                  <a:cubicBezTo>
                    <a:pt x="12216" y="1275913"/>
                    <a:pt x="0" y="1263697"/>
                    <a:pt x="0" y="1248628"/>
                  </a:cubicBezTo>
                  <a:lnTo>
                    <a:pt x="0" y="27285"/>
                  </a:lnTo>
                  <a:cubicBezTo>
                    <a:pt x="0" y="12216"/>
                    <a:pt x="12216" y="0"/>
                    <a:pt x="27285" y="0"/>
                  </a:cubicBezTo>
                  <a:close/>
                </a:path>
              </a:pathLst>
            </a:custGeom>
            <a:solidFill>
              <a:srgbClr val="FFFAF8"/>
            </a:solidFill>
            <a:ln w="76200" cap="rnd">
              <a:solidFill>
                <a:srgbClr val="FF8E7C"/>
              </a:solidFill>
              <a:prstDash val="solid"/>
              <a:round/>
            </a:ln>
          </p:spPr>
        </p:sp>
        <p:sp>
          <p:nvSpPr>
            <p:cNvPr id="17" name="TextBox 7"/>
            <p:cNvSpPr txBox="1"/>
            <p:nvPr/>
          </p:nvSpPr>
          <p:spPr>
            <a:xfrm>
              <a:off x="0" y="-76200"/>
              <a:ext cx="3811199" cy="1352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" name="Rectangle: Rounded Corners 21"/>
          <p:cNvSpPr/>
          <p:nvPr/>
        </p:nvSpPr>
        <p:spPr>
          <a:xfrm>
            <a:off x="808122" y="647894"/>
            <a:ext cx="7722792" cy="572580"/>
          </a:xfrm>
          <a:prstGeom prst="roundRect">
            <a:avLst/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tabLst>
                <a:tab pos="841375" algn="l"/>
              </a:tabLst>
            </a:pP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/>
              </a:rPr>
              <a:t> 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“</a:t>
            </a:r>
            <a:r>
              <a:rPr lang="vi-VN" sz="2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chân” 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các đoạn thơ, đoạn văn là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đa nghĩa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46349" y="1433228"/>
          <a:ext cx="8281264" cy="1437640"/>
        </p:xfrm>
        <a:graphic>
          <a:graphicData uri="http://schemas.openxmlformats.org/drawingml/2006/table">
            <a:tbl>
              <a:tblPr firstRow="1" bandRow="1">
                <a:tableStyleId>{FD2E4FCE-4EF7-4D50-BA64-28C8C4E9FC06}</a:tableStyleId>
              </a:tblPr>
              <a:tblGrid>
                <a:gridCol w="3924300"/>
                <a:gridCol w="435696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ừ </a:t>
                      </a:r>
                      <a:r>
                        <a:rPr lang="vi-VN"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“chân”</a:t>
                      </a:r>
                      <a:r>
                        <a:rPr lang="vi-VN" sz="1600" b="1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(được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vi-VN" sz="1600" spc="-45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b)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(được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ở đoạn</a:t>
                      </a:r>
                      <a:r>
                        <a:rPr lang="vi-VN" sz="1600" spc="-2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vi-VN" sz="1600" spc="-2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com-pa,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kiềng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Rectangle: Rounded Corners 25"/>
          <p:cNvSpPr/>
          <p:nvPr/>
        </p:nvSpPr>
        <p:spPr>
          <a:xfrm>
            <a:off x="446349" y="2892993"/>
            <a:ext cx="8281264" cy="889249"/>
          </a:xfrm>
          <a:prstGeom prst="roundRect">
            <a:avLst/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tabLst>
                <a:tab pos="841375" algn="l"/>
              </a:tabLst>
            </a:pP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/>
              </a:rPr>
              <a:t> </a:t>
            </a:r>
            <a:endParaRPr lang="en-US" sz="1900" b="1" dirty="0">
              <a:solidFill>
                <a:srgbClr val="0000CC"/>
              </a:solidFill>
              <a:latin typeface="UTM Avo" panose="02040603050506020204" pitchFamily="18" charset="0"/>
              <a:ea typeface="Times New Roman" panose="02020603050405020304" pitchFamily="18" charset="0"/>
              <a:cs typeface="Arial" panose="020B0604020202020204"/>
            </a:endParaRPr>
          </a:p>
          <a:p>
            <a:pPr algn="just">
              <a:lnSpc>
                <a:spcPct val="150000"/>
              </a:lnSpc>
              <a:tabLst>
                <a:tab pos="841375" algn="l"/>
              </a:tabLst>
            </a:pP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7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17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sz="17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7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vi-VN" sz="17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17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17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chân”</a:t>
            </a:r>
            <a:r>
              <a:rPr lang="vi-VN" sz="1700" i="1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7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vi-VN" sz="17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vi-VN" sz="17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vi-VN" sz="17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17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nhau: </a:t>
            </a:r>
            <a:r>
              <a:rPr lang="vi-VN" sz="1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 chỉ bộ phận dưới cùng của sự vật.</a:t>
            </a:r>
            <a:endParaRPr lang="en-US" sz="1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tabLst>
                <a:tab pos="841375" algn="l"/>
              </a:tabLst>
            </a:pPr>
            <a:endParaRPr lang="en-US" sz="19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09901" y="100329"/>
            <a:ext cx="8675258" cy="4833622"/>
            <a:chOff x="0" y="-38100"/>
            <a:chExt cx="3875293" cy="16861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861260" y="174919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-1132091">
            <a:off x="-1908080" y="-131304"/>
            <a:ext cx="3605243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5" name="Group 5"/>
          <p:cNvGrpSpPr/>
          <p:nvPr/>
        </p:nvGrpSpPr>
        <p:grpSpPr>
          <a:xfrm>
            <a:off x="-2189311" y="5864507"/>
            <a:ext cx="5427812" cy="1987973"/>
            <a:chOff x="0" y="0"/>
            <a:chExt cx="3811199" cy="1275913"/>
          </a:xfrm>
        </p:grpSpPr>
        <p:sp>
          <p:nvSpPr>
            <p:cNvPr id="16" name="Freeform 6"/>
            <p:cNvSpPr/>
            <p:nvPr/>
          </p:nvSpPr>
          <p:spPr>
            <a:xfrm>
              <a:off x="0" y="0"/>
              <a:ext cx="3811199" cy="1275913"/>
            </a:xfrm>
            <a:custGeom>
              <a:avLst/>
              <a:gdLst/>
              <a:ahLst/>
              <a:cxnLst/>
              <a:rect l="l" t="t" r="r" b="b"/>
              <a:pathLst>
                <a:path w="3811199" h="1275913">
                  <a:moveTo>
                    <a:pt x="27285" y="0"/>
                  </a:moveTo>
                  <a:lnTo>
                    <a:pt x="3783914" y="0"/>
                  </a:lnTo>
                  <a:cubicBezTo>
                    <a:pt x="3791150" y="0"/>
                    <a:pt x="3798090" y="2875"/>
                    <a:pt x="3803207" y="7992"/>
                  </a:cubicBezTo>
                  <a:cubicBezTo>
                    <a:pt x="3808325" y="13109"/>
                    <a:pt x="3811199" y="20049"/>
                    <a:pt x="3811199" y="27285"/>
                  </a:cubicBezTo>
                  <a:lnTo>
                    <a:pt x="3811199" y="1248628"/>
                  </a:lnTo>
                  <a:cubicBezTo>
                    <a:pt x="3811199" y="1263697"/>
                    <a:pt x="3798983" y="1275913"/>
                    <a:pt x="3783914" y="1275913"/>
                  </a:cubicBezTo>
                  <a:lnTo>
                    <a:pt x="27285" y="1275913"/>
                  </a:lnTo>
                  <a:cubicBezTo>
                    <a:pt x="12216" y="1275913"/>
                    <a:pt x="0" y="1263697"/>
                    <a:pt x="0" y="1248628"/>
                  </a:cubicBezTo>
                  <a:lnTo>
                    <a:pt x="0" y="27285"/>
                  </a:lnTo>
                  <a:cubicBezTo>
                    <a:pt x="0" y="12216"/>
                    <a:pt x="12216" y="0"/>
                    <a:pt x="27285" y="0"/>
                  </a:cubicBezTo>
                  <a:close/>
                </a:path>
              </a:pathLst>
            </a:custGeom>
            <a:solidFill>
              <a:srgbClr val="FFFAF8"/>
            </a:solidFill>
            <a:ln w="76200" cap="rnd">
              <a:solidFill>
                <a:srgbClr val="FF8E7C"/>
              </a:solidFill>
              <a:prstDash val="solid"/>
              <a:round/>
            </a:ln>
          </p:spPr>
        </p:sp>
        <p:sp>
          <p:nvSpPr>
            <p:cNvPr id="17" name="TextBox 7"/>
            <p:cNvSpPr txBox="1"/>
            <p:nvPr/>
          </p:nvSpPr>
          <p:spPr>
            <a:xfrm>
              <a:off x="0" y="-76200"/>
              <a:ext cx="3811199" cy="1352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9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0742"/>
            <a:ext cx="8626318" cy="4358629"/>
          </a:xfrm>
          <a:prstGeom prst="rect">
            <a:avLst/>
          </a:prstGeom>
          <a:noFill/>
        </p:spPr>
      </p:pic>
      <p:pic>
        <p:nvPicPr>
          <p:cNvPr id="19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2" r="14112"/>
          <a:stretch>
            <a:fillRect/>
          </a:stretch>
        </p:blipFill>
        <p:spPr>
          <a:xfrm rot="20765643">
            <a:off x="-32603" y="103523"/>
            <a:ext cx="2075091" cy="1390099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21" name="文本框 4"/>
          <p:cNvSpPr txBox="1"/>
          <p:nvPr/>
        </p:nvSpPr>
        <p:spPr>
          <a:xfrm rot="20502917">
            <a:off x="17419" y="798736"/>
            <a:ext cx="21347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675">
              <a:defRPr/>
            </a:pPr>
            <a:r>
              <a:rPr lang="en-US" altLang="zh-CN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II.BÀI HỌC</a:t>
            </a:r>
            <a:endParaRPr lang="zh-CN" altLang="en-US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60607" y="1375430"/>
            <a:ext cx="68227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    </a:t>
            </a:r>
            <a:r>
              <a:rPr lang="vi-VN" sz="27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đa nghĩa </a:t>
            </a:r>
            <a:r>
              <a:rPr lang="vi-VN" sz="2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từ nhiều nghĩa, </a:t>
            </a:r>
            <a:r>
              <a:rPr lang="en-US" sz="27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 có một nghĩa gốc và một </a:t>
            </a:r>
            <a:r>
              <a:rPr lang="en-US" sz="2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(hay </a:t>
            </a:r>
            <a:r>
              <a:rPr lang="vi-VN" sz="2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số) nghĩa chuyển. Các nghĩa của từ đa nghĩa </a:t>
            </a:r>
            <a:r>
              <a:rPr lang="en-US" sz="2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vi-VN" sz="2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 cũng có mối liên hệ với </a:t>
            </a:r>
            <a:r>
              <a:rPr lang="en-US" sz="27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32542" y="2820582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9901" y="100329"/>
            <a:ext cx="8675258" cy="4833622"/>
            <a:chOff x="0" y="-38100"/>
            <a:chExt cx="3875293" cy="16861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792566" y="908991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5" name="Group 5"/>
          <p:cNvGrpSpPr/>
          <p:nvPr/>
        </p:nvGrpSpPr>
        <p:grpSpPr>
          <a:xfrm>
            <a:off x="-2189311" y="5864507"/>
            <a:ext cx="5427812" cy="1987973"/>
            <a:chOff x="0" y="0"/>
            <a:chExt cx="3811199" cy="1275913"/>
          </a:xfrm>
        </p:grpSpPr>
        <p:sp>
          <p:nvSpPr>
            <p:cNvPr id="16" name="Freeform 6"/>
            <p:cNvSpPr/>
            <p:nvPr/>
          </p:nvSpPr>
          <p:spPr>
            <a:xfrm>
              <a:off x="0" y="0"/>
              <a:ext cx="3811199" cy="1275913"/>
            </a:xfrm>
            <a:custGeom>
              <a:avLst/>
              <a:gdLst/>
              <a:ahLst/>
              <a:cxnLst/>
              <a:rect l="l" t="t" r="r" b="b"/>
              <a:pathLst>
                <a:path w="3811199" h="1275913">
                  <a:moveTo>
                    <a:pt x="27285" y="0"/>
                  </a:moveTo>
                  <a:lnTo>
                    <a:pt x="3783914" y="0"/>
                  </a:lnTo>
                  <a:cubicBezTo>
                    <a:pt x="3791150" y="0"/>
                    <a:pt x="3798090" y="2875"/>
                    <a:pt x="3803207" y="7992"/>
                  </a:cubicBezTo>
                  <a:cubicBezTo>
                    <a:pt x="3808325" y="13109"/>
                    <a:pt x="3811199" y="20049"/>
                    <a:pt x="3811199" y="27285"/>
                  </a:cubicBezTo>
                  <a:lnTo>
                    <a:pt x="3811199" y="1248628"/>
                  </a:lnTo>
                  <a:cubicBezTo>
                    <a:pt x="3811199" y="1263697"/>
                    <a:pt x="3798983" y="1275913"/>
                    <a:pt x="3783914" y="1275913"/>
                  </a:cubicBezTo>
                  <a:lnTo>
                    <a:pt x="27285" y="1275913"/>
                  </a:lnTo>
                  <a:cubicBezTo>
                    <a:pt x="12216" y="1275913"/>
                    <a:pt x="0" y="1263697"/>
                    <a:pt x="0" y="1248628"/>
                  </a:cubicBezTo>
                  <a:lnTo>
                    <a:pt x="0" y="27285"/>
                  </a:lnTo>
                  <a:cubicBezTo>
                    <a:pt x="0" y="12216"/>
                    <a:pt x="12216" y="0"/>
                    <a:pt x="27285" y="0"/>
                  </a:cubicBezTo>
                  <a:close/>
                </a:path>
              </a:pathLst>
            </a:custGeom>
            <a:solidFill>
              <a:srgbClr val="FFFAF8"/>
            </a:solidFill>
            <a:ln w="76200" cap="rnd">
              <a:solidFill>
                <a:srgbClr val="FF8E7C"/>
              </a:solidFill>
              <a:prstDash val="solid"/>
              <a:round/>
            </a:ln>
          </p:spPr>
        </p:sp>
        <p:sp>
          <p:nvSpPr>
            <p:cNvPr id="17" name="TextBox 7"/>
            <p:cNvSpPr txBox="1"/>
            <p:nvPr/>
          </p:nvSpPr>
          <p:spPr>
            <a:xfrm>
              <a:off x="0" y="-76200"/>
              <a:ext cx="3811199" cy="1352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" name="Rectangle: Rounded Corners 21"/>
          <p:cNvSpPr/>
          <p:nvPr/>
        </p:nvSpPr>
        <p:spPr>
          <a:xfrm>
            <a:off x="808122" y="647894"/>
            <a:ext cx="7722792" cy="572580"/>
          </a:xfrm>
          <a:prstGeom prst="roundRect">
            <a:avLst/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>
                <a:tab pos="841375" algn="l"/>
              </a:tabLst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Từ “</a:t>
            </a:r>
            <a:r>
              <a:rPr kumimoji="0" lang="vi-VN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chân”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trong các đoạn thơ, đoạn văn là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từ đa nghĩa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46349" y="1433228"/>
          <a:ext cx="8281264" cy="1437640"/>
        </p:xfrm>
        <a:graphic>
          <a:graphicData uri="http://schemas.openxmlformats.org/drawingml/2006/table">
            <a:tbl>
              <a:tblPr firstRow="1" bandRow="1">
                <a:tableStyleId>{FD2E4FCE-4EF7-4D50-BA64-28C8C4E9FC06}</a:tableStyleId>
              </a:tblPr>
              <a:tblGrid>
                <a:gridCol w="3924300"/>
                <a:gridCol w="435696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ừ </a:t>
                      </a:r>
                      <a:r>
                        <a:rPr lang="vi-VN"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“chân”</a:t>
                      </a:r>
                      <a:r>
                        <a:rPr lang="vi-VN" sz="1600" b="1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(được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vi-VN" sz="1600" spc="-45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b)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(được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ở đoạn</a:t>
                      </a:r>
                      <a:r>
                        <a:rPr lang="vi-VN" sz="1600" spc="-2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vi-VN" sz="1600" spc="-2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com-pa,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kiềng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Nghĩa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gốc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Các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nghĩa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chuyển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Rectangle: Rounded Corners 25"/>
          <p:cNvSpPr/>
          <p:nvPr/>
        </p:nvSpPr>
        <p:spPr>
          <a:xfrm>
            <a:off x="446349" y="2892993"/>
            <a:ext cx="8281264" cy="889249"/>
          </a:xfrm>
          <a:prstGeom prst="roundRect">
            <a:avLst/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>
                <a:tab pos="841375" algn="l"/>
              </a:tabLst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 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>
                <a:tab pos="84137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nghĩa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trong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đa</a:t>
            </a:r>
            <a:r>
              <a:rPr kumimoji="0" lang="vi-VN" sz="1700" b="0" i="0" u="none" strike="noStrike" kern="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nghĩa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“</a:t>
            </a:r>
            <a:r>
              <a:rPr kumimoji="0" lang="vi-VN" sz="17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chân”</a:t>
            </a:r>
            <a:r>
              <a:rPr kumimoji="0" lang="vi-VN" sz="1700" b="0" i="1" u="none" strike="noStrike" kern="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có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mối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liên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hệ</a:t>
            </a:r>
            <a:r>
              <a:rPr kumimoji="0" lang="vi-VN" sz="1700" b="0" i="0" u="none" strike="noStrike" kern="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với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nhau: </a:t>
            </a:r>
            <a:r>
              <a:rPr kumimoji="0" lang="vi-VN" sz="1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đều chỉ bộ phận dưới cùng của sự vật.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>
                <a:tab pos="841375" algn="l"/>
              </a:tabLst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3840" y="161487"/>
            <a:ext cx="2706624" cy="5067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168" y="669318"/>
            <a:ext cx="8741664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  </a:t>
            </a:r>
            <a:r>
              <a:rPr kumimoji="0" lang="en-US" sz="18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1: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Trong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những câu nào dưới đây, các từ 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mặt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xanh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chạy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mang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nghĩa gốc?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Trong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những câu nào, chúng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mang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nghĩa chuyển?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" y="1312965"/>
            <a:ext cx="8985504" cy="4151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a)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Mặt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   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Một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buổi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sáng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chúng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tôi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đến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chỗ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bác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Tâm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mẹ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của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Thư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làm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việc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...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Bác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đội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mũ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khăn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trùm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gần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kín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mặt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chỉ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để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hở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mỗi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cái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mũi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và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đôi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mắt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.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                                 </a:t>
            </a: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Theo NGUYỄN THỊ XUYẾN</a:t>
            </a:r>
            <a:endParaRPr kumimoji="0" lang="en-US" sz="9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/>
              <a:sym typeface="Arial" panose="020B0604020202020204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Tôi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và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Thư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ngắm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mãi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không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biết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chán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những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miếng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vá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trên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mặt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đường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.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/>
              <a:sym typeface="Arial" panose="020B0604020202020204"/>
            </a:endParaRPr>
          </a:p>
          <a:p>
            <a:pPr marL="177800" marR="0" lvl="0" indent="3975100" algn="just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Theo NGUYỄN THỊ XUYẾN</a:t>
            </a:r>
            <a:endParaRPr kumimoji="0" lang="en-US" sz="9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/>
              <a:sym typeface="Arial" panose="020B0604020202020204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b)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Xanh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   - Hoa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càng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đỏ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lá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càng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xanh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.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                               </a:t>
            </a: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Theo XUÂN DIỆU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   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Chấm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ước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ao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có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một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mái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tóc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cho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thật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dài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thật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xanh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.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Nhưng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tóc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Chấm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từ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thuở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bé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cứ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đỏ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quạch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và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không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sao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dài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được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.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          </a:t>
            </a: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Theo ĐÀO VŨ </a:t>
            </a:r>
            <a:endParaRPr kumimoji="0" lang="en-US" sz="9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   c)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Chạy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   - Xa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xa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mấy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chiếc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thuyền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đang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chạy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ra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khơi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cánh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buồm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lòng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vút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cong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thon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thả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.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                                                                                                                                                                           Theo BÙI HIỂN</a:t>
            </a:r>
            <a:endParaRPr kumimoji="0" lang="en-US" sz="9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   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Sáng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sớm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hôm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ấy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Mây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dậy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sớm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hơn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mọi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ngày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.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Không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kịp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chải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đầu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rửa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mặt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em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chạy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vội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ra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phía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bờ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sông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.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                                                                                                                                                                             </a:t>
            </a: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KIM VIÊN</a:t>
            </a:r>
            <a:endParaRPr kumimoji="0" lang="en-US" sz="9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3840" y="161290"/>
            <a:ext cx="3018155" cy="5067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Luyện</a:t>
            </a:r>
            <a:r>
              <a:rPr kumimoji="0" lang="en-US" sz="27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7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168" y="669318"/>
            <a:ext cx="874166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b="1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i="1" u="sng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i="1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</a:t>
            </a:r>
            <a:r>
              <a:rPr lang="en-US" sz="24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 câu nào dưới đây, các từ </a:t>
            </a:r>
            <a:r>
              <a:rPr lang="vi-VN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mặt,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 gốc?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</a:t>
            </a:r>
            <a:r>
              <a:rPr lang="vi-VN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 câu nào, chúng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 chuyển?</a:t>
            </a:r>
            <a:endParaRPr lang="en-US" sz="2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30" y="1739265"/>
            <a:ext cx="8985250" cy="3404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177800">
              <a:lnSpc>
                <a:spcPct val="124000"/>
              </a:lnSpc>
            </a:pP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500" b="1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endParaRPr lang="en-US" sz="2500" kern="1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4000"/>
              </a:lnSpc>
            </a:pP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-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buổi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khăn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trùm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gần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hở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500" kern="1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4000"/>
              </a:lnSpc>
            </a:pPr>
            <a:r>
              <a:rPr lang="en-US" sz="25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sz="19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NGUYỄN THỊ</a:t>
            </a:r>
            <a:r>
              <a:rPr lang="en-US" sz="19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XUYẾN</a:t>
            </a:r>
            <a:endParaRPr lang="en-US" sz="1900" kern="1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177800">
              <a:lnSpc>
                <a:spcPct val="124000"/>
              </a:lnSpc>
            </a:pP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ngắm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mãi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miếng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vá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500" b="1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500" kern="1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77800" indent="3975100" algn="just">
              <a:lnSpc>
                <a:spcPct val="145000"/>
              </a:lnSpc>
            </a:pPr>
            <a:r>
              <a:rPr lang="en-US" sz="19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NGUYỄN THỊ XUYẾN</a:t>
            </a:r>
            <a:endParaRPr lang="en-US" sz="1900" kern="1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177800">
              <a:lnSpc>
                <a:spcPct val="124000"/>
              </a:lnSpc>
            </a:pPr>
            <a:r>
              <a:rPr lang="en-US" sz="9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3840" y="161487"/>
            <a:ext cx="2706624" cy="5067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168" y="669318"/>
            <a:ext cx="8741664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  </a:t>
            </a:r>
            <a:r>
              <a:rPr kumimoji="0" lang="en-US" sz="19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kumimoji="0" lang="en-US" sz="19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1:</a:t>
            </a: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những câu nào dưới đây, các từ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mặt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xanh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chạy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nghĩa gốc?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những câu nào, chúng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nghĩa chuyển?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2672" y="1366489"/>
            <a:ext cx="8985504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5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a)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Mặt</a:t>
            </a:r>
            <a:endParaRPr kumimoji="0" lang="en-US" sz="25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just">
              <a:lnSpc>
                <a:spcPct val="150000"/>
              </a:lnSpc>
            </a:pPr>
            <a:r>
              <a:rPr lang="en-US" sz="2400" spc="-5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+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trùm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kín</a:t>
            </a:r>
            <a:r>
              <a:rPr lang="en-US" sz="2400" spc="-5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,… : </a:t>
            </a:r>
            <a:r>
              <a:rPr lang="en-US" sz="2400" b="1" i="1" spc="-1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400" b="1" i="1" spc="-1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spc="-1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gốc</a:t>
            </a:r>
            <a:r>
              <a:rPr lang="en-US" sz="2400" b="1" i="1" spc="-1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(“</a:t>
            </a:r>
            <a:r>
              <a:rPr lang="en-US" sz="2400" b="1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ở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mang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ban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đầu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400" i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08" y="3047400"/>
            <a:ext cx="8985504" cy="1177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2400" spc="-5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vá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sz="2400" spc="-5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đường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: </a:t>
            </a:r>
            <a:r>
              <a:rPr lang="en-US" sz="2400" b="1" i="1" spc="-1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400" b="1" i="1" spc="-1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spc="-1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chuyển</a:t>
            </a:r>
            <a:r>
              <a:rPr lang="en-US" sz="2400" b="1" i="1" spc="-1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(“</a:t>
            </a:r>
            <a:r>
              <a:rPr lang="en-US" sz="2400" b="1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ở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gốc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400" i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1952" y="4420555"/>
            <a:ext cx="5535168" cy="72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ctr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2400" i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Từ“</a:t>
            </a:r>
            <a:r>
              <a:rPr lang="en-US" sz="2400" b="1" i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</a:t>
            </a:r>
            <a:r>
              <a:rPr lang="en-US" sz="2400" i="1" spc="-1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2400" i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400" i="1" spc="-1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400" i="1" spc="-1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</a:t>
            </a:r>
            <a:r>
              <a:rPr lang="en-US" sz="2400" i="1" spc="-1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400" i="1" spc="-1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32542" y="2820582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9901" y="209550"/>
            <a:ext cx="8675258" cy="4724400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Oval 14"/>
          <p:cNvSpPr/>
          <p:nvPr/>
        </p:nvSpPr>
        <p:spPr>
          <a:xfrm>
            <a:off x="349625" y="565406"/>
            <a:ext cx="7912099" cy="1543119"/>
          </a:xfrm>
          <a:prstGeom prst="ellipse">
            <a:avLst/>
          </a:prstGeom>
          <a:solidFill>
            <a:srgbClr val="FFFF99"/>
          </a:solidFill>
          <a:ln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Nghĩa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gốc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nghĩa ban đầu, từ đó sinh ra các nghĩa khác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7280" y="2353420"/>
            <a:ext cx="7912099" cy="1543119"/>
          </a:xfrm>
          <a:prstGeom prst="ellipse">
            <a:avLst/>
          </a:prstGeom>
          <a:solidFill>
            <a:srgbClr val="FFFF99"/>
          </a:solidFill>
          <a:ln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 sinh ra từ nghĩa gốc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3840" y="161487"/>
            <a:ext cx="2706624" cy="5067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168" y="669318"/>
            <a:ext cx="8741664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  </a:t>
            </a:r>
            <a:r>
              <a:rPr kumimoji="0" lang="en-US" sz="19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kumimoji="0" lang="en-US" sz="19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1:</a:t>
            </a: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những câu nào dưới đây, các từ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mặt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xanh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chạy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nghĩa gốc?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những câu nào, chúng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nghĩa chuyển?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" y="1312965"/>
            <a:ext cx="8985504" cy="2803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b)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Xanh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   - Hoa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càng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đỏ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lá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càng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xanh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                               Theo XUÂN DIỆU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   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Chấm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ước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ao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có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mái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tóc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thật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dài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thật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xanh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Nhưng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tóc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Chấm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thuở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bé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cứ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đỏ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quạch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không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sao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dài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được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                                                                                                                         Theo ĐÀO VŨ 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   c)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Chạy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   - Xa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xa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mấy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chiếc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thuyền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đang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chạy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ra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khơi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cánh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buồm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lòng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vút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cong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thon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thả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                                                                                                                                                                           Theo BÙI HIỂN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   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Sáng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sớm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hôm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ấy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Mây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dậy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sớm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hơn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mọi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ngày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Không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kịp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chải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đầu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rửa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mặt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em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chạy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vội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ra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phía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bờ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sông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                                                                                                                                                                                           </a:t>
            </a: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KIM VIÊN</a:t>
            </a:r>
            <a:endParaRPr kumimoji="0" lang="en-US" sz="9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30" y="4116705"/>
            <a:ext cx="6191250" cy="871220"/>
          </a:xfrm>
          <a:prstGeom prst="rect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just" defTabSz="1219200">
              <a:buClr>
                <a:srgbClr val="E6FFFD"/>
              </a:buClr>
            </a:pP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500" b="1" kern="0" dirty="0">
              <a:ln w="12700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hought Bubble: Cloud 9"/>
          <p:cNvSpPr/>
          <p:nvPr/>
        </p:nvSpPr>
        <p:spPr>
          <a:xfrm>
            <a:off x="6158136" y="3707930"/>
            <a:ext cx="2229577" cy="931825"/>
          </a:xfrm>
          <a:prstGeom prst="cloudCallout">
            <a:avLst>
              <a:gd name="adj1" fmla="val -73443"/>
              <a:gd name="adj2" fmla="val 44492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UTM Avo" panose="02040603050506020204" pitchFamily="18" charset="0"/>
              </a:rPr>
              <a:t>SGK/58</a:t>
            </a:r>
            <a:endParaRPr lang="en-US" sz="1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/>
      <p:bldP spid="8" grpId="0"/>
      <p:bldP spid="9" grpId="0" bldLvl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030985" y="3813974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11358" y="1785430"/>
            <a:ext cx="6121284" cy="10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9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sz="6450" b="0" i="0" u="none" strike="noStrike" kern="1200" cap="none" spc="0" normalizeH="0" baseline="0" noProof="0" dirty="0">
              <a:ln>
                <a:noFill/>
              </a:ln>
              <a:solidFill>
                <a:srgbClr val="BEEAFF"/>
              </a:solidFill>
              <a:effectLst/>
              <a:uLnTx/>
              <a:uFillTx/>
              <a:latin typeface="Chewy" panose="020B0604020202020204"/>
              <a:ea typeface="+mn-ea"/>
              <a:sym typeface="Arial" panose="020B0604020202020204"/>
            </a:endParaRPr>
          </a:p>
        </p:txBody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746698" y="288438"/>
            <a:ext cx="3977905" cy="90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7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4: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CÓ CHÍ THÌ NÊN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Sách giáo khoa THPT 20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607" y="28695"/>
            <a:ext cx="1756709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3"/>
          <p:cNvGrpSpPr/>
          <p:nvPr/>
        </p:nvGrpSpPr>
        <p:grpSpPr>
          <a:xfrm>
            <a:off x="675367" y="1262341"/>
            <a:ext cx="6651745" cy="2565947"/>
            <a:chOff x="-5578" y="-38100"/>
            <a:chExt cx="3880871" cy="1734786"/>
          </a:xfrm>
        </p:grpSpPr>
        <p:sp>
          <p:nvSpPr>
            <p:cNvPr id="17" name="Freeform 4"/>
            <p:cNvSpPr/>
            <p:nvPr/>
          </p:nvSpPr>
          <p:spPr>
            <a:xfrm>
              <a:off x="-5578" y="48661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19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704730" y="2101187"/>
            <a:ext cx="6575774" cy="107569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63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3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3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3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3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63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7"/>
          <p:cNvSpPr/>
          <p:nvPr/>
        </p:nvSpPr>
        <p:spPr>
          <a:xfrm rot="1476683">
            <a:off x="6625606" y="876332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380590">
            <a:off x="301301" y="2961620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3" name="Shape 697"/>
          <p:cNvPicPr/>
          <p:nvPr/>
        </p:nvPicPr>
        <p:blipFill>
          <a:blip r:embed="rId12"/>
          <a:stretch>
            <a:fillRect/>
          </a:stretch>
        </p:blipFill>
        <p:spPr>
          <a:xfrm>
            <a:off x="716187" y="1402584"/>
            <a:ext cx="795171" cy="7114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3840" y="161487"/>
            <a:ext cx="2706624" cy="5067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168" y="669318"/>
            <a:ext cx="8741664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  </a:t>
            </a:r>
            <a:r>
              <a:rPr kumimoji="0" lang="en-US" sz="19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kumimoji="0" lang="en-US" sz="19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1:</a:t>
            </a: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những câu nào dưới đây, các từ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mặt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xanh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chạy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nghĩa gốc?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những câu nào, chúng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nghĩa chuyển?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496" y="1312965"/>
            <a:ext cx="8985504" cy="209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vi-VN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b) </a:t>
            </a:r>
            <a:r>
              <a:rPr lang="vi-VN" sz="1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 càng đỏ, lá càng</a:t>
            </a:r>
            <a:r>
              <a:rPr lang="vi-VN" sz="1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18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: </a:t>
            </a:r>
            <a:r>
              <a:rPr lang="vi-VN" sz="1800" b="1" i="1" spc="-1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 gốc </a:t>
            </a:r>
            <a:r>
              <a:rPr lang="vi-VN" sz="18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(“xanh” ở câu này mang nghĩa ban đầu)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spc="-5" dirty="0">
                <a:latin typeface="UTM Avo" panose="02040603050506020204" pitchFamily="18" charset="0"/>
                <a:ea typeface="SimSun" panose="02010600030101010101" pitchFamily="2" charset="-122"/>
              </a:rPr>
              <a:t>      </a:t>
            </a:r>
            <a:r>
              <a:rPr lang="en-US" sz="1800" spc="-5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 </a:t>
            </a:r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mái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tóc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thật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dài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thật</a:t>
            </a:r>
            <a:r>
              <a:rPr lang="en-US" sz="1800" spc="-5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: </a:t>
            </a:r>
            <a:r>
              <a:rPr lang="en-US" sz="1800" b="1" i="1" spc="-1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1800" b="1" i="1" spc="-1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i="1" spc="-1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chuyển</a:t>
            </a:r>
            <a:r>
              <a:rPr lang="en-US" sz="1800" b="1" i="1" spc="-1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(“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ở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gốc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1800" spc="-1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900" dirty="0">
              <a:latin typeface="UTM Avo" panose="02040603050506020204" pitchFamily="18" charset="0"/>
              <a:ea typeface="SimSun" panose="02010600030101010101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168" y="3299361"/>
            <a:ext cx="8985504" cy="169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c) </a:t>
            </a:r>
            <a:r>
              <a:rPr lang="en-US" sz="1800" spc="-5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 </a:t>
            </a:r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mấy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chiếc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thuyền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lang="en-US" sz="1800" spc="-5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chạy</a:t>
            </a:r>
            <a:r>
              <a:rPr lang="en-US" sz="1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khơi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,… : </a:t>
            </a:r>
            <a:r>
              <a:rPr lang="en-US" sz="1800" b="1" i="1" spc="-1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1800" b="1" i="1" spc="-1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i="1" spc="-1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chuyển</a:t>
            </a:r>
            <a:r>
              <a:rPr lang="en-US" sz="1800" b="1" i="1" spc="-1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(“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chạy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ở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gốc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chạy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18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1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vi-VN" sz="1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em</a:t>
            </a:r>
            <a:r>
              <a:rPr lang="vi-VN" sz="1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vội ra phía bờ </a:t>
            </a:r>
            <a:r>
              <a:rPr lang="vi-VN" sz="18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sông. : </a:t>
            </a:r>
            <a:r>
              <a:rPr lang="vi-VN" sz="1800" b="1" i="1" spc="-1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 gốc </a:t>
            </a:r>
            <a:r>
              <a:rPr lang="vi-VN" sz="18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(“chạy” ở câu này mang nghĩa ban đầu)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sym typeface="Arial" panose="020B0604020202020204"/>
              </a:rPr>
              <a:t> 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4080" y="2918781"/>
            <a:ext cx="5535168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ctr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1800" i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Từ“</a:t>
            </a:r>
            <a:r>
              <a:rPr lang="en-US" sz="1800" b="1" i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1800" i="1" spc="-1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1800" i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1800" i="1" spc="-1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1800" i="1" spc="-1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</a:t>
            </a:r>
            <a:r>
              <a:rPr lang="en-US" sz="1800" i="1" spc="-1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1800" i="1" spc="-1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800" i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3664" y="4735747"/>
            <a:ext cx="5535168" cy="60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ctr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</a:t>
            </a:r>
            <a:r>
              <a:rPr lang="en-US" sz="1800" i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ừ“</a:t>
            </a:r>
            <a:r>
              <a:rPr lang="en-US" sz="1800" b="1" i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chạy</a:t>
            </a:r>
            <a:r>
              <a:rPr lang="en-US" sz="1800" i="1" spc="-1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1800" i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1800" i="1" spc="-1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1800" i="1" spc="-1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</a:t>
            </a:r>
            <a:r>
              <a:rPr lang="en-US" sz="1800" i="1" spc="-1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1800" i="1" spc="-1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800" i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3840" y="161487"/>
            <a:ext cx="2706624" cy="5067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" y="584144"/>
            <a:ext cx="8741664" cy="133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4000"/>
              </a:lnSpc>
              <a:buClr>
                <a:srgbClr val="D71820"/>
              </a:buClr>
              <a:buSzPts val="1200"/>
              <a:tabLst>
                <a:tab pos="270510" algn="l"/>
              </a:tabLst>
            </a:pPr>
            <a:r>
              <a:rPr lang="en-US" sz="1800" b="1" i="1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18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Bài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2: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kern="100" dirty="0">
              <a:solidFill>
                <a:srgbClr val="0000CC"/>
              </a:solidFill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" y="590543"/>
            <a:ext cx="8741664" cy="1551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4000"/>
              </a:lnSpc>
              <a:buClr>
                <a:srgbClr val="D71820"/>
              </a:buClr>
              <a:buSzPts val="1200"/>
              <a:tabLst>
                <a:tab pos="270510" algn="l"/>
              </a:tabLst>
            </a:pPr>
            <a:r>
              <a:rPr lang="en-US" sz="1800" b="1" i="1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18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Bài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2: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800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1800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800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b="1" i="1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kern="100" dirty="0">
              <a:solidFill>
                <a:srgbClr val="0000CC"/>
              </a:solidFill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" y="583974"/>
            <a:ext cx="8741664" cy="99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4000"/>
              </a:lnSpc>
              <a:buClr>
                <a:srgbClr val="D71820"/>
              </a:buClr>
              <a:buSzPts val="1200"/>
              <a:tabLst>
                <a:tab pos="270510" algn="l"/>
              </a:tabLst>
            </a:pPr>
            <a:r>
              <a:rPr lang="en-US" sz="1800" b="1" i="1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18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2: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1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cổ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miệng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răng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1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solidFill>
                <a:srgbClr val="0000CC"/>
              </a:solidFill>
              <a:highlight>
                <a:srgbClr val="FFFFFF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" y="1908766"/>
            <a:ext cx="8495024" cy="104521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24000"/>
              </a:lnSpc>
              <a:buClr>
                <a:srgbClr val="D71820"/>
              </a:buClr>
              <a:buSzPts val="1200"/>
              <a:tabLst>
                <a:tab pos="270510" algn="l"/>
              </a:tabLst>
            </a:pP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5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5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sz="25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lang="en-US" sz="25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5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5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kern="1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500" kern="1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kern="1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5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</a:t>
            </a:r>
            <a:r>
              <a:rPr lang="en-US" sz="25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5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500" b="1" i="1" kern="1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/>
      <p:bldP spid="6" grpId="1"/>
      <p:bldP spid="8" grpId="0"/>
      <p:bldP spid="8" grpId="1"/>
      <p:bldP spid="9" grpId="0"/>
      <p:bldP spid="10" grpId="0" bldLvl="0" animBg="1"/>
      <p:bldP spid="10" grpId="1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514" y="66209"/>
            <a:ext cx="8741664" cy="99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D71820"/>
              </a:buClr>
              <a:buSzPts val="1200"/>
              <a:buFont typeface="Arial" panose="020B0604020202020204"/>
              <a:buNone/>
              <a:tabLst>
                <a:tab pos="270510" algn="l"/>
              </a:tabLst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      </a:t>
            </a:r>
            <a:r>
              <a:rPr kumimoji="0" lang="en-US" sz="18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2: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chỉ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bộ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phận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cơ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thể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người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động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vật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thường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đa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nghĩa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Hãy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tìm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số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ví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dụ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về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nghĩa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chuyển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sau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cổ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miệng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răng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tay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mắt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highlight>
                <a:srgbClr val="FFFFFF"/>
              </a:highlight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610" y="1140085"/>
            <a:ext cx="8741664" cy="706755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     </a:t>
            </a:r>
            <a:r>
              <a:rPr lang="en-US" sz="2000" i="1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vi-VN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răng cào, răng bừa, răng lược, răng cưa, bánh răng </a:t>
            </a:r>
            <a:r>
              <a:rPr lang="vi-VN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(của máy </a:t>
            </a:r>
            <a:r>
              <a:rPr lang="vi-VN" sz="20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móc),</a:t>
            </a:r>
            <a:r>
              <a:rPr lang="en-US" sz="20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17055" y="2049826"/>
            <a:ext cx="2053933" cy="168260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5" y="2065079"/>
            <a:ext cx="2176367" cy="166735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ao-dat-trong-cay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2" y="2101337"/>
            <a:ext cx="2103525" cy="166007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t 3 cây Lược răng thưa chải tóc tạo kiểu - chiều dài lược 21.5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012" y="2049826"/>
            <a:ext cx="1961050" cy="215237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146717" y="3794006"/>
            <a:ext cx="1953747" cy="83972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7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 cào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57115" y="3761416"/>
            <a:ext cx="1981949" cy="83972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bánh </a:t>
            </a:r>
            <a:r>
              <a:rPr lang="en-US" sz="1700" b="1" i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57841" y="3782336"/>
            <a:ext cx="1961050" cy="83972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7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 </a:t>
            </a:r>
            <a:r>
              <a:rPr lang="en-US" sz="1700" b="1" i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cưa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11077" y="4205147"/>
            <a:ext cx="2157051" cy="83972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7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 </a:t>
            </a:r>
            <a:r>
              <a:rPr lang="en-US" sz="1700" b="1" i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lược</a:t>
            </a:r>
            <a:endParaRPr lang="en-US" sz="1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3604" y="741936"/>
            <a:ext cx="8741664" cy="99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D71820"/>
              </a:buClr>
              <a:buSzPts val="1200"/>
              <a:buFont typeface="Arial" panose="020B0604020202020204"/>
              <a:buNone/>
              <a:tabLst>
                <a:tab pos="270510" algn="l"/>
              </a:tabLst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      </a:t>
            </a:r>
            <a:r>
              <a:rPr kumimoji="0" lang="en-US" sz="18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2: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chỉ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bộ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phận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cơ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thể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người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động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vật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thường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đa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nghĩa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Hãy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tìm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số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ví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dụ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về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nghĩa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chuyển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sau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cổ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miệng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răng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tay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mắt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highlight>
                <a:srgbClr val="FFFFFF"/>
              </a:highlight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" y="2033758"/>
            <a:ext cx="8408548" cy="1322070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     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“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cổ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”: …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 …</a:t>
            </a:r>
            <a:endParaRPr lang="en-US" sz="20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   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“</a:t>
            </a:r>
            <a:r>
              <a:rPr kumimoji="0" lang="en-US" sz="20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tay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”: …</a:t>
            </a:r>
            <a:endParaRPr kumimoji="0" lang="en-US" sz="2000" b="0" i="1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2000" i="1" baseline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i="1" baseline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" y="161487"/>
            <a:ext cx="2706624" cy="5067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145" y="3467116"/>
            <a:ext cx="5529074" cy="1168400"/>
          </a:xfrm>
          <a:prstGeom prst="rect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200">
              <a:buClr>
                <a:srgbClr val="E6FFFD"/>
              </a:buClr>
            </a:pP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 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5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5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5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25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500" b="1" kern="0" dirty="0">
              <a:ln w="12700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/>
          <p:cNvSpPr/>
          <p:nvPr/>
        </p:nvSpPr>
        <p:spPr>
          <a:xfrm>
            <a:off x="6605691" y="3430155"/>
            <a:ext cx="2229577" cy="931825"/>
          </a:xfrm>
          <a:prstGeom prst="cloudCallout">
            <a:avLst>
              <a:gd name="adj1" fmla="val -73443"/>
              <a:gd name="adj2" fmla="val 44492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UTM Avo" panose="02040603050506020204" pitchFamily="18" charset="0"/>
              </a:rPr>
              <a:t>SGK/58</a:t>
            </a:r>
            <a:endParaRPr lang="en-US" sz="1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bldLvl="0" animBg="1"/>
      <p:bldP spid="2" grpId="0" bldLvl="0" animBg="1"/>
      <p:bldP spid="6" grpId="0" bldLvl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3604" y="611932"/>
            <a:ext cx="8741664" cy="99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D71820"/>
              </a:buClr>
              <a:buSzPts val="1200"/>
              <a:buFont typeface="Arial" panose="020B0604020202020204"/>
              <a:buNone/>
              <a:tabLst>
                <a:tab pos="270510" algn="l"/>
              </a:tabLst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      </a:t>
            </a:r>
            <a:r>
              <a:rPr kumimoji="0" lang="en-US" sz="18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2: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chỉ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bộ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phận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cơ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thể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người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động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vật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thường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đa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nghĩa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Hãy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tìm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số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ví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dụ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về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nghĩa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chuyển</a:t>
            </a:r>
            <a:r>
              <a:rPr kumimoji="0" lang="en-US" sz="18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sau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cổ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miệng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răng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tay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mắt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highlight>
                <a:srgbClr val="FFFFFF"/>
              </a:highlight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416" y="4247854"/>
            <a:ext cx="8554852" cy="829945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 panose="020B0604020202020204"/>
              </a:rPr>
              <a:t> 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+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“</a:t>
            </a:r>
            <a:r>
              <a:rPr kumimoji="0" lang="en-U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mắt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”:</a:t>
            </a:r>
            <a:r>
              <a:rPr kumimoji="0" lang="en-US" sz="1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16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kính,</a:t>
            </a:r>
            <a:r>
              <a:rPr lang="vi-VN" sz="16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16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6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16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na,</a:t>
            </a:r>
            <a:r>
              <a:rPr lang="vi-VN" sz="16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16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vi-VN" sz="16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(cục</a:t>
            </a:r>
            <a:r>
              <a:rPr lang="vi-VN" sz="16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16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vi-VN" sz="16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16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vi-VN" sz="16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cây),</a:t>
            </a:r>
            <a:r>
              <a:rPr lang="vi-VN" sz="16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16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bão,</a:t>
            </a:r>
            <a:r>
              <a:rPr lang="vi-VN" sz="16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 thần (của thiết bị điện tử),…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" y="161487"/>
            <a:ext cx="2706624" cy="5067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416" y="3006308"/>
            <a:ext cx="8554852" cy="1198880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 panose="020B0604020202020204"/>
              </a:rPr>
              <a:t> 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+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“</a:t>
            </a:r>
            <a:r>
              <a:rPr kumimoji="0" lang="en-U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tay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”: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600" kern="1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áo,</a:t>
            </a:r>
            <a:r>
              <a:rPr lang="vi-VN" sz="16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600" kern="1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vi-VN" sz="1600" kern="1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(bộ</a:t>
            </a:r>
            <a:r>
              <a:rPr lang="vi-VN" sz="16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vi-VN" sz="16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6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1600" kern="1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xe),</a:t>
            </a:r>
            <a:r>
              <a:rPr lang="vi-VN" sz="16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600" kern="1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vi-VN" sz="1600" kern="1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(chỉ</a:t>
            </a:r>
            <a:r>
              <a:rPr lang="vi-VN" sz="16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16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vi-VN" sz="1600" kern="1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xe),</a:t>
            </a:r>
            <a:r>
              <a:rPr lang="vi-VN" sz="16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600" kern="1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vợt</a:t>
            </a:r>
            <a:r>
              <a:rPr lang="vi-VN" sz="16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(chỉ người</a:t>
            </a:r>
            <a:r>
              <a:rPr lang="vi-VN" sz="1600" kern="100" spc="-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1600" kern="1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1600" kern="1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vi-VN" sz="1600" kern="1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1600" kern="1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vi-VN" sz="1600" kern="1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1600" kern="1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vợt),</a:t>
            </a:r>
            <a:r>
              <a:rPr lang="vi-VN" sz="1600" kern="1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600" kern="1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vi-VN" sz="1600" kern="1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(cành</a:t>
            </a:r>
            <a:r>
              <a:rPr lang="vi-VN" sz="1600" kern="1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600" kern="1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vi-VN" sz="1600" kern="1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tre), tay mướp / su su / bí (tua bám của cây mướp / su su / bí),…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416" y="2152596"/>
            <a:ext cx="8554852" cy="829945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+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“</a:t>
            </a:r>
            <a:r>
              <a:rPr kumimoji="0" lang="en-U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miệng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”: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16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chai,</a:t>
            </a:r>
            <a:r>
              <a:rPr lang="vi-VN" sz="16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16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bát,</a:t>
            </a:r>
            <a:r>
              <a:rPr lang="vi-VN" sz="16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16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chén,</a:t>
            </a:r>
            <a:r>
              <a:rPr lang="vi-VN" sz="16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16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giếng,</a:t>
            </a:r>
            <a:r>
              <a:rPr lang="vi-VN" sz="16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16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nồi,</a:t>
            </a:r>
            <a:r>
              <a:rPr lang="vi-VN" sz="16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16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 lửa, miệng ăn (chỉ người ăn trong gia đình),…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416" y="1653955"/>
            <a:ext cx="8554852" cy="460375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 panose="020B0604020202020204"/>
              </a:rPr>
              <a:t>  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+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“</a:t>
            </a:r>
            <a:r>
              <a:rPr kumimoji="0" lang="en-U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cổ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”: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chai,</a:t>
            </a:r>
            <a:r>
              <a:rPr lang="vi-VN" sz="16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hũ,</a:t>
            </a:r>
            <a:r>
              <a:rPr lang="vi-VN" sz="16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lọ,</a:t>
            </a:r>
            <a:r>
              <a:rPr lang="vi-VN" sz="1600" kern="1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bình,</a:t>
            </a:r>
            <a:r>
              <a:rPr lang="vi-VN" sz="16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tay,</a:t>
            </a:r>
            <a:r>
              <a:rPr lang="vi-VN" sz="16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chân,</a:t>
            </a:r>
            <a:r>
              <a:rPr lang="vi-VN" sz="16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6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kern="1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áo,…</a:t>
            </a:r>
            <a:endParaRPr lang="en-US" sz="1600" kern="100" dirty="0">
              <a:solidFill>
                <a:srgbClr val="231F2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bldLvl="0" animBg="1"/>
      <p:bldP spid="2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/>
          <p:nvPr/>
        </p:nvSpPr>
        <p:spPr>
          <a:xfrm>
            <a:off x="584371" y="220736"/>
            <a:ext cx="8115300" cy="1879903"/>
          </a:xfrm>
          <a:custGeom>
            <a:avLst/>
            <a:gdLst/>
            <a:ahLst/>
            <a:cxnLst/>
            <a:rect l="l" t="t" r="r" b="b"/>
            <a:pathLst>
              <a:path w="16230600" h="5164282">
                <a:moveTo>
                  <a:pt x="0" y="0"/>
                </a:moveTo>
                <a:lnTo>
                  <a:pt x="16230600" y="0"/>
                </a:lnTo>
                <a:lnTo>
                  <a:pt x="16230600" y="5164282"/>
                </a:lnTo>
                <a:lnTo>
                  <a:pt x="0" y="516428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11772" y="4310544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002742" y="254782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Rectangle 3"/>
          <p:cNvSpPr/>
          <p:nvPr/>
        </p:nvSpPr>
        <p:spPr>
          <a:xfrm>
            <a:off x="1423333" y="537441"/>
            <a:ext cx="6437376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75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VẬN DỤNG</a:t>
            </a:r>
            <a:endParaRPr kumimoji="0" lang="en-US" sz="75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Rectangle: Rounded Corners 34"/>
          <p:cNvSpPr/>
          <p:nvPr/>
        </p:nvSpPr>
        <p:spPr>
          <a:xfrm>
            <a:off x="380603" y="1957534"/>
            <a:ext cx="8624458" cy="2083630"/>
          </a:xfrm>
          <a:custGeom>
            <a:avLst/>
            <a:gdLst>
              <a:gd name="connsiteX0" fmla="*/ 0 w 8624458"/>
              <a:gd name="connsiteY0" fmla="*/ 420309 h 2083630"/>
              <a:gd name="connsiteX1" fmla="*/ 822529 w 8624458"/>
              <a:gd name="connsiteY1" fmla="*/ 0 h 2083630"/>
              <a:gd name="connsiteX2" fmla="*/ 1819586 w 8624458"/>
              <a:gd name="connsiteY2" fmla="*/ 0 h 2083630"/>
              <a:gd name="connsiteX3" fmla="*/ 2677055 w 8624458"/>
              <a:gd name="connsiteY3" fmla="*/ 0 h 2083630"/>
              <a:gd name="connsiteX4" fmla="*/ 3534524 w 8624458"/>
              <a:gd name="connsiteY4" fmla="*/ 0 h 2083630"/>
              <a:gd name="connsiteX5" fmla="*/ 4601375 w 8624458"/>
              <a:gd name="connsiteY5" fmla="*/ 0 h 2083630"/>
              <a:gd name="connsiteX6" fmla="*/ 5389049 w 8624458"/>
              <a:gd name="connsiteY6" fmla="*/ 0 h 2083630"/>
              <a:gd name="connsiteX7" fmla="*/ 6246518 w 8624458"/>
              <a:gd name="connsiteY7" fmla="*/ 0 h 2083630"/>
              <a:gd name="connsiteX8" fmla="*/ 7801927 w 8624458"/>
              <a:gd name="connsiteY8" fmla="*/ 0 h 2083630"/>
              <a:gd name="connsiteX9" fmla="*/ 8624458 w 8624458"/>
              <a:gd name="connsiteY9" fmla="*/ 420309 h 2083630"/>
              <a:gd name="connsiteX10" fmla="*/ 8624458 w 8624458"/>
              <a:gd name="connsiteY10" fmla="*/ 847076 h 2083630"/>
              <a:gd name="connsiteX11" fmla="*/ 8624458 w 8624458"/>
              <a:gd name="connsiteY11" fmla="*/ 1261413 h 2083630"/>
              <a:gd name="connsiteX12" fmla="*/ 8624458 w 8624458"/>
              <a:gd name="connsiteY12" fmla="*/ 1663319 h 2083630"/>
              <a:gd name="connsiteX13" fmla="*/ 7801927 w 8624458"/>
              <a:gd name="connsiteY13" fmla="*/ 2083630 h 2083630"/>
              <a:gd name="connsiteX14" fmla="*/ 6804870 w 8624458"/>
              <a:gd name="connsiteY14" fmla="*/ 2083630 h 2083630"/>
              <a:gd name="connsiteX15" fmla="*/ 5807815 w 8624458"/>
              <a:gd name="connsiteY15" fmla="*/ 2083630 h 2083630"/>
              <a:gd name="connsiteX16" fmla="*/ 4740961 w 8624458"/>
              <a:gd name="connsiteY16" fmla="*/ 2083630 h 2083630"/>
              <a:gd name="connsiteX17" fmla="*/ 4232463 w 8624458"/>
              <a:gd name="connsiteY17" fmla="*/ 2083630 h 2083630"/>
              <a:gd name="connsiteX18" fmla="*/ 3743906 w 8624458"/>
              <a:gd name="connsiteY18" fmla="*/ 2083630 h 2083630"/>
              <a:gd name="connsiteX19" fmla="*/ 2816641 w 8624458"/>
              <a:gd name="connsiteY19" fmla="*/ 2083630 h 2083630"/>
              <a:gd name="connsiteX20" fmla="*/ 1889379 w 8624458"/>
              <a:gd name="connsiteY20" fmla="*/ 2083630 h 2083630"/>
              <a:gd name="connsiteX21" fmla="*/ 822529 w 8624458"/>
              <a:gd name="connsiteY21" fmla="*/ 2083630 h 2083630"/>
              <a:gd name="connsiteX22" fmla="*/ 0 w 8624458"/>
              <a:gd name="connsiteY22" fmla="*/ 1663319 h 2083630"/>
              <a:gd name="connsiteX23" fmla="*/ 0 w 8624458"/>
              <a:gd name="connsiteY23" fmla="*/ 1248982 h 2083630"/>
              <a:gd name="connsiteX24" fmla="*/ 0 w 8624458"/>
              <a:gd name="connsiteY24" fmla="*/ 809785 h 2083630"/>
              <a:gd name="connsiteX25" fmla="*/ 0 w 8624458"/>
              <a:gd name="connsiteY25" fmla="*/ 420309 h 2083630"/>
              <a:gd name="connsiteX0-1" fmla="*/ 0 w 8624458"/>
              <a:gd name="connsiteY0-2" fmla="*/ 420309 h 2083630"/>
              <a:gd name="connsiteX1-3" fmla="*/ 822529 w 8624458"/>
              <a:gd name="connsiteY1-4" fmla="*/ 0 h 2083630"/>
              <a:gd name="connsiteX2-5" fmla="*/ 1889379 w 8624458"/>
              <a:gd name="connsiteY2-6" fmla="*/ 0 h 2083630"/>
              <a:gd name="connsiteX3-7" fmla="*/ 2746849 w 8624458"/>
              <a:gd name="connsiteY3-8" fmla="*/ 0 h 2083630"/>
              <a:gd name="connsiteX4-9" fmla="*/ 3604317 w 8624458"/>
              <a:gd name="connsiteY4-10" fmla="*/ 0 h 2083630"/>
              <a:gd name="connsiteX5-11" fmla="*/ 4671168 w 8624458"/>
              <a:gd name="connsiteY5-12" fmla="*/ 0 h 2083630"/>
              <a:gd name="connsiteX6-13" fmla="*/ 5598431 w 8624458"/>
              <a:gd name="connsiteY6-14" fmla="*/ 0 h 2083630"/>
              <a:gd name="connsiteX7-15" fmla="*/ 6735077 w 8624458"/>
              <a:gd name="connsiteY7-16" fmla="*/ 0 h 2083630"/>
              <a:gd name="connsiteX8-17" fmla="*/ 7801927 w 8624458"/>
              <a:gd name="connsiteY8-18" fmla="*/ 0 h 2083630"/>
              <a:gd name="connsiteX9-19" fmla="*/ 8624458 w 8624458"/>
              <a:gd name="connsiteY9-20" fmla="*/ 420309 h 2083630"/>
              <a:gd name="connsiteX10-21" fmla="*/ 8624458 w 8624458"/>
              <a:gd name="connsiteY10-22" fmla="*/ 809785 h 2083630"/>
              <a:gd name="connsiteX11-23" fmla="*/ 8624458 w 8624458"/>
              <a:gd name="connsiteY11-24" fmla="*/ 1248982 h 2083630"/>
              <a:gd name="connsiteX12-25" fmla="*/ 8624458 w 8624458"/>
              <a:gd name="connsiteY12-26" fmla="*/ 1663319 h 2083630"/>
              <a:gd name="connsiteX13-27" fmla="*/ 7801927 w 8624458"/>
              <a:gd name="connsiteY13-28" fmla="*/ 2083630 h 2083630"/>
              <a:gd name="connsiteX14-29" fmla="*/ 7014251 w 8624458"/>
              <a:gd name="connsiteY14-30" fmla="*/ 2083630 h 2083630"/>
              <a:gd name="connsiteX15-31" fmla="*/ 5877607 w 8624458"/>
              <a:gd name="connsiteY15-32" fmla="*/ 2083630 h 2083630"/>
              <a:gd name="connsiteX16-33" fmla="*/ 4950345 w 8624458"/>
              <a:gd name="connsiteY16-34" fmla="*/ 2083630 h 2083630"/>
              <a:gd name="connsiteX17-35" fmla="*/ 4023081 w 8624458"/>
              <a:gd name="connsiteY17-36" fmla="*/ 2083630 h 2083630"/>
              <a:gd name="connsiteX18-37" fmla="*/ 2886436 w 8624458"/>
              <a:gd name="connsiteY18-38" fmla="*/ 2083630 h 2083630"/>
              <a:gd name="connsiteX19-39" fmla="*/ 1819586 w 8624458"/>
              <a:gd name="connsiteY19-40" fmla="*/ 2083630 h 2083630"/>
              <a:gd name="connsiteX20-41" fmla="*/ 822529 w 8624458"/>
              <a:gd name="connsiteY20-42" fmla="*/ 2083630 h 2083630"/>
              <a:gd name="connsiteX21-43" fmla="*/ 0 w 8624458"/>
              <a:gd name="connsiteY21-44" fmla="*/ 1663319 h 2083630"/>
              <a:gd name="connsiteX22-45" fmla="*/ 0 w 8624458"/>
              <a:gd name="connsiteY22-46" fmla="*/ 1248982 h 2083630"/>
              <a:gd name="connsiteX23-47" fmla="*/ 0 w 8624458"/>
              <a:gd name="connsiteY23-48" fmla="*/ 847076 h 2083630"/>
              <a:gd name="connsiteX24-49" fmla="*/ 0 w 8624458"/>
              <a:gd name="connsiteY24-50" fmla="*/ 420309 h 2083630"/>
              <a:gd name="connsiteX0-51" fmla="*/ 0 w 8624458"/>
              <a:gd name="connsiteY0-52" fmla="*/ 420309 h 2083630"/>
              <a:gd name="connsiteX1-53" fmla="*/ 822529 w 8624458"/>
              <a:gd name="connsiteY1-54" fmla="*/ 0 h 2083630"/>
              <a:gd name="connsiteX2-55" fmla="*/ 1819586 w 8624458"/>
              <a:gd name="connsiteY2-56" fmla="*/ 0 h 2083630"/>
              <a:gd name="connsiteX3-57" fmla="*/ 2677055 w 8624458"/>
              <a:gd name="connsiteY3-58" fmla="*/ 0 h 2083630"/>
              <a:gd name="connsiteX4-59" fmla="*/ 3534524 w 8624458"/>
              <a:gd name="connsiteY4-60" fmla="*/ 0 h 2083630"/>
              <a:gd name="connsiteX5-61" fmla="*/ 4601375 w 8624458"/>
              <a:gd name="connsiteY5-62" fmla="*/ 0 h 2083630"/>
              <a:gd name="connsiteX6-63" fmla="*/ 5389049 w 8624458"/>
              <a:gd name="connsiteY6-64" fmla="*/ 0 h 2083630"/>
              <a:gd name="connsiteX7-65" fmla="*/ 6246518 w 8624458"/>
              <a:gd name="connsiteY7-66" fmla="*/ 0 h 2083630"/>
              <a:gd name="connsiteX8-67" fmla="*/ 7801927 w 8624458"/>
              <a:gd name="connsiteY8-68" fmla="*/ 0 h 2083630"/>
              <a:gd name="connsiteX9-69" fmla="*/ 8624458 w 8624458"/>
              <a:gd name="connsiteY9-70" fmla="*/ 420309 h 2083630"/>
              <a:gd name="connsiteX10-71" fmla="*/ 8624458 w 8624458"/>
              <a:gd name="connsiteY10-72" fmla="*/ 847076 h 2083630"/>
              <a:gd name="connsiteX11-73" fmla="*/ 8624458 w 8624458"/>
              <a:gd name="connsiteY11-74" fmla="*/ 1261413 h 2083630"/>
              <a:gd name="connsiteX12-75" fmla="*/ 8624458 w 8624458"/>
              <a:gd name="connsiteY12-76" fmla="*/ 1663319 h 2083630"/>
              <a:gd name="connsiteX13-77" fmla="*/ 7801927 w 8624458"/>
              <a:gd name="connsiteY13-78" fmla="*/ 2083630 h 2083630"/>
              <a:gd name="connsiteX14-79" fmla="*/ 6804870 w 8624458"/>
              <a:gd name="connsiteY14-80" fmla="*/ 2083630 h 2083630"/>
              <a:gd name="connsiteX15-81" fmla="*/ 5807815 w 8624458"/>
              <a:gd name="connsiteY15-82" fmla="*/ 2083630 h 2083630"/>
              <a:gd name="connsiteX16-83" fmla="*/ 4740961 w 8624458"/>
              <a:gd name="connsiteY16-84" fmla="*/ 2083630 h 2083630"/>
              <a:gd name="connsiteX17-85" fmla="*/ 3743906 w 8624458"/>
              <a:gd name="connsiteY17-86" fmla="*/ 2083630 h 2083630"/>
              <a:gd name="connsiteX18-87" fmla="*/ 2816641 w 8624458"/>
              <a:gd name="connsiteY18-88" fmla="*/ 2083630 h 2083630"/>
              <a:gd name="connsiteX19-89" fmla="*/ 1889379 w 8624458"/>
              <a:gd name="connsiteY19-90" fmla="*/ 2083630 h 2083630"/>
              <a:gd name="connsiteX20-91" fmla="*/ 822529 w 8624458"/>
              <a:gd name="connsiteY20-92" fmla="*/ 2083630 h 2083630"/>
              <a:gd name="connsiteX21-93" fmla="*/ 0 w 8624458"/>
              <a:gd name="connsiteY21-94" fmla="*/ 1663319 h 2083630"/>
              <a:gd name="connsiteX22-95" fmla="*/ 0 w 8624458"/>
              <a:gd name="connsiteY22-96" fmla="*/ 1248982 h 2083630"/>
              <a:gd name="connsiteX23-97" fmla="*/ 0 w 8624458"/>
              <a:gd name="connsiteY23-98" fmla="*/ 809785 h 2083630"/>
              <a:gd name="connsiteX24-99" fmla="*/ 0 w 8624458"/>
              <a:gd name="connsiteY24-100" fmla="*/ 420309 h 20836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8624458" h="2083630" fill="none" extrusionOk="0">
                <a:moveTo>
                  <a:pt x="0" y="420309"/>
                </a:moveTo>
                <a:cubicBezTo>
                  <a:pt x="48591" y="166554"/>
                  <a:pt x="432151" y="73226"/>
                  <a:pt x="822529" y="0"/>
                </a:cubicBezTo>
                <a:cubicBezTo>
                  <a:pt x="1080218" y="-4568"/>
                  <a:pt x="1495971" y="-11941"/>
                  <a:pt x="1819586" y="0"/>
                </a:cubicBezTo>
                <a:cubicBezTo>
                  <a:pt x="2183095" y="10258"/>
                  <a:pt x="2273057" y="23178"/>
                  <a:pt x="2677055" y="0"/>
                </a:cubicBezTo>
                <a:cubicBezTo>
                  <a:pt x="3084113" y="-29508"/>
                  <a:pt x="3240618" y="36784"/>
                  <a:pt x="3534524" y="0"/>
                </a:cubicBezTo>
                <a:cubicBezTo>
                  <a:pt x="3901803" y="-14382"/>
                  <a:pt x="4363854" y="49122"/>
                  <a:pt x="4601375" y="0"/>
                </a:cubicBezTo>
                <a:cubicBezTo>
                  <a:pt x="4849291" y="368"/>
                  <a:pt x="5189969" y="-45350"/>
                  <a:pt x="5389049" y="0"/>
                </a:cubicBezTo>
                <a:cubicBezTo>
                  <a:pt x="5496622" y="-3753"/>
                  <a:pt x="5912260" y="-33482"/>
                  <a:pt x="6246518" y="0"/>
                </a:cubicBezTo>
                <a:cubicBezTo>
                  <a:pt x="6505691" y="-62063"/>
                  <a:pt x="7417354" y="84147"/>
                  <a:pt x="7801927" y="0"/>
                </a:cubicBezTo>
                <a:cubicBezTo>
                  <a:pt x="8226753" y="-68002"/>
                  <a:pt x="8552044" y="177690"/>
                  <a:pt x="8624458" y="420309"/>
                </a:cubicBezTo>
                <a:cubicBezTo>
                  <a:pt x="8656927" y="621551"/>
                  <a:pt x="8636421" y="683460"/>
                  <a:pt x="8624458" y="847076"/>
                </a:cubicBezTo>
                <a:cubicBezTo>
                  <a:pt x="8569814" y="999389"/>
                  <a:pt x="8655071" y="1077039"/>
                  <a:pt x="8624458" y="1261413"/>
                </a:cubicBezTo>
                <a:cubicBezTo>
                  <a:pt x="8592168" y="1441092"/>
                  <a:pt x="8664199" y="1514539"/>
                  <a:pt x="8624458" y="1663319"/>
                </a:cubicBezTo>
                <a:cubicBezTo>
                  <a:pt x="8653322" y="1925755"/>
                  <a:pt x="8261161" y="2046959"/>
                  <a:pt x="7801927" y="2083630"/>
                </a:cubicBezTo>
                <a:cubicBezTo>
                  <a:pt x="7352235" y="2069082"/>
                  <a:pt x="7188895" y="2090078"/>
                  <a:pt x="6804870" y="2083630"/>
                </a:cubicBezTo>
                <a:cubicBezTo>
                  <a:pt x="6385160" y="2043952"/>
                  <a:pt x="6123449" y="2056291"/>
                  <a:pt x="5807815" y="2083630"/>
                </a:cubicBezTo>
                <a:cubicBezTo>
                  <a:pt x="5426312" y="2100682"/>
                  <a:pt x="5248794" y="2107260"/>
                  <a:pt x="4740961" y="2083630"/>
                </a:cubicBezTo>
                <a:cubicBezTo>
                  <a:pt x="4572284" y="2070464"/>
                  <a:pt x="4380846" y="2077786"/>
                  <a:pt x="4232463" y="2083630"/>
                </a:cubicBezTo>
                <a:cubicBezTo>
                  <a:pt x="4084080" y="2089474"/>
                  <a:pt x="3848567" y="2075140"/>
                  <a:pt x="3743906" y="2083630"/>
                </a:cubicBezTo>
                <a:cubicBezTo>
                  <a:pt x="3517238" y="2117107"/>
                  <a:pt x="3018583" y="2072521"/>
                  <a:pt x="2816641" y="2083630"/>
                </a:cubicBezTo>
                <a:cubicBezTo>
                  <a:pt x="2623297" y="2045069"/>
                  <a:pt x="2205898" y="2070104"/>
                  <a:pt x="1889379" y="2083630"/>
                </a:cubicBezTo>
                <a:cubicBezTo>
                  <a:pt x="1690258" y="2129864"/>
                  <a:pt x="1350299" y="2120359"/>
                  <a:pt x="822529" y="2083630"/>
                </a:cubicBezTo>
                <a:cubicBezTo>
                  <a:pt x="441506" y="1992829"/>
                  <a:pt x="151249" y="1925696"/>
                  <a:pt x="0" y="1663319"/>
                </a:cubicBezTo>
                <a:cubicBezTo>
                  <a:pt x="60267" y="1521163"/>
                  <a:pt x="-32806" y="1393498"/>
                  <a:pt x="0" y="1248982"/>
                </a:cubicBezTo>
                <a:cubicBezTo>
                  <a:pt x="20829" y="1122347"/>
                  <a:pt x="23343" y="973396"/>
                  <a:pt x="0" y="809785"/>
                </a:cubicBezTo>
                <a:cubicBezTo>
                  <a:pt x="-11500" y="630932"/>
                  <a:pt x="-60314" y="518460"/>
                  <a:pt x="0" y="420309"/>
                </a:cubicBezTo>
                <a:close/>
              </a:path>
              <a:path w="8624458" h="2083630" stroke="0" extrusionOk="0">
                <a:moveTo>
                  <a:pt x="0" y="420309"/>
                </a:moveTo>
                <a:cubicBezTo>
                  <a:pt x="34395" y="157718"/>
                  <a:pt x="405985" y="-77342"/>
                  <a:pt x="822529" y="0"/>
                </a:cubicBezTo>
                <a:cubicBezTo>
                  <a:pt x="1112277" y="25038"/>
                  <a:pt x="1683559" y="-3117"/>
                  <a:pt x="1889379" y="0"/>
                </a:cubicBezTo>
                <a:cubicBezTo>
                  <a:pt x="2093980" y="-11247"/>
                  <a:pt x="2471158" y="-36597"/>
                  <a:pt x="2746849" y="0"/>
                </a:cubicBezTo>
                <a:cubicBezTo>
                  <a:pt x="3033173" y="65953"/>
                  <a:pt x="3409069" y="2201"/>
                  <a:pt x="3604317" y="0"/>
                </a:cubicBezTo>
                <a:cubicBezTo>
                  <a:pt x="3775401" y="-261"/>
                  <a:pt x="4345667" y="90567"/>
                  <a:pt x="4671168" y="0"/>
                </a:cubicBezTo>
                <a:cubicBezTo>
                  <a:pt x="4998113" y="22289"/>
                  <a:pt x="5329978" y="-132"/>
                  <a:pt x="5598431" y="0"/>
                </a:cubicBezTo>
                <a:cubicBezTo>
                  <a:pt x="5876255" y="31755"/>
                  <a:pt x="6472155" y="-12616"/>
                  <a:pt x="6735077" y="0"/>
                </a:cubicBezTo>
                <a:cubicBezTo>
                  <a:pt x="7039282" y="30351"/>
                  <a:pt x="7500865" y="-4758"/>
                  <a:pt x="7801927" y="0"/>
                </a:cubicBezTo>
                <a:cubicBezTo>
                  <a:pt x="8164782" y="-6723"/>
                  <a:pt x="8701342" y="152130"/>
                  <a:pt x="8624458" y="420309"/>
                </a:cubicBezTo>
                <a:cubicBezTo>
                  <a:pt x="8631539" y="529989"/>
                  <a:pt x="8588683" y="698780"/>
                  <a:pt x="8624458" y="809785"/>
                </a:cubicBezTo>
                <a:cubicBezTo>
                  <a:pt x="8666915" y="866774"/>
                  <a:pt x="8596699" y="1117767"/>
                  <a:pt x="8624458" y="1248982"/>
                </a:cubicBezTo>
                <a:cubicBezTo>
                  <a:pt x="8663002" y="1423212"/>
                  <a:pt x="8621207" y="1471347"/>
                  <a:pt x="8624458" y="1663319"/>
                </a:cubicBezTo>
                <a:cubicBezTo>
                  <a:pt x="8591474" y="1840221"/>
                  <a:pt x="8131611" y="2122293"/>
                  <a:pt x="7801927" y="2083630"/>
                </a:cubicBezTo>
                <a:cubicBezTo>
                  <a:pt x="7671823" y="2057553"/>
                  <a:pt x="7191999" y="2078147"/>
                  <a:pt x="7014251" y="2083630"/>
                </a:cubicBezTo>
                <a:cubicBezTo>
                  <a:pt x="6685690" y="2033066"/>
                  <a:pt x="6292659" y="2166419"/>
                  <a:pt x="5877607" y="2083630"/>
                </a:cubicBezTo>
                <a:cubicBezTo>
                  <a:pt x="5469339" y="2033003"/>
                  <a:pt x="5288951" y="2061770"/>
                  <a:pt x="4950345" y="2083630"/>
                </a:cubicBezTo>
                <a:cubicBezTo>
                  <a:pt x="4621668" y="2142928"/>
                  <a:pt x="4276673" y="2116092"/>
                  <a:pt x="4023081" y="2083630"/>
                </a:cubicBezTo>
                <a:cubicBezTo>
                  <a:pt x="3817309" y="2082419"/>
                  <a:pt x="3484284" y="2109944"/>
                  <a:pt x="2886436" y="2083630"/>
                </a:cubicBezTo>
                <a:cubicBezTo>
                  <a:pt x="2330234" y="2085097"/>
                  <a:pt x="2344590" y="2105931"/>
                  <a:pt x="1819586" y="2083630"/>
                </a:cubicBezTo>
                <a:cubicBezTo>
                  <a:pt x="1306369" y="2052839"/>
                  <a:pt x="1023928" y="2118109"/>
                  <a:pt x="822529" y="2083630"/>
                </a:cubicBezTo>
                <a:cubicBezTo>
                  <a:pt x="378043" y="2059133"/>
                  <a:pt x="67253" y="1948458"/>
                  <a:pt x="0" y="1663319"/>
                </a:cubicBezTo>
                <a:cubicBezTo>
                  <a:pt x="25284" y="1531095"/>
                  <a:pt x="-40666" y="1484977"/>
                  <a:pt x="0" y="1248982"/>
                </a:cubicBezTo>
                <a:cubicBezTo>
                  <a:pt x="21078" y="1043496"/>
                  <a:pt x="11428" y="1047089"/>
                  <a:pt x="0" y="847076"/>
                </a:cubicBezTo>
                <a:cubicBezTo>
                  <a:pt x="22878" y="644673"/>
                  <a:pt x="-16069" y="521184"/>
                  <a:pt x="0" y="420309"/>
                </a:cubicBezTo>
                <a:close/>
              </a:path>
              <a:path w="8624458" h="2083630" fill="none" stroke="0" extrusionOk="0">
                <a:moveTo>
                  <a:pt x="0" y="420309"/>
                </a:moveTo>
                <a:cubicBezTo>
                  <a:pt x="-39005" y="100770"/>
                  <a:pt x="458385" y="-9593"/>
                  <a:pt x="822529" y="0"/>
                </a:cubicBezTo>
                <a:cubicBezTo>
                  <a:pt x="987566" y="48514"/>
                  <a:pt x="1359114" y="38457"/>
                  <a:pt x="1819586" y="0"/>
                </a:cubicBezTo>
                <a:cubicBezTo>
                  <a:pt x="2214735" y="17879"/>
                  <a:pt x="2258266" y="6047"/>
                  <a:pt x="2677055" y="0"/>
                </a:cubicBezTo>
                <a:cubicBezTo>
                  <a:pt x="3060182" y="-25752"/>
                  <a:pt x="3281162" y="-43222"/>
                  <a:pt x="3534524" y="0"/>
                </a:cubicBezTo>
                <a:cubicBezTo>
                  <a:pt x="3849795" y="-26145"/>
                  <a:pt x="4328912" y="15815"/>
                  <a:pt x="4601375" y="0"/>
                </a:cubicBezTo>
                <a:cubicBezTo>
                  <a:pt x="4823421" y="-36180"/>
                  <a:pt x="5122015" y="11004"/>
                  <a:pt x="5389049" y="0"/>
                </a:cubicBezTo>
                <a:cubicBezTo>
                  <a:pt x="5584141" y="-25487"/>
                  <a:pt x="5858417" y="-23261"/>
                  <a:pt x="6246518" y="0"/>
                </a:cubicBezTo>
                <a:cubicBezTo>
                  <a:pt x="6559559" y="6206"/>
                  <a:pt x="7360959" y="35888"/>
                  <a:pt x="7801927" y="0"/>
                </a:cubicBezTo>
                <a:cubicBezTo>
                  <a:pt x="8184329" y="-55572"/>
                  <a:pt x="8623355" y="120166"/>
                  <a:pt x="8624458" y="420309"/>
                </a:cubicBezTo>
                <a:cubicBezTo>
                  <a:pt x="8674932" y="602690"/>
                  <a:pt x="8666137" y="699270"/>
                  <a:pt x="8624458" y="847076"/>
                </a:cubicBezTo>
                <a:cubicBezTo>
                  <a:pt x="8596952" y="1024038"/>
                  <a:pt x="8631944" y="1084561"/>
                  <a:pt x="8624458" y="1261413"/>
                </a:cubicBezTo>
                <a:cubicBezTo>
                  <a:pt x="8610223" y="1408642"/>
                  <a:pt x="8634901" y="1502609"/>
                  <a:pt x="8624458" y="1663319"/>
                </a:cubicBezTo>
                <a:cubicBezTo>
                  <a:pt x="8702994" y="1962419"/>
                  <a:pt x="8244662" y="2027969"/>
                  <a:pt x="7801927" y="2083630"/>
                </a:cubicBezTo>
                <a:cubicBezTo>
                  <a:pt x="7366239" y="2054519"/>
                  <a:pt x="7195817" y="2111797"/>
                  <a:pt x="6804870" y="2083630"/>
                </a:cubicBezTo>
                <a:cubicBezTo>
                  <a:pt x="6484081" y="2058787"/>
                  <a:pt x="6191437" y="2046368"/>
                  <a:pt x="5807815" y="2083630"/>
                </a:cubicBezTo>
                <a:cubicBezTo>
                  <a:pt x="5433250" y="2043670"/>
                  <a:pt x="5256897" y="2017779"/>
                  <a:pt x="4740961" y="2083630"/>
                </a:cubicBezTo>
                <a:cubicBezTo>
                  <a:pt x="4223136" y="2069381"/>
                  <a:pt x="4008969" y="2049379"/>
                  <a:pt x="3743906" y="2083630"/>
                </a:cubicBezTo>
                <a:cubicBezTo>
                  <a:pt x="3535596" y="2133210"/>
                  <a:pt x="3017763" y="2065114"/>
                  <a:pt x="2816641" y="2083630"/>
                </a:cubicBezTo>
                <a:cubicBezTo>
                  <a:pt x="2642059" y="2075003"/>
                  <a:pt x="2114226" y="2072917"/>
                  <a:pt x="1889379" y="2083630"/>
                </a:cubicBezTo>
                <a:cubicBezTo>
                  <a:pt x="1629044" y="2035588"/>
                  <a:pt x="1325142" y="2076301"/>
                  <a:pt x="822529" y="2083630"/>
                </a:cubicBezTo>
                <a:cubicBezTo>
                  <a:pt x="376614" y="2074658"/>
                  <a:pt x="172638" y="1919143"/>
                  <a:pt x="0" y="1663319"/>
                </a:cubicBezTo>
                <a:cubicBezTo>
                  <a:pt x="33474" y="1488398"/>
                  <a:pt x="7602" y="1366432"/>
                  <a:pt x="0" y="1248982"/>
                </a:cubicBezTo>
                <a:cubicBezTo>
                  <a:pt x="-1609" y="1138849"/>
                  <a:pt x="31315" y="947418"/>
                  <a:pt x="0" y="809785"/>
                </a:cubicBezTo>
                <a:cubicBezTo>
                  <a:pt x="-9876" y="646516"/>
                  <a:pt x="-71413" y="523900"/>
                  <a:pt x="0" y="420309"/>
                </a:cubicBezTo>
                <a:close/>
              </a:path>
              <a:path w="8624458" h="2083630" fill="none" stroke="0" extrusionOk="0">
                <a:moveTo>
                  <a:pt x="0" y="420309"/>
                </a:moveTo>
                <a:cubicBezTo>
                  <a:pt x="-20972" y="212167"/>
                  <a:pt x="395285" y="51326"/>
                  <a:pt x="822529" y="0"/>
                </a:cubicBezTo>
                <a:cubicBezTo>
                  <a:pt x="1060965" y="8071"/>
                  <a:pt x="1404118" y="44002"/>
                  <a:pt x="1819586" y="0"/>
                </a:cubicBezTo>
                <a:cubicBezTo>
                  <a:pt x="2213851" y="9265"/>
                  <a:pt x="2263107" y="15722"/>
                  <a:pt x="2677055" y="0"/>
                </a:cubicBezTo>
                <a:cubicBezTo>
                  <a:pt x="3048884" y="-18835"/>
                  <a:pt x="3265831" y="11931"/>
                  <a:pt x="3534524" y="0"/>
                </a:cubicBezTo>
                <a:cubicBezTo>
                  <a:pt x="3931107" y="-50211"/>
                  <a:pt x="4377970" y="2121"/>
                  <a:pt x="4601375" y="0"/>
                </a:cubicBezTo>
                <a:cubicBezTo>
                  <a:pt x="4846761" y="-29890"/>
                  <a:pt x="5154311" y="26884"/>
                  <a:pt x="5389049" y="0"/>
                </a:cubicBezTo>
                <a:cubicBezTo>
                  <a:pt x="5587999" y="-37660"/>
                  <a:pt x="5955039" y="23803"/>
                  <a:pt x="6246518" y="0"/>
                </a:cubicBezTo>
                <a:cubicBezTo>
                  <a:pt x="6474776" y="-36820"/>
                  <a:pt x="7397350" y="-17432"/>
                  <a:pt x="7801927" y="0"/>
                </a:cubicBezTo>
                <a:cubicBezTo>
                  <a:pt x="8178087" y="-89554"/>
                  <a:pt x="8634974" y="128118"/>
                  <a:pt x="8624458" y="420309"/>
                </a:cubicBezTo>
                <a:cubicBezTo>
                  <a:pt x="8667918" y="630182"/>
                  <a:pt x="8644905" y="696670"/>
                  <a:pt x="8624458" y="847076"/>
                </a:cubicBezTo>
                <a:cubicBezTo>
                  <a:pt x="8570561" y="993615"/>
                  <a:pt x="8634655" y="1069771"/>
                  <a:pt x="8624458" y="1261413"/>
                </a:cubicBezTo>
                <a:cubicBezTo>
                  <a:pt x="8586336" y="1423877"/>
                  <a:pt x="8639182" y="1537279"/>
                  <a:pt x="8624458" y="1663319"/>
                </a:cubicBezTo>
                <a:cubicBezTo>
                  <a:pt x="8760077" y="1864126"/>
                  <a:pt x="8245089" y="2072040"/>
                  <a:pt x="7801927" y="2083630"/>
                </a:cubicBezTo>
                <a:cubicBezTo>
                  <a:pt x="7355343" y="2085611"/>
                  <a:pt x="7210195" y="2066771"/>
                  <a:pt x="6804870" y="2083630"/>
                </a:cubicBezTo>
                <a:cubicBezTo>
                  <a:pt x="6424217" y="2055379"/>
                  <a:pt x="6061718" y="2036117"/>
                  <a:pt x="5807815" y="2083630"/>
                </a:cubicBezTo>
                <a:cubicBezTo>
                  <a:pt x="5417146" y="2083606"/>
                  <a:pt x="5258989" y="2046004"/>
                  <a:pt x="4740961" y="2083630"/>
                </a:cubicBezTo>
                <a:cubicBezTo>
                  <a:pt x="4572326" y="2106997"/>
                  <a:pt x="4353682" y="2084351"/>
                  <a:pt x="4242434" y="2083630"/>
                </a:cubicBezTo>
                <a:cubicBezTo>
                  <a:pt x="4131186" y="2082909"/>
                  <a:pt x="3869958" y="2076815"/>
                  <a:pt x="3743906" y="2083630"/>
                </a:cubicBezTo>
                <a:cubicBezTo>
                  <a:pt x="3542057" y="2156228"/>
                  <a:pt x="2989860" y="2055714"/>
                  <a:pt x="2816641" y="2083630"/>
                </a:cubicBezTo>
                <a:cubicBezTo>
                  <a:pt x="2600293" y="2089342"/>
                  <a:pt x="2185379" y="2132395"/>
                  <a:pt x="1889379" y="2083630"/>
                </a:cubicBezTo>
                <a:cubicBezTo>
                  <a:pt x="1607791" y="2109306"/>
                  <a:pt x="1415375" y="2067380"/>
                  <a:pt x="822529" y="2083630"/>
                </a:cubicBezTo>
                <a:cubicBezTo>
                  <a:pt x="416331" y="2030103"/>
                  <a:pt x="191474" y="1932407"/>
                  <a:pt x="0" y="1663319"/>
                </a:cubicBezTo>
                <a:cubicBezTo>
                  <a:pt x="35277" y="1526054"/>
                  <a:pt x="-33506" y="1371620"/>
                  <a:pt x="0" y="1248982"/>
                </a:cubicBezTo>
                <a:cubicBezTo>
                  <a:pt x="22625" y="1152767"/>
                  <a:pt x="9714" y="991361"/>
                  <a:pt x="0" y="809785"/>
                </a:cubicBezTo>
                <a:cubicBezTo>
                  <a:pt x="-24501" y="662901"/>
                  <a:pt x="-52615" y="510367"/>
                  <a:pt x="0" y="420309"/>
                </a:cubicBezTo>
                <a:close/>
              </a:path>
            </a:pathLst>
          </a:custGeom>
          <a:solidFill>
            <a:srgbClr val="FFFF99">
              <a:alpha val="94902"/>
            </a:srgb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757555" marR="0" lvl="0" indent="0" algn="just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757555" marR="0" lvl="0" indent="0" algn="just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757555" marR="0" lvl="0" indent="0" algn="just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757555" marR="0" lvl="0" indent="0" algn="just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757555" marR="0" lvl="0" indent="0" algn="just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757555" marR="0" lvl="0" indent="0" algn="just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757555" marR="0" lvl="0" indent="0" algn="just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757555" marR="0" lvl="0" indent="0" algn="just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757555" marR="0" lvl="0" indent="0" algn="just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23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757555" marR="0" lvl="0" indent="0" algn="just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lang="en-US" sz="2300" b="1" i="1" dirty="0">
              <a:solidFill>
                <a:prstClr val="black"/>
              </a:solidFill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57555" marR="0" lvl="0" indent="0" algn="just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23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757555" marR="0" lvl="0" indent="0" algn="just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lang="en-US" sz="2300" b="1" i="1" dirty="0">
              <a:solidFill>
                <a:prstClr val="black"/>
              </a:solidFill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57555" marR="0" lvl="0" indent="0" algn="just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3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  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học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hôm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nay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giúp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em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biết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được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điều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gì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?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757555" marR="0" lvl="0" indent="0" algn="just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3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   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12494" y="117413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64716" y="715618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167522" y="147524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64716" y="715618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503" y="121083"/>
            <a:ext cx="6693409" cy="3340150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1030223" y="3487674"/>
            <a:ext cx="7363968" cy="1292352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cặp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đồng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89059" y="193857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64716" y="715618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14" name="Rectangle: Rounded Corners 13"/>
          <p:cNvSpPr/>
          <p:nvPr/>
        </p:nvSpPr>
        <p:spPr>
          <a:xfrm>
            <a:off x="1760444" y="59690"/>
            <a:ext cx="5623111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Tìm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cặp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đồng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nghĩa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221741" y="1467783"/>
            <a:ext cx="2120227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ba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 panose="020B0604020202020204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1652309" y="4050835"/>
            <a:ext cx="2120227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cha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 panose="020B0604020202020204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6645821" y="2729773"/>
            <a:ext cx="2120227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lá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cờ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 panose="020B0604020202020204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3772536" y="2729773"/>
            <a:ext cx="2120227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mẹ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sym typeface="Arial" panose="020B0604020202020204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73086" y="2759309"/>
            <a:ext cx="3158446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nhỏ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nhắn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 panose="020B0604020202020204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3365710" y="1467783"/>
            <a:ext cx="2120227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lá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cây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 panose="020B0604020202020204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6645822" y="1431274"/>
            <a:ext cx="2120227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má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 panose="020B0604020202020204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4621948" y="4028272"/>
            <a:ext cx="2569629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nhỏ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xíu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bldLvl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89059" y="193857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146265" y="676147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14" name="Rectangle: Rounded Corners 13"/>
          <p:cNvSpPr/>
          <p:nvPr/>
        </p:nvSpPr>
        <p:spPr>
          <a:xfrm>
            <a:off x="1760444" y="59690"/>
            <a:ext cx="5431133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34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C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ặp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từ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đồng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nghĩa</a:t>
            </a:r>
            <a:r>
              <a:rPr lang="en-US" sz="34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: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 panose="020B0604020202020204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5919125" y="4218165"/>
            <a:ext cx="2120227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lá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cờ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 panose="020B0604020202020204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374576" y="4218165"/>
            <a:ext cx="2120227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lá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rPr>
              <a:t>cây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 panose="020B060402020202020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8496" y="925336"/>
            <a:ext cx="4305322" cy="950850"/>
            <a:chOff x="158496" y="925335"/>
            <a:chExt cx="4305322" cy="1211855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326817" y="1179120"/>
              <a:ext cx="1847723" cy="705916"/>
            </a:xfrm>
            <a:prstGeom prst="roundRect">
              <a:avLst/>
            </a:prstGeom>
            <a:solidFill>
              <a:srgbClr val="FFFFF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 panose="020B0604020202020204"/>
                </a:rPr>
                <a:t>ba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endParaRPr>
            </a:p>
          </p:txBody>
        </p:sp>
        <p:sp>
          <p:nvSpPr>
            <p:cNvPr id="3" name="Rectangle: Rounded Corners 2"/>
            <p:cNvSpPr/>
            <p:nvPr/>
          </p:nvSpPr>
          <p:spPr>
            <a:xfrm>
              <a:off x="2391145" y="1172834"/>
              <a:ext cx="1847723" cy="705916"/>
            </a:xfrm>
            <a:prstGeom prst="roundRect">
              <a:avLst/>
            </a:prstGeom>
            <a:solidFill>
              <a:srgbClr val="FFFFF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 panose="020B0604020202020204"/>
                </a:rPr>
                <a:t>cha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8496" y="925335"/>
              <a:ext cx="4305322" cy="12118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86256" y="2016674"/>
            <a:ext cx="6571488" cy="987723"/>
            <a:chOff x="1178074" y="2383951"/>
            <a:chExt cx="6571488" cy="1371584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1374576" y="2675931"/>
              <a:ext cx="3158446" cy="705916"/>
            </a:xfrm>
            <a:prstGeom prst="roundRect">
              <a:avLst/>
            </a:prstGeom>
            <a:solidFill>
              <a:srgbClr val="FFFFF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 panose="020B0604020202020204"/>
                </a:rPr>
                <a:t>nhỏ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 panose="020B0604020202020204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 panose="020B0604020202020204"/>
                </a:rPr>
                <a:t>nhắn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4767680" y="2675931"/>
              <a:ext cx="2569629" cy="705916"/>
            </a:xfrm>
            <a:prstGeom prst="roundRect">
              <a:avLst/>
            </a:prstGeom>
            <a:solidFill>
              <a:srgbClr val="FFFFF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 panose="020B0604020202020204"/>
                </a:rPr>
                <a:t>nhỏ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 panose="020B0604020202020204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 panose="020B0604020202020204"/>
                </a:rPr>
                <a:t>xíu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78074" y="2383951"/>
              <a:ext cx="6571488" cy="13715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41295" y="918293"/>
            <a:ext cx="3675888" cy="957893"/>
            <a:chOff x="5141295" y="918293"/>
            <a:chExt cx="3675888" cy="1174791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7252095" y="1169072"/>
              <a:ext cx="1354425" cy="705916"/>
            </a:xfrm>
            <a:prstGeom prst="roundRect">
              <a:avLst/>
            </a:prstGeom>
            <a:solidFill>
              <a:srgbClr val="FFFFF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 panose="020B0604020202020204"/>
                </a:rPr>
                <a:t>mẹ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endParaRP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5376604" y="1193227"/>
              <a:ext cx="1648907" cy="705916"/>
            </a:xfrm>
            <a:prstGeom prst="roundRect">
              <a:avLst/>
            </a:prstGeom>
            <a:solidFill>
              <a:srgbClr val="FFFFF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 panose="020B0604020202020204"/>
                </a:rPr>
                <a:t>má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 panose="020B0604020202020204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41295" y="918293"/>
              <a:ext cx="3675888" cy="11747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030985" y="3813974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793681" y="3449728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7278935" y="3283880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11358" y="1785430"/>
            <a:ext cx="6121284" cy="10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9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sz="6450" b="0" i="0" u="none" strike="noStrike" kern="1200" cap="none" spc="0" normalizeH="0" baseline="0" noProof="0" dirty="0">
              <a:ln>
                <a:noFill/>
              </a:ln>
              <a:solidFill>
                <a:srgbClr val="BEEAFF"/>
              </a:solidFill>
              <a:effectLst/>
              <a:uLnTx/>
              <a:uFillTx/>
              <a:latin typeface="Chewy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80285" y="59690"/>
            <a:ext cx="564070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Thứ Năm ngày 17 tháng 10 năm 2024</a:t>
            </a:r>
            <a:endParaRPr kumimoji="0" lang="en-US" sz="2000" b="1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000" b="0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4: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CÓ CHÍ THÌ NÊN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18" name="Picture 2" descr="Sách giáo khoa THPT 20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607" y="28695"/>
            <a:ext cx="1756709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3"/>
          <p:cNvGrpSpPr/>
          <p:nvPr/>
        </p:nvGrpSpPr>
        <p:grpSpPr>
          <a:xfrm>
            <a:off x="704193" y="945064"/>
            <a:ext cx="6651745" cy="2795853"/>
            <a:chOff x="-5578" y="-38100"/>
            <a:chExt cx="3880871" cy="1734786"/>
          </a:xfrm>
        </p:grpSpPr>
        <p:sp>
          <p:nvSpPr>
            <p:cNvPr id="17" name="Freeform 4"/>
            <p:cNvSpPr/>
            <p:nvPr/>
          </p:nvSpPr>
          <p:spPr>
            <a:xfrm>
              <a:off x="-5578" y="48661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19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87050" y="1491886"/>
            <a:ext cx="6814779" cy="16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400" b="0" i="0" u="sng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Luyện</a:t>
            </a:r>
            <a:r>
              <a:rPr kumimoji="0" lang="en-US" sz="3400" b="0" i="0" u="sng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400" b="0" i="0" u="sng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en-US" sz="3400" b="0" i="0" u="sng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400" b="0" i="0" u="sng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kumimoji="0" lang="en-US" sz="3400" b="0" i="0" u="sng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400" b="0" i="0" u="sng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kumimoji="0" lang="en-US" sz="3400" b="0" i="0" u="sng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</a:t>
            </a:r>
            <a:endParaRPr kumimoji="0" lang="en-US" sz="3400" b="0" i="0" u="sng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đa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nghĩa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-27184" y="612564"/>
            <a:ext cx="9171184" cy="127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  <a:buClr>
                <a:srgbClr val="D71820"/>
              </a:buClr>
              <a:buSzPts val="1200"/>
              <a:tabLst>
                <a:tab pos="267335" algn="l"/>
              </a:tabLst>
            </a:pPr>
            <a:r>
              <a:rPr lang="en-US" sz="1900" b="1" u="none" strike="noStrike" spc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900" b="1" u="none" strike="noStrike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1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1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9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13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800"/>
              </a:spcAft>
              <a:buClr>
                <a:srgbClr val="231F20"/>
              </a:buClr>
              <a:buSzPts val="1200"/>
              <a:tabLst>
                <a:tab pos="462280" algn="l"/>
              </a:tabLst>
            </a:pPr>
            <a:endParaRPr lang="en-US" sz="1800" u="none" strike="noStrike" spc="0" dirty="0">
              <a:solidFill>
                <a:srgbClr val="FF0000"/>
              </a:solidFill>
              <a:effectLst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" y="161487"/>
            <a:ext cx="2194560" cy="5067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I.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xét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496" y="1041851"/>
            <a:ext cx="2706624" cy="206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lnSpc>
                <a:spcPct val="127000"/>
              </a:lnSpc>
              <a:tabLst>
                <a:tab pos="469265" algn="l"/>
              </a:tabLst>
            </a:pP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 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com-pa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endParaRPr lang="en-US" sz="1130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69900">
              <a:lnSpc>
                <a:spcPct val="127000"/>
              </a:lnSpc>
            </a:pP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b="1" kern="10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1130" b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đứng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130" b="1" kern="10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1130" b="1" kern="10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quay. </a:t>
            </a:r>
            <a:endParaRPr lang="en-US" sz="1130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69900">
              <a:lnSpc>
                <a:spcPct val="127000"/>
              </a:lnSpc>
            </a:pP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Cái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kiềng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đun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1130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69900">
              <a:lnSpc>
                <a:spcPct val="127000"/>
              </a:lnSpc>
            </a:pP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 </a:t>
            </a:r>
            <a:r>
              <a:rPr lang="en-US" sz="1130" b="1" kern="10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1130" b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xoè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lửa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sz="1130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69900">
              <a:lnSpc>
                <a:spcPct val="127000"/>
              </a:lnSpc>
            </a:pP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Chẳng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1130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69900">
              <a:lnSpc>
                <a:spcPct val="127000"/>
              </a:lnSpc>
            </a:pP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bốn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b="1" kern="10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1130" kern="10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1130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003300">
              <a:lnSpc>
                <a:spcPct val="115000"/>
              </a:lnSpc>
            </a:pPr>
            <a:r>
              <a:rPr lang="en-US" sz="9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VŨ QUẦN PHƯƠNG</a:t>
            </a:r>
            <a:endParaRPr lang="en-US" sz="900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b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034" y="2543992"/>
            <a:ext cx="2706624" cy="1281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7000"/>
              </a:lnSpc>
              <a:tabLst>
                <a:tab pos="240665" algn="l"/>
              </a:tabLst>
            </a:pP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b="1" kern="100" dirty="0" err="1">
                <a:solidFill>
                  <a:schemeClr val="tx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1130" b="1" kern="10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bé</a:t>
            </a:r>
            <a:endParaRPr lang="en-US" sz="1130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41300">
              <a:lnSpc>
                <a:spcPct val="127000"/>
              </a:lnSpc>
            </a:pP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dép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1130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41300">
              <a:lnSpc>
                <a:spcPct val="127000"/>
              </a:lnSpc>
            </a:pP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Dép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lắm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1130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41300">
              <a:lnSpc>
                <a:spcPct val="127000"/>
              </a:lnSpc>
            </a:pP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1130" b="1" kern="100" dirty="0" err="1">
                <a:solidFill>
                  <a:schemeClr val="tx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1130" b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khắp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1130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 </a:t>
            </a:r>
            <a:r>
              <a:rPr lang="en-US" sz="9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br>
              <a:rPr lang="en-US" sz="9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495418" y="3615498"/>
            <a:ext cx="3852672" cy="168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415290" algn="l"/>
              </a:tabLst>
            </a:pP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c)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Nổi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Quần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hoá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núi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Đen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Tây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Ninh)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chùa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10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1200" b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núi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trải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1 500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bậc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vòng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tảng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rừng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um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tùm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thăm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ngôi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chùa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nằm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200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mét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1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sz="9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9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Sổ</a:t>
            </a:r>
            <a:r>
              <a:rPr lang="en-US" sz="9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9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 </a:t>
            </a:r>
            <a:r>
              <a:rPr lang="en-US" sz="9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en-US" sz="9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Tây</a:t>
            </a:r>
            <a:r>
              <a:rPr lang="en-US" sz="9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Ninh</a:t>
            </a:r>
            <a:endParaRPr lang="en-US" sz="900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br>
              <a:rPr lang="en-US" sz="1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</a:br>
            <a:endParaRPr lang="en-US" sz="1100" dirty="0">
              <a:latin typeface="UTM Avo" panose="020406030505060202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5297424" y="1246383"/>
            <a:ext cx="3337312" cy="90220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4000"/>
              </a:lnSpc>
            </a:pP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(1)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Bộ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phận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dưới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cùng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cơ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thể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người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hoặc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động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vật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dùng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để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đi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đứng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  <a:endParaRPr lang="en-US" sz="1300" kern="1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5297424" y="2525703"/>
            <a:ext cx="3337312" cy="902209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7000"/>
              </a:lnSpc>
              <a:tabLst>
                <a:tab pos="469265" algn="l"/>
              </a:tabLst>
            </a:pP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(2)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Phần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dưới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cùng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một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số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vật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tiếp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giáp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và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bám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chặt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vào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mặt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nền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  <a:endParaRPr lang="en-US" sz="1300" kern="1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5273040" y="3757529"/>
            <a:ext cx="3337312" cy="902209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7000"/>
              </a:lnSpc>
              <a:tabLst>
                <a:tab pos="469265" algn="l"/>
              </a:tabLst>
            </a:pPr>
            <a:endParaRPr lang="en-US" sz="1300" kern="100" dirty="0">
              <a:solidFill>
                <a:srgbClr val="231F20"/>
              </a:solidFill>
              <a:effectLst/>
              <a:latin typeface="UTM Avo" panose="02040603050506020204" pitchFamily="18" charset="0"/>
              <a:ea typeface="Arial" panose="020B0604020202020204" pitchFamily="34" charset="0"/>
            </a:endParaRPr>
          </a:p>
          <a:p>
            <a:pPr>
              <a:lnSpc>
                <a:spcPct val="127000"/>
              </a:lnSpc>
              <a:tabLst>
                <a:tab pos="469265" algn="l"/>
              </a:tabLst>
            </a:pPr>
            <a:endParaRPr lang="en-US" sz="1300" kern="100" dirty="0">
              <a:solidFill>
                <a:srgbClr val="231F20"/>
              </a:solidFill>
              <a:latin typeface="UTM Avo" panose="020406030505060202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27000"/>
              </a:lnSpc>
              <a:tabLst>
                <a:tab pos="469265" algn="l"/>
              </a:tabLst>
            </a:pP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(3) 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Bộ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phận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dưới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cùng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một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số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đồ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dùng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có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tác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dụng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đỡ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cho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các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bộ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phận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khác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  <a:endParaRPr lang="en-US" sz="1300" kern="1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br>
              <a:rPr lang="en-US" sz="18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en-US" sz="1300" kern="1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4" name="Shape 701"/>
          <p:cNvPicPr/>
          <p:nvPr/>
        </p:nvPicPr>
        <p:blipFill>
          <a:blip r:embed="rId1"/>
          <a:stretch>
            <a:fillRect/>
          </a:stretch>
        </p:blipFill>
        <p:spPr>
          <a:xfrm>
            <a:off x="3177658" y="1116590"/>
            <a:ext cx="1164590" cy="1237615"/>
          </a:xfrm>
          <a:prstGeom prst="rect">
            <a:avLst/>
          </a:prstGeom>
        </p:spPr>
      </p:pic>
      <p:pic>
        <p:nvPicPr>
          <p:cNvPr id="15" name="Shape 705"/>
          <p:cNvPicPr/>
          <p:nvPr/>
        </p:nvPicPr>
        <p:blipFill>
          <a:blip r:embed="rId2"/>
          <a:stretch>
            <a:fillRect/>
          </a:stretch>
        </p:blipFill>
        <p:spPr>
          <a:xfrm>
            <a:off x="3210046" y="2588693"/>
            <a:ext cx="847090" cy="847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bldLvl="0" animBg="1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12192" y="25671"/>
            <a:ext cx="9171184" cy="5131308"/>
          </a:xfrm>
          <a:custGeom>
            <a:avLst/>
            <a:gdLst/>
            <a:ahLst/>
            <a:cxnLst/>
            <a:rect l="l" t="t" r="r" b="b"/>
            <a:pathLst>
              <a:path w="3875293" h="1648025">
                <a:moveTo>
                  <a:pt x="23677" y="0"/>
                </a:moveTo>
                <a:lnTo>
                  <a:pt x="3851615" y="0"/>
                </a:lnTo>
                <a:cubicBezTo>
                  <a:pt x="3857895" y="0"/>
                  <a:pt x="3863917" y="2495"/>
                  <a:pt x="3868358" y="6935"/>
                </a:cubicBezTo>
                <a:cubicBezTo>
                  <a:pt x="3872798" y="11375"/>
                  <a:pt x="3875293" y="17398"/>
                  <a:pt x="3875293" y="23677"/>
                </a:cubicBezTo>
                <a:lnTo>
                  <a:pt x="3875293" y="1624348"/>
                </a:lnTo>
                <a:cubicBezTo>
                  <a:pt x="3875293" y="1630628"/>
                  <a:pt x="3872798" y="1636650"/>
                  <a:pt x="3868358" y="1641091"/>
                </a:cubicBezTo>
                <a:cubicBezTo>
                  <a:pt x="3863917" y="1645531"/>
                  <a:pt x="3857895" y="1648025"/>
                  <a:pt x="3851615" y="1648025"/>
                </a:cubicBezTo>
                <a:lnTo>
                  <a:pt x="23677" y="1648025"/>
                </a:lnTo>
                <a:cubicBezTo>
                  <a:pt x="17398" y="1648025"/>
                  <a:pt x="11375" y="1645531"/>
                  <a:pt x="6935" y="1641091"/>
                </a:cubicBezTo>
                <a:cubicBezTo>
                  <a:pt x="2495" y="1636650"/>
                  <a:pt x="0" y="1630628"/>
                  <a:pt x="0" y="1624348"/>
                </a:cubicBezTo>
                <a:lnTo>
                  <a:pt x="0" y="23677"/>
                </a:lnTo>
                <a:cubicBezTo>
                  <a:pt x="0" y="17398"/>
                  <a:pt x="2495" y="11375"/>
                  <a:pt x="6935" y="6935"/>
                </a:cubicBezTo>
                <a:cubicBezTo>
                  <a:pt x="11375" y="2495"/>
                  <a:pt x="17398" y="0"/>
                  <a:pt x="23677" y="0"/>
                </a:cubicBezTo>
                <a:close/>
              </a:path>
            </a:pathLst>
          </a:custGeom>
          <a:solidFill>
            <a:srgbClr val="FFFFFF"/>
          </a:solidFill>
          <a:ln w="57150" cap="rnd">
            <a:solidFill>
              <a:srgbClr val="3E82A3"/>
            </a:solidFill>
            <a:prstDash val="solid"/>
            <a:round/>
          </a:ln>
        </p:spPr>
      </p:sp>
      <p:sp>
        <p:nvSpPr>
          <p:cNvPr id="24" name="TextBox 23"/>
          <p:cNvSpPr txBox="1"/>
          <p:nvPr/>
        </p:nvSpPr>
        <p:spPr>
          <a:xfrm>
            <a:off x="-27184" y="612564"/>
            <a:ext cx="9171184" cy="127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D71820"/>
              </a:buClr>
              <a:buSzPts val="1200"/>
              <a:buFont typeface="Arial" panose="020B0604020202020204"/>
              <a:buNone/>
              <a:tabLst>
                <a:tab pos="267335" algn="l"/>
              </a:tabLst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 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1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Tìm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nghĩa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phù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hợp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với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in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đậm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trong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mỗi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đoạn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thơ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đoạn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văn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sau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231F20"/>
              </a:buClr>
              <a:buSzPts val="1200"/>
              <a:buFont typeface="Arial" panose="020B0604020202020204"/>
              <a:buNone/>
              <a:tabLst>
                <a:tab pos="46228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" y="161487"/>
            <a:ext cx="2194560" cy="5067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Nhận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xét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6348" y="4168308"/>
            <a:ext cx="4437888" cy="923330"/>
          </a:xfrm>
          <a:prstGeom prst="rect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200">
              <a:buClr>
                <a:srgbClr val="E6FFFD"/>
              </a:buClr>
            </a:pP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Làm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việc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nhóm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4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và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báo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cáo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kết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quả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. </a:t>
            </a:r>
            <a:endParaRPr lang="en-US" sz="2700" b="1" kern="0" dirty="0">
              <a:ln w="12700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UTM Avo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6048" y="1068087"/>
            <a:ext cx="6851904" cy="3046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hought Bubble: Cloud 6"/>
          <p:cNvSpPr/>
          <p:nvPr/>
        </p:nvSpPr>
        <p:spPr>
          <a:xfrm>
            <a:off x="6475126" y="4075413"/>
            <a:ext cx="2285052" cy="861774"/>
          </a:xfrm>
          <a:prstGeom prst="cloudCallout">
            <a:avLst>
              <a:gd name="adj1" fmla="val -76924"/>
              <a:gd name="adj2" fmla="val 32536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UTM Avo" panose="02040603050506020204" pitchFamily="18" charset="0"/>
              </a:rPr>
              <a:t>SGK/57</a:t>
            </a:r>
            <a:endParaRPr lang="en-US" sz="1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bldLvl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-27184" y="612564"/>
            <a:ext cx="9171184" cy="127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D71820"/>
              </a:buClr>
              <a:buSzPts val="1200"/>
              <a:buFont typeface="Arial" panose="020B0604020202020204"/>
              <a:buNone/>
              <a:tabLst>
                <a:tab pos="267335" algn="l"/>
              </a:tabLst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 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1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Tìm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nghĩa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phù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hợp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với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in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đậm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trong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mỗi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đoạn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thơ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đoạn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văn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sau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231F20"/>
              </a:buClr>
              <a:buSzPts val="1200"/>
              <a:buFont typeface="Arial" panose="020B0604020202020204"/>
              <a:buNone/>
              <a:tabLst>
                <a:tab pos="46228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" y="161487"/>
            <a:ext cx="2194560" cy="5067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Nhận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 panose="020B0604020202020204"/>
              </a:rPr>
              <a:t>xét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496" y="1041851"/>
            <a:ext cx="2706624" cy="206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>
                <a:tab pos="469265" algn="l"/>
              </a:tabLst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 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a)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Chiếc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com-pa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bố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vẽ</a:t>
            </a:r>
            <a:endParaRPr kumimoji="0" lang="en-US" sz="113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Có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đứng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quay. </a:t>
            </a:r>
            <a:endParaRPr kumimoji="0" lang="en-US" sz="113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Cái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kiềng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đun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hằng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ngày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endParaRPr kumimoji="0" lang="en-US" sz="113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Ba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xoè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trong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lửa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endParaRPr kumimoji="0" lang="en-US" sz="113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Chẳng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bao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giờ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cả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endParaRPr kumimoji="0" lang="en-US" sz="113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chiếc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bàn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bốn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chân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kumimoji="0" lang="en-US" sz="113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1003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VŨ QUẦN PHƯƠNG</a:t>
            </a:r>
            <a:endParaRPr kumimoji="0" lang="en-US" sz="9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034" y="2543992"/>
            <a:ext cx="2706624" cy="1281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>
                <a:tab pos="240665" algn="l"/>
              </a:tabLst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b)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Bàn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bé</a:t>
            </a:r>
            <a:endParaRPr kumimoji="0" lang="en-US" sz="113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2413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dép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đẹp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thêm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ra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endParaRPr kumimoji="0" lang="en-US" sz="113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2413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Dép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cũng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vui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thích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lắm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endParaRPr kumimoji="0" lang="en-US" sz="113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2413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Theo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khắp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nhà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kumimoji="0" lang="en-US" sz="113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                                 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PHẠM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HỔ</a:t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</a:b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418" y="3615498"/>
            <a:ext cx="3852672" cy="168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>
                <a:tab pos="415290" algn="l"/>
              </a:tabLst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c)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Nổi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tiếng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nhất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trong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Quần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thể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di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tích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lịch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sử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văn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hoá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núi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Đen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(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Tây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Ninh)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chùa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chân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núi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sẽ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có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hơn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giờ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trải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nghiệm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lí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thú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theo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con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đường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1 500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bậc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vòng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quanh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những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tảng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đá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cây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rừng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um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tùm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hai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bên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để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lên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thăm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ngôi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chùa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nằm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ở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độ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cao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hơn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200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mét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này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                                                 </a:t>
            </a: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Theo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Sổ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tay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du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lịch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Tây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Ninh</a:t>
            </a:r>
            <a:endParaRPr kumimoji="0" lang="en-US" sz="9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b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/>
                <a:sym typeface="Arial" panose="020B0604020202020204"/>
              </a:rPr>
            </a:b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5297424" y="1246383"/>
            <a:ext cx="3337312" cy="90220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(1)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Bộ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phận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dưới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cùng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của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cơ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thể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người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hoặc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động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vật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dùng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để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đi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đứng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.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 panose="020B0604020202020204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5297424" y="2525703"/>
            <a:ext cx="3337312" cy="902209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>
                <a:tab pos="469265" algn="l"/>
              </a:tabLst>
              <a:defRPr/>
            </a:pP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(2)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Phần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dưới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cùng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của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một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số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vật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tiếp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giáp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và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bám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chặt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vào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mặt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nền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.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 panose="020B0604020202020204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5273040" y="3757529"/>
            <a:ext cx="3337312" cy="902209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>
                <a:tab pos="469265" algn="l"/>
              </a:tabLst>
              <a:defRPr/>
            </a:pP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+mn-cs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>
                <a:tab pos="469265" algn="l"/>
              </a:tabLst>
              <a:defRPr/>
            </a:pP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+mn-cs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>
                <a:tab pos="469265" algn="l"/>
              </a:tabLst>
              <a:defRPr/>
            </a:pP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(3) 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Bộ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phận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dưới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cùng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của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một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số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đồ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dùng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có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tác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dụng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đỡ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cho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các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bộ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phận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khác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 panose="020B0604020202020204"/>
              </a:rPr>
              <a:t>.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</a:b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 panose="020B0604020202020204"/>
            </a:endParaRPr>
          </a:p>
        </p:txBody>
      </p:sp>
      <p:cxnSp>
        <p:nvCxnSpPr>
          <p:cNvPr id="7" name="Straight Connector 6"/>
          <p:cNvCxnSpPr>
            <a:endCxn id="13" idx="1"/>
          </p:cNvCxnSpPr>
          <p:nvPr/>
        </p:nvCxnSpPr>
        <p:spPr>
          <a:xfrm>
            <a:off x="2235188" y="1908942"/>
            <a:ext cx="3037840" cy="2299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48443" y="1580754"/>
            <a:ext cx="2924597" cy="145126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1"/>
          </p:cNvCxnSpPr>
          <p:nvPr/>
        </p:nvCxnSpPr>
        <p:spPr>
          <a:xfrm flipH="1">
            <a:off x="4242816" y="2976808"/>
            <a:ext cx="1054608" cy="13391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43722" y="1502923"/>
            <a:ext cx="328295" cy="69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41070" y="1947677"/>
            <a:ext cx="346075" cy="3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661237" y="2366274"/>
            <a:ext cx="427990" cy="25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43595" y="2766827"/>
            <a:ext cx="474345" cy="76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133466" y="3436299"/>
            <a:ext cx="333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75195" y="4093718"/>
            <a:ext cx="288290" cy="3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13647" y="1515623"/>
            <a:ext cx="328295" cy="69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bldLvl="0" animBg="1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tags/tag1.xml><?xml version="1.0" encoding="utf-8"?>
<p:tagLst xmlns:p="http://schemas.openxmlformats.org/presentationml/2006/main">
  <p:tag name="INKNOELEADERBOARD" val="13818290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9573</Words>
  <Application>WPS Presentation</Application>
  <PresentationFormat>On-screen Show (16:9)</PresentationFormat>
  <Paragraphs>378</Paragraphs>
  <Slides>26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5" baseType="lpstr">
      <vt:lpstr>Arial</vt:lpstr>
      <vt:lpstr>SimSun</vt:lpstr>
      <vt:lpstr>Wingdings</vt:lpstr>
      <vt:lpstr>Arial</vt:lpstr>
      <vt:lpstr>UTM Avo</vt:lpstr>
      <vt:lpstr>Segoe Print</vt:lpstr>
      <vt:lpstr>Chewy</vt:lpstr>
      <vt:lpstr>Times New Roman</vt:lpstr>
      <vt:lpstr>Calibri</vt:lpstr>
      <vt:lpstr>UD Digi Kyokasho N-B</vt:lpstr>
      <vt:lpstr>Calibri</vt:lpstr>
      <vt:lpstr>Microsoft YaHei</vt:lpstr>
      <vt:lpstr>Arial Unicode MS</vt:lpstr>
      <vt:lpstr>Arial-Rounded</vt:lpstr>
      <vt:lpstr>Tahoma</vt:lpstr>
      <vt:lpstr>Yu Gothic UI Semibold</vt:lpstr>
      <vt:lpstr>Sitka Text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làm văn Ôn tập về tả đồ vật                   trang 63</dc:title>
  <dc:creator/>
  <cp:lastModifiedBy>Thái Thắng</cp:lastModifiedBy>
  <cp:revision>323</cp:revision>
  <dcterms:created xsi:type="dcterms:W3CDTF">2024-10-31T09:05:00Z</dcterms:created>
  <dcterms:modified xsi:type="dcterms:W3CDTF">2024-11-02T11:34:15Z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04CB37FE00C440658615B426536DB745_13</vt:lpwstr>
  </property>
  <property fmtid="{D5CDD505-2E9C-101B-9397-08002B2CF9AE}" pid="3" name="KSOProductBuildVer">
    <vt:lpwstr>1033-12.2.0.18607</vt:lpwstr>
  </property>
</Properties>
</file>