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86" r:id="rId3"/>
    <p:sldId id="260" r:id="rId4"/>
    <p:sldId id="259" r:id="rId5"/>
    <p:sldId id="269" r:id="rId6"/>
    <p:sldId id="298" r:id="rId7"/>
    <p:sldId id="258" r:id="rId8"/>
    <p:sldId id="268" r:id="rId9"/>
    <p:sldId id="300" r:id="rId10"/>
    <p:sldId id="270" r:id="rId11"/>
    <p:sldId id="271" r:id="rId12"/>
    <p:sldId id="29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79" r:id="rId22"/>
    <p:sldId id="288" r:id="rId23"/>
    <p:sldId id="287" r:id="rId24"/>
    <p:sldId id="264" r:id="rId25"/>
    <p:sldId id="292" r:id="rId26"/>
    <p:sldId id="293" r:id="rId27"/>
    <p:sldId id="294" r:id="rId28"/>
    <p:sldId id="295" r:id="rId29"/>
    <p:sldId id="296" r:id="rId30"/>
    <p:sldId id="297" r:id="rId31"/>
  </p:sldIdLst>
  <p:sldSz cx="18288000" cy="10287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8AF42FE0-29F8-44BE-AC9E-D5A73915B3D3}">
          <p14:sldIdLst>
            <p14:sldId id="256"/>
            <p14:sldId id="260"/>
            <p14:sldId id="259"/>
            <p14:sldId id="269"/>
            <p14:sldId id="258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  <p14:sldId id="279"/>
            <p14:sldId id="281"/>
            <p14:sldId id="282"/>
            <p14:sldId id="283"/>
            <p14:sldId id="284"/>
            <p14:sldId id="285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FCC63"/>
    <a:srgbClr val="F6A9A9"/>
    <a:srgbClr val="A7A3C1"/>
    <a:srgbClr val="9E8DB1"/>
    <a:srgbClr val="E7768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E6452-7B87-4852-ACE4-AEAE0E692065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D0BF0-28C8-4EEF-9669-6365C283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cà rốt 1-2-3-4-5-6-7 để hiện ra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Trả lời hết các câu hỏi bấm “next” tiếp tục để tiếp tục bài giảng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95534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</p:txBody>
      </p:sp>
    </p:spTree>
    <p:extLst>
      <p:ext uri="{BB962C8B-B14F-4D97-AF65-F5344CB8AC3E}">
        <p14:creationId xmlns="" xmlns:p14="http://schemas.microsoft.com/office/powerpoint/2010/main" val="331585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</p:txBody>
      </p:sp>
    </p:spTree>
    <p:extLst>
      <p:ext uri="{BB962C8B-B14F-4D97-AF65-F5344CB8AC3E}">
        <p14:creationId xmlns="" xmlns:p14="http://schemas.microsoft.com/office/powerpoint/2010/main" val="223054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53591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198025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76521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7.sv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3.svg"/><Relationship Id="rId4" Type="http://schemas.openxmlformats.org/officeDocument/2006/relationships/image" Target="../media/image34.png"/><Relationship Id="rId9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53.svg"/><Relationship Id="rId12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4.png"/><Relationship Id="rId5" Type="http://schemas.openxmlformats.org/officeDocument/2006/relationships/image" Target="../media/image33.png"/><Relationship Id="rId10" Type="http://schemas.openxmlformats.org/officeDocument/2006/relationships/image" Target="../media/image53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3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9.png"/><Relationship Id="rId5" Type="http://schemas.openxmlformats.org/officeDocument/2006/relationships/image" Target="../media/image33.png"/><Relationship Id="rId10" Type="http://schemas.openxmlformats.org/officeDocument/2006/relationships/image" Target="../media/image58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94.sv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12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2.svg"/><Relationship Id="rId5" Type="http://schemas.openxmlformats.org/officeDocument/2006/relationships/image" Target="../media/image33.pn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109.svg"/><Relationship Id="rId3" Type="http://schemas.openxmlformats.org/officeDocument/2006/relationships/image" Target="../media/image96.svg"/><Relationship Id="rId7" Type="http://schemas.openxmlformats.org/officeDocument/2006/relationships/image" Target="../media/image53.png"/><Relationship Id="rId12" Type="http://schemas.openxmlformats.org/officeDocument/2006/relationships/image" Target="../media/image103.svg"/><Relationship Id="rId17" Type="http://schemas.openxmlformats.org/officeDocument/2006/relationships/image" Target="../media/image70.png"/><Relationship Id="rId2" Type="http://schemas.openxmlformats.org/officeDocument/2006/relationships/image" Target="../media/image62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98.sv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01.svg"/><Relationship Id="rId14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3.png"/><Relationship Id="rId7" Type="http://schemas.openxmlformats.org/officeDocument/2006/relationships/image" Target="../media/image5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3.svg"/><Relationship Id="rId4" Type="http://schemas.openxmlformats.org/officeDocument/2006/relationships/image" Target="../media/image34.png"/><Relationship Id="rId9" Type="http://schemas.openxmlformats.org/officeDocument/2006/relationships/image" Target="../media/image1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3.svg"/><Relationship Id="rId7" Type="http://schemas.openxmlformats.org/officeDocument/2006/relationships/image" Target="../media/image5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4.png"/><Relationship Id="rId5" Type="http://schemas.openxmlformats.org/officeDocument/2006/relationships/image" Target="../media/image33.png"/><Relationship Id="rId10" Type="http://schemas.openxmlformats.org/officeDocument/2006/relationships/image" Target="../media/image73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wm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11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7.svg"/><Relationship Id="rId7" Type="http://schemas.openxmlformats.org/officeDocument/2006/relationships/image" Target="../media/image3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62.sv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62.sv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6.svg"/><Relationship Id="rId7" Type="http://schemas.openxmlformats.org/officeDocument/2006/relationships/image" Target="../media/image1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image" Target="../media/image128.svg"/><Relationship Id="rId10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90.png"/><Relationship Id="rId3" Type="http://schemas.openxmlformats.org/officeDocument/2006/relationships/slide" Target="slide14.xml"/><Relationship Id="rId7" Type="http://schemas.openxmlformats.org/officeDocument/2006/relationships/slide" Target="slide23.xml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88.png"/><Relationship Id="rId5" Type="http://schemas.openxmlformats.org/officeDocument/2006/relationships/slide" Target="slide2.xml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5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5.png"/><Relationship Id="rId4" Type="http://schemas.openxmlformats.org/officeDocument/2006/relationships/slide" Target="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slide" Target="slide13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slide" Target="slide13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slide" Target="slide13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slide" Target="slide13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5.sv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19" Type="http://schemas.openxmlformats.org/officeDocument/2006/relationships/image" Target="../media/image60.svg"/><Relationship Id="rId9" Type="http://schemas.openxmlformats.org/officeDocument/2006/relationships/image" Target="../media/image33.png"/><Relationship Id="rId1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3" Type="http://schemas.microsoft.com/office/2007/relationships/hdphoto" Target="../../word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5.svg"/><Relationship Id="rId7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56752" y="-6547"/>
            <a:ext cx="8831248" cy="88312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41000"/>
          </a:blip>
          <a:srcRect/>
          <a:stretch>
            <a:fillRect/>
          </a:stretch>
        </p:blipFill>
        <p:spPr>
          <a:xfrm>
            <a:off x="2261911" y="5622475"/>
            <a:ext cx="13764177" cy="2718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07812">
            <a:off x="-1043249" y="7887093"/>
            <a:ext cx="5316532" cy="35222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700000">
            <a:off x="2076747" y="8336224"/>
            <a:ext cx="277749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4778488" y="-1844461"/>
            <a:ext cx="6151280" cy="57463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261911" y="1790701"/>
            <a:ext cx="13764177" cy="5683440"/>
            <a:chOff x="0" y="0"/>
            <a:chExt cx="4656030" cy="1576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56031" cy="1576778"/>
            </a:xfrm>
            <a:custGeom>
              <a:avLst/>
              <a:gdLst/>
              <a:ahLst/>
              <a:cxnLst/>
              <a:rect l="l" t="t" r="r" b="b"/>
              <a:pathLst>
                <a:path w="4656031" h="1576778">
                  <a:moveTo>
                    <a:pt x="4531570" y="1576778"/>
                  </a:moveTo>
                  <a:lnTo>
                    <a:pt x="124460" y="1576778"/>
                  </a:lnTo>
                  <a:cubicBezTo>
                    <a:pt x="55880" y="1576778"/>
                    <a:pt x="0" y="1520898"/>
                    <a:pt x="0" y="14523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31570" y="0"/>
                  </a:lnTo>
                  <a:cubicBezTo>
                    <a:pt x="4600150" y="0"/>
                    <a:pt x="4656031" y="55880"/>
                    <a:pt x="4656031" y="124460"/>
                  </a:cubicBezTo>
                  <a:lnTo>
                    <a:pt x="4656031" y="1452318"/>
                  </a:lnTo>
                  <a:cubicBezTo>
                    <a:pt x="4656031" y="1520898"/>
                    <a:pt x="4600150" y="1576778"/>
                    <a:pt x="4531570" y="15767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61084" y="5211187"/>
            <a:ext cx="1954647" cy="22776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445424" y="389916"/>
            <a:ext cx="1249326" cy="21447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270494">
            <a:off x="542504" y="539787"/>
            <a:ext cx="3139067" cy="249163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25082" y="2424879"/>
            <a:ext cx="14718381" cy="380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ĐẾN VỚI TIẾT HỌC MỚI!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BD321106-3950-8AB8-2BBA-1B63E10120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182101" y="6417016"/>
            <a:ext cx="6073506" cy="4114800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xmlns="" id="{84DD8B02-A19C-B0FA-28C5-0F5EA31DB6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35736" y="6607004"/>
            <a:ext cx="3067396" cy="4114800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2E40A744-0235-0CC7-44EE-C4CDEEA29E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507787" y="6696306"/>
            <a:ext cx="3067396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84D16FE9-AF8D-51C5-EA48-B045E705D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03462" y="4998614"/>
            <a:ext cx="4648200" cy="312085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F9A5C95F-70FF-348C-73BF-CA9E15B75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14722" y="3104632"/>
            <a:ext cx="4648200" cy="312085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F03677E6-A107-FEB0-559D-9FDF533F2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0252" y="1877762"/>
            <a:ext cx="4648200" cy="31208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48817" y="7931994"/>
            <a:ext cx="2579647" cy="229266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1035742">
            <a:off x="14698739" y="248311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42D674-1A60-E272-652B-9BD035AE9968}"/>
              </a:ext>
            </a:extLst>
          </p:cNvPr>
          <p:cNvSpPr txBox="1"/>
          <p:nvPr/>
        </p:nvSpPr>
        <p:spPr>
          <a:xfrm>
            <a:off x="1371600" y="570864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1600200" y="2886242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58D897-CCA3-7657-D399-47966720E5AF}"/>
              </a:ext>
            </a:extLst>
          </p:cNvPr>
          <p:cNvSpPr txBox="1"/>
          <p:nvPr/>
        </p:nvSpPr>
        <p:spPr>
          <a:xfrm>
            <a:off x="6848236" y="4045082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 loạn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67F353-2DCB-44C5-9985-4020CAE0194D}"/>
              </a:ext>
            </a:extLst>
          </p:cNvPr>
          <p:cNvSpPr txBox="1"/>
          <p:nvPr/>
        </p:nvSpPr>
        <p:spPr>
          <a:xfrm>
            <a:off x="11428787" y="6007094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Bàng hoàng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AA26B8-465C-BB85-D546-EEDF519EAC31}"/>
              </a:ext>
            </a:extLst>
          </p:cNvPr>
          <p:cNvSpPr txBox="1"/>
          <p:nvPr/>
        </p:nvSpPr>
        <p:spPr>
          <a:xfrm>
            <a:off x="734773" y="5204756"/>
            <a:ext cx="4648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400887-9E06-880B-EF36-C99D07C1BF2B}"/>
              </a:ext>
            </a:extLst>
          </p:cNvPr>
          <p:cNvSpPr txBox="1"/>
          <p:nvPr/>
        </p:nvSpPr>
        <p:spPr>
          <a:xfrm>
            <a:off x="5520794" y="6624602"/>
            <a:ext cx="490630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C8109B-CE02-1BD5-AADB-99A6A6D4BF05}"/>
              </a:ext>
            </a:extLst>
          </p:cNvPr>
          <p:cNvSpPr txBox="1"/>
          <p:nvPr/>
        </p:nvSpPr>
        <p:spPr>
          <a:xfrm>
            <a:off x="10823904" y="7897478"/>
            <a:ext cx="4648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Choáng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sững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489D8C-4CF6-9D14-F276-CF7FA3E06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7295" y="2496100"/>
            <a:ext cx="766997" cy="766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0935AFF-A0F4-544A-8937-E32C2CA7A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1873" y="3538605"/>
            <a:ext cx="766997" cy="7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6D53CB7-793A-9A4F-6E63-FAF69B3E1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4886" y="5469082"/>
            <a:ext cx="766997" cy="7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73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2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1447800" y="2446374"/>
            <a:ext cx="12277922" cy="50521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079F14C2-5F50-396C-FAC0-D361DC65A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582148" y="6147955"/>
            <a:ext cx="4287147" cy="408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73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943100"/>
            <a:ext cx="176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con:/ “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, / cha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con”.//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3970" y="1951159"/>
            <a:ext cx="12544829" cy="3954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1644997" y="2602123"/>
            <a:ext cx="10470803" cy="240065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Chuy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vi-VN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gì xảy ra với </a:t>
            </a:r>
            <a:r>
              <a:rPr lang="vi-VN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của cậu con trai khi động đất?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33896" y="7545024"/>
            <a:ext cx="5019635" cy="274197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5F4580-C39A-0F0E-092D-C27F3A18DD41}"/>
              </a:ext>
            </a:extLst>
          </p:cNvPr>
          <p:cNvSpPr txBox="1"/>
          <p:nvPr/>
        </p:nvSpPr>
        <p:spPr>
          <a:xfrm>
            <a:off x="5105400" y="6407550"/>
            <a:ext cx="9234412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đất khiến ngôi trường sụp đổ hoàn toàn và chỉ còn là một đống đổ nát.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6383304"/>
            <a:ext cx="3080203" cy="308020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97B14256-4390-EB37-E49F-5ED49F44DDC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-176404" y="5330497"/>
            <a:ext cx="4397408" cy="200998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EFB99740-4CE0-5307-F292-2C724B803F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8184926" flipH="1">
            <a:off x="-195757" y="8237719"/>
            <a:ext cx="2670850" cy="29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19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8924" y="223405"/>
            <a:ext cx="14316324" cy="5075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719286" y="1046901"/>
            <a:ext cx="11450389" cy="35499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Vì sao người cha vẫn quyết tâm đào bới đống đổ nát khi mọi người cho rằng không còn hi vọng?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5F4580-C39A-0F0E-092D-C27F3A18DD41}"/>
              </a:ext>
            </a:extLst>
          </p:cNvPr>
          <p:cNvSpPr txBox="1"/>
          <p:nvPr/>
        </p:nvSpPr>
        <p:spPr>
          <a:xfrm>
            <a:off x="4191000" y="5763314"/>
            <a:ext cx="11968366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ông yêu con trai của mình và ông nhớ đến lời hứa với con “Dù có chuyện gì xảy ra, cha cũng sẽ luôn ở bên con”.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435" y="5396271"/>
            <a:ext cx="3080203" cy="308020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94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70512" y="1104900"/>
            <a:ext cx="1253871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748339" y="2103249"/>
            <a:ext cx="10635803" cy="240065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Quyết tâm của người cha đem lại kết quả gì?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5F4580-C39A-0F0E-092D-C27F3A18DD41}"/>
              </a:ext>
            </a:extLst>
          </p:cNvPr>
          <p:cNvSpPr txBox="1"/>
          <p:nvPr/>
        </p:nvSpPr>
        <p:spPr>
          <a:xfrm>
            <a:off x="4805566" y="5981700"/>
            <a:ext cx="11353800" cy="3080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nhiều lần đào bới, ông và mọi người đã tìm được con trai và các bạn của cậu, tất cả đều còn sống.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78A26E57-84F2-E4A7-7A65-A2FCD229F02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067802" y="239800"/>
            <a:ext cx="2488236" cy="240736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C7BD5F0C-F20E-D0F4-7FBE-A2EEDFC9471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2461414" y="6005150"/>
            <a:ext cx="2585890" cy="30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40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70512" y="1354282"/>
            <a:ext cx="10201524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658607" y="2092859"/>
            <a:ext cx="8653313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Chi tiết nào cho thấy cậu con trai rất tin tưởng vào cha mình?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5F4580-C39A-0F0E-092D-C27F3A18DD41}"/>
              </a:ext>
            </a:extLst>
          </p:cNvPr>
          <p:cNvSpPr txBox="1"/>
          <p:nvPr/>
        </p:nvSpPr>
        <p:spPr>
          <a:xfrm>
            <a:off x="5542157" y="5775471"/>
            <a:ext cx="1135380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tiết cậu bé nói với cha “</a:t>
            </a:r>
            <a:r>
              <a:rPr lang="vi-VN" sz="45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 ơi, Con đã bảo các bạn là nhất định cha sẽ cứu con và các bạn mà”.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3">
            <a:extLst>
              <a:ext uri="{FF2B5EF4-FFF2-40B4-BE49-F238E27FC236}">
                <a16:creationId xmlns:a16="http://schemas.microsoft.com/office/drawing/2014/main" xmlns="" id="{7A896780-4ADF-4A1B-9B8F-A8FABDF31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3567" y="4455117"/>
            <a:ext cx="3529833" cy="401117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xmlns="" id="{EF02F139-AE9A-A450-07B4-198F49B85F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0305272">
            <a:off x="2226565" y="433099"/>
            <a:ext cx="1254032" cy="1987659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xmlns="" id="{3543EE36-66DF-9C05-7462-0B2613283E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55933">
            <a:off x="4008468" y="307593"/>
            <a:ext cx="1254032" cy="198765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82B873E5-0E8B-0BC3-F587-15B1E29C54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261354">
            <a:off x="5443683" y="557962"/>
            <a:ext cx="1254032" cy="19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532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6">
            <a:extLst>
              <a:ext uri="{FF2B5EF4-FFF2-40B4-BE49-F238E27FC236}">
                <a16:creationId xmlns:a16="http://schemas.microsoft.com/office/drawing/2014/main" xmlns="" id="{070A191A-8445-BE52-B872-5AF11114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989" y="-1267302"/>
            <a:ext cx="3316928" cy="4218668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xmlns="" id="{8226B762-08B2-EA70-9C62-D8786EE6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39497" y="-876300"/>
            <a:ext cx="3316928" cy="4218668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xmlns="" id="{8532B76A-3461-7E35-BBFE-A4A697E1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7783" y="5328087"/>
            <a:ext cx="3316928" cy="421866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8521" y="342900"/>
            <a:ext cx="10201524" cy="5366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2260105" y="846955"/>
            <a:ext cx="8293695" cy="414255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đọc, em hiểu nội dung câu chuyện nói về điều gì?</a:t>
            </a:r>
            <a:endParaRPr lang="en-US" sz="5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5F4580-C39A-0F0E-092D-C27F3A18DD41}"/>
              </a:ext>
            </a:extLst>
          </p:cNvPr>
          <p:cNvSpPr txBox="1"/>
          <p:nvPr/>
        </p:nvSpPr>
        <p:spPr>
          <a:xfrm>
            <a:off x="7848600" y="5289987"/>
            <a:ext cx="99822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câu chuyện là tình yêu của người cha </a:t>
            </a:r>
            <a:r>
              <a:rPr lang="vi-VN" sz="45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4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45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 </a:t>
            </a:r>
            <a:r>
              <a:rPr lang="vi-VN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con và sự tin tưởng của cậu bé đối với cha mình.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85DB8D51-EC58-8E23-F1C6-52C362E003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86400" y="5143500"/>
            <a:ext cx="11285631" cy="7678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23A194-8931-9E19-D0E9-8AE771F8F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1914" y="5445562"/>
            <a:ext cx="3537403" cy="3537403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xmlns="" id="{A4C1DC1C-F285-012E-E4F1-62E6B8C7C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908942" y="8272798"/>
            <a:ext cx="1379058" cy="2547913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xmlns="" id="{F53D0E4D-0E34-C01F-BFE2-EDF85ED64C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710512" y="8370189"/>
            <a:ext cx="1592742" cy="254791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699C46AC-7A59-ABE2-483F-117A3AC98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0196129">
            <a:off x="12544179" y="1116592"/>
            <a:ext cx="1804103" cy="1014808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xmlns="" id="{7C407679-2C58-28A4-015E-4FE9C38813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45228">
            <a:off x="8751474" y="8759373"/>
            <a:ext cx="1888043" cy="1156855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CA5C2A2F-F34C-4CB4-2D2E-33E6D700D1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710512" y="3122729"/>
            <a:ext cx="1645913" cy="1351706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xmlns="" id="{F4D2A571-6DE5-DAB5-2C89-CD60B684B3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863839" y="8175155"/>
            <a:ext cx="33068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92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B10DC14-3968-881F-5C89-D0C77B47AA73}"/>
              </a:ext>
            </a:extLst>
          </p:cNvPr>
          <p:cNvSpPr/>
          <p:nvPr/>
        </p:nvSpPr>
        <p:spPr>
          <a:xfrm>
            <a:off x="914400" y="2155194"/>
            <a:ext cx="13923983" cy="4018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1483916" y="477253"/>
            <a:ext cx="9909332" cy="133327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5F4580-C39A-0F0E-092D-C27F3A18DD41}"/>
              </a:ext>
            </a:extLst>
          </p:cNvPr>
          <p:cNvSpPr txBox="1"/>
          <p:nvPr/>
        </p:nvSpPr>
        <p:spPr>
          <a:xfrm>
            <a:off x="1483916" y="2237881"/>
            <a:ext cx="113538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Tìm các câu hỏi trong bài và cho biết: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C4EEE6-F849-1E8D-1A19-24069AC12D46}"/>
              </a:ext>
            </a:extLst>
          </p:cNvPr>
          <p:cNvSpPr txBox="1"/>
          <p:nvPr/>
        </p:nvSpPr>
        <p:spPr>
          <a:xfrm>
            <a:off x="1520521" y="3533720"/>
            <a:ext cx="1340392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Những từ ngữ nào cho em biết đó là câu hỏi?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Cuối câu hỏi có dấu gì?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10000" y="6463877"/>
            <a:ext cx="9893933" cy="40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025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FEFF9C8F-F14A-0C75-2C1F-BD15E5D0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4823" y="952500"/>
            <a:ext cx="1074420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C4EEE6-F849-1E8D-1A19-24069AC12D46}"/>
              </a:ext>
            </a:extLst>
          </p:cNvPr>
          <p:cNvSpPr txBox="1"/>
          <p:nvPr/>
        </p:nvSpPr>
        <p:spPr>
          <a:xfrm>
            <a:off x="1520521" y="1638300"/>
            <a:ext cx="98332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AA2971-9040-D016-E4D3-1A356C72EB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86" t="40074" r="21807" b="37194"/>
          <a:stretch/>
        </p:blipFill>
        <p:spPr>
          <a:xfrm rot="6439609">
            <a:off x="5660704" y="5056684"/>
            <a:ext cx="2204122" cy="1507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3BDB9F-50D8-079C-A704-72E2A0B84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86" t="40074" r="21807" b="37194"/>
          <a:stretch/>
        </p:blipFill>
        <p:spPr>
          <a:xfrm rot="1418689">
            <a:off x="8041938" y="4684021"/>
            <a:ext cx="2204122" cy="1507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C5B335-8102-F435-2ABA-A41F673B069A}"/>
              </a:ext>
            </a:extLst>
          </p:cNvPr>
          <p:cNvSpPr txBox="1"/>
          <p:nvPr/>
        </p:nvSpPr>
        <p:spPr>
          <a:xfrm>
            <a:off x="9753600" y="5372100"/>
            <a:ext cx="686990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9C450A-BE36-B4E8-CE6C-F87368C59C65}"/>
              </a:ext>
            </a:extLst>
          </p:cNvPr>
          <p:cNvSpPr txBox="1"/>
          <p:nvPr/>
        </p:nvSpPr>
        <p:spPr>
          <a:xfrm>
            <a:off x="4642513" y="6667500"/>
            <a:ext cx="4882487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5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C313A8CB-2663-0ED4-F413-E6C2E00C116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2089523" y="5225501"/>
            <a:ext cx="1733613" cy="26501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7110" y="3059656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44593" y="305245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10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1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33" y="7362932"/>
            <a:ext cx="3281958" cy="288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92286" y="814389"/>
            <a:ext cx="11277600" cy="76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506" tIns="80753" rIns="161506" bIns="80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9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900" b="1" dirty="0" smtClean="0">
                <a:solidFill>
                  <a:srgbClr val="FF0066"/>
                </a:solidFill>
                <a:latin typeface="Times New Roman" pitchFamily="18" charset="0"/>
              </a:rPr>
              <a:t>MỸ PHONG</a:t>
            </a:r>
            <a:endParaRPr lang="en-US" altLang="en-US" sz="39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24150" y="4886327"/>
            <a:ext cx="14554772" cy="334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506" tIns="80753" rIns="161506" bIns="80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23"/>
              </a:spcBef>
              <a:defRPr/>
            </a:pP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786743" y="2314576"/>
            <a:ext cx="12888685" cy="222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506" tIns="80753" rIns="161506" bIns="80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3D</a:t>
            </a:r>
            <a:endParaRPr lang="en-US" sz="67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4964" y="7997806"/>
            <a:ext cx="6310086" cy="2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6076043" y="1628775"/>
            <a:ext cx="672555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3842954" y="7597433"/>
            <a:ext cx="1306436" cy="170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15108" y="8042028"/>
            <a:ext cx="1201475" cy="87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07024" y="-122462"/>
            <a:ext cx="1555553" cy="18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034417" y="8738091"/>
            <a:ext cx="7363002" cy="865621"/>
          </a:xfrm>
          <a:prstGeom prst="rect">
            <a:avLst/>
          </a:prstGeom>
        </p:spPr>
        <p:txBody>
          <a:bodyPr wrap="square" lIns="102779" tIns="51389" rIns="102779" bIns="51389">
            <a:spAutoFit/>
          </a:bodyPr>
          <a:lstStyle/>
          <a:p>
            <a:r>
              <a:rPr lang="en-US" sz="4900" dirty="0" smtClean="0">
                <a:solidFill>
                  <a:srgbClr val="0000FF"/>
                </a:solidFill>
              </a:rPr>
              <a:t>GV: </a:t>
            </a:r>
            <a:r>
              <a:rPr lang="en-US" sz="4900" dirty="0" err="1" smtClean="0">
                <a:solidFill>
                  <a:srgbClr val="0000FF"/>
                </a:solidFill>
              </a:rPr>
              <a:t>Phan</a:t>
            </a:r>
            <a:r>
              <a:rPr lang="en-US" sz="4900" dirty="0" smtClean="0">
                <a:solidFill>
                  <a:srgbClr val="0000FF"/>
                </a:solidFill>
              </a:rPr>
              <a:t> </a:t>
            </a:r>
            <a:r>
              <a:rPr lang="en-US" sz="4900" dirty="0" err="1" smtClean="0">
                <a:solidFill>
                  <a:srgbClr val="0000FF"/>
                </a:solidFill>
              </a:rPr>
              <a:t>Thị</a:t>
            </a:r>
            <a:r>
              <a:rPr lang="en-US" sz="4900" dirty="0" smtClean="0">
                <a:solidFill>
                  <a:srgbClr val="0000FF"/>
                </a:solidFill>
              </a:rPr>
              <a:t> Minh </a:t>
            </a:r>
            <a:r>
              <a:rPr lang="en-US" sz="4900" dirty="0" err="1" smtClean="0">
                <a:solidFill>
                  <a:srgbClr val="0000FF"/>
                </a:solidFill>
              </a:rPr>
              <a:t>Thảo</a:t>
            </a:r>
            <a:endParaRPr lang="en-US" sz="4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57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F247FB0-0594-F1BF-D76A-2C496687F6F7}"/>
              </a:ext>
            </a:extLst>
          </p:cNvPr>
          <p:cNvSpPr/>
          <p:nvPr/>
        </p:nvSpPr>
        <p:spPr>
          <a:xfrm>
            <a:off x="1502229" y="571499"/>
            <a:ext cx="15849600" cy="3276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4275A4-64B1-5406-1A9D-6966114D8E5B}"/>
              </a:ext>
            </a:extLst>
          </p:cNvPr>
          <p:cNvSpPr txBox="1"/>
          <p:nvPr/>
        </p:nvSpPr>
        <p:spPr>
          <a:xfrm>
            <a:off x="2133600" y="1181100"/>
            <a:ext cx="15087600" cy="205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dirty="0"/>
              <a:t>Bài tập 2: Đặt một câu hỏi để hỏi về việc làm của người cha (hoặc những người đã can ngăn hay đã giúp đỡ ông). </a:t>
            </a:r>
            <a:endParaRPr lang="en-US" sz="4500" dirty="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35742">
            <a:off x="721019" y="204639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696707">
            <a:off x="16353259" y="3253893"/>
            <a:ext cx="1717964" cy="17179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08430B2-6463-A3DE-D82D-64FF89BE6439}"/>
              </a:ext>
            </a:extLst>
          </p:cNvPr>
          <p:cNvSpPr/>
          <p:nvPr/>
        </p:nvSpPr>
        <p:spPr>
          <a:xfrm>
            <a:off x="1773110" y="4786030"/>
            <a:ext cx="1491343" cy="133542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EC5F9D-625F-6A89-802E-E920C36F160D}"/>
              </a:ext>
            </a:extLst>
          </p:cNvPr>
          <p:cNvSpPr txBox="1"/>
          <p:nvPr/>
        </p:nvSpPr>
        <p:spPr>
          <a:xfrm>
            <a:off x="3924300" y="5022855"/>
            <a:ext cx="1150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cha đã làm gì sau trận động đất? </a:t>
            </a:r>
            <a:endParaRPr lang="en-US" sz="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xmlns="" id="{97F6CFD9-F524-3584-AE6F-736322AD5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72348" y="6597271"/>
            <a:ext cx="9296400" cy="38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86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23A851E8-E25F-1793-D6CB-2952DAD6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81200" y="236365"/>
            <a:ext cx="12998349" cy="560427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4275A4-64B1-5406-1A9D-6966114D8E5B}"/>
              </a:ext>
            </a:extLst>
          </p:cNvPr>
          <p:cNvSpPr txBox="1"/>
          <p:nvPr/>
        </p:nvSpPr>
        <p:spPr>
          <a:xfrm>
            <a:off x="3016149" y="1181100"/>
            <a:ext cx="11963400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/>
              <a:t>Câu hỏi dùng để làm gì?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/>
              <a:t>Trong câu hỏi thường có các từ ngữ nào?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/>
              <a:t>Cuối câu hỏi có dấu câu gì? 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035742">
            <a:off x="829694" y="577616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696707">
            <a:off x="16382064" y="3262625"/>
            <a:ext cx="1717964" cy="1717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5F66AB3-60F6-9B78-D555-0AF7A5EC7B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66" b="13835"/>
          <a:stretch/>
        </p:blipFill>
        <p:spPr>
          <a:xfrm>
            <a:off x="2534993" y="6309057"/>
            <a:ext cx="3537403" cy="23205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E5E4403-4150-086C-CB7F-CAC862051C28}"/>
              </a:ext>
            </a:extLst>
          </p:cNvPr>
          <p:cNvSpPr txBox="1"/>
          <p:nvPr/>
        </p:nvSpPr>
        <p:spPr>
          <a:xfrm>
            <a:off x="5081251" y="5211480"/>
            <a:ext cx="10233026" cy="461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được dùng để hỏi về một điều chưa biết.</a:t>
            </a:r>
            <a:endParaRPr lang="en-US" sz="5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Từ: có, không. </a:t>
            </a:r>
            <a:endParaRPr lang="en-US" sz="5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 câu hỏi có dấu hỏi chấm. </a:t>
            </a:r>
            <a:endParaRPr lang="en-US" sz="5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29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DE90CAD9-D7B3-CCC8-767C-BEA2AB48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6616" y="2739798"/>
            <a:ext cx="10287000" cy="7547202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72DFAD6-8E60-0074-2CA8-0E7620A52D8A}"/>
              </a:ext>
            </a:extLst>
          </p:cNvPr>
          <p:cNvGrpSpPr/>
          <p:nvPr/>
        </p:nvGrpSpPr>
        <p:grpSpPr>
          <a:xfrm>
            <a:off x="1584941" y="2739799"/>
            <a:ext cx="15789851" cy="6868361"/>
            <a:chOff x="46194" y="289583"/>
            <a:chExt cx="2596610" cy="145743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Freeform 4">
              <a:extLst>
                <a:ext uri="{FF2B5EF4-FFF2-40B4-BE49-F238E27FC236}">
                  <a16:creationId xmlns="" xmlns:a16="http://schemas.microsoft.com/office/drawing/2014/main" id="{40454A44-A26C-C7BC-15F9-42B05930107F}"/>
                </a:ext>
              </a:extLst>
            </p:cNvPr>
            <p:cNvSpPr/>
            <p:nvPr/>
          </p:nvSpPr>
          <p:spPr>
            <a:xfrm>
              <a:off x="46194" y="289583"/>
              <a:ext cx="2596610" cy="1457430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8" name="Picture 9">
            <a:extLst>
              <a:ext uri="{FF2B5EF4-FFF2-40B4-BE49-F238E27FC236}">
                <a16:creationId xmlns="" xmlns:a16="http://schemas.microsoft.com/office/drawing/2014/main" id="{6506AA58-A429-EC5B-669F-AA705EFDB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77737">
            <a:off x="15290899" y="2784104"/>
            <a:ext cx="3086834" cy="9877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B3BD47-5EF1-F7FD-BA9D-568D331019EC}"/>
              </a:ext>
            </a:extLst>
          </p:cNvPr>
          <p:cNvSpPr txBox="1"/>
          <p:nvPr/>
        </p:nvSpPr>
        <p:spPr>
          <a:xfrm>
            <a:off x="2562563" y="4667030"/>
            <a:ext cx="6324602" cy="3046988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lIns="137160" tIns="68580" rIns="137160" bIns="68580" rtlCol="0">
            <a:spAutoFit/>
          </a:bodyPr>
          <a:lstStyle/>
          <a:p>
            <a:pPr algn="ctr" defTabSz="914445">
              <a:lnSpc>
                <a:spcPct val="150000"/>
              </a:lnSpc>
              <a:defRPr/>
            </a:pP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</a:p>
          <a:p>
            <a:pPr algn="ctr" defTabSz="914445">
              <a:lnSpc>
                <a:spcPct val="150000"/>
              </a:lnSpc>
              <a:defRPr/>
            </a:pP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F82FA6-BDFF-59E7-3F04-CB2CC30460FE}"/>
              </a:ext>
            </a:extLst>
          </p:cNvPr>
          <p:cNvSpPr txBox="1"/>
          <p:nvPr/>
        </p:nvSpPr>
        <p:spPr>
          <a:xfrm>
            <a:off x="9789301" y="4182282"/>
            <a:ext cx="6324602" cy="3046988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lIns="137160" tIns="68580" rIns="137160" bIns="68580" rtlCol="0">
            <a:spAutoFit/>
          </a:bodyPr>
          <a:lstStyle/>
          <a:p>
            <a:pPr algn="ctr" defTabSz="914445">
              <a:lnSpc>
                <a:spcPct val="150000"/>
              </a:lnSpc>
              <a:defRPr/>
            </a:pP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4200" b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4200" b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2 –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endParaRPr lang="en-US" sz="4200" b="1" i="1" kern="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="" xmlns:a16="http://schemas.microsoft.com/office/drawing/2014/main" id="{B52E6163-2695-B860-5DE3-E6312C5D5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35733" y="6260669"/>
            <a:ext cx="4140680" cy="411480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AF6C8767-7A93-F838-F39F-1034D72907F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87131" y="7251134"/>
            <a:ext cx="3865439" cy="3314615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9DF50261-BEE9-74E1-693F-7FB863693B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530515">
            <a:off x="1346882" y="3605992"/>
            <a:ext cx="1745934" cy="1606259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="" xmlns:a16="http://schemas.microsoft.com/office/drawing/2014/main" id="{1E84B5F9-00F8-4613-C460-28E724401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872625">
            <a:off x="15664077" y="3426920"/>
            <a:ext cx="1745934" cy="16062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3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DE90CAD9-D7B3-CCC8-767C-BEA2AB48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6616" y="2739798"/>
            <a:ext cx="10287000" cy="7547202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72DFAD6-8E60-0074-2CA8-0E7620A52D8A}"/>
              </a:ext>
            </a:extLst>
          </p:cNvPr>
          <p:cNvGrpSpPr/>
          <p:nvPr/>
        </p:nvGrpSpPr>
        <p:grpSpPr>
          <a:xfrm>
            <a:off x="1584941" y="2739799"/>
            <a:ext cx="15789851" cy="6868361"/>
            <a:chOff x="46194" y="289583"/>
            <a:chExt cx="2596610" cy="145743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Freeform 4">
              <a:extLst>
                <a:ext uri="{FF2B5EF4-FFF2-40B4-BE49-F238E27FC236}">
                  <a16:creationId xmlns="" xmlns:a16="http://schemas.microsoft.com/office/drawing/2014/main" id="{40454A44-A26C-C7BC-15F9-42B05930107F}"/>
                </a:ext>
              </a:extLst>
            </p:cNvPr>
            <p:cNvSpPr/>
            <p:nvPr/>
          </p:nvSpPr>
          <p:spPr>
            <a:xfrm>
              <a:off x="46194" y="289583"/>
              <a:ext cx="2596610" cy="1457430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8" name="Picture 9">
            <a:extLst>
              <a:ext uri="{FF2B5EF4-FFF2-40B4-BE49-F238E27FC236}">
                <a16:creationId xmlns="" xmlns:a16="http://schemas.microsoft.com/office/drawing/2014/main" id="{6506AA58-A429-EC5B-669F-AA705EFDB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77737">
            <a:off x="15290899" y="2784104"/>
            <a:ext cx="3086834" cy="9877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B3BD47-5EF1-F7FD-BA9D-568D331019EC}"/>
              </a:ext>
            </a:extLst>
          </p:cNvPr>
          <p:cNvSpPr txBox="1"/>
          <p:nvPr/>
        </p:nvSpPr>
        <p:spPr>
          <a:xfrm>
            <a:off x="2562563" y="4667030"/>
            <a:ext cx="6324602" cy="3046988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lIns="137160" tIns="68580" rIns="137160" bIns="68580" rtlCol="0">
            <a:spAutoFit/>
          </a:bodyPr>
          <a:lstStyle/>
          <a:p>
            <a:pPr algn="ctr" defTabSz="914445">
              <a:lnSpc>
                <a:spcPct val="150000"/>
              </a:lnSpc>
              <a:defRPr/>
            </a:pP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</a:p>
          <a:p>
            <a:pPr algn="ctr" defTabSz="914445">
              <a:lnSpc>
                <a:spcPct val="150000"/>
              </a:lnSpc>
              <a:defRPr/>
            </a:pP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F82FA6-BDFF-59E7-3F04-CB2CC30460FE}"/>
              </a:ext>
            </a:extLst>
          </p:cNvPr>
          <p:cNvSpPr txBox="1"/>
          <p:nvPr/>
        </p:nvSpPr>
        <p:spPr>
          <a:xfrm>
            <a:off x="9789301" y="4182282"/>
            <a:ext cx="6324602" cy="3046988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lIns="137160" tIns="68580" rIns="137160" bIns="68580" rtlCol="0">
            <a:spAutoFit/>
          </a:bodyPr>
          <a:lstStyle/>
          <a:p>
            <a:pPr algn="ctr" defTabSz="914445">
              <a:lnSpc>
                <a:spcPct val="150000"/>
              </a:lnSpc>
              <a:defRPr/>
            </a:pP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42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4200" b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4200" b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2 –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4200" b="1" i="1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i="1" kern="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endParaRPr lang="en-US" sz="4200" b="1" i="1" kern="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="" xmlns:a16="http://schemas.microsoft.com/office/drawing/2014/main" id="{B52E6163-2695-B860-5DE3-E6312C5D5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35733" y="6260669"/>
            <a:ext cx="4140680" cy="411480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AF6C8767-7A93-F838-F39F-1034D72907F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87131" y="7251134"/>
            <a:ext cx="3865439" cy="3314615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9DF50261-BEE9-74E1-693F-7FB863693B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530515">
            <a:off x="1346882" y="3605992"/>
            <a:ext cx="1745934" cy="1606259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="" xmlns:a16="http://schemas.microsoft.com/office/drawing/2014/main" id="{1E84B5F9-00F8-4613-C460-28E724401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872625">
            <a:off x="15664077" y="3426920"/>
            <a:ext cx="1745934" cy="16062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3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35106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1526714"/>
            <a:ext cx="16230600" cy="7233571"/>
            <a:chOff x="0" y="0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27140" y="7253050"/>
            <a:ext cx="3240475" cy="267744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88572" y="3301132"/>
            <a:ext cx="12144895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spc="-26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0C63DCBA-CBD9-EB01-03B6-8A09CD35D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704910" flipH="1">
            <a:off x="510395" y="7359415"/>
            <a:ext cx="2139511" cy="2801741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510209C0-50F4-E724-16D4-46FBE36B4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184926" flipH="1">
            <a:off x="15334810" y="988575"/>
            <a:ext cx="2670850" cy="2907048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4B8E6004-49F5-1668-6B66-9BFAF0A4A58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 rot="1674934">
            <a:off x="828867" y="57599"/>
            <a:ext cx="3193943" cy="4294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E0A483-5404-3A83-69F1-D45A185919C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68058" y="940351"/>
            <a:ext cx="1234402" cy="1172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1AFF8D9-3515-CF2D-9816-9611C31D09D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692641" y="5496480"/>
            <a:ext cx="1234402" cy="1172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CB944DD-4E33-4E8C-BA40-BAD4E998752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25033" y="8411217"/>
            <a:ext cx="1234402" cy="117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0077" y="7406808"/>
            <a:ext cx="2590800" cy="25908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119" y="7497671"/>
            <a:ext cx="2590800" cy="25908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455" y="7550292"/>
            <a:ext cx="2590800" cy="25908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1487" y="7440107"/>
            <a:ext cx="2590800" cy="2590800"/>
          </a:xfrm>
          <a:prstGeom prst="rect">
            <a:avLst/>
          </a:prstGeom>
        </p:spPr>
      </p:pic>
      <p:pic>
        <p:nvPicPr>
          <p:cNvPr id="11" name="Picture 10" descr="bd81bbb18139c6b7a3c3be45a0b5ea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9455" y="7542183"/>
            <a:ext cx="2590800" cy="25908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6386" y="9137927"/>
            <a:ext cx="18288000" cy="10668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-1714500"/>
            <a:ext cx="3048000" cy="3048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762000" y="-1104899"/>
            <a:ext cx="5486400" cy="21336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39202" y="-1257300"/>
            <a:ext cx="5638800" cy="2286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84178" y="3175293"/>
            <a:ext cx="4474605" cy="711170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6386" y="8985525"/>
            <a:ext cx="18288000" cy="12192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694477" y="2127527"/>
            <a:ext cx="5486400" cy="9906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-2361413" y="1181102"/>
            <a:ext cx="2361414" cy="1573194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4F1762FE-D21A-F61B-564A-C78C6403F28F}"/>
              </a:ext>
            </a:extLst>
          </p:cNvPr>
          <p:cNvSpPr txBox="1"/>
          <p:nvPr/>
        </p:nvSpPr>
        <p:spPr>
          <a:xfrm>
            <a:off x="6611157" y="8203561"/>
            <a:ext cx="548640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1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FA57E24C-72A3-ADC8-0DBA-E2A9B3A02AB4}"/>
              </a:ext>
            </a:extLst>
          </p:cNvPr>
          <p:cNvSpPr txBox="1"/>
          <p:nvPr/>
        </p:nvSpPr>
        <p:spPr>
          <a:xfrm>
            <a:off x="8104491" y="8206099"/>
            <a:ext cx="548640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2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A82F34D0-45AF-FBCD-A170-C6F876B52D77}"/>
              </a:ext>
            </a:extLst>
          </p:cNvPr>
          <p:cNvSpPr txBox="1"/>
          <p:nvPr/>
        </p:nvSpPr>
        <p:spPr>
          <a:xfrm>
            <a:off x="9646535" y="8258719"/>
            <a:ext cx="548640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3</a:t>
            </a:r>
          </a:p>
        </p:txBody>
      </p:sp>
      <p:sp>
        <p:nvSpPr>
          <p:cNvPr id="14" name="TextBox 13">
            <a:hlinkClick r:id="rId7" action="ppaction://hlinksldjump"/>
            <a:extLst>
              <a:ext uri="{FF2B5EF4-FFF2-40B4-BE49-F238E27FC236}">
                <a16:creationId xmlns="" xmlns:a16="http://schemas.microsoft.com/office/drawing/2014/main" id="{4DE0A5D6-FA67-DB8E-42AE-915C0079A052}"/>
              </a:ext>
            </a:extLst>
          </p:cNvPr>
          <p:cNvSpPr txBox="1"/>
          <p:nvPr/>
        </p:nvSpPr>
        <p:spPr>
          <a:xfrm>
            <a:off x="11019275" y="8201807"/>
            <a:ext cx="548640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4</a:t>
            </a:r>
          </a:p>
        </p:txBody>
      </p:sp>
      <p:sp>
        <p:nvSpPr>
          <p:cNvPr id="18" name="TextBox 1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488E5BE-C41D-2533-3C79-98823875CF90}"/>
              </a:ext>
            </a:extLst>
          </p:cNvPr>
          <p:cNvSpPr txBox="1"/>
          <p:nvPr/>
        </p:nvSpPr>
        <p:spPr>
          <a:xfrm>
            <a:off x="12310535" y="8319749"/>
            <a:ext cx="548640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B11CF0D-3571-C219-E840-989D54FD4A15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6386" y="-6742"/>
            <a:ext cx="1689897" cy="1887494"/>
          </a:xfrm>
          <a:prstGeom prst="rect">
            <a:avLst/>
          </a:prstGeom>
        </p:spPr>
      </p:pic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="" xmlns:a16="http://schemas.microsoft.com/office/drawing/2014/main" id="{EA455927-1276-E804-D668-F71DB66D92A0}"/>
              </a:ext>
            </a:extLst>
          </p:cNvPr>
          <p:cNvSpPr txBox="1"/>
          <p:nvPr/>
        </p:nvSpPr>
        <p:spPr>
          <a:xfrm>
            <a:off x="15633338" y="8436187"/>
            <a:ext cx="1842332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x-none" sz="4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25833 -1.4814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1.48148E-6 L 0.375 -0.0011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5600" y="1943100"/>
            <a:ext cx="12496800" cy="1341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2119" y="221687"/>
            <a:ext cx="15471648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7177" y="385861"/>
            <a:ext cx="13781532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</a:t>
            </a:r>
            <a:r>
              <a:rPr lang="en-US" sz="4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1: </a:t>
            </a:r>
            <a:r>
              <a:rPr lang="vi-VN" sz="4200" dirty="0">
                <a:latin typeface="UTM Avo" panose="02040603050506020204" pitchFamily="18"/>
                <a:cs typeface="Arial" panose="020B0604020202020204" pitchFamily="34" charset="0"/>
              </a:rPr>
              <a:t>Ch</a:t>
            </a:r>
            <a:r>
              <a:rPr lang="en-US" sz="4200" dirty="0" err="1">
                <a:latin typeface="UTM Avo" panose="02040603050506020204" pitchFamily="18"/>
                <a:cs typeface="Arial" panose="020B0604020202020204" pitchFamily="34" charset="0"/>
              </a:rPr>
              <a:t>uyện</a:t>
            </a:r>
            <a:r>
              <a:rPr lang="vi-VN" sz="4200" dirty="0">
                <a:latin typeface="UTM Avo" panose="02040603050506020204" pitchFamily="18"/>
                <a:cs typeface="Arial" panose="020B0604020202020204" pitchFamily="34" charset="0"/>
              </a:rPr>
              <a:t> gì xảy ra với ngôi trường của cậu con trai khi động đất?</a:t>
            </a:r>
            <a:endParaRPr lang="en-US" sz="4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23507" y="3110846"/>
            <a:ext cx="7645100" cy="34322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4591" y="3400403"/>
            <a:ext cx="7022930" cy="263149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 đất khiến ngôi trường sụp đổ hoàn toàn và chỉ còn là một đống đổ nát. </a:t>
            </a:r>
            <a:endParaRPr lang="en-US" sz="36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14721" y="4321797"/>
            <a:ext cx="5181600" cy="8235576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0020300"/>
            <a:ext cx="1828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5599" y="1943100"/>
            <a:ext cx="12496800" cy="134112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20300"/>
            <a:ext cx="18288000" cy="228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CB1AE8-31FD-9846-ECAA-BFAF8662EDEB}"/>
              </a:ext>
            </a:extLst>
          </p:cNvPr>
          <p:cNvSpPr/>
          <p:nvPr/>
        </p:nvSpPr>
        <p:spPr>
          <a:xfrm>
            <a:off x="1618487" y="191246"/>
            <a:ext cx="15471648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86D46F-DD1D-D9AA-5456-3252318CEB0B}"/>
              </a:ext>
            </a:extLst>
          </p:cNvPr>
          <p:cNvSpPr txBox="1"/>
          <p:nvPr/>
        </p:nvSpPr>
        <p:spPr>
          <a:xfrm>
            <a:off x="1993900" y="355420"/>
            <a:ext cx="14720822" cy="304698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464">
              <a:lnSpc>
                <a:spcPct val="150000"/>
              </a:lnSpc>
              <a:defRPr/>
            </a:pPr>
            <a:r>
              <a:rPr lang="vi-VN" sz="4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2: </a:t>
            </a:r>
            <a:r>
              <a:rPr lang="vi-VN" sz="4200" dirty="0">
                <a:latin typeface="UTM Avo" panose="02040603050506020204" pitchFamily="18"/>
                <a:cs typeface="Arial" panose="020B0604020202020204" pitchFamily="34" charset="0"/>
              </a:rPr>
              <a:t>Vì sao người cha vẫn quyết tâm đào bới đống đổ nát khi mọi người cho rằng không còn hi vọng?</a:t>
            </a:r>
            <a:endParaRPr lang="en-US" sz="4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1C4042E-2BCD-BA7A-A078-8BA73B6E4305}"/>
              </a:ext>
            </a:extLst>
          </p:cNvPr>
          <p:cNvSpPr/>
          <p:nvPr/>
        </p:nvSpPr>
        <p:spPr>
          <a:xfrm>
            <a:off x="4952999" y="3733575"/>
            <a:ext cx="7391402" cy="40658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23EE999-9AD2-FC15-8023-0FC726F5EB04}"/>
              </a:ext>
            </a:extLst>
          </p:cNvPr>
          <p:cNvSpPr txBox="1"/>
          <p:nvPr/>
        </p:nvSpPr>
        <p:spPr>
          <a:xfrm>
            <a:off x="5124448" y="3900752"/>
            <a:ext cx="7048502" cy="429348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 ông yêu con trai của mình và ông nhớ đến lời hứa với con: “Dù có chuyện gì xảy ra, cha cũng sẽ luôn ở bên con”. </a:t>
            </a:r>
            <a:endParaRPr lang="en-US" sz="36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65291" y="4216878"/>
            <a:ext cx="5181600" cy="823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5599" y="1943100"/>
            <a:ext cx="12496800" cy="134112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20300"/>
            <a:ext cx="18288000" cy="228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571295-34BC-D0A9-6ACA-E0E2562B07C1}"/>
              </a:ext>
            </a:extLst>
          </p:cNvPr>
          <p:cNvSpPr/>
          <p:nvPr/>
        </p:nvSpPr>
        <p:spPr>
          <a:xfrm>
            <a:off x="1618488" y="188436"/>
            <a:ext cx="15471648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4EC540-4EC8-9D02-8DE7-01CA197A6B30}"/>
              </a:ext>
            </a:extLst>
          </p:cNvPr>
          <p:cNvSpPr txBox="1"/>
          <p:nvPr/>
        </p:nvSpPr>
        <p:spPr>
          <a:xfrm>
            <a:off x="1993901" y="732920"/>
            <a:ext cx="14720822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464">
              <a:lnSpc>
                <a:spcPct val="150000"/>
              </a:lnSpc>
              <a:defRPr/>
            </a:pPr>
            <a:r>
              <a:rPr lang="vi-VN" sz="4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3: </a:t>
            </a:r>
            <a:r>
              <a:rPr lang="vi-VN" sz="4200" dirty="0">
                <a:latin typeface="UTM Avo" panose="02040603050506020204" pitchFamily="18"/>
                <a:cs typeface="Arial" panose="020B0604020202020204" pitchFamily="34" charset="0"/>
              </a:rPr>
              <a:t>Quyết tâm của người cha đem lại kết quả gì?</a:t>
            </a:r>
            <a:endParaRPr lang="en-US" sz="4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602F0B9-0CFE-7BEB-5C08-29F482C123B5}"/>
              </a:ext>
            </a:extLst>
          </p:cNvPr>
          <p:cNvSpPr/>
          <p:nvPr/>
        </p:nvSpPr>
        <p:spPr>
          <a:xfrm>
            <a:off x="4722828" y="3232723"/>
            <a:ext cx="7762974" cy="41469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3716D16-DFF2-E05F-C60A-BE9B1B727829}"/>
              </a:ext>
            </a:extLst>
          </p:cNvPr>
          <p:cNvSpPr txBox="1"/>
          <p:nvPr/>
        </p:nvSpPr>
        <p:spPr>
          <a:xfrm>
            <a:off x="5335287" y="3627539"/>
            <a:ext cx="6879492" cy="346248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nhiều lần đào bới, ông và mọi người đã tìm được con trai và các bạn của cậu, tất cả đều còn sống. </a:t>
            </a:r>
            <a:endParaRPr lang="en-US" sz="36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214779" y="3503783"/>
            <a:ext cx="5181600" cy="823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5599" y="1943100"/>
            <a:ext cx="12496800" cy="134112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20300"/>
            <a:ext cx="18288000" cy="228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D17DFE4-AB06-F2B5-48AE-5739585FFFB3}"/>
              </a:ext>
            </a:extLst>
          </p:cNvPr>
          <p:cNvSpPr/>
          <p:nvPr/>
        </p:nvSpPr>
        <p:spPr>
          <a:xfrm>
            <a:off x="1618488" y="161543"/>
            <a:ext cx="15471648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9910C1-C53F-6C56-6002-276C794DC1BA}"/>
              </a:ext>
            </a:extLst>
          </p:cNvPr>
          <p:cNvSpPr txBox="1"/>
          <p:nvPr/>
        </p:nvSpPr>
        <p:spPr>
          <a:xfrm>
            <a:off x="1993901" y="334421"/>
            <a:ext cx="14720822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464">
              <a:lnSpc>
                <a:spcPct val="150000"/>
              </a:lnSpc>
              <a:defRPr/>
            </a:pPr>
            <a:r>
              <a:rPr lang="vi-VN" sz="4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4: </a:t>
            </a:r>
            <a:r>
              <a:rPr lang="vi-VN" sz="4200" dirty="0">
                <a:latin typeface="UTM Avo" panose="02040603050506020204" pitchFamily="18"/>
                <a:cs typeface="Arial" panose="020B0604020202020204" pitchFamily="34" charset="0"/>
              </a:rPr>
              <a:t>Chi tiết nào cho thấy cậu con trai rất tin tưởng vào cha mình?</a:t>
            </a:r>
            <a:endParaRPr lang="en-US" sz="4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FD98C05-A404-81FB-DB62-992F82514924}"/>
              </a:ext>
            </a:extLst>
          </p:cNvPr>
          <p:cNvSpPr/>
          <p:nvPr/>
        </p:nvSpPr>
        <p:spPr>
          <a:xfrm>
            <a:off x="5344997" y="3563334"/>
            <a:ext cx="7635713" cy="43735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F3FEE54-D834-A6CB-BE09-8C5A4A47B041}"/>
              </a:ext>
            </a:extLst>
          </p:cNvPr>
          <p:cNvSpPr txBox="1"/>
          <p:nvPr/>
        </p:nvSpPr>
        <p:spPr>
          <a:xfrm>
            <a:off x="5727326" y="3802865"/>
            <a:ext cx="6833345" cy="346248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 tiết cậu bé nói với cha </a:t>
            </a:r>
            <a:r>
              <a:rPr lang="vi-VN" sz="36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“Cha ơi,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6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on đã bảo các bạn là nhất định cha sẽ cứu con và các bạn mà”. </a:t>
            </a:r>
            <a:endParaRPr lang="en-US" sz="360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15797" y="4530912"/>
            <a:ext cx="5181600" cy="823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67000" y="782431"/>
            <a:ext cx="12954000" cy="8171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5530">
            <a:off x="-630079" y="-1526464"/>
            <a:ext cx="33175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918954" y="782431"/>
            <a:ext cx="1837908" cy="25083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4597567" y="857239"/>
            <a:ext cx="2046866" cy="15667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85786" y="3519177"/>
            <a:ext cx="11716427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500" b="1" u="none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7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7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7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7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75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5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5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9F5502A4-F070-B599-4FDE-BCBD82498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8600" y="6027488"/>
            <a:ext cx="7315200" cy="408321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05E52B66-DF03-54CA-D863-F409BE4660E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956465" y="326925"/>
            <a:ext cx="2191637" cy="250831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A383654F-95A2-3A7B-6EF4-F4B6EFEE26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138888" y="6144664"/>
            <a:ext cx="4400856" cy="411480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2856CBCE-B853-CC8B-673E-9F2D090CFB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954963" y="7467388"/>
            <a:ext cx="1930255" cy="282821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842E3ECC-90E2-4E4A-2D3F-9081C823C0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840200" y="-51206"/>
            <a:ext cx="1930255" cy="2828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5599" y="1943100"/>
            <a:ext cx="12496800" cy="134112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20300"/>
            <a:ext cx="18288000" cy="228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DD74AEC-0A29-B38C-6607-464348EB5FD7}"/>
              </a:ext>
            </a:extLst>
          </p:cNvPr>
          <p:cNvSpPr/>
          <p:nvPr/>
        </p:nvSpPr>
        <p:spPr>
          <a:xfrm>
            <a:off x="1618488" y="215330"/>
            <a:ext cx="15471648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0C0503-FB07-2FB6-15F3-21E333067F5E}"/>
              </a:ext>
            </a:extLst>
          </p:cNvPr>
          <p:cNvSpPr txBox="1"/>
          <p:nvPr/>
        </p:nvSpPr>
        <p:spPr>
          <a:xfrm>
            <a:off x="1993901" y="379504"/>
            <a:ext cx="14720822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464">
              <a:lnSpc>
                <a:spcPct val="150000"/>
              </a:lnSpc>
              <a:defRPr/>
            </a:pPr>
            <a:r>
              <a:rPr lang="vi-VN" sz="4200" b="1" kern="0" dirty="0">
                <a:latin typeface="UTM Avo" panose="02040603050506020204" pitchFamily="18"/>
                <a:cs typeface="Arial"/>
                <a:sym typeface="Arial"/>
              </a:rPr>
              <a:t>Câu 5: </a:t>
            </a:r>
            <a:r>
              <a:rPr lang="vi-VN" sz="4200" dirty="0">
                <a:latin typeface="UTM Avo" panose="02040603050506020204" pitchFamily="18"/>
                <a:cs typeface="Arial" panose="020B0604020202020204" pitchFamily="34" charset="0"/>
              </a:rPr>
              <a:t>Qua bài đọc, em hiểu nội dung câu chuyện nói về điều gì?</a:t>
            </a:r>
            <a:endParaRPr lang="en-US" sz="42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9729616-C0AF-5231-D5F0-004D91B8738D}"/>
              </a:ext>
            </a:extLst>
          </p:cNvPr>
          <p:cNvSpPr/>
          <p:nvPr/>
        </p:nvSpPr>
        <p:spPr>
          <a:xfrm>
            <a:off x="4722830" y="3676455"/>
            <a:ext cx="8215460" cy="41471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464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8DAF0F8-ED41-639C-2D67-1E7B537CFAE1}"/>
              </a:ext>
            </a:extLst>
          </p:cNvPr>
          <p:cNvSpPr txBox="1"/>
          <p:nvPr/>
        </p:nvSpPr>
        <p:spPr>
          <a:xfrm>
            <a:off x="5168156" y="3916982"/>
            <a:ext cx="7543890" cy="346248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 dung câu chuyện là tình yêu của người cha d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36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 cho con và sự tin tưởng của cậu bé đối với cha mình. </a:t>
            </a:r>
            <a:endParaRPr lang="en-US" sz="360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712046" y="4335938"/>
            <a:ext cx="5181600" cy="823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2626"/>
          <a:stretch>
            <a:fillRect/>
          </a:stretch>
        </p:blipFill>
        <p:spPr>
          <a:xfrm>
            <a:off x="0" y="-145251"/>
            <a:ext cx="10287000" cy="79594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5651"/>
          <a:stretch>
            <a:fillRect/>
          </a:stretch>
        </p:blipFill>
        <p:spPr>
          <a:xfrm>
            <a:off x="1323243" y="2245071"/>
            <a:ext cx="15641513" cy="74306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9678992">
            <a:off x="-180067" y="1323959"/>
            <a:ext cx="5635569" cy="937585"/>
            <a:chOff x="0" y="0"/>
            <a:chExt cx="1988633" cy="3308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8633" cy="330847"/>
            </a:xfrm>
            <a:custGeom>
              <a:avLst/>
              <a:gdLst/>
              <a:ahLst/>
              <a:cxnLst/>
              <a:rect l="l" t="t" r="r" b="b"/>
              <a:pathLst>
                <a:path w="1988633" h="330847">
                  <a:moveTo>
                    <a:pt x="0" y="0"/>
                  </a:moveTo>
                  <a:lnTo>
                    <a:pt x="1988633" y="0"/>
                  </a:lnTo>
                  <a:lnTo>
                    <a:pt x="1988633" y="330847"/>
                  </a:lnTo>
                  <a:lnTo>
                    <a:pt x="0" y="3308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067436">
            <a:off x="15174550" y="1220876"/>
            <a:ext cx="1956379" cy="289298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593274" y="5055028"/>
            <a:ext cx="12896702" cy="84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57" lvl="1">
              <a:lnSpc>
                <a:spcPts val="7059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Cha sẽ luôn ở bên con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17017" y="8708421"/>
            <a:ext cx="4971716" cy="1628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357067">
            <a:off x="13753510" y="-703110"/>
            <a:ext cx="1527874" cy="2819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D137F4-35AE-D5FD-73A2-67E51D700CED}"/>
              </a:ext>
            </a:extLst>
          </p:cNvPr>
          <p:cNvSpPr txBox="1"/>
          <p:nvPr/>
        </p:nvSpPr>
        <p:spPr>
          <a:xfrm>
            <a:off x="5275221" y="1775433"/>
            <a:ext cx="835065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50E0C76-DCDD-AD5C-E353-51ADCC3E6CCD}"/>
              </a:ext>
            </a:extLst>
          </p:cNvPr>
          <p:cNvGrpSpPr/>
          <p:nvPr/>
        </p:nvGrpSpPr>
        <p:grpSpPr>
          <a:xfrm>
            <a:off x="1861750" y="4676207"/>
            <a:ext cx="1662644" cy="1433503"/>
            <a:chOff x="1690156" y="4153775"/>
            <a:chExt cx="1662644" cy="143350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54BFEC5-B370-51D0-F364-6F6855011003}"/>
                </a:ext>
              </a:extLst>
            </p:cNvPr>
            <p:cNvSpPr/>
            <p:nvPr/>
          </p:nvSpPr>
          <p:spPr>
            <a:xfrm>
              <a:off x="1784764" y="4207144"/>
              <a:ext cx="1568036" cy="1380134"/>
            </a:xfrm>
            <a:prstGeom prst="roundRect">
              <a:avLst/>
            </a:prstGeom>
            <a:solidFill>
              <a:srgbClr val="9E8DB1"/>
            </a:solidFill>
            <a:ln>
              <a:solidFill>
                <a:srgbClr val="9E8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3CC09A30-9F2B-E388-7E33-CBBE917A8225}"/>
                </a:ext>
              </a:extLst>
            </p:cNvPr>
            <p:cNvSpPr/>
            <p:nvPr/>
          </p:nvSpPr>
          <p:spPr>
            <a:xfrm>
              <a:off x="1690156" y="4153775"/>
              <a:ext cx="1536205" cy="1433503"/>
            </a:xfrm>
            <a:prstGeom prst="roundRect">
              <a:avLst/>
            </a:prstGeom>
            <a:solidFill>
              <a:srgbClr val="A7A3C1"/>
            </a:solidFill>
            <a:ln>
              <a:solidFill>
                <a:srgbClr val="A7A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F1E1260-BEAE-12DE-7E37-7171CDB544CF}"/>
                </a:ext>
              </a:extLst>
            </p:cNvPr>
            <p:cNvSpPr/>
            <p:nvPr/>
          </p:nvSpPr>
          <p:spPr>
            <a:xfrm>
              <a:off x="1771794" y="4229309"/>
              <a:ext cx="1407824" cy="1335803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CCF4D6-4F17-1AF7-DF84-D62EB2E45CC1}"/>
              </a:ext>
            </a:extLst>
          </p:cNvPr>
          <p:cNvSpPr txBox="1"/>
          <p:nvPr/>
        </p:nvSpPr>
        <p:spPr>
          <a:xfrm>
            <a:off x="2292800" y="4873338"/>
            <a:ext cx="1371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xmlns="" id="{662411CA-0689-5973-0D68-1F4B0A60B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7221" y="8266355"/>
            <a:ext cx="2181916" cy="183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DC7E455-F176-A7CE-FF1C-FDE08E29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69388" y="1148673"/>
            <a:ext cx="9220387" cy="635054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72279" y="7441623"/>
            <a:ext cx="2961872" cy="26323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42D674-1A60-E272-652B-9BD035AE9968}"/>
              </a:ext>
            </a:extLst>
          </p:cNvPr>
          <p:cNvSpPr txBox="1"/>
          <p:nvPr/>
        </p:nvSpPr>
        <p:spPr>
          <a:xfrm>
            <a:off x="1066800" y="876300"/>
            <a:ext cx="4800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BoLaTatCa-ThaoMy_tnt5">
            <a:hlinkClick r:id="" action="ppaction://media"/>
            <a:extLst>
              <a:ext uri="{FF2B5EF4-FFF2-40B4-BE49-F238E27FC236}">
                <a16:creationId xmlns:a16="http://schemas.microsoft.com/office/drawing/2014/main" xmlns="" id="{B308E294-AD5F-642E-4319-85B414EE44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03896" y="3924300"/>
            <a:ext cx="2028595" cy="2028595"/>
          </a:xfrm>
          <a:prstGeom prst="rect">
            <a:avLst/>
          </a:prstGeom>
        </p:spPr>
      </p:pic>
      <p:pic>
        <p:nvPicPr>
          <p:cNvPr id="1026" name="Picture 2" descr="Music ">
            <a:extLst>
              <a:ext uri="{FF2B5EF4-FFF2-40B4-BE49-F238E27FC236}">
                <a16:creationId xmlns:a16="http://schemas.microsoft.com/office/drawing/2014/main" xmlns="" id="{A3A9A7FD-973A-629D-DDEC-83DC509A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2028">
            <a:off x="1284696" y="289391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5BD520-12AD-875E-F46F-815CF5389B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548530">
            <a:off x="3515012" y="2485199"/>
            <a:ext cx="1524132" cy="1524132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FEEAAD87-F67E-BBDD-08C5-97D2CEDCC1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457759" y="5469082"/>
            <a:ext cx="3836136" cy="4914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6732085" y="3247265"/>
            <a:ext cx="6294992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Lắng nghe giai điệu bài hát “Bố là tất cả”</a:t>
            </a:r>
          </a:p>
        </p:txBody>
      </p:sp>
    </p:spTree>
    <p:extLst>
      <p:ext uri="{BB962C8B-B14F-4D97-AF65-F5344CB8AC3E}">
        <p14:creationId xmlns:p14="http://schemas.microsoft.com/office/powerpoint/2010/main" xmlns="" val="272239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>
                  <a14:imgLayer r:embed="rId4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104900"/>
            <a:ext cx="15925799" cy="883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15425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01771" y="1378559"/>
            <a:ext cx="13053448" cy="8229600"/>
            <a:chOff x="46194" y="735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46194" y="735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530515">
            <a:off x="891065" y="277433"/>
            <a:ext cx="2303390" cy="2119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77737">
            <a:off x="13763336" y="1477697"/>
            <a:ext cx="3086833" cy="9877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41910">
            <a:off x="1774440" y="8261775"/>
            <a:ext cx="2003894" cy="168577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47BD2784-2AAE-543B-5DCF-D87C125C4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944600" y="4370135"/>
            <a:ext cx="4049212" cy="56533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251BE6-35EB-C4BA-322B-AAEF015B91C1}"/>
              </a:ext>
            </a:extLst>
          </p:cNvPr>
          <p:cNvSpPr txBox="1"/>
          <p:nvPr/>
        </p:nvSpPr>
        <p:spPr>
          <a:xfrm>
            <a:off x="3670437" y="3689608"/>
            <a:ext cx="1088997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CHA </a:t>
            </a:r>
            <a:r>
              <a:rPr lang="en-US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2A3FFF0A-1372-F9F6-5FBF-88649C644E2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8677011">
            <a:off x="-313609" y="3271798"/>
            <a:ext cx="4231593" cy="331202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D4DFA458-AD6E-CD9A-C330-1026C0BB87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758520" y="263516"/>
            <a:ext cx="2467519" cy="333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3C02CE91-71E2-0EF1-25EE-A7537D8A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8049" y="1699952"/>
            <a:ext cx="15983083" cy="75382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27580" y="6653628"/>
            <a:ext cx="4001521" cy="355635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0C08C0-924C-11E6-26F3-2B93CDFE3EBC}"/>
              </a:ext>
            </a:extLst>
          </p:cNvPr>
          <p:cNvSpPr txBox="1"/>
          <p:nvPr/>
        </p:nvSpPr>
        <p:spPr>
          <a:xfrm>
            <a:off x="2706712" y="2539170"/>
            <a:ext cx="12185073" cy="460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marR="0" indent="-6858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giọng, gây ấn tượng với những từ ngữ gợi tả, gợi cảm. 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76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181100"/>
            <a:ext cx="1402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6000" i="1" dirty="0" smtClean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1199</Words>
  <Application>Microsoft Office PowerPoint</Application>
  <PresentationFormat>Custom</PresentationFormat>
  <Paragraphs>109</Paragraphs>
  <Slides>30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Times New Roman</vt:lpstr>
      <vt:lpstr>Calibri</vt:lpstr>
      <vt:lpstr>Wingdings</vt:lpstr>
      <vt:lpstr>UTM Avo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Colorful Creative Fun Quiz Presentation</dc:title>
  <cp:lastModifiedBy>Admin</cp:lastModifiedBy>
  <cp:revision>12</cp:revision>
  <dcterms:created xsi:type="dcterms:W3CDTF">2006-08-16T00:00:00Z</dcterms:created>
  <dcterms:modified xsi:type="dcterms:W3CDTF">2024-10-17T08:12:52Z</dcterms:modified>
  <dc:identifier>DAFHfONnmPM</dc:identifier>
</cp:coreProperties>
</file>