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8" r:id="rId2"/>
    <p:sldId id="279" r:id="rId3"/>
    <p:sldId id="306" r:id="rId4"/>
    <p:sldId id="261" r:id="rId5"/>
    <p:sldId id="283" r:id="rId6"/>
    <p:sldId id="297" r:id="rId7"/>
    <p:sldId id="298" r:id="rId8"/>
    <p:sldId id="272" r:id="rId9"/>
    <p:sldId id="285" r:id="rId10"/>
    <p:sldId id="287" r:id="rId11"/>
    <p:sldId id="288" r:id="rId12"/>
    <p:sldId id="289" r:id="rId13"/>
    <p:sldId id="277" r:id="rId14"/>
    <p:sldId id="303" r:id="rId15"/>
    <p:sldId id="291" r:id="rId16"/>
    <p:sldId id="293" r:id="rId17"/>
    <p:sldId id="292" r:id="rId18"/>
    <p:sldId id="301" r:id="rId19"/>
    <p:sldId id="295" r:id="rId20"/>
    <p:sldId id="300" r:id="rId21"/>
    <p:sldId id="302" r:id="rId22"/>
    <p:sldId id="269" r:id="rId23"/>
  </p:sldIdLst>
  <p:sldSz cx="18288000" cy="10287000"/>
  <p:notesSz cx="6858000" cy="9144000"/>
  <p:embeddedFontLst>
    <p:embeddedFont>
      <p:font typeface="Calibri" pitchFamily="34" charset="0"/>
      <p:regular r:id="rId25"/>
      <p:bold r:id="rId26"/>
      <p:italic r:id="rId27"/>
      <p:boldItalic r:id="rId28"/>
    </p:embeddedFont>
    <p:embeddedFont>
      <p:font typeface="宋体" pitchFamily="2" charset="-122"/>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3ED"/>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3" d="100"/>
          <a:sy n="43" d="100"/>
        </p:scale>
        <p:origin x="-85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D4118D-9210-4863-B8AD-48D2CCFAC59B}" type="datetimeFigureOut">
              <a:rPr lang="en-US" smtClean="0"/>
              <a:t>10/31/2024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C35786-E796-4174-8A7C-24EB49E81A9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940AF1-85C8-4546-9DAE-DC5ED3E76D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368490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9" name="圆角矩形 8">
            <a:extLst>
              <a:ext uri="{FF2B5EF4-FFF2-40B4-BE49-F238E27FC236}">
                <a16:creationId xmlns="" xmlns:a16="http://schemas.microsoft.com/office/drawing/2014/main" id="{0C34EE1C-2A90-3340-9A6D-6A77962D4624}"/>
              </a:ext>
            </a:extLst>
          </p:cNvPr>
          <p:cNvSpPr/>
          <p:nvPr userDrawn="1"/>
        </p:nvSpPr>
        <p:spPr>
          <a:xfrm>
            <a:off x="3200399" y="1590261"/>
            <a:ext cx="11887200" cy="5247861"/>
          </a:xfrm>
          <a:prstGeom prst="roundRect">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kumimoji="1" lang="zh-CN" altLang="en-US"/>
          </a:p>
        </p:txBody>
      </p:sp>
      <p:pic>
        <p:nvPicPr>
          <p:cNvPr id="7" name="图片 6">
            <a:extLst>
              <a:ext uri="{FF2B5EF4-FFF2-40B4-BE49-F238E27FC236}">
                <a16:creationId xmlns="" xmlns:a16="http://schemas.microsoft.com/office/drawing/2014/main" id="{36A7D71A-134B-834A-9266-24230571D056}"/>
              </a:ext>
            </a:extLst>
          </p:cNvPr>
          <p:cNvPicPr>
            <a:picLocks noChangeAspect="1"/>
          </p:cNvPicPr>
          <p:nvPr userDrawn="1"/>
        </p:nvPicPr>
        <p:blipFill rotWithShape="1">
          <a:blip r:embed="rId2"/>
          <a:srcRect t="78261" b="1223"/>
          <a:stretch/>
        </p:blipFill>
        <p:spPr>
          <a:xfrm>
            <a:off x="-5" y="5283519"/>
            <a:ext cx="18288000" cy="5003481"/>
          </a:xfrm>
          <a:prstGeom prst="rect">
            <a:avLst/>
          </a:prstGeom>
          <a:effectLst>
            <a:outerShdw blurRad="50800" dist="38100" dir="13620000" algn="tl" rotWithShape="0">
              <a:prstClr val="black">
                <a:alpha val="40000"/>
              </a:prstClr>
            </a:outerShdw>
          </a:effectLst>
        </p:spPr>
      </p:pic>
      <p:pic>
        <p:nvPicPr>
          <p:cNvPr id="5" name="图片 4">
            <a:extLst>
              <a:ext uri="{FF2B5EF4-FFF2-40B4-BE49-F238E27FC236}">
                <a16:creationId xmlns="" xmlns:a16="http://schemas.microsoft.com/office/drawing/2014/main" id="{9DD49089-FF1D-CA43-BF39-6431FD2103BA}"/>
              </a:ext>
            </a:extLst>
          </p:cNvPr>
          <p:cNvPicPr>
            <a:picLocks noChangeAspect="1"/>
          </p:cNvPicPr>
          <p:nvPr userDrawn="1"/>
        </p:nvPicPr>
        <p:blipFill rotWithShape="1">
          <a:blip r:embed="rId3" cstate="print"/>
          <a:srcRect r="68038"/>
          <a:stretch/>
        </p:blipFill>
        <p:spPr>
          <a:xfrm>
            <a:off x="-5" y="-240360"/>
            <a:ext cx="2465580" cy="10287000"/>
          </a:xfrm>
          <a:prstGeom prst="rect">
            <a:avLst/>
          </a:prstGeom>
        </p:spPr>
      </p:pic>
      <p:pic>
        <p:nvPicPr>
          <p:cNvPr id="13" name="图片 12">
            <a:extLst>
              <a:ext uri="{FF2B5EF4-FFF2-40B4-BE49-F238E27FC236}">
                <a16:creationId xmlns="" xmlns:a16="http://schemas.microsoft.com/office/drawing/2014/main" id="{0CAD9DA9-07F1-CF4F-9B4B-192A77A1CFE2}"/>
              </a:ext>
            </a:extLst>
          </p:cNvPr>
          <p:cNvPicPr>
            <a:picLocks noChangeAspect="1"/>
          </p:cNvPicPr>
          <p:nvPr userDrawn="1"/>
        </p:nvPicPr>
        <p:blipFill rotWithShape="1">
          <a:blip r:embed="rId3" cstate="print"/>
          <a:srcRect l="38415" r="-4383"/>
          <a:stretch/>
        </p:blipFill>
        <p:spPr>
          <a:xfrm>
            <a:off x="13244261" y="-302708"/>
            <a:ext cx="5088833" cy="10287000"/>
          </a:xfrm>
          <a:prstGeom prst="rect">
            <a:avLst/>
          </a:prstGeom>
        </p:spPr>
      </p:pic>
      <p:pic>
        <p:nvPicPr>
          <p:cNvPr id="11" name="图片 10">
            <a:extLst>
              <a:ext uri="{FF2B5EF4-FFF2-40B4-BE49-F238E27FC236}">
                <a16:creationId xmlns="" xmlns:a16="http://schemas.microsoft.com/office/drawing/2014/main" id="{C5B789FB-5534-0743-B4C9-CCEC9D59FE1E}"/>
              </a:ext>
            </a:extLst>
          </p:cNvPr>
          <p:cNvPicPr>
            <a:picLocks noChangeAspect="1"/>
          </p:cNvPicPr>
          <p:nvPr userDrawn="1"/>
        </p:nvPicPr>
        <p:blipFill rotWithShape="1">
          <a:blip r:embed="rId4" cstate="print"/>
          <a:srcRect l="71646" t="15266" r="5936" b="57439"/>
          <a:stretch/>
        </p:blipFill>
        <p:spPr>
          <a:xfrm>
            <a:off x="15087599" y="2032988"/>
            <a:ext cx="1729410" cy="2807805"/>
          </a:xfrm>
          <a:prstGeom prst="rect">
            <a:avLst/>
          </a:prstGeom>
        </p:spPr>
      </p:pic>
      <p:pic>
        <p:nvPicPr>
          <p:cNvPr id="19" name="图片 18">
            <a:extLst>
              <a:ext uri="{FF2B5EF4-FFF2-40B4-BE49-F238E27FC236}">
                <a16:creationId xmlns="" xmlns:a16="http://schemas.microsoft.com/office/drawing/2014/main" id="{A4DBFCC9-5530-3946-B193-5F901D8B74D7}"/>
              </a:ext>
            </a:extLst>
          </p:cNvPr>
          <p:cNvPicPr>
            <a:picLocks noChangeAspect="1"/>
          </p:cNvPicPr>
          <p:nvPr userDrawn="1"/>
        </p:nvPicPr>
        <p:blipFill rotWithShape="1">
          <a:blip r:embed="rId4" cstate="print"/>
          <a:srcRect l="71646" t="15266" r="5936" b="57439"/>
          <a:stretch/>
        </p:blipFill>
        <p:spPr>
          <a:xfrm rot="12394785">
            <a:off x="1103581" y="1237857"/>
            <a:ext cx="1729410" cy="2807805"/>
          </a:xfrm>
          <a:prstGeom prst="rect">
            <a:avLst/>
          </a:prstGeom>
        </p:spPr>
      </p:pic>
      <p:grpSp>
        <p:nvGrpSpPr>
          <p:cNvPr id="2" name="组合 5">
            <a:extLst>
              <a:ext uri="{FF2B5EF4-FFF2-40B4-BE49-F238E27FC236}">
                <a16:creationId xmlns="" xmlns:a16="http://schemas.microsoft.com/office/drawing/2014/main" id="{5BDD0084-ECBD-4B22-B5D6-EFA8B6555B59}"/>
              </a:ext>
            </a:extLst>
          </p:cNvPr>
          <p:cNvGrpSpPr/>
          <p:nvPr userDrawn="1"/>
        </p:nvGrpSpPr>
        <p:grpSpPr>
          <a:xfrm>
            <a:off x="2007620" y="233772"/>
            <a:ext cx="3250583" cy="2632569"/>
            <a:chOff x="1505535" y="104580"/>
            <a:chExt cx="2359852" cy="1911188"/>
          </a:xfrm>
        </p:grpSpPr>
        <p:pic>
          <p:nvPicPr>
            <p:cNvPr id="17" name="图片 16">
              <a:extLst>
                <a:ext uri="{FF2B5EF4-FFF2-40B4-BE49-F238E27FC236}">
                  <a16:creationId xmlns="" xmlns:a16="http://schemas.microsoft.com/office/drawing/2014/main" id="{0C7C8AE6-F88B-E14A-A885-6874E37386D2}"/>
                </a:ext>
              </a:extLst>
            </p:cNvPr>
            <p:cNvPicPr>
              <a:picLocks noChangeAspect="1"/>
            </p:cNvPicPr>
            <p:nvPr userDrawn="1"/>
          </p:nvPicPr>
          <p:blipFill rotWithShape="1">
            <a:blip r:embed="rId5"/>
            <a:srcRect r="82451" b="85517"/>
            <a:stretch/>
          </p:blipFill>
          <p:spPr>
            <a:xfrm>
              <a:off x="1505535" y="104580"/>
              <a:ext cx="1736528" cy="1911188"/>
            </a:xfrm>
            <a:prstGeom prst="rect">
              <a:avLst/>
            </a:prstGeom>
          </p:spPr>
        </p:pic>
        <p:pic>
          <p:nvPicPr>
            <p:cNvPr id="25" name="图片 24">
              <a:extLst>
                <a:ext uri="{FF2B5EF4-FFF2-40B4-BE49-F238E27FC236}">
                  <a16:creationId xmlns="" xmlns:a16="http://schemas.microsoft.com/office/drawing/2014/main" id="{59801A98-37E6-9549-8A5B-781DE8D395F1}"/>
                </a:ext>
              </a:extLst>
            </p:cNvPr>
            <p:cNvPicPr>
              <a:picLocks noChangeAspect="1"/>
            </p:cNvPicPr>
            <p:nvPr userDrawn="1"/>
          </p:nvPicPr>
          <p:blipFill rotWithShape="1">
            <a:blip r:embed="rId6"/>
            <a:srcRect l="13408" t="7922" r="73707" b="82166"/>
            <a:stretch/>
          </p:blipFill>
          <p:spPr>
            <a:xfrm rot="1487251">
              <a:off x="2363114" y="452520"/>
              <a:ext cx="1502273" cy="1541147"/>
            </a:xfrm>
            <a:prstGeom prst="rect">
              <a:avLst/>
            </a:prstGeom>
          </p:spPr>
        </p:pic>
      </p:grpSp>
      <p:pic>
        <p:nvPicPr>
          <p:cNvPr id="16" name="图片 15">
            <a:extLst>
              <a:ext uri="{FF2B5EF4-FFF2-40B4-BE49-F238E27FC236}">
                <a16:creationId xmlns="" xmlns:a16="http://schemas.microsoft.com/office/drawing/2014/main" id="{9FCACE78-D4FF-4247-888A-F966A475DA95}"/>
              </a:ext>
            </a:extLst>
          </p:cNvPr>
          <p:cNvPicPr>
            <a:picLocks noChangeAspect="1"/>
          </p:cNvPicPr>
          <p:nvPr userDrawn="1"/>
        </p:nvPicPr>
        <p:blipFill rotWithShape="1">
          <a:blip r:embed="rId5"/>
          <a:srcRect r="82451" b="85517"/>
          <a:stretch/>
        </p:blipFill>
        <p:spPr>
          <a:xfrm rot="2319077">
            <a:off x="14404979" y="3590936"/>
            <a:ext cx="2009432" cy="2211540"/>
          </a:xfrm>
          <a:prstGeom prst="rect">
            <a:avLst/>
          </a:prstGeom>
        </p:spPr>
      </p:pic>
      <p:pic>
        <p:nvPicPr>
          <p:cNvPr id="10" name="图片 9">
            <a:extLst>
              <a:ext uri="{FF2B5EF4-FFF2-40B4-BE49-F238E27FC236}">
                <a16:creationId xmlns="" xmlns:a16="http://schemas.microsoft.com/office/drawing/2014/main" id="{D2644F66-367B-41F1-BC79-89F9B93769AC}"/>
              </a:ext>
            </a:extLst>
          </p:cNvPr>
          <p:cNvPicPr>
            <a:picLocks noChangeAspect="1"/>
          </p:cNvPicPr>
          <p:nvPr userDrawn="1"/>
        </p:nvPicPr>
        <p:blipFill rotWithShape="1">
          <a:blip r:embed="rId7"/>
          <a:srcRect t="50585"/>
          <a:stretch/>
        </p:blipFill>
        <p:spPr>
          <a:xfrm>
            <a:off x="0" y="5246042"/>
            <a:ext cx="18288000" cy="5082860"/>
          </a:xfrm>
          <a:prstGeom prst="rect">
            <a:avLst/>
          </a:prstGeom>
        </p:spPr>
      </p:pic>
      <p:pic>
        <p:nvPicPr>
          <p:cNvPr id="14" name="图片 13">
            <a:extLst>
              <a:ext uri="{FF2B5EF4-FFF2-40B4-BE49-F238E27FC236}">
                <a16:creationId xmlns="" xmlns:a16="http://schemas.microsoft.com/office/drawing/2014/main" id="{8FEF296B-B82C-4744-9947-9B63BC76FC26}"/>
              </a:ext>
            </a:extLst>
          </p:cNvPr>
          <p:cNvPicPr>
            <a:picLocks noChangeAspect="1"/>
          </p:cNvPicPr>
          <p:nvPr userDrawn="1"/>
        </p:nvPicPr>
        <p:blipFill>
          <a:blip r:embed="rId8" cstate="print"/>
          <a:srcRect/>
          <a:stretch/>
        </p:blipFill>
        <p:spPr>
          <a:xfrm>
            <a:off x="4551872" y="5121343"/>
            <a:ext cx="9184253" cy="5165658"/>
          </a:xfrm>
          <a:prstGeom prst="rect">
            <a:avLst/>
          </a:prstGeom>
        </p:spPr>
      </p:pic>
    </p:spTree>
    <p:extLst>
      <p:ext uri="{BB962C8B-B14F-4D97-AF65-F5344CB8AC3E}">
        <p14:creationId xmlns:p14="http://schemas.microsoft.com/office/powerpoint/2010/main" xmlns="" val="4108392988"/>
      </p:ext>
    </p:ext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1000"/>
                                        <p:tgtEl>
                                          <p:spTgt spid="9"/>
                                        </p:tgtEl>
                                      </p:cBhvr>
                                    </p:animEffect>
                                  </p:childTnLst>
                                </p:cTn>
                              </p:par>
                              <p:par>
                                <p:cTn id="25" presetID="5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Scale>
                                      <p:cBhvr>
                                        <p:cTn id="2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
                                        </p:tgtEl>
                                        <p:attrNameLst>
                                          <p:attrName>ppt_x</p:attrName>
                                          <p:attrName>ppt_y</p:attrName>
                                        </p:attrNameLst>
                                      </p:cBhvr>
                                    </p:animMotion>
                                    <p:animEffect transition="in" filter="fade">
                                      <p:cBhvr>
                                        <p:cTn id="29" dur="1000"/>
                                        <p:tgtEl>
                                          <p:spTgt spid="2"/>
                                        </p:tgtEl>
                                      </p:cBhvr>
                                    </p:animEffect>
                                  </p:childTnLst>
                                </p:cTn>
                              </p:par>
                              <p:par>
                                <p:cTn id="30" presetID="5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par>
                                <p:cTn id="35" presetID="2" presetClass="entr" presetSubtype="8"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2500" fill="hold"/>
                                        <p:tgtEl>
                                          <p:spTgt spid="14"/>
                                        </p:tgtEl>
                                        <p:attrNameLst>
                                          <p:attrName>ppt_x</p:attrName>
                                        </p:attrNameLst>
                                      </p:cBhvr>
                                      <p:tavLst>
                                        <p:tav tm="0">
                                          <p:val>
                                            <p:strVal val="0-#ppt_w/2"/>
                                          </p:val>
                                        </p:tav>
                                        <p:tav tm="100000">
                                          <p:val>
                                            <p:strVal val="#ppt_x"/>
                                          </p:val>
                                        </p:tav>
                                      </p:tavLst>
                                    </p:anim>
                                    <p:anim calcmode="lin" valueType="num">
                                      <p:cBhvr additive="base">
                                        <p:cTn id="38" dur="2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3.png"/><Relationship Id="rId12"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7.png"/><Relationship Id="rId1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6.svg"/><Relationship Id="rId4" Type="http://schemas.openxmlformats.org/officeDocument/2006/relationships/image" Target="../media/image23.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4.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6.png"/><Relationship Id="rId1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8.gi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audio" Target="../media/audio4.wav"/><Relationship Id="rId7" Type="http://schemas.openxmlformats.org/officeDocument/2006/relationships/image" Target="../media/image28.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6.png"/><Relationship Id="rId14"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2.png"/><Relationship Id="rId10" Type="http://schemas.openxmlformats.org/officeDocument/2006/relationships/image" Target="../media/image35.svg"/><Relationship Id="rId4" Type="http://schemas.openxmlformats.org/officeDocument/2006/relationships/image" Target="../media/image3.sv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7.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6.png"/><Relationship Id="rId1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2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6.png"/><Relationship Id="rId1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3">
            <a:extLst>
              <a:ext uri="{FF2B5EF4-FFF2-40B4-BE49-F238E27FC236}">
                <a16:creationId xmlns="" xmlns:a16="http://schemas.microsoft.com/office/drawing/2014/main" id="{73631C15-84B5-4252-A130-F790EAAAFF9A}"/>
              </a:ext>
            </a:extLst>
          </p:cNvPr>
          <p:cNvSpPr/>
          <p:nvPr/>
        </p:nvSpPr>
        <p:spPr>
          <a:xfrm>
            <a:off x="6903720" y="3162300"/>
            <a:ext cx="4800600" cy="940248"/>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defRPr/>
            </a:pPr>
            <a:r>
              <a:rPr lang="en-US" altLang="zh-Hans" sz="5400" b="1" smtClean="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rPr>
              <a:t>Tiếng Việt</a:t>
            </a:r>
            <a:endParaRPr lang="en-US" altLang="zh-Hans" sz="5400" b="1" dirty="0">
              <a:solidFill>
                <a:srgbClr val="FF0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 name="TextBox 1"/>
          <p:cNvSpPr txBox="1"/>
          <p:nvPr/>
        </p:nvSpPr>
        <p:spPr>
          <a:xfrm>
            <a:off x="3398520" y="766974"/>
            <a:ext cx="12451080" cy="1061829"/>
          </a:xfrm>
          <a:prstGeom prst="rect">
            <a:avLst/>
          </a:prstGeom>
          <a:noFill/>
          <a:ln w="57150">
            <a:solidFill>
              <a:srgbClr val="0070C0"/>
            </a:solidFill>
          </a:ln>
        </p:spPr>
        <p:txBody>
          <a:bodyPr wrap="square" lIns="137160" tIns="68580" rIns="137160" bIns="68580" rtlCol="0">
            <a:spAutoFit/>
          </a:bodyPr>
          <a:lstStyle/>
          <a:p>
            <a:pPr algn="ctr"/>
            <a:r>
              <a:rPr lang="en-US" sz="6000" b="1" dirty="0" smtClean="0">
                <a:solidFill>
                  <a:srgbClr val="063EBA"/>
                </a:solidFill>
                <a:latin typeface="Times New Roman" panose="02020603050405020304" pitchFamily="18" charset="0"/>
                <a:cs typeface="Times New Roman" panose="02020603050405020304" pitchFamily="18" charset="0"/>
              </a:rPr>
              <a:t>TRƯỜNG TIỂU HỌC MỸ PHONG</a:t>
            </a:r>
            <a:endParaRPr lang="en-US" sz="6000" b="1" dirty="0">
              <a:solidFill>
                <a:srgbClr val="063EBA"/>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861560" y="8338699"/>
            <a:ext cx="8884920" cy="877163"/>
          </a:xfrm>
          <a:prstGeom prst="rect">
            <a:avLst/>
          </a:prstGeom>
          <a:noFill/>
        </p:spPr>
        <p:txBody>
          <a:bodyPr wrap="square" lIns="137160" tIns="68580" rIns="137160" bIns="68580" rtlCol="0">
            <a:spAutoFit/>
          </a:bodyPr>
          <a:lstStyle/>
          <a:p>
            <a:pPr algn="ctr"/>
            <a:r>
              <a:rPr lang="en-US" sz="4800" b="1" dirty="0" err="1" smtClean="0">
                <a:solidFill>
                  <a:srgbClr val="002060"/>
                </a:solidFill>
                <a:latin typeface="+mj-lt"/>
              </a:rPr>
              <a:t>Giáo</a:t>
            </a:r>
            <a:r>
              <a:rPr lang="en-US" sz="4800" b="1" dirty="0" smtClean="0">
                <a:solidFill>
                  <a:srgbClr val="002060"/>
                </a:solidFill>
                <a:latin typeface="+mj-lt"/>
              </a:rPr>
              <a:t> </a:t>
            </a:r>
            <a:r>
              <a:rPr lang="en-US" sz="4800" b="1" dirty="0" err="1" smtClean="0">
                <a:solidFill>
                  <a:srgbClr val="002060"/>
                </a:solidFill>
                <a:latin typeface="+mj-lt"/>
              </a:rPr>
              <a:t>viên</a:t>
            </a:r>
            <a:r>
              <a:rPr lang="en-US" sz="4800" b="1" smtClean="0">
                <a:solidFill>
                  <a:srgbClr val="002060"/>
                </a:solidFill>
                <a:latin typeface="+mj-lt"/>
              </a:rPr>
              <a:t>: </a:t>
            </a:r>
            <a:r>
              <a:rPr lang="en-US" sz="4800" b="1" smtClean="0">
                <a:solidFill>
                  <a:srgbClr val="002060"/>
                </a:solidFill>
                <a:latin typeface="+mj-lt"/>
              </a:rPr>
              <a:t>Nguyễn Thành Nhiệm</a:t>
            </a:r>
            <a:endParaRPr lang="en-US" sz="4800" b="1" dirty="0">
              <a:solidFill>
                <a:srgbClr val="002060"/>
              </a:solidFill>
              <a:latin typeface="+mj-lt"/>
            </a:endParaRPr>
          </a:p>
        </p:txBody>
      </p:sp>
      <p:sp>
        <p:nvSpPr>
          <p:cNvPr id="5" name="Rounded Rectangle 4"/>
          <p:cNvSpPr/>
          <p:nvPr/>
        </p:nvSpPr>
        <p:spPr>
          <a:xfrm>
            <a:off x="5501640" y="5608320"/>
            <a:ext cx="8244840" cy="2011680"/>
          </a:xfrm>
          <a:prstGeom prst="roundRect">
            <a:avLst/>
          </a:prstGeom>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a:r>
              <a:rPr lang="en-US" sz="4800" b="1" smtClean="0">
                <a:solidFill>
                  <a:srgbClr val="FF0000"/>
                </a:solidFill>
                <a:latin typeface="Times New Roman" panose="02020603050405020304" pitchFamily="18" charset="0"/>
                <a:cs typeface="Times New Roman" panose="02020603050405020304" pitchFamily="18" charset="0"/>
              </a:rPr>
              <a:t>DẤU NGOẶC KÉP</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939873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endParaRPr lang="en-US"/>
          </a:p>
        </p:txBody>
      </p:sp>
      <p:grpSp>
        <p:nvGrpSpPr>
          <p:cNvPr id="3" name="Group 3"/>
          <p:cNvGrpSpPr/>
          <p:nvPr/>
        </p:nvGrpSpPr>
        <p:grpSpPr>
          <a:xfrm>
            <a:off x="711804" y="133055"/>
            <a:ext cx="17131294" cy="944879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txBody>
            <a:bodyPr/>
            <a:lstStyle/>
            <a:p>
              <a:endParaRPr lang="en-US"/>
            </a:p>
          </p:txBody>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txBody>
            <a:bodyPr/>
            <a:lstStyle/>
            <a:p>
              <a:endParaRPr lang="en-US"/>
            </a:p>
          </p:txBody>
        </p:sp>
      </p:grpSp>
      <p:sp>
        <p:nvSpPr>
          <p:cNvPr id="16" name="Freeform 16"/>
          <p:cNvSpPr/>
          <p:nvPr/>
        </p:nvSpPr>
        <p:spPr>
          <a:xfrm rot="-678603" flipH="1">
            <a:off x="-176964" y="7196284"/>
            <a:ext cx="3235365" cy="3277074"/>
          </a:xfrm>
          <a:custGeom>
            <a:avLst/>
            <a:gdLst/>
            <a:ahLst/>
            <a:cxnLst/>
            <a:rect l="l" t="t" r="r" b="b"/>
            <a:pathLst>
              <a:path w="3235365" h="3277074">
                <a:moveTo>
                  <a:pt x="3235366" y="0"/>
                </a:moveTo>
                <a:lnTo>
                  <a:pt x="0" y="0"/>
                </a:lnTo>
                <a:lnTo>
                  <a:pt x="0" y="3277074"/>
                </a:lnTo>
                <a:lnTo>
                  <a:pt x="3235366" y="3277074"/>
                </a:lnTo>
                <a:lnTo>
                  <a:pt x="3235366" y="0"/>
                </a:lnTo>
                <a:close/>
              </a:path>
            </a:pathLst>
          </a:custGeom>
          <a:blipFill>
            <a:blip r:embed="rId4" cstate="print">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4876309" y="7005617"/>
            <a:ext cx="2739285" cy="2788076"/>
          </a:xfrm>
          <a:custGeom>
            <a:avLst/>
            <a:gdLst/>
            <a:ahLst/>
            <a:cxnLst/>
            <a:rect l="l" t="t" r="r" b="b"/>
            <a:pathLst>
              <a:path w="2739285" h="2788076">
                <a:moveTo>
                  <a:pt x="0" y="0"/>
                </a:moveTo>
                <a:lnTo>
                  <a:pt x="2739285" y="0"/>
                </a:lnTo>
                <a:lnTo>
                  <a:pt x="2739285" y="2788076"/>
                </a:lnTo>
                <a:lnTo>
                  <a:pt x="0" y="2788076"/>
                </a:lnTo>
                <a:lnTo>
                  <a:pt x="0" y="0"/>
                </a:lnTo>
                <a:close/>
              </a:path>
            </a:pathLst>
          </a:custGeom>
          <a:blipFill>
            <a:blip r:embed="rId13" cstate="print">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Rectangle 18"/>
          <p:cNvSpPr/>
          <p:nvPr/>
        </p:nvSpPr>
        <p:spPr>
          <a:xfrm>
            <a:off x="5519073" y="1361401"/>
            <a:ext cx="7934195"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p:txBody>
      </p:sp>
      <p:sp>
        <p:nvSpPr>
          <p:cNvPr id="22" name="Explosion 2 21"/>
          <p:cNvSpPr/>
          <p:nvPr/>
        </p:nvSpPr>
        <p:spPr>
          <a:xfrm rot="21336006">
            <a:off x="13666144" y="717534"/>
            <a:ext cx="3999688" cy="16033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SGK/55</a:t>
            </a:r>
            <a:endParaRPr lang="vi-VN" sz="2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390751" y="2614522"/>
            <a:ext cx="15773400" cy="5078313"/>
          </a:xfrm>
          <a:prstGeom prst="rect">
            <a:avLst/>
          </a:prstGeom>
          <a:noFill/>
        </p:spPr>
        <p:txBody>
          <a:bodyPr wrap="square" rtlCol="0">
            <a:spAutoFit/>
          </a:bodyPr>
          <a:lstStyle/>
          <a:p>
            <a:r>
              <a:rPr lang="vi-VN" sz="3600" b="1" dirty="0" smtClean="0">
                <a:latin typeface="+mj-lt"/>
              </a:rPr>
              <a:t>Bài 1:</a:t>
            </a:r>
            <a:r>
              <a:rPr lang="vi-VN" sz="3600" dirty="0">
                <a:latin typeface="+mj-lt"/>
              </a:rPr>
              <a:t> </a:t>
            </a:r>
            <a:r>
              <a:rPr lang="vi-VN" sz="3600" b="1" dirty="0" smtClean="0">
                <a:latin typeface="+mj-lt"/>
              </a:rPr>
              <a:t>Chép </a:t>
            </a:r>
            <a:r>
              <a:rPr lang="vi-VN" sz="3600" b="1" dirty="0">
                <a:latin typeface="+mj-lt"/>
              </a:rPr>
              <a:t>lại một câu kể tên các tập truyện, tập thơ hoặc bài thơ trong đoạn văn sau; dùng dấu ngoặc kép để đánh dấu tên các tác phẩm ấy.</a:t>
            </a:r>
            <a:endParaRPr lang="vi-VN" sz="3600" dirty="0">
              <a:latin typeface="+mj-lt"/>
            </a:endParaRPr>
          </a:p>
          <a:p>
            <a:r>
              <a:rPr lang="vi-VN" sz="3600" dirty="0">
                <a:latin typeface="+mj-lt"/>
              </a:rPr>
              <a:t>      Phạm Hổ thành công hơn cả trong lĩnh vực viết cho thiếu nhi, đặc biệt là lứa tuổi nhi đồng. Các tập truyện chính của ông: Bê và Sáo, Chuyện hoa chuyện quả, Lửa vàng lửa trắng,... Các tập thơ: Em thích em yêu, Những người bạn nhỏ, Bạn trong vườn,... Nhiều bài thơ thiếu nhi của Phạm Hổ có được sắc thái của đồng dao, vui tươi ngộ nghĩnh, dễ hiểu dễ nhớ, giàu tưởng tượng, có nhạc điệu, phù hợp với tâm lý trẻ thơ: Ngủ rồi, Xe chữa cháy, Chú bò tìm bạn</a:t>
            </a:r>
            <a:r>
              <a:rPr lang="vi-VN" sz="3600" dirty="0" smtClean="0">
                <a:latin typeface="+mj-lt"/>
              </a:rPr>
              <a:t>,...</a:t>
            </a:r>
          </a:p>
          <a:p>
            <a:r>
              <a:rPr lang="vi-VN" sz="3600" i="1" dirty="0" smtClean="0">
                <a:latin typeface="+mj-lt"/>
              </a:rPr>
              <a:t>                                                                                          Theo Trần Hữu Tá</a:t>
            </a:r>
            <a:endParaRPr lang="vi-VN" sz="3600" i="1" dirty="0">
              <a:latin typeface="+mj-lt"/>
            </a:endParaRPr>
          </a:p>
        </p:txBody>
      </p:sp>
      <p:sp>
        <p:nvSpPr>
          <p:cNvPr id="20" name="Rectangle 19"/>
          <p:cNvSpPr/>
          <p:nvPr/>
        </p:nvSpPr>
        <p:spPr>
          <a:xfrm>
            <a:off x="7010400" y="747926"/>
            <a:ext cx="6857968" cy="584775"/>
          </a:xfrm>
          <a:prstGeom prst="rect">
            <a:avLst/>
          </a:prstGeom>
        </p:spPr>
        <p:txBody>
          <a:bodyPr wrap="none">
            <a:spAutoFit/>
          </a:bodyPr>
          <a:lstStyle/>
          <a:p>
            <a:pPr algn="ctr"/>
            <a:r>
              <a:rPr lang="en-US" sz="3200" b="1" smtClean="0">
                <a:latin typeface="Times New Roman" pitchFamily="18" charset="0"/>
                <a:cs typeface="Times New Roman" pitchFamily="18" charset="0"/>
              </a:rPr>
              <a:t>Thứ  Năm ngày 24 tháng 10 năm 2024</a:t>
            </a:r>
          </a:p>
        </p:txBody>
      </p:sp>
      <p:sp>
        <p:nvSpPr>
          <p:cNvPr id="21" name="Rectangle 20"/>
          <p:cNvSpPr/>
          <p:nvPr/>
        </p:nvSpPr>
        <p:spPr>
          <a:xfrm>
            <a:off x="2667000" y="2614522"/>
            <a:ext cx="1954381" cy="646331"/>
          </a:xfrm>
          <a:prstGeom prst="rect">
            <a:avLst/>
          </a:prstGeom>
        </p:spPr>
        <p:txBody>
          <a:bodyPr wrap="none">
            <a:spAutoFit/>
          </a:bodyPr>
          <a:lstStyle/>
          <a:p>
            <a:r>
              <a:rPr lang="vi-VN" sz="3600" b="1" dirty="0">
                <a:solidFill>
                  <a:srgbClr val="FF0000"/>
                </a:solidFill>
                <a:latin typeface="+mj-lt"/>
              </a:rPr>
              <a:t>Chép lại </a:t>
            </a:r>
            <a:endParaRPr lang="vi-VN" sz="3600" dirty="0">
              <a:solidFill>
                <a:srgbClr val="FF0000"/>
              </a:solidFill>
              <a:latin typeface="+mj-lt"/>
            </a:endParaRPr>
          </a:p>
        </p:txBody>
      </p:sp>
      <p:sp>
        <p:nvSpPr>
          <p:cNvPr id="23" name="Rectangle 22"/>
          <p:cNvSpPr/>
          <p:nvPr/>
        </p:nvSpPr>
        <p:spPr>
          <a:xfrm>
            <a:off x="3124200" y="3173585"/>
            <a:ext cx="6814686" cy="646331"/>
          </a:xfrm>
          <a:prstGeom prst="rect">
            <a:avLst/>
          </a:prstGeom>
        </p:spPr>
        <p:txBody>
          <a:bodyPr wrap="none">
            <a:spAutoFit/>
          </a:bodyPr>
          <a:lstStyle/>
          <a:p>
            <a:r>
              <a:rPr lang="vi-VN" sz="3600" b="1" dirty="0">
                <a:solidFill>
                  <a:srgbClr val="FF0000"/>
                </a:solidFill>
                <a:latin typeface="+mj-lt"/>
              </a:rPr>
              <a:t>dùng dấu ngoặc kép để đánh dấu </a:t>
            </a:r>
            <a:endParaRPr lang="vi-VN" sz="3600" dirty="0">
              <a:solidFill>
                <a:srgbClr val="FF0000"/>
              </a:solidFill>
              <a:latin typeface="+mj-lt"/>
            </a:endParaRPr>
          </a:p>
        </p:txBody>
      </p:sp>
    </p:spTree>
    <p:extLst>
      <p:ext uri="{BB962C8B-B14F-4D97-AF65-F5344CB8AC3E}">
        <p14:creationId xmlns:p14="http://schemas.microsoft.com/office/powerpoint/2010/main" xmlns="" val="169291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08" y="17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endParaRPr lang="en-US"/>
          </a:p>
        </p:txBody>
      </p:sp>
      <p:sp>
        <p:nvSpPr>
          <p:cNvPr id="3" name="Freeform 3"/>
          <p:cNvSpPr/>
          <p:nvPr/>
        </p:nvSpPr>
        <p:spPr>
          <a:xfrm flipH="1">
            <a:off x="800663" y="85591"/>
            <a:ext cx="3233824" cy="3607714"/>
          </a:xfrm>
          <a:custGeom>
            <a:avLst/>
            <a:gdLst/>
            <a:ahLst/>
            <a:cxnLst/>
            <a:rect l="l" t="t" r="r" b="b"/>
            <a:pathLst>
              <a:path w="3233824" h="3607714">
                <a:moveTo>
                  <a:pt x="3233824" y="0"/>
                </a:moveTo>
                <a:lnTo>
                  <a:pt x="0" y="0"/>
                </a:lnTo>
                <a:lnTo>
                  <a:pt x="0" y="3607714"/>
                </a:lnTo>
                <a:lnTo>
                  <a:pt x="3233824" y="3607714"/>
                </a:lnTo>
                <a:lnTo>
                  <a:pt x="3233824"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25632" y="3201186"/>
            <a:ext cx="5435227" cy="6159121"/>
            <a:chOff x="0" y="0"/>
            <a:chExt cx="1570252" cy="1779387"/>
          </a:xfrm>
        </p:grpSpPr>
        <p:sp>
          <p:nvSpPr>
            <p:cNvPr id="5"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6"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B9DDBF"/>
            </a:solidFill>
          </p:spPr>
          <p:txBody>
            <a:bodyPr/>
            <a:lstStyle/>
            <a:p>
              <a:endParaRPr lang="en-US"/>
            </a:p>
          </p:txBody>
        </p:sp>
        <p:sp>
          <p:nvSpPr>
            <p:cNvPr id="7"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8" name="Group 8"/>
          <p:cNvGrpSpPr/>
          <p:nvPr/>
        </p:nvGrpSpPr>
        <p:grpSpPr>
          <a:xfrm>
            <a:off x="12052109" y="2726230"/>
            <a:ext cx="5435227" cy="6159121"/>
            <a:chOff x="0" y="0"/>
            <a:chExt cx="1570252" cy="1779387"/>
          </a:xfrm>
        </p:grpSpPr>
        <p:sp>
          <p:nvSpPr>
            <p:cNvPr id="9" name="Freeform 9"/>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10" name="Freeform 10"/>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B9DDBF"/>
            </a:solidFill>
          </p:spPr>
          <p:txBody>
            <a:bodyPr/>
            <a:lstStyle/>
            <a:p>
              <a:endParaRPr lang="en-US"/>
            </a:p>
          </p:txBody>
        </p:sp>
        <p:sp>
          <p:nvSpPr>
            <p:cNvPr id="11" name="Freeform 11"/>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12" name="Group 12"/>
          <p:cNvGrpSpPr/>
          <p:nvPr/>
        </p:nvGrpSpPr>
        <p:grpSpPr>
          <a:xfrm>
            <a:off x="6431978" y="3099179"/>
            <a:ext cx="5435227" cy="6159121"/>
            <a:chOff x="0" y="0"/>
            <a:chExt cx="1570252" cy="1779387"/>
          </a:xfrm>
        </p:grpSpPr>
        <p:sp>
          <p:nvSpPr>
            <p:cNvPr id="13" name="Freeform 13"/>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14" name="Freeform 14"/>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FFF3ED"/>
            </a:solidFill>
          </p:spPr>
          <p:txBody>
            <a:bodyPr/>
            <a:lstStyle/>
            <a:p>
              <a:endParaRPr lang="en-US"/>
            </a:p>
          </p:txBody>
        </p:sp>
        <p:sp>
          <p:nvSpPr>
            <p:cNvPr id="15" name="Freeform 15"/>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16" name="Group 16"/>
          <p:cNvGrpSpPr/>
          <p:nvPr/>
        </p:nvGrpSpPr>
        <p:grpSpPr>
          <a:xfrm>
            <a:off x="1154126" y="3836223"/>
            <a:ext cx="4618304" cy="823276"/>
            <a:chOff x="0" y="0"/>
            <a:chExt cx="10736290" cy="1913890"/>
          </a:xfrm>
        </p:grpSpPr>
        <p:sp>
          <p:nvSpPr>
            <p:cNvPr id="17"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txBody>
            <a:bodyPr/>
            <a:lstStyle/>
            <a:p>
              <a:endParaRPr lang="en-US"/>
            </a:p>
          </p:txBody>
        </p:sp>
      </p:grpSp>
      <p:grpSp>
        <p:nvGrpSpPr>
          <p:cNvPr id="18" name="Group 18"/>
          <p:cNvGrpSpPr/>
          <p:nvPr/>
        </p:nvGrpSpPr>
        <p:grpSpPr>
          <a:xfrm>
            <a:off x="12405572" y="3091023"/>
            <a:ext cx="4618304" cy="823276"/>
            <a:chOff x="0" y="0"/>
            <a:chExt cx="10736290" cy="1913890"/>
          </a:xfrm>
        </p:grpSpPr>
        <p:sp>
          <p:nvSpPr>
            <p:cNvPr id="19" name="Freeform 19"/>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txBody>
            <a:bodyPr/>
            <a:lstStyle/>
            <a:p>
              <a:endParaRPr lang="en-US"/>
            </a:p>
          </p:txBody>
        </p:sp>
      </p:grpSp>
      <p:grpSp>
        <p:nvGrpSpPr>
          <p:cNvPr id="20" name="Group 20"/>
          <p:cNvGrpSpPr/>
          <p:nvPr/>
        </p:nvGrpSpPr>
        <p:grpSpPr>
          <a:xfrm>
            <a:off x="6834848" y="3346885"/>
            <a:ext cx="4618304" cy="823276"/>
            <a:chOff x="0" y="0"/>
            <a:chExt cx="10736290" cy="1913890"/>
          </a:xfrm>
        </p:grpSpPr>
        <p:sp>
          <p:nvSpPr>
            <p:cNvPr id="21" name="Freeform 21"/>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txBody>
            <a:bodyPr/>
            <a:lstStyle/>
            <a:p>
              <a:endParaRPr lang="en-US"/>
            </a:p>
          </p:txBody>
        </p:sp>
      </p:grpSp>
      <p:sp>
        <p:nvSpPr>
          <p:cNvPr id="22" name="Freeform 22"/>
          <p:cNvSpPr/>
          <p:nvPr/>
        </p:nvSpPr>
        <p:spPr>
          <a:xfrm>
            <a:off x="5049569" y="4025984"/>
            <a:ext cx="336487" cy="381288"/>
          </a:xfrm>
          <a:custGeom>
            <a:avLst/>
            <a:gdLst/>
            <a:ahLst/>
            <a:cxnLst/>
            <a:rect l="l" t="t" r="r" b="b"/>
            <a:pathLst>
              <a:path w="336487" h="381288">
                <a:moveTo>
                  <a:pt x="0" y="0"/>
                </a:moveTo>
                <a:lnTo>
                  <a:pt x="336487" y="0"/>
                </a:lnTo>
                <a:lnTo>
                  <a:pt x="336487" y="381288"/>
                </a:lnTo>
                <a:lnTo>
                  <a:pt x="0" y="3812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3" name="Freeform 23"/>
          <p:cNvSpPr/>
          <p:nvPr/>
        </p:nvSpPr>
        <p:spPr>
          <a:xfrm>
            <a:off x="16301016" y="3280785"/>
            <a:ext cx="336487" cy="381288"/>
          </a:xfrm>
          <a:custGeom>
            <a:avLst/>
            <a:gdLst/>
            <a:ahLst/>
            <a:cxnLst/>
            <a:rect l="l" t="t" r="r" b="b"/>
            <a:pathLst>
              <a:path w="336487" h="381288">
                <a:moveTo>
                  <a:pt x="0" y="0"/>
                </a:moveTo>
                <a:lnTo>
                  <a:pt x="336486" y="0"/>
                </a:lnTo>
                <a:lnTo>
                  <a:pt x="336486" y="381288"/>
                </a:lnTo>
                <a:lnTo>
                  <a:pt x="0" y="3812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Freeform 24"/>
          <p:cNvSpPr/>
          <p:nvPr/>
        </p:nvSpPr>
        <p:spPr>
          <a:xfrm>
            <a:off x="10680884" y="3653734"/>
            <a:ext cx="336487" cy="381288"/>
          </a:xfrm>
          <a:custGeom>
            <a:avLst/>
            <a:gdLst/>
            <a:ahLst/>
            <a:cxnLst/>
            <a:rect l="l" t="t" r="r" b="b"/>
            <a:pathLst>
              <a:path w="336487" h="381288">
                <a:moveTo>
                  <a:pt x="0" y="0"/>
                </a:moveTo>
                <a:lnTo>
                  <a:pt x="336487" y="0"/>
                </a:lnTo>
                <a:lnTo>
                  <a:pt x="336487" y="381288"/>
                </a:lnTo>
                <a:lnTo>
                  <a:pt x="0" y="3812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5" name="Freeform 25"/>
          <p:cNvSpPr/>
          <p:nvPr/>
        </p:nvSpPr>
        <p:spPr>
          <a:xfrm>
            <a:off x="14379206" y="7044804"/>
            <a:ext cx="3908794" cy="3389991"/>
          </a:xfrm>
          <a:custGeom>
            <a:avLst/>
            <a:gdLst/>
            <a:ahLst/>
            <a:cxnLst/>
            <a:rect l="l" t="t" r="r" b="b"/>
            <a:pathLst>
              <a:path w="3908794" h="3389991">
                <a:moveTo>
                  <a:pt x="0" y="0"/>
                </a:moveTo>
                <a:lnTo>
                  <a:pt x="3908794" y="0"/>
                </a:lnTo>
                <a:lnTo>
                  <a:pt x="3908794" y="3389990"/>
                </a:lnTo>
                <a:lnTo>
                  <a:pt x="0" y="3389990"/>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7" name="TextBox 27"/>
          <p:cNvSpPr txBox="1"/>
          <p:nvPr/>
        </p:nvSpPr>
        <p:spPr>
          <a:xfrm>
            <a:off x="1747126" y="4167885"/>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1</a:t>
            </a:r>
            <a:endParaRPr lang="en-US" sz="4400" b="1" dirty="0">
              <a:latin typeface="Arial" panose="020B0604020202020204" pitchFamily="34" charset="0"/>
              <a:cs typeface="Arial" panose="020B0604020202020204" pitchFamily="34" charset="0"/>
            </a:endParaRPr>
          </a:p>
        </p:txBody>
      </p:sp>
      <p:sp>
        <p:nvSpPr>
          <p:cNvPr id="28" name="TextBox 28"/>
          <p:cNvSpPr txBox="1"/>
          <p:nvPr/>
        </p:nvSpPr>
        <p:spPr>
          <a:xfrm>
            <a:off x="13173620" y="3385549"/>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3</a:t>
            </a:r>
            <a:endParaRPr lang="en-US" sz="4400" b="1" dirty="0">
              <a:latin typeface="Arial" panose="020B0604020202020204" pitchFamily="34" charset="0"/>
              <a:cs typeface="Arial" panose="020B0604020202020204" pitchFamily="34" charset="0"/>
            </a:endParaRPr>
          </a:p>
        </p:txBody>
      </p:sp>
      <p:sp>
        <p:nvSpPr>
          <p:cNvPr id="29" name="TextBox 29"/>
          <p:cNvSpPr txBox="1"/>
          <p:nvPr/>
        </p:nvSpPr>
        <p:spPr>
          <a:xfrm>
            <a:off x="7550333" y="3774708"/>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2</a:t>
            </a:r>
            <a:endParaRPr lang="en-US" sz="4400" b="1" dirty="0">
              <a:latin typeface="Arial" panose="020B0604020202020204" pitchFamily="34" charset="0"/>
              <a:cs typeface="Arial" panose="020B0604020202020204" pitchFamily="34" charset="0"/>
            </a:endParaRPr>
          </a:p>
        </p:txBody>
      </p:sp>
      <p:sp>
        <p:nvSpPr>
          <p:cNvPr id="30" name="TextBox 23">
            <a:extLst>
              <a:ext uri="{FF2B5EF4-FFF2-40B4-BE49-F238E27FC236}">
                <a16:creationId xmlns:a16="http://schemas.microsoft.com/office/drawing/2014/main" xmlns="" id="{7D7B681F-E13B-4B6D-A717-A76F4C55D2AC}"/>
              </a:ext>
            </a:extLst>
          </p:cNvPr>
          <p:cNvSpPr txBox="1"/>
          <p:nvPr/>
        </p:nvSpPr>
        <p:spPr>
          <a:xfrm>
            <a:off x="3276600" y="692156"/>
            <a:ext cx="10988727" cy="1335237"/>
          </a:xfrm>
          <a:prstGeom prst="rect">
            <a:avLst/>
          </a:prstGeom>
        </p:spPr>
        <p:txBody>
          <a:bodyPr lIns="0" tIns="0" rIns="0" bIns="0" rtlCol="0" anchor="t">
            <a:spAutoFit/>
          </a:bodyPr>
          <a:lstStyle/>
          <a:p>
            <a:pPr marL="0" lvl="0" indent="0" algn="ctr">
              <a:lnSpc>
                <a:spcPct val="150000"/>
              </a:lnSpc>
              <a:spcBef>
                <a:spcPct val="0"/>
              </a:spcBef>
            </a:pPr>
            <a:r>
              <a:rPr lang="vi-VN" sz="6600" b="1" dirty="0" smtClean="0">
                <a:solidFill>
                  <a:srgbClr val="C00000"/>
                </a:solidFill>
                <a:latin typeface="Arial" panose="020B0604020202020204" pitchFamily="34" charset="0"/>
                <a:cs typeface="Arial" panose="020B0604020202020204" pitchFamily="34" charset="0"/>
              </a:rPr>
              <a:t>NỘI DUNG THẢO LUẬN</a:t>
            </a:r>
            <a:endParaRPr lang="en-US" sz="6600" b="1" u="none" dirty="0">
              <a:solidFill>
                <a:srgbClr val="C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60DC9040-3F82-49F9-917D-4A3A897CBBCA}"/>
              </a:ext>
            </a:extLst>
          </p:cNvPr>
          <p:cNvSpPr txBox="1"/>
          <p:nvPr/>
        </p:nvSpPr>
        <p:spPr>
          <a:xfrm>
            <a:off x="840227" y="5448300"/>
            <a:ext cx="5162745" cy="2862322"/>
          </a:xfrm>
          <a:prstGeom prst="rect">
            <a:avLst/>
          </a:prstGeom>
          <a:noFill/>
        </p:spPr>
        <p:txBody>
          <a:bodyPr wrap="square" rtlCol="0">
            <a:spAutoFit/>
          </a:bodyPr>
          <a:lstStyle/>
          <a:p>
            <a:pPr algn="ctr"/>
            <a:r>
              <a:rPr lang="vi-VN" sz="3600" b="1" dirty="0">
                <a:latin typeface="+mj-lt"/>
              </a:rPr>
              <a:t>Chép lại một câu kể tên các </a:t>
            </a:r>
            <a:r>
              <a:rPr lang="vi-VN" sz="3600" b="1" dirty="0">
                <a:solidFill>
                  <a:srgbClr val="FF0000"/>
                </a:solidFill>
                <a:latin typeface="+mj-lt"/>
              </a:rPr>
              <a:t>tập </a:t>
            </a:r>
            <a:r>
              <a:rPr lang="vi-VN" sz="3600" b="1" dirty="0" smtClean="0">
                <a:solidFill>
                  <a:srgbClr val="FF0000"/>
                </a:solidFill>
                <a:latin typeface="+mj-lt"/>
              </a:rPr>
              <a:t>truyện </a:t>
            </a:r>
            <a:r>
              <a:rPr lang="vi-VN" sz="3600" b="1" dirty="0">
                <a:latin typeface="+mj-lt"/>
              </a:rPr>
              <a:t>trong đoạn văn sau; dùng dấu ngoặc kép để đánh dấu tên các tác phẩm ấy.</a:t>
            </a:r>
            <a:endParaRPr lang="en-US" sz="6600" b="1" dirty="0">
              <a:solidFill>
                <a:schemeClr val="tx1"/>
              </a:solidFill>
              <a:latin typeface="+mj-lt"/>
              <a:cs typeface="Arial" panose="020B0604020202020204" pitchFamily="34" charset="0"/>
            </a:endParaRPr>
          </a:p>
        </p:txBody>
      </p:sp>
      <p:sp>
        <p:nvSpPr>
          <p:cNvPr id="32" name="TextBox 31">
            <a:extLst>
              <a:ext uri="{FF2B5EF4-FFF2-40B4-BE49-F238E27FC236}">
                <a16:creationId xmlns:a16="http://schemas.microsoft.com/office/drawing/2014/main" xmlns="" id="{324FBCF2-88B5-4659-9D99-9F1BAD86C126}"/>
              </a:ext>
            </a:extLst>
          </p:cNvPr>
          <p:cNvSpPr txBox="1"/>
          <p:nvPr/>
        </p:nvSpPr>
        <p:spPr>
          <a:xfrm>
            <a:off x="6670965" y="5435207"/>
            <a:ext cx="4840941" cy="2862322"/>
          </a:xfrm>
          <a:prstGeom prst="rect">
            <a:avLst/>
          </a:prstGeom>
          <a:noFill/>
        </p:spPr>
        <p:txBody>
          <a:bodyPr wrap="square" rtlCol="0">
            <a:spAutoFit/>
          </a:bodyPr>
          <a:lstStyle/>
          <a:p>
            <a:pPr algn="ctr"/>
            <a:r>
              <a:rPr lang="vi-VN" sz="3600" b="1" dirty="0">
                <a:latin typeface="+mj-lt"/>
              </a:rPr>
              <a:t>Chép lại một câu kể tên các </a:t>
            </a:r>
            <a:r>
              <a:rPr lang="vi-VN" sz="3600" b="1" dirty="0" smtClean="0">
                <a:solidFill>
                  <a:srgbClr val="FF0000"/>
                </a:solidFill>
                <a:latin typeface="+mj-lt"/>
              </a:rPr>
              <a:t>tập </a:t>
            </a:r>
            <a:r>
              <a:rPr lang="vi-VN" sz="3600" b="1" dirty="0">
                <a:solidFill>
                  <a:srgbClr val="FF0000"/>
                </a:solidFill>
                <a:latin typeface="+mj-lt"/>
              </a:rPr>
              <a:t>thơ </a:t>
            </a:r>
            <a:r>
              <a:rPr lang="vi-VN" sz="3600" b="1" dirty="0" smtClean="0">
                <a:latin typeface="+mj-lt"/>
              </a:rPr>
              <a:t>trong </a:t>
            </a:r>
            <a:r>
              <a:rPr lang="vi-VN" sz="3600" b="1" dirty="0">
                <a:latin typeface="+mj-lt"/>
              </a:rPr>
              <a:t>đoạn văn sau; dùng dấu ngoặc kép để đánh dấu tên các tác phẩm ấy.</a:t>
            </a:r>
            <a:endParaRPr lang="en-US" sz="6600" b="1" dirty="0">
              <a:solidFill>
                <a:schemeClr val="tx1"/>
              </a:solidFill>
              <a:latin typeface="+mj-lt"/>
              <a:cs typeface="Arial" panose="020B0604020202020204" pitchFamily="34" charset="0"/>
            </a:endParaRPr>
          </a:p>
        </p:txBody>
      </p:sp>
      <p:sp>
        <p:nvSpPr>
          <p:cNvPr id="33" name="TextBox 32">
            <a:extLst>
              <a:ext uri="{FF2B5EF4-FFF2-40B4-BE49-F238E27FC236}">
                <a16:creationId xmlns:a16="http://schemas.microsoft.com/office/drawing/2014/main" xmlns="" id="{5F2195FA-1123-448F-8848-29F5569291D4}"/>
              </a:ext>
            </a:extLst>
          </p:cNvPr>
          <p:cNvSpPr txBox="1"/>
          <p:nvPr/>
        </p:nvSpPr>
        <p:spPr>
          <a:xfrm>
            <a:off x="12104587" y="4454334"/>
            <a:ext cx="4810302" cy="2862322"/>
          </a:xfrm>
          <a:prstGeom prst="rect">
            <a:avLst/>
          </a:prstGeom>
          <a:noFill/>
        </p:spPr>
        <p:txBody>
          <a:bodyPr wrap="square" rtlCol="0">
            <a:spAutoFit/>
          </a:bodyPr>
          <a:lstStyle/>
          <a:p>
            <a:pPr algn="ctr"/>
            <a:r>
              <a:rPr lang="vi-VN" sz="3600" b="1" dirty="0">
                <a:latin typeface="+mj-lt"/>
              </a:rPr>
              <a:t>Chép lại một câu kể tên </a:t>
            </a:r>
            <a:r>
              <a:rPr lang="vi-VN" sz="3600" b="1" dirty="0" smtClean="0">
                <a:solidFill>
                  <a:srgbClr val="FF0000"/>
                </a:solidFill>
                <a:latin typeface="+mj-lt"/>
              </a:rPr>
              <a:t>bài </a:t>
            </a:r>
            <a:r>
              <a:rPr lang="vi-VN" sz="3600" b="1" dirty="0">
                <a:solidFill>
                  <a:srgbClr val="FF0000"/>
                </a:solidFill>
                <a:latin typeface="+mj-lt"/>
              </a:rPr>
              <a:t>thơ </a:t>
            </a:r>
            <a:r>
              <a:rPr lang="vi-VN" sz="3600" b="1" dirty="0">
                <a:latin typeface="+mj-lt"/>
              </a:rPr>
              <a:t>trong đoạn văn sau; dùng dấu ngoặc kép để đánh dấu tên các tác phẩm ấy.</a:t>
            </a:r>
            <a:endParaRPr lang="en-US" sz="6600" b="1" dirty="0">
              <a:solidFill>
                <a:schemeClr val="tx1"/>
              </a:solidFill>
              <a:latin typeface="+mj-lt"/>
              <a:cs typeface="Arial" panose="020B0604020202020204" pitchFamily="34" charset="0"/>
            </a:endParaRPr>
          </a:p>
        </p:txBody>
      </p:sp>
      <p:sp>
        <p:nvSpPr>
          <p:cNvPr id="34" name="Explosion 2 33"/>
          <p:cNvSpPr/>
          <p:nvPr/>
        </p:nvSpPr>
        <p:spPr>
          <a:xfrm rot="21336006">
            <a:off x="14000207" y="725318"/>
            <a:ext cx="3999688" cy="16033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latin typeface="Times New Roman" panose="02020603050405020304" pitchFamily="18" charset="0"/>
                <a:cs typeface="Times New Roman" panose="02020603050405020304" pitchFamily="18" charset="0"/>
              </a:rPr>
              <a:t>N4</a:t>
            </a:r>
            <a:endParaRPr lang="vi-V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0837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par>
                                <p:cTn id="16" presetID="22" presetClass="entr" presetSubtype="1"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75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750"/>
                                        <p:tgtEl>
                                          <p:spTgt spid="16"/>
                                        </p:tgtEl>
                                      </p:cBhvr>
                                    </p:animEffect>
                                  </p:childTnLst>
                                </p:cTn>
                              </p:par>
                              <p:par>
                                <p:cTn id="22" presetID="22" presetClass="entr" presetSubtype="1"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750"/>
                                        <p:tgtEl>
                                          <p:spTgt spid="18"/>
                                        </p:tgtEl>
                                      </p:cBhvr>
                                    </p:animEffect>
                                  </p:childTnLst>
                                </p:cTn>
                              </p:par>
                              <p:par>
                                <p:cTn id="25" presetID="22" presetClass="entr" presetSubtype="1"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750"/>
                                        <p:tgtEl>
                                          <p:spTgt spid="20"/>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750"/>
                                        <p:tgtEl>
                                          <p:spTgt spid="22"/>
                                        </p:tgtEl>
                                      </p:cBhvr>
                                    </p:animEffect>
                                  </p:childTnLst>
                                </p:cTn>
                              </p:par>
                              <p:par>
                                <p:cTn id="31" presetID="22"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750"/>
                                        <p:tgtEl>
                                          <p:spTgt spid="23"/>
                                        </p:tgtEl>
                                      </p:cBhvr>
                                    </p:animEffect>
                                  </p:childTnLst>
                                </p:cTn>
                              </p:par>
                              <p:par>
                                <p:cTn id="34" presetID="22" presetClass="entr" presetSubtype="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750"/>
                                        <p:tgtEl>
                                          <p:spTgt spid="2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750"/>
                                        <p:tgtEl>
                                          <p:spTgt spid="27"/>
                                        </p:tgtEl>
                                      </p:cBhvr>
                                    </p:animEffect>
                                  </p:childTnLst>
                                </p:cTn>
                              </p:par>
                              <p:par>
                                <p:cTn id="40" presetID="22" presetClass="entr" presetSubtype="1" fill="hold" grpId="0" nodeType="withEffect">
                                  <p:stCondLst>
                                    <p:cond delay="50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750"/>
                                        <p:tgtEl>
                                          <p:spTgt spid="28"/>
                                        </p:tgtEl>
                                      </p:cBhvr>
                                    </p:animEffect>
                                  </p:childTnLst>
                                </p:cTn>
                              </p:par>
                              <p:par>
                                <p:cTn id="43" presetID="22" presetClass="entr" presetSubtype="1" fill="hold" grpId="0" nodeType="withEffect">
                                  <p:stCondLst>
                                    <p:cond delay="25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750"/>
                                        <p:tgtEl>
                                          <p:spTgt spid="2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750"/>
                                        <p:tgtEl>
                                          <p:spTgt spid="31"/>
                                        </p:tgtEl>
                                      </p:cBhvr>
                                    </p:animEffect>
                                  </p:childTnLst>
                                </p:cTn>
                              </p:par>
                              <p:par>
                                <p:cTn id="49" presetID="22" presetClass="entr" presetSubtype="1"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750"/>
                                        <p:tgtEl>
                                          <p:spTgt spid="32"/>
                                        </p:tgtEl>
                                      </p:cBhvr>
                                    </p:animEffect>
                                  </p:childTnLst>
                                </p:cTn>
                              </p:par>
                              <p:par>
                                <p:cTn id="52" presetID="22" presetClass="entr" presetSubtype="1" fill="hold" grpId="0" nodeType="withEffect">
                                  <p:stCondLst>
                                    <p:cond delay="500"/>
                                  </p:stCondLst>
                                  <p:childTnLst>
                                    <p:set>
                                      <p:cBhvr>
                                        <p:cTn id="53" dur="1" fill="hold">
                                          <p:stCondLst>
                                            <p:cond delay="0"/>
                                          </p:stCondLst>
                                        </p:cTn>
                                        <p:tgtEl>
                                          <p:spTgt spid="33"/>
                                        </p:tgtEl>
                                        <p:attrNameLst>
                                          <p:attrName>style.visibility</p:attrName>
                                        </p:attrNameLst>
                                      </p:cBhvr>
                                      <p:to>
                                        <p:strVal val="visible"/>
                                      </p:to>
                                    </p:set>
                                    <p:animEffect transition="in" filter="wipe(up)">
                                      <p:cBhvr>
                                        <p:cTn id="54" dur="75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5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sp>
        <p:nvSpPr>
          <p:cNvPr id="3" name="Freeform 3"/>
          <p:cNvSpPr/>
          <p:nvPr/>
        </p:nvSpPr>
        <p:spPr>
          <a:xfrm flipH="1">
            <a:off x="800663" y="85591"/>
            <a:ext cx="3233824" cy="3607714"/>
          </a:xfrm>
          <a:custGeom>
            <a:avLst/>
            <a:gdLst/>
            <a:ahLst/>
            <a:cxnLst/>
            <a:rect l="l" t="t" r="r" b="b"/>
            <a:pathLst>
              <a:path w="3233824" h="3607714">
                <a:moveTo>
                  <a:pt x="3233824" y="0"/>
                </a:moveTo>
                <a:lnTo>
                  <a:pt x="0" y="0"/>
                </a:lnTo>
                <a:lnTo>
                  <a:pt x="0" y="3607714"/>
                </a:lnTo>
                <a:lnTo>
                  <a:pt x="3233824" y="3607714"/>
                </a:lnTo>
                <a:lnTo>
                  <a:pt x="3233824"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725632" y="3201186"/>
            <a:ext cx="5435227" cy="6159121"/>
            <a:chOff x="0" y="0"/>
            <a:chExt cx="1570252" cy="1779387"/>
          </a:xfrm>
        </p:grpSpPr>
        <p:sp>
          <p:nvSpPr>
            <p:cNvPr id="5" name="Freeform 5"/>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6" name="Freeform 6"/>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B9DDBF"/>
            </a:solidFill>
          </p:spPr>
          <p:txBody>
            <a:bodyPr/>
            <a:lstStyle/>
            <a:p>
              <a:endParaRPr lang="en-US"/>
            </a:p>
          </p:txBody>
        </p:sp>
        <p:sp>
          <p:nvSpPr>
            <p:cNvPr id="7" name="Freeform 7"/>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8" name="Group 8"/>
          <p:cNvGrpSpPr/>
          <p:nvPr/>
        </p:nvGrpSpPr>
        <p:grpSpPr>
          <a:xfrm>
            <a:off x="12168637" y="924810"/>
            <a:ext cx="5778691" cy="8313851"/>
            <a:chOff x="0" y="0"/>
            <a:chExt cx="1570252" cy="1779387"/>
          </a:xfrm>
        </p:grpSpPr>
        <p:sp>
          <p:nvSpPr>
            <p:cNvPr id="9" name="Freeform 9"/>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10" name="Freeform 10"/>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B9DDBF"/>
            </a:solidFill>
          </p:spPr>
          <p:txBody>
            <a:bodyPr/>
            <a:lstStyle/>
            <a:p>
              <a:endParaRPr lang="en-US" dirty="0"/>
            </a:p>
          </p:txBody>
        </p:sp>
        <p:sp>
          <p:nvSpPr>
            <p:cNvPr id="11" name="Freeform 11"/>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12" name="Group 12"/>
          <p:cNvGrpSpPr/>
          <p:nvPr/>
        </p:nvGrpSpPr>
        <p:grpSpPr>
          <a:xfrm>
            <a:off x="6477000" y="1714500"/>
            <a:ext cx="5435227" cy="7543801"/>
            <a:chOff x="0" y="0"/>
            <a:chExt cx="1570252" cy="1779387"/>
          </a:xfrm>
        </p:grpSpPr>
        <p:sp>
          <p:nvSpPr>
            <p:cNvPr id="13" name="Freeform 13"/>
            <p:cNvSpPr/>
            <p:nvPr/>
          </p:nvSpPr>
          <p:spPr>
            <a:xfrm>
              <a:off x="92710" y="106680"/>
              <a:ext cx="1466112" cy="1660007"/>
            </a:xfrm>
            <a:custGeom>
              <a:avLst/>
              <a:gdLst/>
              <a:ahLst/>
              <a:cxnLst/>
              <a:rect l="l" t="t" r="r" b="b"/>
              <a:pathLst>
                <a:path w="1466112" h="1660007">
                  <a:moveTo>
                    <a:pt x="1439442" y="1470777"/>
                  </a:moveTo>
                  <a:cubicBezTo>
                    <a:pt x="1439442" y="1558407"/>
                    <a:pt x="1363242" y="1629527"/>
                    <a:pt x="1281962" y="1629527"/>
                  </a:cubicBezTo>
                  <a:lnTo>
                    <a:pt x="66040" y="1629527"/>
                  </a:lnTo>
                  <a:cubicBezTo>
                    <a:pt x="43180" y="1629527"/>
                    <a:pt x="20320" y="1624447"/>
                    <a:pt x="0" y="1615557"/>
                  </a:cubicBezTo>
                  <a:cubicBezTo>
                    <a:pt x="26670" y="1643497"/>
                    <a:pt x="63500" y="1660007"/>
                    <a:pt x="103471" y="1660007"/>
                  </a:cubicBezTo>
                  <a:lnTo>
                    <a:pt x="1320062" y="1660007"/>
                  </a:lnTo>
                  <a:cubicBezTo>
                    <a:pt x="1400072" y="1660007"/>
                    <a:pt x="1466112" y="1593967"/>
                    <a:pt x="1466112" y="1513957"/>
                  </a:cubicBezTo>
                  <a:lnTo>
                    <a:pt x="1466112" y="95250"/>
                  </a:lnTo>
                  <a:cubicBezTo>
                    <a:pt x="1466112" y="58420"/>
                    <a:pt x="1452142" y="25400"/>
                    <a:pt x="1430552" y="0"/>
                  </a:cubicBezTo>
                  <a:cubicBezTo>
                    <a:pt x="1436902" y="16510"/>
                    <a:pt x="1439442" y="34290"/>
                    <a:pt x="1439442" y="52070"/>
                  </a:cubicBezTo>
                  <a:lnTo>
                    <a:pt x="1439442" y="1470777"/>
                  </a:lnTo>
                  <a:lnTo>
                    <a:pt x="1439442" y="1470777"/>
                  </a:lnTo>
                  <a:close/>
                </a:path>
              </a:pathLst>
            </a:custGeom>
            <a:solidFill>
              <a:srgbClr val="704430"/>
            </a:solidFill>
          </p:spPr>
          <p:txBody>
            <a:bodyPr/>
            <a:lstStyle/>
            <a:p>
              <a:endParaRPr lang="en-US"/>
            </a:p>
          </p:txBody>
        </p:sp>
        <p:sp>
          <p:nvSpPr>
            <p:cNvPr id="14" name="Freeform 14"/>
            <p:cNvSpPr/>
            <p:nvPr/>
          </p:nvSpPr>
          <p:spPr>
            <a:xfrm>
              <a:off x="12700" y="12700"/>
              <a:ext cx="1505482" cy="1710807"/>
            </a:xfrm>
            <a:custGeom>
              <a:avLst/>
              <a:gdLst/>
              <a:ahLst/>
              <a:cxnLst/>
              <a:rect l="l" t="t" r="r" b="b"/>
              <a:pathLst>
                <a:path w="1505482" h="1710807">
                  <a:moveTo>
                    <a:pt x="146050" y="1710807"/>
                  </a:moveTo>
                  <a:lnTo>
                    <a:pt x="1359432" y="1710807"/>
                  </a:lnTo>
                  <a:cubicBezTo>
                    <a:pt x="1439442" y="1710807"/>
                    <a:pt x="1505482" y="1644767"/>
                    <a:pt x="1505482" y="1564757"/>
                  </a:cubicBezTo>
                  <a:lnTo>
                    <a:pt x="1505482" y="146050"/>
                  </a:lnTo>
                  <a:cubicBezTo>
                    <a:pt x="1505482" y="66040"/>
                    <a:pt x="1439442" y="0"/>
                    <a:pt x="1359432" y="0"/>
                  </a:cubicBezTo>
                  <a:lnTo>
                    <a:pt x="146050" y="0"/>
                  </a:lnTo>
                  <a:cubicBezTo>
                    <a:pt x="66040" y="0"/>
                    <a:pt x="0" y="66040"/>
                    <a:pt x="0" y="146050"/>
                  </a:cubicBezTo>
                  <a:lnTo>
                    <a:pt x="0" y="1564757"/>
                  </a:lnTo>
                  <a:cubicBezTo>
                    <a:pt x="0" y="1646037"/>
                    <a:pt x="66040" y="1710807"/>
                    <a:pt x="146050" y="1710807"/>
                  </a:cubicBezTo>
                  <a:close/>
                </a:path>
              </a:pathLst>
            </a:custGeom>
            <a:solidFill>
              <a:srgbClr val="FFF3ED"/>
            </a:solidFill>
          </p:spPr>
          <p:txBody>
            <a:bodyPr/>
            <a:lstStyle/>
            <a:p>
              <a:endParaRPr lang="en-US"/>
            </a:p>
          </p:txBody>
        </p:sp>
        <p:sp>
          <p:nvSpPr>
            <p:cNvPr id="15" name="Freeform 15"/>
            <p:cNvSpPr/>
            <p:nvPr/>
          </p:nvSpPr>
          <p:spPr>
            <a:xfrm>
              <a:off x="0" y="0"/>
              <a:ext cx="1570252" cy="1779387"/>
            </a:xfrm>
            <a:custGeom>
              <a:avLst/>
              <a:gdLst/>
              <a:ahLst/>
              <a:cxnLst/>
              <a:rect l="l" t="t" r="r" b="b"/>
              <a:pathLst>
                <a:path w="1570252" h="1779387">
                  <a:moveTo>
                    <a:pt x="1506752" y="74930"/>
                  </a:moveTo>
                  <a:cubicBezTo>
                    <a:pt x="1478812" y="30480"/>
                    <a:pt x="1429282" y="0"/>
                    <a:pt x="1372132" y="0"/>
                  </a:cubicBezTo>
                  <a:lnTo>
                    <a:pt x="158750" y="0"/>
                  </a:lnTo>
                  <a:cubicBezTo>
                    <a:pt x="71120" y="0"/>
                    <a:pt x="0" y="71120"/>
                    <a:pt x="0" y="158750"/>
                  </a:cubicBezTo>
                  <a:lnTo>
                    <a:pt x="0" y="1577457"/>
                  </a:lnTo>
                  <a:cubicBezTo>
                    <a:pt x="0" y="1629527"/>
                    <a:pt x="25400" y="1675247"/>
                    <a:pt x="63500" y="1704457"/>
                  </a:cubicBezTo>
                  <a:cubicBezTo>
                    <a:pt x="91440" y="1748907"/>
                    <a:pt x="140970" y="1779387"/>
                    <a:pt x="197347" y="1779387"/>
                  </a:cubicBezTo>
                  <a:lnTo>
                    <a:pt x="1411502" y="1779387"/>
                  </a:lnTo>
                  <a:cubicBezTo>
                    <a:pt x="1499132" y="1779387"/>
                    <a:pt x="1570252" y="1708267"/>
                    <a:pt x="1570252" y="1620637"/>
                  </a:cubicBezTo>
                  <a:lnTo>
                    <a:pt x="1570252" y="201930"/>
                  </a:lnTo>
                  <a:cubicBezTo>
                    <a:pt x="1570252" y="149860"/>
                    <a:pt x="1544852" y="104140"/>
                    <a:pt x="1506752" y="74930"/>
                  </a:cubicBezTo>
                  <a:close/>
                  <a:moveTo>
                    <a:pt x="12700" y="1577457"/>
                  </a:moveTo>
                  <a:lnTo>
                    <a:pt x="12700" y="158750"/>
                  </a:lnTo>
                  <a:cubicBezTo>
                    <a:pt x="12700" y="78740"/>
                    <a:pt x="78740" y="12700"/>
                    <a:pt x="158750" y="12700"/>
                  </a:cubicBezTo>
                  <a:lnTo>
                    <a:pt x="1372132" y="12700"/>
                  </a:lnTo>
                  <a:cubicBezTo>
                    <a:pt x="1452142" y="12700"/>
                    <a:pt x="1518182" y="78740"/>
                    <a:pt x="1518182" y="158750"/>
                  </a:cubicBezTo>
                  <a:lnTo>
                    <a:pt x="1518182" y="1577457"/>
                  </a:lnTo>
                  <a:cubicBezTo>
                    <a:pt x="1518182" y="1657467"/>
                    <a:pt x="1452142" y="1723507"/>
                    <a:pt x="1372132" y="1723507"/>
                  </a:cubicBezTo>
                  <a:lnTo>
                    <a:pt x="158750" y="1723507"/>
                  </a:lnTo>
                  <a:cubicBezTo>
                    <a:pt x="78740" y="1723507"/>
                    <a:pt x="12700" y="1658737"/>
                    <a:pt x="12700" y="1577457"/>
                  </a:cubicBezTo>
                  <a:close/>
                  <a:moveTo>
                    <a:pt x="1558822" y="1620637"/>
                  </a:moveTo>
                  <a:cubicBezTo>
                    <a:pt x="1558822" y="1700647"/>
                    <a:pt x="1491512" y="1766687"/>
                    <a:pt x="1411502" y="1766687"/>
                  </a:cubicBezTo>
                  <a:lnTo>
                    <a:pt x="197347" y="1766687"/>
                  </a:lnTo>
                  <a:cubicBezTo>
                    <a:pt x="157480" y="1766687"/>
                    <a:pt x="120650" y="1750177"/>
                    <a:pt x="93980" y="1722237"/>
                  </a:cubicBezTo>
                  <a:cubicBezTo>
                    <a:pt x="114300" y="1731127"/>
                    <a:pt x="135890" y="1736207"/>
                    <a:pt x="160020" y="1736207"/>
                  </a:cubicBezTo>
                  <a:lnTo>
                    <a:pt x="1373402" y="1736207"/>
                  </a:lnTo>
                  <a:cubicBezTo>
                    <a:pt x="1461032" y="1736207"/>
                    <a:pt x="1532152" y="1665087"/>
                    <a:pt x="1532152" y="1577457"/>
                  </a:cubicBezTo>
                  <a:lnTo>
                    <a:pt x="1532152" y="158750"/>
                  </a:lnTo>
                  <a:cubicBezTo>
                    <a:pt x="1532152" y="140970"/>
                    <a:pt x="1528342" y="123190"/>
                    <a:pt x="1523262" y="106680"/>
                  </a:cubicBezTo>
                  <a:cubicBezTo>
                    <a:pt x="1544852" y="132080"/>
                    <a:pt x="1558822" y="165100"/>
                    <a:pt x="1558822" y="201930"/>
                  </a:cubicBezTo>
                  <a:lnTo>
                    <a:pt x="1558822" y="1620637"/>
                  </a:lnTo>
                  <a:cubicBezTo>
                    <a:pt x="1558822" y="1620637"/>
                    <a:pt x="1558822" y="1620637"/>
                    <a:pt x="1558822" y="1620637"/>
                  </a:cubicBezTo>
                  <a:close/>
                </a:path>
              </a:pathLst>
            </a:custGeom>
            <a:solidFill>
              <a:srgbClr val="704430"/>
            </a:solidFill>
          </p:spPr>
          <p:txBody>
            <a:bodyPr/>
            <a:lstStyle/>
            <a:p>
              <a:endParaRPr lang="en-US"/>
            </a:p>
          </p:txBody>
        </p:sp>
      </p:grpSp>
      <p:grpSp>
        <p:nvGrpSpPr>
          <p:cNvPr id="16" name="Group 16"/>
          <p:cNvGrpSpPr/>
          <p:nvPr/>
        </p:nvGrpSpPr>
        <p:grpSpPr>
          <a:xfrm>
            <a:off x="1154126" y="3836223"/>
            <a:ext cx="4618304" cy="823276"/>
            <a:chOff x="0" y="0"/>
            <a:chExt cx="10736290" cy="1913890"/>
          </a:xfrm>
        </p:grpSpPr>
        <p:sp>
          <p:nvSpPr>
            <p:cNvPr id="17" name="Freeform 17"/>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txBody>
            <a:bodyPr/>
            <a:lstStyle/>
            <a:p>
              <a:endParaRPr lang="en-US"/>
            </a:p>
          </p:txBody>
        </p:sp>
      </p:grpSp>
      <p:grpSp>
        <p:nvGrpSpPr>
          <p:cNvPr id="18" name="Group 18"/>
          <p:cNvGrpSpPr/>
          <p:nvPr/>
        </p:nvGrpSpPr>
        <p:grpSpPr>
          <a:xfrm>
            <a:off x="12589148" y="1423252"/>
            <a:ext cx="4618304" cy="883635"/>
            <a:chOff x="0" y="0"/>
            <a:chExt cx="10736290" cy="1913890"/>
          </a:xfrm>
        </p:grpSpPr>
        <p:sp>
          <p:nvSpPr>
            <p:cNvPr id="19" name="Freeform 19"/>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FF3ED"/>
            </a:solidFill>
          </p:spPr>
          <p:txBody>
            <a:bodyPr/>
            <a:lstStyle/>
            <a:p>
              <a:endParaRPr lang="en-US"/>
            </a:p>
          </p:txBody>
        </p:sp>
      </p:grpSp>
      <p:grpSp>
        <p:nvGrpSpPr>
          <p:cNvPr id="20" name="Group 20"/>
          <p:cNvGrpSpPr/>
          <p:nvPr/>
        </p:nvGrpSpPr>
        <p:grpSpPr>
          <a:xfrm>
            <a:off x="6834848" y="2923669"/>
            <a:ext cx="4618304" cy="912554"/>
            <a:chOff x="0" y="0"/>
            <a:chExt cx="10736290" cy="1913890"/>
          </a:xfrm>
        </p:grpSpPr>
        <p:sp>
          <p:nvSpPr>
            <p:cNvPr id="21" name="Freeform 21"/>
            <p:cNvSpPr/>
            <p:nvPr/>
          </p:nvSpPr>
          <p:spPr>
            <a:xfrm>
              <a:off x="0" y="0"/>
              <a:ext cx="10736290" cy="1913890"/>
            </a:xfrm>
            <a:custGeom>
              <a:avLst/>
              <a:gdLst/>
              <a:ahLst/>
              <a:cxnLst/>
              <a:rect l="l" t="t" r="r" b="b"/>
              <a:pathLst>
                <a:path w="10736290" h="1913890">
                  <a:moveTo>
                    <a:pt x="10736290" y="956945"/>
                  </a:moveTo>
                  <a:lnTo>
                    <a:pt x="10736290" y="956945"/>
                  </a:lnTo>
                  <a:cubicBezTo>
                    <a:pt x="10736290" y="1485392"/>
                    <a:pt x="10307919" y="1913890"/>
                    <a:pt x="9779345" y="1913890"/>
                  </a:cubicBezTo>
                  <a:lnTo>
                    <a:pt x="956945" y="1913890"/>
                  </a:lnTo>
                  <a:cubicBezTo>
                    <a:pt x="428371" y="1913890"/>
                    <a:pt x="0" y="1485392"/>
                    <a:pt x="0" y="956945"/>
                  </a:cubicBezTo>
                  <a:lnTo>
                    <a:pt x="0" y="956945"/>
                  </a:lnTo>
                  <a:cubicBezTo>
                    <a:pt x="0" y="428371"/>
                    <a:pt x="428371" y="0"/>
                    <a:pt x="956945" y="0"/>
                  </a:cubicBezTo>
                  <a:lnTo>
                    <a:pt x="9779345" y="0"/>
                  </a:lnTo>
                  <a:cubicBezTo>
                    <a:pt x="10307793" y="0"/>
                    <a:pt x="10736290" y="428371"/>
                    <a:pt x="10736290" y="956945"/>
                  </a:cubicBezTo>
                  <a:close/>
                </a:path>
              </a:pathLst>
            </a:custGeom>
            <a:solidFill>
              <a:srgbClr val="F8CDA2"/>
            </a:solidFill>
          </p:spPr>
          <p:txBody>
            <a:bodyPr/>
            <a:lstStyle/>
            <a:p>
              <a:endParaRPr lang="en-US"/>
            </a:p>
          </p:txBody>
        </p:sp>
      </p:grpSp>
      <p:sp>
        <p:nvSpPr>
          <p:cNvPr id="22" name="Freeform 22"/>
          <p:cNvSpPr/>
          <p:nvPr/>
        </p:nvSpPr>
        <p:spPr>
          <a:xfrm>
            <a:off x="5049569" y="4025984"/>
            <a:ext cx="336487" cy="381288"/>
          </a:xfrm>
          <a:custGeom>
            <a:avLst/>
            <a:gdLst/>
            <a:ahLst/>
            <a:cxnLst/>
            <a:rect l="l" t="t" r="r" b="b"/>
            <a:pathLst>
              <a:path w="336487" h="381288">
                <a:moveTo>
                  <a:pt x="0" y="0"/>
                </a:moveTo>
                <a:lnTo>
                  <a:pt x="336487" y="0"/>
                </a:lnTo>
                <a:lnTo>
                  <a:pt x="336487" y="381288"/>
                </a:lnTo>
                <a:lnTo>
                  <a:pt x="0" y="3812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3" name="Freeform 23"/>
          <p:cNvSpPr/>
          <p:nvPr/>
        </p:nvSpPr>
        <p:spPr>
          <a:xfrm>
            <a:off x="16503713" y="1714500"/>
            <a:ext cx="336487" cy="381288"/>
          </a:xfrm>
          <a:custGeom>
            <a:avLst/>
            <a:gdLst/>
            <a:ahLst/>
            <a:cxnLst/>
            <a:rect l="l" t="t" r="r" b="b"/>
            <a:pathLst>
              <a:path w="336487" h="381288">
                <a:moveTo>
                  <a:pt x="0" y="0"/>
                </a:moveTo>
                <a:lnTo>
                  <a:pt x="336486" y="0"/>
                </a:lnTo>
                <a:lnTo>
                  <a:pt x="336486" y="381288"/>
                </a:lnTo>
                <a:lnTo>
                  <a:pt x="0" y="3812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4" name="Freeform 24"/>
          <p:cNvSpPr/>
          <p:nvPr/>
        </p:nvSpPr>
        <p:spPr>
          <a:xfrm>
            <a:off x="10680884" y="3238500"/>
            <a:ext cx="336487" cy="381288"/>
          </a:xfrm>
          <a:custGeom>
            <a:avLst/>
            <a:gdLst/>
            <a:ahLst/>
            <a:cxnLst/>
            <a:rect l="l" t="t" r="r" b="b"/>
            <a:pathLst>
              <a:path w="336487" h="381288">
                <a:moveTo>
                  <a:pt x="0" y="0"/>
                </a:moveTo>
                <a:lnTo>
                  <a:pt x="336487" y="0"/>
                </a:lnTo>
                <a:lnTo>
                  <a:pt x="336487" y="381288"/>
                </a:lnTo>
                <a:lnTo>
                  <a:pt x="0" y="3812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5" name="Freeform 25"/>
          <p:cNvSpPr/>
          <p:nvPr/>
        </p:nvSpPr>
        <p:spPr>
          <a:xfrm>
            <a:off x="15185136" y="7432902"/>
            <a:ext cx="3908794" cy="3389991"/>
          </a:xfrm>
          <a:custGeom>
            <a:avLst/>
            <a:gdLst/>
            <a:ahLst/>
            <a:cxnLst/>
            <a:rect l="l" t="t" r="r" b="b"/>
            <a:pathLst>
              <a:path w="3908794" h="3389991">
                <a:moveTo>
                  <a:pt x="0" y="0"/>
                </a:moveTo>
                <a:lnTo>
                  <a:pt x="3908794" y="0"/>
                </a:lnTo>
                <a:lnTo>
                  <a:pt x="3908794" y="3389990"/>
                </a:lnTo>
                <a:lnTo>
                  <a:pt x="0" y="3389990"/>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1747126" y="4167885"/>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1</a:t>
            </a:r>
            <a:endParaRPr lang="en-US" sz="4400" b="1" dirty="0">
              <a:latin typeface="Arial" panose="020B0604020202020204" pitchFamily="34" charset="0"/>
              <a:cs typeface="Arial" panose="020B0604020202020204" pitchFamily="34" charset="0"/>
            </a:endParaRPr>
          </a:p>
        </p:txBody>
      </p:sp>
      <p:sp>
        <p:nvSpPr>
          <p:cNvPr id="28" name="TextBox 28"/>
          <p:cNvSpPr txBox="1"/>
          <p:nvPr/>
        </p:nvSpPr>
        <p:spPr>
          <a:xfrm>
            <a:off x="13173620" y="1754726"/>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3</a:t>
            </a:r>
            <a:endParaRPr lang="en-US" sz="4400" b="1" dirty="0">
              <a:latin typeface="Arial" panose="020B0604020202020204" pitchFamily="34" charset="0"/>
              <a:cs typeface="Arial" panose="020B0604020202020204" pitchFamily="34" charset="0"/>
            </a:endParaRPr>
          </a:p>
        </p:txBody>
      </p:sp>
      <p:sp>
        <p:nvSpPr>
          <p:cNvPr id="29" name="TextBox 29"/>
          <p:cNvSpPr txBox="1"/>
          <p:nvPr/>
        </p:nvSpPr>
        <p:spPr>
          <a:xfrm>
            <a:off x="7550333" y="3314700"/>
            <a:ext cx="3082207" cy="416974"/>
          </a:xfrm>
          <a:prstGeom prst="rect">
            <a:avLst/>
          </a:prstGeom>
        </p:spPr>
        <p:txBody>
          <a:bodyPr lIns="0" tIns="0" rIns="0" bIns="0" rtlCol="0" anchor="t">
            <a:spAutoFit/>
          </a:bodyPr>
          <a:lstStyle/>
          <a:p>
            <a:pPr algn="ctr">
              <a:lnSpc>
                <a:spcPts val="2999"/>
              </a:lnSpc>
            </a:pPr>
            <a:r>
              <a:rPr lang="en-US" sz="4400" b="1" dirty="0" smtClean="0">
                <a:latin typeface="Arial" panose="020B0604020202020204" pitchFamily="34" charset="0"/>
                <a:cs typeface="Arial" panose="020B0604020202020204" pitchFamily="34" charset="0"/>
              </a:rPr>
              <a:t>TỔ 2</a:t>
            </a:r>
            <a:endParaRPr lang="en-US" sz="4400" b="1" dirty="0">
              <a:latin typeface="Arial" panose="020B0604020202020204" pitchFamily="34" charset="0"/>
              <a:cs typeface="Arial" panose="020B0604020202020204" pitchFamily="34" charset="0"/>
            </a:endParaRPr>
          </a:p>
        </p:txBody>
      </p:sp>
      <p:sp>
        <p:nvSpPr>
          <p:cNvPr id="30" name="TextBox 23">
            <a:extLst>
              <a:ext uri="{FF2B5EF4-FFF2-40B4-BE49-F238E27FC236}">
                <a16:creationId xmlns:a16="http://schemas.microsoft.com/office/drawing/2014/main" xmlns="" id="{7D7B681F-E13B-4B6D-A717-A76F4C55D2AC}"/>
              </a:ext>
            </a:extLst>
          </p:cNvPr>
          <p:cNvSpPr txBox="1"/>
          <p:nvPr/>
        </p:nvSpPr>
        <p:spPr>
          <a:xfrm>
            <a:off x="1532335" y="188247"/>
            <a:ext cx="10988727" cy="1335237"/>
          </a:xfrm>
          <a:prstGeom prst="rect">
            <a:avLst/>
          </a:prstGeom>
        </p:spPr>
        <p:txBody>
          <a:bodyPr lIns="0" tIns="0" rIns="0" bIns="0" rtlCol="0" anchor="t">
            <a:spAutoFit/>
          </a:bodyPr>
          <a:lstStyle/>
          <a:p>
            <a:pPr marL="0" lvl="0" indent="0" algn="ctr">
              <a:lnSpc>
                <a:spcPct val="150000"/>
              </a:lnSpc>
              <a:spcBef>
                <a:spcPct val="0"/>
              </a:spcBef>
            </a:pPr>
            <a:r>
              <a:rPr lang="vi-VN" sz="6600" b="1" dirty="0" smtClean="0">
                <a:solidFill>
                  <a:srgbClr val="C00000"/>
                </a:solidFill>
                <a:latin typeface="Arial" panose="020B0604020202020204" pitchFamily="34" charset="0"/>
                <a:cs typeface="Arial" panose="020B0604020202020204" pitchFamily="34" charset="0"/>
              </a:rPr>
              <a:t>ĐÁP ÁN</a:t>
            </a:r>
            <a:endParaRPr lang="en-US" sz="6600" b="1" u="none" dirty="0">
              <a:solidFill>
                <a:srgbClr val="C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60DC9040-3F82-49F9-917D-4A3A897CBBCA}"/>
              </a:ext>
            </a:extLst>
          </p:cNvPr>
          <p:cNvSpPr txBox="1"/>
          <p:nvPr/>
        </p:nvSpPr>
        <p:spPr>
          <a:xfrm>
            <a:off x="534559" y="5028758"/>
            <a:ext cx="5187743" cy="2862322"/>
          </a:xfrm>
          <a:prstGeom prst="rect">
            <a:avLst/>
          </a:prstGeom>
          <a:noFill/>
        </p:spPr>
        <p:txBody>
          <a:bodyPr wrap="square" rtlCol="0">
            <a:spAutoFit/>
          </a:bodyPr>
          <a:lstStyle/>
          <a:p>
            <a:pPr lvl="1" algn="just">
              <a:spcAft>
                <a:spcPts val="1000"/>
              </a:spcAft>
            </a:pPr>
            <a:r>
              <a:rPr lang="vi-VN" sz="3600" b="1" dirty="0">
                <a:solidFill>
                  <a:srgbClr val="000000"/>
                </a:solidFill>
                <a:latin typeface="+mj-lt"/>
                <a:ea typeface="Calibri" panose="020F0502020204030204" pitchFamily="34" charset="0"/>
                <a:cs typeface="Times New Roman" panose="02020603050405020304" pitchFamily="18" charset="0"/>
              </a:rPr>
              <a:t>Các tập truyện chính của ông: “Bê và Sáo”, “Chuyện hoa chuyện quả”, “Lửa vàng lửa trắng”,... </a:t>
            </a:r>
          </a:p>
        </p:txBody>
      </p:sp>
      <p:sp>
        <p:nvSpPr>
          <p:cNvPr id="32" name="TextBox 31">
            <a:extLst>
              <a:ext uri="{FF2B5EF4-FFF2-40B4-BE49-F238E27FC236}">
                <a16:creationId xmlns:a16="http://schemas.microsoft.com/office/drawing/2014/main" xmlns="" id="{324FBCF2-88B5-4659-9D99-9F1BAD86C126}"/>
              </a:ext>
            </a:extLst>
          </p:cNvPr>
          <p:cNvSpPr txBox="1"/>
          <p:nvPr/>
        </p:nvSpPr>
        <p:spPr>
          <a:xfrm>
            <a:off x="6753859" y="4376372"/>
            <a:ext cx="4840941" cy="2308324"/>
          </a:xfrm>
          <a:prstGeom prst="rect">
            <a:avLst/>
          </a:prstGeom>
          <a:noFill/>
        </p:spPr>
        <p:txBody>
          <a:bodyPr wrap="square" rtlCol="0">
            <a:spAutoFit/>
          </a:bodyPr>
          <a:lstStyle/>
          <a:p>
            <a:pPr algn="just">
              <a:spcAft>
                <a:spcPts val="1000"/>
              </a:spcAft>
            </a:pPr>
            <a:r>
              <a:rPr lang="vi-VN" sz="3600" b="1" dirty="0">
                <a:solidFill>
                  <a:srgbClr val="000000"/>
                </a:solidFill>
                <a:latin typeface="+mj-lt"/>
                <a:ea typeface="Calibri" panose="020F0502020204030204" pitchFamily="34" charset="0"/>
                <a:cs typeface="Times New Roman" panose="02020603050405020304" pitchFamily="18" charset="0"/>
              </a:rPr>
              <a:t>Các tập thơ: “Em thích </a:t>
            </a:r>
            <a:r>
              <a:rPr lang="vi-VN" sz="3600" b="1" dirty="0" smtClean="0">
                <a:solidFill>
                  <a:srgbClr val="000000"/>
                </a:solidFill>
                <a:latin typeface="+mj-lt"/>
                <a:ea typeface="Calibri" panose="020F0502020204030204" pitchFamily="34" charset="0"/>
                <a:cs typeface="Times New Roman" panose="02020603050405020304" pitchFamily="18" charset="0"/>
              </a:rPr>
              <a:t>em yêu”,“</a:t>
            </a:r>
            <a:r>
              <a:rPr lang="vi-VN" sz="3600" b="1" dirty="0">
                <a:solidFill>
                  <a:srgbClr val="000000"/>
                </a:solidFill>
                <a:latin typeface="+mj-lt"/>
                <a:ea typeface="Calibri" panose="020F0502020204030204" pitchFamily="34" charset="0"/>
                <a:cs typeface="Times New Roman" panose="02020603050405020304" pitchFamily="18" charset="0"/>
              </a:rPr>
              <a:t>Những người bạn nhỏ”, “Bạn trong vườn”,...</a:t>
            </a:r>
          </a:p>
        </p:txBody>
      </p:sp>
      <p:sp>
        <p:nvSpPr>
          <p:cNvPr id="33" name="TextBox 32">
            <a:extLst>
              <a:ext uri="{FF2B5EF4-FFF2-40B4-BE49-F238E27FC236}">
                <a16:creationId xmlns:a16="http://schemas.microsoft.com/office/drawing/2014/main" xmlns="" id="{5F2195FA-1123-448F-8848-29F5569291D4}"/>
              </a:ext>
            </a:extLst>
          </p:cNvPr>
          <p:cNvSpPr txBox="1"/>
          <p:nvPr/>
        </p:nvSpPr>
        <p:spPr>
          <a:xfrm>
            <a:off x="12309357" y="2362659"/>
            <a:ext cx="5199197" cy="6041397"/>
          </a:xfrm>
          <a:prstGeom prst="rect">
            <a:avLst/>
          </a:prstGeom>
          <a:noFill/>
        </p:spPr>
        <p:txBody>
          <a:bodyPr wrap="square" rtlCol="0">
            <a:spAutoFit/>
          </a:bodyPr>
          <a:lstStyle/>
          <a:p>
            <a:pPr algn="just">
              <a:lnSpc>
                <a:spcPct val="150000"/>
              </a:lnSpc>
              <a:spcAft>
                <a:spcPts val="1000"/>
              </a:spcAft>
            </a:pPr>
            <a:r>
              <a:rPr lang="vi-VN" sz="3200" b="1" dirty="0" smtClean="0">
                <a:solidFill>
                  <a:srgbClr val="000000"/>
                </a:solidFill>
                <a:latin typeface="+mj-lt"/>
                <a:ea typeface="Calibri" panose="020F0502020204030204" pitchFamily="34" charset="0"/>
                <a:cs typeface="Times New Roman" panose="02020603050405020304" pitchFamily="18" charset="0"/>
              </a:rPr>
              <a:t>Nhiều bài thơ thiếu nhi của Phạm Hổ có được sắc thái của đồng dao, vui tươi ngộ nghĩnh, dễ hiểu dễ nhớ, giàu tưởng tượng, có nhạc điệu, phù hợp với tâm lí trẻ thơ: “Ngủ rồi”, “Xe chữa cháy”,</a:t>
            </a:r>
          </a:p>
          <a:p>
            <a:pPr algn="just">
              <a:lnSpc>
                <a:spcPct val="150000"/>
              </a:lnSpc>
              <a:spcAft>
                <a:spcPts val="1000"/>
              </a:spcAft>
            </a:pPr>
            <a:r>
              <a:rPr lang="vi-VN" sz="3200" b="1" dirty="0" smtClean="0">
                <a:solidFill>
                  <a:srgbClr val="000000"/>
                </a:solidFill>
                <a:latin typeface="+mj-lt"/>
                <a:ea typeface="Calibri" panose="020F0502020204030204" pitchFamily="34" charset="0"/>
                <a:cs typeface="Times New Roman" panose="02020603050405020304" pitchFamily="18" charset="0"/>
              </a:rPr>
              <a:t> “Chú bò tìm bạn”,...</a:t>
            </a:r>
            <a:endParaRPr lang="vi-VN" sz="3200" b="1"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33703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par>
                                <p:cTn id="16" presetID="22" presetClass="entr" presetSubtype="1"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750"/>
                                        <p:tgtEl>
                                          <p:spTgt spid="12"/>
                                        </p:tgtEl>
                                      </p:cBhvr>
                                    </p:animEffec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750"/>
                                        <p:tgtEl>
                                          <p:spTgt spid="16"/>
                                        </p:tgtEl>
                                      </p:cBhvr>
                                    </p:animEffect>
                                  </p:childTnLst>
                                </p:cTn>
                              </p:par>
                              <p:par>
                                <p:cTn id="22" presetID="22" presetClass="entr" presetSubtype="1"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750"/>
                                        <p:tgtEl>
                                          <p:spTgt spid="18"/>
                                        </p:tgtEl>
                                      </p:cBhvr>
                                    </p:animEffect>
                                  </p:childTnLst>
                                </p:cTn>
                              </p:par>
                              <p:par>
                                <p:cTn id="25" presetID="22" presetClass="entr" presetSubtype="1" fill="hold" nodeType="withEffect">
                                  <p:stCondLst>
                                    <p:cond delay="25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750"/>
                                        <p:tgtEl>
                                          <p:spTgt spid="20"/>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750"/>
                                        <p:tgtEl>
                                          <p:spTgt spid="22"/>
                                        </p:tgtEl>
                                      </p:cBhvr>
                                    </p:animEffect>
                                  </p:childTnLst>
                                </p:cTn>
                              </p:par>
                              <p:par>
                                <p:cTn id="31" presetID="22"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750"/>
                                        <p:tgtEl>
                                          <p:spTgt spid="23"/>
                                        </p:tgtEl>
                                      </p:cBhvr>
                                    </p:animEffect>
                                  </p:childTnLst>
                                </p:cTn>
                              </p:par>
                              <p:par>
                                <p:cTn id="34" presetID="22" presetClass="entr" presetSubtype="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750"/>
                                        <p:tgtEl>
                                          <p:spTgt spid="2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750"/>
                                        <p:tgtEl>
                                          <p:spTgt spid="27"/>
                                        </p:tgtEl>
                                      </p:cBhvr>
                                    </p:animEffect>
                                  </p:childTnLst>
                                </p:cTn>
                              </p:par>
                              <p:par>
                                <p:cTn id="40" presetID="22" presetClass="entr" presetSubtype="1" fill="hold" grpId="0" nodeType="withEffect">
                                  <p:stCondLst>
                                    <p:cond delay="50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750"/>
                                        <p:tgtEl>
                                          <p:spTgt spid="28"/>
                                        </p:tgtEl>
                                      </p:cBhvr>
                                    </p:animEffect>
                                  </p:childTnLst>
                                </p:cTn>
                              </p:par>
                              <p:par>
                                <p:cTn id="43" presetID="22" presetClass="entr" presetSubtype="1" fill="hold" grpId="0" nodeType="withEffect">
                                  <p:stCondLst>
                                    <p:cond delay="25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750"/>
                                        <p:tgtEl>
                                          <p:spTgt spid="2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750"/>
                                        <p:tgtEl>
                                          <p:spTgt spid="31"/>
                                        </p:tgtEl>
                                      </p:cBhvr>
                                    </p:animEffect>
                                  </p:childTnLst>
                                </p:cTn>
                              </p:par>
                              <p:par>
                                <p:cTn id="49" presetID="22" presetClass="entr" presetSubtype="1"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750"/>
                                        <p:tgtEl>
                                          <p:spTgt spid="32"/>
                                        </p:tgtEl>
                                      </p:cBhvr>
                                    </p:animEffect>
                                  </p:childTnLst>
                                </p:cTn>
                              </p:par>
                              <p:par>
                                <p:cTn id="52" presetID="22" presetClass="entr" presetSubtype="1" fill="hold" grpId="0" nodeType="withEffect">
                                  <p:stCondLst>
                                    <p:cond delay="500"/>
                                  </p:stCondLst>
                                  <p:childTnLst>
                                    <p:set>
                                      <p:cBhvr>
                                        <p:cTn id="53" dur="1" fill="hold">
                                          <p:stCondLst>
                                            <p:cond delay="0"/>
                                          </p:stCondLst>
                                        </p:cTn>
                                        <p:tgtEl>
                                          <p:spTgt spid="33"/>
                                        </p:tgtEl>
                                        <p:attrNameLst>
                                          <p:attrName>style.visibility</p:attrName>
                                        </p:attrNameLst>
                                      </p:cBhvr>
                                      <p:to>
                                        <p:strVal val="visible"/>
                                      </p:to>
                                    </p:set>
                                    <p:animEffect transition="in" filter="wipe(up)">
                                      <p:cBhvr>
                                        <p:cTn id="54"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86562" y="2119452"/>
            <a:ext cx="8306642" cy="7771488"/>
            <a:chOff x="0" y="0"/>
            <a:chExt cx="1783295" cy="1868155"/>
          </a:xfrm>
        </p:grpSpPr>
        <p:sp>
          <p:nvSpPr>
            <p:cNvPr id="6" name="Freeform 6"/>
            <p:cNvSpPr/>
            <p:nvPr/>
          </p:nvSpPr>
          <p:spPr>
            <a:xfrm>
              <a:off x="92710" y="106680"/>
              <a:ext cx="1679155" cy="1748775"/>
            </a:xfrm>
            <a:custGeom>
              <a:avLst/>
              <a:gdLst/>
              <a:ahLst/>
              <a:cxnLst/>
              <a:rect l="l" t="t" r="r" b="b"/>
              <a:pathLst>
                <a:path w="1679155" h="1748775">
                  <a:moveTo>
                    <a:pt x="1652485" y="1559545"/>
                  </a:moveTo>
                  <a:cubicBezTo>
                    <a:pt x="1652485" y="1647175"/>
                    <a:pt x="1576285" y="1718295"/>
                    <a:pt x="1495005" y="1718295"/>
                  </a:cubicBezTo>
                  <a:lnTo>
                    <a:pt x="66040" y="1718295"/>
                  </a:lnTo>
                  <a:cubicBezTo>
                    <a:pt x="43180" y="1718295"/>
                    <a:pt x="20320" y="1713215"/>
                    <a:pt x="0" y="1704325"/>
                  </a:cubicBezTo>
                  <a:cubicBezTo>
                    <a:pt x="26670" y="1732265"/>
                    <a:pt x="63500" y="1748775"/>
                    <a:pt x="104829" y="1748775"/>
                  </a:cubicBezTo>
                  <a:lnTo>
                    <a:pt x="1533105" y="1748775"/>
                  </a:lnTo>
                  <a:cubicBezTo>
                    <a:pt x="1613115" y="1748775"/>
                    <a:pt x="1679155" y="1682735"/>
                    <a:pt x="1679155" y="1602725"/>
                  </a:cubicBezTo>
                  <a:lnTo>
                    <a:pt x="1679155" y="95250"/>
                  </a:lnTo>
                  <a:cubicBezTo>
                    <a:pt x="1679155" y="58420"/>
                    <a:pt x="1665185" y="25400"/>
                    <a:pt x="1643595" y="0"/>
                  </a:cubicBezTo>
                  <a:cubicBezTo>
                    <a:pt x="1649945" y="16510"/>
                    <a:pt x="1652485" y="34290"/>
                    <a:pt x="1652485" y="52070"/>
                  </a:cubicBezTo>
                  <a:lnTo>
                    <a:pt x="1652485" y="1559545"/>
                  </a:lnTo>
                  <a:lnTo>
                    <a:pt x="1652485" y="1559545"/>
                  </a:lnTo>
                  <a:close/>
                </a:path>
              </a:pathLst>
            </a:custGeom>
            <a:solidFill>
              <a:srgbClr val="704430"/>
            </a:solidFill>
          </p:spPr>
          <p:txBody>
            <a:bodyPr/>
            <a:lstStyle/>
            <a:p>
              <a:endParaRPr lang="en-US"/>
            </a:p>
          </p:txBody>
        </p:sp>
        <p:sp>
          <p:nvSpPr>
            <p:cNvPr id="7" name="Freeform 7"/>
            <p:cNvSpPr/>
            <p:nvPr/>
          </p:nvSpPr>
          <p:spPr>
            <a:xfrm>
              <a:off x="12700" y="12700"/>
              <a:ext cx="1718525" cy="1799575"/>
            </a:xfrm>
            <a:custGeom>
              <a:avLst/>
              <a:gdLst/>
              <a:ahLst/>
              <a:cxnLst/>
              <a:rect l="l" t="t" r="r" b="b"/>
              <a:pathLst>
                <a:path w="1718525" h="1799575">
                  <a:moveTo>
                    <a:pt x="146050" y="1799575"/>
                  </a:moveTo>
                  <a:lnTo>
                    <a:pt x="1572475" y="1799575"/>
                  </a:lnTo>
                  <a:cubicBezTo>
                    <a:pt x="1652485" y="1799575"/>
                    <a:pt x="1718525" y="1733535"/>
                    <a:pt x="1718525" y="1653525"/>
                  </a:cubicBezTo>
                  <a:lnTo>
                    <a:pt x="1718525" y="146050"/>
                  </a:lnTo>
                  <a:cubicBezTo>
                    <a:pt x="1718525" y="66040"/>
                    <a:pt x="1652485" y="0"/>
                    <a:pt x="1572475" y="0"/>
                  </a:cubicBezTo>
                  <a:lnTo>
                    <a:pt x="146050" y="0"/>
                  </a:lnTo>
                  <a:cubicBezTo>
                    <a:pt x="66040" y="0"/>
                    <a:pt x="0" y="66040"/>
                    <a:pt x="0" y="146050"/>
                  </a:cubicBezTo>
                  <a:lnTo>
                    <a:pt x="0" y="1653525"/>
                  </a:lnTo>
                  <a:cubicBezTo>
                    <a:pt x="0" y="1734805"/>
                    <a:pt x="66040" y="1799575"/>
                    <a:pt x="146050" y="1799575"/>
                  </a:cubicBezTo>
                  <a:close/>
                </a:path>
              </a:pathLst>
            </a:custGeom>
            <a:solidFill>
              <a:srgbClr val="FFF3ED"/>
            </a:solidFill>
          </p:spPr>
          <p:txBody>
            <a:bodyPr/>
            <a:lstStyle/>
            <a:p>
              <a:endParaRPr lang="en-US"/>
            </a:p>
          </p:txBody>
        </p:sp>
        <p:sp>
          <p:nvSpPr>
            <p:cNvPr id="8" name="Freeform 8"/>
            <p:cNvSpPr/>
            <p:nvPr/>
          </p:nvSpPr>
          <p:spPr>
            <a:xfrm>
              <a:off x="0" y="0"/>
              <a:ext cx="1783295" cy="1868155"/>
            </a:xfrm>
            <a:custGeom>
              <a:avLst/>
              <a:gdLst/>
              <a:ahLst/>
              <a:cxnLst/>
              <a:rect l="l" t="t" r="r" b="b"/>
              <a:pathLst>
                <a:path w="1783295" h="1868155">
                  <a:moveTo>
                    <a:pt x="1719795" y="74930"/>
                  </a:moveTo>
                  <a:cubicBezTo>
                    <a:pt x="1691855" y="30480"/>
                    <a:pt x="1642325" y="0"/>
                    <a:pt x="1585175" y="0"/>
                  </a:cubicBezTo>
                  <a:lnTo>
                    <a:pt x="158750" y="0"/>
                  </a:lnTo>
                  <a:cubicBezTo>
                    <a:pt x="71120" y="0"/>
                    <a:pt x="0" y="71120"/>
                    <a:pt x="0" y="158750"/>
                  </a:cubicBezTo>
                  <a:lnTo>
                    <a:pt x="0" y="1666225"/>
                  </a:lnTo>
                  <a:cubicBezTo>
                    <a:pt x="0" y="1718295"/>
                    <a:pt x="25400" y="1764015"/>
                    <a:pt x="63500" y="1793225"/>
                  </a:cubicBezTo>
                  <a:cubicBezTo>
                    <a:pt x="91440" y="1837675"/>
                    <a:pt x="140970" y="1868155"/>
                    <a:pt x="198917" y="1868155"/>
                  </a:cubicBezTo>
                  <a:lnTo>
                    <a:pt x="1624545" y="1868155"/>
                  </a:lnTo>
                  <a:cubicBezTo>
                    <a:pt x="1712175" y="1868155"/>
                    <a:pt x="1783295" y="1797035"/>
                    <a:pt x="1783295" y="1709405"/>
                  </a:cubicBezTo>
                  <a:lnTo>
                    <a:pt x="1783295" y="201930"/>
                  </a:lnTo>
                  <a:cubicBezTo>
                    <a:pt x="1783295" y="149860"/>
                    <a:pt x="1757895" y="104140"/>
                    <a:pt x="1719795" y="74930"/>
                  </a:cubicBezTo>
                  <a:close/>
                  <a:moveTo>
                    <a:pt x="12700" y="1666225"/>
                  </a:moveTo>
                  <a:lnTo>
                    <a:pt x="12700" y="158750"/>
                  </a:lnTo>
                  <a:cubicBezTo>
                    <a:pt x="12700" y="78740"/>
                    <a:pt x="78740" y="12700"/>
                    <a:pt x="158750" y="12700"/>
                  </a:cubicBezTo>
                  <a:lnTo>
                    <a:pt x="1585175" y="12700"/>
                  </a:lnTo>
                  <a:cubicBezTo>
                    <a:pt x="1665185" y="12700"/>
                    <a:pt x="1731225" y="78740"/>
                    <a:pt x="1731225" y="158750"/>
                  </a:cubicBezTo>
                  <a:lnTo>
                    <a:pt x="1731225" y="1666225"/>
                  </a:lnTo>
                  <a:cubicBezTo>
                    <a:pt x="1731225" y="1746235"/>
                    <a:pt x="1665185" y="1812275"/>
                    <a:pt x="1585175" y="1812275"/>
                  </a:cubicBezTo>
                  <a:lnTo>
                    <a:pt x="158750" y="1812275"/>
                  </a:lnTo>
                  <a:cubicBezTo>
                    <a:pt x="78740" y="1812275"/>
                    <a:pt x="12700" y="1747505"/>
                    <a:pt x="12700" y="1666225"/>
                  </a:cubicBezTo>
                  <a:close/>
                  <a:moveTo>
                    <a:pt x="1771865" y="1709405"/>
                  </a:moveTo>
                  <a:cubicBezTo>
                    <a:pt x="1771865" y="1789415"/>
                    <a:pt x="1704555" y="1855455"/>
                    <a:pt x="1624545" y="1855455"/>
                  </a:cubicBezTo>
                  <a:lnTo>
                    <a:pt x="198917" y="1855455"/>
                  </a:lnTo>
                  <a:cubicBezTo>
                    <a:pt x="157480" y="1855455"/>
                    <a:pt x="120650" y="1838945"/>
                    <a:pt x="93980" y="1811005"/>
                  </a:cubicBezTo>
                  <a:cubicBezTo>
                    <a:pt x="114300" y="1819895"/>
                    <a:pt x="135890" y="1824975"/>
                    <a:pt x="160020" y="1824975"/>
                  </a:cubicBezTo>
                  <a:lnTo>
                    <a:pt x="1586445" y="1824975"/>
                  </a:lnTo>
                  <a:cubicBezTo>
                    <a:pt x="1674075" y="1824975"/>
                    <a:pt x="1745195" y="1753855"/>
                    <a:pt x="1745195" y="1666225"/>
                  </a:cubicBezTo>
                  <a:lnTo>
                    <a:pt x="1745195" y="158750"/>
                  </a:lnTo>
                  <a:cubicBezTo>
                    <a:pt x="1745195" y="140970"/>
                    <a:pt x="1741385" y="123190"/>
                    <a:pt x="1736305" y="106680"/>
                  </a:cubicBezTo>
                  <a:cubicBezTo>
                    <a:pt x="1757895" y="132080"/>
                    <a:pt x="1771865" y="165100"/>
                    <a:pt x="1771865" y="201930"/>
                  </a:cubicBezTo>
                  <a:lnTo>
                    <a:pt x="1771865" y="1709405"/>
                  </a:lnTo>
                  <a:cubicBezTo>
                    <a:pt x="1771865" y="1709405"/>
                    <a:pt x="1771865" y="1709405"/>
                    <a:pt x="1771865" y="1709405"/>
                  </a:cubicBezTo>
                  <a:close/>
                </a:path>
              </a:pathLst>
            </a:custGeom>
            <a:solidFill>
              <a:srgbClr val="704430"/>
            </a:solidFill>
          </p:spPr>
          <p:txBody>
            <a:bodyPr/>
            <a:lstStyle/>
            <a:p>
              <a:endParaRPr lang="en-US"/>
            </a:p>
          </p:txBody>
        </p:sp>
      </p:grpSp>
      <p:grpSp>
        <p:nvGrpSpPr>
          <p:cNvPr id="13" name="Group 13"/>
          <p:cNvGrpSpPr/>
          <p:nvPr/>
        </p:nvGrpSpPr>
        <p:grpSpPr>
          <a:xfrm>
            <a:off x="992754" y="2513464"/>
            <a:ext cx="7133367" cy="989438"/>
            <a:chOff x="0" y="0"/>
            <a:chExt cx="12322884" cy="1913890"/>
          </a:xfrm>
        </p:grpSpPr>
        <p:sp>
          <p:nvSpPr>
            <p:cNvPr id="14" name="Freeform 14"/>
            <p:cNvSpPr/>
            <p:nvPr/>
          </p:nvSpPr>
          <p:spPr>
            <a:xfrm>
              <a:off x="0" y="0"/>
              <a:ext cx="12322884" cy="1913890"/>
            </a:xfrm>
            <a:custGeom>
              <a:avLst/>
              <a:gdLst/>
              <a:ahLst/>
              <a:cxnLst/>
              <a:rect l="l" t="t" r="r" b="b"/>
              <a:pathLst>
                <a:path w="12322884" h="1913890">
                  <a:moveTo>
                    <a:pt x="12322884" y="956945"/>
                  </a:moveTo>
                  <a:lnTo>
                    <a:pt x="12322884" y="956945"/>
                  </a:lnTo>
                  <a:cubicBezTo>
                    <a:pt x="12322884" y="1485392"/>
                    <a:pt x="11894514" y="1913890"/>
                    <a:pt x="11365940" y="1913890"/>
                  </a:cubicBezTo>
                  <a:lnTo>
                    <a:pt x="956945" y="1913890"/>
                  </a:lnTo>
                  <a:cubicBezTo>
                    <a:pt x="428371" y="1913890"/>
                    <a:pt x="0" y="1485392"/>
                    <a:pt x="0" y="956945"/>
                  </a:cubicBezTo>
                  <a:lnTo>
                    <a:pt x="0" y="956945"/>
                  </a:lnTo>
                  <a:cubicBezTo>
                    <a:pt x="0" y="428371"/>
                    <a:pt x="428371" y="0"/>
                    <a:pt x="956945" y="0"/>
                  </a:cubicBezTo>
                  <a:lnTo>
                    <a:pt x="11365939" y="0"/>
                  </a:lnTo>
                  <a:cubicBezTo>
                    <a:pt x="11894386" y="0"/>
                    <a:pt x="12322884" y="428371"/>
                    <a:pt x="12322884" y="956945"/>
                  </a:cubicBezTo>
                  <a:close/>
                </a:path>
              </a:pathLst>
            </a:custGeom>
            <a:solidFill>
              <a:srgbClr val="B9DDBF"/>
            </a:solidFill>
          </p:spPr>
          <p:txBody>
            <a:bodyPr/>
            <a:lstStyle/>
            <a:p>
              <a:endParaRPr lang="en-US"/>
            </a:p>
          </p:txBody>
        </p:sp>
      </p:grpSp>
      <p:sp>
        <p:nvSpPr>
          <p:cNvPr id="17" name="Freeform 17"/>
          <p:cNvSpPr/>
          <p:nvPr/>
        </p:nvSpPr>
        <p:spPr>
          <a:xfrm>
            <a:off x="6075467" y="2667844"/>
            <a:ext cx="613807" cy="621164"/>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4675487" y="252710"/>
            <a:ext cx="8937026" cy="1269578"/>
          </a:xfrm>
          <a:prstGeom prst="rect">
            <a:avLst/>
          </a:prstGeom>
        </p:spPr>
        <p:txBody>
          <a:bodyPr wrap="square" lIns="0" tIns="0" rIns="0" bIns="0" rtlCol="0" anchor="t">
            <a:spAutoFit/>
          </a:bodyPr>
          <a:lstStyle/>
          <a:p>
            <a:pPr algn="ctr">
              <a:lnSpc>
                <a:spcPts val="9900"/>
              </a:lnSpc>
            </a:pPr>
            <a:r>
              <a:rPr lang="vi-VN" sz="4400" b="1" dirty="0"/>
              <a:t>Bài tập 3: </a:t>
            </a:r>
            <a:r>
              <a:rPr lang="vi-VN" sz="4400" b="1" dirty="0">
                <a:solidFill>
                  <a:srgbClr val="000000"/>
                </a:solidFill>
                <a:effectLst/>
                <a:ea typeface="Calibri" panose="020F0502020204030204" pitchFamily="34" charset="0"/>
                <a:cs typeface="Times New Roman" panose="02020603050405020304" pitchFamily="18" charset="0"/>
              </a:rPr>
              <a:t>Chọn 1 trong 2 </a:t>
            </a:r>
            <a:r>
              <a:rPr lang="vi-VN" sz="4400" b="1" dirty="0" smtClean="0">
                <a:solidFill>
                  <a:srgbClr val="000000"/>
                </a:solidFill>
                <a:effectLst/>
                <a:ea typeface="Calibri" panose="020F0502020204030204" pitchFamily="34" charset="0"/>
                <a:cs typeface="Times New Roman" panose="02020603050405020304" pitchFamily="18" charset="0"/>
              </a:rPr>
              <a:t>đề sau : </a:t>
            </a:r>
            <a:endParaRPr lang="vi-VN" sz="4400" b="1" dirty="0">
              <a:effectLst/>
              <a:ea typeface="Calibri" panose="020F0502020204030204" pitchFamily="34" charset="0"/>
              <a:cs typeface="Times New Roman" panose="02020603050405020304" pitchFamily="18" charset="0"/>
            </a:endParaRPr>
          </a:p>
        </p:txBody>
      </p:sp>
      <p:sp>
        <p:nvSpPr>
          <p:cNvPr id="20" name="TextBox 20"/>
          <p:cNvSpPr txBox="1"/>
          <p:nvPr/>
        </p:nvSpPr>
        <p:spPr>
          <a:xfrm>
            <a:off x="-990599" y="3893857"/>
            <a:ext cx="9296399" cy="5539978"/>
          </a:xfrm>
          <a:prstGeom prst="rect">
            <a:avLst/>
          </a:prstGeom>
        </p:spPr>
        <p:txBody>
          <a:bodyPr wrap="square" lIns="0" tIns="0" rIns="0" bIns="0" rtlCol="0" anchor="t">
            <a:spAutoFit/>
          </a:bodyPr>
          <a:lstStyle/>
          <a:p>
            <a:pPr lvl="4" algn="just">
              <a:lnSpc>
                <a:spcPct val="150000"/>
              </a:lnSpc>
            </a:pPr>
            <a:r>
              <a:rPr lang="vi-VN" sz="4800" b="1" dirty="0" smtClean="0">
                <a:latin typeface="Times New Roman" panose="02020603050405020304" pitchFamily="18" charset="0"/>
                <a:cs typeface="Times New Roman" panose="02020603050405020304" pitchFamily="18" charset="0"/>
              </a:rPr>
              <a:t>Viết một đoạn văn ( khoảng 4 – 5 câu ) nói về một câu chuyện hoặc bài văn , bài thơ mà em đã học trong tháng này .</a:t>
            </a:r>
            <a:endParaRPr lang="en-US" sz="4000" b="1" dirty="0">
              <a:solidFill>
                <a:srgbClr val="704430"/>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2175166" y="2919493"/>
            <a:ext cx="4014194" cy="420693"/>
          </a:xfrm>
          <a:prstGeom prst="rect">
            <a:avLst/>
          </a:prstGeom>
        </p:spPr>
        <p:txBody>
          <a:bodyPr wrap="square" lIns="0" tIns="0" rIns="0" bIns="0" rtlCol="0" anchor="t">
            <a:spAutoFit/>
          </a:bodyPr>
          <a:lstStyle/>
          <a:p>
            <a:pPr algn="ctr">
              <a:lnSpc>
                <a:spcPts val="2999"/>
              </a:lnSpc>
            </a:pPr>
            <a:r>
              <a:rPr lang="vi-VN" sz="4000" b="1" dirty="0" err="1">
                <a:latin typeface="+mj-lt"/>
                <a:cs typeface="Arial" panose="020B0604020202020204" pitchFamily="34" charset="0"/>
              </a:rPr>
              <a:t>Đề</a:t>
            </a:r>
            <a:r>
              <a:rPr lang="vi-VN" sz="4000" b="1" dirty="0">
                <a:latin typeface="+mj-lt"/>
                <a:cs typeface="Arial" panose="020B0604020202020204" pitchFamily="34" charset="0"/>
              </a:rPr>
              <a:t> 1</a:t>
            </a:r>
            <a:endParaRPr lang="en-US" sz="4000" b="1" dirty="0">
              <a:latin typeface="+mj-lt"/>
              <a:cs typeface="Arial" panose="020B0604020202020204" pitchFamily="34" charset="0"/>
            </a:endParaRPr>
          </a:p>
        </p:txBody>
      </p:sp>
      <p:grpSp>
        <p:nvGrpSpPr>
          <p:cNvPr id="24" name="Group 5">
            <a:extLst>
              <a:ext uri="{FF2B5EF4-FFF2-40B4-BE49-F238E27FC236}">
                <a16:creationId xmlns:a16="http://schemas.microsoft.com/office/drawing/2014/main" xmlns="" id="{8F81FB23-77D2-423C-ABD0-8BF4E7924FA6}"/>
              </a:ext>
            </a:extLst>
          </p:cNvPr>
          <p:cNvGrpSpPr/>
          <p:nvPr/>
        </p:nvGrpSpPr>
        <p:grpSpPr>
          <a:xfrm>
            <a:off x="9829638" y="2188616"/>
            <a:ext cx="7969739" cy="7771488"/>
            <a:chOff x="0" y="0"/>
            <a:chExt cx="1783295" cy="1868155"/>
          </a:xfrm>
        </p:grpSpPr>
        <p:sp>
          <p:nvSpPr>
            <p:cNvPr id="25" name="Freeform 6">
              <a:extLst>
                <a:ext uri="{FF2B5EF4-FFF2-40B4-BE49-F238E27FC236}">
                  <a16:creationId xmlns:a16="http://schemas.microsoft.com/office/drawing/2014/main" xmlns="" id="{C9CDA003-205B-4E22-91E5-E1E8B5FD5006}"/>
                </a:ext>
              </a:extLst>
            </p:cNvPr>
            <p:cNvSpPr/>
            <p:nvPr/>
          </p:nvSpPr>
          <p:spPr>
            <a:xfrm>
              <a:off x="92710" y="106680"/>
              <a:ext cx="1679155" cy="1748775"/>
            </a:xfrm>
            <a:custGeom>
              <a:avLst/>
              <a:gdLst/>
              <a:ahLst/>
              <a:cxnLst/>
              <a:rect l="l" t="t" r="r" b="b"/>
              <a:pathLst>
                <a:path w="1679155" h="1748775">
                  <a:moveTo>
                    <a:pt x="1652485" y="1559545"/>
                  </a:moveTo>
                  <a:cubicBezTo>
                    <a:pt x="1652485" y="1647175"/>
                    <a:pt x="1576285" y="1718295"/>
                    <a:pt x="1495005" y="1718295"/>
                  </a:cubicBezTo>
                  <a:lnTo>
                    <a:pt x="66040" y="1718295"/>
                  </a:lnTo>
                  <a:cubicBezTo>
                    <a:pt x="43180" y="1718295"/>
                    <a:pt x="20320" y="1713215"/>
                    <a:pt x="0" y="1704325"/>
                  </a:cubicBezTo>
                  <a:cubicBezTo>
                    <a:pt x="26670" y="1732265"/>
                    <a:pt x="63500" y="1748775"/>
                    <a:pt x="104829" y="1748775"/>
                  </a:cubicBezTo>
                  <a:lnTo>
                    <a:pt x="1533105" y="1748775"/>
                  </a:lnTo>
                  <a:cubicBezTo>
                    <a:pt x="1613115" y="1748775"/>
                    <a:pt x="1679155" y="1682735"/>
                    <a:pt x="1679155" y="1602725"/>
                  </a:cubicBezTo>
                  <a:lnTo>
                    <a:pt x="1679155" y="95250"/>
                  </a:lnTo>
                  <a:cubicBezTo>
                    <a:pt x="1679155" y="58420"/>
                    <a:pt x="1665185" y="25400"/>
                    <a:pt x="1643595" y="0"/>
                  </a:cubicBezTo>
                  <a:cubicBezTo>
                    <a:pt x="1649945" y="16510"/>
                    <a:pt x="1652485" y="34290"/>
                    <a:pt x="1652485" y="52070"/>
                  </a:cubicBezTo>
                  <a:lnTo>
                    <a:pt x="1652485" y="1559545"/>
                  </a:lnTo>
                  <a:lnTo>
                    <a:pt x="1652485" y="1559545"/>
                  </a:lnTo>
                  <a:close/>
                </a:path>
              </a:pathLst>
            </a:custGeom>
            <a:solidFill>
              <a:srgbClr val="704430"/>
            </a:solidFill>
          </p:spPr>
          <p:txBody>
            <a:bodyPr/>
            <a:lstStyle/>
            <a:p>
              <a:endParaRPr lang="en-US"/>
            </a:p>
          </p:txBody>
        </p:sp>
        <p:sp>
          <p:nvSpPr>
            <p:cNvPr id="26" name="Freeform 7">
              <a:extLst>
                <a:ext uri="{FF2B5EF4-FFF2-40B4-BE49-F238E27FC236}">
                  <a16:creationId xmlns:a16="http://schemas.microsoft.com/office/drawing/2014/main" xmlns="" id="{0569A3FE-5D0B-4D0A-8CDA-BC7B908E3E82}"/>
                </a:ext>
              </a:extLst>
            </p:cNvPr>
            <p:cNvSpPr/>
            <p:nvPr/>
          </p:nvSpPr>
          <p:spPr>
            <a:xfrm>
              <a:off x="12700" y="12700"/>
              <a:ext cx="1718525" cy="1799575"/>
            </a:xfrm>
            <a:custGeom>
              <a:avLst/>
              <a:gdLst/>
              <a:ahLst/>
              <a:cxnLst/>
              <a:rect l="l" t="t" r="r" b="b"/>
              <a:pathLst>
                <a:path w="1718525" h="1799575">
                  <a:moveTo>
                    <a:pt x="146050" y="1799575"/>
                  </a:moveTo>
                  <a:lnTo>
                    <a:pt x="1572475" y="1799575"/>
                  </a:lnTo>
                  <a:cubicBezTo>
                    <a:pt x="1652485" y="1799575"/>
                    <a:pt x="1718525" y="1733535"/>
                    <a:pt x="1718525" y="1653525"/>
                  </a:cubicBezTo>
                  <a:lnTo>
                    <a:pt x="1718525" y="146050"/>
                  </a:lnTo>
                  <a:cubicBezTo>
                    <a:pt x="1718525" y="66040"/>
                    <a:pt x="1652485" y="0"/>
                    <a:pt x="1572475" y="0"/>
                  </a:cubicBezTo>
                  <a:lnTo>
                    <a:pt x="146050" y="0"/>
                  </a:lnTo>
                  <a:cubicBezTo>
                    <a:pt x="66040" y="0"/>
                    <a:pt x="0" y="66040"/>
                    <a:pt x="0" y="146050"/>
                  </a:cubicBezTo>
                  <a:lnTo>
                    <a:pt x="0" y="1653525"/>
                  </a:lnTo>
                  <a:cubicBezTo>
                    <a:pt x="0" y="1734805"/>
                    <a:pt x="66040" y="1799575"/>
                    <a:pt x="146050" y="1799575"/>
                  </a:cubicBezTo>
                  <a:close/>
                </a:path>
              </a:pathLst>
            </a:custGeom>
            <a:solidFill>
              <a:srgbClr val="FFF3ED"/>
            </a:solidFill>
          </p:spPr>
          <p:txBody>
            <a:bodyPr/>
            <a:lstStyle/>
            <a:p>
              <a:endParaRPr lang="en-US"/>
            </a:p>
          </p:txBody>
        </p:sp>
        <p:sp>
          <p:nvSpPr>
            <p:cNvPr id="27" name="Freeform 8">
              <a:extLst>
                <a:ext uri="{FF2B5EF4-FFF2-40B4-BE49-F238E27FC236}">
                  <a16:creationId xmlns:a16="http://schemas.microsoft.com/office/drawing/2014/main" xmlns="" id="{59467C82-65B5-4278-98F9-6FA28D90275B}"/>
                </a:ext>
              </a:extLst>
            </p:cNvPr>
            <p:cNvSpPr/>
            <p:nvPr/>
          </p:nvSpPr>
          <p:spPr>
            <a:xfrm>
              <a:off x="0" y="0"/>
              <a:ext cx="1783295" cy="1868155"/>
            </a:xfrm>
            <a:custGeom>
              <a:avLst/>
              <a:gdLst/>
              <a:ahLst/>
              <a:cxnLst/>
              <a:rect l="l" t="t" r="r" b="b"/>
              <a:pathLst>
                <a:path w="1783295" h="1868155">
                  <a:moveTo>
                    <a:pt x="1719795" y="74930"/>
                  </a:moveTo>
                  <a:cubicBezTo>
                    <a:pt x="1691855" y="30480"/>
                    <a:pt x="1642325" y="0"/>
                    <a:pt x="1585175" y="0"/>
                  </a:cubicBezTo>
                  <a:lnTo>
                    <a:pt x="158750" y="0"/>
                  </a:lnTo>
                  <a:cubicBezTo>
                    <a:pt x="71120" y="0"/>
                    <a:pt x="0" y="71120"/>
                    <a:pt x="0" y="158750"/>
                  </a:cubicBezTo>
                  <a:lnTo>
                    <a:pt x="0" y="1666225"/>
                  </a:lnTo>
                  <a:cubicBezTo>
                    <a:pt x="0" y="1718295"/>
                    <a:pt x="25400" y="1764015"/>
                    <a:pt x="63500" y="1793225"/>
                  </a:cubicBezTo>
                  <a:cubicBezTo>
                    <a:pt x="91440" y="1837675"/>
                    <a:pt x="140970" y="1868155"/>
                    <a:pt x="198917" y="1868155"/>
                  </a:cubicBezTo>
                  <a:lnTo>
                    <a:pt x="1624545" y="1868155"/>
                  </a:lnTo>
                  <a:cubicBezTo>
                    <a:pt x="1712175" y="1868155"/>
                    <a:pt x="1783295" y="1797035"/>
                    <a:pt x="1783295" y="1709405"/>
                  </a:cubicBezTo>
                  <a:lnTo>
                    <a:pt x="1783295" y="201930"/>
                  </a:lnTo>
                  <a:cubicBezTo>
                    <a:pt x="1783295" y="149860"/>
                    <a:pt x="1757895" y="104140"/>
                    <a:pt x="1719795" y="74930"/>
                  </a:cubicBezTo>
                  <a:close/>
                  <a:moveTo>
                    <a:pt x="12700" y="1666225"/>
                  </a:moveTo>
                  <a:lnTo>
                    <a:pt x="12700" y="158750"/>
                  </a:lnTo>
                  <a:cubicBezTo>
                    <a:pt x="12700" y="78740"/>
                    <a:pt x="78740" y="12700"/>
                    <a:pt x="158750" y="12700"/>
                  </a:cubicBezTo>
                  <a:lnTo>
                    <a:pt x="1585175" y="12700"/>
                  </a:lnTo>
                  <a:cubicBezTo>
                    <a:pt x="1665185" y="12700"/>
                    <a:pt x="1731225" y="78740"/>
                    <a:pt x="1731225" y="158750"/>
                  </a:cubicBezTo>
                  <a:lnTo>
                    <a:pt x="1731225" y="1666225"/>
                  </a:lnTo>
                  <a:cubicBezTo>
                    <a:pt x="1731225" y="1746235"/>
                    <a:pt x="1665185" y="1812275"/>
                    <a:pt x="1585175" y="1812275"/>
                  </a:cubicBezTo>
                  <a:lnTo>
                    <a:pt x="158750" y="1812275"/>
                  </a:lnTo>
                  <a:cubicBezTo>
                    <a:pt x="78740" y="1812275"/>
                    <a:pt x="12700" y="1747505"/>
                    <a:pt x="12700" y="1666225"/>
                  </a:cubicBezTo>
                  <a:close/>
                  <a:moveTo>
                    <a:pt x="1771865" y="1709405"/>
                  </a:moveTo>
                  <a:cubicBezTo>
                    <a:pt x="1771865" y="1789415"/>
                    <a:pt x="1704555" y="1855455"/>
                    <a:pt x="1624545" y="1855455"/>
                  </a:cubicBezTo>
                  <a:lnTo>
                    <a:pt x="198917" y="1855455"/>
                  </a:lnTo>
                  <a:cubicBezTo>
                    <a:pt x="157480" y="1855455"/>
                    <a:pt x="120650" y="1838945"/>
                    <a:pt x="93980" y="1811005"/>
                  </a:cubicBezTo>
                  <a:cubicBezTo>
                    <a:pt x="114300" y="1819895"/>
                    <a:pt x="135890" y="1824975"/>
                    <a:pt x="160020" y="1824975"/>
                  </a:cubicBezTo>
                  <a:lnTo>
                    <a:pt x="1586445" y="1824975"/>
                  </a:lnTo>
                  <a:cubicBezTo>
                    <a:pt x="1674075" y="1824975"/>
                    <a:pt x="1745195" y="1753855"/>
                    <a:pt x="1745195" y="1666225"/>
                  </a:cubicBezTo>
                  <a:lnTo>
                    <a:pt x="1745195" y="158750"/>
                  </a:lnTo>
                  <a:cubicBezTo>
                    <a:pt x="1745195" y="140970"/>
                    <a:pt x="1741385" y="123190"/>
                    <a:pt x="1736305" y="106680"/>
                  </a:cubicBezTo>
                  <a:cubicBezTo>
                    <a:pt x="1757895" y="132080"/>
                    <a:pt x="1771865" y="165100"/>
                    <a:pt x="1771865" y="201930"/>
                  </a:cubicBezTo>
                  <a:lnTo>
                    <a:pt x="1771865" y="1709405"/>
                  </a:lnTo>
                  <a:cubicBezTo>
                    <a:pt x="1771865" y="1709405"/>
                    <a:pt x="1771865" y="1709405"/>
                    <a:pt x="1771865" y="1709405"/>
                  </a:cubicBezTo>
                  <a:close/>
                </a:path>
              </a:pathLst>
            </a:custGeom>
            <a:solidFill>
              <a:srgbClr val="704430"/>
            </a:solidFill>
          </p:spPr>
          <p:txBody>
            <a:bodyPr/>
            <a:lstStyle/>
            <a:p>
              <a:endParaRPr lang="en-US"/>
            </a:p>
          </p:txBody>
        </p:sp>
      </p:grpSp>
      <p:grpSp>
        <p:nvGrpSpPr>
          <p:cNvPr id="28" name="Group 13">
            <a:extLst>
              <a:ext uri="{FF2B5EF4-FFF2-40B4-BE49-F238E27FC236}">
                <a16:creationId xmlns:a16="http://schemas.microsoft.com/office/drawing/2014/main" xmlns="" id="{B9A64C7B-B1DE-4D1D-85F4-02B78E2718A5}"/>
              </a:ext>
            </a:extLst>
          </p:cNvPr>
          <p:cNvGrpSpPr/>
          <p:nvPr/>
        </p:nvGrpSpPr>
        <p:grpSpPr>
          <a:xfrm>
            <a:off x="10255992" y="2563239"/>
            <a:ext cx="7133367" cy="989438"/>
            <a:chOff x="0" y="0"/>
            <a:chExt cx="12322884" cy="1913890"/>
          </a:xfrm>
        </p:grpSpPr>
        <p:sp>
          <p:nvSpPr>
            <p:cNvPr id="29" name="Freeform 14">
              <a:extLst>
                <a:ext uri="{FF2B5EF4-FFF2-40B4-BE49-F238E27FC236}">
                  <a16:creationId xmlns:a16="http://schemas.microsoft.com/office/drawing/2014/main" xmlns="" id="{601EFCD8-ED67-4866-886F-33E1124D45BF}"/>
                </a:ext>
              </a:extLst>
            </p:cNvPr>
            <p:cNvSpPr/>
            <p:nvPr/>
          </p:nvSpPr>
          <p:spPr>
            <a:xfrm>
              <a:off x="0" y="0"/>
              <a:ext cx="12322884" cy="1913890"/>
            </a:xfrm>
            <a:custGeom>
              <a:avLst/>
              <a:gdLst/>
              <a:ahLst/>
              <a:cxnLst/>
              <a:rect l="l" t="t" r="r" b="b"/>
              <a:pathLst>
                <a:path w="12322884" h="1913890">
                  <a:moveTo>
                    <a:pt x="12322884" y="956945"/>
                  </a:moveTo>
                  <a:lnTo>
                    <a:pt x="12322884" y="956945"/>
                  </a:lnTo>
                  <a:cubicBezTo>
                    <a:pt x="12322884" y="1485392"/>
                    <a:pt x="11894514" y="1913890"/>
                    <a:pt x="11365940" y="1913890"/>
                  </a:cubicBezTo>
                  <a:lnTo>
                    <a:pt x="956945" y="1913890"/>
                  </a:lnTo>
                  <a:cubicBezTo>
                    <a:pt x="428371" y="1913890"/>
                    <a:pt x="0" y="1485392"/>
                    <a:pt x="0" y="956945"/>
                  </a:cubicBezTo>
                  <a:lnTo>
                    <a:pt x="0" y="956945"/>
                  </a:lnTo>
                  <a:cubicBezTo>
                    <a:pt x="0" y="428371"/>
                    <a:pt x="428371" y="0"/>
                    <a:pt x="956945" y="0"/>
                  </a:cubicBezTo>
                  <a:lnTo>
                    <a:pt x="11365939" y="0"/>
                  </a:lnTo>
                  <a:cubicBezTo>
                    <a:pt x="11894386" y="0"/>
                    <a:pt x="12322884" y="428371"/>
                    <a:pt x="12322884" y="956945"/>
                  </a:cubicBezTo>
                  <a:close/>
                </a:path>
              </a:pathLst>
            </a:custGeom>
            <a:solidFill>
              <a:srgbClr val="B9DDBF"/>
            </a:solidFill>
          </p:spPr>
          <p:txBody>
            <a:bodyPr/>
            <a:lstStyle/>
            <a:p>
              <a:endParaRPr lang="en-US"/>
            </a:p>
          </p:txBody>
        </p:sp>
      </p:grpSp>
      <p:sp>
        <p:nvSpPr>
          <p:cNvPr id="30" name="Freeform 17">
            <a:extLst>
              <a:ext uri="{FF2B5EF4-FFF2-40B4-BE49-F238E27FC236}">
                <a16:creationId xmlns:a16="http://schemas.microsoft.com/office/drawing/2014/main" xmlns="" id="{034888F7-7848-4B62-AE33-6817A2E0CF22}"/>
              </a:ext>
            </a:extLst>
          </p:cNvPr>
          <p:cNvSpPr/>
          <p:nvPr/>
        </p:nvSpPr>
        <p:spPr>
          <a:xfrm>
            <a:off x="15036863" y="2658097"/>
            <a:ext cx="613807" cy="621164"/>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1" name="TextBox 20">
            <a:extLst>
              <a:ext uri="{FF2B5EF4-FFF2-40B4-BE49-F238E27FC236}">
                <a16:creationId xmlns:a16="http://schemas.microsoft.com/office/drawing/2014/main" xmlns="" id="{DA735448-4987-46FA-83DF-B91AA97BA762}"/>
              </a:ext>
            </a:extLst>
          </p:cNvPr>
          <p:cNvSpPr txBox="1"/>
          <p:nvPr/>
        </p:nvSpPr>
        <p:spPr>
          <a:xfrm>
            <a:off x="9901879" y="4053846"/>
            <a:ext cx="7535684" cy="4431983"/>
          </a:xfrm>
          <a:prstGeom prst="rect">
            <a:avLst/>
          </a:prstGeom>
        </p:spPr>
        <p:txBody>
          <a:bodyPr wrap="square" lIns="0" tIns="0" rIns="0" bIns="0" rtlCol="0" anchor="t">
            <a:spAutoFit/>
          </a:bodyPr>
          <a:lstStyle/>
          <a:p>
            <a:pPr algn="just">
              <a:lnSpc>
                <a:spcPct val="150000"/>
              </a:lnSpc>
            </a:pPr>
            <a:r>
              <a:rPr lang="vi-VN" sz="4800" b="1" dirty="0" err="1">
                <a:latin typeface="+mj-lt"/>
              </a:rPr>
              <a:t>Viết</a:t>
            </a:r>
            <a:r>
              <a:rPr lang="vi-VN" sz="4800" b="1" dirty="0">
                <a:latin typeface="+mj-lt"/>
              </a:rPr>
              <a:t> </a:t>
            </a:r>
            <a:r>
              <a:rPr lang="vi-VN" sz="4800" b="1" dirty="0" err="1">
                <a:latin typeface="+mj-lt"/>
              </a:rPr>
              <a:t>một</a:t>
            </a:r>
            <a:r>
              <a:rPr lang="vi-VN" sz="4800" b="1" dirty="0">
                <a:latin typeface="+mj-lt"/>
              </a:rPr>
              <a:t> </a:t>
            </a:r>
            <a:r>
              <a:rPr lang="vi-VN" sz="4800" b="1" dirty="0" err="1">
                <a:latin typeface="+mj-lt"/>
              </a:rPr>
              <a:t>đoạn</a:t>
            </a:r>
            <a:r>
              <a:rPr lang="vi-VN" sz="4800" b="1" dirty="0">
                <a:latin typeface="+mj-lt"/>
              </a:rPr>
              <a:t> văn (</a:t>
            </a:r>
            <a:r>
              <a:rPr lang="vi-VN" sz="4800" b="1" dirty="0" err="1">
                <a:latin typeface="+mj-lt"/>
              </a:rPr>
              <a:t>khoảng</a:t>
            </a:r>
            <a:r>
              <a:rPr lang="vi-VN" sz="4800" b="1" dirty="0">
                <a:latin typeface="+mj-lt"/>
              </a:rPr>
              <a:t> 4 – 5 câu) </a:t>
            </a:r>
            <a:r>
              <a:rPr lang="vi-VN" sz="4800" b="1" dirty="0" err="1">
                <a:latin typeface="+mj-lt"/>
              </a:rPr>
              <a:t>nói</a:t>
            </a:r>
            <a:r>
              <a:rPr lang="vi-VN" sz="4800" b="1" dirty="0">
                <a:latin typeface="+mj-lt"/>
              </a:rPr>
              <a:t> </a:t>
            </a:r>
            <a:r>
              <a:rPr lang="vi-VN" sz="4800" b="1" dirty="0" err="1">
                <a:latin typeface="+mj-lt"/>
              </a:rPr>
              <a:t>về</a:t>
            </a:r>
            <a:r>
              <a:rPr lang="vi-VN" sz="4800" b="1" dirty="0">
                <a:latin typeface="+mj-lt"/>
              </a:rPr>
              <a:t> </a:t>
            </a:r>
            <a:r>
              <a:rPr lang="vi-VN" sz="4800" b="1" dirty="0" err="1">
                <a:latin typeface="+mj-lt"/>
              </a:rPr>
              <a:t>một</a:t>
            </a:r>
            <a:r>
              <a:rPr lang="vi-VN" sz="4800" b="1" dirty="0">
                <a:latin typeface="+mj-lt"/>
              </a:rPr>
              <a:t> </a:t>
            </a:r>
            <a:r>
              <a:rPr lang="vi-VN" sz="4800" b="1" dirty="0" err="1">
                <a:latin typeface="+mj-lt"/>
              </a:rPr>
              <a:t>bộ</a:t>
            </a:r>
            <a:r>
              <a:rPr lang="vi-VN" sz="4800" b="1" dirty="0">
                <a:latin typeface="+mj-lt"/>
              </a:rPr>
              <a:t> phim </a:t>
            </a:r>
            <a:r>
              <a:rPr lang="vi-VN" sz="4800" b="1" dirty="0" err="1">
                <a:latin typeface="+mj-lt"/>
              </a:rPr>
              <a:t>mà</a:t>
            </a:r>
            <a:r>
              <a:rPr lang="vi-VN" sz="4800" b="1" dirty="0">
                <a:latin typeface="+mj-lt"/>
              </a:rPr>
              <a:t> em </a:t>
            </a:r>
            <a:r>
              <a:rPr lang="vi-VN" sz="4800" b="1" dirty="0" err="1">
                <a:latin typeface="+mj-lt"/>
              </a:rPr>
              <a:t>đã</a:t>
            </a:r>
            <a:r>
              <a:rPr lang="vi-VN" sz="4800" b="1" dirty="0">
                <a:latin typeface="+mj-lt"/>
              </a:rPr>
              <a:t> xem trong </a:t>
            </a:r>
            <a:r>
              <a:rPr lang="vi-VN" sz="4800" b="1" dirty="0" err="1">
                <a:latin typeface="+mj-lt"/>
              </a:rPr>
              <a:t>tháng</a:t>
            </a:r>
            <a:r>
              <a:rPr lang="vi-VN" sz="4800" b="1" dirty="0">
                <a:latin typeface="+mj-lt"/>
              </a:rPr>
              <a:t> </a:t>
            </a:r>
            <a:r>
              <a:rPr lang="vi-VN" sz="4800" b="1" dirty="0" err="1">
                <a:latin typeface="+mj-lt"/>
              </a:rPr>
              <a:t>này</a:t>
            </a:r>
            <a:r>
              <a:rPr lang="vi-VN" sz="4000" b="1" dirty="0">
                <a:latin typeface="+mj-lt"/>
              </a:rPr>
              <a:t>.</a:t>
            </a:r>
            <a:endParaRPr lang="en-US" sz="4000" b="1" dirty="0">
              <a:latin typeface="+mj-lt"/>
            </a:endParaRPr>
          </a:p>
        </p:txBody>
      </p:sp>
      <p:sp>
        <p:nvSpPr>
          <p:cNvPr id="32" name="TextBox 22">
            <a:extLst>
              <a:ext uri="{FF2B5EF4-FFF2-40B4-BE49-F238E27FC236}">
                <a16:creationId xmlns:a16="http://schemas.microsoft.com/office/drawing/2014/main" xmlns="" id="{41AD5801-24AF-44CE-8E60-2429F088A706}"/>
              </a:ext>
            </a:extLst>
          </p:cNvPr>
          <p:cNvSpPr txBox="1"/>
          <p:nvPr/>
        </p:nvSpPr>
        <p:spPr>
          <a:xfrm>
            <a:off x="11136562" y="2909746"/>
            <a:ext cx="4014194" cy="420693"/>
          </a:xfrm>
          <a:prstGeom prst="rect">
            <a:avLst/>
          </a:prstGeom>
        </p:spPr>
        <p:txBody>
          <a:bodyPr wrap="square" lIns="0" tIns="0" rIns="0" bIns="0" rtlCol="0" anchor="t">
            <a:spAutoFit/>
          </a:bodyPr>
          <a:lstStyle/>
          <a:p>
            <a:pPr algn="ctr">
              <a:lnSpc>
                <a:spcPts val="2999"/>
              </a:lnSpc>
            </a:pPr>
            <a:r>
              <a:rPr lang="vi-VN" sz="4000" b="1" dirty="0" err="1">
                <a:latin typeface="+mj-lt"/>
                <a:cs typeface="Arial" panose="020B0604020202020204" pitchFamily="34" charset="0"/>
              </a:rPr>
              <a:t>Đề</a:t>
            </a:r>
            <a:r>
              <a:rPr lang="vi-VN" sz="4000" b="1" dirty="0">
                <a:latin typeface="+mj-lt"/>
                <a:cs typeface="Arial" panose="020B0604020202020204" pitchFamily="34" charset="0"/>
              </a:rPr>
              <a:t> 2</a:t>
            </a:r>
            <a:endParaRPr lang="en-US" sz="4000" b="1" dirty="0">
              <a:latin typeface="+mj-lt"/>
              <a:cs typeface="Arial" panose="020B0604020202020204" pitchFamily="34" charset="0"/>
            </a:endParaRPr>
          </a:p>
        </p:txBody>
      </p:sp>
      <p:cxnSp>
        <p:nvCxnSpPr>
          <p:cNvPr id="33" name="Straight Connector 32">
            <a:extLst>
              <a:ext uri="{FF2B5EF4-FFF2-40B4-BE49-F238E27FC236}">
                <a16:creationId xmlns:a16="http://schemas.microsoft.com/office/drawing/2014/main" xmlns="" id="{1ED10132-48B1-46AB-A08B-FCD28DF791F1}"/>
              </a:ext>
            </a:extLst>
          </p:cNvPr>
          <p:cNvCxnSpPr>
            <a:cxnSpLocks/>
          </p:cNvCxnSpPr>
          <p:nvPr/>
        </p:nvCxnSpPr>
        <p:spPr>
          <a:xfrm>
            <a:off x="918408" y="7048500"/>
            <a:ext cx="734461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xmlns="" id="{1ED10132-48B1-46AB-A08B-FCD28DF791F1}"/>
              </a:ext>
            </a:extLst>
          </p:cNvPr>
          <p:cNvCxnSpPr>
            <a:cxnSpLocks/>
          </p:cNvCxnSpPr>
          <p:nvPr/>
        </p:nvCxnSpPr>
        <p:spPr>
          <a:xfrm>
            <a:off x="6189360" y="5905500"/>
            <a:ext cx="207366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xmlns="" id="{1ED10132-48B1-46AB-A08B-FCD28DF791F1}"/>
              </a:ext>
            </a:extLst>
          </p:cNvPr>
          <p:cNvCxnSpPr>
            <a:cxnSpLocks/>
          </p:cNvCxnSpPr>
          <p:nvPr/>
        </p:nvCxnSpPr>
        <p:spPr>
          <a:xfrm>
            <a:off x="15650670" y="6057900"/>
            <a:ext cx="214870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xmlns="" id="{1ED10132-48B1-46AB-A08B-FCD28DF791F1}"/>
              </a:ext>
            </a:extLst>
          </p:cNvPr>
          <p:cNvCxnSpPr>
            <a:cxnSpLocks/>
          </p:cNvCxnSpPr>
          <p:nvPr/>
        </p:nvCxnSpPr>
        <p:spPr>
          <a:xfrm>
            <a:off x="918408" y="8115300"/>
            <a:ext cx="6055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6704507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par>
                                <p:cTn id="25" presetID="22"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ircle(in)">
                                      <p:cBhvr>
                                        <p:cTn id="51" dur="20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circle(in)">
                                      <p:cBhvr>
                                        <p:cTn id="5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txBody>
            <a:bodyPr/>
            <a:lstStyle/>
            <a:p>
              <a:endParaRPr lang="en-US"/>
            </a:p>
          </p:txBody>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5002833" y="3731528"/>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78603" flipH="1">
            <a:off x="289932" y="6133703"/>
            <a:ext cx="3235365" cy="3277074"/>
          </a:xfrm>
          <a:custGeom>
            <a:avLst/>
            <a:gdLst/>
            <a:ahLst/>
            <a:cxnLst/>
            <a:rect l="l" t="t" r="r" b="b"/>
            <a:pathLst>
              <a:path w="3235365" h="3277074">
                <a:moveTo>
                  <a:pt x="3235366" y="0"/>
                </a:moveTo>
                <a:lnTo>
                  <a:pt x="0" y="0"/>
                </a:lnTo>
                <a:lnTo>
                  <a:pt x="0" y="3277074"/>
                </a:lnTo>
                <a:lnTo>
                  <a:pt x="3235366" y="3277074"/>
                </a:lnTo>
                <a:lnTo>
                  <a:pt x="3235366" y="0"/>
                </a:lnTo>
                <a:close/>
              </a:path>
            </a:pathLst>
          </a:custGeom>
          <a:blipFill>
            <a:blip r:embed="rId11" cstate="print">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077809" y="5848266"/>
            <a:ext cx="2739285" cy="2788076"/>
          </a:xfrm>
          <a:custGeom>
            <a:avLst/>
            <a:gdLst/>
            <a:ahLst/>
            <a:cxnLst/>
            <a:rect l="l" t="t" r="r" b="b"/>
            <a:pathLst>
              <a:path w="2739285" h="2788076">
                <a:moveTo>
                  <a:pt x="0" y="0"/>
                </a:moveTo>
                <a:lnTo>
                  <a:pt x="2739285" y="0"/>
                </a:lnTo>
                <a:lnTo>
                  <a:pt x="2739285" y="2788076"/>
                </a:lnTo>
                <a:lnTo>
                  <a:pt x="0" y="2788076"/>
                </a:lnTo>
                <a:lnTo>
                  <a:pt x="0" y="0"/>
                </a:lnTo>
                <a:close/>
              </a:path>
            </a:pathLst>
          </a:custGeom>
          <a:blipFill>
            <a:blip r:embed="rId13" cstate="print">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Rectangle 18"/>
          <p:cNvSpPr/>
          <p:nvPr/>
        </p:nvSpPr>
        <p:spPr>
          <a:xfrm>
            <a:off x="5322817" y="2475248"/>
            <a:ext cx="7934195"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p:txBody>
      </p:sp>
      <p:sp>
        <p:nvSpPr>
          <p:cNvPr id="20" name="Rectangle: Rounded Corners 12">
            <a:extLst>
              <a:ext uri="{FF2B5EF4-FFF2-40B4-BE49-F238E27FC236}">
                <a16:creationId xmlns:a16="http://schemas.microsoft.com/office/drawing/2014/main" xmlns="" id="{462B06CF-04EB-5288-1690-2A0F017B816F}"/>
              </a:ext>
            </a:extLst>
          </p:cNvPr>
          <p:cNvSpPr/>
          <p:nvPr/>
        </p:nvSpPr>
        <p:spPr>
          <a:xfrm>
            <a:off x="2217861" y="4531280"/>
            <a:ext cx="13716001" cy="159519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cs typeface="Times New Roman" panose="02020603050405020304" pitchFamily="18" charset="0"/>
              </a:rPr>
              <a:t>Bài tập 3 luyện tập cho con kiến thức gì ?</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790599" y="1890473"/>
            <a:ext cx="6857968" cy="584775"/>
          </a:xfrm>
          <a:prstGeom prst="rect">
            <a:avLst/>
          </a:prstGeom>
        </p:spPr>
        <p:txBody>
          <a:bodyPr wrap="none">
            <a:spAutoFit/>
          </a:bodyPr>
          <a:lstStyle/>
          <a:p>
            <a:pPr algn="ctr"/>
            <a:r>
              <a:rPr lang="en-US" sz="3200" b="1" smtClean="0">
                <a:latin typeface="Times New Roman" pitchFamily="18" charset="0"/>
                <a:cs typeface="Times New Roman" pitchFamily="18" charset="0"/>
              </a:rPr>
              <a:t>Thứ  Năm ngày 24 tháng 10 năm 2024</a:t>
            </a:r>
          </a:p>
        </p:txBody>
      </p:sp>
    </p:spTree>
    <p:extLst>
      <p:ext uri="{BB962C8B-B14F-4D97-AF65-F5344CB8AC3E}">
        <p14:creationId xmlns:p14="http://schemas.microsoft.com/office/powerpoint/2010/main" xmlns="" val="2552998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2A25B2D3-518B-9C54-2132-CBCD8C3FA026}"/>
              </a:ext>
            </a:extLst>
          </p:cNvPr>
          <p:cNvPicPr>
            <a:picLocks noChangeAspect="1"/>
          </p:cNvPicPr>
          <p:nvPr/>
        </p:nvPicPr>
        <p:blipFill>
          <a:blip r:embed="rId4"/>
          <a:stretch>
            <a:fillRect/>
          </a:stretch>
        </p:blipFill>
        <p:spPr>
          <a:xfrm>
            <a:off x="0" y="0"/>
            <a:ext cx="18288000" cy="10287000"/>
          </a:xfrm>
          <a:prstGeom prst="rect">
            <a:avLst/>
          </a:prstGeom>
        </p:spPr>
      </p:pic>
      <p:sp>
        <p:nvSpPr>
          <p:cNvPr id="3" name="Hexagon 2">
            <a:extLst>
              <a:ext uri="{FF2B5EF4-FFF2-40B4-BE49-F238E27FC236}">
                <a16:creationId xmlns:a16="http://schemas.microsoft.com/office/drawing/2014/main" xmlns="" id="{F2035536-FDA2-3903-C41B-91117F8D7C0C}"/>
              </a:ext>
            </a:extLst>
          </p:cNvPr>
          <p:cNvSpPr/>
          <p:nvPr/>
        </p:nvSpPr>
        <p:spPr>
          <a:xfrm>
            <a:off x="127688" y="117332"/>
            <a:ext cx="4353339" cy="38203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9900" b="1" kern="0">
                <a:ln w="6600">
                  <a:solidFill>
                    <a:srgbClr val="ED7D31"/>
                  </a:solidFill>
                  <a:prstDash val="solid"/>
                </a:ln>
                <a:solidFill>
                  <a:srgbClr val="FFFFFF"/>
                </a:solidFill>
                <a:effectLst>
                  <a:outerShdw dist="38100" dir="2700000" algn="tl" rotWithShape="0">
                    <a:srgbClr val="ED7D31"/>
                  </a:outerShdw>
                </a:effectLst>
                <a:latin typeface="Arial"/>
                <a:sym typeface="Arial"/>
              </a:rPr>
              <a:t>Ong</a:t>
            </a:r>
            <a:endParaRPr lang="en-US" sz="9900" kern="0">
              <a:solidFill>
                <a:srgbClr val="FFFFFF"/>
              </a:solidFill>
              <a:latin typeface="Arial"/>
              <a:sym typeface="Arial"/>
            </a:endParaRPr>
          </a:p>
        </p:txBody>
      </p:sp>
      <p:sp>
        <p:nvSpPr>
          <p:cNvPr id="6" name="Hexagon 5">
            <a:extLst>
              <a:ext uri="{FF2B5EF4-FFF2-40B4-BE49-F238E27FC236}">
                <a16:creationId xmlns:a16="http://schemas.microsoft.com/office/drawing/2014/main" xmlns="" id="{11FEE398-AAFE-82C3-248A-D384D62446F5}"/>
              </a:ext>
            </a:extLst>
          </p:cNvPr>
          <p:cNvSpPr/>
          <p:nvPr/>
        </p:nvSpPr>
        <p:spPr>
          <a:xfrm>
            <a:off x="3624789" y="2027524"/>
            <a:ext cx="4110231" cy="38203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9900" b="1" kern="0">
                <a:ln w="6600">
                  <a:solidFill>
                    <a:srgbClr val="ED7D31"/>
                  </a:solidFill>
                  <a:prstDash val="solid"/>
                </a:ln>
                <a:solidFill>
                  <a:srgbClr val="FFFFFF"/>
                </a:solidFill>
                <a:effectLst>
                  <a:outerShdw dist="38100" dir="2700000" algn="tl" rotWithShape="0">
                    <a:srgbClr val="ED7D31"/>
                  </a:outerShdw>
                </a:effectLst>
                <a:latin typeface="Arial"/>
                <a:sym typeface="Arial"/>
              </a:rPr>
              <a:t>non</a:t>
            </a:r>
            <a:endParaRPr lang="en-US" sz="9900" kern="0">
              <a:solidFill>
                <a:srgbClr val="FFFFFF"/>
              </a:solidFill>
              <a:latin typeface="Arial"/>
              <a:sym typeface="Arial"/>
            </a:endParaRPr>
          </a:p>
        </p:txBody>
      </p:sp>
      <p:sp>
        <p:nvSpPr>
          <p:cNvPr id="7" name="Hexagon 6">
            <a:extLst>
              <a:ext uri="{FF2B5EF4-FFF2-40B4-BE49-F238E27FC236}">
                <a16:creationId xmlns:a16="http://schemas.microsoft.com/office/drawing/2014/main" xmlns="" id="{BF42A64D-21C1-9025-54F6-0CE1CE901632}"/>
              </a:ext>
            </a:extLst>
          </p:cNvPr>
          <p:cNvSpPr/>
          <p:nvPr/>
        </p:nvSpPr>
        <p:spPr>
          <a:xfrm>
            <a:off x="9996425" y="1923319"/>
            <a:ext cx="4110231" cy="38203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9900" b="1" kern="0">
                <a:ln w="6600">
                  <a:solidFill>
                    <a:srgbClr val="ED7D31"/>
                  </a:solidFill>
                  <a:prstDash val="solid"/>
                </a:ln>
                <a:solidFill>
                  <a:srgbClr val="FFFFFF"/>
                </a:solidFill>
                <a:effectLst>
                  <a:outerShdw dist="38100" dir="2700000" algn="tl" rotWithShape="0">
                    <a:srgbClr val="ED7D31"/>
                  </a:outerShdw>
                </a:effectLst>
                <a:latin typeface="Arial"/>
                <a:sym typeface="Arial"/>
              </a:rPr>
              <a:t>việc</a:t>
            </a:r>
          </a:p>
        </p:txBody>
      </p:sp>
      <p:sp>
        <p:nvSpPr>
          <p:cNvPr id="8" name="Hexagon 7">
            <a:extLst>
              <a:ext uri="{FF2B5EF4-FFF2-40B4-BE49-F238E27FC236}">
                <a16:creationId xmlns:a16="http://schemas.microsoft.com/office/drawing/2014/main" xmlns="" id="{02EDF9D2-35AE-14EC-65A4-F1F38F5E91DC}"/>
              </a:ext>
            </a:extLst>
          </p:cNvPr>
          <p:cNvSpPr/>
          <p:nvPr/>
        </p:nvSpPr>
        <p:spPr>
          <a:xfrm>
            <a:off x="6742431" y="3833512"/>
            <a:ext cx="4110231" cy="382038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9900" b="1" kern="0" dirty="0" err="1">
                <a:ln w="6600">
                  <a:solidFill>
                    <a:srgbClr val="ED7D31"/>
                  </a:solidFill>
                  <a:prstDash val="solid"/>
                </a:ln>
                <a:solidFill>
                  <a:srgbClr val="FFFFFF"/>
                </a:solidFill>
                <a:effectLst>
                  <a:outerShdw dist="38100" dir="2700000" algn="tl" rotWithShape="0">
                    <a:srgbClr val="ED7D31"/>
                  </a:outerShdw>
                </a:effectLst>
                <a:latin typeface="Arial"/>
                <a:sym typeface="Arial"/>
              </a:rPr>
              <a:t>học</a:t>
            </a:r>
            <a:endParaRPr lang="en-US" sz="9900" kern="0" dirty="0">
              <a:solidFill>
                <a:srgbClr val="FFFFFF"/>
              </a:solidFill>
              <a:latin typeface="Arial"/>
              <a:sym typeface="Arial"/>
            </a:endParaRPr>
          </a:p>
        </p:txBody>
      </p:sp>
      <p:pic>
        <p:nvPicPr>
          <p:cNvPr id="9" name="Picture 8">
            <a:extLst>
              <a:ext uri="{FF2B5EF4-FFF2-40B4-BE49-F238E27FC236}">
                <a16:creationId xmlns:a16="http://schemas.microsoft.com/office/drawing/2014/main" xmlns="" id="{B238BB0E-84E7-E1BF-F88F-5C6DF487F0B1}"/>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91774" y="5154933"/>
            <a:ext cx="3975059" cy="4304952"/>
          </a:xfrm>
          <a:prstGeom prst="rect">
            <a:avLst/>
          </a:prstGeom>
        </p:spPr>
      </p:pic>
      <p:pic>
        <p:nvPicPr>
          <p:cNvPr id="10" name="Picture 9">
            <a:extLst>
              <a:ext uri="{FF2B5EF4-FFF2-40B4-BE49-F238E27FC236}">
                <a16:creationId xmlns:a16="http://schemas.microsoft.com/office/drawing/2014/main" xmlns="" id="{83BAF1B6-B592-41AE-BEAA-B1926D956AC7}"/>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714094" y="1325879"/>
            <a:ext cx="4286250" cy="4286250"/>
          </a:xfrm>
          <a:prstGeom prst="rect">
            <a:avLst/>
          </a:prstGeom>
        </p:spPr>
      </p:pic>
    </p:spTree>
    <p:extLst>
      <p:ext uri="{BB962C8B-B14F-4D97-AF65-F5344CB8AC3E}">
        <p14:creationId xmlns:p14="http://schemas.microsoft.com/office/powerpoint/2010/main" xmlns="" val="293457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3"/>
                                        </p:tgtEl>
                                        <p:attrNameLst>
                                          <p:attrName>style.color</p:attrName>
                                        </p:attrNameLst>
                                      </p:cBhvr>
                                      <p:by>
                                        <p:hsl h="7200000" s="0" l="0"/>
                                      </p:by>
                                    </p:animClr>
                                    <p:animClr clrSpc="hsl" dir="cw">
                                      <p:cBhvr>
                                        <p:cTn id="27" dur="1000" fill="hold"/>
                                        <p:tgtEl>
                                          <p:spTgt spid="3"/>
                                        </p:tgtEl>
                                        <p:attrNameLst>
                                          <p:attrName>fillcolor</p:attrName>
                                        </p:attrNameLst>
                                      </p:cBhvr>
                                      <p:by>
                                        <p:hsl h="7200000" s="0" l="0"/>
                                      </p:by>
                                    </p:animClr>
                                    <p:animClr clrSpc="hsl" dir="cw">
                                      <p:cBhvr>
                                        <p:cTn id="28" dur="1000" fill="hold"/>
                                        <p:tgtEl>
                                          <p:spTgt spid="3"/>
                                        </p:tgtEl>
                                        <p:attrNameLst>
                                          <p:attrName>stroke.color</p:attrName>
                                        </p:attrNameLst>
                                      </p:cBhvr>
                                      <p:by>
                                        <p:hsl h="7200000" s="0" l="0"/>
                                      </p:by>
                                    </p:animClr>
                                    <p:set>
                                      <p:cBhvr>
                                        <p:cTn id="29" dur="1000" fill="hold"/>
                                        <p:tgtEl>
                                          <p:spTgt spid="3"/>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6"/>
                                        </p:tgtEl>
                                        <p:attrNameLst>
                                          <p:attrName>style.color</p:attrName>
                                        </p:attrNameLst>
                                      </p:cBhvr>
                                      <p:by>
                                        <p:hsl h="7200000" s="0" l="0"/>
                                      </p:by>
                                    </p:animClr>
                                    <p:animClr clrSpc="hsl" dir="cw">
                                      <p:cBhvr>
                                        <p:cTn id="32" dur="500" fill="hold"/>
                                        <p:tgtEl>
                                          <p:spTgt spid="6"/>
                                        </p:tgtEl>
                                        <p:attrNameLst>
                                          <p:attrName>fillcolor</p:attrName>
                                        </p:attrNameLst>
                                      </p:cBhvr>
                                      <p:by>
                                        <p:hsl h="7200000" s="0" l="0"/>
                                      </p:by>
                                    </p:animClr>
                                    <p:animClr clrSpc="hsl" dir="cw">
                                      <p:cBhvr>
                                        <p:cTn id="33" dur="500" fill="hold"/>
                                        <p:tgtEl>
                                          <p:spTgt spid="6"/>
                                        </p:tgtEl>
                                        <p:attrNameLst>
                                          <p:attrName>stroke.color</p:attrName>
                                        </p:attrNameLst>
                                      </p:cBhvr>
                                      <p:by>
                                        <p:hsl h="7200000" s="0" l="0"/>
                                      </p:by>
                                    </p:animClr>
                                    <p:set>
                                      <p:cBhvr>
                                        <p:cTn id="34" dur="500" fill="hold"/>
                                        <p:tgtEl>
                                          <p:spTgt spid="6"/>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8"/>
                                        </p:tgtEl>
                                        <p:attrNameLst>
                                          <p:attrName>style.color</p:attrName>
                                        </p:attrNameLst>
                                      </p:cBhvr>
                                      <p:by>
                                        <p:hsl h="7200000" s="0" l="0"/>
                                      </p:by>
                                    </p:animClr>
                                    <p:animClr clrSpc="hsl" dir="cw">
                                      <p:cBhvr>
                                        <p:cTn id="37" dur="750" fill="hold"/>
                                        <p:tgtEl>
                                          <p:spTgt spid="8"/>
                                        </p:tgtEl>
                                        <p:attrNameLst>
                                          <p:attrName>fillcolor</p:attrName>
                                        </p:attrNameLst>
                                      </p:cBhvr>
                                      <p:by>
                                        <p:hsl h="7200000" s="0" l="0"/>
                                      </p:by>
                                    </p:animClr>
                                    <p:animClr clrSpc="hsl" dir="cw">
                                      <p:cBhvr>
                                        <p:cTn id="38" dur="750" fill="hold"/>
                                        <p:tgtEl>
                                          <p:spTgt spid="8"/>
                                        </p:tgtEl>
                                        <p:attrNameLst>
                                          <p:attrName>stroke.color</p:attrName>
                                        </p:attrNameLst>
                                      </p:cBhvr>
                                      <p:by>
                                        <p:hsl h="7200000" s="0" l="0"/>
                                      </p:by>
                                    </p:animClr>
                                    <p:set>
                                      <p:cBhvr>
                                        <p:cTn id="39" dur="750" fill="hold"/>
                                        <p:tgtEl>
                                          <p:spTgt spid="8"/>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7"/>
                                        </p:tgtEl>
                                        <p:attrNameLst>
                                          <p:attrName>style.color</p:attrName>
                                        </p:attrNameLst>
                                      </p:cBhvr>
                                      <p:by>
                                        <p:hsl h="7200000" s="0" l="0"/>
                                      </p:by>
                                    </p:animClr>
                                    <p:animClr clrSpc="hsl" dir="cw">
                                      <p:cBhvr>
                                        <p:cTn id="42" dur="250" fill="hold"/>
                                        <p:tgtEl>
                                          <p:spTgt spid="7"/>
                                        </p:tgtEl>
                                        <p:attrNameLst>
                                          <p:attrName>fillcolor</p:attrName>
                                        </p:attrNameLst>
                                      </p:cBhvr>
                                      <p:by>
                                        <p:hsl h="7200000" s="0" l="0"/>
                                      </p:by>
                                    </p:animClr>
                                    <p:animClr clrSpc="hsl" dir="cw">
                                      <p:cBhvr>
                                        <p:cTn id="43" dur="250" fill="hold"/>
                                        <p:tgtEl>
                                          <p:spTgt spid="7"/>
                                        </p:tgtEl>
                                        <p:attrNameLst>
                                          <p:attrName>stroke.color</p:attrName>
                                        </p:attrNameLst>
                                      </p:cBhvr>
                                      <p:by>
                                        <p:hsl h="7200000" s="0" l="0"/>
                                      </p:by>
                                    </p:animClr>
                                    <p:set>
                                      <p:cBhvr>
                                        <p:cTn id="44" dur="250" fill="hold"/>
                                        <p:tgtEl>
                                          <p:spTgt spid="7"/>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1000" fill="hold"/>
                                        <p:tgtEl>
                                          <p:spTgt spid="9"/>
                                        </p:tgtEl>
                                        <p:attrNameLst>
                                          <p:attrName>ppt_x</p:attrName>
                                        </p:attrNameLst>
                                      </p:cBhvr>
                                      <p:tavLst>
                                        <p:tav tm="0">
                                          <p:val>
                                            <p:strVal val="0-#ppt_w/2"/>
                                          </p:val>
                                        </p:tav>
                                        <p:tav tm="100000">
                                          <p:val>
                                            <p:strVal val="#ppt_x"/>
                                          </p:val>
                                        </p:tav>
                                      </p:tavLst>
                                    </p:anim>
                                    <p:anim calcmode="lin" valueType="num">
                                      <p:cBhvr additive="base">
                                        <p:cTn id="4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6" grpId="0" bldLvl="0" animBg="1"/>
      <p:bldP spid="6" grpId="1" bldLvl="0" animBg="1"/>
      <p:bldP spid="7" grpId="0" bldLvl="0" animBg="1"/>
      <p:bldP spid="7" grpId="1" bldLvl="0" animBg="1"/>
      <p:bldP spid="8" grpId="0" bldLvl="0" animBg="1"/>
      <p:bldP spid="8" grpId="1"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335E18B3-503E-DB06-D07A-9A79D7A41D9E}"/>
              </a:ext>
            </a:extLst>
          </p:cNvPr>
          <p:cNvPicPr>
            <a:picLocks noChangeAspect="1"/>
          </p:cNvPicPr>
          <p:nvPr/>
        </p:nvPicPr>
        <p:blipFill>
          <a:blip r:embed="rId4"/>
          <a:stretch>
            <a:fillRect/>
          </a:stretch>
        </p:blipFill>
        <p:spPr>
          <a:xfrm>
            <a:off x="0" y="-139146"/>
            <a:ext cx="18288000" cy="9540911"/>
          </a:xfrm>
          <a:prstGeom prst="rect">
            <a:avLst/>
          </a:prstGeom>
        </p:spPr>
      </p:pic>
      <p:sp>
        <p:nvSpPr>
          <p:cNvPr id="3" name="Hexagon 2">
            <a:extLst>
              <a:ext uri="{FF2B5EF4-FFF2-40B4-BE49-F238E27FC236}">
                <a16:creationId xmlns:a16="http://schemas.microsoft.com/office/drawing/2014/main" xmlns="" id="{2F376118-845E-A4CA-0096-E638BF54C912}"/>
              </a:ext>
            </a:extLst>
          </p:cNvPr>
          <p:cNvSpPr/>
          <p:nvPr/>
        </p:nvSpPr>
        <p:spPr>
          <a:xfrm>
            <a:off x="1296735" y="788879"/>
            <a:ext cx="14867043" cy="5527727"/>
          </a:xfrm>
          <a:prstGeom prst="hexagon">
            <a:avLst/>
          </a:prstGeom>
          <a:gradFill flip="none" rotWithShape="1">
            <a:gsLst>
              <a:gs pos="32000">
                <a:schemeClr val="accent4">
                  <a:lumMod val="60000"/>
                  <a:lumOff val="40000"/>
                </a:schemeClr>
              </a:gs>
              <a:gs pos="83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4800" kern="0" dirty="0">
                <a:ln w="0"/>
                <a:solidFill>
                  <a:srgbClr val="002060"/>
                </a:solidFill>
                <a:effectLst>
                  <a:outerShdw blurRad="38100" dist="25400" dir="5400000" algn="ctr" rotWithShape="0">
                    <a:srgbClr val="6E747A">
                      <a:alpha val="43000"/>
                    </a:srgbClr>
                  </a:outerShdw>
                </a:effectLst>
                <a:latin typeface="Arial"/>
                <a:sym typeface="Arial"/>
              </a:rPr>
              <a:t>Ong Non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đang</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đi</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tìm</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những</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bông</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hoa</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để</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hút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mật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Nhưng</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chú</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ONG NON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muốn</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hút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được</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mật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hoa</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thì</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phải</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trả</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lời</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đúng</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các</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câu</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hỏi</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Em</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hãy</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giúp</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Ong Non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hút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được</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thật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nhiều</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mật</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hoa</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 </a:t>
            </a:r>
            <a:r>
              <a:rPr lang="en-US" sz="4800" kern="0" dirty="0" err="1">
                <a:ln w="0"/>
                <a:solidFill>
                  <a:srgbClr val="002060"/>
                </a:solidFill>
                <a:effectLst>
                  <a:outerShdw blurRad="38100" dist="25400" dir="5400000" algn="ctr" rotWithShape="0">
                    <a:srgbClr val="6E747A">
                      <a:alpha val="43000"/>
                    </a:srgbClr>
                  </a:outerShdw>
                </a:effectLst>
                <a:latin typeface="Arial"/>
                <a:sym typeface="Arial"/>
              </a:rPr>
              <a:t>nhé</a:t>
            </a:r>
            <a:r>
              <a:rPr lang="en-US" sz="4800" kern="0" dirty="0">
                <a:ln w="0"/>
                <a:solidFill>
                  <a:srgbClr val="002060"/>
                </a:solidFill>
                <a:effectLst>
                  <a:outerShdw blurRad="38100" dist="25400" dir="5400000" algn="ctr" rotWithShape="0">
                    <a:srgbClr val="6E747A">
                      <a:alpha val="43000"/>
                    </a:srgbClr>
                  </a:outerShdw>
                </a:effectLst>
                <a:latin typeface="Arial"/>
                <a:sym typeface="Arial"/>
              </a:rPr>
              <a:t>!</a:t>
            </a:r>
          </a:p>
        </p:txBody>
      </p:sp>
      <p:pic>
        <p:nvPicPr>
          <p:cNvPr id="6" name="Picture 5">
            <a:extLst>
              <a:ext uri="{FF2B5EF4-FFF2-40B4-BE49-F238E27FC236}">
                <a16:creationId xmlns:a16="http://schemas.microsoft.com/office/drawing/2014/main" xmlns="" id="{55405DC4-1A50-7EF9-0C23-4464FD54A99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4306889" y="1074855"/>
            <a:ext cx="3802206" cy="4286250"/>
          </a:xfrm>
          <a:prstGeom prst="rect">
            <a:avLst/>
          </a:prstGeom>
        </p:spPr>
      </p:pic>
      <p:pic>
        <p:nvPicPr>
          <p:cNvPr id="7" name="Picture 6">
            <a:extLst>
              <a:ext uri="{FF2B5EF4-FFF2-40B4-BE49-F238E27FC236}">
                <a16:creationId xmlns:a16="http://schemas.microsoft.com/office/drawing/2014/main" xmlns="" id="{422C46E6-34D3-E8A4-8E2F-FC7DE74F954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296736" y="5431007"/>
            <a:ext cx="3309581" cy="3324290"/>
          </a:xfrm>
          <a:prstGeom prst="rect">
            <a:avLst/>
          </a:prstGeom>
        </p:spPr>
      </p:pic>
      <p:pic>
        <p:nvPicPr>
          <p:cNvPr id="8" name="Picture 7">
            <a:extLst>
              <a:ext uri="{FF2B5EF4-FFF2-40B4-BE49-F238E27FC236}">
                <a16:creationId xmlns:a16="http://schemas.microsoft.com/office/drawing/2014/main" xmlns="" id="{01B4B63C-C0F6-03E1-589C-F9548446AC9A}"/>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19486079">
            <a:off x="11913734" y="4577891"/>
            <a:ext cx="4786313" cy="3880794"/>
          </a:xfrm>
          <a:prstGeom prst="rect">
            <a:avLst/>
          </a:prstGeom>
        </p:spPr>
      </p:pic>
    </p:spTree>
    <p:extLst>
      <p:ext uri="{BB962C8B-B14F-4D97-AF65-F5344CB8AC3E}">
        <p14:creationId xmlns:p14="http://schemas.microsoft.com/office/powerpoint/2010/main" xmlns="" val="422780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1" presetClass="emph" presetSubtype="0" repeatCount="indefinite" fill="hold" grpId="1" nodeType="afterEffect">
                                  <p:stCondLst>
                                    <p:cond delay="0"/>
                                  </p:stCondLst>
                                  <p:childTnLst>
                                    <p:animClr clrSpc="hsl" dir="cw">
                                      <p:cBhvr override="childStyle">
                                        <p:cTn id="11" dur="1000" fill="hold"/>
                                        <p:tgtEl>
                                          <p:spTgt spid="3"/>
                                        </p:tgtEl>
                                        <p:attrNameLst>
                                          <p:attrName>style.color</p:attrName>
                                        </p:attrNameLst>
                                      </p:cBhvr>
                                      <p:by>
                                        <p:hsl h="7200000" s="0" l="0"/>
                                      </p:by>
                                    </p:animClr>
                                    <p:animClr clrSpc="hsl" dir="cw">
                                      <p:cBhvr>
                                        <p:cTn id="12" dur="1000" fill="hold"/>
                                        <p:tgtEl>
                                          <p:spTgt spid="3"/>
                                        </p:tgtEl>
                                        <p:attrNameLst>
                                          <p:attrName>fillcolor</p:attrName>
                                        </p:attrNameLst>
                                      </p:cBhvr>
                                      <p:by>
                                        <p:hsl h="7200000" s="0" l="0"/>
                                      </p:by>
                                    </p:animClr>
                                    <p:animClr clrSpc="hsl" dir="cw">
                                      <p:cBhvr>
                                        <p:cTn id="13" dur="1000" fill="hold"/>
                                        <p:tgtEl>
                                          <p:spTgt spid="3"/>
                                        </p:tgtEl>
                                        <p:attrNameLst>
                                          <p:attrName>stroke.color</p:attrName>
                                        </p:attrNameLst>
                                      </p:cBhvr>
                                      <p:by>
                                        <p:hsl h="7200000" s="0" l="0"/>
                                      </p:by>
                                    </p:animClr>
                                    <p:set>
                                      <p:cBhvr>
                                        <p:cTn id="14" dur="1000" fill="hold"/>
                                        <p:tgtEl>
                                          <p:spTgt spid="3"/>
                                        </p:tgtEl>
                                        <p:attrNameLst>
                                          <p:attrName>fill.type</p:attrName>
                                        </p:attrNameLst>
                                      </p:cBhvr>
                                      <p:to>
                                        <p:strVal val="solid"/>
                                      </p:to>
                                    </p:set>
                                  </p:childTnLst>
                                </p:cTn>
                              </p:par>
                              <p:par>
                                <p:cTn id="15" presetID="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608F0398-4CE9-7B9E-C61F-D58991A719DD}"/>
              </a:ext>
            </a:extLst>
          </p:cNvPr>
          <p:cNvPicPr>
            <a:picLocks noChangeAspect="1"/>
          </p:cNvPicPr>
          <p:nvPr/>
        </p:nvPicPr>
        <p:blipFill>
          <a:blip r:embed="rId5"/>
          <a:stretch>
            <a:fillRect/>
          </a:stretch>
        </p:blipFill>
        <p:spPr>
          <a:xfrm>
            <a:off x="0" y="651796"/>
            <a:ext cx="18288000" cy="9635204"/>
          </a:xfrm>
          <a:prstGeom prst="rect">
            <a:avLst/>
          </a:prstGeom>
        </p:spPr>
      </p:pic>
      <p:pic>
        <p:nvPicPr>
          <p:cNvPr id="3" name="Picture 2">
            <a:extLst>
              <a:ext uri="{FF2B5EF4-FFF2-40B4-BE49-F238E27FC236}">
                <a16:creationId xmlns:a16="http://schemas.microsoft.com/office/drawing/2014/main" xmlns="" id="{98D0976A-4896-9183-E152-FF6AF433ACA8}"/>
              </a:ext>
            </a:extLst>
          </p:cNvPr>
          <p:cNvPicPr>
            <a:picLocks noChangeAspect="1"/>
          </p:cNvPicPr>
          <p:nvPr/>
        </p:nvPicPr>
        <p:blipFill>
          <a:blip r:embed="rId6"/>
          <a:stretch>
            <a:fillRect/>
          </a:stretch>
        </p:blipFill>
        <p:spPr>
          <a:xfrm>
            <a:off x="425360" y="3785960"/>
            <a:ext cx="4401504" cy="4401504"/>
          </a:xfrm>
          <a:prstGeom prst="rect">
            <a:avLst/>
          </a:prstGeom>
        </p:spPr>
      </p:pic>
      <p:pic>
        <p:nvPicPr>
          <p:cNvPr id="4" name="Picture 3">
            <a:extLst>
              <a:ext uri="{FF2B5EF4-FFF2-40B4-BE49-F238E27FC236}">
                <a16:creationId xmlns:a16="http://schemas.microsoft.com/office/drawing/2014/main" xmlns="" id="{CB445E7A-3821-34ED-BBB2-D5644808BD20}"/>
              </a:ext>
            </a:extLst>
          </p:cNvPr>
          <p:cNvPicPr>
            <a:picLocks noChangeAspect="1"/>
          </p:cNvPicPr>
          <p:nvPr/>
        </p:nvPicPr>
        <p:blipFill>
          <a:blip r:embed="rId7"/>
          <a:stretch>
            <a:fillRect/>
          </a:stretch>
        </p:blipFill>
        <p:spPr>
          <a:xfrm>
            <a:off x="14171294" y="0"/>
            <a:ext cx="4286250" cy="4286250"/>
          </a:xfrm>
          <a:prstGeom prst="rect">
            <a:avLst/>
          </a:prstGeom>
        </p:spPr>
      </p:pic>
      <p:sp>
        <p:nvSpPr>
          <p:cNvPr id="5" name="Rectangle: Rounded Corners 4">
            <a:extLst>
              <a:ext uri="{FF2B5EF4-FFF2-40B4-BE49-F238E27FC236}">
                <a16:creationId xmlns:a16="http://schemas.microsoft.com/office/drawing/2014/main" xmlns="" id="{775CCCE8-99D4-EF5B-BC6A-7EF33AD647E5}"/>
              </a:ext>
            </a:extLst>
          </p:cNvPr>
          <p:cNvSpPr/>
          <p:nvPr/>
        </p:nvSpPr>
        <p:spPr>
          <a:xfrm>
            <a:off x="762046"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a:solidFill>
                  <a:srgbClr val="002060"/>
                </a:solidFill>
                <a:latin typeface="UTM Avo" panose="02040603050506020204" pitchFamily="18" charset="0"/>
                <a:cs typeface="Times New Roman" panose="02020603050405020304" pitchFamily="18" charset="0"/>
                <a:sym typeface="Arial"/>
              </a:rPr>
              <a:t>Kết thúc câu</a:t>
            </a:r>
          </a:p>
        </p:txBody>
      </p:sp>
      <p:pic>
        <p:nvPicPr>
          <p:cNvPr id="6" name="Picture 5">
            <a:extLst>
              <a:ext uri="{FF2B5EF4-FFF2-40B4-BE49-F238E27FC236}">
                <a16:creationId xmlns:a16="http://schemas.microsoft.com/office/drawing/2014/main" xmlns="" id="{A93959D9-BB7C-5C8E-75BA-4130A880EF45}"/>
              </a:ext>
            </a:extLst>
          </p:cNvPr>
          <p:cNvPicPr>
            <a:picLocks noChangeAspect="1"/>
          </p:cNvPicPr>
          <p:nvPr/>
        </p:nvPicPr>
        <p:blipFill>
          <a:blip r:embed="rId6"/>
          <a:stretch>
            <a:fillRect/>
          </a:stretch>
        </p:blipFill>
        <p:spPr>
          <a:xfrm>
            <a:off x="4673802" y="3785960"/>
            <a:ext cx="4401504" cy="4401504"/>
          </a:xfrm>
          <a:prstGeom prst="rect">
            <a:avLst/>
          </a:prstGeom>
        </p:spPr>
      </p:pic>
      <p:sp>
        <p:nvSpPr>
          <p:cNvPr id="7" name="Rectangle: Rounded Corners 6">
            <a:extLst>
              <a:ext uri="{FF2B5EF4-FFF2-40B4-BE49-F238E27FC236}">
                <a16:creationId xmlns:a16="http://schemas.microsoft.com/office/drawing/2014/main" xmlns="" id="{21F15E11-69A9-A790-F744-B5B1584F2599}"/>
              </a:ext>
            </a:extLst>
          </p:cNvPr>
          <p:cNvSpPr/>
          <p:nvPr/>
        </p:nvSpPr>
        <p:spPr>
          <a:xfrm>
            <a:off x="5194112"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a:solidFill>
                  <a:srgbClr val="002060"/>
                </a:solidFill>
                <a:latin typeface="UTM Avo" panose="02040603050506020204" pitchFamily="18" charset="0"/>
                <a:cs typeface="Times New Roman" panose="02020603050405020304" pitchFamily="18" charset="0"/>
                <a:sym typeface="Arial"/>
              </a:rPr>
              <a:t>Đánh dấu tên tác phẩm</a:t>
            </a:r>
          </a:p>
        </p:txBody>
      </p:sp>
      <p:pic>
        <p:nvPicPr>
          <p:cNvPr id="8" name="Picture 7">
            <a:extLst>
              <a:ext uri="{FF2B5EF4-FFF2-40B4-BE49-F238E27FC236}">
                <a16:creationId xmlns:a16="http://schemas.microsoft.com/office/drawing/2014/main" xmlns="" id="{976DE7ED-10A8-1370-ACCD-7A8B03A3031F}"/>
              </a:ext>
            </a:extLst>
          </p:cNvPr>
          <p:cNvPicPr>
            <a:picLocks noChangeAspect="1"/>
          </p:cNvPicPr>
          <p:nvPr/>
        </p:nvPicPr>
        <p:blipFill>
          <a:blip r:embed="rId6"/>
          <a:stretch>
            <a:fillRect/>
          </a:stretch>
        </p:blipFill>
        <p:spPr>
          <a:xfrm>
            <a:off x="8922245" y="3785960"/>
            <a:ext cx="4401504" cy="4401504"/>
          </a:xfrm>
          <a:prstGeom prst="rect">
            <a:avLst/>
          </a:prstGeom>
        </p:spPr>
      </p:pic>
      <p:sp>
        <p:nvSpPr>
          <p:cNvPr id="9" name="Rectangle: Rounded Corners 8">
            <a:extLst>
              <a:ext uri="{FF2B5EF4-FFF2-40B4-BE49-F238E27FC236}">
                <a16:creationId xmlns:a16="http://schemas.microsoft.com/office/drawing/2014/main" xmlns="" id="{75B8310F-CDD6-9646-3858-053011B354E2}"/>
              </a:ext>
            </a:extLst>
          </p:cNvPr>
          <p:cNvSpPr/>
          <p:nvPr/>
        </p:nvSpPr>
        <p:spPr>
          <a:xfrm>
            <a:off x="9258931"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a:solidFill>
                  <a:srgbClr val="002060"/>
                </a:solidFill>
                <a:latin typeface="UTM Avo" panose="02040603050506020204" pitchFamily="18" charset="0"/>
                <a:cs typeface="Times New Roman" panose="02020603050405020304" pitchFamily="18" charset="0"/>
                <a:sym typeface="Arial"/>
              </a:rPr>
              <a:t>Để hỏi</a:t>
            </a:r>
          </a:p>
        </p:txBody>
      </p:sp>
      <p:pic>
        <p:nvPicPr>
          <p:cNvPr id="10" name="Picture 9">
            <a:extLst>
              <a:ext uri="{FF2B5EF4-FFF2-40B4-BE49-F238E27FC236}">
                <a16:creationId xmlns:a16="http://schemas.microsoft.com/office/drawing/2014/main" xmlns="" id="{450E9668-C6D3-8E1C-F684-E45EE095D9FC}"/>
              </a:ext>
            </a:extLst>
          </p:cNvPr>
          <p:cNvPicPr>
            <a:picLocks noChangeAspect="1"/>
          </p:cNvPicPr>
          <p:nvPr/>
        </p:nvPicPr>
        <p:blipFill>
          <a:blip r:embed="rId6"/>
          <a:stretch>
            <a:fillRect/>
          </a:stretch>
        </p:blipFill>
        <p:spPr>
          <a:xfrm>
            <a:off x="13170687" y="3785960"/>
            <a:ext cx="4401504" cy="4401504"/>
          </a:xfrm>
          <a:prstGeom prst="rect">
            <a:avLst/>
          </a:prstGeom>
        </p:spPr>
      </p:pic>
      <p:sp>
        <p:nvSpPr>
          <p:cNvPr id="11" name="Rectangle: Rounded Corners 10">
            <a:extLst>
              <a:ext uri="{FF2B5EF4-FFF2-40B4-BE49-F238E27FC236}">
                <a16:creationId xmlns:a16="http://schemas.microsoft.com/office/drawing/2014/main" xmlns="" id="{049E10BF-3AF3-6D42-3465-5B24CF5ACBB8}"/>
              </a:ext>
            </a:extLst>
          </p:cNvPr>
          <p:cNvSpPr/>
          <p:nvPr/>
        </p:nvSpPr>
        <p:spPr>
          <a:xfrm>
            <a:off x="13507373"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a:solidFill>
                  <a:srgbClr val="002060"/>
                </a:solidFill>
                <a:latin typeface="UTM Avo" panose="02040603050506020204" pitchFamily="18" charset="0"/>
                <a:cs typeface="Times New Roman" panose="02020603050405020304" pitchFamily="18" charset="0"/>
                <a:sym typeface="Arial"/>
              </a:rPr>
              <a:t>Liệt kê</a:t>
            </a:r>
          </a:p>
        </p:txBody>
      </p:sp>
      <p:sp>
        <p:nvSpPr>
          <p:cNvPr id="12" name="Speech Bubble: Rectangle with Corners Rounded 7">
            <a:extLst>
              <a:ext uri="{FF2B5EF4-FFF2-40B4-BE49-F238E27FC236}">
                <a16:creationId xmlns:a16="http://schemas.microsoft.com/office/drawing/2014/main" xmlns="" id="{7BACD065-B429-29A0-AF80-72C046302E3D}"/>
              </a:ext>
            </a:extLst>
          </p:cNvPr>
          <p:cNvSpPr/>
          <p:nvPr/>
        </p:nvSpPr>
        <p:spPr>
          <a:xfrm>
            <a:off x="1940495" y="634283"/>
            <a:ext cx="10523175" cy="1828694"/>
          </a:xfrm>
          <a:prstGeom prst="wedgeRoundRectCallout">
            <a:avLst>
              <a:gd name="adj1" fmla="val 62786"/>
              <a:gd name="adj2" fmla="val 8254"/>
              <a:gd name="adj3" fmla="val 16667"/>
            </a:avLst>
          </a:prstGeom>
          <a:solidFill>
            <a:srgbClr val="00B0F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6000" kern="0" dirty="0">
                <a:solidFill>
                  <a:srgbClr val="FFFFFF"/>
                </a:solidFill>
                <a:latin typeface="UTM Avo" panose="02040603050506020204" pitchFamily="18" charset="0"/>
                <a:cs typeface="Times New Roman" panose="02020603050405020304" pitchFamily="18" charset="0"/>
                <a:sym typeface="Arial"/>
              </a:rPr>
              <a:t>Dấu ngoặc kép dùng để làm gì?</a:t>
            </a:r>
            <a:endParaRPr lang="en-US" sz="5400" kern="0" dirty="0">
              <a:solidFill>
                <a:srgbClr val="FFFFFF"/>
              </a:solidFill>
              <a:latin typeface="UTM Avo" panose="02040603050506020204" pitchFamily="18" charset="0"/>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xmlns="" id="{A4F607A9-8930-7522-5387-AD38B5F1FC42}"/>
              </a:ext>
            </a:extLst>
          </p:cNvPr>
          <p:cNvPicPr>
            <a:picLocks noChangeAspect="1"/>
          </p:cNvPicPr>
          <p:nvPr/>
        </p:nvPicPr>
        <p:blipFill>
          <a:blip r:embed="rId8"/>
          <a:stretch>
            <a:fillRect/>
          </a:stretch>
        </p:blipFill>
        <p:spPr>
          <a:xfrm>
            <a:off x="0" y="1971485"/>
            <a:ext cx="2401059" cy="2411730"/>
          </a:xfrm>
          <a:prstGeom prst="rect">
            <a:avLst/>
          </a:prstGeom>
        </p:spPr>
      </p:pic>
    </p:spTree>
    <p:extLst>
      <p:ext uri="{BB962C8B-B14F-4D97-AF65-F5344CB8AC3E}">
        <p14:creationId xmlns:p14="http://schemas.microsoft.com/office/powerpoint/2010/main" xmlns="" val="41250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ppt_w+.3"/>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strVal val="#ppt_w+.3"/>
                                          </p:val>
                                        </p:tav>
                                        <p:tav tm="100000">
                                          <p:val>
                                            <p:strVal val="#ppt_w"/>
                                          </p:val>
                                        </p:tav>
                                      </p:tavLst>
                                    </p:anim>
                                    <p:anim calcmode="lin" valueType="num">
                                      <p:cBhvr>
                                        <p:cTn id="31" dur="500" fill="hold"/>
                                        <p:tgtEl>
                                          <p:spTgt spid="11"/>
                                        </p:tgtEl>
                                        <p:attrNameLst>
                                          <p:attrName>ppt_h</p:attrName>
                                        </p:attrNameLst>
                                      </p:cBhvr>
                                      <p:tavLst>
                                        <p:tav tm="0">
                                          <p:val>
                                            <p:strVal val="#ppt_h"/>
                                          </p:val>
                                        </p:tav>
                                        <p:tav tm="100000">
                                          <p:val>
                                            <p:strVal val="#ppt_h"/>
                                          </p:val>
                                        </p:tav>
                                      </p:tavLst>
                                    </p:anim>
                                    <p:animEffect transition="in" filter="fade">
                                      <p:cBhvr>
                                        <p:cTn id="32" dur="500"/>
                                        <p:tgtEl>
                                          <p:spTgt spid="11"/>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cTn>
                              </p:par>
                              <p:par>
                                <p:cTn id="45" presetID="3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 decel="100000"/>
                                        <p:tgtEl>
                                          <p:spTgt spid="3"/>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3"/>
                                        </p:tgtEl>
                                        <p:attrNameLst>
                                          <p:attrName>ppt_y</p:attrName>
                                        </p:attrNameLst>
                                      </p:cBhvr>
                                      <p:tavLst>
                                        <p:tav tm="0">
                                          <p:val>
                                            <p:strVal val="ppt_y"/>
                                          </p:val>
                                        </p:tav>
                                        <p:tav tm="100000">
                                          <p:val>
                                            <p:strVal val="ppt_y+1"/>
                                          </p:val>
                                        </p:tav>
                                      </p:tavLst>
                                    </p:anim>
                                    <p:set>
                                      <p:cBhvr>
                                        <p:cTn id="50" dur="1" fill="hold">
                                          <p:stCondLst>
                                            <p:cond delay="999"/>
                                          </p:stCondLst>
                                        </p:cTn>
                                        <p:tgtEl>
                                          <p:spTgt spid="3"/>
                                        </p:tgtEl>
                                        <p:attrNameLst>
                                          <p:attrName>style.visibility</p:attrName>
                                        </p:attrNameLst>
                                      </p:cBhvr>
                                      <p:to>
                                        <p:strVal val="hidden"/>
                                      </p:to>
                                    </p:set>
                                  </p:childTnLst>
                                </p:cTn>
                              </p:par>
                            </p:childTnLst>
                          </p:cTn>
                        </p:par>
                        <p:par>
                          <p:cTn id="51" fill="hold">
                            <p:stCondLst>
                              <p:cond delay="1000"/>
                            </p:stCondLst>
                            <p:childTnLst>
                              <p:par>
                                <p:cTn id="52" presetID="1" presetClass="emph" presetSubtype="2" fill="hold" nodeType="afterEffect">
                                  <p:stCondLst>
                                    <p:cond delay="0"/>
                                  </p:stCondLst>
                                  <p:childTnLst>
                                    <p:animClr clrSpc="rgb" dir="cw">
                                      <p:cBhvr>
                                        <p:cTn id="53" dur="500" fill="hold"/>
                                        <p:tgtEl>
                                          <p:spTgt spid="5"/>
                                        </p:tgtEl>
                                        <p:attrNameLst>
                                          <p:attrName>fillcolor</p:attrName>
                                        </p:attrNameLst>
                                      </p:cBhvr>
                                      <p:to>
                                        <a:srgbClr val="FFFF00"/>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par>
                                <p:cTn id="62" presetID="49" presetClass="path" presetSubtype="0" accel="50000" decel="50000" fill="hold" nodeType="withEffect">
                                  <p:stCondLst>
                                    <p:cond delay="0"/>
                                  </p:stCondLst>
                                  <p:childTnLst>
                                    <p:animMotion origin="layout" path="M 5E-6 3.7037E-6 L 0.31237 0.13564 " pathEditMode="relative" rAng="0" ptsTypes="AA">
                                      <p:cBhvr>
                                        <p:cTn id="63" dur="2000" fill="hold"/>
                                        <p:tgtEl>
                                          <p:spTgt spid="13"/>
                                        </p:tgtEl>
                                        <p:attrNameLst>
                                          <p:attrName>ppt_x</p:attrName>
                                          <p:attrName>ppt_y</p:attrName>
                                        </p:attrNameLst>
                                      </p:cBhvr>
                                      <p:rCtr x="15612" y="6782"/>
                                    </p:animMotion>
                                  </p:childTnLst>
                                </p:cTn>
                              </p:par>
                            </p:childTnLst>
                          </p:cTn>
                        </p:par>
                        <p:par>
                          <p:cTn id="64" fill="hold">
                            <p:stCondLst>
                              <p:cond delay="2000"/>
                            </p:stCondLst>
                            <p:childTnLst>
                              <p:par>
                                <p:cTn id="65" presetID="1" presetClass="emph" presetSubtype="2" fill="hold" nodeType="afterEffect">
                                  <p:stCondLst>
                                    <p:cond delay="0"/>
                                  </p:stCondLst>
                                  <p:childTnLst>
                                    <p:animClr clrSpc="rgb" dir="cw">
                                      <p:cBhvr>
                                        <p:cTn id="66" dur="500" fill="hold"/>
                                        <p:tgtEl>
                                          <p:spTgt spid="7"/>
                                        </p:tgtEl>
                                        <p:attrNameLst>
                                          <p:attrName>fillcolor</p:attrName>
                                        </p:attrNameLst>
                                      </p:cBhvr>
                                      <p:to>
                                        <a:srgbClr val="00B0F0"/>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par>
                                <p:cTn id="75" presetID="37" presetClass="exit" presetSubtype="0" fill="hold" nodeType="withEffect">
                                  <p:stCondLst>
                                    <p:cond delay="0"/>
                                  </p:stCondLst>
                                  <p:childTnLst>
                                    <p:animEffect transition="out" filter="fade">
                                      <p:cBhvr>
                                        <p:cTn id="76" dur="1000"/>
                                        <p:tgtEl>
                                          <p:spTgt spid="8"/>
                                        </p:tgtEl>
                                      </p:cBhvr>
                                    </p:animEffect>
                                    <p:anim calcmode="lin" valueType="num">
                                      <p:cBhvr>
                                        <p:cTn id="77" dur="1000"/>
                                        <p:tgtEl>
                                          <p:spTgt spid="8"/>
                                        </p:tgtEl>
                                        <p:attrNameLst>
                                          <p:attrName>ppt_x</p:attrName>
                                        </p:attrNameLst>
                                      </p:cBhvr>
                                      <p:tavLst>
                                        <p:tav tm="0">
                                          <p:val>
                                            <p:strVal val="ppt_x"/>
                                          </p:val>
                                        </p:tav>
                                        <p:tav tm="100000">
                                          <p:val>
                                            <p:strVal val="ppt_x"/>
                                          </p:val>
                                        </p:tav>
                                      </p:tavLst>
                                    </p:anim>
                                    <p:anim calcmode="lin" valueType="num">
                                      <p:cBhvr>
                                        <p:cTn id="78" dur="100" decel="100000"/>
                                        <p:tgtEl>
                                          <p:spTgt spid="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8"/>
                                        </p:tgtEl>
                                        <p:attrNameLst>
                                          <p:attrName>ppt_y</p:attrName>
                                        </p:attrNameLst>
                                      </p:cBhvr>
                                      <p:tavLst>
                                        <p:tav tm="0">
                                          <p:val>
                                            <p:strVal val="ppt_y"/>
                                          </p:val>
                                        </p:tav>
                                        <p:tav tm="100000">
                                          <p:val>
                                            <p:strVal val="ppt_y+1"/>
                                          </p:val>
                                        </p:tav>
                                      </p:tavLst>
                                    </p:anim>
                                    <p:set>
                                      <p:cBhvr>
                                        <p:cTn id="80" dur="1" fill="hold">
                                          <p:stCondLst>
                                            <p:cond delay="9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1" presetClass="emph" presetSubtype="2" fill="hold" nodeType="afterEffect">
                                  <p:stCondLst>
                                    <p:cond delay="0"/>
                                  </p:stCondLst>
                                  <p:childTnLst>
                                    <p:animClr clrSpc="rgb" dir="cw">
                                      <p:cBhvr>
                                        <p:cTn id="83" dur="500" fill="hold"/>
                                        <p:tgtEl>
                                          <p:spTgt spid="9"/>
                                        </p:tgtEl>
                                        <p:attrNameLst>
                                          <p:attrName>fillcolor</p:attrName>
                                        </p:attrNameLst>
                                      </p:cBhvr>
                                      <p:to>
                                        <a:srgbClr val="FFFF00"/>
                                      </p:to>
                                    </p:animClr>
                                    <p:set>
                                      <p:cBhvr>
                                        <p:cTn id="84" dur="500" fill="hold"/>
                                        <p:tgtEl>
                                          <p:spTgt spid="9"/>
                                        </p:tgtEl>
                                        <p:attrNameLst>
                                          <p:attrName>fill.type</p:attrName>
                                        </p:attrNameLst>
                                      </p:cBhvr>
                                      <p:to>
                                        <p:strVal val="solid"/>
                                      </p:to>
                                    </p:set>
                                    <p:set>
                                      <p:cBhvr>
                                        <p:cTn id="85" dur="500" fill="hold"/>
                                        <p:tgtEl>
                                          <p:spTgt spid="9"/>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par>
                                <p:cTn id="92" presetID="37" presetClass="exit" presetSubtype="0" fill="hold" nodeType="withEffect">
                                  <p:stCondLst>
                                    <p:cond delay="0"/>
                                  </p:stCondLst>
                                  <p:childTnLst>
                                    <p:animEffect transition="out" filter="fade">
                                      <p:cBhvr>
                                        <p:cTn id="93" dur="1000"/>
                                        <p:tgtEl>
                                          <p:spTgt spid="10"/>
                                        </p:tgtEl>
                                      </p:cBhvr>
                                    </p:animEffect>
                                    <p:anim calcmode="lin" valueType="num">
                                      <p:cBhvr>
                                        <p:cTn id="94" dur="1000"/>
                                        <p:tgtEl>
                                          <p:spTgt spid="10"/>
                                        </p:tgtEl>
                                        <p:attrNameLst>
                                          <p:attrName>ppt_x</p:attrName>
                                        </p:attrNameLst>
                                      </p:cBhvr>
                                      <p:tavLst>
                                        <p:tav tm="0">
                                          <p:val>
                                            <p:strVal val="ppt_x"/>
                                          </p:val>
                                        </p:tav>
                                        <p:tav tm="100000">
                                          <p:val>
                                            <p:strVal val="ppt_x"/>
                                          </p:val>
                                        </p:tav>
                                      </p:tavLst>
                                    </p:anim>
                                    <p:anim calcmode="lin" valueType="num">
                                      <p:cBhvr>
                                        <p:cTn id="95" dur="100" decel="100000"/>
                                        <p:tgtEl>
                                          <p:spTgt spid="1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0"/>
                                        </p:tgtEl>
                                        <p:attrNameLst>
                                          <p:attrName>ppt_y</p:attrName>
                                        </p:attrNameLst>
                                      </p:cBhvr>
                                      <p:tavLst>
                                        <p:tav tm="0">
                                          <p:val>
                                            <p:strVal val="ppt_y"/>
                                          </p:val>
                                        </p:tav>
                                        <p:tav tm="100000">
                                          <p:val>
                                            <p:strVal val="ppt_y+1"/>
                                          </p:val>
                                        </p:tav>
                                      </p:tavLst>
                                    </p:anim>
                                    <p:set>
                                      <p:cBhvr>
                                        <p:cTn id="97" dur="1" fill="hold">
                                          <p:stCondLst>
                                            <p:cond delay="999"/>
                                          </p:stCondLst>
                                        </p:cTn>
                                        <p:tgtEl>
                                          <p:spTgt spid="10"/>
                                        </p:tgtEl>
                                        <p:attrNameLst>
                                          <p:attrName>style.visibility</p:attrName>
                                        </p:attrNameLst>
                                      </p:cBhvr>
                                      <p:to>
                                        <p:strVal val="hidden"/>
                                      </p:to>
                                    </p:set>
                                  </p:childTnLst>
                                </p:cTn>
                              </p:par>
                            </p:childTnLst>
                          </p:cTn>
                        </p:par>
                        <p:par>
                          <p:cTn id="98" fill="hold">
                            <p:stCondLst>
                              <p:cond delay="1000"/>
                            </p:stCondLst>
                            <p:childTnLst>
                              <p:par>
                                <p:cTn id="99" presetID="1" presetClass="emph" presetSubtype="2" fill="hold" nodeType="afterEffect">
                                  <p:stCondLst>
                                    <p:cond delay="0"/>
                                  </p:stCondLst>
                                  <p:childTnLst>
                                    <p:animClr clrSpc="rgb" dir="cw">
                                      <p:cBhvr>
                                        <p:cTn id="100" dur="500" fill="hold"/>
                                        <p:tgtEl>
                                          <p:spTgt spid="11"/>
                                        </p:tgtEl>
                                        <p:attrNameLst>
                                          <p:attrName>fillcolor</p:attrName>
                                        </p:attrNameLst>
                                      </p:cBhvr>
                                      <p:to>
                                        <a:srgbClr val="FFFF00"/>
                                      </p:to>
                                    </p:animClr>
                                    <p:set>
                                      <p:cBhvr>
                                        <p:cTn id="101" dur="500" fill="hold"/>
                                        <p:tgtEl>
                                          <p:spTgt spid="11"/>
                                        </p:tgtEl>
                                        <p:attrNameLst>
                                          <p:attrName>fill.type</p:attrName>
                                        </p:attrNameLst>
                                      </p:cBhvr>
                                      <p:to>
                                        <p:strVal val="solid"/>
                                      </p:to>
                                    </p:set>
                                    <p:set>
                                      <p:cBhvr>
                                        <p:cTn id="102" dur="500" fill="hold"/>
                                        <p:tgtEl>
                                          <p:spTgt spid="11"/>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0"/>
                  </p:tgtEl>
                </p:cond>
              </p:nextCondLst>
            </p:seq>
          </p:childTnLst>
        </p:cTn>
      </p:par>
    </p:tnLst>
    <p:bldLst>
      <p:bldP spid="5" grpId="0" bldLvl="0" animBg="1"/>
      <p:bldP spid="7" grpId="0" bldLvl="0" animBg="1"/>
      <p:bldP spid="9"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608F0398-4CE9-7B9E-C61F-D58991A719DD}"/>
              </a:ext>
            </a:extLst>
          </p:cNvPr>
          <p:cNvPicPr>
            <a:picLocks noChangeAspect="1"/>
          </p:cNvPicPr>
          <p:nvPr/>
        </p:nvPicPr>
        <p:blipFill>
          <a:blip r:embed="rId5"/>
          <a:stretch>
            <a:fillRect/>
          </a:stretch>
        </p:blipFill>
        <p:spPr>
          <a:xfrm>
            <a:off x="0" y="651796"/>
            <a:ext cx="18288000" cy="9635204"/>
          </a:xfrm>
          <a:prstGeom prst="rect">
            <a:avLst/>
          </a:prstGeom>
        </p:spPr>
      </p:pic>
      <p:pic>
        <p:nvPicPr>
          <p:cNvPr id="3" name="Picture 2">
            <a:extLst>
              <a:ext uri="{FF2B5EF4-FFF2-40B4-BE49-F238E27FC236}">
                <a16:creationId xmlns:a16="http://schemas.microsoft.com/office/drawing/2014/main" xmlns="" id="{98D0976A-4896-9183-E152-FF6AF433ACA8}"/>
              </a:ext>
            </a:extLst>
          </p:cNvPr>
          <p:cNvPicPr>
            <a:picLocks noChangeAspect="1"/>
          </p:cNvPicPr>
          <p:nvPr/>
        </p:nvPicPr>
        <p:blipFill>
          <a:blip r:embed="rId6"/>
          <a:stretch>
            <a:fillRect/>
          </a:stretch>
        </p:blipFill>
        <p:spPr>
          <a:xfrm>
            <a:off x="425360" y="3785960"/>
            <a:ext cx="4401504" cy="4401504"/>
          </a:xfrm>
          <a:prstGeom prst="rect">
            <a:avLst/>
          </a:prstGeom>
        </p:spPr>
      </p:pic>
      <p:pic>
        <p:nvPicPr>
          <p:cNvPr id="4" name="Picture 3">
            <a:extLst>
              <a:ext uri="{FF2B5EF4-FFF2-40B4-BE49-F238E27FC236}">
                <a16:creationId xmlns:a16="http://schemas.microsoft.com/office/drawing/2014/main" xmlns="" id="{CB445E7A-3821-34ED-BBB2-D5644808BD20}"/>
              </a:ext>
            </a:extLst>
          </p:cNvPr>
          <p:cNvPicPr>
            <a:picLocks noChangeAspect="1"/>
          </p:cNvPicPr>
          <p:nvPr/>
        </p:nvPicPr>
        <p:blipFill>
          <a:blip r:embed="rId7"/>
          <a:stretch>
            <a:fillRect/>
          </a:stretch>
        </p:blipFill>
        <p:spPr>
          <a:xfrm>
            <a:off x="14171294" y="0"/>
            <a:ext cx="4286250" cy="4286250"/>
          </a:xfrm>
          <a:prstGeom prst="rect">
            <a:avLst/>
          </a:prstGeom>
        </p:spPr>
      </p:pic>
      <p:sp>
        <p:nvSpPr>
          <p:cNvPr id="5" name="Rectangle: Rounded Corners 4">
            <a:extLst>
              <a:ext uri="{FF2B5EF4-FFF2-40B4-BE49-F238E27FC236}">
                <a16:creationId xmlns:a16="http://schemas.microsoft.com/office/drawing/2014/main" xmlns="" id="{775CCCE8-99D4-EF5B-BC6A-7EF33AD647E5}"/>
              </a:ext>
            </a:extLst>
          </p:cNvPr>
          <p:cNvSpPr/>
          <p:nvPr/>
        </p:nvSpPr>
        <p:spPr>
          <a:xfrm>
            <a:off x="762046"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800" kern="0" dirty="0" smtClean="0">
                <a:solidFill>
                  <a:srgbClr val="002060"/>
                </a:solidFill>
                <a:latin typeface="Times New Roman" panose="02020603050405020304" pitchFamily="18" charset="0"/>
                <a:cs typeface="Times New Roman" panose="02020603050405020304" pitchFamily="18" charset="0"/>
                <a:sym typeface="Arial"/>
              </a:rPr>
              <a:t>Tên bài văn</a:t>
            </a:r>
            <a:endParaRPr lang="en-US" sz="7200"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xmlns="" id="{A93959D9-BB7C-5C8E-75BA-4130A880EF45}"/>
              </a:ext>
            </a:extLst>
          </p:cNvPr>
          <p:cNvPicPr>
            <a:picLocks noChangeAspect="1"/>
          </p:cNvPicPr>
          <p:nvPr/>
        </p:nvPicPr>
        <p:blipFill>
          <a:blip r:embed="rId6"/>
          <a:stretch>
            <a:fillRect/>
          </a:stretch>
        </p:blipFill>
        <p:spPr>
          <a:xfrm>
            <a:off x="8804674" y="3670706"/>
            <a:ext cx="4401504" cy="4401504"/>
          </a:xfrm>
          <a:prstGeom prst="rect">
            <a:avLst/>
          </a:prstGeom>
        </p:spPr>
      </p:pic>
      <p:sp>
        <p:nvSpPr>
          <p:cNvPr id="7" name="Rectangle: Rounded Corners 6">
            <a:extLst>
              <a:ext uri="{FF2B5EF4-FFF2-40B4-BE49-F238E27FC236}">
                <a16:creationId xmlns:a16="http://schemas.microsoft.com/office/drawing/2014/main" xmlns="" id="{21F15E11-69A9-A790-F744-B5B1584F2599}"/>
              </a:ext>
            </a:extLst>
          </p:cNvPr>
          <p:cNvSpPr/>
          <p:nvPr/>
        </p:nvSpPr>
        <p:spPr>
          <a:xfrm>
            <a:off x="9167118" y="8111824"/>
            <a:ext cx="3866408"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800" kern="0" dirty="0" smtClean="0">
                <a:solidFill>
                  <a:srgbClr val="002060"/>
                </a:solidFill>
                <a:latin typeface="Times New Roman" panose="02020603050405020304" pitchFamily="18" charset="0"/>
                <a:cs typeface="Times New Roman" panose="02020603050405020304" pitchFamily="18" charset="0"/>
                <a:sym typeface="Arial"/>
              </a:rPr>
              <a:t>Tên cuốn sách</a:t>
            </a:r>
            <a:endParaRPr lang="en-US" sz="7200"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xmlns="" id="{976DE7ED-10A8-1370-ACCD-7A8B03A3031F}"/>
              </a:ext>
            </a:extLst>
          </p:cNvPr>
          <p:cNvPicPr>
            <a:picLocks noChangeAspect="1"/>
          </p:cNvPicPr>
          <p:nvPr/>
        </p:nvPicPr>
        <p:blipFill>
          <a:blip r:embed="rId6"/>
          <a:stretch>
            <a:fillRect/>
          </a:stretch>
        </p:blipFill>
        <p:spPr>
          <a:xfrm>
            <a:off x="4521169" y="3742371"/>
            <a:ext cx="4401504" cy="4401504"/>
          </a:xfrm>
          <a:prstGeom prst="rect">
            <a:avLst/>
          </a:prstGeom>
        </p:spPr>
      </p:pic>
      <p:sp>
        <p:nvSpPr>
          <p:cNvPr id="9" name="Rectangle: Rounded Corners 8">
            <a:extLst>
              <a:ext uri="{FF2B5EF4-FFF2-40B4-BE49-F238E27FC236}">
                <a16:creationId xmlns:a16="http://schemas.microsoft.com/office/drawing/2014/main" xmlns="" id="{75B8310F-CDD6-9646-3858-053011B354E2}"/>
              </a:ext>
            </a:extLst>
          </p:cNvPr>
          <p:cNvSpPr/>
          <p:nvPr/>
        </p:nvSpPr>
        <p:spPr>
          <a:xfrm>
            <a:off x="4781515" y="8158627"/>
            <a:ext cx="3911757"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smtClean="0">
                <a:solidFill>
                  <a:srgbClr val="002060"/>
                </a:solidFill>
                <a:latin typeface="UTM Avo" panose="02040603050506020204" pitchFamily="18" charset="0"/>
                <a:cs typeface="Times New Roman" panose="02020603050405020304" pitchFamily="18" charset="0"/>
                <a:sym typeface="Arial"/>
              </a:rPr>
              <a:t>Tên bài thơ</a:t>
            </a:r>
            <a:endParaRPr lang="en-US" sz="4200" kern="0" dirty="0">
              <a:solidFill>
                <a:srgbClr val="002060"/>
              </a:solidFill>
              <a:latin typeface="UTM Avo" panose="0204060305050602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450E9668-C6D3-8E1C-F684-E45EE095D9FC}"/>
              </a:ext>
            </a:extLst>
          </p:cNvPr>
          <p:cNvPicPr>
            <a:picLocks noChangeAspect="1"/>
          </p:cNvPicPr>
          <p:nvPr/>
        </p:nvPicPr>
        <p:blipFill>
          <a:blip r:embed="rId6"/>
          <a:stretch>
            <a:fillRect/>
          </a:stretch>
        </p:blipFill>
        <p:spPr>
          <a:xfrm>
            <a:off x="13170687" y="3785960"/>
            <a:ext cx="4401504" cy="4401504"/>
          </a:xfrm>
          <a:prstGeom prst="rect">
            <a:avLst/>
          </a:prstGeom>
        </p:spPr>
      </p:pic>
      <p:sp>
        <p:nvSpPr>
          <p:cNvPr id="11" name="Rectangle: Rounded Corners 10">
            <a:extLst>
              <a:ext uri="{FF2B5EF4-FFF2-40B4-BE49-F238E27FC236}">
                <a16:creationId xmlns:a16="http://schemas.microsoft.com/office/drawing/2014/main" xmlns="" id="{049E10BF-3AF3-6D42-3465-5B24CF5ACBB8}"/>
              </a:ext>
            </a:extLst>
          </p:cNvPr>
          <p:cNvSpPr/>
          <p:nvPr/>
        </p:nvSpPr>
        <p:spPr>
          <a:xfrm>
            <a:off x="13507373" y="8072210"/>
            <a:ext cx="3942427"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400" kern="0" dirty="0" smtClean="0">
                <a:solidFill>
                  <a:srgbClr val="002060"/>
                </a:solidFill>
                <a:latin typeface="Times New Roman" panose="02020603050405020304" pitchFamily="18" charset="0"/>
                <a:cs typeface="Times New Roman" panose="02020603050405020304" pitchFamily="18" charset="0"/>
                <a:sym typeface="Arial"/>
              </a:rPr>
              <a:t>Tên câu chuyện</a:t>
            </a:r>
            <a:endParaRPr lang="en-US" sz="6600"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12" name="Speech Bubble: Rectangle with Corners Rounded 7">
            <a:extLst>
              <a:ext uri="{FF2B5EF4-FFF2-40B4-BE49-F238E27FC236}">
                <a16:creationId xmlns:a16="http://schemas.microsoft.com/office/drawing/2014/main" xmlns="" id="{7BACD065-B429-29A0-AF80-72C046302E3D}"/>
              </a:ext>
            </a:extLst>
          </p:cNvPr>
          <p:cNvSpPr/>
          <p:nvPr/>
        </p:nvSpPr>
        <p:spPr>
          <a:xfrm>
            <a:off x="762046" y="651796"/>
            <a:ext cx="13792154" cy="1828694"/>
          </a:xfrm>
          <a:prstGeom prst="wedgeRoundRectCallout">
            <a:avLst>
              <a:gd name="adj1" fmla="val 62786"/>
              <a:gd name="adj2" fmla="val 8254"/>
              <a:gd name="adj3" fmla="val 16667"/>
            </a:avLst>
          </a:prstGeom>
          <a:solidFill>
            <a:srgbClr val="00B0F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smtClean="0">
                <a:latin typeface="+mj-lt"/>
              </a:rPr>
              <a:t>Dấu ngoặc kép trong câu: Cuốn </a:t>
            </a:r>
            <a:r>
              <a:rPr lang="vi-VN" sz="5400" dirty="0">
                <a:latin typeface="+mj-lt"/>
              </a:rPr>
              <a:t>sách “Đất rừng phương Nam” giúp tôi hiểu thêm vẻ đẹp của con người và vùng đất Nam </a:t>
            </a:r>
            <a:r>
              <a:rPr lang="vi-VN" sz="5400" dirty="0" smtClean="0">
                <a:latin typeface="+mj-lt"/>
              </a:rPr>
              <a:t>Bộ đánh dấu :</a:t>
            </a:r>
            <a:endParaRPr lang="vi-VN" sz="5400" dirty="0">
              <a:latin typeface="+mj-lt"/>
            </a:endParaRPr>
          </a:p>
        </p:txBody>
      </p:sp>
      <p:pic>
        <p:nvPicPr>
          <p:cNvPr id="13" name="Picture 12">
            <a:extLst>
              <a:ext uri="{FF2B5EF4-FFF2-40B4-BE49-F238E27FC236}">
                <a16:creationId xmlns:a16="http://schemas.microsoft.com/office/drawing/2014/main" xmlns="" id="{A4F607A9-8930-7522-5387-AD38B5F1FC42}"/>
              </a:ext>
            </a:extLst>
          </p:cNvPr>
          <p:cNvPicPr>
            <a:picLocks noChangeAspect="1"/>
          </p:cNvPicPr>
          <p:nvPr/>
        </p:nvPicPr>
        <p:blipFill>
          <a:blip r:embed="rId8"/>
          <a:stretch>
            <a:fillRect/>
          </a:stretch>
        </p:blipFill>
        <p:spPr>
          <a:xfrm>
            <a:off x="0" y="1971485"/>
            <a:ext cx="2401059" cy="2411730"/>
          </a:xfrm>
          <a:prstGeom prst="rect">
            <a:avLst/>
          </a:prstGeom>
        </p:spPr>
      </p:pic>
    </p:spTree>
    <p:extLst>
      <p:ext uri="{BB962C8B-B14F-4D97-AF65-F5344CB8AC3E}">
        <p14:creationId xmlns:p14="http://schemas.microsoft.com/office/powerpoint/2010/main" xmlns="" val="15264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ppt_w+.3"/>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strVal val="#ppt_w+.3"/>
                                          </p:val>
                                        </p:tav>
                                        <p:tav tm="100000">
                                          <p:val>
                                            <p:strVal val="#ppt_w"/>
                                          </p:val>
                                        </p:tav>
                                      </p:tavLst>
                                    </p:anim>
                                    <p:anim calcmode="lin" valueType="num">
                                      <p:cBhvr>
                                        <p:cTn id="31" dur="500" fill="hold"/>
                                        <p:tgtEl>
                                          <p:spTgt spid="11"/>
                                        </p:tgtEl>
                                        <p:attrNameLst>
                                          <p:attrName>ppt_h</p:attrName>
                                        </p:attrNameLst>
                                      </p:cBhvr>
                                      <p:tavLst>
                                        <p:tav tm="0">
                                          <p:val>
                                            <p:strVal val="#ppt_h"/>
                                          </p:val>
                                        </p:tav>
                                        <p:tav tm="100000">
                                          <p:val>
                                            <p:strVal val="#ppt_h"/>
                                          </p:val>
                                        </p:tav>
                                      </p:tavLst>
                                    </p:anim>
                                    <p:animEffect transition="in" filter="fade">
                                      <p:cBhvr>
                                        <p:cTn id="32" dur="500"/>
                                        <p:tgtEl>
                                          <p:spTgt spid="11"/>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cTn>
                              </p:par>
                              <p:par>
                                <p:cTn id="45" presetID="3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 decel="100000"/>
                                        <p:tgtEl>
                                          <p:spTgt spid="3"/>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3"/>
                                        </p:tgtEl>
                                        <p:attrNameLst>
                                          <p:attrName>ppt_y</p:attrName>
                                        </p:attrNameLst>
                                      </p:cBhvr>
                                      <p:tavLst>
                                        <p:tav tm="0">
                                          <p:val>
                                            <p:strVal val="ppt_y"/>
                                          </p:val>
                                        </p:tav>
                                        <p:tav tm="100000">
                                          <p:val>
                                            <p:strVal val="ppt_y+1"/>
                                          </p:val>
                                        </p:tav>
                                      </p:tavLst>
                                    </p:anim>
                                    <p:set>
                                      <p:cBhvr>
                                        <p:cTn id="50" dur="1" fill="hold">
                                          <p:stCondLst>
                                            <p:cond delay="999"/>
                                          </p:stCondLst>
                                        </p:cTn>
                                        <p:tgtEl>
                                          <p:spTgt spid="3"/>
                                        </p:tgtEl>
                                        <p:attrNameLst>
                                          <p:attrName>style.visibility</p:attrName>
                                        </p:attrNameLst>
                                      </p:cBhvr>
                                      <p:to>
                                        <p:strVal val="hidden"/>
                                      </p:to>
                                    </p:set>
                                  </p:childTnLst>
                                </p:cTn>
                              </p:par>
                            </p:childTnLst>
                          </p:cTn>
                        </p:par>
                        <p:par>
                          <p:cTn id="51" fill="hold">
                            <p:stCondLst>
                              <p:cond delay="1000"/>
                            </p:stCondLst>
                            <p:childTnLst>
                              <p:par>
                                <p:cTn id="52" presetID="1" presetClass="emph" presetSubtype="2" fill="hold" nodeType="afterEffect">
                                  <p:stCondLst>
                                    <p:cond delay="0"/>
                                  </p:stCondLst>
                                  <p:childTnLst>
                                    <p:animClr clrSpc="rgb" dir="cw">
                                      <p:cBhvr>
                                        <p:cTn id="53" dur="500" fill="hold"/>
                                        <p:tgtEl>
                                          <p:spTgt spid="5"/>
                                        </p:tgtEl>
                                        <p:attrNameLst>
                                          <p:attrName>fillcolor</p:attrName>
                                        </p:attrNameLst>
                                      </p:cBhvr>
                                      <p:to>
                                        <a:srgbClr val="FFFF00"/>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par>
                                <p:cTn id="62" presetID="49" presetClass="path" presetSubtype="0" accel="50000" decel="50000" fill="hold" nodeType="withEffect">
                                  <p:stCondLst>
                                    <p:cond delay="0"/>
                                  </p:stCondLst>
                                  <p:childTnLst>
                                    <p:animMotion origin="layout" path="M 5E-6 3.7037E-6 L 0.5142 0.05902 " pathEditMode="relative" rAng="0" ptsTypes="AA">
                                      <p:cBhvr>
                                        <p:cTn id="63" dur="2000" fill="hold"/>
                                        <p:tgtEl>
                                          <p:spTgt spid="13"/>
                                        </p:tgtEl>
                                        <p:attrNameLst>
                                          <p:attrName>ppt_x</p:attrName>
                                          <p:attrName>ppt_y</p:attrName>
                                        </p:attrNameLst>
                                      </p:cBhvr>
                                      <p:rCtr x="25703" y="2940"/>
                                    </p:animMotion>
                                  </p:childTnLst>
                                </p:cTn>
                              </p:par>
                            </p:childTnLst>
                          </p:cTn>
                        </p:par>
                        <p:par>
                          <p:cTn id="64" fill="hold">
                            <p:stCondLst>
                              <p:cond delay="2000"/>
                            </p:stCondLst>
                            <p:childTnLst>
                              <p:par>
                                <p:cTn id="65" presetID="1" presetClass="emph" presetSubtype="2" fill="hold" nodeType="afterEffect">
                                  <p:stCondLst>
                                    <p:cond delay="0"/>
                                  </p:stCondLst>
                                  <p:childTnLst>
                                    <p:animClr clrSpc="rgb" dir="cw">
                                      <p:cBhvr>
                                        <p:cTn id="66" dur="500" fill="hold"/>
                                        <p:tgtEl>
                                          <p:spTgt spid="7"/>
                                        </p:tgtEl>
                                        <p:attrNameLst>
                                          <p:attrName>fillcolor</p:attrName>
                                        </p:attrNameLst>
                                      </p:cBhvr>
                                      <p:to>
                                        <a:srgbClr val="00B0F0"/>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par>
                                <p:cTn id="75" presetID="37" presetClass="exit" presetSubtype="0" fill="hold" nodeType="withEffect">
                                  <p:stCondLst>
                                    <p:cond delay="0"/>
                                  </p:stCondLst>
                                  <p:childTnLst>
                                    <p:animEffect transition="out" filter="fade">
                                      <p:cBhvr>
                                        <p:cTn id="76" dur="1000"/>
                                        <p:tgtEl>
                                          <p:spTgt spid="8"/>
                                        </p:tgtEl>
                                      </p:cBhvr>
                                    </p:animEffect>
                                    <p:anim calcmode="lin" valueType="num">
                                      <p:cBhvr>
                                        <p:cTn id="77" dur="1000"/>
                                        <p:tgtEl>
                                          <p:spTgt spid="8"/>
                                        </p:tgtEl>
                                        <p:attrNameLst>
                                          <p:attrName>ppt_x</p:attrName>
                                        </p:attrNameLst>
                                      </p:cBhvr>
                                      <p:tavLst>
                                        <p:tav tm="0">
                                          <p:val>
                                            <p:strVal val="ppt_x"/>
                                          </p:val>
                                        </p:tav>
                                        <p:tav tm="100000">
                                          <p:val>
                                            <p:strVal val="ppt_x"/>
                                          </p:val>
                                        </p:tav>
                                      </p:tavLst>
                                    </p:anim>
                                    <p:anim calcmode="lin" valueType="num">
                                      <p:cBhvr>
                                        <p:cTn id="78" dur="100" decel="100000"/>
                                        <p:tgtEl>
                                          <p:spTgt spid="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8"/>
                                        </p:tgtEl>
                                        <p:attrNameLst>
                                          <p:attrName>ppt_y</p:attrName>
                                        </p:attrNameLst>
                                      </p:cBhvr>
                                      <p:tavLst>
                                        <p:tav tm="0">
                                          <p:val>
                                            <p:strVal val="ppt_y"/>
                                          </p:val>
                                        </p:tav>
                                        <p:tav tm="100000">
                                          <p:val>
                                            <p:strVal val="ppt_y+1"/>
                                          </p:val>
                                        </p:tav>
                                      </p:tavLst>
                                    </p:anim>
                                    <p:set>
                                      <p:cBhvr>
                                        <p:cTn id="80" dur="1" fill="hold">
                                          <p:stCondLst>
                                            <p:cond delay="9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1" presetClass="emph" presetSubtype="2" fill="hold" nodeType="afterEffect">
                                  <p:stCondLst>
                                    <p:cond delay="0"/>
                                  </p:stCondLst>
                                  <p:childTnLst>
                                    <p:animClr clrSpc="rgb" dir="cw">
                                      <p:cBhvr>
                                        <p:cTn id="83" dur="500" fill="hold"/>
                                        <p:tgtEl>
                                          <p:spTgt spid="9"/>
                                        </p:tgtEl>
                                        <p:attrNameLst>
                                          <p:attrName>fillcolor</p:attrName>
                                        </p:attrNameLst>
                                      </p:cBhvr>
                                      <p:to>
                                        <a:srgbClr val="FFFF00"/>
                                      </p:to>
                                    </p:animClr>
                                    <p:set>
                                      <p:cBhvr>
                                        <p:cTn id="84" dur="500" fill="hold"/>
                                        <p:tgtEl>
                                          <p:spTgt spid="9"/>
                                        </p:tgtEl>
                                        <p:attrNameLst>
                                          <p:attrName>fill.type</p:attrName>
                                        </p:attrNameLst>
                                      </p:cBhvr>
                                      <p:to>
                                        <p:strVal val="solid"/>
                                      </p:to>
                                    </p:set>
                                    <p:set>
                                      <p:cBhvr>
                                        <p:cTn id="85" dur="500" fill="hold"/>
                                        <p:tgtEl>
                                          <p:spTgt spid="9"/>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par>
                                <p:cTn id="92" presetID="37" presetClass="exit" presetSubtype="0" fill="hold" nodeType="withEffect">
                                  <p:stCondLst>
                                    <p:cond delay="0"/>
                                  </p:stCondLst>
                                  <p:childTnLst>
                                    <p:animEffect transition="out" filter="fade">
                                      <p:cBhvr>
                                        <p:cTn id="93" dur="1000"/>
                                        <p:tgtEl>
                                          <p:spTgt spid="10"/>
                                        </p:tgtEl>
                                      </p:cBhvr>
                                    </p:animEffect>
                                    <p:anim calcmode="lin" valueType="num">
                                      <p:cBhvr>
                                        <p:cTn id="94" dur="1000"/>
                                        <p:tgtEl>
                                          <p:spTgt spid="10"/>
                                        </p:tgtEl>
                                        <p:attrNameLst>
                                          <p:attrName>ppt_x</p:attrName>
                                        </p:attrNameLst>
                                      </p:cBhvr>
                                      <p:tavLst>
                                        <p:tav tm="0">
                                          <p:val>
                                            <p:strVal val="ppt_x"/>
                                          </p:val>
                                        </p:tav>
                                        <p:tav tm="100000">
                                          <p:val>
                                            <p:strVal val="ppt_x"/>
                                          </p:val>
                                        </p:tav>
                                      </p:tavLst>
                                    </p:anim>
                                    <p:anim calcmode="lin" valueType="num">
                                      <p:cBhvr>
                                        <p:cTn id="95" dur="100" decel="100000"/>
                                        <p:tgtEl>
                                          <p:spTgt spid="1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0"/>
                                        </p:tgtEl>
                                        <p:attrNameLst>
                                          <p:attrName>ppt_y</p:attrName>
                                        </p:attrNameLst>
                                      </p:cBhvr>
                                      <p:tavLst>
                                        <p:tav tm="0">
                                          <p:val>
                                            <p:strVal val="ppt_y"/>
                                          </p:val>
                                        </p:tav>
                                        <p:tav tm="100000">
                                          <p:val>
                                            <p:strVal val="ppt_y+1"/>
                                          </p:val>
                                        </p:tav>
                                      </p:tavLst>
                                    </p:anim>
                                    <p:set>
                                      <p:cBhvr>
                                        <p:cTn id="97" dur="1" fill="hold">
                                          <p:stCondLst>
                                            <p:cond delay="999"/>
                                          </p:stCondLst>
                                        </p:cTn>
                                        <p:tgtEl>
                                          <p:spTgt spid="10"/>
                                        </p:tgtEl>
                                        <p:attrNameLst>
                                          <p:attrName>style.visibility</p:attrName>
                                        </p:attrNameLst>
                                      </p:cBhvr>
                                      <p:to>
                                        <p:strVal val="hidden"/>
                                      </p:to>
                                    </p:set>
                                  </p:childTnLst>
                                </p:cTn>
                              </p:par>
                            </p:childTnLst>
                          </p:cTn>
                        </p:par>
                        <p:par>
                          <p:cTn id="98" fill="hold">
                            <p:stCondLst>
                              <p:cond delay="1000"/>
                            </p:stCondLst>
                            <p:childTnLst>
                              <p:par>
                                <p:cTn id="99" presetID="1" presetClass="emph" presetSubtype="2" fill="hold" nodeType="afterEffect">
                                  <p:stCondLst>
                                    <p:cond delay="0"/>
                                  </p:stCondLst>
                                  <p:childTnLst>
                                    <p:animClr clrSpc="rgb" dir="cw">
                                      <p:cBhvr>
                                        <p:cTn id="100" dur="500" fill="hold"/>
                                        <p:tgtEl>
                                          <p:spTgt spid="11"/>
                                        </p:tgtEl>
                                        <p:attrNameLst>
                                          <p:attrName>fillcolor</p:attrName>
                                        </p:attrNameLst>
                                      </p:cBhvr>
                                      <p:to>
                                        <a:srgbClr val="FFFF00"/>
                                      </p:to>
                                    </p:animClr>
                                    <p:set>
                                      <p:cBhvr>
                                        <p:cTn id="101" dur="500" fill="hold"/>
                                        <p:tgtEl>
                                          <p:spTgt spid="11"/>
                                        </p:tgtEl>
                                        <p:attrNameLst>
                                          <p:attrName>fill.type</p:attrName>
                                        </p:attrNameLst>
                                      </p:cBhvr>
                                      <p:to>
                                        <p:strVal val="solid"/>
                                      </p:to>
                                    </p:set>
                                    <p:set>
                                      <p:cBhvr>
                                        <p:cTn id="102" dur="500" fill="hold"/>
                                        <p:tgtEl>
                                          <p:spTgt spid="11"/>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0"/>
                  </p:tgtEl>
                </p:cond>
              </p:nextCondLst>
            </p:seq>
          </p:childTnLst>
        </p:cTn>
      </p:par>
    </p:tnLst>
    <p:bldLst>
      <p:bldP spid="5" grpId="0" bldLvl="0" animBg="1"/>
      <p:bldP spid="7" grpId="0" bldLvl="0" animBg="1"/>
      <p:bldP spid="9" grpId="0" bldLvl="0" animBg="1"/>
      <p:bldP spid="11"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3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608F0398-4CE9-7B9E-C61F-D58991A719DD}"/>
              </a:ext>
            </a:extLst>
          </p:cNvPr>
          <p:cNvPicPr>
            <a:picLocks noChangeAspect="1"/>
          </p:cNvPicPr>
          <p:nvPr/>
        </p:nvPicPr>
        <p:blipFill>
          <a:blip r:embed="rId5"/>
          <a:stretch>
            <a:fillRect/>
          </a:stretch>
        </p:blipFill>
        <p:spPr>
          <a:xfrm>
            <a:off x="0" y="651796"/>
            <a:ext cx="18288000" cy="9635204"/>
          </a:xfrm>
          <a:prstGeom prst="rect">
            <a:avLst/>
          </a:prstGeom>
        </p:spPr>
      </p:pic>
      <p:pic>
        <p:nvPicPr>
          <p:cNvPr id="3" name="Picture 2">
            <a:extLst>
              <a:ext uri="{FF2B5EF4-FFF2-40B4-BE49-F238E27FC236}">
                <a16:creationId xmlns:a16="http://schemas.microsoft.com/office/drawing/2014/main" xmlns="" id="{98D0976A-4896-9183-E152-FF6AF433ACA8}"/>
              </a:ext>
            </a:extLst>
          </p:cNvPr>
          <p:cNvPicPr>
            <a:picLocks noChangeAspect="1"/>
          </p:cNvPicPr>
          <p:nvPr/>
        </p:nvPicPr>
        <p:blipFill>
          <a:blip r:embed="rId6"/>
          <a:stretch>
            <a:fillRect/>
          </a:stretch>
        </p:blipFill>
        <p:spPr>
          <a:xfrm>
            <a:off x="425360" y="3785960"/>
            <a:ext cx="4401504" cy="4401504"/>
          </a:xfrm>
          <a:prstGeom prst="rect">
            <a:avLst/>
          </a:prstGeom>
        </p:spPr>
      </p:pic>
      <p:pic>
        <p:nvPicPr>
          <p:cNvPr id="4" name="Picture 3">
            <a:extLst>
              <a:ext uri="{FF2B5EF4-FFF2-40B4-BE49-F238E27FC236}">
                <a16:creationId xmlns:a16="http://schemas.microsoft.com/office/drawing/2014/main" xmlns="" id="{CB445E7A-3821-34ED-BBB2-D5644808BD20}"/>
              </a:ext>
            </a:extLst>
          </p:cNvPr>
          <p:cNvPicPr>
            <a:picLocks noChangeAspect="1"/>
          </p:cNvPicPr>
          <p:nvPr/>
        </p:nvPicPr>
        <p:blipFill>
          <a:blip r:embed="rId7"/>
          <a:stretch>
            <a:fillRect/>
          </a:stretch>
        </p:blipFill>
        <p:spPr>
          <a:xfrm>
            <a:off x="14171294" y="0"/>
            <a:ext cx="4286250" cy="4286250"/>
          </a:xfrm>
          <a:prstGeom prst="rect">
            <a:avLst/>
          </a:prstGeom>
        </p:spPr>
      </p:pic>
      <p:sp>
        <p:nvSpPr>
          <p:cNvPr id="5" name="Rectangle: Rounded Corners 4">
            <a:extLst>
              <a:ext uri="{FF2B5EF4-FFF2-40B4-BE49-F238E27FC236}">
                <a16:creationId xmlns:a16="http://schemas.microsoft.com/office/drawing/2014/main" xmlns="" id="{775CCCE8-99D4-EF5B-BC6A-7EF33AD647E5}"/>
              </a:ext>
            </a:extLst>
          </p:cNvPr>
          <p:cNvSpPr/>
          <p:nvPr/>
        </p:nvSpPr>
        <p:spPr>
          <a:xfrm>
            <a:off x="762046"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smtClean="0">
                <a:solidFill>
                  <a:srgbClr val="002060"/>
                </a:solidFill>
                <a:latin typeface="UTM Avo" panose="02040603050506020204" pitchFamily="18" charset="0"/>
                <a:cs typeface="Times New Roman" panose="02020603050405020304" pitchFamily="18" charset="0"/>
                <a:sym typeface="Arial"/>
              </a:rPr>
              <a:t>Tên bài hát</a:t>
            </a:r>
            <a:endParaRPr lang="en-US" sz="4200" kern="0" dirty="0">
              <a:solidFill>
                <a:srgbClr val="002060"/>
              </a:solidFill>
              <a:latin typeface="UTM Avo" panose="0204060305050602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xmlns="" id="{A93959D9-BB7C-5C8E-75BA-4130A880EF45}"/>
              </a:ext>
            </a:extLst>
          </p:cNvPr>
          <p:cNvPicPr>
            <a:picLocks noChangeAspect="1"/>
          </p:cNvPicPr>
          <p:nvPr/>
        </p:nvPicPr>
        <p:blipFill>
          <a:blip r:embed="rId6"/>
          <a:stretch>
            <a:fillRect/>
          </a:stretch>
        </p:blipFill>
        <p:spPr>
          <a:xfrm>
            <a:off x="13243446" y="3641367"/>
            <a:ext cx="4401504" cy="4401504"/>
          </a:xfrm>
          <a:prstGeom prst="rect">
            <a:avLst/>
          </a:prstGeom>
        </p:spPr>
      </p:pic>
      <p:sp>
        <p:nvSpPr>
          <p:cNvPr id="7" name="Rectangle: Rounded Corners 6">
            <a:extLst>
              <a:ext uri="{FF2B5EF4-FFF2-40B4-BE49-F238E27FC236}">
                <a16:creationId xmlns:a16="http://schemas.microsoft.com/office/drawing/2014/main" xmlns="" id="{21F15E11-69A9-A790-F744-B5B1584F2599}"/>
              </a:ext>
            </a:extLst>
          </p:cNvPr>
          <p:cNvSpPr/>
          <p:nvPr/>
        </p:nvSpPr>
        <p:spPr>
          <a:xfrm>
            <a:off x="13840480" y="8108173"/>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a:solidFill>
                  <a:srgbClr val="002060"/>
                </a:solidFill>
                <a:latin typeface="UTM Avo" panose="02040603050506020204" pitchFamily="18" charset="0"/>
                <a:cs typeface="Times New Roman" panose="02020603050405020304" pitchFamily="18" charset="0"/>
                <a:sym typeface="Arial"/>
              </a:rPr>
              <a:t>Tên bài thơ và bài hát</a:t>
            </a:r>
          </a:p>
        </p:txBody>
      </p:sp>
      <p:pic>
        <p:nvPicPr>
          <p:cNvPr id="8" name="Picture 7">
            <a:extLst>
              <a:ext uri="{FF2B5EF4-FFF2-40B4-BE49-F238E27FC236}">
                <a16:creationId xmlns:a16="http://schemas.microsoft.com/office/drawing/2014/main" xmlns="" id="{976DE7ED-10A8-1370-ACCD-7A8B03A3031F}"/>
              </a:ext>
            </a:extLst>
          </p:cNvPr>
          <p:cNvPicPr>
            <a:picLocks noChangeAspect="1"/>
          </p:cNvPicPr>
          <p:nvPr/>
        </p:nvPicPr>
        <p:blipFill>
          <a:blip r:embed="rId6"/>
          <a:stretch>
            <a:fillRect/>
          </a:stretch>
        </p:blipFill>
        <p:spPr>
          <a:xfrm>
            <a:off x="8922245" y="3785960"/>
            <a:ext cx="4401504" cy="4401504"/>
          </a:xfrm>
          <a:prstGeom prst="rect">
            <a:avLst/>
          </a:prstGeom>
        </p:spPr>
      </p:pic>
      <p:sp>
        <p:nvSpPr>
          <p:cNvPr id="9" name="Rectangle: Rounded Corners 8">
            <a:extLst>
              <a:ext uri="{FF2B5EF4-FFF2-40B4-BE49-F238E27FC236}">
                <a16:creationId xmlns:a16="http://schemas.microsoft.com/office/drawing/2014/main" xmlns="" id="{75B8310F-CDD6-9646-3858-053011B354E2}"/>
              </a:ext>
            </a:extLst>
          </p:cNvPr>
          <p:cNvSpPr/>
          <p:nvPr/>
        </p:nvSpPr>
        <p:spPr>
          <a:xfrm>
            <a:off x="9258930" y="8072210"/>
            <a:ext cx="3911757"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defRPr/>
            </a:pPr>
            <a:r>
              <a:rPr lang="en-US" sz="4200" kern="0" dirty="0" smtClean="0">
                <a:solidFill>
                  <a:srgbClr val="002060"/>
                </a:solidFill>
                <a:latin typeface="UTM Avo" panose="02040603050506020204" pitchFamily="18" charset="0"/>
                <a:cs typeface="Times New Roman" panose="02020603050405020304" pitchFamily="18" charset="0"/>
                <a:sym typeface="Arial"/>
              </a:rPr>
              <a:t>Tên câu chuyện</a:t>
            </a:r>
            <a:endParaRPr lang="en-US" sz="3000" kern="0" dirty="0">
              <a:solidFill>
                <a:srgbClr val="002060"/>
              </a:solidFill>
              <a:latin typeface="UTM Avo" panose="0204060305050602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450E9668-C6D3-8E1C-F684-E45EE095D9FC}"/>
              </a:ext>
            </a:extLst>
          </p:cNvPr>
          <p:cNvPicPr>
            <a:picLocks noChangeAspect="1"/>
          </p:cNvPicPr>
          <p:nvPr/>
        </p:nvPicPr>
        <p:blipFill>
          <a:blip r:embed="rId6"/>
          <a:stretch>
            <a:fillRect/>
          </a:stretch>
        </p:blipFill>
        <p:spPr>
          <a:xfrm>
            <a:off x="4622069" y="3803472"/>
            <a:ext cx="4401504" cy="4401504"/>
          </a:xfrm>
          <a:prstGeom prst="rect">
            <a:avLst/>
          </a:prstGeom>
        </p:spPr>
      </p:pic>
      <p:sp>
        <p:nvSpPr>
          <p:cNvPr id="11" name="Rectangle: Rounded Corners 10">
            <a:extLst>
              <a:ext uri="{FF2B5EF4-FFF2-40B4-BE49-F238E27FC236}">
                <a16:creationId xmlns:a16="http://schemas.microsoft.com/office/drawing/2014/main" xmlns="" id="{049E10BF-3AF3-6D42-3465-5B24CF5ACBB8}"/>
              </a:ext>
            </a:extLst>
          </p:cNvPr>
          <p:cNvSpPr/>
          <p:nvPr/>
        </p:nvSpPr>
        <p:spPr>
          <a:xfrm>
            <a:off x="5085229" y="8042872"/>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200" kern="0" dirty="0" smtClean="0">
                <a:solidFill>
                  <a:srgbClr val="002060"/>
                </a:solidFill>
                <a:latin typeface="UTM Avo" panose="02040603050506020204" pitchFamily="18" charset="0"/>
                <a:cs typeface="Times New Roman" panose="02020603050405020304" pitchFamily="18" charset="0"/>
                <a:sym typeface="Arial"/>
              </a:rPr>
              <a:t>Tên bài thơ</a:t>
            </a:r>
            <a:endParaRPr lang="en-US" sz="4200" kern="0" dirty="0">
              <a:solidFill>
                <a:srgbClr val="002060"/>
              </a:solidFill>
              <a:latin typeface="UTM Avo" panose="02040603050506020204" pitchFamily="18" charset="0"/>
              <a:cs typeface="Times New Roman" panose="02020603050405020304" pitchFamily="18" charset="0"/>
              <a:sym typeface="Arial"/>
            </a:endParaRPr>
          </a:p>
        </p:txBody>
      </p:sp>
      <p:sp>
        <p:nvSpPr>
          <p:cNvPr id="12" name="Speech Bubble: Rectangle with Corners Rounded 7">
            <a:extLst>
              <a:ext uri="{FF2B5EF4-FFF2-40B4-BE49-F238E27FC236}">
                <a16:creationId xmlns:a16="http://schemas.microsoft.com/office/drawing/2014/main" xmlns="" id="{7BACD065-B429-29A0-AF80-72C046302E3D}"/>
              </a:ext>
            </a:extLst>
          </p:cNvPr>
          <p:cNvSpPr/>
          <p:nvPr/>
        </p:nvSpPr>
        <p:spPr>
          <a:xfrm>
            <a:off x="1676400" y="262434"/>
            <a:ext cx="13258800" cy="2914916"/>
          </a:xfrm>
          <a:prstGeom prst="wedgeRoundRectCallout">
            <a:avLst>
              <a:gd name="adj1" fmla="val 62786"/>
              <a:gd name="adj2" fmla="val 8254"/>
              <a:gd name="adj3" fmla="val 16667"/>
            </a:avLst>
          </a:prstGeom>
          <a:solidFill>
            <a:srgbClr val="00B0F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smtClean="0">
                <a:latin typeface="+mj-lt"/>
              </a:rPr>
              <a:t>Dấu ngoặc kép trong câu  </a:t>
            </a:r>
            <a:r>
              <a:rPr lang="vi-VN" sz="4800" dirty="0">
                <a:latin typeface="+mj-lt"/>
              </a:rPr>
              <a:t>: </a:t>
            </a:r>
            <a:r>
              <a:rPr lang="vi-VN" sz="4800" i="1" dirty="0">
                <a:solidFill>
                  <a:srgbClr val="FF0000"/>
                </a:solidFill>
                <a:latin typeface="+mj-lt"/>
              </a:rPr>
              <a:t>Nhạc sĩ Trần Hoàn đã phổ nhạc bài thơ“Khúc hát ru những em bé lớn trên lưng mẹ” thành bài hát “Lời ru trên nương</a:t>
            </a:r>
            <a:r>
              <a:rPr lang="vi-VN" sz="4800" i="1" dirty="0" smtClean="0">
                <a:solidFill>
                  <a:srgbClr val="FF0000"/>
                </a:solidFill>
                <a:latin typeface="+mj-lt"/>
              </a:rPr>
              <a:t>” </a:t>
            </a:r>
            <a:r>
              <a:rPr lang="vi-VN" sz="4800" i="1" dirty="0" smtClean="0">
                <a:solidFill>
                  <a:schemeClr val="bg2"/>
                </a:solidFill>
                <a:latin typeface="+mj-lt"/>
              </a:rPr>
              <a:t>có tác dụng đánh dấu :</a:t>
            </a:r>
            <a:endParaRPr lang="vi-VN" sz="4800" i="1" dirty="0">
              <a:solidFill>
                <a:schemeClr val="bg2"/>
              </a:solidFill>
              <a:latin typeface="+mj-lt"/>
            </a:endParaRPr>
          </a:p>
        </p:txBody>
      </p:sp>
      <p:pic>
        <p:nvPicPr>
          <p:cNvPr id="13" name="Picture 12">
            <a:extLst>
              <a:ext uri="{FF2B5EF4-FFF2-40B4-BE49-F238E27FC236}">
                <a16:creationId xmlns:a16="http://schemas.microsoft.com/office/drawing/2014/main" xmlns="" id="{A4F607A9-8930-7522-5387-AD38B5F1FC42}"/>
              </a:ext>
            </a:extLst>
          </p:cNvPr>
          <p:cNvPicPr>
            <a:picLocks noChangeAspect="1"/>
          </p:cNvPicPr>
          <p:nvPr/>
        </p:nvPicPr>
        <p:blipFill>
          <a:blip r:embed="rId8"/>
          <a:stretch>
            <a:fillRect/>
          </a:stretch>
        </p:blipFill>
        <p:spPr>
          <a:xfrm>
            <a:off x="0" y="1971485"/>
            <a:ext cx="2401059" cy="2411730"/>
          </a:xfrm>
          <a:prstGeom prst="rect">
            <a:avLst/>
          </a:prstGeom>
        </p:spPr>
      </p:pic>
    </p:spTree>
    <p:extLst>
      <p:ext uri="{BB962C8B-B14F-4D97-AF65-F5344CB8AC3E}">
        <p14:creationId xmlns:p14="http://schemas.microsoft.com/office/powerpoint/2010/main" xmlns="" val="1740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ppt_w+.3"/>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strVal val="#ppt_w+.3"/>
                                          </p:val>
                                        </p:tav>
                                        <p:tav tm="100000">
                                          <p:val>
                                            <p:strVal val="#ppt_w"/>
                                          </p:val>
                                        </p:tav>
                                      </p:tavLst>
                                    </p:anim>
                                    <p:anim calcmode="lin" valueType="num">
                                      <p:cBhvr>
                                        <p:cTn id="31" dur="500" fill="hold"/>
                                        <p:tgtEl>
                                          <p:spTgt spid="11"/>
                                        </p:tgtEl>
                                        <p:attrNameLst>
                                          <p:attrName>ppt_h</p:attrName>
                                        </p:attrNameLst>
                                      </p:cBhvr>
                                      <p:tavLst>
                                        <p:tav tm="0">
                                          <p:val>
                                            <p:strVal val="#ppt_h"/>
                                          </p:val>
                                        </p:tav>
                                        <p:tav tm="100000">
                                          <p:val>
                                            <p:strVal val="#ppt_h"/>
                                          </p:val>
                                        </p:tav>
                                      </p:tavLst>
                                    </p:anim>
                                    <p:animEffect transition="in" filter="fade">
                                      <p:cBhvr>
                                        <p:cTn id="32" dur="500"/>
                                        <p:tgtEl>
                                          <p:spTgt spid="11"/>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cTn>
                              </p:par>
                              <p:par>
                                <p:cTn id="45" presetID="3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 decel="100000"/>
                                        <p:tgtEl>
                                          <p:spTgt spid="3"/>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3"/>
                                        </p:tgtEl>
                                        <p:attrNameLst>
                                          <p:attrName>ppt_y</p:attrName>
                                        </p:attrNameLst>
                                      </p:cBhvr>
                                      <p:tavLst>
                                        <p:tav tm="0">
                                          <p:val>
                                            <p:strVal val="ppt_y"/>
                                          </p:val>
                                        </p:tav>
                                        <p:tav tm="100000">
                                          <p:val>
                                            <p:strVal val="ppt_y+1"/>
                                          </p:val>
                                        </p:tav>
                                      </p:tavLst>
                                    </p:anim>
                                    <p:set>
                                      <p:cBhvr>
                                        <p:cTn id="50" dur="1" fill="hold">
                                          <p:stCondLst>
                                            <p:cond delay="999"/>
                                          </p:stCondLst>
                                        </p:cTn>
                                        <p:tgtEl>
                                          <p:spTgt spid="3"/>
                                        </p:tgtEl>
                                        <p:attrNameLst>
                                          <p:attrName>style.visibility</p:attrName>
                                        </p:attrNameLst>
                                      </p:cBhvr>
                                      <p:to>
                                        <p:strVal val="hidden"/>
                                      </p:to>
                                    </p:set>
                                  </p:childTnLst>
                                </p:cTn>
                              </p:par>
                            </p:childTnLst>
                          </p:cTn>
                        </p:par>
                        <p:par>
                          <p:cTn id="51" fill="hold">
                            <p:stCondLst>
                              <p:cond delay="1000"/>
                            </p:stCondLst>
                            <p:childTnLst>
                              <p:par>
                                <p:cTn id="52" presetID="1" presetClass="emph" presetSubtype="2" fill="hold" nodeType="afterEffect">
                                  <p:stCondLst>
                                    <p:cond delay="0"/>
                                  </p:stCondLst>
                                  <p:childTnLst>
                                    <p:animClr clrSpc="rgb" dir="cw">
                                      <p:cBhvr>
                                        <p:cTn id="53" dur="500" fill="hold"/>
                                        <p:tgtEl>
                                          <p:spTgt spid="5"/>
                                        </p:tgtEl>
                                        <p:attrNameLst>
                                          <p:attrName>fillcolor</p:attrName>
                                        </p:attrNameLst>
                                      </p:cBhvr>
                                      <p:to>
                                        <a:srgbClr val="FFFF00"/>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par>
                                <p:cTn id="62" presetID="49" presetClass="path" presetSubtype="0" accel="50000" decel="50000" fill="hold" nodeType="withEffect">
                                  <p:stCondLst>
                                    <p:cond delay="0"/>
                                  </p:stCondLst>
                                  <p:childTnLst>
                                    <p:animMotion origin="layout" path="M 5E-6 3.7037E-6 L 0.74037 0.05926 " pathEditMode="relative" rAng="0" ptsTypes="AA">
                                      <p:cBhvr>
                                        <p:cTn id="63" dur="2000" fill="hold"/>
                                        <p:tgtEl>
                                          <p:spTgt spid="13"/>
                                        </p:tgtEl>
                                        <p:attrNameLst>
                                          <p:attrName>ppt_x</p:attrName>
                                          <p:attrName>ppt_y</p:attrName>
                                        </p:attrNameLst>
                                      </p:cBhvr>
                                      <p:rCtr x="37018" y="2963"/>
                                    </p:animMotion>
                                  </p:childTnLst>
                                </p:cTn>
                              </p:par>
                            </p:childTnLst>
                          </p:cTn>
                        </p:par>
                        <p:par>
                          <p:cTn id="64" fill="hold">
                            <p:stCondLst>
                              <p:cond delay="2000"/>
                            </p:stCondLst>
                            <p:childTnLst>
                              <p:par>
                                <p:cTn id="65" presetID="1" presetClass="emph" presetSubtype="2" fill="hold" nodeType="afterEffect">
                                  <p:stCondLst>
                                    <p:cond delay="0"/>
                                  </p:stCondLst>
                                  <p:childTnLst>
                                    <p:animClr clrSpc="rgb" dir="cw">
                                      <p:cBhvr>
                                        <p:cTn id="66" dur="500" fill="hold"/>
                                        <p:tgtEl>
                                          <p:spTgt spid="7"/>
                                        </p:tgtEl>
                                        <p:attrNameLst>
                                          <p:attrName>fillcolor</p:attrName>
                                        </p:attrNameLst>
                                      </p:cBhvr>
                                      <p:to>
                                        <a:srgbClr val="00B0F0"/>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par>
                                <p:cTn id="75" presetID="37" presetClass="exit" presetSubtype="0" fill="hold" nodeType="withEffect">
                                  <p:stCondLst>
                                    <p:cond delay="0"/>
                                  </p:stCondLst>
                                  <p:childTnLst>
                                    <p:animEffect transition="out" filter="fade">
                                      <p:cBhvr>
                                        <p:cTn id="76" dur="1000"/>
                                        <p:tgtEl>
                                          <p:spTgt spid="8"/>
                                        </p:tgtEl>
                                      </p:cBhvr>
                                    </p:animEffect>
                                    <p:anim calcmode="lin" valueType="num">
                                      <p:cBhvr>
                                        <p:cTn id="77" dur="1000"/>
                                        <p:tgtEl>
                                          <p:spTgt spid="8"/>
                                        </p:tgtEl>
                                        <p:attrNameLst>
                                          <p:attrName>ppt_x</p:attrName>
                                        </p:attrNameLst>
                                      </p:cBhvr>
                                      <p:tavLst>
                                        <p:tav tm="0">
                                          <p:val>
                                            <p:strVal val="ppt_x"/>
                                          </p:val>
                                        </p:tav>
                                        <p:tav tm="100000">
                                          <p:val>
                                            <p:strVal val="ppt_x"/>
                                          </p:val>
                                        </p:tav>
                                      </p:tavLst>
                                    </p:anim>
                                    <p:anim calcmode="lin" valueType="num">
                                      <p:cBhvr>
                                        <p:cTn id="78" dur="100" decel="100000"/>
                                        <p:tgtEl>
                                          <p:spTgt spid="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8"/>
                                        </p:tgtEl>
                                        <p:attrNameLst>
                                          <p:attrName>ppt_y</p:attrName>
                                        </p:attrNameLst>
                                      </p:cBhvr>
                                      <p:tavLst>
                                        <p:tav tm="0">
                                          <p:val>
                                            <p:strVal val="ppt_y"/>
                                          </p:val>
                                        </p:tav>
                                        <p:tav tm="100000">
                                          <p:val>
                                            <p:strVal val="ppt_y+1"/>
                                          </p:val>
                                        </p:tav>
                                      </p:tavLst>
                                    </p:anim>
                                    <p:set>
                                      <p:cBhvr>
                                        <p:cTn id="80" dur="1" fill="hold">
                                          <p:stCondLst>
                                            <p:cond delay="9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1" presetClass="emph" presetSubtype="2" fill="hold" nodeType="afterEffect">
                                  <p:stCondLst>
                                    <p:cond delay="0"/>
                                  </p:stCondLst>
                                  <p:childTnLst>
                                    <p:animClr clrSpc="rgb" dir="cw">
                                      <p:cBhvr>
                                        <p:cTn id="83" dur="500" fill="hold"/>
                                        <p:tgtEl>
                                          <p:spTgt spid="9"/>
                                        </p:tgtEl>
                                        <p:attrNameLst>
                                          <p:attrName>fillcolor</p:attrName>
                                        </p:attrNameLst>
                                      </p:cBhvr>
                                      <p:to>
                                        <a:srgbClr val="FFFF00"/>
                                      </p:to>
                                    </p:animClr>
                                    <p:set>
                                      <p:cBhvr>
                                        <p:cTn id="84" dur="500" fill="hold"/>
                                        <p:tgtEl>
                                          <p:spTgt spid="9"/>
                                        </p:tgtEl>
                                        <p:attrNameLst>
                                          <p:attrName>fill.type</p:attrName>
                                        </p:attrNameLst>
                                      </p:cBhvr>
                                      <p:to>
                                        <p:strVal val="solid"/>
                                      </p:to>
                                    </p:set>
                                    <p:set>
                                      <p:cBhvr>
                                        <p:cTn id="85" dur="500" fill="hold"/>
                                        <p:tgtEl>
                                          <p:spTgt spid="9"/>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par>
                                <p:cTn id="92" presetID="37" presetClass="exit" presetSubtype="0" fill="hold" nodeType="withEffect">
                                  <p:stCondLst>
                                    <p:cond delay="0"/>
                                  </p:stCondLst>
                                  <p:childTnLst>
                                    <p:animEffect transition="out" filter="fade">
                                      <p:cBhvr>
                                        <p:cTn id="93" dur="1000"/>
                                        <p:tgtEl>
                                          <p:spTgt spid="10"/>
                                        </p:tgtEl>
                                      </p:cBhvr>
                                    </p:animEffect>
                                    <p:anim calcmode="lin" valueType="num">
                                      <p:cBhvr>
                                        <p:cTn id="94" dur="1000"/>
                                        <p:tgtEl>
                                          <p:spTgt spid="10"/>
                                        </p:tgtEl>
                                        <p:attrNameLst>
                                          <p:attrName>ppt_x</p:attrName>
                                        </p:attrNameLst>
                                      </p:cBhvr>
                                      <p:tavLst>
                                        <p:tav tm="0">
                                          <p:val>
                                            <p:strVal val="ppt_x"/>
                                          </p:val>
                                        </p:tav>
                                        <p:tav tm="100000">
                                          <p:val>
                                            <p:strVal val="ppt_x"/>
                                          </p:val>
                                        </p:tav>
                                      </p:tavLst>
                                    </p:anim>
                                    <p:anim calcmode="lin" valueType="num">
                                      <p:cBhvr>
                                        <p:cTn id="95" dur="100" decel="100000"/>
                                        <p:tgtEl>
                                          <p:spTgt spid="1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0"/>
                                        </p:tgtEl>
                                        <p:attrNameLst>
                                          <p:attrName>ppt_y</p:attrName>
                                        </p:attrNameLst>
                                      </p:cBhvr>
                                      <p:tavLst>
                                        <p:tav tm="0">
                                          <p:val>
                                            <p:strVal val="ppt_y"/>
                                          </p:val>
                                        </p:tav>
                                        <p:tav tm="100000">
                                          <p:val>
                                            <p:strVal val="ppt_y+1"/>
                                          </p:val>
                                        </p:tav>
                                      </p:tavLst>
                                    </p:anim>
                                    <p:set>
                                      <p:cBhvr>
                                        <p:cTn id="97" dur="1" fill="hold">
                                          <p:stCondLst>
                                            <p:cond delay="999"/>
                                          </p:stCondLst>
                                        </p:cTn>
                                        <p:tgtEl>
                                          <p:spTgt spid="10"/>
                                        </p:tgtEl>
                                        <p:attrNameLst>
                                          <p:attrName>style.visibility</p:attrName>
                                        </p:attrNameLst>
                                      </p:cBhvr>
                                      <p:to>
                                        <p:strVal val="hidden"/>
                                      </p:to>
                                    </p:set>
                                  </p:childTnLst>
                                </p:cTn>
                              </p:par>
                            </p:childTnLst>
                          </p:cTn>
                        </p:par>
                        <p:par>
                          <p:cTn id="98" fill="hold">
                            <p:stCondLst>
                              <p:cond delay="1000"/>
                            </p:stCondLst>
                            <p:childTnLst>
                              <p:par>
                                <p:cTn id="99" presetID="1" presetClass="emph" presetSubtype="2" fill="hold" nodeType="afterEffect">
                                  <p:stCondLst>
                                    <p:cond delay="0"/>
                                  </p:stCondLst>
                                  <p:childTnLst>
                                    <p:animClr clrSpc="rgb" dir="cw">
                                      <p:cBhvr>
                                        <p:cTn id="100" dur="500" fill="hold"/>
                                        <p:tgtEl>
                                          <p:spTgt spid="11"/>
                                        </p:tgtEl>
                                        <p:attrNameLst>
                                          <p:attrName>fillcolor</p:attrName>
                                        </p:attrNameLst>
                                      </p:cBhvr>
                                      <p:to>
                                        <a:srgbClr val="FFFF00"/>
                                      </p:to>
                                    </p:animClr>
                                    <p:set>
                                      <p:cBhvr>
                                        <p:cTn id="101" dur="500" fill="hold"/>
                                        <p:tgtEl>
                                          <p:spTgt spid="11"/>
                                        </p:tgtEl>
                                        <p:attrNameLst>
                                          <p:attrName>fill.type</p:attrName>
                                        </p:attrNameLst>
                                      </p:cBhvr>
                                      <p:to>
                                        <p:strVal val="solid"/>
                                      </p:to>
                                    </p:set>
                                    <p:set>
                                      <p:cBhvr>
                                        <p:cTn id="102" dur="500" fill="hold"/>
                                        <p:tgtEl>
                                          <p:spTgt spid="11"/>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0"/>
                  </p:tgtEl>
                </p:cond>
              </p:nextCondLst>
            </p:seq>
          </p:childTnLst>
        </p:cTn>
      </p:par>
    </p:tnLst>
    <p:bldLst>
      <p:bldP spid="5" grpId="0" bldLvl="0" animBg="1"/>
      <p:bldP spid="7" grpId="0" bldLvl="0" animBg="1"/>
      <p:bldP spid="9" grpId="0" bldLvl="0" animBg="1"/>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05B598C-D753-28FD-2C43-EB8E06BF62BC}"/>
              </a:ext>
            </a:extLst>
          </p:cNvPr>
          <p:cNvSpPr txBox="1"/>
          <p:nvPr/>
        </p:nvSpPr>
        <p:spPr>
          <a:xfrm>
            <a:off x="4572000" y="495300"/>
            <a:ext cx="9144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sp>
        <p:nvSpPr>
          <p:cNvPr id="5" name="Freeform 3">
            <a:extLst>
              <a:ext uri="{FF2B5EF4-FFF2-40B4-BE49-F238E27FC236}">
                <a16:creationId xmlns:a16="http://schemas.microsoft.com/office/drawing/2014/main" xmlns="" id="{91A0CB30-D0C2-74A7-EE5E-249E612FDFB6}"/>
              </a:ext>
            </a:extLst>
          </p:cNvPr>
          <p:cNvSpPr/>
          <p:nvPr/>
        </p:nvSpPr>
        <p:spPr>
          <a:xfrm>
            <a:off x="12954000" y="4000500"/>
            <a:ext cx="4724400" cy="6594975"/>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Speech Bubble: Rectangle with Corners Rounded 5">
            <a:extLst>
              <a:ext uri="{FF2B5EF4-FFF2-40B4-BE49-F238E27FC236}">
                <a16:creationId xmlns:a16="http://schemas.microsoft.com/office/drawing/2014/main" xmlns="" id="{EF47ABF5-1FE6-DFA3-9758-93D8AA3B695A}"/>
              </a:ext>
            </a:extLst>
          </p:cNvPr>
          <p:cNvSpPr/>
          <p:nvPr/>
        </p:nvSpPr>
        <p:spPr>
          <a:xfrm>
            <a:off x="7315200" y="2933700"/>
            <a:ext cx="6629400" cy="3276600"/>
          </a:xfrm>
          <a:prstGeom prst="wedgeRoundRectCallout">
            <a:avLst>
              <a:gd name="adj1" fmla="val 56753"/>
              <a:gd name="adj2" fmla="val 3764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dirty="0">
                <a:solidFill>
                  <a:schemeClr val="tx1"/>
                </a:solidFill>
                <a:latin typeface="Times New Roman" panose="02020603050405020304" pitchFamily="18" charset="0"/>
                <a:cs typeface="Times New Roman" panose="02020603050405020304" pitchFamily="18" charset="0"/>
              </a:rPr>
              <a:t>H</a:t>
            </a:r>
            <a:r>
              <a:rPr lang="en-US" sz="4800" dirty="0" smtClean="0">
                <a:solidFill>
                  <a:schemeClr val="tx1"/>
                </a:solidFill>
                <a:latin typeface="Times New Roman" panose="02020603050405020304" pitchFamily="18" charset="0"/>
                <a:cs typeface="Times New Roman" panose="02020603050405020304" pitchFamily="18" charset="0"/>
              </a:rPr>
              <a:t>ãy kể tên </a:t>
            </a:r>
            <a:r>
              <a:rPr lang="en-US" sz="4800" dirty="0">
                <a:solidFill>
                  <a:schemeClr val="tx1"/>
                </a:solidFill>
                <a:latin typeface="Times New Roman" panose="02020603050405020304" pitchFamily="18" charset="0"/>
                <a:cs typeface="Times New Roman" panose="02020603050405020304" pitchFamily="18" charset="0"/>
              </a:rPr>
              <a:t>những loại dấu câu </a:t>
            </a:r>
            <a:r>
              <a:rPr lang="en-US" sz="4800" dirty="0" smtClean="0">
                <a:solidFill>
                  <a:schemeClr val="tx1"/>
                </a:solidFill>
                <a:latin typeface="Times New Roman" panose="02020603050405020304" pitchFamily="18" charset="0"/>
                <a:cs typeface="Times New Roman" panose="02020603050405020304" pitchFamily="18" charset="0"/>
              </a:rPr>
              <a:t>mà con biết ? </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7" name="Left Bracket 6">
            <a:extLst>
              <a:ext uri="{FF2B5EF4-FFF2-40B4-BE49-F238E27FC236}">
                <a16:creationId xmlns:a16="http://schemas.microsoft.com/office/drawing/2014/main" xmlns="" id="{BFE1B607-86E3-C633-CD17-1A5EDC641E7B}"/>
              </a:ext>
            </a:extLst>
          </p:cNvPr>
          <p:cNvSpPr/>
          <p:nvPr/>
        </p:nvSpPr>
        <p:spPr>
          <a:xfrm>
            <a:off x="914400" y="1257301"/>
            <a:ext cx="700088" cy="8382000"/>
          </a:xfrm>
          <a:prstGeom prst="leftBracket">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xmlns="" id="{0A6E47E7-B561-6C57-9277-37F1C5E57719}"/>
              </a:ext>
            </a:extLst>
          </p:cNvPr>
          <p:cNvCxnSpPr>
            <a:cxnSpLocks/>
          </p:cNvCxnSpPr>
          <p:nvPr/>
        </p:nvCxnSpPr>
        <p:spPr>
          <a:xfrm>
            <a:off x="914400" y="3162300"/>
            <a:ext cx="700088"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213D066-7845-582D-E7EF-EF8F5FBC62D9}"/>
              </a:ext>
            </a:extLst>
          </p:cNvPr>
          <p:cNvCxnSpPr>
            <a:cxnSpLocks/>
          </p:cNvCxnSpPr>
          <p:nvPr/>
        </p:nvCxnSpPr>
        <p:spPr>
          <a:xfrm>
            <a:off x="914400" y="5524500"/>
            <a:ext cx="700088"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FFB9BD1-82CB-2AAB-7446-E772D76A9D19}"/>
              </a:ext>
            </a:extLst>
          </p:cNvPr>
          <p:cNvCxnSpPr>
            <a:cxnSpLocks/>
          </p:cNvCxnSpPr>
          <p:nvPr/>
        </p:nvCxnSpPr>
        <p:spPr>
          <a:xfrm>
            <a:off x="914400" y="7505700"/>
            <a:ext cx="700088"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462B06CF-04EB-5288-1690-2A0F017B816F}"/>
              </a:ext>
            </a:extLst>
          </p:cNvPr>
          <p:cNvSpPr/>
          <p:nvPr/>
        </p:nvSpPr>
        <p:spPr>
          <a:xfrm>
            <a:off x="1850231" y="2684297"/>
            <a:ext cx="3810000" cy="10156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Dấu chấm </a:t>
            </a:r>
          </a:p>
        </p:txBody>
      </p:sp>
      <p:sp>
        <p:nvSpPr>
          <p:cNvPr id="14" name="Rectangle: Rounded Corners 13">
            <a:extLst>
              <a:ext uri="{FF2B5EF4-FFF2-40B4-BE49-F238E27FC236}">
                <a16:creationId xmlns:a16="http://schemas.microsoft.com/office/drawing/2014/main" xmlns="" id="{A81449C0-DE1B-0E91-CCDF-BB833E0DD442}"/>
              </a:ext>
            </a:extLst>
          </p:cNvPr>
          <p:cNvSpPr/>
          <p:nvPr/>
        </p:nvSpPr>
        <p:spPr>
          <a:xfrm>
            <a:off x="1850231" y="712249"/>
            <a:ext cx="3810000" cy="10156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Dấu phẩy </a:t>
            </a:r>
          </a:p>
        </p:txBody>
      </p:sp>
      <p:sp>
        <p:nvSpPr>
          <p:cNvPr id="15" name="Rectangle: Rounded Corners 14">
            <a:extLst>
              <a:ext uri="{FF2B5EF4-FFF2-40B4-BE49-F238E27FC236}">
                <a16:creationId xmlns:a16="http://schemas.microsoft.com/office/drawing/2014/main" xmlns="" id="{9341078B-F1AF-7EFE-A8AC-D95894CF478D}"/>
              </a:ext>
            </a:extLst>
          </p:cNvPr>
          <p:cNvSpPr/>
          <p:nvPr/>
        </p:nvSpPr>
        <p:spPr>
          <a:xfrm>
            <a:off x="1867720" y="4978568"/>
            <a:ext cx="3810000" cy="10156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Dấu hỏi  </a:t>
            </a:r>
          </a:p>
        </p:txBody>
      </p:sp>
      <p:sp>
        <p:nvSpPr>
          <p:cNvPr id="16" name="Rectangle: Rounded Corners 15">
            <a:extLst>
              <a:ext uri="{FF2B5EF4-FFF2-40B4-BE49-F238E27FC236}">
                <a16:creationId xmlns:a16="http://schemas.microsoft.com/office/drawing/2014/main" xmlns="" id="{CDF75B75-6B4F-ACFF-ED27-F10448266D8D}"/>
              </a:ext>
            </a:extLst>
          </p:cNvPr>
          <p:cNvSpPr/>
          <p:nvPr/>
        </p:nvSpPr>
        <p:spPr>
          <a:xfrm>
            <a:off x="1835944" y="7103398"/>
            <a:ext cx="3810000" cy="10156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Dấu ngoặc kép</a:t>
            </a:r>
          </a:p>
        </p:txBody>
      </p:sp>
      <p:sp>
        <p:nvSpPr>
          <p:cNvPr id="17" name="Rectangle: Rounded Corners 16">
            <a:extLst>
              <a:ext uri="{FF2B5EF4-FFF2-40B4-BE49-F238E27FC236}">
                <a16:creationId xmlns:a16="http://schemas.microsoft.com/office/drawing/2014/main" xmlns="" id="{9C08A31D-C2B3-F18F-C772-0FB3C44D480E}"/>
              </a:ext>
            </a:extLst>
          </p:cNvPr>
          <p:cNvSpPr/>
          <p:nvPr/>
        </p:nvSpPr>
        <p:spPr>
          <a:xfrm>
            <a:off x="1850231" y="9022433"/>
            <a:ext cx="3810000" cy="1015663"/>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Dấu chấm than </a:t>
            </a:r>
          </a:p>
        </p:txBody>
      </p:sp>
      <p:sp>
        <p:nvSpPr>
          <p:cNvPr id="18" name="Arrow: Right 17">
            <a:extLst>
              <a:ext uri="{FF2B5EF4-FFF2-40B4-BE49-F238E27FC236}">
                <a16:creationId xmlns:a16="http://schemas.microsoft.com/office/drawing/2014/main" xmlns="" id="{0D1EB825-5EB7-A111-859A-98365A808E57}"/>
              </a:ext>
            </a:extLst>
          </p:cNvPr>
          <p:cNvSpPr/>
          <p:nvPr/>
        </p:nvSpPr>
        <p:spPr>
          <a:xfrm>
            <a:off x="152400" y="5143500"/>
            <a:ext cx="547688" cy="685800"/>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12829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par>
                          <p:cTn id="52" fill="hold">
                            <p:stCondLst>
                              <p:cond delay="2500"/>
                            </p:stCondLst>
                            <p:childTnLst>
                              <p:par>
                                <p:cTn id="53" presetID="16" presetClass="entr" presetSubtype="2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3" grpId="0" animBg="1"/>
      <p:bldP spid="14" grpId="0" animBg="1"/>
      <p:bldP spid="15" grpId="0" animBg="1"/>
      <p:bldP spid="16" grpId="0" animBg="1"/>
      <p:bldP spid="1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608F0398-4CE9-7B9E-C61F-D58991A719DD}"/>
              </a:ext>
            </a:extLst>
          </p:cNvPr>
          <p:cNvPicPr>
            <a:picLocks noChangeAspect="1"/>
          </p:cNvPicPr>
          <p:nvPr/>
        </p:nvPicPr>
        <p:blipFill>
          <a:blip r:embed="rId5"/>
          <a:stretch>
            <a:fillRect/>
          </a:stretch>
        </p:blipFill>
        <p:spPr>
          <a:xfrm>
            <a:off x="0" y="651796"/>
            <a:ext cx="18288000" cy="9635204"/>
          </a:xfrm>
          <a:prstGeom prst="rect">
            <a:avLst/>
          </a:prstGeom>
        </p:spPr>
      </p:pic>
      <p:pic>
        <p:nvPicPr>
          <p:cNvPr id="3" name="Picture 2">
            <a:extLst>
              <a:ext uri="{FF2B5EF4-FFF2-40B4-BE49-F238E27FC236}">
                <a16:creationId xmlns:a16="http://schemas.microsoft.com/office/drawing/2014/main" xmlns="" id="{98D0976A-4896-9183-E152-FF6AF433ACA8}"/>
              </a:ext>
            </a:extLst>
          </p:cNvPr>
          <p:cNvPicPr>
            <a:picLocks noChangeAspect="1"/>
          </p:cNvPicPr>
          <p:nvPr/>
        </p:nvPicPr>
        <p:blipFill>
          <a:blip r:embed="rId6"/>
          <a:stretch>
            <a:fillRect/>
          </a:stretch>
        </p:blipFill>
        <p:spPr>
          <a:xfrm>
            <a:off x="425360" y="3785960"/>
            <a:ext cx="4401504" cy="4401504"/>
          </a:xfrm>
          <a:prstGeom prst="rect">
            <a:avLst/>
          </a:prstGeom>
        </p:spPr>
      </p:pic>
      <p:pic>
        <p:nvPicPr>
          <p:cNvPr id="4" name="Picture 3">
            <a:extLst>
              <a:ext uri="{FF2B5EF4-FFF2-40B4-BE49-F238E27FC236}">
                <a16:creationId xmlns:a16="http://schemas.microsoft.com/office/drawing/2014/main" xmlns="" id="{CB445E7A-3821-34ED-BBB2-D5644808BD20}"/>
              </a:ext>
            </a:extLst>
          </p:cNvPr>
          <p:cNvPicPr>
            <a:picLocks noChangeAspect="1"/>
          </p:cNvPicPr>
          <p:nvPr/>
        </p:nvPicPr>
        <p:blipFill>
          <a:blip r:embed="rId7"/>
          <a:stretch>
            <a:fillRect/>
          </a:stretch>
        </p:blipFill>
        <p:spPr>
          <a:xfrm>
            <a:off x="14171294" y="0"/>
            <a:ext cx="4286250" cy="4286250"/>
          </a:xfrm>
          <a:prstGeom prst="rect">
            <a:avLst/>
          </a:prstGeom>
        </p:spPr>
      </p:pic>
      <p:sp>
        <p:nvSpPr>
          <p:cNvPr id="5" name="Rectangle: Rounded Corners 4">
            <a:extLst>
              <a:ext uri="{FF2B5EF4-FFF2-40B4-BE49-F238E27FC236}">
                <a16:creationId xmlns:a16="http://schemas.microsoft.com/office/drawing/2014/main" xmlns="" id="{775CCCE8-99D4-EF5B-BC6A-7EF33AD647E5}"/>
              </a:ext>
            </a:extLst>
          </p:cNvPr>
          <p:cNvSpPr/>
          <p:nvPr/>
        </p:nvSpPr>
        <p:spPr>
          <a:xfrm>
            <a:off x="762046"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2400" kern="0" dirty="0" smtClean="0">
                <a:solidFill>
                  <a:srgbClr val="002060"/>
                </a:solidFill>
                <a:latin typeface="UTM Avo" panose="02040603050506020204" pitchFamily="18" charset="0"/>
                <a:cs typeface="Times New Roman" panose="02020603050405020304" pitchFamily="18" charset="0"/>
                <a:sym typeface="Arial"/>
              </a:rPr>
              <a:t>Lão Hạc </a:t>
            </a:r>
            <a:r>
              <a:rPr lang="en-US" sz="2400" kern="0" dirty="0">
                <a:solidFill>
                  <a:srgbClr val="002060"/>
                </a:solidFill>
                <a:latin typeface="UTM Avo" panose="02040603050506020204" pitchFamily="18" charset="0"/>
                <a:cs typeface="Times New Roman" panose="02020603050405020304" pitchFamily="18" charset="0"/>
                <a:sym typeface="Arial"/>
              </a:rPr>
              <a:t>là </a:t>
            </a:r>
            <a:r>
              <a:rPr lang="en-US" sz="2400" kern="0" dirty="0" smtClean="0">
                <a:solidFill>
                  <a:srgbClr val="002060"/>
                </a:solidFill>
                <a:latin typeface="UTM Avo" panose="02040603050506020204" pitchFamily="18" charset="0"/>
                <a:cs typeface="Times New Roman" panose="02020603050405020304" pitchFamily="18" charset="0"/>
                <a:sym typeface="Arial"/>
              </a:rPr>
              <a:t>“tác phẩm” </a:t>
            </a:r>
            <a:r>
              <a:rPr lang="en-US" sz="2400" kern="0" dirty="0">
                <a:solidFill>
                  <a:srgbClr val="002060"/>
                </a:solidFill>
                <a:latin typeface="UTM Avo" panose="02040603050506020204" pitchFamily="18" charset="0"/>
                <a:cs typeface="Times New Roman" panose="02020603050405020304" pitchFamily="18" charset="0"/>
                <a:sym typeface="Arial"/>
              </a:rPr>
              <a:t>nổi tiếng của Nam Cao</a:t>
            </a:r>
            <a:endParaRPr lang="en-US" sz="4000" kern="0" dirty="0">
              <a:solidFill>
                <a:srgbClr val="002060"/>
              </a:solidFill>
              <a:latin typeface="UTM Avo" panose="020406030505060202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xmlns="" id="{A93959D9-BB7C-5C8E-75BA-4130A880EF45}"/>
              </a:ext>
            </a:extLst>
          </p:cNvPr>
          <p:cNvPicPr>
            <a:picLocks noChangeAspect="1"/>
          </p:cNvPicPr>
          <p:nvPr/>
        </p:nvPicPr>
        <p:blipFill>
          <a:blip r:embed="rId6"/>
          <a:stretch>
            <a:fillRect/>
          </a:stretch>
        </p:blipFill>
        <p:spPr>
          <a:xfrm>
            <a:off x="8769183" y="3684744"/>
            <a:ext cx="4401504" cy="4401504"/>
          </a:xfrm>
          <a:prstGeom prst="rect">
            <a:avLst/>
          </a:prstGeom>
        </p:spPr>
      </p:pic>
      <p:sp>
        <p:nvSpPr>
          <p:cNvPr id="7" name="Rectangle: Rounded Corners 6">
            <a:extLst>
              <a:ext uri="{FF2B5EF4-FFF2-40B4-BE49-F238E27FC236}">
                <a16:creationId xmlns:a16="http://schemas.microsoft.com/office/drawing/2014/main" xmlns="" id="{21F15E11-69A9-A790-F744-B5B1584F2599}"/>
              </a:ext>
            </a:extLst>
          </p:cNvPr>
          <p:cNvSpPr/>
          <p:nvPr/>
        </p:nvSpPr>
        <p:spPr>
          <a:xfrm>
            <a:off x="8957770" y="8103761"/>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4000" kern="0" dirty="0">
                <a:solidFill>
                  <a:srgbClr val="002060"/>
                </a:solidFill>
                <a:latin typeface="UTM Avo" panose="02040603050506020204" pitchFamily="18" charset="0"/>
                <a:cs typeface="Times New Roman" panose="02020603050405020304" pitchFamily="18" charset="0"/>
                <a:sym typeface="Arial"/>
              </a:rPr>
              <a:t>“</a:t>
            </a:r>
            <a:r>
              <a:rPr lang="en-US" sz="2400" kern="0" dirty="0">
                <a:solidFill>
                  <a:srgbClr val="002060"/>
                </a:solidFill>
                <a:latin typeface="UTM Avo" panose="02040603050506020204" pitchFamily="18" charset="0"/>
                <a:cs typeface="Times New Roman" panose="02020603050405020304" pitchFamily="18" charset="0"/>
                <a:sym typeface="Arial"/>
              </a:rPr>
              <a:t>Lão Hạc” là tác phẩm nổi tiếng của Nam Cao</a:t>
            </a:r>
            <a:endParaRPr lang="en-US" sz="4000" kern="0" dirty="0">
              <a:solidFill>
                <a:srgbClr val="002060"/>
              </a:solidFill>
              <a:latin typeface="UTM Avo" panose="02040603050506020204" pitchFamily="18"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xmlns="" id="{976DE7ED-10A8-1370-ACCD-7A8B03A3031F}"/>
              </a:ext>
            </a:extLst>
          </p:cNvPr>
          <p:cNvPicPr>
            <a:picLocks noChangeAspect="1"/>
          </p:cNvPicPr>
          <p:nvPr/>
        </p:nvPicPr>
        <p:blipFill>
          <a:blip r:embed="rId6"/>
          <a:stretch>
            <a:fillRect/>
          </a:stretch>
        </p:blipFill>
        <p:spPr>
          <a:xfrm>
            <a:off x="4537017" y="3597879"/>
            <a:ext cx="4401504" cy="4401504"/>
          </a:xfrm>
          <a:prstGeom prst="rect">
            <a:avLst/>
          </a:prstGeom>
        </p:spPr>
      </p:pic>
      <p:sp>
        <p:nvSpPr>
          <p:cNvPr id="9" name="Rectangle: Rounded Corners 8">
            <a:extLst>
              <a:ext uri="{FF2B5EF4-FFF2-40B4-BE49-F238E27FC236}">
                <a16:creationId xmlns:a16="http://schemas.microsoft.com/office/drawing/2014/main" xmlns="" id="{75B8310F-CDD6-9646-3858-053011B354E2}"/>
              </a:ext>
            </a:extLst>
          </p:cNvPr>
          <p:cNvSpPr/>
          <p:nvPr/>
        </p:nvSpPr>
        <p:spPr>
          <a:xfrm>
            <a:off x="4559846" y="8103761"/>
            <a:ext cx="3911757"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2800" kern="0" dirty="0" smtClean="0">
                <a:solidFill>
                  <a:srgbClr val="002060"/>
                </a:solidFill>
                <a:latin typeface="UTM Avo" panose="02040603050506020204" pitchFamily="18" charset="0"/>
                <a:cs typeface="Times New Roman" panose="02020603050405020304" pitchFamily="18" charset="0"/>
                <a:sym typeface="Arial"/>
              </a:rPr>
              <a:t>Lão Hạc là tác phẩm nổi tiếng của “Nam Cao”</a:t>
            </a:r>
            <a:endParaRPr lang="en-US" sz="4200" kern="0" dirty="0">
              <a:solidFill>
                <a:srgbClr val="002060"/>
              </a:solidFill>
              <a:latin typeface="UTM Avo" panose="020406030505060202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450E9668-C6D3-8E1C-F684-E45EE095D9FC}"/>
              </a:ext>
            </a:extLst>
          </p:cNvPr>
          <p:cNvPicPr>
            <a:picLocks noChangeAspect="1"/>
          </p:cNvPicPr>
          <p:nvPr/>
        </p:nvPicPr>
        <p:blipFill>
          <a:blip r:embed="rId6"/>
          <a:stretch>
            <a:fillRect/>
          </a:stretch>
        </p:blipFill>
        <p:spPr>
          <a:xfrm>
            <a:off x="13170687" y="3785960"/>
            <a:ext cx="4401504" cy="4401504"/>
          </a:xfrm>
          <a:prstGeom prst="rect">
            <a:avLst/>
          </a:prstGeom>
        </p:spPr>
      </p:pic>
      <p:sp>
        <p:nvSpPr>
          <p:cNvPr id="11" name="Rectangle: Rounded Corners 10">
            <a:extLst>
              <a:ext uri="{FF2B5EF4-FFF2-40B4-BE49-F238E27FC236}">
                <a16:creationId xmlns:a16="http://schemas.microsoft.com/office/drawing/2014/main" xmlns="" id="{049E10BF-3AF3-6D42-3465-5B24CF5ACBB8}"/>
              </a:ext>
            </a:extLst>
          </p:cNvPr>
          <p:cNvSpPr/>
          <p:nvPr/>
        </p:nvSpPr>
        <p:spPr>
          <a:xfrm>
            <a:off x="13507373" y="8072210"/>
            <a:ext cx="3578651" cy="1262744"/>
          </a:xfrm>
          <a:prstGeom prst="roundRect">
            <a:avLst/>
          </a:prstGeom>
          <a:ln/>
          <a:effectLst>
            <a:glow rad="228600">
              <a:schemeClr val="accent5">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buClr>
                <a:srgbClr val="000000"/>
              </a:buClr>
              <a:buFont typeface="Arial"/>
              <a:buNone/>
              <a:defRPr/>
            </a:pPr>
            <a:r>
              <a:rPr lang="en-US" sz="2400" kern="0" dirty="0" smtClean="0">
                <a:solidFill>
                  <a:srgbClr val="002060"/>
                </a:solidFill>
                <a:latin typeface="UTM Avo" panose="02040603050506020204" pitchFamily="18" charset="0"/>
                <a:cs typeface="Times New Roman" panose="02020603050405020304" pitchFamily="18" charset="0"/>
                <a:sym typeface="Arial"/>
              </a:rPr>
              <a:t>Lão Hạc </a:t>
            </a:r>
            <a:r>
              <a:rPr lang="en-US" sz="2400" kern="0" dirty="0">
                <a:solidFill>
                  <a:srgbClr val="002060"/>
                </a:solidFill>
                <a:latin typeface="UTM Avo" panose="02040603050506020204" pitchFamily="18" charset="0"/>
                <a:cs typeface="Times New Roman" panose="02020603050405020304" pitchFamily="18" charset="0"/>
                <a:sym typeface="Arial"/>
              </a:rPr>
              <a:t>là tác phẩm nổi tiếng </a:t>
            </a:r>
            <a:r>
              <a:rPr lang="en-US" sz="2400" kern="0" dirty="0" smtClean="0">
                <a:solidFill>
                  <a:srgbClr val="002060"/>
                </a:solidFill>
                <a:latin typeface="UTM Avo" panose="02040603050506020204" pitchFamily="18" charset="0"/>
                <a:cs typeface="Times New Roman" panose="02020603050405020304" pitchFamily="18" charset="0"/>
                <a:sym typeface="Arial"/>
              </a:rPr>
              <a:t>“của” </a:t>
            </a:r>
            <a:r>
              <a:rPr lang="en-US" sz="2400" kern="0" dirty="0">
                <a:solidFill>
                  <a:srgbClr val="002060"/>
                </a:solidFill>
                <a:latin typeface="UTM Avo" panose="02040603050506020204" pitchFamily="18" charset="0"/>
                <a:cs typeface="Times New Roman" panose="02020603050405020304" pitchFamily="18" charset="0"/>
                <a:sym typeface="Arial"/>
              </a:rPr>
              <a:t>Nam Cao</a:t>
            </a:r>
            <a:endParaRPr lang="en-US" sz="4000" kern="0" dirty="0">
              <a:solidFill>
                <a:srgbClr val="002060"/>
              </a:solidFill>
              <a:latin typeface="UTM Avo" panose="02040603050506020204" pitchFamily="18" charset="0"/>
              <a:cs typeface="Times New Roman" panose="02020603050405020304" pitchFamily="18" charset="0"/>
              <a:sym typeface="Arial"/>
            </a:endParaRPr>
          </a:p>
        </p:txBody>
      </p:sp>
      <p:sp>
        <p:nvSpPr>
          <p:cNvPr id="12" name="Speech Bubble: Rectangle with Corners Rounded 7">
            <a:extLst>
              <a:ext uri="{FF2B5EF4-FFF2-40B4-BE49-F238E27FC236}">
                <a16:creationId xmlns:a16="http://schemas.microsoft.com/office/drawing/2014/main" xmlns="" id="{7BACD065-B429-29A0-AF80-72C046302E3D}"/>
              </a:ext>
            </a:extLst>
          </p:cNvPr>
          <p:cNvSpPr/>
          <p:nvPr/>
        </p:nvSpPr>
        <p:spPr>
          <a:xfrm>
            <a:off x="1940495" y="634283"/>
            <a:ext cx="10523175" cy="1828694"/>
          </a:xfrm>
          <a:prstGeom prst="wedgeRoundRectCallout">
            <a:avLst>
              <a:gd name="adj1" fmla="val 62786"/>
              <a:gd name="adj2" fmla="val 8254"/>
              <a:gd name="adj3" fmla="val 16667"/>
            </a:avLst>
          </a:prstGeom>
          <a:solidFill>
            <a:srgbClr val="00B0F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5400" kern="0" dirty="0" smtClean="0">
                <a:solidFill>
                  <a:srgbClr val="FFFFFF"/>
                </a:solidFill>
                <a:latin typeface="UTM Avo" panose="02040603050506020204" pitchFamily="18" charset="0"/>
                <a:cs typeface="Times New Roman" panose="02020603050405020304" pitchFamily="18" charset="0"/>
                <a:sym typeface="Arial"/>
              </a:rPr>
              <a:t>Câu dùng dấu ngoặc kép đánh </a:t>
            </a:r>
            <a:r>
              <a:rPr lang="en-US" sz="5400" kern="0" smtClean="0">
                <a:solidFill>
                  <a:srgbClr val="FFFFFF"/>
                </a:solidFill>
                <a:latin typeface="UTM Avo" panose="02040603050506020204" pitchFamily="18" charset="0"/>
                <a:cs typeface="Times New Roman" panose="02020603050405020304" pitchFamily="18" charset="0"/>
                <a:sym typeface="Arial"/>
              </a:rPr>
              <a:t>dấu tên tác </a:t>
            </a:r>
            <a:r>
              <a:rPr lang="en-US" sz="5400" kern="0" dirty="0" smtClean="0">
                <a:solidFill>
                  <a:srgbClr val="FFFFFF"/>
                </a:solidFill>
                <a:latin typeface="UTM Avo" panose="02040603050506020204" pitchFamily="18" charset="0"/>
                <a:cs typeface="Times New Roman" panose="02020603050405020304" pitchFamily="18" charset="0"/>
                <a:sym typeface="Arial"/>
              </a:rPr>
              <a:t>phẩm là :</a:t>
            </a:r>
            <a:endParaRPr lang="en-US" sz="5400" kern="0" dirty="0">
              <a:solidFill>
                <a:srgbClr val="FFFFFF"/>
              </a:solidFill>
              <a:latin typeface="UTM Avo" panose="02040603050506020204" pitchFamily="18" charset="0"/>
              <a:cs typeface="Times New Roman" panose="02020603050405020304" pitchFamily="18" charset="0"/>
              <a:sym typeface="Arial"/>
            </a:endParaRPr>
          </a:p>
        </p:txBody>
      </p:sp>
      <p:pic>
        <p:nvPicPr>
          <p:cNvPr id="13" name="Picture 12">
            <a:extLst>
              <a:ext uri="{FF2B5EF4-FFF2-40B4-BE49-F238E27FC236}">
                <a16:creationId xmlns:a16="http://schemas.microsoft.com/office/drawing/2014/main" xmlns="" id="{A4F607A9-8930-7522-5387-AD38B5F1FC42}"/>
              </a:ext>
            </a:extLst>
          </p:cNvPr>
          <p:cNvPicPr>
            <a:picLocks noChangeAspect="1"/>
          </p:cNvPicPr>
          <p:nvPr/>
        </p:nvPicPr>
        <p:blipFill>
          <a:blip r:embed="rId8"/>
          <a:stretch>
            <a:fillRect/>
          </a:stretch>
        </p:blipFill>
        <p:spPr>
          <a:xfrm>
            <a:off x="0" y="1971485"/>
            <a:ext cx="2401059" cy="2411730"/>
          </a:xfrm>
          <a:prstGeom prst="rect">
            <a:avLst/>
          </a:prstGeom>
        </p:spPr>
      </p:pic>
    </p:spTree>
    <p:extLst>
      <p:ext uri="{BB962C8B-B14F-4D97-AF65-F5344CB8AC3E}">
        <p14:creationId xmlns:p14="http://schemas.microsoft.com/office/powerpoint/2010/main" xmlns="" val="3773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ppt_w+.3"/>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animEffect transition="in" filter="fade">
                                      <p:cBhvr>
                                        <p:cTn id="20" dur="500"/>
                                        <p:tgtEl>
                                          <p:spTgt spid="7"/>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ppt_w+.3"/>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animEffect transition="in" filter="fade">
                                      <p:cBhvr>
                                        <p:cTn id="26" dur="500"/>
                                        <p:tgtEl>
                                          <p:spTgt spid="9"/>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strVal val="#ppt_w+.3"/>
                                          </p:val>
                                        </p:tav>
                                        <p:tav tm="100000">
                                          <p:val>
                                            <p:strVal val="#ppt_w"/>
                                          </p:val>
                                        </p:tav>
                                      </p:tavLst>
                                    </p:anim>
                                    <p:anim calcmode="lin" valueType="num">
                                      <p:cBhvr>
                                        <p:cTn id="31" dur="500" fill="hold"/>
                                        <p:tgtEl>
                                          <p:spTgt spid="11"/>
                                        </p:tgtEl>
                                        <p:attrNameLst>
                                          <p:attrName>ppt_h</p:attrName>
                                        </p:attrNameLst>
                                      </p:cBhvr>
                                      <p:tavLst>
                                        <p:tav tm="0">
                                          <p:val>
                                            <p:strVal val="#ppt_h"/>
                                          </p:val>
                                        </p:tav>
                                        <p:tav tm="100000">
                                          <p:val>
                                            <p:strVal val="#ppt_h"/>
                                          </p:val>
                                        </p:tav>
                                      </p:tavLst>
                                    </p:anim>
                                    <p:animEffect transition="in" filter="fade">
                                      <p:cBhvr>
                                        <p:cTn id="32" dur="500"/>
                                        <p:tgtEl>
                                          <p:spTgt spid="11"/>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
                                        </p:tgtEl>
                                      </p:cBhvr>
                                    </p:animEffect>
                                    <p:animScale>
                                      <p:cBhvr>
                                        <p:cTn id="44" dur="250" autoRev="1" fill="hold"/>
                                        <p:tgtEl>
                                          <p:spTgt spid="3"/>
                                        </p:tgtEl>
                                      </p:cBhvr>
                                      <p:by x="105000" y="105000"/>
                                    </p:animScale>
                                  </p:childTnLst>
                                </p:cTn>
                              </p:par>
                              <p:par>
                                <p:cTn id="45" presetID="37" presetClass="exit" presetSubtype="0" fill="hold" nodeType="withEffect">
                                  <p:stCondLst>
                                    <p:cond delay="0"/>
                                  </p:stCondLst>
                                  <p:childTnLst>
                                    <p:animEffect transition="out" filter="fade">
                                      <p:cBhvr>
                                        <p:cTn id="46" dur="1000"/>
                                        <p:tgtEl>
                                          <p:spTgt spid="3"/>
                                        </p:tgtEl>
                                      </p:cBhvr>
                                    </p:animEffect>
                                    <p:anim calcmode="lin" valueType="num">
                                      <p:cBhvr>
                                        <p:cTn id="47" dur="1000"/>
                                        <p:tgtEl>
                                          <p:spTgt spid="3"/>
                                        </p:tgtEl>
                                        <p:attrNameLst>
                                          <p:attrName>ppt_x</p:attrName>
                                        </p:attrNameLst>
                                      </p:cBhvr>
                                      <p:tavLst>
                                        <p:tav tm="0">
                                          <p:val>
                                            <p:strVal val="ppt_x"/>
                                          </p:val>
                                        </p:tav>
                                        <p:tav tm="100000">
                                          <p:val>
                                            <p:strVal val="ppt_x"/>
                                          </p:val>
                                        </p:tav>
                                      </p:tavLst>
                                    </p:anim>
                                    <p:anim calcmode="lin" valueType="num">
                                      <p:cBhvr>
                                        <p:cTn id="48" dur="100" decel="100000"/>
                                        <p:tgtEl>
                                          <p:spTgt spid="3"/>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3"/>
                                        </p:tgtEl>
                                        <p:attrNameLst>
                                          <p:attrName>ppt_y</p:attrName>
                                        </p:attrNameLst>
                                      </p:cBhvr>
                                      <p:tavLst>
                                        <p:tav tm="0">
                                          <p:val>
                                            <p:strVal val="ppt_y"/>
                                          </p:val>
                                        </p:tav>
                                        <p:tav tm="100000">
                                          <p:val>
                                            <p:strVal val="ppt_y+1"/>
                                          </p:val>
                                        </p:tav>
                                      </p:tavLst>
                                    </p:anim>
                                    <p:set>
                                      <p:cBhvr>
                                        <p:cTn id="50" dur="1" fill="hold">
                                          <p:stCondLst>
                                            <p:cond delay="999"/>
                                          </p:stCondLst>
                                        </p:cTn>
                                        <p:tgtEl>
                                          <p:spTgt spid="3"/>
                                        </p:tgtEl>
                                        <p:attrNameLst>
                                          <p:attrName>style.visibility</p:attrName>
                                        </p:attrNameLst>
                                      </p:cBhvr>
                                      <p:to>
                                        <p:strVal val="hidden"/>
                                      </p:to>
                                    </p:set>
                                  </p:childTnLst>
                                </p:cTn>
                              </p:par>
                            </p:childTnLst>
                          </p:cTn>
                        </p:par>
                        <p:par>
                          <p:cTn id="51" fill="hold">
                            <p:stCondLst>
                              <p:cond delay="1000"/>
                            </p:stCondLst>
                            <p:childTnLst>
                              <p:par>
                                <p:cTn id="52" presetID="1" presetClass="emph" presetSubtype="2" fill="hold" nodeType="afterEffect">
                                  <p:stCondLst>
                                    <p:cond delay="0"/>
                                  </p:stCondLst>
                                  <p:childTnLst>
                                    <p:animClr clrSpc="rgb" dir="cw">
                                      <p:cBhvr>
                                        <p:cTn id="53" dur="500" fill="hold"/>
                                        <p:tgtEl>
                                          <p:spTgt spid="5"/>
                                        </p:tgtEl>
                                        <p:attrNameLst>
                                          <p:attrName>fillcolor</p:attrName>
                                        </p:attrNameLst>
                                      </p:cBhvr>
                                      <p:to>
                                        <a:srgbClr val="FFFF00"/>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par>
                                <p:cTn id="62" presetID="49" presetClass="path" presetSubtype="0" accel="50000" decel="50000" fill="hold" nodeType="withEffect">
                                  <p:stCondLst>
                                    <p:cond delay="0"/>
                                  </p:stCondLst>
                                  <p:childTnLst>
                                    <p:animMotion origin="layout" path="M 5E-6 3.7037E-6 L 0.5142 0.05902 " pathEditMode="relative" rAng="0" ptsTypes="AA">
                                      <p:cBhvr>
                                        <p:cTn id="63" dur="2000" fill="hold"/>
                                        <p:tgtEl>
                                          <p:spTgt spid="13"/>
                                        </p:tgtEl>
                                        <p:attrNameLst>
                                          <p:attrName>ppt_x</p:attrName>
                                          <p:attrName>ppt_y</p:attrName>
                                        </p:attrNameLst>
                                      </p:cBhvr>
                                      <p:rCtr x="25703" y="2940"/>
                                    </p:animMotion>
                                  </p:childTnLst>
                                </p:cTn>
                              </p:par>
                            </p:childTnLst>
                          </p:cTn>
                        </p:par>
                        <p:par>
                          <p:cTn id="64" fill="hold">
                            <p:stCondLst>
                              <p:cond delay="2000"/>
                            </p:stCondLst>
                            <p:childTnLst>
                              <p:par>
                                <p:cTn id="65" presetID="1" presetClass="emph" presetSubtype="2" fill="hold" nodeType="afterEffect">
                                  <p:stCondLst>
                                    <p:cond delay="0"/>
                                  </p:stCondLst>
                                  <p:childTnLst>
                                    <p:animClr clrSpc="rgb" dir="cw">
                                      <p:cBhvr>
                                        <p:cTn id="66" dur="500" fill="hold"/>
                                        <p:tgtEl>
                                          <p:spTgt spid="7"/>
                                        </p:tgtEl>
                                        <p:attrNameLst>
                                          <p:attrName>fillcolor</p:attrName>
                                        </p:attrNameLst>
                                      </p:cBhvr>
                                      <p:to>
                                        <a:srgbClr val="00B0F0"/>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69" restart="whenNotActive" fill="hold" evtFilter="cancelBubble" nodeType="interactiveSeq">
                <p:stCondLst>
                  <p:cond evt="onClick" delay="0">
                    <p:tgtEl>
                      <p:spTgt spid="8"/>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par>
                                <p:cTn id="75" presetID="37" presetClass="exit" presetSubtype="0" fill="hold" nodeType="withEffect">
                                  <p:stCondLst>
                                    <p:cond delay="0"/>
                                  </p:stCondLst>
                                  <p:childTnLst>
                                    <p:animEffect transition="out" filter="fade">
                                      <p:cBhvr>
                                        <p:cTn id="76" dur="1000"/>
                                        <p:tgtEl>
                                          <p:spTgt spid="8"/>
                                        </p:tgtEl>
                                      </p:cBhvr>
                                    </p:animEffect>
                                    <p:anim calcmode="lin" valueType="num">
                                      <p:cBhvr>
                                        <p:cTn id="77" dur="1000"/>
                                        <p:tgtEl>
                                          <p:spTgt spid="8"/>
                                        </p:tgtEl>
                                        <p:attrNameLst>
                                          <p:attrName>ppt_x</p:attrName>
                                        </p:attrNameLst>
                                      </p:cBhvr>
                                      <p:tavLst>
                                        <p:tav tm="0">
                                          <p:val>
                                            <p:strVal val="ppt_x"/>
                                          </p:val>
                                        </p:tav>
                                        <p:tav tm="100000">
                                          <p:val>
                                            <p:strVal val="ppt_x"/>
                                          </p:val>
                                        </p:tav>
                                      </p:tavLst>
                                    </p:anim>
                                    <p:anim calcmode="lin" valueType="num">
                                      <p:cBhvr>
                                        <p:cTn id="78" dur="100" decel="100000"/>
                                        <p:tgtEl>
                                          <p:spTgt spid="8"/>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8"/>
                                        </p:tgtEl>
                                        <p:attrNameLst>
                                          <p:attrName>ppt_y</p:attrName>
                                        </p:attrNameLst>
                                      </p:cBhvr>
                                      <p:tavLst>
                                        <p:tav tm="0">
                                          <p:val>
                                            <p:strVal val="ppt_y"/>
                                          </p:val>
                                        </p:tav>
                                        <p:tav tm="100000">
                                          <p:val>
                                            <p:strVal val="ppt_y+1"/>
                                          </p:val>
                                        </p:tav>
                                      </p:tavLst>
                                    </p:anim>
                                    <p:set>
                                      <p:cBhvr>
                                        <p:cTn id="80" dur="1" fill="hold">
                                          <p:stCondLst>
                                            <p:cond delay="999"/>
                                          </p:stCondLst>
                                        </p:cTn>
                                        <p:tgtEl>
                                          <p:spTgt spid="8"/>
                                        </p:tgtEl>
                                        <p:attrNameLst>
                                          <p:attrName>style.visibility</p:attrName>
                                        </p:attrNameLst>
                                      </p:cBhvr>
                                      <p:to>
                                        <p:strVal val="hidden"/>
                                      </p:to>
                                    </p:set>
                                  </p:childTnLst>
                                </p:cTn>
                              </p:par>
                            </p:childTnLst>
                          </p:cTn>
                        </p:par>
                        <p:par>
                          <p:cTn id="81" fill="hold">
                            <p:stCondLst>
                              <p:cond delay="1000"/>
                            </p:stCondLst>
                            <p:childTnLst>
                              <p:par>
                                <p:cTn id="82" presetID="1" presetClass="emph" presetSubtype="2" fill="hold" nodeType="afterEffect">
                                  <p:stCondLst>
                                    <p:cond delay="0"/>
                                  </p:stCondLst>
                                  <p:childTnLst>
                                    <p:animClr clrSpc="rgb" dir="cw">
                                      <p:cBhvr>
                                        <p:cTn id="83" dur="500" fill="hold"/>
                                        <p:tgtEl>
                                          <p:spTgt spid="9"/>
                                        </p:tgtEl>
                                        <p:attrNameLst>
                                          <p:attrName>fillcolor</p:attrName>
                                        </p:attrNameLst>
                                      </p:cBhvr>
                                      <p:to>
                                        <a:srgbClr val="FFFF00"/>
                                      </p:to>
                                    </p:animClr>
                                    <p:set>
                                      <p:cBhvr>
                                        <p:cTn id="84" dur="500" fill="hold"/>
                                        <p:tgtEl>
                                          <p:spTgt spid="9"/>
                                        </p:tgtEl>
                                        <p:attrNameLst>
                                          <p:attrName>fill.type</p:attrName>
                                        </p:attrNameLst>
                                      </p:cBhvr>
                                      <p:to>
                                        <p:strVal val="solid"/>
                                      </p:to>
                                    </p:set>
                                    <p:set>
                                      <p:cBhvr>
                                        <p:cTn id="85" dur="500" fill="hold"/>
                                        <p:tgtEl>
                                          <p:spTgt spid="9"/>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par>
                                <p:cTn id="92" presetID="37" presetClass="exit" presetSubtype="0" fill="hold" nodeType="withEffect">
                                  <p:stCondLst>
                                    <p:cond delay="0"/>
                                  </p:stCondLst>
                                  <p:childTnLst>
                                    <p:animEffect transition="out" filter="fade">
                                      <p:cBhvr>
                                        <p:cTn id="93" dur="1000"/>
                                        <p:tgtEl>
                                          <p:spTgt spid="10"/>
                                        </p:tgtEl>
                                      </p:cBhvr>
                                    </p:animEffect>
                                    <p:anim calcmode="lin" valueType="num">
                                      <p:cBhvr>
                                        <p:cTn id="94" dur="1000"/>
                                        <p:tgtEl>
                                          <p:spTgt spid="10"/>
                                        </p:tgtEl>
                                        <p:attrNameLst>
                                          <p:attrName>ppt_x</p:attrName>
                                        </p:attrNameLst>
                                      </p:cBhvr>
                                      <p:tavLst>
                                        <p:tav tm="0">
                                          <p:val>
                                            <p:strVal val="ppt_x"/>
                                          </p:val>
                                        </p:tav>
                                        <p:tav tm="100000">
                                          <p:val>
                                            <p:strVal val="ppt_x"/>
                                          </p:val>
                                        </p:tav>
                                      </p:tavLst>
                                    </p:anim>
                                    <p:anim calcmode="lin" valueType="num">
                                      <p:cBhvr>
                                        <p:cTn id="95" dur="100" decel="100000"/>
                                        <p:tgtEl>
                                          <p:spTgt spid="10"/>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10"/>
                                        </p:tgtEl>
                                        <p:attrNameLst>
                                          <p:attrName>ppt_y</p:attrName>
                                        </p:attrNameLst>
                                      </p:cBhvr>
                                      <p:tavLst>
                                        <p:tav tm="0">
                                          <p:val>
                                            <p:strVal val="ppt_y"/>
                                          </p:val>
                                        </p:tav>
                                        <p:tav tm="100000">
                                          <p:val>
                                            <p:strVal val="ppt_y+1"/>
                                          </p:val>
                                        </p:tav>
                                      </p:tavLst>
                                    </p:anim>
                                    <p:set>
                                      <p:cBhvr>
                                        <p:cTn id="97" dur="1" fill="hold">
                                          <p:stCondLst>
                                            <p:cond delay="999"/>
                                          </p:stCondLst>
                                        </p:cTn>
                                        <p:tgtEl>
                                          <p:spTgt spid="10"/>
                                        </p:tgtEl>
                                        <p:attrNameLst>
                                          <p:attrName>style.visibility</p:attrName>
                                        </p:attrNameLst>
                                      </p:cBhvr>
                                      <p:to>
                                        <p:strVal val="hidden"/>
                                      </p:to>
                                    </p:set>
                                  </p:childTnLst>
                                </p:cTn>
                              </p:par>
                            </p:childTnLst>
                          </p:cTn>
                        </p:par>
                        <p:par>
                          <p:cTn id="98" fill="hold">
                            <p:stCondLst>
                              <p:cond delay="1000"/>
                            </p:stCondLst>
                            <p:childTnLst>
                              <p:par>
                                <p:cTn id="99" presetID="1" presetClass="emph" presetSubtype="2" fill="hold" nodeType="afterEffect">
                                  <p:stCondLst>
                                    <p:cond delay="0"/>
                                  </p:stCondLst>
                                  <p:childTnLst>
                                    <p:animClr clrSpc="rgb" dir="cw">
                                      <p:cBhvr>
                                        <p:cTn id="100" dur="500" fill="hold"/>
                                        <p:tgtEl>
                                          <p:spTgt spid="11"/>
                                        </p:tgtEl>
                                        <p:attrNameLst>
                                          <p:attrName>fillcolor</p:attrName>
                                        </p:attrNameLst>
                                      </p:cBhvr>
                                      <p:to>
                                        <a:srgbClr val="FFFF00"/>
                                      </p:to>
                                    </p:animClr>
                                    <p:set>
                                      <p:cBhvr>
                                        <p:cTn id="101" dur="500" fill="hold"/>
                                        <p:tgtEl>
                                          <p:spTgt spid="11"/>
                                        </p:tgtEl>
                                        <p:attrNameLst>
                                          <p:attrName>fill.type</p:attrName>
                                        </p:attrNameLst>
                                      </p:cBhvr>
                                      <p:to>
                                        <p:strVal val="solid"/>
                                      </p:to>
                                    </p:set>
                                    <p:set>
                                      <p:cBhvr>
                                        <p:cTn id="102" dur="500" fill="hold"/>
                                        <p:tgtEl>
                                          <p:spTgt spid="11"/>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10"/>
                  </p:tgtEl>
                </p:cond>
              </p:nextCondLst>
            </p:seq>
          </p:childTnLst>
        </p:cTn>
      </p:par>
    </p:tnLst>
    <p:bldLst>
      <p:bldP spid="5" grpId="0" bldLvl="0" animBg="1"/>
      <p:bldP spid="7" grpId="0" bldLvl="0" animBg="1"/>
      <p:bldP spid="9" grpId="0" bldLvl="0" animBg="1"/>
      <p:bldP spid="11" grpId="0" bldLvl="0" animBg="1"/>
      <p:bldP spid="1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txBody>
            <a:bodyPr/>
            <a:lstStyle/>
            <a:p>
              <a:endParaRPr lang="en-US"/>
            </a:p>
          </p:txBody>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5002833" y="3731528"/>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78603" flipH="1">
            <a:off x="289932" y="6133703"/>
            <a:ext cx="3235365" cy="3277074"/>
          </a:xfrm>
          <a:custGeom>
            <a:avLst/>
            <a:gdLst/>
            <a:ahLst/>
            <a:cxnLst/>
            <a:rect l="l" t="t" r="r" b="b"/>
            <a:pathLst>
              <a:path w="3235365" h="3277074">
                <a:moveTo>
                  <a:pt x="3235366" y="0"/>
                </a:moveTo>
                <a:lnTo>
                  <a:pt x="0" y="0"/>
                </a:lnTo>
                <a:lnTo>
                  <a:pt x="0" y="3277074"/>
                </a:lnTo>
                <a:lnTo>
                  <a:pt x="3235366" y="3277074"/>
                </a:lnTo>
                <a:lnTo>
                  <a:pt x="3235366" y="0"/>
                </a:lnTo>
                <a:close/>
              </a:path>
            </a:pathLst>
          </a:custGeom>
          <a:blipFill>
            <a:blip r:embed="rId11" cstate="print">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077809" y="5848266"/>
            <a:ext cx="2739285" cy="2788076"/>
          </a:xfrm>
          <a:custGeom>
            <a:avLst/>
            <a:gdLst/>
            <a:ahLst/>
            <a:cxnLst/>
            <a:rect l="l" t="t" r="r" b="b"/>
            <a:pathLst>
              <a:path w="2739285" h="2788076">
                <a:moveTo>
                  <a:pt x="0" y="0"/>
                </a:moveTo>
                <a:lnTo>
                  <a:pt x="2739285" y="0"/>
                </a:lnTo>
                <a:lnTo>
                  <a:pt x="2739285" y="2788076"/>
                </a:lnTo>
                <a:lnTo>
                  <a:pt x="0" y="2788076"/>
                </a:lnTo>
                <a:lnTo>
                  <a:pt x="0" y="0"/>
                </a:lnTo>
                <a:close/>
              </a:path>
            </a:pathLst>
          </a:custGeom>
          <a:blipFill>
            <a:blip r:embed="rId13" cstate="print">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Rectangle 18"/>
          <p:cNvSpPr/>
          <p:nvPr/>
        </p:nvSpPr>
        <p:spPr>
          <a:xfrm>
            <a:off x="5322817" y="2475248"/>
            <a:ext cx="7934195"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p:txBody>
      </p:sp>
      <p:sp>
        <p:nvSpPr>
          <p:cNvPr id="20" name="Rectangle: Rounded Corners 12">
            <a:extLst>
              <a:ext uri="{FF2B5EF4-FFF2-40B4-BE49-F238E27FC236}">
                <a16:creationId xmlns:a16="http://schemas.microsoft.com/office/drawing/2014/main" xmlns="" id="{462B06CF-04EB-5288-1690-2A0F017B816F}"/>
              </a:ext>
            </a:extLst>
          </p:cNvPr>
          <p:cNvSpPr/>
          <p:nvPr/>
        </p:nvSpPr>
        <p:spPr>
          <a:xfrm>
            <a:off x="2217861" y="4531280"/>
            <a:ext cx="13716001" cy="159519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cs typeface="Times New Roman" panose="02020603050405020304" pitchFamily="18" charset="0"/>
              </a:rPr>
              <a:t>Bài học hôm nay khắc sâu cho con kiến thức gì ?</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790599" y="1890473"/>
            <a:ext cx="6857968" cy="584775"/>
          </a:xfrm>
          <a:prstGeom prst="rect">
            <a:avLst/>
          </a:prstGeom>
        </p:spPr>
        <p:txBody>
          <a:bodyPr wrap="none">
            <a:spAutoFit/>
          </a:bodyPr>
          <a:lstStyle/>
          <a:p>
            <a:pPr algn="ctr"/>
            <a:r>
              <a:rPr lang="en-US" sz="3200" b="1" smtClean="0">
                <a:latin typeface="Times New Roman" pitchFamily="18" charset="0"/>
                <a:cs typeface="Times New Roman" pitchFamily="18" charset="0"/>
              </a:rPr>
              <a:t>Thứ  Năm ngày 24 tháng 10 năm 2024</a:t>
            </a:r>
          </a:p>
        </p:txBody>
      </p:sp>
      <p:sp>
        <p:nvSpPr>
          <p:cNvPr id="18" name="Rectangle: Rounded Corners 12">
            <a:extLst>
              <a:ext uri="{FF2B5EF4-FFF2-40B4-BE49-F238E27FC236}">
                <a16:creationId xmlns:a16="http://schemas.microsoft.com/office/drawing/2014/main" xmlns="" id="{462B06CF-04EB-5288-1690-2A0F017B816F}"/>
              </a:ext>
            </a:extLst>
          </p:cNvPr>
          <p:cNvSpPr/>
          <p:nvPr/>
        </p:nvSpPr>
        <p:spPr>
          <a:xfrm>
            <a:off x="2261820" y="4593032"/>
            <a:ext cx="13716001" cy="159519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cs typeface="Times New Roman" panose="02020603050405020304" pitchFamily="18" charset="0"/>
              </a:rPr>
              <a:t>Con sẽ sử dụng dấu ngoặc kép như thế nào ?</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73567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ubicBezTo>
                    <a:pt x="1383100" y="381742"/>
                    <a:pt x="1383100" y="381742"/>
                    <a:pt x="1383100" y="381742"/>
                  </a:cubicBez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ubicBezTo>
                    <a:pt x="386672" y="381742"/>
                    <a:pt x="386672" y="381742"/>
                    <a:pt x="386672" y="381742"/>
                  </a:cubicBezTo>
                  <a:close/>
                </a:path>
              </a:pathLst>
            </a:custGeom>
            <a:solidFill>
              <a:srgbClr val="704430"/>
            </a:solidFill>
          </p:spPr>
          <p:txBody>
            <a:bodyPr/>
            <a:lstStyle/>
            <a:p>
              <a:endParaRPr lang="en-US"/>
            </a:p>
          </p:txBody>
        </p:sp>
      </p:grpSp>
      <p:grpSp>
        <p:nvGrpSpPr>
          <p:cNvPr id="11" name="Group 11"/>
          <p:cNvGrpSpPr/>
          <p:nvPr/>
        </p:nvGrpSpPr>
        <p:grpSpPr>
          <a:xfrm>
            <a:off x="1520522" y="1795041"/>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ubicBezTo>
                    <a:pt x="4415471" y="2053411"/>
                    <a:pt x="4415471" y="2053411"/>
                    <a:pt x="4415471" y="2053411"/>
                  </a:cubicBezTo>
                  <a:close/>
                </a:path>
              </a:pathLst>
            </a:custGeom>
            <a:solidFill>
              <a:srgbClr val="704430"/>
            </a:solidFill>
          </p:spPr>
          <p:txBody>
            <a:bodyPr/>
            <a:lstStyle/>
            <a:p>
              <a:endParaRPr lang="en-US"/>
            </a:p>
          </p:txBody>
        </p:sp>
      </p:grpSp>
      <p:grpSp>
        <p:nvGrpSpPr>
          <p:cNvPr id="15" name="Group 15"/>
          <p:cNvGrpSpPr/>
          <p:nvPr/>
        </p:nvGrpSpPr>
        <p:grpSpPr>
          <a:xfrm>
            <a:off x="2575183" y="2246427"/>
            <a:ext cx="10675301" cy="823276"/>
            <a:chOff x="0" y="0"/>
            <a:chExt cx="24817148" cy="1913890"/>
          </a:xfrm>
        </p:grpSpPr>
        <p:sp>
          <p:nvSpPr>
            <p:cNvPr id="16" name="Freeform 16"/>
            <p:cNvSpPr/>
            <p:nvPr/>
          </p:nvSpPr>
          <p:spPr>
            <a:xfrm>
              <a:off x="0" y="0"/>
              <a:ext cx="24817149" cy="1913890"/>
            </a:xfrm>
            <a:custGeom>
              <a:avLst/>
              <a:gdLst/>
              <a:ahLst/>
              <a:cxnLst/>
              <a:rect l="l" t="t" r="r" b="b"/>
              <a:pathLst>
                <a:path w="24817149" h="1913890">
                  <a:moveTo>
                    <a:pt x="24817149" y="956945"/>
                  </a:moveTo>
                  <a:lnTo>
                    <a:pt x="24817149" y="956945"/>
                  </a:lnTo>
                  <a:cubicBezTo>
                    <a:pt x="24817149" y="1485392"/>
                    <a:pt x="24388778" y="1913890"/>
                    <a:pt x="23860204" y="1913890"/>
                  </a:cubicBezTo>
                  <a:lnTo>
                    <a:pt x="956945" y="1913890"/>
                  </a:lnTo>
                  <a:cubicBezTo>
                    <a:pt x="428371" y="1913890"/>
                    <a:pt x="0" y="1485392"/>
                    <a:pt x="0" y="956945"/>
                  </a:cubicBezTo>
                  <a:lnTo>
                    <a:pt x="0" y="956945"/>
                  </a:lnTo>
                  <a:cubicBezTo>
                    <a:pt x="0" y="428371"/>
                    <a:pt x="428371" y="0"/>
                    <a:pt x="956945" y="0"/>
                  </a:cubicBezTo>
                  <a:lnTo>
                    <a:pt x="23860203" y="0"/>
                  </a:lnTo>
                  <a:cubicBezTo>
                    <a:pt x="24388651" y="0"/>
                    <a:pt x="24817149" y="428371"/>
                    <a:pt x="24817149" y="956945"/>
                  </a:cubicBezTo>
                  <a:close/>
                </a:path>
              </a:pathLst>
            </a:custGeom>
            <a:solidFill>
              <a:srgbClr val="F8CDA2"/>
            </a:solidFill>
          </p:spPr>
          <p:txBody>
            <a:bodyPr/>
            <a:lstStyle/>
            <a:p>
              <a:endParaRPr lang="en-US"/>
            </a:p>
          </p:txBody>
        </p:sp>
      </p:grpSp>
      <p:sp>
        <p:nvSpPr>
          <p:cNvPr id="17" name="AutoShape 17"/>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8" name="AutoShape 18"/>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Freeform 22"/>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3" name="Freeform 23"/>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cstate="print">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4" name="Freeform 24"/>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25" name="Freeform 25"/>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grpSp>
        <p:nvGrpSpPr>
          <p:cNvPr id="26" name="Group 26"/>
          <p:cNvGrpSpPr/>
          <p:nvPr/>
        </p:nvGrpSpPr>
        <p:grpSpPr>
          <a:xfrm>
            <a:off x="14350757" y="1070721"/>
            <a:ext cx="406363" cy="406363"/>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28" name="Group 28"/>
          <p:cNvGrpSpPr/>
          <p:nvPr/>
        </p:nvGrpSpPr>
        <p:grpSpPr>
          <a:xfrm>
            <a:off x="15040638" y="1070721"/>
            <a:ext cx="406363" cy="406363"/>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30" name="Group 30"/>
          <p:cNvGrpSpPr/>
          <p:nvPr/>
        </p:nvGrpSpPr>
        <p:grpSpPr>
          <a:xfrm>
            <a:off x="15730518" y="1070721"/>
            <a:ext cx="406363" cy="406363"/>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sp>
        <p:nvSpPr>
          <p:cNvPr id="35" name="TextBox 34">
            <a:extLst>
              <a:ext uri="{FF2B5EF4-FFF2-40B4-BE49-F238E27FC236}">
                <a16:creationId xmlns:a16="http://schemas.microsoft.com/office/drawing/2014/main" xmlns="" id="{53F6F400-810C-460B-B149-097CF7B1AAE0}"/>
              </a:ext>
            </a:extLst>
          </p:cNvPr>
          <p:cNvSpPr txBox="1"/>
          <p:nvPr/>
        </p:nvSpPr>
        <p:spPr>
          <a:xfrm>
            <a:off x="3047999" y="3467100"/>
            <a:ext cx="11887201" cy="3323987"/>
          </a:xfrm>
          <a:prstGeom prst="rect">
            <a:avLst/>
          </a:prstGeom>
          <a:noFill/>
        </p:spPr>
        <p:txBody>
          <a:bodyPr wrap="square" rtlCol="0">
            <a:spAutoFit/>
          </a:bodyPr>
          <a:lstStyle/>
          <a:p>
            <a:pPr algn="ctr">
              <a:lnSpc>
                <a:spcPct val="150000"/>
              </a:lnSpc>
            </a:pPr>
            <a:r>
              <a:rPr lang="en-US" sz="7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 HỌC KẾT </a:t>
            </a:r>
            <a:r>
              <a:rPr lang="en-US" sz="7000" b="1" dirty="0"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THÚC</a:t>
            </a:r>
          </a:p>
          <a:p>
            <a:pPr algn="ctr">
              <a:lnSpc>
                <a:spcPct val="150000"/>
              </a:lnSpc>
            </a:pPr>
            <a:r>
              <a:rPr lang="en-US" sz="7000" b="1" smtClean="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7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750" fill="hold"/>
                                        <p:tgtEl>
                                          <p:spTgt spid="35"/>
                                        </p:tgtEl>
                                        <p:attrNameLst>
                                          <p:attrName>ppt_w</p:attrName>
                                        </p:attrNameLst>
                                      </p:cBhvr>
                                      <p:tavLst>
                                        <p:tav tm="0">
                                          <p:val>
                                            <p:fltVal val="0"/>
                                          </p:val>
                                        </p:tav>
                                        <p:tav tm="100000">
                                          <p:val>
                                            <p:strVal val="#ppt_w"/>
                                          </p:val>
                                        </p:tav>
                                      </p:tavLst>
                                    </p:anim>
                                    <p:anim calcmode="lin" valueType="num">
                                      <p:cBhvr>
                                        <p:cTn id="8" dur="75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19600" y="342900"/>
            <a:ext cx="11353800" cy="2154436"/>
          </a:xfrm>
          <a:prstGeom prst="rect">
            <a:avLst/>
          </a:prstGeom>
          <a:noFill/>
        </p:spPr>
        <p:txBody>
          <a:bodyPr wrap="square" rtlCol="0">
            <a:spAutoFit/>
          </a:bodyPr>
          <a:lstStyle/>
          <a:p>
            <a:pPr algn="ctr"/>
            <a:r>
              <a:rPr lang="en-US" sz="4000" b="1" smtClean="0">
                <a:latin typeface="Times New Roman" pitchFamily="18" charset="0"/>
                <a:cs typeface="Times New Roman" pitchFamily="18" charset="0"/>
              </a:rPr>
              <a:t>Thứ  Năm ngày 24 tháng 10 năm 2024</a:t>
            </a:r>
          </a:p>
          <a:p>
            <a:pPr algn="ctr"/>
            <a:r>
              <a:rPr lang="en-US" sz="4000" b="1" smtClean="0">
                <a:latin typeface="Times New Roman" pitchFamily="18" charset="0"/>
                <a:cs typeface="Times New Roman" pitchFamily="18" charset="0"/>
              </a:rPr>
              <a:t>Tiếng việt</a:t>
            </a:r>
          </a:p>
          <a:p>
            <a:pPr algn="ctr"/>
            <a:r>
              <a:rPr lang="en-US" sz="4000" b="1" smtClean="0">
                <a:latin typeface="Times New Roman" pitchFamily="18" charset="0"/>
                <a:cs typeface="Times New Roman" pitchFamily="18" charset="0"/>
              </a:rPr>
              <a:t>Luyện từ và câu:</a:t>
            </a:r>
            <a:r>
              <a:rPr lang="en-US" sz="4000" smtClean="0">
                <a:latin typeface="Times New Roman" pitchFamily="18" charset="0"/>
                <a:cs typeface="Times New Roman" pitchFamily="18" charset="0"/>
              </a:rPr>
              <a:t> </a:t>
            </a:r>
            <a:r>
              <a:rPr lang="en-US" sz="5400" b="1" smtClean="0">
                <a:solidFill>
                  <a:srgbClr val="FF0000"/>
                </a:solidFill>
                <a:latin typeface="Times New Roman" pitchFamily="18" charset="0"/>
                <a:cs typeface="Times New Roman" pitchFamily="18" charset="0"/>
              </a:rPr>
              <a:t>Dấu ngoặc kép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409" y="-3969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algn="ctr"/>
            <a:r>
              <a:rPr lang="en-US" dirty="0" smtClean="0"/>
              <a:t> </a:t>
            </a:r>
          </a:p>
          <a:p>
            <a:pPr algn="ctr"/>
            <a:r>
              <a:rPr lang="en-US" sz="3600" b="1" smtClean="0">
                <a:latin typeface="Times New Roman" pitchFamily="18" charset="0"/>
                <a:cs typeface="Times New Roman" pitchFamily="18" charset="0"/>
              </a:rPr>
              <a:t>Thứ  Năm ngày 24 tháng 10 năm 2024</a:t>
            </a:r>
          </a:p>
        </p:txBody>
      </p:sp>
      <p:grpSp>
        <p:nvGrpSpPr>
          <p:cNvPr id="3" name="Group 3"/>
          <p:cNvGrpSpPr/>
          <p:nvPr/>
        </p:nvGrpSpPr>
        <p:grpSpPr>
          <a:xfrm>
            <a:off x="9229469" y="1816537"/>
            <a:ext cx="2946248" cy="1652766"/>
            <a:chOff x="0" y="0"/>
            <a:chExt cx="851179" cy="477489"/>
          </a:xfrm>
        </p:grpSpPr>
        <p:sp>
          <p:nvSpPr>
            <p:cNvPr id="4" name="Freeform 4"/>
            <p:cNvSpPr/>
            <p:nvPr/>
          </p:nvSpPr>
          <p:spPr>
            <a:xfrm>
              <a:off x="92710" y="106680"/>
              <a:ext cx="747039" cy="358109"/>
            </a:xfrm>
            <a:custGeom>
              <a:avLst/>
              <a:gdLst/>
              <a:ahLst/>
              <a:cxnLst/>
              <a:rect l="l" t="t" r="r" b="b"/>
              <a:pathLst>
                <a:path w="747039" h="358109">
                  <a:moveTo>
                    <a:pt x="720369" y="168879"/>
                  </a:moveTo>
                  <a:cubicBezTo>
                    <a:pt x="720369" y="256509"/>
                    <a:pt x="644169" y="327629"/>
                    <a:pt x="562889" y="327629"/>
                  </a:cubicBezTo>
                  <a:lnTo>
                    <a:pt x="66040" y="327629"/>
                  </a:lnTo>
                  <a:cubicBezTo>
                    <a:pt x="43180" y="327629"/>
                    <a:pt x="20320" y="322549"/>
                    <a:pt x="0" y="313659"/>
                  </a:cubicBezTo>
                  <a:cubicBezTo>
                    <a:pt x="26670" y="341599"/>
                    <a:pt x="63500" y="358109"/>
                    <a:pt x="98888" y="358109"/>
                  </a:cubicBezTo>
                  <a:lnTo>
                    <a:pt x="600989" y="358109"/>
                  </a:lnTo>
                  <a:cubicBezTo>
                    <a:pt x="680999" y="358109"/>
                    <a:pt x="747039" y="292069"/>
                    <a:pt x="747039" y="212059"/>
                  </a:cubicBezTo>
                  <a:lnTo>
                    <a:pt x="747039" y="95250"/>
                  </a:lnTo>
                  <a:cubicBezTo>
                    <a:pt x="747039" y="58420"/>
                    <a:pt x="733069" y="25400"/>
                    <a:pt x="711479" y="0"/>
                  </a:cubicBezTo>
                  <a:cubicBezTo>
                    <a:pt x="717829" y="16510"/>
                    <a:pt x="720369" y="34290"/>
                    <a:pt x="720369" y="52070"/>
                  </a:cubicBezTo>
                  <a:lnTo>
                    <a:pt x="720369" y="168879"/>
                  </a:lnTo>
                  <a:lnTo>
                    <a:pt x="720369" y="168879"/>
                  </a:lnTo>
                  <a:close/>
                </a:path>
              </a:pathLst>
            </a:custGeom>
            <a:solidFill>
              <a:srgbClr val="704430"/>
            </a:solidFill>
          </p:spPr>
          <p:txBody>
            <a:bodyPr/>
            <a:lstStyle/>
            <a:p>
              <a:endParaRPr lang="en-US"/>
            </a:p>
          </p:txBody>
        </p:sp>
        <p:sp>
          <p:nvSpPr>
            <p:cNvPr id="5" name="Freeform 5"/>
            <p:cNvSpPr/>
            <p:nvPr/>
          </p:nvSpPr>
          <p:spPr>
            <a:xfrm>
              <a:off x="12700" y="12700"/>
              <a:ext cx="786409" cy="408909"/>
            </a:xfrm>
            <a:custGeom>
              <a:avLst/>
              <a:gdLst/>
              <a:ahLst/>
              <a:cxnLst/>
              <a:rect l="l" t="t" r="r" b="b"/>
              <a:pathLst>
                <a:path w="786409" h="408909">
                  <a:moveTo>
                    <a:pt x="146050" y="408909"/>
                  </a:moveTo>
                  <a:lnTo>
                    <a:pt x="640359" y="408909"/>
                  </a:lnTo>
                  <a:cubicBezTo>
                    <a:pt x="720369" y="408909"/>
                    <a:pt x="786409" y="342869"/>
                    <a:pt x="786409" y="262859"/>
                  </a:cubicBezTo>
                  <a:lnTo>
                    <a:pt x="786409" y="146050"/>
                  </a:lnTo>
                  <a:cubicBezTo>
                    <a:pt x="786409" y="66040"/>
                    <a:pt x="720369" y="0"/>
                    <a:pt x="640359"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txBody>
            <a:bodyPr/>
            <a:lstStyle/>
            <a:p>
              <a:endParaRPr lang="en-US"/>
            </a:p>
          </p:txBody>
        </p:sp>
        <p:sp>
          <p:nvSpPr>
            <p:cNvPr id="6" name="Freeform 6"/>
            <p:cNvSpPr/>
            <p:nvPr/>
          </p:nvSpPr>
          <p:spPr>
            <a:xfrm>
              <a:off x="0" y="0"/>
              <a:ext cx="851179" cy="477489"/>
            </a:xfrm>
            <a:custGeom>
              <a:avLst/>
              <a:gdLst/>
              <a:ahLst/>
              <a:cxnLst/>
              <a:rect l="l" t="t" r="r" b="b"/>
              <a:pathLst>
                <a:path w="851179" h="477489">
                  <a:moveTo>
                    <a:pt x="787679" y="74930"/>
                  </a:moveTo>
                  <a:cubicBezTo>
                    <a:pt x="759739" y="30480"/>
                    <a:pt x="710209" y="0"/>
                    <a:pt x="653059" y="0"/>
                  </a:cubicBezTo>
                  <a:lnTo>
                    <a:pt x="158750" y="0"/>
                  </a:lnTo>
                  <a:cubicBezTo>
                    <a:pt x="71120" y="0"/>
                    <a:pt x="0" y="71120"/>
                    <a:pt x="0" y="158750"/>
                  </a:cubicBezTo>
                  <a:lnTo>
                    <a:pt x="0" y="275559"/>
                  </a:lnTo>
                  <a:cubicBezTo>
                    <a:pt x="0" y="327629"/>
                    <a:pt x="25400" y="373349"/>
                    <a:pt x="63500" y="402559"/>
                  </a:cubicBezTo>
                  <a:cubicBezTo>
                    <a:pt x="91440" y="447009"/>
                    <a:pt x="140970" y="477489"/>
                    <a:pt x="192049" y="477489"/>
                  </a:cubicBezTo>
                  <a:lnTo>
                    <a:pt x="692429" y="477489"/>
                  </a:lnTo>
                  <a:cubicBezTo>
                    <a:pt x="780059" y="477489"/>
                    <a:pt x="851179" y="406369"/>
                    <a:pt x="851179" y="318739"/>
                  </a:cubicBezTo>
                  <a:lnTo>
                    <a:pt x="851179" y="201930"/>
                  </a:lnTo>
                  <a:cubicBezTo>
                    <a:pt x="851179" y="149860"/>
                    <a:pt x="825779" y="104140"/>
                    <a:pt x="787679" y="74930"/>
                  </a:cubicBezTo>
                  <a:close/>
                  <a:moveTo>
                    <a:pt x="12700" y="275559"/>
                  </a:moveTo>
                  <a:lnTo>
                    <a:pt x="12700" y="158750"/>
                  </a:lnTo>
                  <a:cubicBezTo>
                    <a:pt x="12700" y="78740"/>
                    <a:pt x="78740" y="12700"/>
                    <a:pt x="158750" y="12700"/>
                  </a:cubicBezTo>
                  <a:lnTo>
                    <a:pt x="653059" y="12700"/>
                  </a:lnTo>
                  <a:cubicBezTo>
                    <a:pt x="733069" y="12700"/>
                    <a:pt x="799109" y="78740"/>
                    <a:pt x="799109" y="158750"/>
                  </a:cubicBezTo>
                  <a:lnTo>
                    <a:pt x="799109" y="275559"/>
                  </a:lnTo>
                  <a:cubicBezTo>
                    <a:pt x="799109" y="355569"/>
                    <a:pt x="733069" y="421609"/>
                    <a:pt x="653059" y="421609"/>
                  </a:cubicBezTo>
                  <a:lnTo>
                    <a:pt x="158750" y="421609"/>
                  </a:lnTo>
                  <a:cubicBezTo>
                    <a:pt x="78740" y="421609"/>
                    <a:pt x="12700" y="356839"/>
                    <a:pt x="12700" y="275559"/>
                  </a:cubicBezTo>
                  <a:close/>
                  <a:moveTo>
                    <a:pt x="839749" y="318739"/>
                  </a:moveTo>
                  <a:cubicBezTo>
                    <a:pt x="839749" y="398749"/>
                    <a:pt x="772439" y="464789"/>
                    <a:pt x="692429" y="464789"/>
                  </a:cubicBezTo>
                  <a:lnTo>
                    <a:pt x="192049" y="464789"/>
                  </a:lnTo>
                  <a:cubicBezTo>
                    <a:pt x="157480" y="464789"/>
                    <a:pt x="120650" y="448279"/>
                    <a:pt x="93980" y="420339"/>
                  </a:cubicBezTo>
                  <a:cubicBezTo>
                    <a:pt x="114300" y="429229"/>
                    <a:pt x="135890" y="434309"/>
                    <a:pt x="160020" y="434309"/>
                  </a:cubicBezTo>
                  <a:lnTo>
                    <a:pt x="654329" y="434309"/>
                  </a:lnTo>
                  <a:cubicBezTo>
                    <a:pt x="741959" y="434309"/>
                    <a:pt x="813079" y="363189"/>
                    <a:pt x="813079" y="275559"/>
                  </a:cubicBezTo>
                  <a:lnTo>
                    <a:pt x="813079" y="158750"/>
                  </a:lnTo>
                  <a:cubicBezTo>
                    <a:pt x="813079" y="140970"/>
                    <a:pt x="809269" y="123190"/>
                    <a:pt x="804189" y="106680"/>
                  </a:cubicBezTo>
                  <a:cubicBezTo>
                    <a:pt x="825779" y="132080"/>
                    <a:pt x="839749" y="165100"/>
                    <a:pt x="839749" y="201930"/>
                  </a:cubicBezTo>
                  <a:lnTo>
                    <a:pt x="839749" y="318739"/>
                  </a:lnTo>
                  <a:cubicBezTo>
                    <a:pt x="839749" y="318739"/>
                    <a:pt x="839749" y="318739"/>
                    <a:pt x="839749" y="318739"/>
                  </a:cubicBezTo>
                  <a:close/>
                </a:path>
              </a:pathLst>
            </a:custGeom>
            <a:solidFill>
              <a:srgbClr val="704430"/>
            </a:solidFill>
          </p:spPr>
          <p:txBody>
            <a:bodyPr/>
            <a:lstStyle/>
            <a:p>
              <a:endParaRPr lang="en-US"/>
            </a:p>
          </p:txBody>
        </p:sp>
      </p:grpSp>
      <p:grpSp>
        <p:nvGrpSpPr>
          <p:cNvPr id="7" name="Group 7"/>
          <p:cNvGrpSpPr/>
          <p:nvPr/>
        </p:nvGrpSpPr>
        <p:grpSpPr>
          <a:xfrm>
            <a:off x="12415735" y="2041070"/>
            <a:ext cx="1377979" cy="1652766"/>
            <a:chOff x="0" y="0"/>
            <a:chExt cx="398102" cy="477489"/>
          </a:xfrm>
        </p:grpSpPr>
        <p:sp>
          <p:nvSpPr>
            <p:cNvPr id="8" name="Freeform 8"/>
            <p:cNvSpPr/>
            <p:nvPr/>
          </p:nvSpPr>
          <p:spPr>
            <a:xfrm>
              <a:off x="92710" y="106680"/>
              <a:ext cx="293962" cy="358109"/>
            </a:xfrm>
            <a:custGeom>
              <a:avLst/>
              <a:gdLst/>
              <a:ahLst/>
              <a:cxnLst/>
              <a:rect l="l" t="t" r="r" b="b"/>
              <a:pathLst>
                <a:path w="293962" h="358109">
                  <a:moveTo>
                    <a:pt x="267292" y="168879"/>
                  </a:moveTo>
                  <a:cubicBezTo>
                    <a:pt x="267292" y="256509"/>
                    <a:pt x="191092" y="327629"/>
                    <a:pt x="109812" y="327629"/>
                  </a:cubicBezTo>
                  <a:lnTo>
                    <a:pt x="66040" y="327629"/>
                  </a:lnTo>
                  <a:cubicBezTo>
                    <a:pt x="43180" y="327629"/>
                    <a:pt x="20320" y="322549"/>
                    <a:pt x="0" y="313659"/>
                  </a:cubicBezTo>
                  <a:cubicBezTo>
                    <a:pt x="26670" y="341599"/>
                    <a:pt x="63500" y="358109"/>
                    <a:pt x="96001" y="358109"/>
                  </a:cubicBezTo>
                  <a:lnTo>
                    <a:pt x="147912" y="358109"/>
                  </a:lnTo>
                  <a:cubicBezTo>
                    <a:pt x="227922" y="358109"/>
                    <a:pt x="293962" y="292069"/>
                    <a:pt x="293962" y="212059"/>
                  </a:cubicBezTo>
                  <a:lnTo>
                    <a:pt x="293962" y="95250"/>
                  </a:lnTo>
                  <a:cubicBezTo>
                    <a:pt x="293962" y="58420"/>
                    <a:pt x="279992" y="25400"/>
                    <a:pt x="258402" y="0"/>
                  </a:cubicBezTo>
                  <a:cubicBezTo>
                    <a:pt x="264752" y="16510"/>
                    <a:pt x="267292" y="34290"/>
                    <a:pt x="267292" y="52070"/>
                  </a:cubicBezTo>
                  <a:lnTo>
                    <a:pt x="267292" y="168879"/>
                  </a:lnTo>
                  <a:lnTo>
                    <a:pt x="267292" y="168879"/>
                  </a:lnTo>
                  <a:close/>
                </a:path>
              </a:pathLst>
            </a:custGeom>
            <a:solidFill>
              <a:srgbClr val="704430"/>
            </a:solidFill>
          </p:spPr>
          <p:txBody>
            <a:bodyPr/>
            <a:lstStyle/>
            <a:p>
              <a:endParaRPr lang="en-US"/>
            </a:p>
          </p:txBody>
        </p:sp>
        <p:sp>
          <p:nvSpPr>
            <p:cNvPr id="9" name="Freeform 9"/>
            <p:cNvSpPr/>
            <p:nvPr/>
          </p:nvSpPr>
          <p:spPr>
            <a:xfrm>
              <a:off x="12700" y="12700"/>
              <a:ext cx="333332" cy="408909"/>
            </a:xfrm>
            <a:custGeom>
              <a:avLst/>
              <a:gdLst/>
              <a:ahLst/>
              <a:cxnLst/>
              <a:rect l="l" t="t" r="r" b="b"/>
              <a:pathLst>
                <a:path w="333332" h="408909">
                  <a:moveTo>
                    <a:pt x="146050" y="408909"/>
                  </a:moveTo>
                  <a:lnTo>
                    <a:pt x="187282" y="408909"/>
                  </a:lnTo>
                  <a:cubicBezTo>
                    <a:pt x="267292" y="408909"/>
                    <a:pt x="333332" y="342869"/>
                    <a:pt x="333332" y="262859"/>
                  </a:cubicBezTo>
                  <a:lnTo>
                    <a:pt x="333332" y="146050"/>
                  </a:lnTo>
                  <a:cubicBezTo>
                    <a:pt x="333332" y="66040"/>
                    <a:pt x="267292" y="0"/>
                    <a:pt x="187282"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txBody>
            <a:bodyPr/>
            <a:lstStyle/>
            <a:p>
              <a:endParaRPr lang="en-US"/>
            </a:p>
          </p:txBody>
        </p:sp>
        <p:sp>
          <p:nvSpPr>
            <p:cNvPr id="10" name="Freeform 10"/>
            <p:cNvSpPr/>
            <p:nvPr/>
          </p:nvSpPr>
          <p:spPr>
            <a:xfrm>
              <a:off x="0" y="0"/>
              <a:ext cx="398102" cy="477489"/>
            </a:xfrm>
            <a:custGeom>
              <a:avLst/>
              <a:gdLst/>
              <a:ahLst/>
              <a:cxnLst/>
              <a:rect l="l" t="t" r="r" b="b"/>
              <a:pathLst>
                <a:path w="398102" h="477489">
                  <a:moveTo>
                    <a:pt x="334602" y="74930"/>
                  </a:moveTo>
                  <a:cubicBezTo>
                    <a:pt x="306662" y="30480"/>
                    <a:pt x="257132" y="0"/>
                    <a:pt x="199982" y="0"/>
                  </a:cubicBezTo>
                  <a:lnTo>
                    <a:pt x="158750" y="0"/>
                  </a:lnTo>
                  <a:cubicBezTo>
                    <a:pt x="71120" y="0"/>
                    <a:pt x="0" y="71120"/>
                    <a:pt x="0" y="158750"/>
                  </a:cubicBezTo>
                  <a:lnTo>
                    <a:pt x="0" y="275559"/>
                  </a:lnTo>
                  <a:cubicBezTo>
                    <a:pt x="0" y="327629"/>
                    <a:pt x="25400" y="373349"/>
                    <a:pt x="63500" y="402559"/>
                  </a:cubicBezTo>
                  <a:cubicBezTo>
                    <a:pt x="91440" y="447009"/>
                    <a:pt x="140970" y="477489"/>
                    <a:pt x="188711" y="477489"/>
                  </a:cubicBezTo>
                  <a:lnTo>
                    <a:pt x="239352" y="477489"/>
                  </a:lnTo>
                  <a:cubicBezTo>
                    <a:pt x="326982" y="477489"/>
                    <a:pt x="398102" y="406369"/>
                    <a:pt x="398102" y="318739"/>
                  </a:cubicBezTo>
                  <a:lnTo>
                    <a:pt x="398102" y="201930"/>
                  </a:lnTo>
                  <a:cubicBezTo>
                    <a:pt x="398102" y="149860"/>
                    <a:pt x="372702" y="104140"/>
                    <a:pt x="334602" y="74930"/>
                  </a:cubicBezTo>
                  <a:close/>
                  <a:moveTo>
                    <a:pt x="12700" y="275559"/>
                  </a:moveTo>
                  <a:lnTo>
                    <a:pt x="12700" y="158750"/>
                  </a:lnTo>
                  <a:cubicBezTo>
                    <a:pt x="12700" y="78740"/>
                    <a:pt x="78740" y="12700"/>
                    <a:pt x="158750" y="12700"/>
                  </a:cubicBezTo>
                  <a:lnTo>
                    <a:pt x="199982" y="12700"/>
                  </a:lnTo>
                  <a:cubicBezTo>
                    <a:pt x="279992" y="12700"/>
                    <a:pt x="346032" y="78740"/>
                    <a:pt x="346032" y="158750"/>
                  </a:cubicBezTo>
                  <a:lnTo>
                    <a:pt x="346032" y="275559"/>
                  </a:lnTo>
                  <a:cubicBezTo>
                    <a:pt x="346032" y="355569"/>
                    <a:pt x="279992" y="421609"/>
                    <a:pt x="199982" y="421609"/>
                  </a:cubicBezTo>
                  <a:lnTo>
                    <a:pt x="158750" y="421609"/>
                  </a:lnTo>
                  <a:cubicBezTo>
                    <a:pt x="78740" y="421609"/>
                    <a:pt x="12700" y="356839"/>
                    <a:pt x="12700" y="275559"/>
                  </a:cubicBezTo>
                  <a:close/>
                  <a:moveTo>
                    <a:pt x="386672" y="318739"/>
                  </a:moveTo>
                  <a:cubicBezTo>
                    <a:pt x="386672" y="398749"/>
                    <a:pt x="319362" y="464789"/>
                    <a:pt x="239352" y="464789"/>
                  </a:cubicBezTo>
                  <a:lnTo>
                    <a:pt x="188711" y="464789"/>
                  </a:lnTo>
                  <a:cubicBezTo>
                    <a:pt x="157480" y="464789"/>
                    <a:pt x="120650" y="448279"/>
                    <a:pt x="93980" y="420339"/>
                  </a:cubicBezTo>
                  <a:cubicBezTo>
                    <a:pt x="114300" y="429229"/>
                    <a:pt x="135890" y="434309"/>
                    <a:pt x="160020" y="434309"/>
                  </a:cubicBezTo>
                  <a:lnTo>
                    <a:pt x="201252" y="434309"/>
                  </a:lnTo>
                  <a:cubicBezTo>
                    <a:pt x="288882" y="434309"/>
                    <a:pt x="360002" y="363189"/>
                    <a:pt x="360002" y="275559"/>
                  </a:cubicBezTo>
                  <a:lnTo>
                    <a:pt x="360002" y="158750"/>
                  </a:lnTo>
                  <a:cubicBezTo>
                    <a:pt x="360002" y="140970"/>
                    <a:pt x="356192" y="123190"/>
                    <a:pt x="351112" y="106680"/>
                  </a:cubicBezTo>
                  <a:cubicBezTo>
                    <a:pt x="372702" y="132080"/>
                    <a:pt x="386672" y="165100"/>
                    <a:pt x="386672" y="201930"/>
                  </a:cubicBezTo>
                  <a:lnTo>
                    <a:pt x="386672" y="318739"/>
                  </a:lnTo>
                  <a:cubicBezTo>
                    <a:pt x="386672" y="318739"/>
                    <a:pt x="386672" y="318739"/>
                    <a:pt x="386672" y="318739"/>
                  </a:cubicBezTo>
                  <a:close/>
                </a:path>
              </a:pathLst>
            </a:custGeom>
            <a:solidFill>
              <a:srgbClr val="704430"/>
            </a:solidFill>
          </p:spPr>
          <p:txBody>
            <a:bodyPr/>
            <a:lstStyle/>
            <a:p>
              <a:endParaRPr lang="en-US"/>
            </a:p>
          </p:txBody>
        </p:sp>
      </p:grpSp>
      <p:sp>
        <p:nvSpPr>
          <p:cNvPr id="11" name="AutoShape 11"/>
          <p:cNvSpPr/>
          <p:nvPr/>
        </p:nvSpPr>
        <p:spPr>
          <a:xfrm>
            <a:off x="12883636" y="1590221"/>
            <a:ext cx="354094"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AutoShape 12"/>
          <p:cNvSpPr/>
          <p:nvPr/>
        </p:nvSpPr>
        <p:spPr>
          <a:xfrm rot="5400000">
            <a:off x="12883636" y="1590221"/>
            <a:ext cx="354094" cy="0"/>
          </a:xfrm>
          <a:prstGeom prst="line">
            <a:avLst/>
          </a:prstGeom>
          <a:ln w="47625" cap="rnd">
            <a:solidFill>
              <a:srgbClr val="704430"/>
            </a:solidFill>
            <a:prstDash val="solid"/>
            <a:headEnd type="none" w="sm" len="sm"/>
            <a:tailEnd type="none" w="sm" len="sm"/>
          </a:ln>
        </p:spPr>
        <p:txBody>
          <a:bodyPr/>
          <a:lstStyle/>
          <a:p>
            <a:endParaRPr lang="en-US"/>
          </a:p>
        </p:txBody>
      </p:sp>
      <p:grpSp>
        <p:nvGrpSpPr>
          <p:cNvPr id="13" name="Group 13"/>
          <p:cNvGrpSpPr/>
          <p:nvPr/>
        </p:nvGrpSpPr>
        <p:grpSpPr>
          <a:xfrm>
            <a:off x="9050595" y="2857500"/>
            <a:ext cx="7561005" cy="7162613"/>
            <a:chOff x="0" y="0"/>
            <a:chExt cx="2000700" cy="1895283"/>
          </a:xfrm>
        </p:grpSpPr>
        <p:sp>
          <p:nvSpPr>
            <p:cNvPr id="14" name="Freeform 14"/>
            <p:cNvSpPr/>
            <p:nvPr/>
          </p:nvSpPr>
          <p:spPr>
            <a:xfrm>
              <a:off x="92710" y="106680"/>
              <a:ext cx="1896560" cy="1775903"/>
            </a:xfrm>
            <a:custGeom>
              <a:avLst/>
              <a:gdLst/>
              <a:ahLst/>
              <a:cxnLst/>
              <a:rect l="l" t="t" r="r" b="b"/>
              <a:pathLst>
                <a:path w="1896560" h="1775903">
                  <a:moveTo>
                    <a:pt x="1869890" y="1586673"/>
                  </a:moveTo>
                  <a:cubicBezTo>
                    <a:pt x="1869890" y="1674303"/>
                    <a:pt x="1793690" y="1745423"/>
                    <a:pt x="1712410" y="1745423"/>
                  </a:cubicBezTo>
                  <a:lnTo>
                    <a:pt x="66040" y="1745423"/>
                  </a:lnTo>
                  <a:cubicBezTo>
                    <a:pt x="43180" y="1745423"/>
                    <a:pt x="20320" y="1740343"/>
                    <a:pt x="0" y="1731453"/>
                  </a:cubicBezTo>
                  <a:cubicBezTo>
                    <a:pt x="26670" y="1759393"/>
                    <a:pt x="63500" y="1775903"/>
                    <a:pt x="106215" y="1775903"/>
                  </a:cubicBezTo>
                  <a:lnTo>
                    <a:pt x="1750510" y="1775903"/>
                  </a:lnTo>
                  <a:cubicBezTo>
                    <a:pt x="1830520" y="1775903"/>
                    <a:pt x="1896560" y="1709863"/>
                    <a:pt x="1896560" y="1629853"/>
                  </a:cubicBezTo>
                  <a:lnTo>
                    <a:pt x="1896560" y="95250"/>
                  </a:lnTo>
                  <a:cubicBezTo>
                    <a:pt x="1896560" y="58420"/>
                    <a:pt x="1882590" y="25400"/>
                    <a:pt x="1861000" y="0"/>
                  </a:cubicBezTo>
                  <a:cubicBezTo>
                    <a:pt x="1867350" y="16510"/>
                    <a:pt x="1869890" y="34290"/>
                    <a:pt x="1869890" y="52070"/>
                  </a:cubicBezTo>
                  <a:lnTo>
                    <a:pt x="1869890" y="1586673"/>
                  </a:lnTo>
                  <a:lnTo>
                    <a:pt x="1869890" y="1586673"/>
                  </a:lnTo>
                  <a:close/>
                </a:path>
              </a:pathLst>
            </a:custGeom>
            <a:solidFill>
              <a:srgbClr val="704430"/>
            </a:solidFill>
          </p:spPr>
          <p:txBody>
            <a:bodyPr/>
            <a:lstStyle/>
            <a:p>
              <a:endParaRPr lang="en-US"/>
            </a:p>
          </p:txBody>
        </p:sp>
        <p:sp>
          <p:nvSpPr>
            <p:cNvPr id="15" name="Freeform 15"/>
            <p:cNvSpPr/>
            <p:nvPr/>
          </p:nvSpPr>
          <p:spPr>
            <a:xfrm>
              <a:off x="12700" y="28254"/>
              <a:ext cx="1935930" cy="1826703"/>
            </a:xfrm>
            <a:custGeom>
              <a:avLst/>
              <a:gdLst/>
              <a:ahLst/>
              <a:cxnLst/>
              <a:rect l="l" t="t" r="r" b="b"/>
              <a:pathLst>
                <a:path w="1935930" h="1826703">
                  <a:moveTo>
                    <a:pt x="146050" y="1826703"/>
                  </a:moveTo>
                  <a:lnTo>
                    <a:pt x="1789880" y="1826703"/>
                  </a:lnTo>
                  <a:cubicBezTo>
                    <a:pt x="1869890" y="1826703"/>
                    <a:pt x="1935930" y="1760663"/>
                    <a:pt x="1935930" y="1680653"/>
                  </a:cubicBezTo>
                  <a:lnTo>
                    <a:pt x="1935930" y="146050"/>
                  </a:lnTo>
                  <a:cubicBezTo>
                    <a:pt x="1935930" y="66040"/>
                    <a:pt x="1869890" y="0"/>
                    <a:pt x="1789880" y="0"/>
                  </a:cubicBezTo>
                  <a:lnTo>
                    <a:pt x="146050" y="0"/>
                  </a:lnTo>
                  <a:cubicBezTo>
                    <a:pt x="66040" y="0"/>
                    <a:pt x="0" y="66040"/>
                    <a:pt x="0" y="146050"/>
                  </a:cubicBezTo>
                  <a:lnTo>
                    <a:pt x="0" y="1680653"/>
                  </a:lnTo>
                  <a:cubicBezTo>
                    <a:pt x="0" y="1761933"/>
                    <a:pt x="66040" y="1826703"/>
                    <a:pt x="146050" y="1826703"/>
                  </a:cubicBezTo>
                  <a:close/>
                </a:path>
              </a:pathLst>
            </a:custGeom>
            <a:solidFill>
              <a:srgbClr val="FFF3ED"/>
            </a:solidFill>
          </p:spPr>
          <p:txBody>
            <a:bodyPr/>
            <a:lstStyle/>
            <a:p>
              <a:endParaRPr lang="en-US"/>
            </a:p>
          </p:txBody>
        </p:sp>
        <p:sp>
          <p:nvSpPr>
            <p:cNvPr id="16" name="Freeform 16"/>
            <p:cNvSpPr/>
            <p:nvPr/>
          </p:nvSpPr>
          <p:spPr>
            <a:xfrm>
              <a:off x="0" y="0"/>
              <a:ext cx="2000700" cy="1895283"/>
            </a:xfrm>
            <a:custGeom>
              <a:avLst/>
              <a:gdLst/>
              <a:ahLst/>
              <a:cxnLst/>
              <a:rect l="l" t="t" r="r" b="b"/>
              <a:pathLst>
                <a:path w="2000700" h="1895283">
                  <a:moveTo>
                    <a:pt x="1937200" y="74930"/>
                  </a:moveTo>
                  <a:cubicBezTo>
                    <a:pt x="1909260" y="30480"/>
                    <a:pt x="1859730" y="0"/>
                    <a:pt x="1802580" y="0"/>
                  </a:cubicBezTo>
                  <a:lnTo>
                    <a:pt x="158750" y="0"/>
                  </a:lnTo>
                  <a:cubicBezTo>
                    <a:pt x="71120" y="0"/>
                    <a:pt x="0" y="71120"/>
                    <a:pt x="0" y="158750"/>
                  </a:cubicBezTo>
                  <a:lnTo>
                    <a:pt x="0" y="1693353"/>
                  </a:lnTo>
                  <a:cubicBezTo>
                    <a:pt x="0" y="1745423"/>
                    <a:pt x="25400" y="1791143"/>
                    <a:pt x="63500" y="1820353"/>
                  </a:cubicBezTo>
                  <a:cubicBezTo>
                    <a:pt x="91440" y="1864803"/>
                    <a:pt x="140970" y="1895283"/>
                    <a:pt x="200519" y="1895283"/>
                  </a:cubicBezTo>
                  <a:lnTo>
                    <a:pt x="1841950" y="1895283"/>
                  </a:lnTo>
                  <a:cubicBezTo>
                    <a:pt x="1929580" y="1895283"/>
                    <a:pt x="2000700" y="1824163"/>
                    <a:pt x="2000700" y="1736533"/>
                  </a:cubicBezTo>
                  <a:lnTo>
                    <a:pt x="2000700" y="201930"/>
                  </a:lnTo>
                  <a:cubicBezTo>
                    <a:pt x="2000700" y="149860"/>
                    <a:pt x="1975300" y="104140"/>
                    <a:pt x="1937200" y="74930"/>
                  </a:cubicBezTo>
                  <a:close/>
                  <a:moveTo>
                    <a:pt x="12700" y="1693353"/>
                  </a:moveTo>
                  <a:lnTo>
                    <a:pt x="12700" y="158750"/>
                  </a:lnTo>
                  <a:cubicBezTo>
                    <a:pt x="12700" y="78740"/>
                    <a:pt x="78740" y="12700"/>
                    <a:pt x="158750" y="12700"/>
                  </a:cubicBezTo>
                  <a:lnTo>
                    <a:pt x="1802580" y="12700"/>
                  </a:lnTo>
                  <a:cubicBezTo>
                    <a:pt x="1882590" y="12700"/>
                    <a:pt x="1948630" y="78740"/>
                    <a:pt x="1948630" y="158750"/>
                  </a:cubicBezTo>
                  <a:lnTo>
                    <a:pt x="1948630" y="1693353"/>
                  </a:lnTo>
                  <a:cubicBezTo>
                    <a:pt x="1948630" y="1773363"/>
                    <a:pt x="1882590" y="1839403"/>
                    <a:pt x="1802580" y="1839403"/>
                  </a:cubicBezTo>
                  <a:lnTo>
                    <a:pt x="158750" y="1839403"/>
                  </a:lnTo>
                  <a:cubicBezTo>
                    <a:pt x="78740" y="1839403"/>
                    <a:pt x="12700" y="1774633"/>
                    <a:pt x="12700" y="1693353"/>
                  </a:cubicBezTo>
                  <a:close/>
                  <a:moveTo>
                    <a:pt x="1989270" y="1736533"/>
                  </a:moveTo>
                  <a:cubicBezTo>
                    <a:pt x="1989270" y="1816543"/>
                    <a:pt x="1921960" y="1882583"/>
                    <a:pt x="1841950" y="1882583"/>
                  </a:cubicBezTo>
                  <a:lnTo>
                    <a:pt x="200519" y="1882583"/>
                  </a:lnTo>
                  <a:cubicBezTo>
                    <a:pt x="157480" y="1882583"/>
                    <a:pt x="120650" y="1866073"/>
                    <a:pt x="93980" y="1838133"/>
                  </a:cubicBezTo>
                  <a:cubicBezTo>
                    <a:pt x="114300" y="1847023"/>
                    <a:pt x="135890" y="1852103"/>
                    <a:pt x="160020" y="1852103"/>
                  </a:cubicBezTo>
                  <a:lnTo>
                    <a:pt x="1803850" y="1852103"/>
                  </a:lnTo>
                  <a:cubicBezTo>
                    <a:pt x="1891480" y="1852103"/>
                    <a:pt x="1962600" y="1780983"/>
                    <a:pt x="1962600" y="1693353"/>
                  </a:cubicBezTo>
                  <a:lnTo>
                    <a:pt x="1962600" y="158750"/>
                  </a:lnTo>
                  <a:cubicBezTo>
                    <a:pt x="1962600" y="140970"/>
                    <a:pt x="1958790" y="123190"/>
                    <a:pt x="1953710" y="106680"/>
                  </a:cubicBezTo>
                  <a:cubicBezTo>
                    <a:pt x="1975300" y="132080"/>
                    <a:pt x="1989270" y="165100"/>
                    <a:pt x="1989270" y="201930"/>
                  </a:cubicBezTo>
                  <a:lnTo>
                    <a:pt x="1989270" y="1736533"/>
                  </a:lnTo>
                  <a:cubicBezTo>
                    <a:pt x="1989270" y="1736533"/>
                    <a:pt x="1989270" y="1736533"/>
                    <a:pt x="1989270" y="1736533"/>
                  </a:cubicBezTo>
                  <a:close/>
                </a:path>
              </a:pathLst>
            </a:custGeom>
            <a:solidFill>
              <a:srgbClr val="704430"/>
            </a:solidFill>
          </p:spPr>
          <p:txBody>
            <a:bodyPr/>
            <a:lstStyle/>
            <a:p>
              <a:endParaRPr lang="en-US"/>
            </a:p>
          </p:txBody>
        </p:sp>
      </p:grpSp>
      <p:grpSp>
        <p:nvGrpSpPr>
          <p:cNvPr id="17" name="Group 17"/>
          <p:cNvGrpSpPr/>
          <p:nvPr/>
        </p:nvGrpSpPr>
        <p:grpSpPr>
          <a:xfrm>
            <a:off x="14548186" y="1467245"/>
            <a:ext cx="245953" cy="24595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19" name="Group 19"/>
          <p:cNvGrpSpPr/>
          <p:nvPr/>
        </p:nvGrpSpPr>
        <p:grpSpPr>
          <a:xfrm>
            <a:off x="15030196" y="1521315"/>
            <a:ext cx="245953" cy="245953"/>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21" name="Group 21"/>
          <p:cNvGrpSpPr/>
          <p:nvPr/>
        </p:nvGrpSpPr>
        <p:grpSpPr>
          <a:xfrm>
            <a:off x="15511109" y="1467245"/>
            <a:ext cx="245953" cy="24595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sp>
        <p:nvSpPr>
          <p:cNvPr id="23" name="Freeform 23"/>
          <p:cNvSpPr/>
          <p:nvPr/>
        </p:nvSpPr>
        <p:spPr>
          <a:xfrm>
            <a:off x="1295400" y="5289720"/>
            <a:ext cx="3325463" cy="4997280"/>
          </a:xfrm>
          <a:custGeom>
            <a:avLst/>
            <a:gdLst/>
            <a:ahLst/>
            <a:cxnLst/>
            <a:rect l="l" t="t" r="r" b="b"/>
            <a:pathLst>
              <a:path w="3325463" h="4997280">
                <a:moveTo>
                  <a:pt x="0" y="0"/>
                </a:moveTo>
                <a:lnTo>
                  <a:pt x="3325462" y="0"/>
                </a:lnTo>
                <a:lnTo>
                  <a:pt x="3325462" y="4997280"/>
                </a:lnTo>
                <a:lnTo>
                  <a:pt x="0" y="49972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9247327" y="3703455"/>
            <a:ext cx="6755323" cy="4985980"/>
          </a:xfrm>
          <a:prstGeom prst="rect">
            <a:avLst/>
          </a:prstGeom>
        </p:spPr>
        <p:txBody>
          <a:bodyPr wrap="square" lIns="0" tIns="0" rIns="0" bIns="0" rtlCol="0" anchor="t">
            <a:spAutoFit/>
          </a:bodyPr>
          <a:lstStyle/>
          <a:p>
            <a:pPr algn="just">
              <a:lnSpc>
                <a:spcPct val="150000"/>
              </a:lnSpc>
            </a:pPr>
            <a:r>
              <a:rPr lang="vi-VN" sz="5400" b="1" dirty="0" smtClean="0">
                <a:solidFill>
                  <a:srgbClr val="000000"/>
                </a:solidFill>
                <a:effectLst/>
                <a:latin typeface="+mj-lt"/>
                <a:ea typeface="Calibri" panose="020F0502020204030204" pitchFamily="34" charset="0"/>
                <a:cs typeface="Times New Roman" panose="02020603050405020304" pitchFamily="18" charset="0"/>
              </a:rPr>
              <a:t>Câu 1: </a:t>
            </a:r>
            <a:r>
              <a:rPr lang="vi-VN" sz="5400" dirty="0" smtClean="0">
                <a:solidFill>
                  <a:srgbClr val="000000"/>
                </a:solidFill>
                <a:effectLst/>
                <a:latin typeface="+mj-lt"/>
                <a:ea typeface="Calibri" panose="020F0502020204030204" pitchFamily="34" charset="0"/>
                <a:cs typeface="Times New Roman" panose="02020603050405020304" pitchFamily="18" charset="0"/>
              </a:rPr>
              <a:t>Tìm </a:t>
            </a:r>
            <a:r>
              <a:rPr lang="vi-VN" sz="5400" dirty="0">
                <a:solidFill>
                  <a:srgbClr val="000000"/>
                </a:solidFill>
                <a:effectLst/>
                <a:latin typeface="+mj-lt"/>
                <a:ea typeface="Calibri" panose="020F0502020204030204" pitchFamily="34" charset="0"/>
                <a:cs typeface="Times New Roman" panose="02020603050405020304" pitchFamily="18" charset="0"/>
              </a:rPr>
              <a:t>các dấu ngoặc kép trong bài đọc “Những trang sách tuổi thơ</a:t>
            </a:r>
            <a:r>
              <a:rPr lang="vi-VN" sz="5400" dirty="0" smtClean="0">
                <a:solidFill>
                  <a:srgbClr val="000000"/>
                </a:solidFill>
                <a:effectLst/>
                <a:latin typeface="+mj-lt"/>
                <a:ea typeface="Calibri" panose="020F0502020204030204" pitchFamily="34" charset="0"/>
                <a:cs typeface="Times New Roman" panose="02020603050405020304" pitchFamily="18" charset="0"/>
              </a:rPr>
              <a:t>”?</a:t>
            </a:r>
            <a:endParaRPr lang="vi-VN" sz="5400" dirty="0">
              <a:effectLst/>
              <a:latin typeface="+mj-lt"/>
              <a:ea typeface="Calibri" panose="020F0502020204030204" pitchFamily="34" charset="0"/>
              <a:cs typeface="Times New Roman" panose="02020603050405020304" pitchFamily="18" charset="0"/>
            </a:endParaRPr>
          </a:p>
        </p:txBody>
      </p:sp>
      <p:sp>
        <p:nvSpPr>
          <p:cNvPr id="25" name="TextBox 25"/>
          <p:cNvSpPr txBox="1"/>
          <p:nvPr/>
        </p:nvSpPr>
        <p:spPr>
          <a:xfrm>
            <a:off x="762000" y="2019300"/>
            <a:ext cx="6432116" cy="1310936"/>
          </a:xfrm>
          <a:prstGeom prst="rect">
            <a:avLst/>
          </a:prstGeom>
        </p:spPr>
        <p:txBody>
          <a:bodyPr lIns="0" tIns="0" rIns="0" bIns="0" rtlCol="0" anchor="t">
            <a:spAutoFit/>
          </a:bodyPr>
          <a:lstStyle/>
          <a:p>
            <a:pPr>
              <a:lnSpc>
                <a:spcPts val="12360"/>
              </a:lnSpc>
            </a:pPr>
            <a:r>
              <a:rPr lang="vi-VN" sz="3600" b="1" dirty="0">
                <a:solidFill>
                  <a:srgbClr val="C00000"/>
                </a:solidFill>
                <a:latin typeface="+mj-lt"/>
              </a:rPr>
              <a:t>HOẠT ĐỘNG 1: NHẬN XÉT</a:t>
            </a:r>
            <a:endParaRPr lang="en-US" sz="3600" b="1" dirty="0">
              <a:solidFill>
                <a:srgbClr val="C00000"/>
              </a:solidFill>
              <a:latin typeface="+mj-lt"/>
            </a:endParaRPr>
          </a:p>
        </p:txBody>
      </p:sp>
      <p:pic>
        <p:nvPicPr>
          <p:cNvPr id="27" name="Picture 14">
            <a:extLst>
              <a:ext uri="{FF2B5EF4-FFF2-40B4-BE49-F238E27FC236}">
                <a16:creationId xmlns:a16="http://schemas.microsoft.com/office/drawing/2014/main" xmlns="" id="{A9C2B200-0923-4C91-87A3-3CA4DB0D7A0D}"/>
              </a:ext>
            </a:extLst>
          </p:cNvPr>
          <p:cNvPicPr>
            <a:picLocks noChangeAspect="1"/>
          </p:cNvPicPr>
          <p:nvPr/>
        </p:nvPicPr>
        <p:blipFill>
          <a:blip r:embed="rId6"/>
          <a:srcRect/>
          <a:stretch>
            <a:fillRect/>
          </a:stretch>
        </p:blipFill>
        <p:spPr>
          <a:xfrm>
            <a:off x="6736327" y="3168737"/>
            <a:ext cx="2271072" cy="2282483"/>
          </a:xfrm>
          <a:prstGeom prst="rect">
            <a:avLst/>
          </a:prstGeom>
        </p:spPr>
      </p:pic>
      <p:sp>
        <p:nvSpPr>
          <p:cNvPr id="29" name="TextBox 28"/>
          <p:cNvSpPr txBox="1"/>
          <p:nvPr/>
        </p:nvSpPr>
        <p:spPr>
          <a:xfrm>
            <a:off x="6248400" y="952500"/>
            <a:ext cx="6946975" cy="120032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a:p>
            <a:endParaRPr lang="vi-VN" sz="3600" dirty="0"/>
          </a:p>
        </p:txBody>
      </p:sp>
      <p:sp>
        <p:nvSpPr>
          <p:cNvPr id="30" name="Explosion 2 29"/>
          <p:cNvSpPr/>
          <p:nvPr/>
        </p:nvSpPr>
        <p:spPr>
          <a:xfrm rot="21336006">
            <a:off x="4537985" y="6531894"/>
            <a:ext cx="4077166" cy="235286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SGK/54 </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11" name="Group 11"/>
          <p:cNvGrpSpPr/>
          <p:nvPr/>
        </p:nvGrpSpPr>
        <p:grpSpPr>
          <a:xfrm>
            <a:off x="190500" y="386205"/>
            <a:ext cx="17906999" cy="9514590"/>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ubicBezTo>
                    <a:pt x="4415471" y="2053411"/>
                    <a:pt x="4415471" y="2053411"/>
                    <a:pt x="4415471" y="2053411"/>
                  </a:cubicBezTo>
                  <a:close/>
                </a:path>
              </a:pathLst>
            </a:custGeom>
            <a:solidFill>
              <a:srgbClr val="704430"/>
            </a:solidFill>
          </p:spPr>
          <p:txBody>
            <a:bodyPr/>
            <a:lstStyle/>
            <a:p>
              <a:endParaRPr lang="en-US"/>
            </a:p>
          </p:txBody>
        </p:sp>
      </p:grpSp>
      <p:grpSp>
        <p:nvGrpSpPr>
          <p:cNvPr id="27" name="Group 27"/>
          <p:cNvGrpSpPr/>
          <p:nvPr/>
        </p:nvGrpSpPr>
        <p:grpSpPr>
          <a:xfrm>
            <a:off x="14350757" y="1070721"/>
            <a:ext cx="406363" cy="406363"/>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9DDBF"/>
            </a:solidFill>
          </p:spPr>
          <p:txBody>
            <a:bodyPr/>
            <a:lstStyle/>
            <a:p>
              <a:endParaRPr lang="en-US"/>
            </a:p>
          </p:txBody>
        </p:sp>
      </p:grpSp>
      <p:sp>
        <p:nvSpPr>
          <p:cNvPr id="36" name="TextBox 6">
            <a:extLst>
              <a:ext uri="{FF2B5EF4-FFF2-40B4-BE49-F238E27FC236}">
                <a16:creationId xmlns:a16="http://schemas.microsoft.com/office/drawing/2014/main" xmlns="" id="{EE20A3FF-C20E-4A1C-A94F-1EDEA69AE2AF}"/>
              </a:ext>
            </a:extLst>
          </p:cNvPr>
          <p:cNvSpPr txBox="1"/>
          <p:nvPr/>
        </p:nvSpPr>
        <p:spPr>
          <a:xfrm>
            <a:off x="647699" y="787712"/>
            <a:ext cx="16992599" cy="7448193"/>
          </a:xfrm>
          <a:prstGeom prst="rect">
            <a:avLst/>
          </a:prstGeom>
        </p:spPr>
        <p:txBody>
          <a:bodyPr wrap="square" lIns="0" tIns="0" rIns="0" bIns="0" rtlCol="0" anchor="t">
            <a:spAutoFit/>
          </a:bodyPr>
          <a:lstStyle/>
          <a:p>
            <a:pPr algn="ctr"/>
            <a:r>
              <a:rPr lang="vi-VN" sz="3200" dirty="0">
                <a:latin typeface="+mj-lt"/>
              </a:rPr>
              <a:t>Bài </a:t>
            </a:r>
            <a:r>
              <a:rPr lang="vi-VN" sz="3200" dirty="0" smtClean="0">
                <a:latin typeface="+mj-lt"/>
              </a:rPr>
              <a:t>đọc: </a:t>
            </a:r>
            <a:r>
              <a:rPr lang="vi-VN" sz="3200" b="1" dirty="0" smtClean="0">
                <a:latin typeface="+mj-lt"/>
              </a:rPr>
              <a:t>Những </a:t>
            </a:r>
            <a:r>
              <a:rPr lang="vi-VN" sz="3200" b="1" dirty="0">
                <a:latin typeface="+mj-lt"/>
              </a:rPr>
              <a:t>trang sách tuổi thơ</a:t>
            </a:r>
            <a:endParaRPr lang="vi-VN" sz="3200" dirty="0">
              <a:latin typeface="+mj-lt"/>
            </a:endParaRPr>
          </a:p>
          <a:p>
            <a:r>
              <a:rPr lang="vi-VN" sz="3200" dirty="0">
                <a:latin typeface="+mj-lt"/>
              </a:rPr>
              <a:t>     Ba tôi đi làm xa nên những câu </a:t>
            </a:r>
            <a:r>
              <a:rPr lang="vi-VN" sz="3200" dirty="0" smtClean="0">
                <a:latin typeface="+mj-lt"/>
              </a:rPr>
              <a:t>chuyện đầu tiên </a:t>
            </a:r>
            <a:r>
              <a:rPr lang="vi-VN" sz="3200" dirty="0">
                <a:latin typeface="+mj-lt"/>
              </a:rPr>
              <a:t>tôi nghe được là từ bà nội và chú tôi. Bà kể tôi nghe chuyện “Tấm Cám”, “Thạch Sanh”, “Cây tre trăm đốt”, “Đôi hài bảy dặm”,….Chú tôi lại thích kể chuyện “Tôn Ngộ Không” và một số chuyện trong “Nghìn lẻ một đêm”. </a:t>
            </a:r>
          </a:p>
          <a:p>
            <a:r>
              <a:rPr lang="vi-VN" sz="3200" dirty="0">
                <a:latin typeface="+mj-lt"/>
              </a:rPr>
              <a:t>     Bà và chú kể mãi cũng hết chuyện. Từ khi nghe chú tôi mách những câu chuyện đó và vô số những câu chuyện tương tự được viết trong các cuốn sách, tôi cố gắng học chữ để có thể tự mình khám phá thế giới kì diệu kia. </a:t>
            </a:r>
          </a:p>
          <a:p>
            <a:r>
              <a:rPr lang="vi-VN" sz="3200" dirty="0">
                <a:latin typeface="+mj-lt"/>
              </a:rPr>
              <a:t>     Bảy tuổi, tôi mê mẩn với những cuốn sách ba tôi mua về. Tám, chín tuổi tôi đã mày mò đọc hết rương truyện Trung Hoa của ông thợ hớt tóc trong làng.  Rồi tôi tìm đến “Không gia đình”, “Những người khốn khổ”,…</a:t>
            </a:r>
          </a:p>
          <a:p>
            <a:r>
              <a:rPr lang="vi-VN" sz="3200" dirty="0">
                <a:latin typeface="+mj-lt"/>
              </a:rPr>
              <a:t>     Tôi khóc cười qua những trang sách, ngạc nhiên thấy mình trải qua những cảm xúc mà trên thực tế tôi chưa đủ lớn để trải nghiệm ngoài đời. Sách đã bồi đắp tâm hồn, làm giàu có và làm trưởng thành tình cảm một đứa bé, mài sắc một cách tự nhiên các ý niệm đạo đức qua sự yêu ghét với người hiền kẻ ác và đặc biệt mở rộng đến vô biên bờ cõi của trí tưởng tượng. </a:t>
            </a:r>
          </a:p>
          <a:p>
            <a:r>
              <a:rPr lang="vi-VN" sz="3600" dirty="0" smtClean="0">
                <a:latin typeface="+mj-lt"/>
              </a:rPr>
              <a:t>                                                                                                               </a:t>
            </a:r>
            <a:r>
              <a:rPr lang="vi-VN" sz="3600" i="1" dirty="0" smtClean="0">
                <a:latin typeface="+mj-lt"/>
              </a:rPr>
              <a:t>Theo Nguyễn Nhật Ánh</a:t>
            </a:r>
            <a:endParaRPr lang="vi-VN" sz="3600" i="1" dirty="0">
              <a:latin typeface="+mj-lt"/>
            </a:endParaRPr>
          </a:p>
        </p:txBody>
      </p:sp>
      <p:cxnSp>
        <p:nvCxnSpPr>
          <p:cNvPr id="34" name="Straight Connector 33">
            <a:extLst>
              <a:ext uri="{FF2B5EF4-FFF2-40B4-BE49-F238E27FC236}">
                <a16:creationId xmlns:a16="http://schemas.microsoft.com/office/drawing/2014/main" xmlns="" id="{1ED10132-48B1-46AB-A08B-FCD28DF791F1}"/>
              </a:ext>
            </a:extLst>
          </p:cNvPr>
          <p:cNvCxnSpPr>
            <a:cxnSpLocks/>
          </p:cNvCxnSpPr>
          <p:nvPr/>
        </p:nvCxnSpPr>
        <p:spPr>
          <a:xfrm>
            <a:off x="6958927" y="2247899"/>
            <a:ext cx="2489873" cy="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xmlns="" id="{1ED10132-48B1-46AB-A08B-FCD28DF791F1}"/>
              </a:ext>
            </a:extLst>
          </p:cNvPr>
          <p:cNvCxnSpPr>
            <a:cxnSpLocks/>
          </p:cNvCxnSpPr>
          <p:nvPr/>
        </p:nvCxnSpPr>
        <p:spPr>
          <a:xfrm>
            <a:off x="10185750" y="2247899"/>
            <a:ext cx="253965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Straight Connector 42">
            <a:extLst>
              <a:ext uri="{FF2B5EF4-FFF2-40B4-BE49-F238E27FC236}">
                <a16:creationId xmlns:a16="http://schemas.microsoft.com/office/drawing/2014/main" xmlns="" id="{1ED10132-48B1-46AB-A08B-FCD28DF791F1}"/>
              </a:ext>
            </a:extLst>
          </p:cNvPr>
          <p:cNvCxnSpPr>
            <a:cxnSpLocks/>
          </p:cNvCxnSpPr>
          <p:nvPr/>
        </p:nvCxnSpPr>
        <p:spPr>
          <a:xfrm>
            <a:off x="2309999" y="2706736"/>
            <a:ext cx="255510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xmlns="" id="{1ED10132-48B1-46AB-A08B-FCD28DF791F1}"/>
              </a:ext>
            </a:extLst>
          </p:cNvPr>
          <p:cNvCxnSpPr>
            <a:cxnSpLocks/>
          </p:cNvCxnSpPr>
          <p:nvPr/>
        </p:nvCxnSpPr>
        <p:spPr>
          <a:xfrm>
            <a:off x="12725400" y="5143500"/>
            <a:ext cx="251842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xmlns="" id="{1ED10132-48B1-46AB-A08B-FCD28DF791F1}"/>
              </a:ext>
            </a:extLst>
          </p:cNvPr>
          <p:cNvCxnSpPr>
            <a:cxnSpLocks/>
          </p:cNvCxnSpPr>
          <p:nvPr/>
        </p:nvCxnSpPr>
        <p:spPr>
          <a:xfrm>
            <a:off x="9258299" y="2706736"/>
            <a:ext cx="293370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8" name="Straight Connector 47">
            <a:extLst>
              <a:ext uri="{FF2B5EF4-FFF2-40B4-BE49-F238E27FC236}">
                <a16:creationId xmlns:a16="http://schemas.microsoft.com/office/drawing/2014/main" xmlns="" id="{1ED10132-48B1-46AB-A08B-FCD28DF791F1}"/>
              </a:ext>
            </a:extLst>
          </p:cNvPr>
          <p:cNvCxnSpPr>
            <a:cxnSpLocks/>
          </p:cNvCxnSpPr>
          <p:nvPr/>
        </p:nvCxnSpPr>
        <p:spPr>
          <a:xfrm>
            <a:off x="762000" y="5676900"/>
            <a:ext cx="25908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xmlns="" id="{1ED10132-48B1-46AB-A08B-FCD28DF791F1}"/>
              </a:ext>
            </a:extLst>
          </p:cNvPr>
          <p:cNvCxnSpPr>
            <a:cxnSpLocks/>
          </p:cNvCxnSpPr>
          <p:nvPr/>
        </p:nvCxnSpPr>
        <p:spPr>
          <a:xfrm flipV="1">
            <a:off x="15933700" y="5143500"/>
            <a:ext cx="906500" cy="856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1" name="Straight Connector 50">
            <a:extLst>
              <a:ext uri="{FF2B5EF4-FFF2-40B4-BE49-F238E27FC236}">
                <a16:creationId xmlns:a16="http://schemas.microsoft.com/office/drawing/2014/main" xmlns="" id="{1ED10132-48B1-46AB-A08B-FCD28DF791F1}"/>
              </a:ext>
            </a:extLst>
          </p:cNvPr>
          <p:cNvCxnSpPr>
            <a:cxnSpLocks/>
          </p:cNvCxnSpPr>
          <p:nvPr/>
        </p:nvCxnSpPr>
        <p:spPr>
          <a:xfrm>
            <a:off x="2367241" y="2247900"/>
            <a:ext cx="13452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5" name="Straight Connector 54">
            <a:extLst>
              <a:ext uri="{FF2B5EF4-FFF2-40B4-BE49-F238E27FC236}">
                <a16:creationId xmlns:a16="http://schemas.microsoft.com/office/drawing/2014/main" xmlns="" id="{1ED10132-48B1-46AB-A08B-FCD28DF791F1}"/>
              </a:ext>
            </a:extLst>
          </p:cNvPr>
          <p:cNvCxnSpPr>
            <a:cxnSpLocks/>
          </p:cNvCxnSpPr>
          <p:nvPr/>
        </p:nvCxnSpPr>
        <p:spPr>
          <a:xfrm flipV="1">
            <a:off x="4495800" y="2247900"/>
            <a:ext cx="1676400" cy="530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44" name="Rectangle: Rounded Corners 12">
            <a:extLst>
              <a:ext uri="{FF2B5EF4-FFF2-40B4-BE49-F238E27FC236}">
                <a16:creationId xmlns:a16="http://schemas.microsoft.com/office/drawing/2014/main" xmlns="" id="{462B06CF-04EB-5288-1690-2A0F017B816F}"/>
              </a:ext>
            </a:extLst>
          </p:cNvPr>
          <p:cNvSpPr/>
          <p:nvPr/>
        </p:nvSpPr>
        <p:spPr>
          <a:xfrm>
            <a:off x="2005112" y="8352167"/>
            <a:ext cx="14569413" cy="840771"/>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latin typeface="Times New Roman" panose="02020603050405020304" pitchFamily="18" charset="0"/>
                <a:cs typeface="Times New Roman" panose="02020603050405020304" pitchFamily="18" charset="0"/>
              </a:rPr>
              <a:t>Nhận xét gì về những từ trong ngoặc kép ở bài trên </a:t>
            </a:r>
            <a:r>
              <a:rPr lang="en-US" sz="4400" dirty="0">
                <a:solidFill>
                  <a:schemeClr val="tx1"/>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646100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1000"/>
                                        <p:tgtEl>
                                          <p:spTgt spid="45"/>
                                        </p:tgtEl>
                                      </p:cBhvr>
                                    </p:animEffect>
                                    <p:anim calcmode="lin" valueType="num">
                                      <p:cBhvr>
                                        <p:cTn id="50" dur="1000" fill="hold"/>
                                        <p:tgtEl>
                                          <p:spTgt spid="45"/>
                                        </p:tgtEl>
                                        <p:attrNameLst>
                                          <p:attrName>ppt_x</p:attrName>
                                        </p:attrNameLst>
                                      </p:cBhvr>
                                      <p:tavLst>
                                        <p:tav tm="0">
                                          <p:val>
                                            <p:strVal val="#ppt_x"/>
                                          </p:val>
                                        </p:tav>
                                        <p:tav tm="100000">
                                          <p:val>
                                            <p:strVal val="#ppt_x"/>
                                          </p:val>
                                        </p:tav>
                                      </p:tavLst>
                                    </p:anim>
                                    <p:anim calcmode="lin" valueType="num">
                                      <p:cBhvr>
                                        <p:cTn id="5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1000"/>
                                        <p:tgtEl>
                                          <p:spTgt spid="49"/>
                                        </p:tgtEl>
                                      </p:cBhvr>
                                    </p:animEffect>
                                    <p:anim calcmode="lin" valueType="num">
                                      <p:cBhvr>
                                        <p:cTn id="57" dur="1000" fill="hold"/>
                                        <p:tgtEl>
                                          <p:spTgt spid="49"/>
                                        </p:tgtEl>
                                        <p:attrNameLst>
                                          <p:attrName>ppt_x</p:attrName>
                                        </p:attrNameLst>
                                      </p:cBhvr>
                                      <p:tavLst>
                                        <p:tav tm="0">
                                          <p:val>
                                            <p:strVal val="#ppt_x"/>
                                          </p:val>
                                        </p:tav>
                                        <p:tav tm="100000">
                                          <p:val>
                                            <p:strVal val="#ppt_x"/>
                                          </p:val>
                                        </p:tav>
                                      </p:tavLst>
                                    </p:anim>
                                    <p:anim calcmode="lin" valueType="num">
                                      <p:cBhvr>
                                        <p:cTn id="5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anim calcmode="lin" valueType="num">
                                      <p:cBhvr>
                                        <p:cTn id="64" dur="1000" fill="hold"/>
                                        <p:tgtEl>
                                          <p:spTgt spid="48"/>
                                        </p:tgtEl>
                                        <p:attrNameLst>
                                          <p:attrName>ppt_x</p:attrName>
                                        </p:attrNameLst>
                                      </p:cBhvr>
                                      <p:tavLst>
                                        <p:tav tm="0">
                                          <p:val>
                                            <p:strVal val="#ppt_x"/>
                                          </p:val>
                                        </p:tav>
                                        <p:tav tm="100000">
                                          <p:val>
                                            <p:strVal val="#ppt_x"/>
                                          </p:val>
                                        </p:tav>
                                      </p:tavLst>
                                    </p:anim>
                                    <p:anim calcmode="lin" valueType="num">
                                      <p:cBhvr>
                                        <p:cTn id="6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circle(in)">
                                      <p:cBhvr>
                                        <p:cTn id="70"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algn="ctr"/>
            <a:endParaRPr lang="en-US" dirty="0" smtClean="0"/>
          </a:p>
          <a:p>
            <a:pPr algn="ctr"/>
            <a:r>
              <a:rPr lang="en-US" smtClean="0"/>
              <a:t> </a:t>
            </a:r>
            <a:r>
              <a:rPr lang="en-US" sz="3600" b="1" smtClean="0">
                <a:latin typeface="Times New Roman" pitchFamily="18" charset="0"/>
                <a:cs typeface="Times New Roman" pitchFamily="18" charset="0"/>
              </a:rPr>
              <a:t>Thứ  Năm ngày 24 tháng 10 năm 2024</a:t>
            </a:r>
          </a:p>
        </p:txBody>
      </p:sp>
      <p:grpSp>
        <p:nvGrpSpPr>
          <p:cNvPr id="7" name="Group 7"/>
          <p:cNvGrpSpPr/>
          <p:nvPr/>
        </p:nvGrpSpPr>
        <p:grpSpPr>
          <a:xfrm>
            <a:off x="13797560" y="1920029"/>
            <a:ext cx="1377979" cy="1652766"/>
            <a:chOff x="0" y="0"/>
            <a:chExt cx="398102" cy="477489"/>
          </a:xfrm>
        </p:grpSpPr>
        <p:sp>
          <p:nvSpPr>
            <p:cNvPr id="8" name="Freeform 8"/>
            <p:cNvSpPr/>
            <p:nvPr/>
          </p:nvSpPr>
          <p:spPr>
            <a:xfrm>
              <a:off x="92710" y="106680"/>
              <a:ext cx="293962" cy="358109"/>
            </a:xfrm>
            <a:custGeom>
              <a:avLst/>
              <a:gdLst/>
              <a:ahLst/>
              <a:cxnLst/>
              <a:rect l="l" t="t" r="r" b="b"/>
              <a:pathLst>
                <a:path w="293962" h="358109">
                  <a:moveTo>
                    <a:pt x="267292" y="168879"/>
                  </a:moveTo>
                  <a:cubicBezTo>
                    <a:pt x="267292" y="256509"/>
                    <a:pt x="191092" y="327629"/>
                    <a:pt x="109812" y="327629"/>
                  </a:cubicBezTo>
                  <a:lnTo>
                    <a:pt x="66040" y="327629"/>
                  </a:lnTo>
                  <a:cubicBezTo>
                    <a:pt x="43180" y="327629"/>
                    <a:pt x="20320" y="322549"/>
                    <a:pt x="0" y="313659"/>
                  </a:cubicBezTo>
                  <a:cubicBezTo>
                    <a:pt x="26670" y="341599"/>
                    <a:pt x="63500" y="358109"/>
                    <a:pt x="96001" y="358109"/>
                  </a:cubicBezTo>
                  <a:lnTo>
                    <a:pt x="147912" y="358109"/>
                  </a:lnTo>
                  <a:cubicBezTo>
                    <a:pt x="227922" y="358109"/>
                    <a:pt x="293962" y="292069"/>
                    <a:pt x="293962" y="212059"/>
                  </a:cubicBezTo>
                  <a:lnTo>
                    <a:pt x="293962" y="95250"/>
                  </a:lnTo>
                  <a:cubicBezTo>
                    <a:pt x="293962" y="58420"/>
                    <a:pt x="279992" y="25400"/>
                    <a:pt x="258402" y="0"/>
                  </a:cubicBezTo>
                  <a:cubicBezTo>
                    <a:pt x="264752" y="16510"/>
                    <a:pt x="267292" y="34290"/>
                    <a:pt x="267292" y="52070"/>
                  </a:cubicBezTo>
                  <a:lnTo>
                    <a:pt x="267292" y="168879"/>
                  </a:lnTo>
                  <a:lnTo>
                    <a:pt x="267292" y="168879"/>
                  </a:lnTo>
                  <a:close/>
                </a:path>
              </a:pathLst>
            </a:custGeom>
            <a:solidFill>
              <a:srgbClr val="704430"/>
            </a:solidFill>
          </p:spPr>
          <p:txBody>
            <a:bodyPr/>
            <a:lstStyle/>
            <a:p>
              <a:endParaRPr lang="en-US"/>
            </a:p>
          </p:txBody>
        </p:sp>
        <p:sp>
          <p:nvSpPr>
            <p:cNvPr id="9" name="Freeform 9"/>
            <p:cNvSpPr/>
            <p:nvPr/>
          </p:nvSpPr>
          <p:spPr>
            <a:xfrm>
              <a:off x="12700" y="12700"/>
              <a:ext cx="333332" cy="408909"/>
            </a:xfrm>
            <a:custGeom>
              <a:avLst/>
              <a:gdLst/>
              <a:ahLst/>
              <a:cxnLst/>
              <a:rect l="l" t="t" r="r" b="b"/>
              <a:pathLst>
                <a:path w="333332" h="408909">
                  <a:moveTo>
                    <a:pt x="146050" y="408909"/>
                  </a:moveTo>
                  <a:lnTo>
                    <a:pt x="187282" y="408909"/>
                  </a:lnTo>
                  <a:cubicBezTo>
                    <a:pt x="267292" y="408909"/>
                    <a:pt x="333332" y="342869"/>
                    <a:pt x="333332" y="262859"/>
                  </a:cubicBezTo>
                  <a:lnTo>
                    <a:pt x="333332" y="146050"/>
                  </a:lnTo>
                  <a:cubicBezTo>
                    <a:pt x="333332" y="66040"/>
                    <a:pt x="267292" y="0"/>
                    <a:pt x="187282" y="0"/>
                  </a:cubicBezTo>
                  <a:lnTo>
                    <a:pt x="146050" y="0"/>
                  </a:lnTo>
                  <a:cubicBezTo>
                    <a:pt x="66040" y="0"/>
                    <a:pt x="0" y="66040"/>
                    <a:pt x="0" y="146050"/>
                  </a:cubicBezTo>
                  <a:lnTo>
                    <a:pt x="0" y="262859"/>
                  </a:lnTo>
                  <a:cubicBezTo>
                    <a:pt x="0" y="344139"/>
                    <a:pt x="66040" y="408909"/>
                    <a:pt x="146050" y="408909"/>
                  </a:cubicBezTo>
                  <a:close/>
                </a:path>
              </a:pathLst>
            </a:custGeom>
            <a:solidFill>
              <a:srgbClr val="FFF3ED"/>
            </a:solidFill>
          </p:spPr>
          <p:txBody>
            <a:bodyPr/>
            <a:lstStyle/>
            <a:p>
              <a:endParaRPr lang="en-US"/>
            </a:p>
          </p:txBody>
        </p:sp>
        <p:sp>
          <p:nvSpPr>
            <p:cNvPr id="10" name="Freeform 10"/>
            <p:cNvSpPr/>
            <p:nvPr/>
          </p:nvSpPr>
          <p:spPr>
            <a:xfrm>
              <a:off x="0" y="0"/>
              <a:ext cx="398102" cy="477489"/>
            </a:xfrm>
            <a:custGeom>
              <a:avLst/>
              <a:gdLst/>
              <a:ahLst/>
              <a:cxnLst/>
              <a:rect l="l" t="t" r="r" b="b"/>
              <a:pathLst>
                <a:path w="398102" h="477489">
                  <a:moveTo>
                    <a:pt x="334602" y="74930"/>
                  </a:moveTo>
                  <a:cubicBezTo>
                    <a:pt x="306662" y="30480"/>
                    <a:pt x="257132" y="0"/>
                    <a:pt x="199982" y="0"/>
                  </a:cubicBezTo>
                  <a:lnTo>
                    <a:pt x="158750" y="0"/>
                  </a:lnTo>
                  <a:cubicBezTo>
                    <a:pt x="71120" y="0"/>
                    <a:pt x="0" y="71120"/>
                    <a:pt x="0" y="158750"/>
                  </a:cubicBezTo>
                  <a:lnTo>
                    <a:pt x="0" y="275559"/>
                  </a:lnTo>
                  <a:cubicBezTo>
                    <a:pt x="0" y="327629"/>
                    <a:pt x="25400" y="373349"/>
                    <a:pt x="63500" y="402559"/>
                  </a:cubicBezTo>
                  <a:cubicBezTo>
                    <a:pt x="91440" y="447009"/>
                    <a:pt x="140970" y="477489"/>
                    <a:pt x="188711" y="477489"/>
                  </a:cubicBezTo>
                  <a:lnTo>
                    <a:pt x="239352" y="477489"/>
                  </a:lnTo>
                  <a:cubicBezTo>
                    <a:pt x="326982" y="477489"/>
                    <a:pt x="398102" y="406369"/>
                    <a:pt x="398102" y="318739"/>
                  </a:cubicBezTo>
                  <a:lnTo>
                    <a:pt x="398102" y="201930"/>
                  </a:lnTo>
                  <a:cubicBezTo>
                    <a:pt x="398102" y="149860"/>
                    <a:pt x="372702" y="104140"/>
                    <a:pt x="334602" y="74930"/>
                  </a:cubicBezTo>
                  <a:close/>
                  <a:moveTo>
                    <a:pt x="12700" y="275559"/>
                  </a:moveTo>
                  <a:lnTo>
                    <a:pt x="12700" y="158750"/>
                  </a:lnTo>
                  <a:cubicBezTo>
                    <a:pt x="12700" y="78740"/>
                    <a:pt x="78740" y="12700"/>
                    <a:pt x="158750" y="12700"/>
                  </a:cubicBezTo>
                  <a:lnTo>
                    <a:pt x="199982" y="12700"/>
                  </a:lnTo>
                  <a:cubicBezTo>
                    <a:pt x="279992" y="12700"/>
                    <a:pt x="346032" y="78740"/>
                    <a:pt x="346032" y="158750"/>
                  </a:cubicBezTo>
                  <a:lnTo>
                    <a:pt x="346032" y="275559"/>
                  </a:lnTo>
                  <a:cubicBezTo>
                    <a:pt x="346032" y="355569"/>
                    <a:pt x="279992" y="421609"/>
                    <a:pt x="199982" y="421609"/>
                  </a:cubicBezTo>
                  <a:lnTo>
                    <a:pt x="158750" y="421609"/>
                  </a:lnTo>
                  <a:cubicBezTo>
                    <a:pt x="78740" y="421609"/>
                    <a:pt x="12700" y="356839"/>
                    <a:pt x="12700" y="275559"/>
                  </a:cubicBezTo>
                  <a:close/>
                  <a:moveTo>
                    <a:pt x="386672" y="318739"/>
                  </a:moveTo>
                  <a:cubicBezTo>
                    <a:pt x="386672" y="398749"/>
                    <a:pt x="319362" y="464789"/>
                    <a:pt x="239352" y="464789"/>
                  </a:cubicBezTo>
                  <a:lnTo>
                    <a:pt x="188711" y="464789"/>
                  </a:lnTo>
                  <a:cubicBezTo>
                    <a:pt x="157480" y="464789"/>
                    <a:pt x="120650" y="448279"/>
                    <a:pt x="93980" y="420339"/>
                  </a:cubicBezTo>
                  <a:cubicBezTo>
                    <a:pt x="114300" y="429229"/>
                    <a:pt x="135890" y="434309"/>
                    <a:pt x="160020" y="434309"/>
                  </a:cubicBezTo>
                  <a:lnTo>
                    <a:pt x="201252" y="434309"/>
                  </a:lnTo>
                  <a:cubicBezTo>
                    <a:pt x="288882" y="434309"/>
                    <a:pt x="360002" y="363189"/>
                    <a:pt x="360002" y="275559"/>
                  </a:cubicBezTo>
                  <a:lnTo>
                    <a:pt x="360002" y="158750"/>
                  </a:lnTo>
                  <a:cubicBezTo>
                    <a:pt x="360002" y="140970"/>
                    <a:pt x="356192" y="123190"/>
                    <a:pt x="351112" y="106680"/>
                  </a:cubicBezTo>
                  <a:cubicBezTo>
                    <a:pt x="372702" y="132080"/>
                    <a:pt x="386672" y="165100"/>
                    <a:pt x="386672" y="201930"/>
                  </a:cubicBezTo>
                  <a:lnTo>
                    <a:pt x="386672" y="318739"/>
                  </a:lnTo>
                  <a:cubicBezTo>
                    <a:pt x="386672" y="318739"/>
                    <a:pt x="386672" y="318739"/>
                    <a:pt x="386672" y="318739"/>
                  </a:cubicBezTo>
                  <a:close/>
                </a:path>
              </a:pathLst>
            </a:custGeom>
            <a:solidFill>
              <a:srgbClr val="704430"/>
            </a:solidFill>
          </p:spPr>
          <p:txBody>
            <a:bodyPr/>
            <a:lstStyle/>
            <a:p>
              <a:endParaRPr lang="en-US"/>
            </a:p>
          </p:txBody>
        </p:sp>
      </p:grpSp>
      <p:sp>
        <p:nvSpPr>
          <p:cNvPr id="11" name="AutoShape 11"/>
          <p:cNvSpPr/>
          <p:nvPr/>
        </p:nvSpPr>
        <p:spPr>
          <a:xfrm>
            <a:off x="12883636" y="1590221"/>
            <a:ext cx="354094"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AutoShape 12"/>
          <p:cNvSpPr/>
          <p:nvPr/>
        </p:nvSpPr>
        <p:spPr>
          <a:xfrm rot="5400000">
            <a:off x="12883636" y="1590221"/>
            <a:ext cx="354094" cy="0"/>
          </a:xfrm>
          <a:prstGeom prst="line">
            <a:avLst/>
          </a:prstGeom>
          <a:ln w="47625" cap="rnd">
            <a:solidFill>
              <a:srgbClr val="704430"/>
            </a:solidFill>
            <a:prstDash val="solid"/>
            <a:headEnd type="none" w="sm" len="sm"/>
            <a:tailEnd type="none" w="sm" len="sm"/>
          </a:ln>
        </p:spPr>
        <p:txBody>
          <a:bodyPr/>
          <a:lstStyle/>
          <a:p>
            <a:endParaRPr lang="en-US"/>
          </a:p>
        </p:txBody>
      </p:sp>
      <p:grpSp>
        <p:nvGrpSpPr>
          <p:cNvPr id="13" name="Group 13"/>
          <p:cNvGrpSpPr/>
          <p:nvPr/>
        </p:nvGrpSpPr>
        <p:grpSpPr>
          <a:xfrm>
            <a:off x="6248400" y="3458697"/>
            <a:ext cx="11201400" cy="3778718"/>
            <a:chOff x="0" y="0"/>
            <a:chExt cx="2000700" cy="1895283"/>
          </a:xfrm>
        </p:grpSpPr>
        <p:sp>
          <p:nvSpPr>
            <p:cNvPr id="14" name="Freeform 14"/>
            <p:cNvSpPr/>
            <p:nvPr/>
          </p:nvSpPr>
          <p:spPr>
            <a:xfrm>
              <a:off x="92710" y="106680"/>
              <a:ext cx="1896560" cy="1775903"/>
            </a:xfrm>
            <a:custGeom>
              <a:avLst/>
              <a:gdLst/>
              <a:ahLst/>
              <a:cxnLst/>
              <a:rect l="l" t="t" r="r" b="b"/>
              <a:pathLst>
                <a:path w="1896560" h="1775903">
                  <a:moveTo>
                    <a:pt x="1869890" y="1586673"/>
                  </a:moveTo>
                  <a:cubicBezTo>
                    <a:pt x="1869890" y="1674303"/>
                    <a:pt x="1793690" y="1745423"/>
                    <a:pt x="1712410" y="1745423"/>
                  </a:cubicBezTo>
                  <a:lnTo>
                    <a:pt x="66040" y="1745423"/>
                  </a:lnTo>
                  <a:cubicBezTo>
                    <a:pt x="43180" y="1745423"/>
                    <a:pt x="20320" y="1740343"/>
                    <a:pt x="0" y="1731453"/>
                  </a:cubicBezTo>
                  <a:cubicBezTo>
                    <a:pt x="26670" y="1759393"/>
                    <a:pt x="63500" y="1775903"/>
                    <a:pt x="106215" y="1775903"/>
                  </a:cubicBezTo>
                  <a:lnTo>
                    <a:pt x="1750510" y="1775903"/>
                  </a:lnTo>
                  <a:cubicBezTo>
                    <a:pt x="1830520" y="1775903"/>
                    <a:pt x="1896560" y="1709863"/>
                    <a:pt x="1896560" y="1629853"/>
                  </a:cubicBezTo>
                  <a:lnTo>
                    <a:pt x="1896560" y="95250"/>
                  </a:lnTo>
                  <a:cubicBezTo>
                    <a:pt x="1896560" y="58420"/>
                    <a:pt x="1882590" y="25400"/>
                    <a:pt x="1861000" y="0"/>
                  </a:cubicBezTo>
                  <a:cubicBezTo>
                    <a:pt x="1867350" y="16510"/>
                    <a:pt x="1869890" y="34290"/>
                    <a:pt x="1869890" y="52070"/>
                  </a:cubicBezTo>
                  <a:lnTo>
                    <a:pt x="1869890" y="1586673"/>
                  </a:lnTo>
                  <a:lnTo>
                    <a:pt x="1869890" y="1586673"/>
                  </a:lnTo>
                  <a:close/>
                </a:path>
              </a:pathLst>
            </a:custGeom>
            <a:solidFill>
              <a:srgbClr val="704430"/>
            </a:solidFill>
          </p:spPr>
          <p:txBody>
            <a:bodyPr/>
            <a:lstStyle/>
            <a:p>
              <a:endParaRPr lang="en-US"/>
            </a:p>
          </p:txBody>
        </p:sp>
        <p:sp>
          <p:nvSpPr>
            <p:cNvPr id="15" name="Freeform 15"/>
            <p:cNvSpPr/>
            <p:nvPr/>
          </p:nvSpPr>
          <p:spPr>
            <a:xfrm>
              <a:off x="12700" y="28254"/>
              <a:ext cx="1935930" cy="1826703"/>
            </a:xfrm>
            <a:custGeom>
              <a:avLst/>
              <a:gdLst/>
              <a:ahLst/>
              <a:cxnLst/>
              <a:rect l="l" t="t" r="r" b="b"/>
              <a:pathLst>
                <a:path w="1935930" h="1826703">
                  <a:moveTo>
                    <a:pt x="146050" y="1826703"/>
                  </a:moveTo>
                  <a:lnTo>
                    <a:pt x="1789880" y="1826703"/>
                  </a:lnTo>
                  <a:cubicBezTo>
                    <a:pt x="1869890" y="1826703"/>
                    <a:pt x="1935930" y="1760663"/>
                    <a:pt x="1935930" y="1680653"/>
                  </a:cubicBezTo>
                  <a:lnTo>
                    <a:pt x="1935930" y="146050"/>
                  </a:lnTo>
                  <a:cubicBezTo>
                    <a:pt x="1935930" y="66040"/>
                    <a:pt x="1869890" y="0"/>
                    <a:pt x="1789880" y="0"/>
                  </a:cubicBezTo>
                  <a:lnTo>
                    <a:pt x="146050" y="0"/>
                  </a:lnTo>
                  <a:cubicBezTo>
                    <a:pt x="66040" y="0"/>
                    <a:pt x="0" y="66040"/>
                    <a:pt x="0" y="146050"/>
                  </a:cubicBezTo>
                  <a:lnTo>
                    <a:pt x="0" y="1680653"/>
                  </a:lnTo>
                  <a:cubicBezTo>
                    <a:pt x="0" y="1761933"/>
                    <a:pt x="66040" y="1826703"/>
                    <a:pt x="146050" y="1826703"/>
                  </a:cubicBezTo>
                  <a:close/>
                </a:path>
              </a:pathLst>
            </a:custGeom>
            <a:solidFill>
              <a:srgbClr val="FFF3ED"/>
            </a:solidFill>
          </p:spPr>
          <p:txBody>
            <a:bodyPr/>
            <a:lstStyle/>
            <a:p>
              <a:endParaRPr lang="en-US"/>
            </a:p>
          </p:txBody>
        </p:sp>
        <p:sp>
          <p:nvSpPr>
            <p:cNvPr id="16" name="Freeform 16"/>
            <p:cNvSpPr/>
            <p:nvPr/>
          </p:nvSpPr>
          <p:spPr>
            <a:xfrm>
              <a:off x="0" y="0"/>
              <a:ext cx="2000700" cy="1895283"/>
            </a:xfrm>
            <a:custGeom>
              <a:avLst/>
              <a:gdLst/>
              <a:ahLst/>
              <a:cxnLst/>
              <a:rect l="l" t="t" r="r" b="b"/>
              <a:pathLst>
                <a:path w="2000700" h="1895283">
                  <a:moveTo>
                    <a:pt x="1937200" y="74930"/>
                  </a:moveTo>
                  <a:cubicBezTo>
                    <a:pt x="1909260" y="30480"/>
                    <a:pt x="1859730" y="0"/>
                    <a:pt x="1802580" y="0"/>
                  </a:cubicBezTo>
                  <a:lnTo>
                    <a:pt x="158750" y="0"/>
                  </a:lnTo>
                  <a:cubicBezTo>
                    <a:pt x="71120" y="0"/>
                    <a:pt x="0" y="71120"/>
                    <a:pt x="0" y="158750"/>
                  </a:cubicBezTo>
                  <a:lnTo>
                    <a:pt x="0" y="1693353"/>
                  </a:lnTo>
                  <a:cubicBezTo>
                    <a:pt x="0" y="1745423"/>
                    <a:pt x="25400" y="1791143"/>
                    <a:pt x="63500" y="1820353"/>
                  </a:cubicBezTo>
                  <a:cubicBezTo>
                    <a:pt x="91440" y="1864803"/>
                    <a:pt x="140970" y="1895283"/>
                    <a:pt x="200519" y="1895283"/>
                  </a:cubicBezTo>
                  <a:lnTo>
                    <a:pt x="1841950" y="1895283"/>
                  </a:lnTo>
                  <a:cubicBezTo>
                    <a:pt x="1929580" y="1895283"/>
                    <a:pt x="2000700" y="1824163"/>
                    <a:pt x="2000700" y="1736533"/>
                  </a:cubicBezTo>
                  <a:lnTo>
                    <a:pt x="2000700" y="201930"/>
                  </a:lnTo>
                  <a:cubicBezTo>
                    <a:pt x="2000700" y="149860"/>
                    <a:pt x="1975300" y="104140"/>
                    <a:pt x="1937200" y="74930"/>
                  </a:cubicBezTo>
                  <a:close/>
                  <a:moveTo>
                    <a:pt x="12700" y="1693353"/>
                  </a:moveTo>
                  <a:lnTo>
                    <a:pt x="12700" y="158750"/>
                  </a:lnTo>
                  <a:cubicBezTo>
                    <a:pt x="12700" y="78740"/>
                    <a:pt x="78740" y="12700"/>
                    <a:pt x="158750" y="12700"/>
                  </a:cubicBezTo>
                  <a:lnTo>
                    <a:pt x="1802580" y="12700"/>
                  </a:lnTo>
                  <a:cubicBezTo>
                    <a:pt x="1882590" y="12700"/>
                    <a:pt x="1948630" y="78740"/>
                    <a:pt x="1948630" y="158750"/>
                  </a:cubicBezTo>
                  <a:lnTo>
                    <a:pt x="1948630" y="1693353"/>
                  </a:lnTo>
                  <a:cubicBezTo>
                    <a:pt x="1948630" y="1773363"/>
                    <a:pt x="1882590" y="1839403"/>
                    <a:pt x="1802580" y="1839403"/>
                  </a:cubicBezTo>
                  <a:lnTo>
                    <a:pt x="158750" y="1839403"/>
                  </a:lnTo>
                  <a:cubicBezTo>
                    <a:pt x="78740" y="1839403"/>
                    <a:pt x="12700" y="1774633"/>
                    <a:pt x="12700" y="1693353"/>
                  </a:cubicBezTo>
                  <a:close/>
                  <a:moveTo>
                    <a:pt x="1989270" y="1736533"/>
                  </a:moveTo>
                  <a:cubicBezTo>
                    <a:pt x="1989270" y="1816543"/>
                    <a:pt x="1921960" y="1882583"/>
                    <a:pt x="1841950" y="1882583"/>
                  </a:cubicBezTo>
                  <a:lnTo>
                    <a:pt x="200519" y="1882583"/>
                  </a:lnTo>
                  <a:cubicBezTo>
                    <a:pt x="157480" y="1882583"/>
                    <a:pt x="120650" y="1866073"/>
                    <a:pt x="93980" y="1838133"/>
                  </a:cubicBezTo>
                  <a:cubicBezTo>
                    <a:pt x="114300" y="1847023"/>
                    <a:pt x="135890" y="1852103"/>
                    <a:pt x="160020" y="1852103"/>
                  </a:cubicBezTo>
                  <a:lnTo>
                    <a:pt x="1803850" y="1852103"/>
                  </a:lnTo>
                  <a:cubicBezTo>
                    <a:pt x="1891480" y="1852103"/>
                    <a:pt x="1962600" y="1780983"/>
                    <a:pt x="1962600" y="1693353"/>
                  </a:cubicBezTo>
                  <a:lnTo>
                    <a:pt x="1962600" y="158750"/>
                  </a:lnTo>
                  <a:cubicBezTo>
                    <a:pt x="1962600" y="140970"/>
                    <a:pt x="1958790" y="123190"/>
                    <a:pt x="1953710" y="106680"/>
                  </a:cubicBezTo>
                  <a:cubicBezTo>
                    <a:pt x="1975300" y="132080"/>
                    <a:pt x="1989270" y="165100"/>
                    <a:pt x="1989270" y="201930"/>
                  </a:cubicBezTo>
                  <a:lnTo>
                    <a:pt x="1989270" y="1736533"/>
                  </a:lnTo>
                  <a:cubicBezTo>
                    <a:pt x="1989270" y="1736533"/>
                    <a:pt x="1989270" y="1736533"/>
                    <a:pt x="1989270" y="1736533"/>
                  </a:cubicBezTo>
                  <a:close/>
                </a:path>
              </a:pathLst>
            </a:custGeom>
            <a:solidFill>
              <a:srgbClr val="704430"/>
            </a:solidFill>
          </p:spPr>
          <p:txBody>
            <a:bodyPr/>
            <a:lstStyle/>
            <a:p>
              <a:endParaRPr lang="en-US"/>
            </a:p>
          </p:txBody>
        </p:sp>
      </p:grpSp>
      <p:grpSp>
        <p:nvGrpSpPr>
          <p:cNvPr id="17" name="Group 17"/>
          <p:cNvGrpSpPr/>
          <p:nvPr/>
        </p:nvGrpSpPr>
        <p:grpSpPr>
          <a:xfrm>
            <a:off x="14548186" y="1467245"/>
            <a:ext cx="245953" cy="24595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19" name="Group 19"/>
          <p:cNvGrpSpPr/>
          <p:nvPr/>
        </p:nvGrpSpPr>
        <p:grpSpPr>
          <a:xfrm>
            <a:off x="15030196" y="1521315"/>
            <a:ext cx="245953" cy="245953"/>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grpSp>
        <p:nvGrpSpPr>
          <p:cNvPr id="21" name="Group 21"/>
          <p:cNvGrpSpPr/>
          <p:nvPr/>
        </p:nvGrpSpPr>
        <p:grpSpPr>
          <a:xfrm>
            <a:off x="15511109" y="1467245"/>
            <a:ext cx="245953" cy="24595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txBody>
            <a:bodyPr/>
            <a:lstStyle/>
            <a:p>
              <a:endParaRPr lang="en-US"/>
            </a:p>
          </p:txBody>
        </p:sp>
      </p:grpSp>
      <p:sp>
        <p:nvSpPr>
          <p:cNvPr id="23" name="Freeform 23"/>
          <p:cNvSpPr/>
          <p:nvPr/>
        </p:nvSpPr>
        <p:spPr>
          <a:xfrm>
            <a:off x="652595" y="3500414"/>
            <a:ext cx="3325463" cy="4997280"/>
          </a:xfrm>
          <a:custGeom>
            <a:avLst/>
            <a:gdLst/>
            <a:ahLst/>
            <a:cxnLst/>
            <a:rect l="l" t="t" r="r" b="b"/>
            <a:pathLst>
              <a:path w="3325463" h="4997280">
                <a:moveTo>
                  <a:pt x="0" y="0"/>
                </a:moveTo>
                <a:lnTo>
                  <a:pt x="3325462" y="0"/>
                </a:lnTo>
                <a:lnTo>
                  <a:pt x="3325462" y="4997280"/>
                </a:lnTo>
                <a:lnTo>
                  <a:pt x="0" y="499728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4" name="TextBox 24"/>
          <p:cNvSpPr txBox="1"/>
          <p:nvPr/>
        </p:nvSpPr>
        <p:spPr>
          <a:xfrm>
            <a:off x="6823989" y="3880387"/>
            <a:ext cx="9372600" cy="2215991"/>
          </a:xfrm>
          <a:prstGeom prst="rect">
            <a:avLst/>
          </a:prstGeom>
        </p:spPr>
        <p:txBody>
          <a:bodyPr wrap="square" lIns="0" tIns="0" rIns="0" bIns="0" rtlCol="0" anchor="t">
            <a:spAutoFit/>
          </a:bodyPr>
          <a:lstStyle/>
          <a:p>
            <a:pPr algn="just">
              <a:lnSpc>
                <a:spcPct val="150000"/>
              </a:lnSpc>
            </a:pPr>
            <a:r>
              <a:rPr lang="vi-VN" sz="4800" b="1" dirty="0" smtClean="0">
                <a:solidFill>
                  <a:srgbClr val="000000"/>
                </a:solidFill>
                <a:effectLst/>
                <a:latin typeface="+mj-lt"/>
                <a:ea typeface="Calibri" panose="020F0502020204030204" pitchFamily="34" charset="0"/>
                <a:cs typeface="Times New Roman" panose="02020603050405020304" pitchFamily="18" charset="0"/>
              </a:rPr>
              <a:t>Câu 2: </a:t>
            </a:r>
            <a:r>
              <a:rPr lang="vi-VN" sz="4800" dirty="0" smtClean="0">
                <a:solidFill>
                  <a:srgbClr val="000000"/>
                </a:solidFill>
                <a:latin typeface="+mj-lt"/>
                <a:ea typeface="Calibri" panose="020F0502020204030204" pitchFamily="34" charset="0"/>
                <a:cs typeface="Times New Roman" panose="02020603050405020304" pitchFamily="18" charset="0"/>
              </a:rPr>
              <a:t>Các dấu ngoặc kép </a:t>
            </a:r>
            <a:r>
              <a:rPr lang="vi-VN" sz="4800" dirty="0" smtClean="0">
                <a:solidFill>
                  <a:srgbClr val="000000"/>
                </a:solidFill>
                <a:effectLst/>
                <a:latin typeface="+mj-lt"/>
                <a:ea typeface="Calibri" panose="020F0502020204030204" pitchFamily="34" charset="0"/>
                <a:cs typeface="Times New Roman" panose="02020603050405020304" pitchFamily="18" charset="0"/>
              </a:rPr>
              <a:t>trong bài đọc nói trên được dùng làm gì ?</a:t>
            </a:r>
            <a:endParaRPr lang="vi-VN" sz="4800" dirty="0">
              <a:effectLst/>
              <a:latin typeface="+mj-lt"/>
              <a:ea typeface="Calibri" panose="020F0502020204030204" pitchFamily="34" charset="0"/>
              <a:cs typeface="Times New Roman" panose="02020603050405020304" pitchFamily="18" charset="0"/>
            </a:endParaRPr>
          </a:p>
        </p:txBody>
      </p:sp>
      <p:sp>
        <p:nvSpPr>
          <p:cNvPr id="25" name="TextBox 25"/>
          <p:cNvSpPr txBox="1"/>
          <p:nvPr/>
        </p:nvSpPr>
        <p:spPr>
          <a:xfrm>
            <a:off x="304800" y="2019300"/>
            <a:ext cx="7315200" cy="1590179"/>
          </a:xfrm>
          <a:prstGeom prst="rect">
            <a:avLst/>
          </a:prstGeom>
        </p:spPr>
        <p:txBody>
          <a:bodyPr wrap="square" lIns="0" tIns="0" rIns="0" bIns="0" rtlCol="0" anchor="t">
            <a:spAutoFit/>
          </a:bodyPr>
          <a:lstStyle/>
          <a:p>
            <a:pPr>
              <a:lnSpc>
                <a:spcPts val="12360"/>
              </a:lnSpc>
            </a:pPr>
            <a:r>
              <a:rPr lang="vi-VN" sz="4000" b="1" dirty="0">
                <a:solidFill>
                  <a:srgbClr val="C00000"/>
                </a:solidFill>
                <a:latin typeface="+mj-lt"/>
              </a:rPr>
              <a:t>HOẠT ĐỘNG 1: NHẬN XÉT</a:t>
            </a:r>
            <a:endParaRPr lang="en-US" sz="4000" b="1" dirty="0">
              <a:solidFill>
                <a:srgbClr val="C00000"/>
              </a:solidFill>
              <a:latin typeface="+mj-lt"/>
            </a:endParaRPr>
          </a:p>
        </p:txBody>
      </p:sp>
      <p:sp>
        <p:nvSpPr>
          <p:cNvPr id="29" name="TextBox 28"/>
          <p:cNvSpPr txBox="1"/>
          <p:nvPr/>
        </p:nvSpPr>
        <p:spPr>
          <a:xfrm>
            <a:off x="6248400" y="952500"/>
            <a:ext cx="6946975" cy="120032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a:p>
            <a:endParaRPr lang="vi-VN" sz="3600" dirty="0"/>
          </a:p>
        </p:txBody>
      </p:sp>
      <p:sp>
        <p:nvSpPr>
          <p:cNvPr id="31" name="Rectangle: Rounded Corners 12">
            <a:extLst>
              <a:ext uri="{FF2B5EF4-FFF2-40B4-BE49-F238E27FC236}">
                <a16:creationId xmlns:a16="http://schemas.microsoft.com/office/drawing/2014/main" xmlns="" id="{462B06CF-04EB-5288-1690-2A0F017B816F}"/>
              </a:ext>
            </a:extLst>
          </p:cNvPr>
          <p:cNvSpPr/>
          <p:nvPr/>
        </p:nvSpPr>
        <p:spPr>
          <a:xfrm>
            <a:off x="4178508" y="7764771"/>
            <a:ext cx="13258800" cy="155702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latin typeface="Times New Roman" panose="02020603050405020304" pitchFamily="18" charset="0"/>
                <a:cs typeface="Times New Roman" panose="02020603050405020304" pitchFamily="18" charset="0"/>
              </a:rPr>
              <a:t>     Các dấu ngoặc kép trong bài đọc nói trên dùng để đánh dấu tên </a:t>
            </a:r>
            <a:r>
              <a:rPr lang="en-US" sz="5400" dirty="0" smtClean="0">
                <a:solidFill>
                  <a:srgbClr val="FF0000"/>
                </a:solidFill>
                <a:latin typeface="Times New Roman" panose="02020603050405020304" pitchFamily="18" charset="0"/>
                <a:cs typeface="Times New Roman" panose="02020603050405020304" pitchFamily="18" charset="0"/>
              </a:rPr>
              <a:t>tác phẩm truyện.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19133344"/>
      </p:ext>
    </p:extLst>
  </p:cSld>
  <p:clrMapOvr>
    <a:masterClrMapping/>
  </p:clrMapOvr>
  <mc:AlternateContent xmlns:mc="http://schemas.openxmlformats.org/markup-compatibility/2006">
    <mc:Choice xmlns:p15="http://schemas.microsoft.com/office/powerpoint/2012/main" xmlns=""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txBody>
            <a:bodyPr/>
            <a:lstStyle/>
            <a:p>
              <a:endParaRPr lang="en-US"/>
            </a:p>
          </p:txBody>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5002833" y="3731528"/>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78603" flipH="1">
            <a:off x="289932" y="6133703"/>
            <a:ext cx="3235365" cy="3277074"/>
          </a:xfrm>
          <a:custGeom>
            <a:avLst/>
            <a:gdLst/>
            <a:ahLst/>
            <a:cxnLst/>
            <a:rect l="l" t="t" r="r" b="b"/>
            <a:pathLst>
              <a:path w="3235365" h="3277074">
                <a:moveTo>
                  <a:pt x="3235366" y="0"/>
                </a:moveTo>
                <a:lnTo>
                  <a:pt x="0" y="0"/>
                </a:lnTo>
                <a:lnTo>
                  <a:pt x="0" y="3277074"/>
                </a:lnTo>
                <a:lnTo>
                  <a:pt x="3235366" y="3277074"/>
                </a:lnTo>
                <a:lnTo>
                  <a:pt x="3235366" y="0"/>
                </a:lnTo>
                <a:close/>
              </a:path>
            </a:pathLst>
          </a:custGeom>
          <a:blipFill>
            <a:blip r:embed="rId11" cstate="print">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077809" y="5848266"/>
            <a:ext cx="2739285" cy="2788076"/>
          </a:xfrm>
          <a:custGeom>
            <a:avLst/>
            <a:gdLst/>
            <a:ahLst/>
            <a:cxnLst/>
            <a:rect l="l" t="t" r="r" b="b"/>
            <a:pathLst>
              <a:path w="2739285" h="2788076">
                <a:moveTo>
                  <a:pt x="0" y="0"/>
                </a:moveTo>
                <a:lnTo>
                  <a:pt x="2739285" y="0"/>
                </a:lnTo>
                <a:lnTo>
                  <a:pt x="2739285" y="2788076"/>
                </a:lnTo>
                <a:lnTo>
                  <a:pt x="0" y="2788076"/>
                </a:lnTo>
                <a:lnTo>
                  <a:pt x="0" y="0"/>
                </a:lnTo>
                <a:close/>
              </a:path>
            </a:pathLst>
          </a:custGeom>
          <a:blipFill>
            <a:blip r:embed="rId13" cstate="print">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Rectangle 18"/>
          <p:cNvSpPr/>
          <p:nvPr/>
        </p:nvSpPr>
        <p:spPr>
          <a:xfrm>
            <a:off x="5322817" y="2475248"/>
            <a:ext cx="7934195"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Luyện từ và câu : Dấu ngoặc kép</a:t>
            </a:r>
            <a:endParaRPr lang="vi-VN" sz="3600" b="1" i="1" dirty="0">
              <a:latin typeface="Times New Roman" panose="02020603050405020304" pitchFamily="18" charset="0"/>
              <a:cs typeface="Times New Roman" panose="02020603050405020304" pitchFamily="18" charset="0"/>
            </a:endParaRPr>
          </a:p>
        </p:txBody>
      </p:sp>
      <p:sp>
        <p:nvSpPr>
          <p:cNvPr id="20" name="Rectangle: Rounded Corners 12">
            <a:extLst>
              <a:ext uri="{FF2B5EF4-FFF2-40B4-BE49-F238E27FC236}">
                <a16:creationId xmlns:a16="http://schemas.microsoft.com/office/drawing/2014/main" xmlns="" id="{462B06CF-04EB-5288-1690-2A0F017B816F}"/>
              </a:ext>
            </a:extLst>
          </p:cNvPr>
          <p:cNvSpPr/>
          <p:nvPr/>
        </p:nvSpPr>
        <p:spPr>
          <a:xfrm>
            <a:off x="2588519" y="4531280"/>
            <a:ext cx="13716001" cy="2933637"/>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latin typeface="Times New Roman" panose="02020603050405020304" pitchFamily="18" charset="0"/>
                <a:cs typeface="Times New Roman" panose="02020603050405020304" pitchFamily="18" charset="0"/>
              </a:rPr>
              <a:t>Ngoài dùng để đánh dấu tên </a:t>
            </a:r>
            <a:r>
              <a:rPr lang="en-US" sz="4800" dirty="0" smtClean="0">
                <a:solidFill>
                  <a:srgbClr val="FF0000"/>
                </a:solidFill>
                <a:latin typeface="Times New Roman" panose="02020603050405020304" pitchFamily="18" charset="0"/>
                <a:cs typeface="Times New Roman" panose="02020603050405020304" pitchFamily="18" charset="0"/>
              </a:rPr>
              <a:t>tác phẩm truyện </a:t>
            </a:r>
            <a:r>
              <a:rPr lang="en-US" sz="4800" dirty="0" smtClean="0">
                <a:solidFill>
                  <a:schemeClr val="tx1"/>
                </a:solidFill>
                <a:latin typeface="Times New Roman" panose="02020603050405020304" pitchFamily="18" charset="0"/>
                <a:cs typeface="Times New Roman" panose="02020603050405020304" pitchFamily="18" charset="0"/>
              </a:rPr>
              <a:t>như trong bài “ Những trang sách tuổi thơ” còn </a:t>
            </a:r>
            <a:r>
              <a:rPr lang="en-US" sz="4800" dirty="0" err="1" smtClean="0">
                <a:solidFill>
                  <a:schemeClr val="tx1"/>
                </a:solidFill>
                <a:latin typeface="Times New Roman" panose="02020603050405020304" pitchFamily="18" charset="0"/>
                <a:cs typeface="Times New Roman" panose="02020603050405020304" pitchFamily="18" charset="0"/>
              </a:rPr>
              <a:t>còn</a:t>
            </a:r>
            <a:r>
              <a:rPr lang="en-US" sz="4800" dirty="0" smtClean="0">
                <a:solidFill>
                  <a:schemeClr val="tx1"/>
                </a:solidFill>
                <a:latin typeface="Times New Roman" panose="02020603050405020304" pitchFamily="18" charset="0"/>
                <a:cs typeface="Times New Roman" panose="02020603050405020304" pitchFamily="18" charset="0"/>
              </a:rPr>
              <a:t> biết dấu ngoặc kép đánh dấu tên tác phẩm gì nữa ?</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790599" y="1890473"/>
            <a:ext cx="6857968" cy="584775"/>
          </a:xfrm>
          <a:prstGeom prst="rect">
            <a:avLst/>
          </a:prstGeom>
        </p:spPr>
        <p:txBody>
          <a:bodyPr wrap="none">
            <a:spAutoFit/>
          </a:bodyPr>
          <a:lstStyle/>
          <a:p>
            <a:pPr algn="ctr"/>
            <a:r>
              <a:rPr lang="en-US" sz="3200" b="1" smtClean="0">
                <a:latin typeface="Times New Roman" pitchFamily="18" charset="0"/>
                <a:cs typeface="Times New Roman" pitchFamily="18" charset="0"/>
              </a:rPr>
              <a:t>Thứ  Năm ngày 24 tháng 10 năm 2024</a:t>
            </a:r>
          </a:p>
        </p:txBody>
      </p:sp>
    </p:spTree>
    <p:extLst>
      <p:ext uri="{BB962C8B-B14F-4D97-AF65-F5344CB8AC3E}">
        <p14:creationId xmlns:p14="http://schemas.microsoft.com/office/powerpoint/2010/main" xmlns="" val="73121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734" y="8662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algn="ct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algn="ctr"/>
            <a:r>
              <a:rPr lang="en-US" sz="3200" b="1" smtClean="0">
                <a:latin typeface="Times New Roman" pitchFamily="18" charset="0"/>
                <a:cs typeface="Times New Roman" pitchFamily="18" charset="0"/>
              </a:rPr>
              <a:t>Thứ  Năm ngày 24 tháng 10 năm 2024</a:t>
            </a:r>
          </a:p>
        </p:txBody>
      </p:sp>
      <p:grpSp>
        <p:nvGrpSpPr>
          <p:cNvPr id="3" name="Group 3"/>
          <p:cNvGrpSpPr/>
          <p:nvPr/>
        </p:nvGrpSpPr>
        <p:grpSpPr>
          <a:xfrm>
            <a:off x="5029200" y="3988866"/>
            <a:ext cx="13282534" cy="5129860"/>
            <a:chOff x="0" y="0"/>
            <a:chExt cx="2999863" cy="1357400"/>
          </a:xfrm>
        </p:grpSpPr>
        <p:sp>
          <p:nvSpPr>
            <p:cNvPr id="4" name="Freeform 4"/>
            <p:cNvSpPr/>
            <p:nvPr/>
          </p:nvSpPr>
          <p:spPr>
            <a:xfrm>
              <a:off x="92710" y="106680"/>
              <a:ext cx="2895723" cy="1238020"/>
            </a:xfrm>
            <a:custGeom>
              <a:avLst/>
              <a:gdLst/>
              <a:ahLst/>
              <a:cxnLst/>
              <a:rect l="l" t="t" r="r" b="b"/>
              <a:pathLst>
                <a:path w="2895723" h="1238020">
                  <a:moveTo>
                    <a:pt x="2869052" y="1048790"/>
                  </a:moveTo>
                  <a:cubicBezTo>
                    <a:pt x="2869052" y="1136420"/>
                    <a:pt x="2792852" y="1207541"/>
                    <a:pt x="2711573" y="1207541"/>
                  </a:cubicBezTo>
                  <a:lnTo>
                    <a:pt x="66040" y="1207541"/>
                  </a:lnTo>
                  <a:cubicBezTo>
                    <a:pt x="43180" y="1207541"/>
                    <a:pt x="20320" y="1202461"/>
                    <a:pt x="0" y="1193570"/>
                  </a:cubicBezTo>
                  <a:cubicBezTo>
                    <a:pt x="26670" y="1221511"/>
                    <a:pt x="63500" y="1238020"/>
                    <a:pt x="112583" y="1238020"/>
                  </a:cubicBezTo>
                  <a:lnTo>
                    <a:pt x="2749673" y="1238020"/>
                  </a:lnTo>
                  <a:cubicBezTo>
                    <a:pt x="2829683" y="1238020"/>
                    <a:pt x="2895723" y="1171981"/>
                    <a:pt x="2895723" y="1091970"/>
                  </a:cubicBezTo>
                  <a:lnTo>
                    <a:pt x="2895723" y="95250"/>
                  </a:lnTo>
                  <a:cubicBezTo>
                    <a:pt x="2895723" y="58420"/>
                    <a:pt x="2881752" y="25400"/>
                    <a:pt x="2860162" y="0"/>
                  </a:cubicBezTo>
                  <a:cubicBezTo>
                    <a:pt x="2866512" y="16510"/>
                    <a:pt x="2869052" y="34290"/>
                    <a:pt x="2869052" y="52070"/>
                  </a:cubicBezTo>
                  <a:lnTo>
                    <a:pt x="2869052" y="1048790"/>
                  </a:lnTo>
                  <a:lnTo>
                    <a:pt x="2869052" y="1048790"/>
                  </a:lnTo>
                  <a:close/>
                </a:path>
              </a:pathLst>
            </a:custGeom>
            <a:solidFill>
              <a:srgbClr val="704430"/>
            </a:solidFill>
          </p:spPr>
          <p:txBody>
            <a:bodyPr/>
            <a:lstStyle/>
            <a:p>
              <a:endParaRPr lang="en-US"/>
            </a:p>
          </p:txBody>
        </p:sp>
        <p:sp>
          <p:nvSpPr>
            <p:cNvPr id="5" name="Freeform 5"/>
            <p:cNvSpPr/>
            <p:nvPr/>
          </p:nvSpPr>
          <p:spPr>
            <a:xfrm>
              <a:off x="12700" y="12700"/>
              <a:ext cx="2935093" cy="1288821"/>
            </a:xfrm>
            <a:custGeom>
              <a:avLst/>
              <a:gdLst/>
              <a:ahLst/>
              <a:cxnLst/>
              <a:rect l="l" t="t" r="r" b="b"/>
              <a:pathLst>
                <a:path w="2935093" h="1288821">
                  <a:moveTo>
                    <a:pt x="146050" y="1288821"/>
                  </a:moveTo>
                  <a:lnTo>
                    <a:pt x="2789043" y="1288821"/>
                  </a:lnTo>
                  <a:cubicBezTo>
                    <a:pt x="2869053" y="1288821"/>
                    <a:pt x="2935093" y="1222780"/>
                    <a:pt x="2935093" y="1142770"/>
                  </a:cubicBezTo>
                  <a:lnTo>
                    <a:pt x="2935093" y="146050"/>
                  </a:lnTo>
                  <a:cubicBezTo>
                    <a:pt x="2935093" y="66040"/>
                    <a:pt x="2869053" y="0"/>
                    <a:pt x="2789043" y="0"/>
                  </a:cubicBezTo>
                  <a:lnTo>
                    <a:pt x="146050" y="0"/>
                  </a:lnTo>
                  <a:cubicBezTo>
                    <a:pt x="66040" y="0"/>
                    <a:pt x="0" y="66040"/>
                    <a:pt x="0" y="146050"/>
                  </a:cubicBezTo>
                  <a:lnTo>
                    <a:pt x="0" y="1142770"/>
                  </a:lnTo>
                  <a:cubicBezTo>
                    <a:pt x="0" y="1224050"/>
                    <a:pt x="66040" y="1288821"/>
                    <a:pt x="146050" y="1288821"/>
                  </a:cubicBezTo>
                  <a:close/>
                </a:path>
              </a:pathLst>
            </a:custGeom>
            <a:solidFill>
              <a:srgbClr val="FFF3ED"/>
            </a:solidFill>
          </p:spPr>
          <p:txBody>
            <a:bodyPr/>
            <a:lstStyle/>
            <a:p>
              <a:endParaRPr lang="en-US"/>
            </a:p>
          </p:txBody>
        </p:sp>
        <p:sp>
          <p:nvSpPr>
            <p:cNvPr id="6" name="Freeform 6"/>
            <p:cNvSpPr/>
            <p:nvPr/>
          </p:nvSpPr>
          <p:spPr>
            <a:xfrm>
              <a:off x="0" y="0"/>
              <a:ext cx="2999863" cy="1357400"/>
            </a:xfrm>
            <a:custGeom>
              <a:avLst/>
              <a:gdLst/>
              <a:ahLst/>
              <a:cxnLst/>
              <a:rect l="l" t="t" r="r" b="b"/>
              <a:pathLst>
                <a:path w="2999863" h="1357400">
                  <a:moveTo>
                    <a:pt x="2936363" y="74930"/>
                  </a:moveTo>
                  <a:cubicBezTo>
                    <a:pt x="2908423" y="30480"/>
                    <a:pt x="2858893" y="0"/>
                    <a:pt x="2801743" y="0"/>
                  </a:cubicBezTo>
                  <a:lnTo>
                    <a:pt x="158750" y="0"/>
                  </a:lnTo>
                  <a:cubicBezTo>
                    <a:pt x="71120" y="0"/>
                    <a:pt x="0" y="71120"/>
                    <a:pt x="0" y="158750"/>
                  </a:cubicBezTo>
                  <a:lnTo>
                    <a:pt x="0" y="1155470"/>
                  </a:lnTo>
                  <a:cubicBezTo>
                    <a:pt x="0" y="1207541"/>
                    <a:pt x="25400" y="1253261"/>
                    <a:pt x="63500" y="1282471"/>
                  </a:cubicBezTo>
                  <a:cubicBezTo>
                    <a:pt x="91440" y="1326921"/>
                    <a:pt x="140970" y="1357400"/>
                    <a:pt x="207881" y="1357400"/>
                  </a:cubicBezTo>
                  <a:lnTo>
                    <a:pt x="2841113" y="1357400"/>
                  </a:lnTo>
                  <a:cubicBezTo>
                    <a:pt x="2928743" y="1357400"/>
                    <a:pt x="2999863" y="1286280"/>
                    <a:pt x="2999863" y="1198650"/>
                  </a:cubicBezTo>
                  <a:lnTo>
                    <a:pt x="2999863" y="201930"/>
                  </a:lnTo>
                  <a:cubicBezTo>
                    <a:pt x="2999862" y="149860"/>
                    <a:pt x="2974462" y="104140"/>
                    <a:pt x="2936363" y="74930"/>
                  </a:cubicBezTo>
                  <a:close/>
                  <a:moveTo>
                    <a:pt x="12700" y="1155470"/>
                  </a:moveTo>
                  <a:lnTo>
                    <a:pt x="12700" y="158750"/>
                  </a:lnTo>
                  <a:cubicBezTo>
                    <a:pt x="12700" y="78740"/>
                    <a:pt x="78740" y="12700"/>
                    <a:pt x="158750" y="12700"/>
                  </a:cubicBezTo>
                  <a:lnTo>
                    <a:pt x="2801743" y="12700"/>
                  </a:lnTo>
                  <a:cubicBezTo>
                    <a:pt x="2881753" y="12700"/>
                    <a:pt x="2947793" y="78740"/>
                    <a:pt x="2947793" y="158750"/>
                  </a:cubicBezTo>
                  <a:lnTo>
                    <a:pt x="2947793" y="1155470"/>
                  </a:lnTo>
                  <a:cubicBezTo>
                    <a:pt x="2947793" y="1235480"/>
                    <a:pt x="2881753" y="1301521"/>
                    <a:pt x="2801743" y="1301521"/>
                  </a:cubicBezTo>
                  <a:lnTo>
                    <a:pt x="158750" y="1301521"/>
                  </a:lnTo>
                  <a:cubicBezTo>
                    <a:pt x="78740" y="1301521"/>
                    <a:pt x="12700" y="1236750"/>
                    <a:pt x="12700" y="1155470"/>
                  </a:cubicBezTo>
                  <a:close/>
                  <a:moveTo>
                    <a:pt x="2988433" y="1198650"/>
                  </a:moveTo>
                  <a:cubicBezTo>
                    <a:pt x="2988433" y="1278660"/>
                    <a:pt x="2921123" y="1344700"/>
                    <a:pt x="2841113" y="1344700"/>
                  </a:cubicBezTo>
                  <a:lnTo>
                    <a:pt x="207881" y="1344700"/>
                  </a:lnTo>
                  <a:cubicBezTo>
                    <a:pt x="157480" y="1344700"/>
                    <a:pt x="120650" y="1328190"/>
                    <a:pt x="93980" y="1300250"/>
                  </a:cubicBezTo>
                  <a:cubicBezTo>
                    <a:pt x="114300" y="1309140"/>
                    <a:pt x="135890" y="1314220"/>
                    <a:pt x="160020" y="1314220"/>
                  </a:cubicBezTo>
                  <a:lnTo>
                    <a:pt x="2803013" y="1314220"/>
                  </a:lnTo>
                  <a:cubicBezTo>
                    <a:pt x="2890643" y="1314220"/>
                    <a:pt x="2961763" y="1243100"/>
                    <a:pt x="2961763" y="1155470"/>
                  </a:cubicBezTo>
                  <a:lnTo>
                    <a:pt x="2961763" y="158750"/>
                  </a:lnTo>
                  <a:cubicBezTo>
                    <a:pt x="2961763" y="140970"/>
                    <a:pt x="2957953" y="123190"/>
                    <a:pt x="2952873" y="106680"/>
                  </a:cubicBezTo>
                  <a:cubicBezTo>
                    <a:pt x="2974463" y="132080"/>
                    <a:pt x="2988433" y="165100"/>
                    <a:pt x="2988433" y="201930"/>
                  </a:cubicBezTo>
                  <a:lnTo>
                    <a:pt x="2988433" y="1198650"/>
                  </a:lnTo>
                  <a:cubicBezTo>
                    <a:pt x="2988433" y="1198650"/>
                    <a:pt x="2988433" y="1198650"/>
                    <a:pt x="2988433" y="1198650"/>
                  </a:cubicBezTo>
                  <a:close/>
                </a:path>
              </a:pathLst>
            </a:custGeom>
            <a:solidFill>
              <a:srgbClr val="704430"/>
            </a:solidFill>
          </p:spPr>
          <p:txBody>
            <a:bodyPr/>
            <a:lstStyle/>
            <a:p>
              <a:endParaRPr lang="en-US"/>
            </a:p>
          </p:txBody>
        </p:sp>
      </p:grpSp>
      <p:grpSp>
        <p:nvGrpSpPr>
          <p:cNvPr id="7" name="Group 7"/>
          <p:cNvGrpSpPr/>
          <p:nvPr/>
        </p:nvGrpSpPr>
        <p:grpSpPr>
          <a:xfrm>
            <a:off x="5851871" y="-2191066"/>
            <a:ext cx="11337018" cy="1320173"/>
            <a:chOff x="0" y="0"/>
            <a:chExt cx="16435575" cy="1913890"/>
          </a:xfrm>
        </p:grpSpPr>
        <p:sp>
          <p:nvSpPr>
            <p:cNvPr id="8" name="Freeform 8"/>
            <p:cNvSpPr/>
            <p:nvPr/>
          </p:nvSpPr>
          <p:spPr>
            <a:xfrm>
              <a:off x="0" y="0"/>
              <a:ext cx="16435575" cy="1913890"/>
            </a:xfrm>
            <a:custGeom>
              <a:avLst/>
              <a:gdLst/>
              <a:ahLst/>
              <a:cxnLst/>
              <a:rect l="l" t="t" r="r" b="b"/>
              <a:pathLst>
                <a:path w="16435575" h="1913890">
                  <a:moveTo>
                    <a:pt x="16435575" y="956945"/>
                  </a:moveTo>
                  <a:lnTo>
                    <a:pt x="16435575" y="956945"/>
                  </a:lnTo>
                  <a:cubicBezTo>
                    <a:pt x="16435575" y="1485392"/>
                    <a:pt x="16007204" y="1913890"/>
                    <a:pt x="15478630" y="1913890"/>
                  </a:cubicBezTo>
                  <a:lnTo>
                    <a:pt x="956945" y="1913890"/>
                  </a:lnTo>
                  <a:cubicBezTo>
                    <a:pt x="428371" y="1913890"/>
                    <a:pt x="0" y="1485392"/>
                    <a:pt x="0" y="956945"/>
                  </a:cubicBezTo>
                  <a:lnTo>
                    <a:pt x="0" y="956945"/>
                  </a:lnTo>
                  <a:cubicBezTo>
                    <a:pt x="0" y="428371"/>
                    <a:pt x="428371" y="0"/>
                    <a:pt x="956945" y="0"/>
                  </a:cubicBezTo>
                  <a:lnTo>
                    <a:pt x="15478630" y="0"/>
                  </a:lnTo>
                  <a:cubicBezTo>
                    <a:pt x="16007077" y="0"/>
                    <a:pt x="16435575" y="428371"/>
                    <a:pt x="16435575" y="956945"/>
                  </a:cubicBezTo>
                  <a:close/>
                </a:path>
              </a:pathLst>
            </a:custGeom>
            <a:solidFill>
              <a:srgbClr val="FFF3ED"/>
            </a:solidFill>
          </p:spPr>
          <p:txBody>
            <a:bodyPr/>
            <a:lstStyle/>
            <a:p>
              <a:endParaRPr lang="en-US"/>
            </a:p>
          </p:txBody>
        </p:sp>
      </p:grpSp>
      <p:sp>
        <p:nvSpPr>
          <p:cNvPr id="9" name="Freeform 9"/>
          <p:cNvSpPr/>
          <p:nvPr/>
        </p:nvSpPr>
        <p:spPr>
          <a:xfrm>
            <a:off x="6329110" y="-1702451"/>
            <a:ext cx="535653" cy="606973"/>
          </a:xfrm>
          <a:custGeom>
            <a:avLst/>
            <a:gdLst/>
            <a:ahLst/>
            <a:cxnLst/>
            <a:rect l="l" t="t" r="r" b="b"/>
            <a:pathLst>
              <a:path w="535653" h="606973">
                <a:moveTo>
                  <a:pt x="0" y="0"/>
                </a:moveTo>
                <a:lnTo>
                  <a:pt x="535654" y="0"/>
                </a:lnTo>
                <a:lnTo>
                  <a:pt x="535654" y="606973"/>
                </a:lnTo>
                <a:lnTo>
                  <a:pt x="0" y="6069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23734" y="7192673"/>
            <a:ext cx="5170490" cy="2942479"/>
          </a:xfrm>
          <a:custGeom>
            <a:avLst/>
            <a:gdLst/>
            <a:ahLst/>
            <a:cxnLst/>
            <a:rect l="l" t="t" r="r" b="b"/>
            <a:pathLst>
              <a:path w="5170490" h="2942479">
                <a:moveTo>
                  <a:pt x="0" y="0"/>
                </a:moveTo>
                <a:lnTo>
                  <a:pt x="5170490" y="0"/>
                </a:lnTo>
                <a:lnTo>
                  <a:pt x="5170490" y="2942478"/>
                </a:lnTo>
                <a:lnTo>
                  <a:pt x="0" y="2942478"/>
                </a:lnTo>
                <a:lnTo>
                  <a:pt x="0" y="0"/>
                </a:lnTo>
                <a:close/>
              </a:path>
            </a:pathLst>
          </a:custGeom>
          <a:blipFill>
            <a:blip r:embed="rId5" cstate="print">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755157" y="431366"/>
            <a:ext cx="3532843" cy="3736661"/>
          </a:xfrm>
          <a:custGeom>
            <a:avLst/>
            <a:gdLst/>
            <a:ahLst/>
            <a:cxnLst/>
            <a:rect l="l" t="t" r="r" b="b"/>
            <a:pathLst>
              <a:path w="3532843" h="3736661">
                <a:moveTo>
                  <a:pt x="0" y="0"/>
                </a:moveTo>
                <a:lnTo>
                  <a:pt x="3532844" y="0"/>
                </a:lnTo>
                <a:lnTo>
                  <a:pt x="3532844" y="3736661"/>
                </a:lnTo>
                <a:lnTo>
                  <a:pt x="0" y="3736661"/>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7501085" y="-1976070"/>
            <a:ext cx="8345761" cy="890180"/>
          </a:xfrm>
          <a:prstGeom prst="rect">
            <a:avLst/>
          </a:prstGeom>
        </p:spPr>
        <p:txBody>
          <a:bodyPr wrap="square" lIns="0" tIns="0" rIns="0" bIns="0" rtlCol="0" anchor="t">
            <a:spAutoFit/>
          </a:bodyPr>
          <a:lstStyle/>
          <a:p>
            <a:pPr algn="ctr">
              <a:lnSpc>
                <a:spcPct val="150000"/>
              </a:lnSpc>
            </a:pPr>
            <a:r>
              <a:rPr lang="vi-VN" sz="4400" b="1" dirty="0" err="1">
                <a:latin typeface="Arial" panose="020B0604020202020204" pitchFamily="34" charset="0"/>
                <a:cs typeface="Arial" panose="020B0604020202020204" pitchFamily="34" charset="0"/>
              </a:rPr>
              <a:t>Dựa</a:t>
            </a:r>
            <a:r>
              <a:rPr lang="vi-VN" sz="4400" b="1" dirty="0">
                <a:latin typeface="Arial" panose="020B0604020202020204" pitchFamily="34" charset="0"/>
                <a:cs typeface="Arial" panose="020B0604020202020204" pitchFamily="34" charset="0"/>
              </a:rPr>
              <a:t> </a:t>
            </a:r>
            <a:r>
              <a:rPr lang="vi-VN" sz="4400" b="1" dirty="0" err="1">
                <a:latin typeface="Arial" panose="020B0604020202020204" pitchFamily="34" charset="0"/>
                <a:cs typeface="Arial" panose="020B0604020202020204" pitchFamily="34" charset="0"/>
              </a:rPr>
              <a:t>vào</a:t>
            </a:r>
            <a:r>
              <a:rPr lang="vi-VN" sz="4400" b="1" dirty="0">
                <a:latin typeface="Arial" panose="020B0604020202020204" pitchFamily="34" charset="0"/>
                <a:cs typeface="Arial" panose="020B0604020202020204" pitchFamily="34" charset="0"/>
              </a:rPr>
              <a:t> SGK, em </a:t>
            </a:r>
            <a:r>
              <a:rPr lang="vi-VN" sz="4400" b="1" dirty="0" err="1">
                <a:latin typeface="Arial" panose="020B0604020202020204" pitchFamily="34" charset="0"/>
                <a:cs typeface="Arial" panose="020B0604020202020204" pitchFamily="34" charset="0"/>
              </a:rPr>
              <a:t>hãy</a:t>
            </a:r>
            <a:r>
              <a:rPr lang="vi-VN" sz="4400" b="1" dirty="0">
                <a:latin typeface="Arial" panose="020B0604020202020204" pitchFamily="34" charset="0"/>
                <a:cs typeface="Arial" panose="020B0604020202020204" pitchFamily="34" charset="0"/>
              </a:rPr>
              <a:t> cho </a:t>
            </a:r>
            <a:r>
              <a:rPr lang="vi-VN" sz="4400" b="1" dirty="0" err="1">
                <a:latin typeface="Arial" panose="020B0604020202020204" pitchFamily="34" charset="0"/>
                <a:cs typeface="Arial" panose="020B0604020202020204" pitchFamily="34" charset="0"/>
              </a:rPr>
              <a:t>biết</a:t>
            </a:r>
            <a:endParaRPr lang="en-US" sz="4400" b="1" dirty="0">
              <a:latin typeface="Arial" panose="020B0604020202020204" pitchFamily="34" charset="0"/>
              <a:cs typeface="Arial" panose="020B0604020202020204" pitchFamily="34" charset="0"/>
            </a:endParaRPr>
          </a:p>
        </p:txBody>
      </p:sp>
      <p:sp>
        <p:nvSpPr>
          <p:cNvPr id="13" name="TextBox 13"/>
          <p:cNvSpPr txBox="1"/>
          <p:nvPr/>
        </p:nvSpPr>
        <p:spPr>
          <a:xfrm>
            <a:off x="6989873" y="12903921"/>
            <a:ext cx="8876680" cy="615553"/>
          </a:xfrm>
          <a:prstGeom prst="rect">
            <a:avLst/>
          </a:prstGeom>
        </p:spPr>
        <p:txBody>
          <a:bodyPr lIns="0" tIns="0" rIns="0" bIns="0" rtlCol="0" anchor="t">
            <a:spAutoFit/>
          </a:bodyPr>
          <a:lstStyle/>
          <a:p>
            <a:pPr algn="ctr">
              <a:lnSpc>
                <a:spcPts val="4800"/>
              </a:lnSpc>
            </a:pPr>
            <a:r>
              <a:rPr lang="vi-VN" sz="4400" dirty="0" err="1">
                <a:latin typeface="Arial" panose="020B0604020202020204" pitchFamily="34" charset="0"/>
                <a:cs typeface="Arial" panose="020B0604020202020204" pitchFamily="34" charset="0"/>
              </a:rPr>
              <a:t>Dấu</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ngoặc</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kép</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có</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tác</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dụng</a:t>
            </a:r>
            <a:r>
              <a:rPr lang="vi-VN" sz="4400" dirty="0">
                <a:latin typeface="Arial" panose="020B0604020202020204" pitchFamily="34" charset="0"/>
                <a:cs typeface="Arial" panose="020B0604020202020204" pitchFamily="34" charset="0"/>
              </a:rPr>
              <a:t> </a:t>
            </a:r>
            <a:r>
              <a:rPr lang="vi-VN" sz="4400" dirty="0" err="1">
                <a:latin typeface="Arial" panose="020B0604020202020204" pitchFamily="34" charset="0"/>
                <a:cs typeface="Arial" panose="020B0604020202020204" pitchFamily="34" charset="0"/>
              </a:rPr>
              <a:t>gì</a:t>
            </a:r>
            <a:r>
              <a:rPr lang="vi-VN"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14" name="Picture 40">
            <a:extLst>
              <a:ext uri="{FF2B5EF4-FFF2-40B4-BE49-F238E27FC236}">
                <a16:creationId xmlns:a16="http://schemas.microsoft.com/office/drawing/2014/main" xmlns="" id="{1B2373C8-A375-40AE-B141-4990C40A49AE}"/>
              </a:ext>
            </a:extLst>
          </p:cNvPr>
          <p:cNvPicPr>
            <a:picLocks noChangeAspect="1"/>
          </p:cNvPicPr>
          <p:nvPr/>
        </p:nvPicPr>
        <p:blipFill>
          <a:blip r:embed="rId9"/>
          <a:srcRect/>
          <a:stretch>
            <a:fillRect/>
          </a:stretch>
        </p:blipFill>
        <p:spPr>
          <a:xfrm>
            <a:off x="9824724" y="10559870"/>
            <a:ext cx="2751022" cy="1971566"/>
          </a:xfrm>
          <a:prstGeom prst="rect">
            <a:avLst/>
          </a:prstGeom>
        </p:spPr>
      </p:pic>
      <p:sp>
        <p:nvSpPr>
          <p:cNvPr id="15" name="TextBox 13">
            <a:extLst>
              <a:ext uri="{FF2B5EF4-FFF2-40B4-BE49-F238E27FC236}">
                <a16:creationId xmlns:a16="http://schemas.microsoft.com/office/drawing/2014/main" xmlns="" id="{831BC467-7350-44E2-A69A-393EFEDE8D11}"/>
              </a:ext>
            </a:extLst>
          </p:cNvPr>
          <p:cNvSpPr txBox="1"/>
          <p:nvPr/>
        </p:nvSpPr>
        <p:spPr>
          <a:xfrm>
            <a:off x="5412818" y="4574381"/>
            <a:ext cx="12494181" cy="3323987"/>
          </a:xfrm>
          <a:prstGeom prst="rect">
            <a:avLst/>
          </a:prstGeom>
        </p:spPr>
        <p:txBody>
          <a:bodyPr wrap="square" lIns="0" tIns="0" rIns="0" bIns="0" rtlCol="0" anchor="t">
            <a:spAutoFit/>
          </a:bodyPr>
          <a:lstStyle/>
          <a:p>
            <a:pPr algn="just">
              <a:lnSpc>
                <a:spcPct val="150000"/>
              </a:lnSpc>
            </a:pPr>
            <a:r>
              <a:rPr lang="vi-VN" sz="4800" b="1" dirty="0" err="1">
                <a:solidFill>
                  <a:srgbClr val="FF0000"/>
                </a:solidFill>
                <a:latin typeface="+mj-lt"/>
              </a:rPr>
              <a:t>Dấu</a:t>
            </a:r>
            <a:r>
              <a:rPr lang="vi-VN" sz="4800" b="1" dirty="0">
                <a:solidFill>
                  <a:srgbClr val="FF0000"/>
                </a:solidFill>
                <a:latin typeface="+mj-lt"/>
              </a:rPr>
              <a:t> </a:t>
            </a:r>
            <a:r>
              <a:rPr lang="vi-VN" sz="4800" b="1" dirty="0" err="1">
                <a:solidFill>
                  <a:srgbClr val="FF0000"/>
                </a:solidFill>
                <a:latin typeface="+mj-lt"/>
              </a:rPr>
              <a:t>ngoặc</a:t>
            </a:r>
            <a:r>
              <a:rPr lang="vi-VN" sz="4800" b="1" dirty="0">
                <a:solidFill>
                  <a:srgbClr val="FF0000"/>
                </a:solidFill>
                <a:latin typeface="+mj-lt"/>
              </a:rPr>
              <a:t> </a:t>
            </a:r>
            <a:r>
              <a:rPr lang="vi-VN" sz="4800" b="1" dirty="0" err="1">
                <a:solidFill>
                  <a:srgbClr val="FF0000"/>
                </a:solidFill>
                <a:latin typeface="+mj-lt"/>
              </a:rPr>
              <a:t>kép</a:t>
            </a:r>
            <a:r>
              <a:rPr lang="vi-VN" sz="4800" b="1" dirty="0">
                <a:solidFill>
                  <a:srgbClr val="FF0000"/>
                </a:solidFill>
                <a:latin typeface="+mj-lt"/>
              </a:rPr>
              <a:t> </a:t>
            </a:r>
            <a:r>
              <a:rPr lang="vi-VN" sz="4800" b="1" dirty="0" err="1">
                <a:solidFill>
                  <a:srgbClr val="FF0000"/>
                </a:solidFill>
                <a:latin typeface="+mj-lt"/>
              </a:rPr>
              <a:t>dùng</a:t>
            </a:r>
            <a:r>
              <a:rPr lang="vi-VN" sz="4800" b="1" dirty="0">
                <a:solidFill>
                  <a:srgbClr val="FF0000"/>
                </a:solidFill>
                <a:latin typeface="+mj-lt"/>
              </a:rPr>
              <a:t> </a:t>
            </a:r>
            <a:r>
              <a:rPr lang="vi-VN" sz="4800" b="1" dirty="0" err="1">
                <a:solidFill>
                  <a:srgbClr val="FF0000"/>
                </a:solidFill>
                <a:latin typeface="+mj-lt"/>
              </a:rPr>
              <a:t>để</a:t>
            </a:r>
            <a:r>
              <a:rPr lang="vi-VN" sz="4800" b="1" dirty="0">
                <a:solidFill>
                  <a:srgbClr val="FF0000"/>
                </a:solidFill>
                <a:latin typeface="+mj-lt"/>
              </a:rPr>
              <a:t> </a:t>
            </a:r>
            <a:r>
              <a:rPr lang="vi-VN" sz="4800" b="1" dirty="0" err="1">
                <a:solidFill>
                  <a:srgbClr val="FF0000"/>
                </a:solidFill>
                <a:latin typeface="+mj-lt"/>
              </a:rPr>
              <a:t>đánh</a:t>
            </a:r>
            <a:r>
              <a:rPr lang="vi-VN" sz="4800" b="1" dirty="0">
                <a:solidFill>
                  <a:srgbClr val="FF0000"/>
                </a:solidFill>
                <a:latin typeface="+mj-lt"/>
              </a:rPr>
              <a:t> </a:t>
            </a:r>
            <a:r>
              <a:rPr lang="vi-VN" sz="4800" b="1" dirty="0" err="1">
                <a:solidFill>
                  <a:srgbClr val="FF0000"/>
                </a:solidFill>
                <a:latin typeface="+mj-lt"/>
              </a:rPr>
              <a:t>dấu</a:t>
            </a:r>
            <a:r>
              <a:rPr lang="vi-VN" sz="4800" b="1" dirty="0">
                <a:solidFill>
                  <a:srgbClr val="FF0000"/>
                </a:solidFill>
                <a:latin typeface="+mj-lt"/>
              </a:rPr>
              <a:t> tên </a:t>
            </a:r>
            <a:r>
              <a:rPr lang="vi-VN" sz="4800" b="1" dirty="0" err="1">
                <a:solidFill>
                  <a:srgbClr val="FF0000"/>
                </a:solidFill>
                <a:latin typeface="+mj-lt"/>
              </a:rPr>
              <a:t>tác</a:t>
            </a:r>
            <a:r>
              <a:rPr lang="vi-VN" sz="4800" b="1" dirty="0">
                <a:solidFill>
                  <a:srgbClr val="FF0000"/>
                </a:solidFill>
                <a:latin typeface="+mj-lt"/>
              </a:rPr>
              <a:t> </a:t>
            </a:r>
            <a:r>
              <a:rPr lang="vi-VN" sz="4800" b="1" dirty="0" err="1">
                <a:solidFill>
                  <a:srgbClr val="FF0000"/>
                </a:solidFill>
                <a:latin typeface="+mj-lt"/>
              </a:rPr>
              <a:t>phẩm</a:t>
            </a:r>
            <a:r>
              <a:rPr lang="vi-VN" sz="4800" b="1" dirty="0">
                <a:solidFill>
                  <a:srgbClr val="FF0000"/>
                </a:solidFill>
                <a:latin typeface="+mj-lt"/>
              </a:rPr>
              <a:t> (</a:t>
            </a:r>
            <a:r>
              <a:rPr lang="vi-VN" sz="4800" b="1" dirty="0" err="1">
                <a:solidFill>
                  <a:srgbClr val="FF0000"/>
                </a:solidFill>
                <a:latin typeface="+mj-lt"/>
              </a:rPr>
              <a:t>bài</a:t>
            </a:r>
            <a:r>
              <a:rPr lang="vi-VN" sz="4800" b="1" dirty="0">
                <a:solidFill>
                  <a:srgbClr val="FF0000"/>
                </a:solidFill>
                <a:latin typeface="+mj-lt"/>
              </a:rPr>
              <a:t> văn, </a:t>
            </a:r>
            <a:r>
              <a:rPr lang="vi-VN" sz="4800" b="1" dirty="0" err="1">
                <a:solidFill>
                  <a:srgbClr val="FF0000"/>
                </a:solidFill>
                <a:latin typeface="+mj-lt"/>
              </a:rPr>
              <a:t>bài</a:t>
            </a:r>
            <a:r>
              <a:rPr lang="vi-VN" sz="4800" b="1" dirty="0">
                <a:solidFill>
                  <a:srgbClr val="FF0000"/>
                </a:solidFill>
                <a:latin typeface="+mj-lt"/>
              </a:rPr>
              <a:t> thơ, </a:t>
            </a:r>
            <a:r>
              <a:rPr lang="vi-VN" sz="4800" b="1" dirty="0" err="1">
                <a:solidFill>
                  <a:srgbClr val="FF0000"/>
                </a:solidFill>
                <a:latin typeface="+mj-lt"/>
              </a:rPr>
              <a:t>quyển</a:t>
            </a:r>
            <a:r>
              <a:rPr lang="vi-VN" sz="4800" b="1" dirty="0">
                <a:solidFill>
                  <a:srgbClr val="FF0000"/>
                </a:solidFill>
                <a:latin typeface="+mj-lt"/>
              </a:rPr>
              <a:t> </a:t>
            </a:r>
            <a:r>
              <a:rPr lang="vi-VN" sz="4800" b="1" dirty="0" err="1">
                <a:solidFill>
                  <a:srgbClr val="FF0000"/>
                </a:solidFill>
                <a:latin typeface="+mj-lt"/>
              </a:rPr>
              <a:t>sách</a:t>
            </a:r>
            <a:r>
              <a:rPr lang="vi-VN" sz="4800" b="1" dirty="0">
                <a:solidFill>
                  <a:srgbClr val="FF0000"/>
                </a:solidFill>
                <a:latin typeface="+mj-lt"/>
              </a:rPr>
              <a:t>, </a:t>
            </a:r>
            <a:r>
              <a:rPr lang="vi-VN" sz="4800" b="1" dirty="0" err="1">
                <a:solidFill>
                  <a:srgbClr val="FF0000"/>
                </a:solidFill>
                <a:latin typeface="+mj-lt"/>
              </a:rPr>
              <a:t>vở</a:t>
            </a:r>
            <a:r>
              <a:rPr lang="vi-VN" sz="4800" b="1" dirty="0">
                <a:solidFill>
                  <a:srgbClr val="FF0000"/>
                </a:solidFill>
                <a:latin typeface="+mj-lt"/>
              </a:rPr>
              <a:t> </a:t>
            </a:r>
            <a:r>
              <a:rPr lang="vi-VN" sz="4800" b="1" dirty="0" err="1">
                <a:solidFill>
                  <a:srgbClr val="FF0000"/>
                </a:solidFill>
                <a:latin typeface="+mj-lt"/>
              </a:rPr>
              <a:t>kịch</a:t>
            </a:r>
            <a:r>
              <a:rPr lang="vi-VN" sz="4800" b="1" dirty="0">
                <a:solidFill>
                  <a:srgbClr val="FF0000"/>
                </a:solidFill>
                <a:latin typeface="+mj-lt"/>
              </a:rPr>
              <a:t>, </a:t>
            </a:r>
            <a:r>
              <a:rPr lang="vi-VN" sz="4800" b="1" dirty="0" err="1">
                <a:solidFill>
                  <a:srgbClr val="FF0000"/>
                </a:solidFill>
                <a:latin typeface="+mj-lt"/>
              </a:rPr>
              <a:t>bộ</a:t>
            </a:r>
            <a:r>
              <a:rPr lang="vi-VN" sz="4800" b="1" dirty="0">
                <a:solidFill>
                  <a:srgbClr val="FF0000"/>
                </a:solidFill>
                <a:latin typeface="+mj-lt"/>
              </a:rPr>
              <a:t> phim, </a:t>
            </a:r>
            <a:r>
              <a:rPr lang="vi-VN" sz="4800" b="1" dirty="0" err="1">
                <a:solidFill>
                  <a:srgbClr val="FF0000"/>
                </a:solidFill>
                <a:latin typeface="+mj-lt"/>
              </a:rPr>
              <a:t>bức</a:t>
            </a:r>
            <a:r>
              <a:rPr lang="vi-VN" sz="4800" b="1" dirty="0">
                <a:solidFill>
                  <a:srgbClr val="FF0000"/>
                </a:solidFill>
                <a:latin typeface="+mj-lt"/>
              </a:rPr>
              <a:t> tranh, </a:t>
            </a:r>
            <a:r>
              <a:rPr lang="vi-VN" sz="4800" b="1" dirty="0" err="1">
                <a:solidFill>
                  <a:srgbClr val="FF0000"/>
                </a:solidFill>
                <a:latin typeface="+mj-lt"/>
              </a:rPr>
              <a:t>bức</a:t>
            </a:r>
            <a:r>
              <a:rPr lang="vi-VN" sz="4800" b="1" dirty="0">
                <a:solidFill>
                  <a:srgbClr val="FF0000"/>
                </a:solidFill>
                <a:latin typeface="+mj-lt"/>
              </a:rPr>
              <a:t> </a:t>
            </a:r>
            <a:r>
              <a:rPr lang="vi-VN" sz="4800" b="1" dirty="0" err="1">
                <a:solidFill>
                  <a:srgbClr val="FF0000"/>
                </a:solidFill>
                <a:latin typeface="+mj-lt"/>
              </a:rPr>
              <a:t>tượng</a:t>
            </a:r>
            <a:r>
              <a:rPr lang="vi-VN" sz="4800" b="1" dirty="0">
                <a:solidFill>
                  <a:srgbClr val="FF0000"/>
                </a:solidFill>
                <a:latin typeface="+mj-lt"/>
              </a:rPr>
              <a:t>,...).</a:t>
            </a:r>
            <a:endParaRPr lang="en-US" sz="4800" b="1" dirty="0">
              <a:solidFill>
                <a:srgbClr val="FF0000"/>
              </a:solidFill>
              <a:latin typeface="+mj-lt"/>
              <a:cs typeface="Arial" panose="020B0604020202020204" pitchFamily="34" charset="0"/>
            </a:endParaRPr>
          </a:p>
        </p:txBody>
      </p:sp>
      <p:sp>
        <p:nvSpPr>
          <p:cNvPr id="21" name="Rectangle 20"/>
          <p:cNvSpPr/>
          <p:nvPr/>
        </p:nvSpPr>
        <p:spPr>
          <a:xfrm>
            <a:off x="5029200" y="1179042"/>
            <a:ext cx="7934195"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Luyện từ và câu : Dấu ngoặc kép</a:t>
            </a:r>
            <a:endParaRPr lang="vi-VN" sz="4400" b="1" i="1" dirty="0">
              <a:latin typeface="Times New Roman" panose="02020603050405020304" pitchFamily="18" charset="0"/>
              <a:cs typeface="Times New Roman" panose="02020603050405020304" pitchFamily="18" charset="0"/>
            </a:endParaRPr>
          </a:p>
        </p:txBody>
      </p:sp>
      <p:sp>
        <p:nvSpPr>
          <p:cNvPr id="22" name="Hộp Văn bản 5">
            <a:extLst>
              <a:ext uri="{FF2B5EF4-FFF2-40B4-BE49-F238E27FC236}">
                <a16:creationId xmlns:a16="http://schemas.microsoft.com/office/drawing/2014/main" xmlns="" id="{84F8B4B6-CAE8-6DD4-E764-6F044FD24865}"/>
              </a:ext>
            </a:extLst>
          </p:cNvPr>
          <p:cNvSpPr txBox="1"/>
          <p:nvPr/>
        </p:nvSpPr>
        <p:spPr>
          <a:xfrm>
            <a:off x="5257800" y="2400300"/>
            <a:ext cx="3651962" cy="1200329"/>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7200" b="1" dirty="0" smtClean="0">
                <a:solidFill>
                  <a:srgbClr val="FF0000"/>
                </a:solidFill>
                <a:latin typeface="Times New Roman" panose="02020603050405020304" pitchFamily="18" charset="0"/>
                <a:cs typeface="Times New Roman" panose="02020603050405020304" pitchFamily="18" charset="0"/>
              </a:rPr>
              <a:t>Bài học </a:t>
            </a:r>
            <a:r>
              <a:rPr lang="en-US" sz="4400" b="1" dirty="0" smtClean="0">
                <a:solidFill>
                  <a:srgbClr val="FF0000"/>
                </a:solidFill>
                <a:latin typeface="Arial" panose="020B0604020202020204" pitchFamily="34" charset="0"/>
                <a:cs typeface="Arial" panose="020B0604020202020204" pitchFamily="34" charset="0"/>
              </a:rPr>
              <a:t>:</a:t>
            </a:r>
            <a:r>
              <a:rPr lang="en-US" sz="2800" dirty="0" smtClean="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29032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719172" y="1350745"/>
            <a:ext cx="15323155" cy="7813469"/>
            <a:chOff x="0" y="0"/>
            <a:chExt cx="4426901" cy="2257332"/>
          </a:xfrm>
        </p:grpSpPr>
        <p:sp>
          <p:nvSpPr>
            <p:cNvPr id="4" name="Freeform 4"/>
            <p:cNvSpPr/>
            <p:nvPr/>
          </p:nvSpPr>
          <p:spPr>
            <a:xfrm>
              <a:off x="92710" y="106680"/>
              <a:ext cx="4322761" cy="2137953"/>
            </a:xfrm>
            <a:custGeom>
              <a:avLst/>
              <a:gdLst/>
              <a:ahLst/>
              <a:cxnLst/>
              <a:rect l="l" t="t" r="r" b="b"/>
              <a:pathLst>
                <a:path w="4322761" h="2137953">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3"/>
                    <a:pt x="121679" y="2137953"/>
                  </a:cubicBezTo>
                  <a:lnTo>
                    <a:pt x="4176711" y="2137953"/>
                  </a:lnTo>
                  <a:cubicBezTo>
                    <a:pt x="4256721" y="2137953"/>
                    <a:pt x="4322761" y="2071912"/>
                    <a:pt x="4322761" y="1991903"/>
                  </a:cubicBezTo>
                  <a:lnTo>
                    <a:pt x="4322761" y="95250"/>
                  </a:lnTo>
                  <a:cubicBezTo>
                    <a:pt x="4322761" y="58420"/>
                    <a:pt x="4308791" y="25400"/>
                    <a:pt x="4287201" y="0"/>
                  </a:cubicBezTo>
                  <a:cubicBezTo>
                    <a:pt x="4293551" y="16510"/>
                    <a:pt x="4296091" y="34290"/>
                    <a:pt x="4296091" y="52070"/>
                  </a:cubicBezTo>
                  <a:lnTo>
                    <a:pt x="4296091" y="1948722"/>
                  </a:ln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B9DDBF"/>
            </a:solidFill>
          </p:spPr>
          <p:txBody>
            <a:bodyPr/>
            <a:lstStyle/>
            <a:p>
              <a:endParaRPr lang="en-US"/>
            </a:p>
          </p:txBody>
        </p:sp>
        <p:sp>
          <p:nvSpPr>
            <p:cNvPr id="6" name="Freeform 6"/>
            <p:cNvSpPr/>
            <p:nvPr/>
          </p:nvSpPr>
          <p:spPr>
            <a:xfrm>
              <a:off x="0" y="0"/>
              <a:ext cx="4426901" cy="2257333"/>
            </a:xfrm>
            <a:custGeom>
              <a:avLst/>
              <a:gdLst/>
              <a:ahLst/>
              <a:cxnLst/>
              <a:rect l="l" t="t" r="r" b="b"/>
              <a:pathLst>
                <a:path w="4426901" h="2257333">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3"/>
                    <a:pt x="218396" y="2257333"/>
                  </a:cubicBezTo>
                  <a:lnTo>
                    <a:pt x="4268151" y="2257333"/>
                  </a:lnTo>
                  <a:cubicBezTo>
                    <a:pt x="4355781" y="2257333"/>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ubicBezTo>
                    <a:pt x="4415471" y="2098582"/>
                    <a:pt x="4415471" y="2098582"/>
                    <a:pt x="4415471" y="2098582"/>
                  </a:cubicBezTo>
                  <a:close/>
                </a:path>
              </a:pathLst>
            </a:custGeom>
            <a:solidFill>
              <a:srgbClr val="704430"/>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cstate="print">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6" name="Freeform 16"/>
          <p:cNvSpPr/>
          <p:nvPr/>
        </p:nvSpPr>
        <p:spPr>
          <a:xfrm rot="-678603" flipH="1">
            <a:off x="289932" y="6133703"/>
            <a:ext cx="3235365" cy="3277074"/>
          </a:xfrm>
          <a:custGeom>
            <a:avLst/>
            <a:gdLst/>
            <a:ahLst/>
            <a:cxnLst/>
            <a:rect l="l" t="t" r="r" b="b"/>
            <a:pathLst>
              <a:path w="3235365" h="3277074">
                <a:moveTo>
                  <a:pt x="3235366" y="0"/>
                </a:moveTo>
                <a:lnTo>
                  <a:pt x="0" y="0"/>
                </a:lnTo>
                <a:lnTo>
                  <a:pt x="0" y="3277074"/>
                </a:lnTo>
                <a:lnTo>
                  <a:pt x="3235366" y="3277074"/>
                </a:lnTo>
                <a:lnTo>
                  <a:pt x="3235366" y="0"/>
                </a:lnTo>
                <a:close/>
              </a:path>
            </a:pathLst>
          </a:custGeom>
          <a:blipFill>
            <a:blip r:embed="rId11" cstate="print">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077809" y="5848266"/>
            <a:ext cx="2739285" cy="2788076"/>
          </a:xfrm>
          <a:custGeom>
            <a:avLst/>
            <a:gdLst/>
            <a:ahLst/>
            <a:cxnLst/>
            <a:rect l="l" t="t" r="r" b="b"/>
            <a:pathLst>
              <a:path w="2739285" h="2788076">
                <a:moveTo>
                  <a:pt x="0" y="0"/>
                </a:moveTo>
                <a:lnTo>
                  <a:pt x="2739285" y="0"/>
                </a:lnTo>
                <a:lnTo>
                  <a:pt x="2739285" y="2788076"/>
                </a:lnTo>
                <a:lnTo>
                  <a:pt x="0" y="2788076"/>
                </a:lnTo>
                <a:lnTo>
                  <a:pt x="0" y="0"/>
                </a:lnTo>
                <a:close/>
              </a:path>
            </a:pathLst>
          </a:custGeom>
          <a:blipFill>
            <a:blip r:embed="rId13" cstate="print">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9" name="Rectangle 18"/>
          <p:cNvSpPr/>
          <p:nvPr/>
        </p:nvSpPr>
        <p:spPr>
          <a:xfrm>
            <a:off x="5064307" y="2314875"/>
            <a:ext cx="7934195" cy="769441"/>
          </a:xfrm>
          <a:prstGeom prst="rect">
            <a:avLst/>
          </a:prstGeom>
        </p:spPr>
        <p:txBody>
          <a:bodyPr wrap="square">
            <a:spAutoFit/>
          </a:bodyPr>
          <a:lstStyle/>
          <a:p>
            <a:pPr algn="ctr"/>
            <a:r>
              <a:rPr lang="en-US" sz="4400" b="1" i="1" dirty="0">
                <a:latin typeface="Times New Roman" panose="02020603050405020304" pitchFamily="18" charset="0"/>
                <a:cs typeface="Times New Roman" panose="02020603050405020304" pitchFamily="18" charset="0"/>
              </a:rPr>
              <a:t>Luyện từ và câu : Dấu ngoặc kép</a:t>
            </a:r>
            <a:endParaRPr lang="vi-VN" sz="4400" b="1" i="1" dirty="0">
              <a:latin typeface="Times New Roman" panose="02020603050405020304" pitchFamily="18" charset="0"/>
              <a:cs typeface="Times New Roman" panose="02020603050405020304" pitchFamily="18" charset="0"/>
            </a:endParaRPr>
          </a:p>
        </p:txBody>
      </p:sp>
      <p:sp>
        <p:nvSpPr>
          <p:cNvPr id="20" name="TextBox 6">
            <a:extLst>
              <a:ext uri="{FF2B5EF4-FFF2-40B4-BE49-F238E27FC236}">
                <a16:creationId xmlns:a16="http://schemas.microsoft.com/office/drawing/2014/main" xmlns="" id="{EE20A3FF-C20E-4A1C-A94F-1EDEA69AE2AF}"/>
              </a:ext>
            </a:extLst>
          </p:cNvPr>
          <p:cNvSpPr txBox="1"/>
          <p:nvPr/>
        </p:nvSpPr>
        <p:spPr>
          <a:xfrm>
            <a:off x="7023387" y="4348410"/>
            <a:ext cx="5623371" cy="1590179"/>
          </a:xfrm>
          <a:prstGeom prst="rect">
            <a:avLst/>
          </a:prstGeom>
        </p:spPr>
        <p:txBody>
          <a:bodyPr wrap="square" lIns="0" tIns="0" rIns="0" bIns="0" rtlCol="0" anchor="t">
            <a:spAutoFit/>
          </a:bodyPr>
          <a:lstStyle/>
          <a:p>
            <a:pPr>
              <a:lnSpc>
                <a:spcPts val="12360"/>
              </a:lnSpc>
            </a:pPr>
            <a:r>
              <a:rPr lang="vi-VN" sz="6600" b="1" dirty="0" smtClean="0">
                <a:solidFill>
                  <a:srgbClr val="C00000"/>
                </a:solidFill>
              </a:rPr>
              <a:t> </a:t>
            </a:r>
            <a:r>
              <a:rPr lang="vi-VN" sz="6600" b="1" dirty="0">
                <a:solidFill>
                  <a:srgbClr val="C00000"/>
                </a:solidFill>
              </a:rPr>
              <a:t>LUYỆN TẬP</a:t>
            </a:r>
            <a:endParaRPr lang="en-US" sz="6600" b="1" dirty="0">
              <a:solidFill>
                <a:srgbClr val="C00000"/>
              </a:solidFill>
            </a:endParaRPr>
          </a:p>
        </p:txBody>
      </p:sp>
      <p:sp>
        <p:nvSpPr>
          <p:cNvPr id="23" name="Rectangle 22"/>
          <p:cNvSpPr/>
          <p:nvPr/>
        </p:nvSpPr>
        <p:spPr>
          <a:xfrm>
            <a:off x="6419942" y="1855573"/>
            <a:ext cx="6857968" cy="584775"/>
          </a:xfrm>
          <a:prstGeom prst="rect">
            <a:avLst/>
          </a:prstGeom>
        </p:spPr>
        <p:txBody>
          <a:bodyPr wrap="none">
            <a:spAutoFit/>
          </a:bodyPr>
          <a:lstStyle/>
          <a:p>
            <a:pPr algn="ctr"/>
            <a:r>
              <a:rPr lang="en-US" sz="3200" b="1" smtClean="0">
                <a:latin typeface="Times New Roman" pitchFamily="18" charset="0"/>
                <a:cs typeface="Times New Roman" pitchFamily="18" charset="0"/>
              </a:rPr>
              <a:t>Thứ  Năm ngày 24 tháng 10 năm 2024</a:t>
            </a:r>
          </a:p>
        </p:txBody>
      </p:sp>
    </p:spTree>
    <p:extLst>
      <p:ext uri="{BB962C8B-B14F-4D97-AF65-F5344CB8AC3E}">
        <p14:creationId xmlns:p14="http://schemas.microsoft.com/office/powerpoint/2010/main" xmlns="" val="1539910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TotalTime>
  <Words>946</Words>
  <Application>Microsoft Office PowerPoint</Application>
  <PresentationFormat>Custom</PresentationFormat>
  <Paragraphs>110</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Times New Roman</vt:lpstr>
      <vt:lpstr>字魂27号-布丁体</vt:lpstr>
      <vt:lpstr>Calibri</vt:lpstr>
      <vt:lpstr>UTM Avo</vt:lpstr>
      <vt:lpstr>宋体</vt:lpstr>
      <vt:lpstr>等线</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Illustration Computer UI English Class Education Presentation</dc:title>
  <dc:creator>MyPC</dc:creator>
  <cp:lastModifiedBy>This</cp:lastModifiedBy>
  <cp:revision>127</cp:revision>
  <dcterms:created xsi:type="dcterms:W3CDTF">2006-08-16T00:00:00Z</dcterms:created>
  <dcterms:modified xsi:type="dcterms:W3CDTF">2024-10-30T21:47:06Z</dcterms:modified>
  <dc:identifier>DAFqiVHI7gE</dc:identifier>
</cp:coreProperties>
</file>