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</p:sldMasterIdLst>
  <p:notesMasterIdLst>
    <p:notesMasterId r:id="rId18"/>
  </p:notesMasterIdLst>
  <p:sldIdLst>
    <p:sldId id="395" r:id="rId3"/>
    <p:sldId id="390" r:id="rId4"/>
    <p:sldId id="398" r:id="rId5"/>
    <p:sldId id="399" r:id="rId6"/>
    <p:sldId id="400" r:id="rId7"/>
    <p:sldId id="401" r:id="rId8"/>
    <p:sldId id="402" r:id="rId9"/>
    <p:sldId id="403" r:id="rId10"/>
    <p:sldId id="396" r:id="rId11"/>
    <p:sldId id="405" r:id="rId12"/>
    <p:sldId id="406" r:id="rId13"/>
    <p:sldId id="407" r:id="rId14"/>
    <p:sldId id="408" r:id="rId15"/>
    <p:sldId id="394" r:id="rId16"/>
    <p:sldId id="3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6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9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4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7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76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5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42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28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1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3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02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3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9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0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9.xml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GIF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4.jpeg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6" y="-1588"/>
            <a:ext cx="267017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62900" y="-1143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4000" y="51117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18575" y="51085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8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50545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52450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0545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6260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9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52450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WordArt 4"/>
          <p:cNvSpPr>
            <a:spLocks noChangeArrowheads="1" noChangeShapeType="1" noTextEdit="1"/>
          </p:cNvSpPr>
          <p:nvPr/>
        </p:nvSpPr>
        <p:spPr bwMode="auto">
          <a:xfrm>
            <a:off x="2286000" y="684214"/>
            <a:ext cx="7696200" cy="66309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8801252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Kính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chaøo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quyù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thaày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coâ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ñeán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döï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giôø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thaêm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lôùp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80968" y="1829610"/>
            <a:ext cx="71824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VNI-Commerce" pitchFamily="2" charset="0"/>
              </a:rPr>
              <a:t>Moân: </a:t>
            </a:r>
            <a:r>
              <a:rPr lang="en-US" altLang="en-US" sz="4000" smtClean="0">
                <a:solidFill>
                  <a:srgbClr val="0000FF"/>
                </a:solidFill>
                <a:latin typeface="VNI-Commerce" pitchFamily="2" charset="0"/>
              </a:rPr>
              <a:t>Toaùn - </a:t>
            </a:r>
            <a:r>
              <a:rPr lang="en-US" altLang="en-US" sz="4000">
                <a:solidFill>
                  <a:srgbClr val="0000FF"/>
                </a:solidFill>
                <a:latin typeface="VNI-Commerce" pitchFamily="2" charset="0"/>
              </a:rPr>
              <a:t>Lôùp </a:t>
            </a:r>
            <a:r>
              <a:rPr lang="en-US" altLang="en-US" sz="4000" smtClean="0">
                <a:solidFill>
                  <a:srgbClr val="0000FF"/>
                </a:solidFill>
                <a:latin typeface="VNI-Commerce" pitchFamily="2" charset="0"/>
              </a:rPr>
              <a:t>2B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000" smtClean="0">
                <a:solidFill>
                  <a:srgbClr val="0000FF"/>
                </a:solidFill>
                <a:latin typeface="VNI-Commerce" pitchFamily="2" charset="0"/>
              </a:rPr>
              <a:t>Saùch Keát noái tri thöùc vôùi cuoäc soáng</a:t>
            </a:r>
            <a:endParaRPr lang="en-US" altLang="en-US" sz="4000" u="sng">
              <a:solidFill>
                <a:srgbClr val="0000FF"/>
              </a:solidFill>
              <a:latin typeface="VNI-Commerce" pitchFamily="2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73425" y="3785185"/>
            <a:ext cx="6022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Baøi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4200" dirty="0">
                <a:solidFill>
                  <a:srgbClr val="FF0000"/>
                </a:solidFill>
                <a:latin typeface="VNI-Commerce" pitchFamily="2" charset="0"/>
              </a:rPr>
              <a:t>8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: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Baûng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coäng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(qua 10) (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tieát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2)</a:t>
            </a:r>
            <a:endParaRPr lang="en-US" altLang="en-US" sz="4200" dirty="0">
              <a:solidFill>
                <a:srgbClr val="FF0000"/>
              </a:solidFill>
              <a:latin typeface="VNI-Commerce" pitchFamily="2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521530" y="5034769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VNI-Commerce" pitchFamily="2" charset="0"/>
              </a:rPr>
              <a:t>Ngöôøi</a:t>
            </a:r>
            <a:r>
              <a:rPr lang="en-US" altLang="en-US" sz="3600" dirty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VNI-Commerce" pitchFamily="2" charset="0"/>
              </a:rPr>
              <a:t>thöïc</a:t>
            </a:r>
            <a:r>
              <a:rPr lang="en-US" altLang="en-US" sz="3600" dirty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VNI-Commerce" pitchFamily="2" charset="0"/>
              </a:rPr>
              <a:t>hieän</a:t>
            </a:r>
            <a:r>
              <a:rPr lang="en-US" altLang="en-US" sz="3600" dirty="0">
                <a:solidFill>
                  <a:srgbClr val="FF0000"/>
                </a:solidFill>
                <a:latin typeface="VNI-Commerce" pitchFamily="2" charset="0"/>
              </a:rPr>
              <a:t>: </a:t>
            </a:r>
            <a:r>
              <a:rPr lang="en-US" altLang="en-US" sz="3600" dirty="0" err="1" smtClean="0">
                <a:solidFill>
                  <a:srgbClr val="FF0000"/>
                </a:solidFill>
                <a:latin typeface="VNI-Commerce" pitchFamily="2" charset="0"/>
              </a:rPr>
              <a:t>Nguyeãn</a:t>
            </a:r>
            <a:r>
              <a:rPr lang="en-US" altLang="en-US" sz="36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VNI-Commerce" pitchFamily="2" charset="0"/>
              </a:rPr>
              <a:t>Thò</a:t>
            </a:r>
            <a:r>
              <a:rPr lang="en-US" altLang="en-US" sz="36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VNI-Commerce" pitchFamily="2" charset="0"/>
              </a:rPr>
              <a:t>Haäu</a:t>
            </a:r>
            <a:endParaRPr lang="en-US" altLang="en-US" dirty="0">
              <a:solidFill>
                <a:srgbClr val="FF0000"/>
              </a:solidFill>
              <a:latin typeface="VNI-Commerce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200400" y="3070618"/>
            <a:ext cx="5943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Tuaàn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4200" dirty="0">
                <a:solidFill>
                  <a:srgbClr val="FF0000"/>
                </a:solidFill>
                <a:latin typeface="VNI-Commerce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94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1" grpId="2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37709" y="2158816"/>
            <a:ext cx="4475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235248" y="803788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6477" y="1388563"/>
            <a:ext cx="118282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BẢNG CỘNG (QUA 10) (TIẾT 2)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2939271" y="258261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08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70" y="3097805"/>
            <a:ext cx="10720705" cy="301942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230070" y="4589420"/>
            <a:ext cx="841375" cy="70040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4685025" y="5290460"/>
            <a:ext cx="1339215" cy="10236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47180" y="4710705"/>
            <a:ext cx="720090" cy="7004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535389" y="5289825"/>
            <a:ext cx="523011" cy="723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10403890" y="4470620"/>
            <a:ext cx="1339215" cy="10236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641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37709" y="1107920"/>
            <a:ext cx="4475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235248" y="414959"/>
            <a:ext cx="3655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6477" y="788051"/>
            <a:ext cx="1182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BẢNG CỘNG (QUA 10) (TIẾT 2)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2939271" y="22862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08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6" y="1746912"/>
            <a:ext cx="11203051" cy="5042848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>
            <a:off x="6012721" y="3398293"/>
            <a:ext cx="3619860" cy="131018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3234519" y="5479575"/>
            <a:ext cx="6398062" cy="1084998"/>
          </a:xfrm>
          <a:prstGeom prst="bentConnector3">
            <a:avLst>
              <a:gd name="adj1" fmla="val 2312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37709" y="1107920"/>
            <a:ext cx="4475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235248" y="414959"/>
            <a:ext cx="3655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6477" y="788051"/>
            <a:ext cx="1182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BẢNG CỘNG (QUA 10) (TIẾT 2)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2939271" y="22862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08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1664511"/>
            <a:ext cx="605826" cy="830997"/>
            <a:chOff x="3174278" y="237323"/>
            <a:chExt cx="605826" cy="830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2546896"/>
            <a:ext cx="5900624" cy="2736903"/>
            <a:chOff x="779145" y="1840950"/>
            <a:chExt cx="5900624" cy="273690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2546570"/>
            <a:ext cx="5647765" cy="2736903"/>
            <a:chOff x="5611905" y="1930269"/>
            <a:chExt cx="5647765" cy="27369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616566" y="382733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746988" y="545924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304057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446151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347143" y="390841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21918" y="385992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305089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6" y="5487621"/>
            <a:ext cx="678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x-none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32581" y="544033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x-none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445964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81473" y="1818399"/>
            <a:ext cx="192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&gt; ; &lt; ; = ? </a:t>
            </a:r>
          </a:p>
        </p:txBody>
      </p:sp>
      <p:sp>
        <p:nvSpPr>
          <p:cNvPr id="2" name="Left Brace 1"/>
          <p:cNvSpPr/>
          <p:nvPr/>
        </p:nvSpPr>
        <p:spPr>
          <a:xfrm rot="16200000">
            <a:off x="1834140" y="3255843"/>
            <a:ext cx="371847" cy="10281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Left Brace 32"/>
          <p:cNvSpPr/>
          <p:nvPr/>
        </p:nvSpPr>
        <p:spPr>
          <a:xfrm rot="16200000">
            <a:off x="6633190" y="3313266"/>
            <a:ext cx="371847" cy="10281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Left Brace 33"/>
          <p:cNvSpPr/>
          <p:nvPr/>
        </p:nvSpPr>
        <p:spPr>
          <a:xfrm rot="16200000">
            <a:off x="9835068" y="3255842"/>
            <a:ext cx="371847" cy="10281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Left Brace 34"/>
          <p:cNvSpPr/>
          <p:nvPr/>
        </p:nvSpPr>
        <p:spPr>
          <a:xfrm rot="16200000">
            <a:off x="9837214" y="4808964"/>
            <a:ext cx="371847" cy="10281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Left Brace 35"/>
          <p:cNvSpPr/>
          <p:nvPr/>
        </p:nvSpPr>
        <p:spPr>
          <a:xfrm rot="16200000">
            <a:off x="6614147" y="4826758"/>
            <a:ext cx="371847" cy="10281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Left Brace 36"/>
          <p:cNvSpPr/>
          <p:nvPr/>
        </p:nvSpPr>
        <p:spPr>
          <a:xfrm rot="16200000">
            <a:off x="1938733" y="4826758"/>
            <a:ext cx="371847" cy="10281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8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37709" y="1107920"/>
            <a:ext cx="4475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235248" y="414959"/>
            <a:ext cx="3655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6477" y="788051"/>
            <a:ext cx="11828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BẢNG CỘNG (QUA 10) (TIẾT 2)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2939271" y="22862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08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1" y="4054859"/>
            <a:ext cx="5274253" cy="27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036" y="1569585"/>
            <a:ext cx="5070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bin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bin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666" y="4078503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40544" y="4729296"/>
            <a:ext cx="6174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bin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+ 8 = 15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60F8-FE66-6953-25B7-AB468B49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6D8A7-7D07-C8F9-F41F-3CCF80AD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DC8E75-89D8-AA02-1178-D17C509D203D}"/>
              </a:ext>
            </a:extLst>
          </p:cNvPr>
          <p:cNvSpPr txBox="1"/>
          <p:nvPr/>
        </p:nvSpPr>
        <p:spPr>
          <a:xfrm>
            <a:off x="2168704" y="1978138"/>
            <a:ext cx="844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III. VẬN DỤNG – MỞ RỘNG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524000" y="3505200"/>
            <a:ext cx="2787650" cy="3048000"/>
            <a:chOff x="1008" y="2592"/>
            <a:chExt cx="1259" cy="1379"/>
          </a:xfrm>
        </p:grpSpPr>
        <p:grpSp>
          <p:nvGrpSpPr>
            <p:cNvPr id="26649" name="Group 5"/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26651" name="Group 6"/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26653" name="AutoShape 7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26654" name="Picture 8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652" name="AutoShape 9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650" name="Text Box 10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FFFF00"/>
                  </a:solidFill>
                  <a:latin typeface=".VnTime" panose="020B7200000000000000" pitchFamily="34" charset="0"/>
                </a:rPr>
                <a:t>Chóc c¸c con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724400" y="3640139"/>
            <a:ext cx="2819400" cy="3140075"/>
            <a:chOff x="3570" y="1000"/>
            <a:chExt cx="1259" cy="1386"/>
          </a:xfrm>
        </p:grpSpPr>
        <p:grpSp>
          <p:nvGrpSpPr>
            <p:cNvPr id="26643" name="Group 13"/>
            <p:cNvGrpSpPr>
              <a:grpSpLocks/>
            </p:cNvGrpSpPr>
            <p:nvPr/>
          </p:nvGrpSpPr>
          <p:grpSpPr bwMode="auto">
            <a:xfrm>
              <a:off x="3570" y="1000"/>
              <a:ext cx="1259" cy="1386"/>
              <a:chOff x="2256" y="2488"/>
              <a:chExt cx="1259" cy="1531"/>
            </a:xfrm>
          </p:grpSpPr>
          <p:grpSp>
            <p:nvGrpSpPr>
              <p:cNvPr id="26645" name="Group 14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26647" name="AutoShape 15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26648" name="Picture 1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646" name="Text Box 17"/>
              <p:cNvSpPr txBox="1">
                <a:spLocks noChangeArrowheads="1"/>
              </p:cNvSpPr>
              <p:nvPr/>
            </p:nvSpPr>
            <p:spPr bwMode="auto">
              <a:xfrm>
                <a:off x="2456" y="2488"/>
                <a:ext cx="863" cy="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Chăm ngoan</a:t>
                </a:r>
              </a:p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28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644" name="AutoShape 18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7620000" y="3657600"/>
            <a:ext cx="3048000" cy="3124200"/>
            <a:chOff x="3312" y="2160"/>
            <a:chExt cx="1950" cy="2280"/>
          </a:xfrm>
        </p:grpSpPr>
        <p:grpSp>
          <p:nvGrpSpPr>
            <p:cNvPr id="26635" name="Group 20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26637" name="Text Box 21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2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26638" name="Group 22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26639" name="Group 23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26641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pic>
                <p:nvPicPr>
                  <p:cNvPr id="26642" name="Picture 2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6640" name="AutoShape 26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6636" name="Text Box 27"/>
            <p:cNvSpPr txBox="1">
              <a:spLocks noChangeArrowheads="1"/>
            </p:cNvSpPr>
            <p:nvPr/>
          </p:nvSpPr>
          <p:spPr bwMode="auto">
            <a:xfrm>
              <a:off x="3676" y="2215"/>
              <a:ext cx="120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.VnTime" panose="020B7200000000000000" pitchFamily="34" charset="0"/>
                </a:rPr>
                <a:t>Häc giái</a:t>
              </a:r>
            </a:p>
          </p:txBody>
        </p:sp>
      </p:grpSp>
      <p:pic>
        <p:nvPicPr>
          <p:cNvPr id="26629" name="Picture 26" descr="ad0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29"/>
          <p:cNvSpPr>
            <a:spLocks noChangeArrowheads="1" noChangeShapeType="1" noTextEdit="1"/>
          </p:cNvSpPr>
          <p:nvPr/>
        </p:nvSpPr>
        <p:spPr bwMode="auto">
          <a:xfrm>
            <a:off x="2057400" y="1447801"/>
            <a:ext cx="8001000" cy="166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</a:t>
            </a:r>
          </a:p>
        </p:txBody>
      </p:sp>
      <p:pic>
        <p:nvPicPr>
          <p:cNvPr id="26633" name="Picture 3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3" descr="Bouqu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361">
            <a:off x="7924800" y="-76200"/>
            <a:ext cx="2514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0710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A941A-2267-2F37-9737-B92A0A3B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4415" cy="6858000"/>
          </a:xfrm>
          <a:prstGeom prst="rect">
            <a:avLst/>
          </a:prstGeom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655936" y="736416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08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235248" y="1255580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3830277" y="2432101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KHỞI ĐỘNG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422669" y="3174271"/>
            <a:ext cx="752004" cy="1183099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240479" y="2735172"/>
            <a:ext cx="752004" cy="1183099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856070" y="3174300"/>
            <a:ext cx="710625" cy="111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sp>
        <p:nvSpPr>
          <p:cNvPr id="15" name="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3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2"/>
          <p:cNvSpPr/>
          <p:nvPr/>
        </p:nvSpPr>
        <p:spPr>
          <a:xfrm>
            <a:off x="5968618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"/>
          <p:cNvSpPr/>
          <p:nvPr/>
        </p:nvSpPr>
        <p:spPr>
          <a:xfrm>
            <a:off x="5956197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487592" y="2681574"/>
            <a:ext cx="752880" cy="1184477"/>
          </a:xfrm>
          <a:prstGeom prst="rect">
            <a:avLst/>
          </a:prstGeom>
        </p:spPr>
      </p:pic>
      <p:pic>
        <p:nvPicPr>
          <p:cNvPr id="11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51397" y="-876300"/>
            <a:ext cx="609600" cy="609600"/>
          </a:xfrm>
          <a:prstGeom prst="rect">
            <a:avLst/>
          </a:prstGeom>
        </p:spPr>
      </p:pic>
      <p:sp>
        <p:nvSpPr>
          <p:cNvPr id="4" name="Right Arrow 3">
            <a:hlinkClick r:id="rId13" action="ppaction://hlinksldjump"/>
          </p:cNvPr>
          <p:cNvSpPr/>
          <p:nvPr/>
        </p:nvSpPr>
        <p:spPr>
          <a:xfrm>
            <a:off x="10856070" y="6130344"/>
            <a:ext cx="710625" cy="566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24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875 0.0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79101 0.02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90156 -0.034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78" y="-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91445 -0.023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29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9" name="Hexagon 8">
            <a:hlinkClick r:id="rId9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859517" y="4030933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A.15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B.13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D.14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+ 6 =</a:t>
            </a:r>
            <a:endParaRPr lang="en-US" sz="44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849996" y="5026354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C.11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71218" y="4047494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D.4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 = </a:t>
            </a:r>
            <a:endParaRPr lang="en-US" sz="44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hlinkClick r:id="rId10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8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6172469" y="3999975"/>
            <a:ext cx="4884206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514349" y="4004719"/>
            <a:ext cx="4761407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.13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514349" y="5026355"/>
            <a:ext cx="4761407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B.11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172469" y="5026354"/>
            <a:ext cx="4884206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D.14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hlinkClick r:id="rId10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1415" y="1055370"/>
            <a:ext cx="1936115" cy="11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6454724" y="5001749"/>
            <a:ext cx="455344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A.11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C.14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B.10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849996" y="4020528"/>
            <a:ext cx="4425761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hlinkClick r:id="rId10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3470" y="1055370"/>
            <a:ext cx="2491105" cy="13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37709" y="2158816"/>
            <a:ext cx="4475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235248" y="803788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6477" y="1388563"/>
            <a:ext cx="118282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BẢNG CỘNG (QUA 10) (TIẾT 2)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2939271" y="258261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08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77" y="2975020"/>
            <a:ext cx="1300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640552"/>
              </p:ext>
            </p:extLst>
          </p:nvPr>
        </p:nvGraphicFramePr>
        <p:xfrm>
          <a:off x="1645634" y="3819252"/>
          <a:ext cx="812800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hạng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hạng</a:t>
                      </a:r>
                      <a:endParaRPr lang="vi-VN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00393" y="5008735"/>
            <a:ext cx="485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7701" y="4995086"/>
            <a:ext cx="485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75743" y="5008733"/>
            <a:ext cx="485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4931" y="5008733"/>
            <a:ext cx="485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0816" y="5001918"/>
            <a:ext cx="6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6252" y="4988063"/>
            <a:ext cx="6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9961" y="5004593"/>
            <a:ext cx="6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5352" y="4990738"/>
            <a:ext cx="6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412</Words>
  <Application>Microsoft Office PowerPoint</Application>
  <PresentationFormat>Widescreen</PresentationFormat>
  <Paragraphs>129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VNI-Auchon</vt:lpstr>
      <vt:lpstr>VNI-Commerce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HAU GIAO VIEN</dc:creator>
  <cp:lastModifiedBy>ADMIN</cp:lastModifiedBy>
  <cp:revision>52</cp:revision>
  <dcterms:created xsi:type="dcterms:W3CDTF">2021-05-14T09:15:36Z</dcterms:created>
  <dcterms:modified xsi:type="dcterms:W3CDTF">2024-11-02T12:55:15Z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