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03" r:id="rId3"/>
  </p:sldMasterIdLst>
  <p:notesMasterIdLst>
    <p:notesMasterId r:id="rId27"/>
  </p:notesMasterIdLst>
  <p:sldIdLst>
    <p:sldId id="266" r:id="rId4"/>
    <p:sldId id="441" r:id="rId5"/>
    <p:sldId id="312" r:id="rId6"/>
    <p:sldId id="314" r:id="rId7"/>
    <p:sldId id="315" r:id="rId8"/>
    <p:sldId id="520" r:id="rId9"/>
    <p:sldId id="521" r:id="rId10"/>
    <p:sldId id="318" r:id="rId11"/>
    <p:sldId id="319" r:id="rId12"/>
    <p:sldId id="321" r:id="rId13"/>
    <p:sldId id="260" r:id="rId14"/>
    <p:sldId id="261" r:id="rId15"/>
    <p:sldId id="522" r:id="rId16"/>
    <p:sldId id="523" r:id="rId17"/>
    <p:sldId id="285" r:id="rId18"/>
    <p:sldId id="272" r:id="rId19"/>
    <p:sldId id="524" r:id="rId20"/>
    <p:sldId id="525" r:id="rId21"/>
    <p:sldId id="435" r:id="rId22"/>
    <p:sldId id="263" r:id="rId23"/>
    <p:sldId id="268" r:id="rId24"/>
    <p:sldId id="267" r:id="rId25"/>
    <p:sldId id="270" r:id="rId26"/>
  </p:sldIdLst>
  <p:sldSz cx="12192000" cy="6858000"/>
  <p:notesSz cx="6858000" cy="9144000"/>
  <p:embeddedFontLst>
    <p:embeddedFont>
      <p:font typeface="UTM Avo" pitchFamily="18" charset="0"/>
      <p:regular r:id="rId28"/>
      <p:bold r:id="rId29"/>
      <p:italic r:id="rId30"/>
      <p:boldItalic r:id="rId31"/>
    </p:embeddedFont>
    <p:embeddedFont>
      <p:font typeface="Bahnschrift SemiBold Condensed" charset="0"/>
      <p:bold r:id="rId32"/>
    </p:embeddedFont>
    <p:embeddedFont>
      <p:font typeface="Calibri" pitchFamily="34" charset="0"/>
      <p:regular r:id="rId33"/>
      <p:bold r:id="rId34"/>
      <p:italic r:id="rId35"/>
      <p:boldItalic r:id="rId36"/>
    </p:embeddedFont>
    <p:embeddedFont>
      <p:font typeface="Cambria Math" pitchFamily="18" charset="0"/>
      <p:regular r:id="rId37"/>
    </p:embeddedFont>
    <p:embeddedFont>
      <p:font typeface="Calibri Light"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xmlns=""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000000"/>
    <a:srgbClr val="C7EDE6"/>
    <a:srgbClr val="F251B0"/>
    <a:srgbClr val="FF5264"/>
    <a:srgbClr val="FFD15C"/>
    <a:srgbClr val="E6E6E6"/>
    <a:srgbClr val="002060"/>
    <a:srgbClr val="DBDCEE"/>
    <a:srgbClr val="FFE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95" autoAdjust="0"/>
    <p:restoredTop sz="94660"/>
  </p:normalViewPr>
  <p:slideViewPr>
    <p:cSldViewPr snapToGrid="0">
      <p:cViewPr varScale="1">
        <p:scale>
          <a:sx n="92" d="100"/>
          <a:sy n="92" d="100"/>
        </p:scale>
        <p:origin x="-64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Thực hiện cho đến khi hết câu hỏi.</a:t>
            </a:r>
          </a:p>
          <a:p>
            <a:pPr marL="457200" indent="-457200">
              <a:buFontTx/>
              <a:buChar char="-"/>
            </a:pPr>
            <a:r>
              <a:rPr lang="en-US" sz="1200" noProof="1">
                <a:solidFill>
                  <a:schemeClr val="tx1"/>
                </a:solidFill>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04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1">
                <a:solidFill>
                  <a:schemeClr val="tx1"/>
                </a:solidFill>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87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90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661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14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C99316F-E22E-0798-B4DC-5ED94A94662F}"/>
              </a:ext>
            </a:extLst>
          </p:cNvPr>
          <p:cNvSpPr>
            <a:spLocks noGrp="1"/>
          </p:cNvSpPr>
          <p:nvPr>
            <p:ph type="dt" sz="half" idx="10"/>
          </p:nvPr>
        </p:nvSpPr>
        <p:spPr/>
        <p:txBody>
          <a:bodyPr/>
          <a:lstStyle/>
          <a:p>
            <a:fld id="{D29F8809-A423-4163-AE37-3BBFBD60E7C5}" type="datetimeFigureOut">
              <a:rPr lang="en-US" smtClean="0"/>
              <a:t>11/4/2025</a:t>
            </a:fld>
            <a:endParaRPr lang="en-US"/>
          </a:p>
        </p:txBody>
      </p:sp>
      <p:sp>
        <p:nvSpPr>
          <p:cNvPr id="5" name="Footer Placeholder 4">
            <a:extLst>
              <a:ext uri="{FF2B5EF4-FFF2-40B4-BE49-F238E27FC236}">
                <a16:creationId xmlns:a16="http://schemas.microsoft.com/office/drawing/2014/main" xmlns=""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9B3321-3A12-7B8E-DCBF-CE23F1A5CF59}"/>
              </a:ext>
            </a:extLst>
          </p:cNvPr>
          <p:cNvSpPr>
            <a:spLocks noGrp="1"/>
          </p:cNvSpPr>
          <p:nvPr>
            <p:ph type="dt" sz="half" idx="10"/>
          </p:nvPr>
        </p:nvSpPr>
        <p:spPr/>
        <p:txBody>
          <a:bodyPr/>
          <a:lstStyle/>
          <a:p>
            <a:fld id="{D29F8809-A423-4163-AE37-3BBFBD60E7C5}" type="datetimeFigureOut">
              <a:rPr lang="en-US" smtClean="0"/>
              <a:t>11/4/2025</a:t>
            </a:fld>
            <a:endParaRPr lang="en-US"/>
          </a:p>
        </p:txBody>
      </p:sp>
      <p:sp>
        <p:nvSpPr>
          <p:cNvPr id="5" name="Footer Placeholder 4">
            <a:extLst>
              <a:ext uri="{FF2B5EF4-FFF2-40B4-BE49-F238E27FC236}">
                <a16:creationId xmlns:a16="http://schemas.microsoft.com/office/drawing/2014/main" xmlns=""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9A1E06-80FF-9FD3-C6C2-F3DB0D0E7824}"/>
              </a:ext>
            </a:extLst>
          </p:cNvPr>
          <p:cNvSpPr>
            <a:spLocks noGrp="1"/>
          </p:cNvSpPr>
          <p:nvPr>
            <p:ph type="dt" sz="half" idx="10"/>
          </p:nvPr>
        </p:nvSpPr>
        <p:spPr/>
        <p:txBody>
          <a:bodyPr/>
          <a:lstStyle/>
          <a:p>
            <a:fld id="{D29F8809-A423-4163-AE37-3BBFBD60E7C5}" type="datetimeFigureOut">
              <a:rPr lang="en-US" smtClean="0"/>
              <a:t>11/4/2025</a:t>
            </a:fld>
            <a:endParaRPr lang="en-US"/>
          </a:p>
        </p:txBody>
      </p:sp>
      <p:sp>
        <p:nvSpPr>
          <p:cNvPr id="5" name="Footer Placeholder 4">
            <a:extLst>
              <a:ext uri="{FF2B5EF4-FFF2-40B4-BE49-F238E27FC236}">
                <a16:creationId xmlns:a16="http://schemas.microsoft.com/office/drawing/2014/main" xmlns=""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909AA1-782E-C868-8914-1562EF490680}"/>
              </a:ext>
            </a:extLst>
          </p:cNvPr>
          <p:cNvSpPr>
            <a:spLocks noGrp="1"/>
          </p:cNvSpPr>
          <p:nvPr>
            <p:ph type="dt" sz="half" idx="10"/>
          </p:nvPr>
        </p:nvSpPr>
        <p:spPr/>
        <p:txBody>
          <a:bodyPr/>
          <a:lstStyle/>
          <a:p>
            <a:fld id="{D29F8809-A423-4163-AE37-3BBFBD60E7C5}" type="datetimeFigureOut">
              <a:rPr lang="en-US" smtClean="0"/>
              <a:t>11/4/2025</a:t>
            </a:fld>
            <a:endParaRPr lang="en-US"/>
          </a:p>
        </p:txBody>
      </p:sp>
      <p:sp>
        <p:nvSpPr>
          <p:cNvPr id="5" name="Footer Placeholder 4">
            <a:extLst>
              <a:ext uri="{FF2B5EF4-FFF2-40B4-BE49-F238E27FC236}">
                <a16:creationId xmlns:a16="http://schemas.microsoft.com/office/drawing/2014/main" xmlns=""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F9D7DD-3F05-2B4D-E322-6DBD825E8E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4D261ED-6CCF-011E-E664-5A1446091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61248CB-CA90-B00B-F105-AF11F8388E0F}"/>
              </a:ext>
            </a:extLst>
          </p:cNvPr>
          <p:cNvSpPr>
            <a:spLocks noGrp="1"/>
          </p:cNvSpPr>
          <p:nvPr>
            <p:ph type="dt" sz="half" idx="10"/>
          </p:nvPr>
        </p:nvSpPr>
        <p:spPr/>
        <p:txBody>
          <a:bodyPr/>
          <a:lstStyle/>
          <a:p>
            <a:fld id="{4F1CD571-065F-42B9-8AD5-1151046CA249}" type="datetimeFigureOut">
              <a:rPr lang="en-US" smtClean="0"/>
              <a:t>11/4/2025</a:t>
            </a:fld>
            <a:endParaRPr lang="en-US"/>
          </a:p>
        </p:txBody>
      </p:sp>
      <p:sp>
        <p:nvSpPr>
          <p:cNvPr id="5" name="Footer Placeholder 4">
            <a:extLst>
              <a:ext uri="{FF2B5EF4-FFF2-40B4-BE49-F238E27FC236}">
                <a16:creationId xmlns:a16="http://schemas.microsoft.com/office/drawing/2014/main" xmlns="" id="{5B6F1BFF-AE3F-E298-0ECF-6A2283F8B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75AA85-49E0-A3E7-972D-5B76276D255A}"/>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972164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ABF68-EC88-33CD-D760-D17E6F92F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B5C68F-70EE-EDF2-D450-B72FB81999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1F600E-2AC7-CD5D-65E8-2644467FB8BC}"/>
              </a:ext>
            </a:extLst>
          </p:cNvPr>
          <p:cNvSpPr>
            <a:spLocks noGrp="1"/>
          </p:cNvSpPr>
          <p:nvPr>
            <p:ph type="dt" sz="half" idx="10"/>
          </p:nvPr>
        </p:nvSpPr>
        <p:spPr/>
        <p:txBody>
          <a:bodyPr/>
          <a:lstStyle/>
          <a:p>
            <a:fld id="{4F1CD571-065F-42B9-8AD5-1151046CA249}" type="datetimeFigureOut">
              <a:rPr lang="en-US" smtClean="0"/>
              <a:t>11/4/2025</a:t>
            </a:fld>
            <a:endParaRPr lang="en-US"/>
          </a:p>
        </p:txBody>
      </p:sp>
      <p:sp>
        <p:nvSpPr>
          <p:cNvPr id="5" name="Footer Placeholder 4">
            <a:extLst>
              <a:ext uri="{FF2B5EF4-FFF2-40B4-BE49-F238E27FC236}">
                <a16:creationId xmlns:a16="http://schemas.microsoft.com/office/drawing/2014/main" xmlns="" id="{2C4FD32F-333F-F35D-6569-262DA73FF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DA5E5E5-2423-336C-16B6-33353D6CF7D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02802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071E51-961D-CAD3-2021-42EAE1F60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43D5A5B-9153-DD47-9288-D789E13370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8779499-E3CA-246E-3514-86397C1A3256}"/>
              </a:ext>
            </a:extLst>
          </p:cNvPr>
          <p:cNvSpPr>
            <a:spLocks noGrp="1"/>
          </p:cNvSpPr>
          <p:nvPr>
            <p:ph type="dt" sz="half" idx="10"/>
          </p:nvPr>
        </p:nvSpPr>
        <p:spPr/>
        <p:txBody>
          <a:bodyPr/>
          <a:lstStyle/>
          <a:p>
            <a:fld id="{4F1CD571-065F-42B9-8AD5-1151046CA249}" type="datetimeFigureOut">
              <a:rPr lang="en-US" smtClean="0"/>
              <a:t>11/4/2025</a:t>
            </a:fld>
            <a:endParaRPr lang="en-US"/>
          </a:p>
        </p:txBody>
      </p:sp>
      <p:sp>
        <p:nvSpPr>
          <p:cNvPr id="5" name="Footer Placeholder 4">
            <a:extLst>
              <a:ext uri="{FF2B5EF4-FFF2-40B4-BE49-F238E27FC236}">
                <a16:creationId xmlns:a16="http://schemas.microsoft.com/office/drawing/2014/main" xmlns="" id="{0788820B-4BE3-2041-2E26-896631ED4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0EBC1B-0A41-42D8-4B12-379EEEBCE957}"/>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818215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CB451E-3ADD-D236-0704-A8C3A338B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2105F8-B927-D3E3-6118-260D63F298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646AB19-8986-9C00-56A2-4B6091523A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35FEEE-4952-454A-AA99-DAE04846DDA1}"/>
              </a:ext>
            </a:extLst>
          </p:cNvPr>
          <p:cNvSpPr>
            <a:spLocks noGrp="1"/>
          </p:cNvSpPr>
          <p:nvPr>
            <p:ph type="dt" sz="half" idx="10"/>
          </p:nvPr>
        </p:nvSpPr>
        <p:spPr/>
        <p:txBody>
          <a:bodyPr/>
          <a:lstStyle/>
          <a:p>
            <a:fld id="{4F1CD571-065F-42B9-8AD5-1151046CA249}" type="datetimeFigureOut">
              <a:rPr lang="en-US" smtClean="0"/>
              <a:t>11/4/2025</a:t>
            </a:fld>
            <a:endParaRPr lang="en-US"/>
          </a:p>
        </p:txBody>
      </p:sp>
      <p:sp>
        <p:nvSpPr>
          <p:cNvPr id="6" name="Footer Placeholder 5">
            <a:extLst>
              <a:ext uri="{FF2B5EF4-FFF2-40B4-BE49-F238E27FC236}">
                <a16:creationId xmlns:a16="http://schemas.microsoft.com/office/drawing/2014/main" xmlns="" id="{4740FD42-59C4-B1B1-93BC-CFB318048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C1B78EF-BE51-37A2-F826-71B6DEE50FE5}"/>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933136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050DF3-5157-1593-B192-DD3986A572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D398B4-4EBA-128F-D142-E6387DC4E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381A867-F4CD-CDF7-2157-536FAACCE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80EFE9A-62C4-AE87-BD4D-FDE425342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B9C3E0-6DC4-7660-F07E-87F30A4B0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69DF606-CDFD-9840-EC8C-903D8223CC38}"/>
              </a:ext>
            </a:extLst>
          </p:cNvPr>
          <p:cNvSpPr>
            <a:spLocks noGrp="1"/>
          </p:cNvSpPr>
          <p:nvPr>
            <p:ph type="dt" sz="half" idx="10"/>
          </p:nvPr>
        </p:nvSpPr>
        <p:spPr/>
        <p:txBody>
          <a:bodyPr/>
          <a:lstStyle/>
          <a:p>
            <a:fld id="{4F1CD571-065F-42B9-8AD5-1151046CA249}" type="datetimeFigureOut">
              <a:rPr lang="en-US" smtClean="0"/>
              <a:t>11/4/2025</a:t>
            </a:fld>
            <a:endParaRPr lang="en-US"/>
          </a:p>
        </p:txBody>
      </p:sp>
      <p:sp>
        <p:nvSpPr>
          <p:cNvPr id="8" name="Footer Placeholder 7">
            <a:extLst>
              <a:ext uri="{FF2B5EF4-FFF2-40B4-BE49-F238E27FC236}">
                <a16:creationId xmlns:a16="http://schemas.microsoft.com/office/drawing/2014/main" xmlns="" id="{0358E216-72FF-33A4-F35C-311393DC17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2A5AC07-327A-5AE6-5269-42DB3E857DAB}"/>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000771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B2EE8-695F-2860-BCF9-DE02191A9A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5C1F64E-FDCE-B5F0-AE98-6BD5FB5EF092}"/>
              </a:ext>
            </a:extLst>
          </p:cNvPr>
          <p:cNvSpPr>
            <a:spLocks noGrp="1"/>
          </p:cNvSpPr>
          <p:nvPr>
            <p:ph type="dt" sz="half" idx="10"/>
          </p:nvPr>
        </p:nvSpPr>
        <p:spPr/>
        <p:txBody>
          <a:bodyPr/>
          <a:lstStyle/>
          <a:p>
            <a:fld id="{4F1CD571-065F-42B9-8AD5-1151046CA249}" type="datetimeFigureOut">
              <a:rPr lang="en-US" smtClean="0"/>
              <a:t>11/4/2025</a:t>
            </a:fld>
            <a:endParaRPr lang="en-US"/>
          </a:p>
        </p:txBody>
      </p:sp>
      <p:sp>
        <p:nvSpPr>
          <p:cNvPr id="4" name="Footer Placeholder 3">
            <a:extLst>
              <a:ext uri="{FF2B5EF4-FFF2-40B4-BE49-F238E27FC236}">
                <a16:creationId xmlns:a16="http://schemas.microsoft.com/office/drawing/2014/main" xmlns="" id="{375B5B1C-3AB0-6904-B3D4-28E432169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519CEAC-F4B7-E96B-5CB0-C9079A3B8BA9}"/>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82336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AEBE544-E662-31B8-389B-B37BEB36E88F}"/>
              </a:ext>
            </a:extLst>
          </p:cNvPr>
          <p:cNvSpPr>
            <a:spLocks noGrp="1"/>
          </p:cNvSpPr>
          <p:nvPr>
            <p:ph type="dt" sz="half" idx="10"/>
          </p:nvPr>
        </p:nvSpPr>
        <p:spPr/>
        <p:txBody>
          <a:bodyPr/>
          <a:lstStyle/>
          <a:p>
            <a:fld id="{4F1CD571-065F-42B9-8AD5-1151046CA249}" type="datetimeFigureOut">
              <a:rPr lang="en-US" smtClean="0"/>
              <a:t>11/4/2025</a:t>
            </a:fld>
            <a:endParaRPr lang="en-US"/>
          </a:p>
        </p:txBody>
      </p:sp>
      <p:sp>
        <p:nvSpPr>
          <p:cNvPr id="3" name="Footer Placeholder 2">
            <a:extLst>
              <a:ext uri="{FF2B5EF4-FFF2-40B4-BE49-F238E27FC236}">
                <a16:creationId xmlns:a16="http://schemas.microsoft.com/office/drawing/2014/main" xmlns="" id="{9EA85AFE-B117-E46F-7800-8EE180543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AFFBB60-61CA-A44B-09EB-C81C9242F4E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287423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B3CC7D0-2DB7-93CF-8C18-A9F674BE3251}"/>
              </a:ext>
            </a:extLst>
          </p:cNvPr>
          <p:cNvSpPr>
            <a:spLocks noGrp="1"/>
          </p:cNvSpPr>
          <p:nvPr>
            <p:ph type="dt" sz="half" idx="10"/>
          </p:nvPr>
        </p:nvSpPr>
        <p:spPr/>
        <p:txBody>
          <a:bodyPr/>
          <a:lstStyle/>
          <a:p>
            <a:fld id="{D29F8809-A423-4163-AE37-3BBFBD60E7C5}" type="datetimeFigureOut">
              <a:rPr lang="en-US" smtClean="0"/>
              <a:t>11/4/2025</a:t>
            </a:fld>
            <a:endParaRPr lang="en-US"/>
          </a:p>
        </p:txBody>
      </p:sp>
      <p:sp>
        <p:nvSpPr>
          <p:cNvPr id="5" name="Footer Placeholder 4">
            <a:extLst>
              <a:ext uri="{FF2B5EF4-FFF2-40B4-BE49-F238E27FC236}">
                <a16:creationId xmlns:a16="http://schemas.microsoft.com/office/drawing/2014/main" xmlns=""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36E75-5101-903D-1BED-19547732E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D68875-0F30-4AFF-69C6-6CB4D1049A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102D026-0938-257D-CA26-2AFE2B499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8FD74F0-6E20-6BFE-BC41-498010BEAB5A}"/>
              </a:ext>
            </a:extLst>
          </p:cNvPr>
          <p:cNvSpPr>
            <a:spLocks noGrp="1"/>
          </p:cNvSpPr>
          <p:nvPr>
            <p:ph type="dt" sz="half" idx="10"/>
          </p:nvPr>
        </p:nvSpPr>
        <p:spPr/>
        <p:txBody>
          <a:bodyPr/>
          <a:lstStyle/>
          <a:p>
            <a:fld id="{4F1CD571-065F-42B9-8AD5-1151046CA249}" type="datetimeFigureOut">
              <a:rPr lang="en-US" smtClean="0"/>
              <a:t>11/4/2025</a:t>
            </a:fld>
            <a:endParaRPr lang="en-US"/>
          </a:p>
        </p:txBody>
      </p:sp>
      <p:sp>
        <p:nvSpPr>
          <p:cNvPr id="6" name="Footer Placeholder 5">
            <a:extLst>
              <a:ext uri="{FF2B5EF4-FFF2-40B4-BE49-F238E27FC236}">
                <a16:creationId xmlns:a16="http://schemas.microsoft.com/office/drawing/2014/main" xmlns="" id="{540D1019-CA6C-FE40-D684-A4109A2AF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9D9FD10-886F-150B-6823-FDC6123D981D}"/>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671032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57BA7-1B93-6949-18F4-9698584EE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AA2BD06-4F5E-D248-7BF7-9F806FE07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97A0765-B0C4-A235-DCF0-D7503B081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B9229E-72FE-50FF-CDBE-5DD9F7DF0AF0}"/>
              </a:ext>
            </a:extLst>
          </p:cNvPr>
          <p:cNvSpPr>
            <a:spLocks noGrp="1"/>
          </p:cNvSpPr>
          <p:nvPr>
            <p:ph type="dt" sz="half" idx="10"/>
          </p:nvPr>
        </p:nvSpPr>
        <p:spPr/>
        <p:txBody>
          <a:bodyPr/>
          <a:lstStyle/>
          <a:p>
            <a:fld id="{4F1CD571-065F-42B9-8AD5-1151046CA249}" type="datetimeFigureOut">
              <a:rPr lang="en-US" smtClean="0"/>
              <a:t>11/4/2025</a:t>
            </a:fld>
            <a:endParaRPr lang="en-US"/>
          </a:p>
        </p:txBody>
      </p:sp>
      <p:sp>
        <p:nvSpPr>
          <p:cNvPr id="6" name="Footer Placeholder 5">
            <a:extLst>
              <a:ext uri="{FF2B5EF4-FFF2-40B4-BE49-F238E27FC236}">
                <a16:creationId xmlns:a16="http://schemas.microsoft.com/office/drawing/2014/main" xmlns="" id="{38308F71-CB37-CE42-C0BE-529E3384D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3CFAD4-B8F8-45F8-F052-269F5431394A}"/>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454595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834267-B130-DC4B-A3D4-0B72C16F56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68B7598-58AE-9A88-AEB6-43D9A59B2D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70C8DD-A3B1-C554-D5C9-66C2B9F55AC2}"/>
              </a:ext>
            </a:extLst>
          </p:cNvPr>
          <p:cNvSpPr>
            <a:spLocks noGrp="1"/>
          </p:cNvSpPr>
          <p:nvPr>
            <p:ph type="dt" sz="half" idx="10"/>
          </p:nvPr>
        </p:nvSpPr>
        <p:spPr/>
        <p:txBody>
          <a:bodyPr/>
          <a:lstStyle/>
          <a:p>
            <a:fld id="{4F1CD571-065F-42B9-8AD5-1151046CA249}" type="datetimeFigureOut">
              <a:rPr lang="en-US" smtClean="0"/>
              <a:t>11/4/2025</a:t>
            </a:fld>
            <a:endParaRPr lang="en-US"/>
          </a:p>
        </p:txBody>
      </p:sp>
      <p:sp>
        <p:nvSpPr>
          <p:cNvPr id="5" name="Footer Placeholder 4">
            <a:extLst>
              <a:ext uri="{FF2B5EF4-FFF2-40B4-BE49-F238E27FC236}">
                <a16:creationId xmlns:a16="http://schemas.microsoft.com/office/drawing/2014/main" xmlns="" id="{6D1D034A-5C88-2E94-0395-F2E09B569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37E2D8-6911-EF20-4BD2-3BD327D210A8}"/>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829171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D9EFBA8-01F0-00DA-192C-4866C62613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3558A39-D743-0C17-DDFD-B38C8432A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35C7FA-33C0-5A9A-D740-2807A53DE754}"/>
              </a:ext>
            </a:extLst>
          </p:cNvPr>
          <p:cNvSpPr>
            <a:spLocks noGrp="1"/>
          </p:cNvSpPr>
          <p:nvPr>
            <p:ph type="dt" sz="half" idx="10"/>
          </p:nvPr>
        </p:nvSpPr>
        <p:spPr/>
        <p:txBody>
          <a:bodyPr/>
          <a:lstStyle/>
          <a:p>
            <a:fld id="{4F1CD571-065F-42B9-8AD5-1151046CA249}" type="datetimeFigureOut">
              <a:rPr lang="en-US" smtClean="0"/>
              <a:t>11/4/2025</a:t>
            </a:fld>
            <a:endParaRPr lang="en-US"/>
          </a:p>
        </p:txBody>
      </p:sp>
      <p:sp>
        <p:nvSpPr>
          <p:cNvPr id="5" name="Footer Placeholder 4">
            <a:extLst>
              <a:ext uri="{FF2B5EF4-FFF2-40B4-BE49-F238E27FC236}">
                <a16:creationId xmlns:a16="http://schemas.microsoft.com/office/drawing/2014/main" xmlns="" id="{C61AA556-875C-E32F-FE17-B45301F2A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FC0B520-90CF-F0A4-B501-F988DC964C7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37106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7A716DF-BFF2-F217-F6FF-8E0402DD1DEE}"/>
              </a:ext>
            </a:extLst>
          </p:cNvPr>
          <p:cNvSpPr>
            <a:spLocks noGrp="1"/>
          </p:cNvSpPr>
          <p:nvPr>
            <p:ph type="dt" sz="half" idx="10"/>
          </p:nvPr>
        </p:nvSpPr>
        <p:spPr/>
        <p:txBody>
          <a:bodyPr/>
          <a:lstStyle/>
          <a:p>
            <a:fld id="{D29F8809-A423-4163-AE37-3BBFBD60E7C5}" type="datetimeFigureOut">
              <a:rPr lang="en-US" smtClean="0"/>
              <a:t>11/4/2025</a:t>
            </a:fld>
            <a:endParaRPr lang="en-US"/>
          </a:p>
        </p:txBody>
      </p:sp>
      <p:sp>
        <p:nvSpPr>
          <p:cNvPr id="6" name="Footer Placeholder 5">
            <a:extLst>
              <a:ext uri="{FF2B5EF4-FFF2-40B4-BE49-F238E27FC236}">
                <a16:creationId xmlns:a16="http://schemas.microsoft.com/office/drawing/2014/main" xmlns=""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1902163-1AAE-54A1-F475-580D98A979F9}"/>
              </a:ext>
            </a:extLst>
          </p:cNvPr>
          <p:cNvSpPr>
            <a:spLocks noGrp="1"/>
          </p:cNvSpPr>
          <p:nvPr>
            <p:ph type="dt" sz="half" idx="10"/>
          </p:nvPr>
        </p:nvSpPr>
        <p:spPr/>
        <p:txBody>
          <a:bodyPr/>
          <a:lstStyle/>
          <a:p>
            <a:fld id="{D29F8809-A423-4163-AE37-3BBFBD60E7C5}" type="datetimeFigureOut">
              <a:rPr lang="en-US" smtClean="0"/>
              <a:t>11/4/2025</a:t>
            </a:fld>
            <a:endParaRPr lang="en-US"/>
          </a:p>
        </p:txBody>
      </p:sp>
      <p:sp>
        <p:nvSpPr>
          <p:cNvPr id="8" name="Footer Placeholder 7">
            <a:extLst>
              <a:ext uri="{FF2B5EF4-FFF2-40B4-BE49-F238E27FC236}">
                <a16:creationId xmlns:a16="http://schemas.microsoft.com/office/drawing/2014/main" xmlns=""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FF857F9-CF4E-42B6-7DAB-323FF35D873A}"/>
              </a:ext>
            </a:extLst>
          </p:cNvPr>
          <p:cNvSpPr>
            <a:spLocks noGrp="1"/>
          </p:cNvSpPr>
          <p:nvPr>
            <p:ph type="dt" sz="half" idx="10"/>
          </p:nvPr>
        </p:nvSpPr>
        <p:spPr/>
        <p:txBody>
          <a:bodyPr/>
          <a:lstStyle/>
          <a:p>
            <a:fld id="{D29F8809-A423-4163-AE37-3BBFBD60E7C5}" type="datetimeFigureOut">
              <a:rPr lang="en-US" smtClean="0"/>
              <a:t>11/4/2025</a:t>
            </a:fld>
            <a:endParaRPr lang="en-US"/>
          </a:p>
        </p:txBody>
      </p:sp>
      <p:sp>
        <p:nvSpPr>
          <p:cNvPr id="4" name="Footer Placeholder 3">
            <a:extLst>
              <a:ext uri="{FF2B5EF4-FFF2-40B4-BE49-F238E27FC236}">
                <a16:creationId xmlns:a16="http://schemas.microsoft.com/office/drawing/2014/main" xmlns=""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C9AC67-63C8-E99D-71F9-BA84B4FE8E6B}"/>
              </a:ext>
            </a:extLst>
          </p:cNvPr>
          <p:cNvSpPr>
            <a:spLocks noGrp="1"/>
          </p:cNvSpPr>
          <p:nvPr>
            <p:ph type="dt" sz="half" idx="10"/>
          </p:nvPr>
        </p:nvSpPr>
        <p:spPr/>
        <p:txBody>
          <a:bodyPr/>
          <a:lstStyle/>
          <a:p>
            <a:fld id="{D29F8809-A423-4163-AE37-3BBFBD60E7C5}" type="datetimeFigureOut">
              <a:rPr lang="en-US" smtClean="0"/>
              <a:t>11/4/2025</a:t>
            </a:fld>
            <a:endParaRPr lang="en-US"/>
          </a:p>
        </p:txBody>
      </p:sp>
      <p:sp>
        <p:nvSpPr>
          <p:cNvPr id="3" name="Footer Placeholder 2">
            <a:extLst>
              <a:ext uri="{FF2B5EF4-FFF2-40B4-BE49-F238E27FC236}">
                <a16:creationId xmlns:a16="http://schemas.microsoft.com/office/drawing/2014/main" xmlns=""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356C85-538E-3A3F-E22B-79B9E36C3BF4}"/>
              </a:ext>
            </a:extLst>
          </p:cNvPr>
          <p:cNvSpPr>
            <a:spLocks noGrp="1"/>
          </p:cNvSpPr>
          <p:nvPr>
            <p:ph type="dt" sz="half" idx="10"/>
          </p:nvPr>
        </p:nvSpPr>
        <p:spPr/>
        <p:txBody>
          <a:bodyPr/>
          <a:lstStyle/>
          <a:p>
            <a:fld id="{D29F8809-A423-4163-AE37-3BBFBD60E7C5}" type="datetimeFigureOut">
              <a:rPr lang="en-US" smtClean="0"/>
              <a:t>11/4/2025</a:t>
            </a:fld>
            <a:endParaRPr lang="en-US"/>
          </a:p>
        </p:txBody>
      </p:sp>
      <p:sp>
        <p:nvSpPr>
          <p:cNvPr id="6" name="Footer Placeholder 5">
            <a:extLst>
              <a:ext uri="{FF2B5EF4-FFF2-40B4-BE49-F238E27FC236}">
                <a16:creationId xmlns:a16="http://schemas.microsoft.com/office/drawing/2014/main" xmlns=""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267793-0529-EFC4-239F-24A29407F3D6}"/>
              </a:ext>
            </a:extLst>
          </p:cNvPr>
          <p:cNvSpPr>
            <a:spLocks noGrp="1"/>
          </p:cNvSpPr>
          <p:nvPr>
            <p:ph type="dt" sz="half" idx="10"/>
          </p:nvPr>
        </p:nvSpPr>
        <p:spPr/>
        <p:txBody>
          <a:bodyPr/>
          <a:lstStyle/>
          <a:p>
            <a:fld id="{D29F8809-A423-4163-AE37-3BBFBD60E7C5}" type="datetimeFigureOut">
              <a:rPr lang="en-US" smtClean="0"/>
              <a:t>11/4/2025</a:t>
            </a:fld>
            <a:endParaRPr lang="en-US"/>
          </a:p>
        </p:txBody>
      </p:sp>
      <p:sp>
        <p:nvSpPr>
          <p:cNvPr id="6" name="Footer Placeholder 5">
            <a:extLst>
              <a:ext uri="{FF2B5EF4-FFF2-40B4-BE49-F238E27FC236}">
                <a16:creationId xmlns:a16="http://schemas.microsoft.com/office/drawing/2014/main" xmlns=""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11/4/2025</a:t>
            </a:fld>
            <a:endParaRPr lang="en-US"/>
          </a:p>
        </p:txBody>
      </p:sp>
      <p:sp>
        <p:nvSpPr>
          <p:cNvPr id="5" name="Footer Placeholder 4">
            <a:extLst>
              <a:ext uri="{FF2B5EF4-FFF2-40B4-BE49-F238E27FC236}">
                <a16:creationId xmlns:a16="http://schemas.microsoft.com/office/drawing/2014/main" xmlns=""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03DB868-A7EE-29A6-3AE1-867D3FBB1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20D9F33-8F89-4DCB-62C1-AD06BD45F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F30EF5-F11C-1311-32A1-29065828E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CD571-065F-42B9-8AD5-1151046CA249}" type="datetimeFigureOut">
              <a:rPr lang="en-US" smtClean="0"/>
              <a:t>11/4/2025</a:t>
            </a:fld>
            <a:endParaRPr lang="en-US"/>
          </a:p>
        </p:txBody>
      </p:sp>
      <p:sp>
        <p:nvSpPr>
          <p:cNvPr id="5" name="Footer Placeholder 4">
            <a:extLst>
              <a:ext uri="{FF2B5EF4-FFF2-40B4-BE49-F238E27FC236}">
                <a16:creationId xmlns:a16="http://schemas.microsoft.com/office/drawing/2014/main" xmlns="" id="{3C5D1286-16AE-A60C-1393-7B6B76E64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98BBF4D-6EDE-F712-3924-DA00667525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02B83-54D2-4488-BA9A-BB1F46BDCF07}" type="slidenum">
              <a:rPr lang="en-US" smtClean="0"/>
              <a:t>‹#›</a:t>
            </a:fld>
            <a:endParaRPr lang="en-US"/>
          </a:p>
        </p:txBody>
      </p:sp>
    </p:spTree>
    <p:extLst>
      <p:ext uri="{BB962C8B-B14F-4D97-AF65-F5344CB8AC3E}">
        <p14:creationId xmlns:p14="http://schemas.microsoft.com/office/powerpoint/2010/main" val="199974834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hyperlink" Target="https://www.hoc10.vn/doc-sach/toan-5-tap-1/1/680/56/" TargetMode="External"/><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hoc10.vn/doc-sach/toan-5-tap-1/1/680/56/" TargetMode="External"/><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toan-5-tap-1/1/680/56/"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hoc10.vn/doc-sach/toan-5-tap-1/1/680/56/" TargetMode="External"/><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9.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sv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slide" Target="slide8.xml"/><Relationship Id="rId3" Type="http://schemas.openxmlformats.org/officeDocument/2006/relationships/image" Target="../media/image4.jpeg"/><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slide" Target="slide10.xml"/><Relationship Id="rId11" Type="http://schemas.openxmlformats.org/officeDocument/2006/relationships/slide" Target="slide7.xml"/><Relationship Id="rId5" Type="http://schemas.openxmlformats.org/officeDocument/2006/relationships/image" Target="../media/image6.svg"/><Relationship Id="rId15" Type="http://schemas.openxmlformats.org/officeDocument/2006/relationships/slide" Target="slide9.xml"/><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slide" Target="slide6.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jpe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3" name="Rectangle 2"/>
          <p:cNvSpPr/>
          <p:nvPr/>
        </p:nvSpPr>
        <p:spPr>
          <a:xfrm>
            <a:off x="2724727" y="1403587"/>
            <a:ext cx="6742551" cy="646331"/>
          </a:xfrm>
          <a:prstGeom prst="rect">
            <a:avLst/>
          </a:prstGeom>
        </p:spPr>
        <p:txBody>
          <a:bodyPr wrap="none">
            <a:spAutoFit/>
          </a:bodyPr>
          <a:lstStyle/>
          <a:p>
            <a:r>
              <a:rPr lang="en-US" sz="2800" b="1" dirty="0">
                <a:solidFill>
                  <a:prstClr val="black"/>
                </a:solidFill>
                <a:latin typeface="Bahnschrift SemiBold Condensed" panose="020B0502040204020203" pitchFamily="34" charset="0"/>
              </a:rPr>
              <a:t> </a:t>
            </a:r>
            <a:r>
              <a:rPr lang="en-US" sz="3600" b="1" dirty="0">
                <a:solidFill>
                  <a:prstClr val="black"/>
                </a:solidFill>
                <a:latin typeface="Bahnschrift SemiBold Condensed" panose="020B0502040204020203" pitchFamily="34" charset="0"/>
              </a:rPr>
              <a:t>TR</a:t>
            </a:r>
            <a:r>
              <a:rPr lang="vi-VN" sz="3600" b="1" dirty="0">
                <a:solidFill>
                  <a:prstClr val="black"/>
                </a:solidFill>
                <a:latin typeface="Bahnschrift SemiBold Condensed" panose="020B0502040204020203" pitchFamily="34" charset="0"/>
              </a:rPr>
              <a:t>Ư</a:t>
            </a:r>
            <a:r>
              <a:rPr lang="en-US" sz="3600" b="1" dirty="0">
                <a:solidFill>
                  <a:prstClr val="black"/>
                </a:solidFill>
                <a:latin typeface="Bahnschrift SemiBold Condensed" panose="020B0502040204020203" pitchFamily="34" charset="0"/>
              </a:rPr>
              <a:t>ỜNG TIỂU HỌC MỸ HÒA</a:t>
            </a:r>
            <a:r>
              <a:rPr lang="en-US" b="1" dirty="0">
                <a:solidFill>
                  <a:prstClr val="black"/>
                </a:solidFill>
                <a:latin typeface="Bahnschrift SemiBold Condensed" panose="020B0502040204020203" pitchFamily="34" charset="0"/>
              </a:rPr>
              <a:t> </a:t>
            </a:r>
            <a:endParaRPr lang="vi-VN" dirty="0"/>
          </a:p>
        </p:txBody>
      </p:sp>
      <p:sp>
        <p:nvSpPr>
          <p:cNvPr id="4" name="Rectangle 3"/>
          <p:cNvSpPr/>
          <p:nvPr/>
        </p:nvSpPr>
        <p:spPr>
          <a:xfrm>
            <a:off x="2147469" y="757255"/>
            <a:ext cx="7654660" cy="2585323"/>
          </a:xfrm>
          <a:prstGeom prst="rect">
            <a:avLst/>
          </a:prstGeom>
        </p:spPr>
        <p:txBody>
          <a:bodyPr wrap="none">
            <a:spAutoFit/>
          </a:bodyPr>
          <a:lstStyle/>
          <a:p>
            <a:pPr lvl="0" algn="ctr" defTabSz="914377">
              <a:lnSpc>
                <a:spcPct val="150000"/>
              </a:lnSpc>
              <a:buClr>
                <a:srgbClr val="000000"/>
              </a:buClr>
              <a:buSzPts val="4400"/>
              <a:defRPr/>
            </a:pPr>
            <a:endParaRPr lang="en-US" sz="5400" b="1" kern="0" dirty="0" smtClean="0">
              <a:solidFill>
                <a:srgbClr val="FF0000"/>
              </a:solidFill>
              <a:latin typeface="UTM Avo" panose="02040603050506020204" pitchFamily="18" charset="0"/>
              <a:cs typeface="Arial" panose="020B0604020202020204" pitchFamily="34" charset="0"/>
              <a:sym typeface="Calibri"/>
            </a:endParaRPr>
          </a:p>
          <a:p>
            <a:pPr lvl="0" algn="ctr" defTabSz="914377">
              <a:lnSpc>
                <a:spcPct val="150000"/>
              </a:lnSpc>
              <a:buClr>
                <a:srgbClr val="000000"/>
              </a:buClr>
              <a:buSzPts val="4400"/>
              <a:defRPr/>
            </a:pPr>
            <a:r>
              <a:rPr lang="en-US" sz="5400" b="1" kern="0" dirty="0" err="1" smtClean="0">
                <a:solidFill>
                  <a:srgbClr val="FF0000"/>
                </a:solidFill>
                <a:latin typeface="UTM Avo" panose="02040603050506020204" pitchFamily="18" charset="0"/>
                <a:cs typeface="Arial" panose="020B0604020202020204" pitchFamily="34" charset="0"/>
                <a:sym typeface="Calibri"/>
              </a:rPr>
              <a:t>Bài</a:t>
            </a:r>
            <a:r>
              <a:rPr lang="en-US" sz="5400" b="1" kern="0" dirty="0" smtClean="0">
                <a:solidFill>
                  <a:srgbClr val="FF0000"/>
                </a:solidFill>
                <a:latin typeface="UTM Avo" panose="02040603050506020204" pitchFamily="18" charset="0"/>
                <a:cs typeface="Arial" panose="020B0604020202020204" pitchFamily="34" charset="0"/>
                <a:sym typeface="Calibri"/>
              </a:rPr>
              <a:t> </a:t>
            </a:r>
            <a:r>
              <a:rPr lang="en-US" sz="5400" b="1" kern="0" dirty="0">
                <a:solidFill>
                  <a:srgbClr val="FF0000"/>
                </a:solidFill>
                <a:latin typeface="UTM Avo" panose="02040603050506020204" pitchFamily="18" charset="0"/>
                <a:cs typeface="Arial" panose="020B0604020202020204" pitchFamily="34" charset="0"/>
                <a:sym typeface="Calibri"/>
              </a:rPr>
              <a:t>21: </a:t>
            </a:r>
            <a:r>
              <a:rPr lang="en-US" sz="5400" b="1" kern="0" dirty="0" err="1">
                <a:solidFill>
                  <a:srgbClr val="FF0000"/>
                </a:solidFill>
                <a:latin typeface="UTM Avo" panose="02040603050506020204" pitchFamily="18" charset="0"/>
                <a:cs typeface="Arial" panose="020B0604020202020204" pitchFamily="34" charset="0"/>
                <a:sym typeface="Calibri"/>
              </a:rPr>
              <a:t>Héc</a:t>
            </a:r>
            <a:r>
              <a:rPr lang="en-US" sz="5400" b="1" kern="0" dirty="0">
                <a:solidFill>
                  <a:srgbClr val="FF0000"/>
                </a:solidFill>
                <a:latin typeface="UTM Avo" panose="02040603050506020204" pitchFamily="18" charset="0"/>
                <a:cs typeface="Arial" panose="020B0604020202020204" pitchFamily="34" charset="0"/>
                <a:sym typeface="Calibri"/>
              </a:rPr>
              <a:t>-ta - </a:t>
            </a:r>
            <a:r>
              <a:rPr lang="en-US" sz="5400" b="1" kern="0" dirty="0" err="1">
                <a:solidFill>
                  <a:srgbClr val="FF0000"/>
                </a:solidFill>
                <a:latin typeface="UTM Avo" panose="02040603050506020204" pitchFamily="18" charset="0"/>
                <a:cs typeface="Arial" panose="020B0604020202020204" pitchFamily="34" charset="0"/>
                <a:sym typeface="Calibri"/>
              </a:rPr>
              <a:t>Tiết</a:t>
            </a:r>
            <a:r>
              <a:rPr lang="en-US" sz="5400" b="1" kern="0" dirty="0">
                <a:solidFill>
                  <a:srgbClr val="FF0000"/>
                </a:solidFill>
                <a:latin typeface="UTM Avo" panose="02040603050506020204" pitchFamily="18" charset="0"/>
                <a:cs typeface="Arial" panose="020B0604020202020204" pitchFamily="34" charset="0"/>
                <a:sym typeface="Calibri"/>
              </a:rPr>
              <a:t> 2</a:t>
            </a:r>
            <a:endParaRPr lang="en-US" b="1" kern="0" dirty="0">
              <a:solidFill>
                <a:srgbClr val="FF0000"/>
              </a:solidFill>
              <a:latin typeface="UTM Avo" panose="02040603050506020204" pitchFamily="18" charset="0"/>
              <a:cs typeface="Arial" panose="020B0604020202020204" pitchFamily="34" charset="0"/>
              <a:sym typeface="Calibri"/>
            </a:endParaRPr>
          </a:p>
        </p:txBody>
      </p:sp>
      <p:sp>
        <p:nvSpPr>
          <p:cNvPr id="10" name="Rectangle 9"/>
          <p:cNvSpPr/>
          <p:nvPr/>
        </p:nvSpPr>
        <p:spPr>
          <a:xfrm>
            <a:off x="3781731" y="4672886"/>
            <a:ext cx="4386136" cy="1301062"/>
          </a:xfrm>
          <a:prstGeom prst="rect">
            <a:avLst/>
          </a:prstGeom>
        </p:spPr>
        <p:txBody>
          <a:bodyPr wrap="none">
            <a:spAutoFit/>
          </a:bodyPr>
          <a:lstStyle/>
          <a:p>
            <a:pPr lvl="0" algn="ctr" defTabSz="914377">
              <a:lnSpc>
                <a:spcPct val="150000"/>
              </a:lnSpc>
              <a:buClr>
                <a:srgbClr val="000000"/>
              </a:buClr>
              <a:buSzPts val="4400"/>
              <a:defRPr/>
            </a:pPr>
            <a:r>
              <a:rPr lang="en-US" sz="2800" b="1" kern="0" dirty="0" err="1" smtClean="0">
                <a:solidFill>
                  <a:srgbClr val="FF0000"/>
                </a:solidFill>
                <a:latin typeface="UTM Avo" panose="02040603050506020204" pitchFamily="18" charset="0"/>
                <a:cs typeface="Arial" panose="020B0604020202020204" pitchFamily="34" charset="0"/>
                <a:sym typeface="Calibri"/>
              </a:rPr>
              <a:t>Môn</a:t>
            </a:r>
            <a:r>
              <a:rPr lang="en-US" sz="2800" b="1" kern="0" dirty="0" smtClean="0">
                <a:solidFill>
                  <a:srgbClr val="FF0000"/>
                </a:solidFill>
                <a:latin typeface="UTM Avo" panose="02040603050506020204" pitchFamily="18" charset="0"/>
                <a:cs typeface="Arial" panose="020B0604020202020204" pitchFamily="34" charset="0"/>
                <a:sym typeface="Calibri"/>
              </a:rPr>
              <a:t> </a:t>
            </a:r>
            <a:r>
              <a:rPr lang="en-US" sz="2800" b="1" kern="0" dirty="0" err="1" smtClean="0">
                <a:solidFill>
                  <a:srgbClr val="FF0000"/>
                </a:solidFill>
                <a:latin typeface="UTM Avo" panose="02040603050506020204" pitchFamily="18" charset="0"/>
                <a:cs typeface="Arial" panose="020B0604020202020204" pitchFamily="34" charset="0"/>
                <a:sym typeface="Calibri"/>
              </a:rPr>
              <a:t>Toán</a:t>
            </a:r>
            <a:r>
              <a:rPr lang="en-US" sz="2800" b="1" kern="0" dirty="0" smtClean="0">
                <a:solidFill>
                  <a:srgbClr val="FF0000"/>
                </a:solidFill>
                <a:latin typeface="UTM Avo" panose="02040603050506020204" pitchFamily="18" charset="0"/>
                <a:cs typeface="Arial" panose="020B0604020202020204" pitchFamily="34" charset="0"/>
                <a:sym typeface="Calibri"/>
              </a:rPr>
              <a:t> </a:t>
            </a:r>
            <a:r>
              <a:rPr lang="en-US" sz="2800" b="1" kern="0" dirty="0" err="1" smtClean="0">
                <a:solidFill>
                  <a:srgbClr val="FF0000"/>
                </a:solidFill>
                <a:latin typeface="UTM Avo" panose="02040603050506020204" pitchFamily="18" charset="0"/>
                <a:cs typeface="Arial" panose="020B0604020202020204" pitchFamily="34" charset="0"/>
                <a:sym typeface="Calibri"/>
              </a:rPr>
              <a:t>Lớp</a:t>
            </a:r>
            <a:r>
              <a:rPr lang="en-US" sz="2800" b="1" kern="0" dirty="0" smtClean="0">
                <a:solidFill>
                  <a:srgbClr val="FF0000"/>
                </a:solidFill>
                <a:latin typeface="UTM Avo" panose="02040603050506020204" pitchFamily="18" charset="0"/>
                <a:cs typeface="Arial" panose="020B0604020202020204" pitchFamily="34" charset="0"/>
                <a:sym typeface="Calibri"/>
              </a:rPr>
              <a:t> 5</a:t>
            </a:r>
          </a:p>
          <a:p>
            <a:pPr lvl="0" algn="ctr" defTabSz="914377">
              <a:lnSpc>
                <a:spcPct val="150000"/>
              </a:lnSpc>
              <a:buClr>
                <a:srgbClr val="000000"/>
              </a:buClr>
              <a:buSzPts val="4400"/>
              <a:defRPr/>
            </a:pPr>
            <a:r>
              <a:rPr lang="en-US" sz="2800" b="1" kern="0" dirty="0" err="1" smtClean="0">
                <a:solidFill>
                  <a:srgbClr val="FF0000"/>
                </a:solidFill>
                <a:latin typeface="UTM Avo" panose="02040603050506020204" pitchFamily="18" charset="0"/>
                <a:cs typeface="Arial" panose="020B0604020202020204" pitchFamily="34" charset="0"/>
                <a:sym typeface="Calibri"/>
              </a:rPr>
              <a:t>Giáo</a:t>
            </a:r>
            <a:r>
              <a:rPr lang="en-US" sz="2800" b="1" kern="0" dirty="0" smtClean="0">
                <a:solidFill>
                  <a:srgbClr val="FF0000"/>
                </a:solidFill>
                <a:latin typeface="UTM Avo" panose="02040603050506020204" pitchFamily="18" charset="0"/>
                <a:cs typeface="Arial" panose="020B0604020202020204" pitchFamily="34" charset="0"/>
                <a:sym typeface="Calibri"/>
              </a:rPr>
              <a:t> </a:t>
            </a:r>
            <a:r>
              <a:rPr lang="en-US" sz="2800" b="1" kern="0" dirty="0" err="1" smtClean="0">
                <a:solidFill>
                  <a:srgbClr val="FF0000"/>
                </a:solidFill>
                <a:latin typeface="UTM Avo" panose="02040603050506020204" pitchFamily="18" charset="0"/>
                <a:cs typeface="Arial" panose="020B0604020202020204" pitchFamily="34" charset="0"/>
                <a:sym typeface="Calibri"/>
              </a:rPr>
              <a:t>viên</a:t>
            </a:r>
            <a:r>
              <a:rPr lang="en-US" sz="2800" b="1" kern="0" dirty="0" smtClean="0">
                <a:solidFill>
                  <a:srgbClr val="FF0000"/>
                </a:solidFill>
                <a:latin typeface="UTM Avo" panose="02040603050506020204" pitchFamily="18" charset="0"/>
                <a:cs typeface="Arial" panose="020B0604020202020204" pitchFamily="34" charset="0"/>
                <a:sym typeface="Calibri"/>
              </a:rPr>
              <a:t> : </a:t>
            </a:r>
            <a:r>
              <a:rPr lang="en-US" sz="2800" b="1" kern="0" dirty="0" err="1" smtClean="0">
                <a:solidFill>
                  <a:srgbClr val="FF0000"/>
                </a:solidFill>
                <a:latin typeface="UTM Avo" panose="02040603050506020204" pitchFamily="18" charset="0"/>
                <a:cs typeface="Arial" panose="020B0604020202020204" pitchFamily="34" charset="0"/>
                <a:sym typeface="Calibri"/>
              </a:rPr>
              <a:t>Đỗ</a:t>
            </a:r>
            <a:r>
              <a:rPr lang="en-US" sz="2800" b="1" kern="0" dirty="0" smtClean="0">
                <a:solidFill>
                  <a:srgbClr val="FF0000"/>
                </a:solidFill>
                <a:latin typeface="UTM Avo" panose="02040603050506020204" pitchFamily="18" charset="0"/>
                <a:cs typeface="Arial" panose="020B0604020202020204" pitchFamily="34" charset="0"/>
                <a:sym typeface="Calibri"/>
              </a:rPr>
              <a:t> </a:t>
            </a:r>
            <a:r>
              <a:rPr lang="en-US" sz="2800" b="1" kern="0" dirty="0" err="1" smtClean="0">
                <a:solidFill>
                  <a:srgbClr val="FF0000"/>
                </a:solidFill>
                <a:latin typeface="UTM Avo" panose="02040603050506020204" pitchFamily="18" charset="0"/>
                <a:cs typeface="Arial" panose="020B0604020202020204" pitchFamily="34" charset="0"/>
                <a:sym typeface="Calibri"/>
              </a:rPr>
              <a:t>Thị</a:t>
            </a:r>
            <a:r>
              <a:rPr lang="en-US" sz="2800" b="1" kern="0" dirty="0" smtClean="0">
                <a:solidFill>
                  <a:srgbClr val="FF0000"/>
                </a:solidFill>
                <a:latin typeface="UTM Avo" panose="02040603050506020204" pitchFamily="18" charset="0"/>
                <a:cs typeface="Arial" panose="020B0604020202020204" pitchFamily="34" charset="0"/>
                <a:sym typeface="Calibri"/>
              </a:rPr>
              <a:t> </a:t>
            </a:r>
            <a:r>
              <a:rPr lang="en-US" sz="2800" b="1" kern="0" dirty="0" err="1" smtClean="0">
                <a:solidFill>
                  <a:srgbClr val="FF0000"/>
                </a:solidFill>
                <a:latin typeface="UTM Avo" panose="02040603050506020204" pitchFamily="18" charset="0"/>
                <a:cs typeface="Arial" panose="020B0604020202020204" pitchFamily="34" charset="0"/>
                <a:sym typeface="Calibri"/>
              </a:rPr>
              <a:t>Hiền</a:t>
            </a:r>
            <a:endParaRPr lang="en-US" sz="2800" b="1" kern="0" dirty="0">
              <a:solidFill>
                <a:srgbClr val="FF0000"/>
              </a:solidFill>
              <a:latin typeface="UTM Avo" panose="02040603050506020204" pitchFamily="18" charset="0"/>
              <a:cs typeface="Arial" panose="020B060402020202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210007" y="5876007"/>
            <a:ext cx="981995" cy="98199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 y="2"/>
            <a:ext cx="981995" cy="981995"/>
          </a:xfrm>
          <a:prstGeom prst="rect">
            <a:avLst/>
          </a:prstGeom>
        </p:spPr>
      </p:pic>
      <p:sp>
        <p:nvSpPr>
          <p:cNvPr id="27" name="Speech Bubble: Rectangle with Corners Rounded 26">
            <a:extLst>
              <a:ext uri="{FF2B5EF4-FFF2-40B4-BE49-F238E27FC236}">
                <a16:creationId xmlns:a16="http://schemas.microsoft.com/office/drawing/2014/main" xmlns="" id="{D83D3188-04A8-F212-E264-8B1805F95112}"/>
              </a:ext>
            </a:extLst>
          </p:cNvPr>
          <p:cNvSpPr/>
          <p:nvPr/>
        </p:nvSpPr>
        <p:spPr>
          <a:xfrm>
            <a:off x="667949" y="1145049"/>
            <a:ext cx="6888553" cy="4567905"/>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rPr>
              <a:t>Cảm ơn các bạn đã giúp chúng mình lấy lại năng lượng và ánh sáng! Chúng mình sẽ tặng cho bạn một ngôi sao may mắn thay cho lời cảm ơn nhé!!!</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10">
            <a:extLst>
              <a:ext uri="{FF2B5EF4-FFF2-40B4-BE49-F238E27FC236}">
                <a16:creationId xmlns:a16="http://schemas.microsoft.com/office/drawing/2014/main" xmlns="" id="{898F5BEE-07D7-6F79-5B22-79689E4B1B25}"/>
              </a:ext>
            </a:extLst>
          </p:cNvPr>
          <p:cNvPicPr>
            <a:picLocks noChangeAspect="1"/>
          </p:cNvPicPr>
          <p:nvPr/>
        </p:nvPicPr>
        <p:blipFill>
          <a:blip r:embed="rId5"/>
          <a:srcRect/>
          <a:stretch>
            <a:fillRect/>
          </a:stretch>
        </p:blipFill>
        <p:spPr>
          <a:xfrm>
            <a:off x="8435956" y="981996"/>
            <a:ext cx="3088098" cy="3183605"/>
          </a:xfrm>
          <a:prstGeom prst="rect">
            <a:avLst/>
          </a:prstGeom>
        </p:spPr>
      </p:pic>
      <p:pic>
        <p:nvPicPr>
          <p:cNvPr id="9" name="Picture 12">
            <a:extLst>
              <a:ext uri="{FF2B5EF4-FFF2-40B4-BE49-F238E27FC236}">
                <a16:creationId xmlns:a16="http://schemas.microsoft.com/office/drawing/2014/main" xmlns="" id="{3B9724BA-FE35-0601-1E74-882799B3A83F}"/>
              </a:ext>
            </a:extLst>
          </p:cNvPr>
          <p:cNvPicPr>
            <a:picLocks noChangeAspect="1"/>
          </p:cNvPicPr>
          <p:nvPr/>
        </p:nvPicPr>
        <p:blipFill>
          <a:blip r:embed="rId6"/>
          <a:srcRect/>
          <a:stretch>
            <a:fillRect/>
          </a:stretch>
        </p:blipFill>
        <p:spPr>
          <a:xfrm>
            <a:off x="7920095" y="4156385"/>
            <a:ext cx="1880821" cy="1982420"/>
          </a:xfrm>
          <a:prstGeom prst="rect">
            <a:avLst/>
          </a:prstGeom>
        </p:spPr>
      </p:pic>
      <p:pic>
        <p:nvPicPr>
          <p:cNvPr id="3" name="Picture 2">
            <a:extLst>
              <a:ext uri="{FF2B5EF4-FFF2-40B4-BE49-F238E27FC236}">
                <a16:creationId xmlns:a16="http://schemas.microsoft.com/office/drawing/2014/main" xmlns="" id="{4A50D968-E4FE-C94B-C08B-3A1BA5B348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28046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xmlns="" id="{F6C620DD-EFA8-A65C-AC2B-8B9E6F493F5B}"/>
              </a:ext>
            </a:extLst>
          </p:cNvPr>
          <p:cNvPicPr>
            <a:picLocks noChangeAspect="1"/>
          </p:cNvPicPr>
          <p:nvPr/>
        </p:nvPicPr>
        <p:blipFill>
          <a:blip r:embed="rId4"/>
          <a:stretch>
            <a:fillRect/>
          </a:stretch>
        </p:blipFill>
        <p:spPr>
          <a:xfrm>
            <a:off x="4704385" y="2745858"/>
            <a:ext cx="2840982" cy="1597290"/>
          </a:xfrm>
          <a:prstGeom prst="rect">
            <a:avLst/>
          </a:prstGeom>
        </p:spPr>
      </p:pic>
    </p:spTree>
    <p:extLst>
      <p:ext uri="{BB962C8B-B14F-4D97-AF65-F5344CB8AC3E}">
        <p14:creationId xmlns:p14="http://schemas.microsoft.com/office/powerpoint/2010/main" val="39460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B4C6BCE-4C1C-CE13-E018-A170E83F6074}"/>
              </a:ext>
            </a:extLst>
          </p:cNvPr>
          <p:cNvSpPr/>
          <p:nvPr/>
        </p:nvSpPr>
        <p:spPr>
          <a:xfrm>
            <a:off x="5689600" y="3467100"/>
            <a:ext cx="6502400" cy="3390900"/>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362DE7F9-16D2-29B9-A512-C94499754D27}"/>
              </a:ext>
            </a:extLst>
          </p:cNvPr>
          <p:cNvSpPr/>
          <p:nvPr/>
        </p:nvSpPr>
        <p:spPr>
          <a:xfrm>
            <a:off x="506185" y="1642559"/>
            <a:ext cx="11176001" cy="1070521"/>
          </a:xfrm>
          <a:prstGeom prst="rect">
            <a:avLst/>
          </a:prstGeom>
        </p:spPr>
        <p:txBody>
          <a:bodyPr wrap="square" lIns="40612" tIns="20306" rIns="40612" bIns="20306">
            <a:spAutoFit/>
          </a:bodyPr>
          <a:lstStyle/>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Diện tích rừng Cúc Phương là 22 200 ha. Em hãy viết số đo diện tích rừng Cúc Phương theo đơn vị mét vuông.</a:t>
            </a: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04</a:t>
            </a:r>
          </a:p>
        </p:txBody>
      </p:sp>
      <p:sp>
        <p:nvSpPr>
          <p:cNvPr id="4" name="Rectangle 3">
            <a:extLst>
              <a:ext uri="{FF2B5EF4-FFF2-40B4-BE49-F238E27FC236}">
                <a16:creationId xmlns:a16="http://schemas.microsoft.com/office/drawing/2014/main" xmlns="" id="{33DCECD7-C02A-25B8-177B-EF4249BD8791}"/>
              </a:ext>
            </a:extLst>
          </p:cNvPr>
          <p:cNvSpPr/>
          <p:nvPr/>
        </p:nvSpPr>
        <p:spPr>
          <a:xfrm>
            <a:off x="506185" y="2795084"/>
            <a:ext cx="4837340" cy="2178517"/>
          </a:xfrm>
          <a:prstGeom prst="rect">
            <a:avLst/>
          </a:prstGeom>
        </p:spPr>
        <p:txBody>
          <a:bodyPr wrap="square" lIns="40612" tIns="20306" rIns="40612" bIns="20306">
            <a:spAutoFit/>
          </a:bodyPr>
          <a:lstStyle/>
          <a:p>
            <a:pPr>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Bài giải</a:t>
            </a:r>
          </a:p>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Đổi 22 200 ha = 222 000 000</a:t>
            </a: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m</a:t>
            </a:r>
            <a:r>
              <a:rPr lang="vi-VN" sz="2400" baseline="30000" dirty="0">
                <a:latin typeface="UTM Avo" panose="02040603050506020204" pitchFamily="18" charset="0"/>
                <a:ea typeface="Calibri" panose="020F0502020204030204" pitchFamily="34" charset="0"/>
                <a:cs typeface="Arial" panose="020B0604020202020204" pitchFamily="34" charset="0"/>
              </a:rPr>
              <a:t>2</a:t>
            </a:r>
          </a:p>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Vậy diện tích rừng Cúc Phương là 222 000 000 m</a:t>
            </a:r>
            <a:r>
              <a:rPr lang="vi-VN" sz="2400" baseline="30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a:t>
            </a:r>
          </a:p>
        </p:txBody>
      </p:sp>
      <p:pic>
        <p:nvPicPr>
          <p:cNvPr id="8" name="Picture 7">
            <a:extLst>
              <a:ext uri="{FF2B5EF4-FFF2-40B4-BE49-F238E27FC236}">
                <a16:creationId xmlns:a16="http://schemas.microsoft.com/office/drawing/2014/main" xmlns="" id="{1529209D-395E-9A24-50B9-9B7CCD506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862" y="2876457"/>
            <a:ext cx="6343976" cy="3600635"/>
          </a:xfrm>
          <a:prstGeom prst="rect">
            <a:avLst/>
          </a:prstGeom>
          <a:solidFill>
            <a:srgbClr val="FFFAF7"/>
          </a:solidFill>
        </p:spPr>
      </p:pic>
    </p:spTree>
    <p:extLst>
      <p:ext uri="{BB962C8B-B14F-4D97-AF65-F5344CB8AC3E}">
        <p14:creationId xmlns:p14="http://schemas.microsoft.com/office/powerpoint/2010/main" val="146460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DE7F9-16D2-29B9-A512-C94499754D27}"/>
              </a:ext>
            </a:extLst>
          </p:cNvPr>
          <p:cNvSpPr/>
          <p:nvPr/>
        </p:nvSpPr>
        <p:spPr>
          <a:xfrm>
            <a:off x="506185" y="1642559"/>
            <a:ext cx="11176001" cy="1070521"/>
          </a:xfrm>
          <a:prstGeom prst="rect">
            <a:avLst/>
          </a:prstGeom>
        </p:spPr>
        <p:txBody>
          <a:bodyPr wrap="square" lIns="40612" tIns="20306" rIns="40612" bIns="20306">
            <a:spAutoFit/>
          </a:bodyPr>
          <a:lstStyle/>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Khuôn viên quảng trường Ba Đình có dạng hình chữ nhật với chiều dài 320</a:t>
            </a: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m và chiều rộng 100</a:t>
            </a: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m.</a:t>
            </a: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05</a:t>
            </a:r>
          </a:p>
        </p:txBody>
      </p:sp>
      <p:sp>
        <p:nvSpPr>
          <p:cNvPr id="4" name="Rectangle 3">
            <a:extLst>
              <a:ext uri="{FF2B5EF4-FFF2-40B4-BE49-F238E27FC236}">
                <a16:creationId xmlns:a16="http://schemas.microsoft.com/office/drawing/2014/main" xmlns="" id="{33DCECD7-C02A-25B8-177B-EF4249BD8791}"/>
              </a:ext>
            </a:extLst>
          </p:cNvPr>
          <p:cNvSpPr/>
          <p:nvPr/>
        </p:nvSpPr>
        <p:spPr>
          <a:xfrm>
            <a:off x="506184" y="2823960"/>
            <a:ext cx="6491515" cy="1624519"/>
          </a:xfrm>
          <a:prstGeom prst="rect">
            <a:avLst/>
          </a:prstGeom>
        </p:spPr>
        <p:txBody>
          <a:bodyPr wrap="square" lIns="40612" tIns="20306" rIns="40612" bIns="20306">
            <a:spAutoFit/>
          </a:bodyPr>
          <a:lstStyle/>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a) Hương nói rằng quảng trường Ba Đình có diện tích khoảng 3 ha. Theo em, Hương nói có đúng không?</a:t>
            </a:r>
          </a:p>
        </p:txBody>
      </p:sp>
      <p:pic>
        <p:nvPicPr>
          <p:cNvPr id="6" name="Picture 5">
            <a:extLst>
              <a:ext uri="{FF2B5EF4-FFF2-40B4-BE49-F238E27FC236}">
                <a16:creationId xmlns:a16="http://schemas.microsoft.com/office/drawing/2014/main" xmlns="" id="{610BAC1C-EDEA-6319-A954-4C998E89F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5666" y="2152559"/>
            <a:ext cx="4556892" cy="2597241"/>
          </a:xfrm>
          <a:prstGeom prst="rect">
            <a:avLst/>
          </a:prstGeom>
        </p:spPr>
      </p:pic>
      <p:sp>
        <p:nvSpPr>
          <p:cNvPr id="7" name="Rectangle 6">
            <a:extLst>
              <a:ext uri="{FF2B5EF4-FFF2-40B4-BE49-F238E27FC236}">
                <a16:creationId xmlns:a16="http://schemas.microsoft.com/office/drawing/2014/main" xmlns="" id="{FEFFE98A-D953-153E-DDBE-774179494739}"/>
              </a:ext>
            </a:extLst>
          </p:cNvPr>
          <p:cNvSpPr/>
          <p:nvPr/>
        </p:nvSpPr>
        <p:spPr>
          <a:xfrm>
            <a:off x="506184" y="4652760"/>
            <a:ext cx="8628191" cy="1070521"/>
          </a:xfrm>
          <a:prstGeom prst="rect">
            <a:avLst/>
          </a:prstGeom>
        </p:spPr>
        <p:txBody>
          <a:bodyPr wrap="square" lIns="40612" tIns="20306" rIns="40612" bIns="20306">
            <a:spAutoFit/>
          </a:bodyPr>
          <a:lstStyle/>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b) Nếu cứ mỗi mét vuông có 4 người đứng thì quảng trường Ba Đình có thể chứa được bao nhiêu người?</a:t>
            </a:r>
          </a:p>
        </p:txBody>
      </p:sp>
    </p:spTree>
    <p:extLst>
      <p:ext uri="{BB962C8B-B14F-4D97-AF65-F5344CB8AC3E}">
        <p14:creationId xmlns:p14="http://schemas.microsoft.com/office/powerpoint/2010/main" val="29818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DE7F9-16D2-29B9-A512-C94499754D27}"/>
              </a:ext>
            </a:extLst>
          </p:cNvPr>
          <p:cNvSpPr/>
          <p:nvPr/>
        </p:nvSpPr>
        <p:spPr>
          <a:xfrm>
            <a:off x="506185" y="1642559"/>
            <a:ext cx="11176001" cy="521909"/>
          </a:xfrm>
          <a:prstGeom prst="rect">
            <a:avLst/>
          </a:prstGeom>
        </p:spPr>
        <p:txBody>
          <a:bodyPr wrap="square" lIns="40612" tIns="20306" rIns="40612" bIns="20306">
            <a:spAutoFit/>
          </a:bodyPr>
          <a:lstStyle/>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Bài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giải</a:t>
            </a:r>
            <a:endParaRPr lang="x-none" sz="2400" b="1" dirty="0">
              <a:solidFill>
                <a:srgbClr val="FF0000"/>
              </a:solidFill>
              <a:latin typeface="UTM Avo" panose="02040603050506020204" pitchFamily="18"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05</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33DCECD7-C02A-25B8-177B-EF4249BD8791}"/>
                  </a:ext>
                </a:extLst>
              </p:cNvPr>
              <p:cNvSpPr/>
              <p:nvPr/>
            </p:nvSpPr>
            <p:spPr>
              <a:xfrm>
                <a:off x="451803" y="2274327"/>
                <a:ext cx="11284763" cy="4288325"/>
              </a:xfrm>
              <a:prstGeom prst="rect">
                <a:avLst/>
              </a:prstGeom>
            </p:spPr>
            <p:txBody>
              <a:bodyPr wrap="square" lIns="40612" tIns="20306" rIns="40612" bIns="20306">
                <a:spAutoFit/>
              </a:bodyPr>
              <a:lstStyle/>
              <a:p>
                <a:pPr>
                  <a:lnSpc>
                    <a:spcPct val="150000"/>
                  </a:lnSpc>
                </a:pPr>
                <a:r>
                  <a:rPr lang="vi-VN" sz="2300" dirty="0">
                    <a:latin typeface="UTM Avo" panose="02040603050506020204" pitchFamily="18" charset="0"/>
                    <a:ea typeface="Calibri" panose="020F0502020204030204" pitchFamily="34" charset="0"/>
                    <a:cs typeface="Arial" panose="020B0604020202020204" pitchFamily="34" charset="0"/>
                  </a:rPr>
                  <a:t>a) Diện tích khuôn viên quảng trường Ba Đình là:</a:t>
                </a:r>
                <a:r>
                  <a:rPr lang="en-US" sz="2300" dirty="0">
                    <a:latin typeface="UTM Avo" panose="02040603050506020204" pitchFamily="18" charset="0"/>
                    <a:ea typeface="Calibri" panose="020F0502020204030204" pitchFamily="34" charset="0"/>
                    <a:cs typeface="Arial" panose="020B0604020202020204" pitchFamily="34" charset="0"/>
                  </a:rPr>
                  <a:t> </a:t>
                </a:r>
                <a:r>
                  <a:rPr lang="vi-VN" sz="2300" dirty="0">
                    <a:latin typeface="UTM Avo" panose="02040603050506020204" pitchFamily="18" charset="0"/>
                    <a:ea typeface="Calibri" panose="020F0502020204030204" pitchFamily="34" charset="0"/>
                    <a:cs typeface="Arial" panose="020B0604020202020204" pitchFamily="34" charset="0"/>
                  </a:rPr>
                  <a:t>320 </a:t>
                </a:r>
                <a14:m>
                  <m:oMath xmlns:m="http://schemas.openxmlformats.org/officeDocument/2006/math">
                    <m:r>
                      <a:rPr lang="vi-VN" sz="2300" i="1" dirty="0" smtClean="0">
                        <a:latin typeface="Cambria Math" panose="02040503050406030204" pitchFamily="18" charset="0"/>
                        <a:ea typeface="Calibri" panose="020F0502020204030204" pitchFamily="34" charset="0"/>
                        <a:cs typeface="Arial" panose="020B0604020202020204" pitchFamily="34" charset="0"/>
                      </a:rPr>
                      <m:t>×</m:t>
                    </m:r>
                  </m:oMath>
                </a14:m>
                <a:r>
                  <a:rPr lang="vi-VN" sz="2300" dirty="0">
                    <a:latin typeface="UTM Avo" panose="02040603050506020204" pitchFamily="18" charset="0"/>
                    <a:ea typeface="Calibri" panose="020F0502020204030204" pitchFamily="34" charset="0"/>
                    <a:cs typeface="Arial" panose="020B0604020202020204" pitchFamily="34" charset="0"/>
                  </a:rPr>
                  <a:t> 100 = 32 000 (m</a:t>
                </a:r>
                <a:r>
                  <a:rPr lang="vi-VN" sz="2300" baseline="30000" dirty="0">
                    <a:latin typeface="UTM Avo" panose="02040603050506020204" pitchFamily="18" charset="0"/>
                    <a:ea typeface="Calibri" panose="020F0502020204030204" pitchFamily="34" charset="0"/>
                    <a:cs typeface="Arial" panose="020B0604020202020204" pitchFamily="34" charset="0"/>
                  </a:rPr>
                  <a:t>2</a:t>
                </a:r>
                <a:r>
                  <a:rPr lang="vi-VN" sz="2300" dirty="0">
                    <a:latin typeface="UTM Avo" panose="02040603050506020204" pitchFamily="18" charset="0"/>
                    <a:ea typeface="Calibri" panose="020F0502020204030204" pitchFamily="34" charset="0"/>
                    <a:cs typeface="Arial" panose="020B0604020202020204" pitchFamily="34" charset="0"/>
                  </a:rPr>
                  <a:t>)</a:t>
                </a:r>
              </a:p>
              <a:p>
                <a:pPr>
                  <a:lnSpc>
                    <a:spcPct val="150000"/>
                  </a:lnSpc>
                </a:pPr>
                <a:r>
                  <a:rPr lang="vi-VN" sz="2300" dirty="0">
                    <a:latin typeface="UTM Avo" panose="02040603050506020204" pitchFamily="18" charset="0"/>
                    <a:ea typeface="Calibri" panose="020F0502020204030204" pitchFamily="34" charset="0"/>
                    <a:cs typeface="Arial" panose="020B0604020202020204" pitchFamily="34" charset="0"/>
                  </a:rPr>
                  <a:t>Đổi: 32 000</a:t>
                </a:r>
                <a:r>
                  <a:rPr lang="en-US" sz="2300" dirty="0">
                    <a:latin typeface="UTM Avo" panose="02040603050506020204" pitchFamily="18" charset="0"/>
                    <a:ea typeface="Calibri" panose="020F0502020204030204" pitchFamily="34" charset="0"/>
                    <a:cs typeface="Arial" panose="020B0604020202020204" pitchFamily="34" charset="0"/>
                  </a:rPr>
                  <a:t> </a:t>
                </a:r>
                <a:r>
                  <a:rPr lang="vi-VN" sz="2300" dirty="0">
                    <a:latin typeface="UTM Avo" panose="02040603050506020204" pitchFamily="18" charset="0"/>
                    <a:ea typeface="Calibri" panose="020F0502020204030204" pitchFamily="34" charset="0"/>
                    <a:cs typeface="Arial" panose="020B0604020202020204" pitchFamily="34" charset="0"/>
                  </a:rPr>
                  <a:t>m</a:t>
                </a:r>
                <a:r>
                  <a:rPr lang="vi-VN" sz="2300" baseline="30000" dirty="0">
                    <a:latin typeface="UTM Avo" panose="02040603050506020204" pitchFamily="18" charset="0"/>
                    <a:ea typeface="Calibri" panose="020F0502020204030204" pitchFamily="34" charset="0"/>
                    <a:cs typeface="Arial" panose="020B0604020202020204" pitchFamily="34" charset="0"/>
                  </a:rPr>
                  <a:t>2</a:t>
                </a:r>
                <a:r>
                  <a:rPr lang="vi-VN" sz="2300" dirty="0">
                    <a:latin typeface="UTM Avo" panose="02040603050506020204" pitchFamily="18" charset="0"/>
                    <a:ea typeface="Calibri" panose="020F0502020204030204" pitchFamily="34" charset="0"/>
                    <a:cs typeface="Arial" panose="020B0604020202020204" pitchFamily="34" charset="0"/>
                  </a:rPr>
                  <a:t> = 3,2 ha</a:t>
                </a:r>
              </a:p>
              <a:p>
                <a:pPr>
                  <a:lnSpc>
                    <a:spcPct val="150000"/>
                  </a:lnSpc>
                </a:pPr>
                <a:r>
                  <a:rPr lang="vi-VN" sz="2300" dirty="0">
                    <a:latin typeface="UTM Avo" panose="02040603050506020204" pitchFamily="18" charset="0"/>
                    <a:ea typeface="Calibri" panose="020F0502020204030204" pitchFamily="34" charset="0"/>
                    <a:cs typeface="Arial" panose="020B0604020202020204" pitchFamily="34" charset="0"/>
                  </a:rPr>
                  <a:t>Làm tròn 3,2 đến hàng đơn vị, ta được 3.</a:t>
                </a:r>
              </a:p>
              <a:p>
                <a:pPr>
                  <a:lnSpc>
                    <a:spcPct val="150000"/>
                  </a:lnSpc>
                </a:pPr>
                <a:r>
                  <a:rPr lang="vi-VN" sz="2300" dirty="0">
                    <a:latin typeface="UTM Avo" panose="02040603050506020204" pitchFamily="18" charset="0"/>
                    <a:ea typeface="Calibri" panose="020F0502020204030204" pitchFamily="34" charset="0"/>
                    <a:cs typeface="Arial" panose="020B0604020202020204" pitchFamily="34" charset="0"/>
                  </a:rPr>
                  <a:t>Vậy Hương nói đúng.</a:t>
                </a:r>
              </a:p>
              <a:p>
                <a:pPr>
                  <a:lnSpc>
                    <a:spcPct val="150000"/>
                  </a:lnSpc>
                </a:pPr>
                <a:r>
                  <a:rPr lang="vi-VN" sz="2300" dirty="0">
                    <a:latin typeface="UTM Avo" panose="02040603050506020204" pitchFamily="18" charset="0"/>
                    <a:ea typeface="Calibri" panose="020F0502020204030204" pitchFamily="34" charset="0"/>
                    <a:cs typeface="Arial" panose="020B0604020202020204" pitchFamily="34" charset="0"/>
                  </a:rPr>
                  <a:t>b) Quảng trường Ba Đình có thể chứa được số người là:</a:t>
                </a:r>
              </a:p>
              <a:p>
                <a:pPr>
                  <a:lnSpc>
                    <a:spcPct val="150000"/>
                  </a:lnSpc>
                </a:pPr>
                <a:r>
                  <a:rPr lang="en-US" sz="2300" dirty="0">
                    <a:latin typeface="UTM Avo" panose="02040603050506020204" pitchFamily="18" charset="0"/>
                    <a:ea typeface="Calibri" panose="020F0502020204030204" pitchFamily="34" charset="0"/>
                    <a:cs typeface="Arial" panose="020B0604020202020204" pitchFamily="34" charset="0"/>
                  </a:rPr>
                  <a:t>4</a:t>
                </a:r>
                <a:r>
                  <a:rPr lang="vi-VN" sz="2300" dirty="0" smtClean="0">
                    <a:latin typeface="UTM Avo" panose="02040603050506020204" pitchFamily="18" charset="0"/>
                    <a:ea typeface="Calibri" panose="020F0502020204030204" pitchFamily="34" charset="0"/>
                    <a:cs typeface="Arial" panose="020B0604020202020204" pitchFamily="34" charset="0"/>
                  </a:rPr>
                  <a:t> </a:t>
                </a:r>
                <a14:m>
                  <m:oMath xmlns:m="http://schemas.openxmlformats.org/officeDocument/2006/math">
                    <m:r>
                      <a:rPr lang="vi-VN" sz="2300" i="1" dirty="0">
                        <a:latin typeface="Cambria Math" panose="02040503050406030204" pitchFamily="18" charset="0"/>
                        <a:ea typeface="Calibri" panose="020F0502020204030204" pitchFamily="34" charset="0"/>
                        <a:cs typeface="Arial" panose="020B0604020202020204" pitchFamily="34" charset="0"/>
                      </a:rPr>
                      <m:t>×</m:t>
                    </m:r>
                  </m:oMath>
                </a14:m>
                <a:r>
                  <a:rPr lang="vi-VN" sz="2300" dirty="0">
                    <a:latin typeface="UTM Avo" panose="02040603050506020204" pitchFamily="18" charset="0"/>
                    <a:ea typeface="Calibri" panose="020F0502020204030204" pitchFamily="34" charset="0"/>
                    <a:cs typeface="Arial" panose="020B0604020202020204" pitchFamily="34" charset="0"/>
                  </a:rPr>
                  <a:t> </a:t>
                </a:r>
                <a:r>
                  <a:rPr lang="en-US" sz="2300" dirty="0" smtClean="0">
                    <a:latin typeface="UTM Avo" panose="02040603050506020204" pitchFamily="18" charset="0"/>
                    <a:ea typeface="Calibri" panose="020F0502020204030204" pitchFamily="34" charset="0"/>
                    <a:cs typeface="Arial" panose="020B0604020202020204" pitchFamily="34" charset="0"/>
                  </a:rPr>
                  <a:t>32000</a:t>
                </a:r>
                <a:r>
                  <a:rPr lang="vi-VN" sz="2300" dirty="0" smtClean="0">
                    <a:latin typeface="UTM Avo" panose="02040603050506020204" pitchFamily="18" charset="0"/>
                    <a:ea typeface="Calibri" panose="020F0502020204030204" pitchFamily="34" charset="0"/>
                    <a:cs typeface="Arial" panose="020B0604020202020204" pitchFamily="34" charset="0"/>
                  </a:rPr>
                  <a:t>= </a:t>
                </a:r>
                <a:r>
                  <a:rPr lang="en-US" sz="2300" dirty="0" smtClean="0">
                    <a:latin typeface="UTM Avo" panose="02040603050506020204" pitchFamily="18" charset="0"/>
                    <a:ea typeface="Calibri" panose="020F0502020204030204" pitchFamily="34" charset="0"/>
                    <a:cs typeface="Arial" panose="020B0604020202020204" pitchFamily="34" charset="0"/>
                  </a:rPr>
                  <a:t>12</a:t>
                </a:r>
                <a:r>
                  <a:rPr lang="vi-VN" sz="2300" dirty="0" smtClean="0">
                    <a:latin typeface="UTM Avo" panose="02040603050506020204" pitchFamily="18" charset="0"/>
                    <a:ea typeface="Calibri" panose="020F0502020204030204" pitchFamily="34" charset="0"/>
                    <a:cs typeface="Arial" panose="020B0604020202020204" pitchFamily="34" charset="0"/>
                  </a:rPr>
                  <a:t>8 </a:t>
                </a:r>
                <a:r>
                  <a:rPr lang="vi-VN" sz="2300" dirty="0">
                    <a:latin typeface="UTM Avo" panose="02040603050506020204" pitchFamily="18" charset="0"/>
                    <a:ea typeface="Calibri" panose="020F0502020204030204" pitchFamily="34" charset="0"/>
                    <a:cs typeface="Arial" panose="020B0604020202020204" pitchFamily="34" charset="0"/>
                  </a:rPr>
                  <a:t>000 (người)</a:t>
                </a:r>
              </a:p>
              <a:p>
                <a:pPr>
                  <a:lnSpc>
                    <a:spcPct val="150000"/>
                  </a:lnSpc>
                </a:pPr>
                <a:r>
                  <a:rPr lang="en-US" sz="2300" dirty="0" err="1">
                    <a:latin typeface="UTM Avo" panose="02040603050506020204" pitchFamily="18" charset="0"/>
                    <a:ea typeface="Calibri" panose="020F0502020204030204" pitchFamily="34" charset="0"/>
                    <a:cs typeface="Arial" panose="020B0604020202020204" pitchFamily="34" charset="0"/>
                  </a:rPr>
                  <a:t>Vậy</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cứ</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mỗi</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mét</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vuông</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có</a:t>
                </a:r>
                <a:r>
                  <a:rPr lang="en-US" sz="2300" dirty="0">
                    <a:latin typeface="UTM Avo" panose="02040603050506020204" pitchFamily="18" charset="0"/>
                    <a:ea typeface="Calibri" panose="020F0502020204030204" pitchFamily="34" charset="0"/>
                    <a:cs typeface="Arial" panose="020B0604020202020204" pitchFamily="34" charset="0"/>
                  </a:rPr>
                  <a:t> 4 </a:t>
                </a:r>
                <a:r>
                  <a:rPr lang="en-US" sz="2300" dirty="0" err="1">
                    <a:latin typeface="UTM Avo" panose="02040603050506020204" pitchFamily="18" charset="0"/>
                    <a:ea typeface="Calibri" panose="020F0502020204030204" pitchFamily="34" charset="0"/>
                    <a:cs typeface="Arial" panose="020B0604020202020204" pitchFamily="34" charset="0"/>
                  </a:rPr>
                  <a:t>người</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đứng</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thì</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quảng</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trường</a:t>
                </a:r>
                <a:r>
                  <a:rPr lang="en-US" sz="2300" dirty="0">
                    <a:latin typeface="UTM Avo" panose="02040603050506020204" pitchFamily="18" charset="0"/>
                    <a:ea typeface="Calibri" panose="020F0502020204030204" pitchFamily="34" charset="0"/>
                    <a:cs typeface="Arial" panose="020B0604020202020204" pitchFamily="34" charset="0"/>
                  </a:rPr>
                  <a:t> </a:t>
                </a:r>
              </a:p>
              <a:p>
                <a:pPr>
                  <a:lnSpc>
                    <a:spcPct val="150000"/>
                  </a:lnSpc>
                </a:pPr>
                <a:r>
                  <a:rPr lang="en-US" sz="2300" dirty="0">
                    <a:latin typeface="UTM Avo" panose="02040603050506020204" pitchFamily="18" charset="0"/>
                    <a:ea typeface="Calibri" panose="020F0502020204030204" pitchFamily="34" charset="0"/>
                    <a:cs typeface="Arial" panose="020B0604020202020204" pitchFamily="34" charset="0"/>
                  </a:rPr>
                  <a:t>Ba </a:t>
                </a:r>
                <a:r>
                  <a:rPr lang="en-US" sz="2300" dirty="0" err="1">
                    <a:latin typeface="UTM Avo" panose="02040603050506020204" pitchFamily="18" charset="0"/>
                    <a:ea typeface="Calibri" panose="020F0502020204030204" pitchFamily="34" charset="0"/>
                    <a:cs typeface="Arial" panose="020B0604020202020204" pitchFamily="34" charset="0"/>
                  </a:rPr>
                  <a:t>Đình</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có</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thể</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chứa</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được</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smtClean="0">
                    <a:latin typeface="UTM Avo" panose="02040603050506020204" pitchFamily="18" charset="0"/>
                    <a:ea typeface="Calibri" panose="020F0502020204030204" pitchFamily="34" charset="0"/>
                    <a:cs typeface="Arial" panose="020B0604020202020204" pitchFamily="34" charset="0"/>
                  </a:rPr>
                  <a:t>128 </a:t>
                </a:r>
                <a:r>
                  <a:rPr lang="en-US" sz="2300" dirty="0">
                    <a:latin typeface="UTM Avo" panose="02040603050506020204" pitchFamily="18" charset="0"/>
                    <a:ea typeface="Calibri" panose="020F0502020204030204" pitchFamily="34" charset="0"/>
                    <a:cs typeface="Arial" panose="020B0604020202020204" pitchFamily="34" charset="0"/>
                  </a:rPr>
                  <a:t>000 </a:t>
                </a:r>
                <a:r>
                  <a:rPr lang="en-US" sz="2300" dirty="0" err="1">
                    <a:latin typeface="UTM Avo" panose="02040603050506020204" pitchFamily="18" charset="0"/>
                    <a:ea typeface="Calibri" panose="020F0502020204030204" pitchFamily="34" charset="0"/>
                    <a:cs typeface="Arial" panose="020B0604020202020204" pitchFamily="34" charset="0"/>
                  </a:rPr>
                  <a:t>người</a:t>
                </a:r>
                <a:r>
                  <a:rPr lang="en-US" sz="2300" dirty="0">
                    <a:latin typeface="UTM Avo" panose="02040603050506020204" pitchFamily="18" charset="0"/>
                    <a:ea typeface="Calibri" panose="020F0502020204030204" pitchFamily="34" charset="0"/>
                    <a:cs typeface="Arial" panose="020B0604020202020204" pitchFamily="34" charset="0"/>
                  </a:rPr>
                  <a:t>.</a:t>
                </a:r>
                <a:endParaRPr lang="vi-VN" sz="23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33DCECD7-C02A-25B8-177B-EF4249BD8791}"/>
                  </a:ext>
                </a:extLst>
              </p:cNvPr>
              <p:cNvSpPr>
                <a:spLocks noRot="1" noChangeAspect="1" noMove="1" noResize="1" noEditPoints="1" noAdjustHandles="1" noChangeArrowheads="1" noChangeShapeType="1" noTextEdit="1"/>
              </p:cNvSpPr>
              <p:nvPr/>
            </p:nvSpPr>
            <p:spPr>
              <a:xfrm>
                <a:off x="451803" y="2274327"/>
                <a:ext cx="11284763" cy="4288325"/>
              </a:xfrm>
              <a:prstGeom prst="rect">
                <a:avLst/>
              </a:prstGeom>
              <a:blipFill rotWithShape="1">
                <a:blip r:embed="rId3"/>
                <a:stretch>
                  <a:fillRect l="-1243" b="-994"/>
                </a:stretch>
              </a:blipFill>
            </p:spPr>
            <p:txBody>
              <a:bodyPr/>
              <a:lstStyle/>
              <a:p>
                <a:r>
                  <a:rPr lang="vi-VN">
                    <a:noFill/>
                  </a:rPr>
                  <a:t> </a:t>
                </a:r>
              </a:p>
            </p:txBody>
          </p:sp>
        </mc:Fallback>
      </mc:AlternateContent>
    </p:spTree>
    <p:extLst>
      <p:ext uri="{BB962C8B-B14F-4D97-AF65-F5344CB8AC3E}">
        <p14:creationId xmlns:p14="http://schemas.microsoft.com/office/powerpoint/2010/main" val="115557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xmlns="" id="{F492F626-89B7-5ACC-3779-CC3D039F6C80}"/>
              </a:ext>
            </a:extLst>
          </p:cNvPr>
          <p:cNvPicPr>
            <a:picLocks noChangeAspect="1"/>
          </p:cNvPicPr>
          <p:nvPr/>
        </p:nvPicPr>
        <p:blipFill>
          <a:blip r:embed="rId4"/>
          <a:stretch>
            <a:fillRect/>
          </a:stretch>
        </p:blipFill>
        <p:spPr>
          <a:xfrm>
            <a:off x="4704385" y="2745858"/>
            <a:ext cx="2840982" cy="1597290"/>
          </a:xfrm>
          <a:prstGeom prst="rect">
            <a:avLst/>
          </a:prstGeom>
        </p:spPr>
      </p:pic>
    </p:spTree>
    <p:extLst>
      <p:ext uri="{BB962C8B-B14F-4D97-AF65-F5344CB8AC3E}">
        <p14:creationId xmlns:p14="http://schemas.microsoft.com/office/powerpoint/2010/main" val="11510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DE7F9-16D2-29B9-A512-C94499754D27}"/>
              </a:ext>
            </a:extLst>
          </p:cNvPr>
          <p:cNvSpPr/>
          <p:nvPr/>
        </p:nvSpPr>
        <p:spPr>
          <a:xfrm>
            <a:off x="618122" y="1627972"/>
            <a:ext cx="10764254" cy="1624519"/>
          </a:xfrm>
          <a:prstGeom prst="rect">
            <a:avLst/>
          </a:prstGeom>
        </p:spPr>
        <p:txBody>
          <a:bodyPr wrap="square" lIns="40612" tIns="20306" rIns="40612" bIns="20306">
            <a:spAutoFit/>
          </a:bodyPr>
          <a:lstStyle/>
          <a:p>
            <a:pPr lvl="0" algn="just">
              <a:lnSpc>
                <a:spcPct val="150000"/>
              </a:lnSpc>
              <a:buClr>
                <a:srgbClr val="000000"/>
              </a:buCl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Tìm hiểu trên sách, báo, internet và các phương tiện truyền thông khác thông tin về diện tích một số vườn quốc gia, khu bảo tồn thiên nhiên, sân vận động, …</a:t>
            </a: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664143" y="1722921"/>
            <a:ext cx="688407"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06</a:t>
            </a:r>
          </a:p>
        </p:txBody>
      </p:sp>
      <p:sp>
        <p:nvSpPr>
          <p:cNvPr id="8" name="TextBox 7">
            <a:extLst>
              <a:ext uri="{FF2B5EF4-FFF2-40B4-BE49-F238E27FC236}">
                <a16:creationId xmlns:a16="http://schemas.microsoft.com/office/drawing/2014/main" xmlns="" id="{D035401E-0E2D-D59D-86F2-D9E6E4D0EC33}"/>
              </a:ext>
            </a:extLst>
          </p:cNvPr>
          <p:cNvSpPr txBox="1"/>
          <p:nvPr/>
        </p:nvSpPr>
        <p:spPr>
          <a:xfrm>
            <a:off x="574984" y="3261922"/>
            <a:ext cx="11446969" cy="1218154"/>
          </a:xfrm>
          <a:prstGeom prst="rect">
            <a:avLst/>
          </a:prstGeom>
          <a:noFill/>
        </p:spPr>
        <p:txBody>
          <a:bodyPr wrap="square">
            <a:spAutoFit/>
          </a:bodyPr>
          <a:lstStyle/>
          <a:p>
            <a:pPr lvl="0">
              <a:lnSpc>
                <a:spcPct val="150000"/>
              </a:lnSpc>
              <a:spcAft>
                <a:spcPts val="667"/>
              </a:spcAft>
            </a:pPr>
            <a:r>
              <a:rPr lang="en-US" sz="2400" b="1" dirty="0" err="1">
                <a:solidFill>
                  <a:prstClr val="black"/>
                </a:solidFill>
                <a:latin typeface="UTM Avo" panose="02040603050506020204" pitchFamily="18" charset="0"/>
                <a:ea typeface="Calibri" panose="020F0502020204030204" pitchFamily="34" charset="0"/>
                <a:cs typeface="Arial" panose="020B0604020202020204" pitchFamily="34" charset="0"/>
              </a:rPr>
              <a:t>Ví</a:t>
            </a:r>
            <a:r>
              <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prstClr val="black"/>
                </a:solidFill>
                <a:latin typeface="UTM Avo" panose="02040603050506020204" pitchFamily="18" charset="0"/>
                <a:ea typeface="Calibri" panose="020F0502020204030204" pitchFamily="34" charset="0"/>
                <a:cs typeface="Arial" panose="020B0604020202020204" pitchFamily="34" charset="0"/>
              </a:rPr>
              <a:t>dụ</a:t>
            </a:r>
            <a:r>
              <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Khu</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bảo</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tồn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biển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Phú</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Quốc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có</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diện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tích</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khoảng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40 909 ha.</a:t>
            </a:r>
          </a:p>
          <a:p>
            <a:pPr lvl="0">
              <a:lnSpc>
                <a:spcPct val="150000"/>
              </a:lnSpc>
              <a:spcAft>
                <a:spcPts val="667"/>
              </a:spcAft>
            </a:pP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Hồ</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Bảy</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Mẫu</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nằm</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trong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công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viên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Thống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Nhất</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có</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diện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tích</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28 ha.</a:t>
            </a:r>
          </a:p>
        </p:txBody>
      </p:sp>
      <p:pic>
        <p:nvPicPr>
          <p:cNvPr id="4" name="Picture 2" descr="Khu bảo tồn biển Phú Quốc có gì? Review các hoạt động thú vị">
            <a:extLst>
              <a:ext uri="{FF2B5EF4-FFF2-40B4-BE49-F238E27FC236}">
                <a16:creationId xmlns:a16="http://schemas.microsoft.com/office/drawing/2014/main" xmlns="" id="{ED2BC4D9-FC06-608B-A55D-D6416C55C8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368" y="4620220"/>
            <a:ext cx="2292087" cy="1719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ồ Bảy Mẫu - 1 trong 5 hồ nước nổi tiếng ở Hà Nội">
            <a:extLst>
              <a:ext uri="{FF2B5EF4-FFF2-40B4-BE49-F238E27FC236}">
                <a16:creationId xmlns:a16="http://schemas.microsoft.com/office/drawing/2014/main" xmlns="" id="{3480A062-36E0-5CD4-3E4C-B57F384654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9972" y="4620220"/>
            <a:ext cx="2292087" cy="171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53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vuon-quoc-gia-bai-tu-l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7826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56834" y="6001554"/>
            <a:ext cx="8268236" cy="646331"/>
          </a:xfrm>
          <a:prstGeom prst="rect">
            <a:avLst/>
          </a:prstGeom>
          <a:noFill/>
        </p:spPr>
        <p:txBody>
          <a:bodyPr wrap="square" rtlCol="0">
            <a:spAutoFit/>
          </a:bodyPr>
          <a:lstStyle/>
          <a:p>
            <a:r>
              <a:rPr lang="en-US" sz="3600" b="1" dirty="0" err="1" smtClean="0">
                <a:latin typeface="Times New Roman" pitchFamily="18" charset="0"/>
                <a:cs typeface="Times New Roman" pitchFamily="18" charset="0"/>
              </a:rPr>
              <a:t>Vườn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quốc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gia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Tử</a:t>
            </a:r>
            <a:r>
              <a:rPr lang="en-US" sz="3600" b="1" dirty="0" smtClean="0">
                <a:latin typeface="Times New Roman" pitchFamily="18" charset="0"/>
                <a:cs typeface="Times New Roman" pitchFamily="18" charset="0"/>
              </a:rPr>
              <a:t> Long – 15 783ha</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13449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vuon-quoc-giaphia-oac-phia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56151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1824" y="6001553"/>
            <a:ext cx="9916733" cy="646331"/>
          </a:xfrm>
          <a:prstGeom prst="rect">
            <a:avLst/>
          </a:prstGeom>
          <a:noFill/>
        </p:spPr>
        <p:txBody>
          <a:bodyPr wrap="square" rtlCol="0">
            <a:spAutoFit/>
          </a:bodyPr>
          <a:lstStyle/>
          <a:p>
            <a:r>
              <a:rPr lang="en-US" sz="3600" b="1" dirty="0" err="1">
                <a:latin typeface="Times New Roman" pitchFamily="18" charset="0"/>
                <a:cs typeface="Times New Roman" pitchFamily="18" charset="0"/>
              </a:rPr>
              <a:t>Vườn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quốc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Phia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Oắc</a:t>
            </a:r>
            <a:r>
              <a:rPr lang="en-US" sz="3600" b="1" dirty="0">
                <a:latin typeface="Times New Roman" pitchFamily="18" charset="0"/>
                <a:cs typeface="Times New Roman" pitchFamily="18" charset="0"/>
              </a:rPr>
              <a:t> – </a:t>
            </a:r>
            <a:r>
              <a:rPr lang="en-US" sz="3600" b="1" dirty="0" err="1">
                <a:latin typeface="Times New Roman" pitchFamily="18" charset="0"/>
                <a:cs typeface="Times New Roman" pitchFamily="18" charset="0"/>
              </a:rPr>
              <a:t>Phia</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Đén</a:t>
            </a:r>
            <a:r>
              <a:rPr lang="en-US" sz="3600" b="1" dirty="0" smtClean="0">
                <a:latin typeface="Times New Roman" pitchFamily="18" charset="0"/>
                <a:cs typeface="Times New Roman" pitchFamily="18" charset="0"/>
              </a:rPr>
              <a:t> </a:t>
            </a:r>
            <a:r>
              <a:rPr lang="en-US" sz="3600" b="1" smtClean="0">
                <a:latin typeface="Times New Roman" pitchFamily="18" charset="0"/>
                <a:cs typeface="Times New Roman" pitchFamily="18" charset="0"/>
              </a:rPr>
              <a:t>– 10 500ha</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422526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0CA3599-848E-4345-6C04-71CDAF232FFE}"/>
              </a:ext>
            </a:extLst>
          </p:cNvPr>
          <p:cNvSpPr txBox="1"/>
          <p:nvPr/>
        </p:nvSpPr>
        <p:spPr>
          <a:xfrm>
            <a:off x="1795111" y="1736075"/>
            <a:ext cx="8177564" cy="1384954"/>
          </a:xfrm>
          <a:prstGeom prst="rect">
            <a:avLst/>
          </a:prstGeom>
          <a:noFill/>
          <a:ln>
            <a:noFill/>
          </a:ln>
        </p:spPr>
        <p:txBody>
          <a:bodyPr spcFirstLastPara="1" wrap="square" lIns="91425" tIns="45700" rIns="91425" bIns="45700" anchor="t" anchorCtr="0">
            <a:spAutoFit/>
          </a:bodyPr>
          <a:lstStyle>
            <a:defPPr>
              <a:defRPr lang="en-US"/>
            </a:defPPr>
            <a:lvl1pPr lvl="0" algn="ctr">
              <a:lnSpc>
                <a:spcPct val="150000"/>
              </a:lnSpc>
              <a:buClr>
                <a:srgbClr val="000000"/>
              </a:buClr>
              <a:buSzPts val="2800"/>
              <a:defRPr sz="2800" b="1" kern="0">
                <a:solidFill>
                  <a:srgbClr val="000000"/>
                </a:solidFill>
                <a:latin typeface="UTM Avo" panose="02040603050506020204" pitchFamily="18" charset="0"/>
                <a:ea typeface="Arial"/>
                <a:cs typeface="Arial"/>
              </a:defRPr>
            </a:lvl1pPr>
          </a:lstStyle>
          <a:p>
            <a:r>
              <a:rPr lang="vi-VN" dirty="0"/>
              <a:t>Qua bài học </a:t>
            </a:r>
            <a:r>
              <a:rPr lang="en-US" smtClean="0"/>
              <a:t>này</a:t>
            </a:r>
            <a:r>
              <a:rPr lang="vi-VN" smtClean="0"/>
              <a:t>, </a:t>
            </a:r>
            <a:r>
              <a:rPr lang="vi-VN" dirty="0"/>
              <a:t>em </a:t>
            </a:r>
            <a:r>
              <a:rPr lang="en-US" dirty="0" err="1" smtClean="0"/>
              <a:t>phát</a:t>
            </a:r>
            <a:r>
              <a:rPr lang="en-US" dirty="0" smtClean="0"/>
              <a:t> </a:t>
            </a:r>
            <a:r>
              <a:rPr lang="en-US" dirty="0" err="1" smtClean="0"/>
              <a:t>hiện</a:t>
            </a:r>
            <a:r>
              <a:rPr lang="en-US" dirty="0" smtClean="0"/>
              <a:t> </a:t>
            </a:r>
            <a:r>
              <a:rPr lang="en-US" dirty="0" err="1" smtClean="0"/>
              <a:t>điều</a:t>
            </a:r>
            <a:r>
              <a:rPr lang="en-US" dirty="0" smtClean="0"/>
              <a:t> </a:t>
            </a:r>
            <a:r>
              <a:rPr lang="en-US" dirty="0" err="1" smtClean="0"/>
              <a:t>gì</a:t>
            </a:r>
            <a:r>
              <a:rPr lang="en-US" dirty="0" smtClean="0"/>
              <a:t> </a:t>
            </a:r>
            <a:r>
              <a:rPr lang="en-US" dirty="0" err="1" smtClean="0"/>
              <a:t>mới</a:t>
            </a:r>
            <a:r>
              <a:rPr lang="vi-VN" dirty="0" smtClean="0"/>
              <a:t>?</a:t>
            </a:r>
            <a:endParaRPr lang="en-US" dirty="0"/>
          </a:p>
        </p:txBody>
      </p:sp>
    </p:spTree>
    <p:extLst>
      <p:ext uri="{BB962C8B-B14F-4D97-AF65-F5344CB8AC3E}">
        <p14:creationId xmlns:p14="http://schemas.microsoft.com/office/powerpoint/2010/main" val="47693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xmlns="" id="{95FDBA3E-1B07-A2DB-026A-9171EAEB362C}"/>
              </a:ext>
            </a:extLst>
          </p:cNvPr>
          <p:cNvPicPr>
            <a:picLocks noChangeAspect="1"/>
          </p:cNvPicPr>
          <p:nvPr/>
        </p:nvPicPr>
        <p:blipFill>
          <a:blip r:embed="rId4"/>
          <a:stretch>
            <a:fillRect/>
          </a:stretch>
        </p:blipFill>
        <p:spPr>
          <a:xfrm>
            <a:off x="4704385" y="2783958"/>
            <a:ext cx="2840982" cy="1597290"/>
          </a:xfrm>
          <a:prstGeom prst="rect">
            <a:avLst/>
          </a:prstGeom>
        </p:spPr>
      </p:pic>
    </p:spTree>
    <p:extLst>
      <p:ext uri="{BB962C8B-B14F-4D97-AF65-F5344CB8AC3E}">
        <p14:creationId xmlns:p14="http://schemas.microsoft.com/office/powerpoint/2010/main" val="234906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xmlns="" id="{5BB140FD-0F2F-3C58-2D12-8D13A2C39079}"/>
              </a:ext>
            </a:extLst>
          </p:cNvPr>
          <p:cNvPicPr>
            <a:picLocks noChangeAspect="1"/>
          </p:cNvPicPr>
          <p:nvPr/>
        </p:nvPicPr>
        <p:blipFill>
          <a:blip r:embed="rId4"/>
          <a:stretch>
            <a:fillRect/>
          </a:stretch>
        </p:blipFill>
        <p:spPr>
          <a:xfrm>
            <a:off x="4732960" y="2745858"/>
            <a:ext cx="2840982" cy="1597290"/>
          </a:xfrm>
          <a:prstGeom prst="rect">
            <a:avLst/>
          </a:prstGeom>
        </p:spPr>
      </p:pic>
    </p:spTree>
    <p:extLst>
      <p:ext uri="{BB962C8B-B14F-4D97-AF65-F5344CB8AC3E}">
        <p14:creationId xmlns:p14="http://schemas.microsoft.com/office/powerpoint/2010/main" val="284369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4D1E34AC-10E8-4E53-A2FA-0BF93ACA3477}"/>
              </a:ext>
            </a:extLst>
          </p:cNvPr>
          <p:cNvGrpSpPr/>
          <p:nvPr/>
        </p:nvGrpSpPr>
        <p:grpSpPr>
          <a:xfrm>
            <a:off x="577515" y="2094296"/>
            <a:ext cx="3108961" cy="2342950"/>
            <a:chOff x="577515" y="2094296"/>
            <a:chExt cx="3108961" cy="2342950"/>
          </a:xfrm>
        </p:grpSpPr>
        <p:sp>
          <p:nvSpPr>
            <p:cNvPr id="2" name="Rectangle: Rounded Corners 1">
              <a:extLst>
                <a:ext uri="{FF2B5EF4-FFF2-40B4-BE49-F238E27FC236}">
                  <a16:creationId xmlns:a16="http://schemas.microsoft.com/office/drawing/2014/main" xmlns="" id="{9AD46801-86F2-FE65-5245-E16C6210D437}"/>
                </a:ext>
              </a:extLst>
            </p:cNvPr>
            <p:cNvSpPr/>
            <p:nvPr/>
          </p:nvSpPr>
          <p:spPr>
            <a:xfrm>
              <a:off x="577515" y="2435192"/>
              <a:ext cx="3108961" cy="200205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400" dirty="0">
                  <a:solidFill>
                    <a:schemeClr val="tx1"/>
                  </a:solidFill>
                  <a:latin typeface="UTM Avo" panose="02040603050506020204" pitchFamily="18" charset="0"/>
                </a:rPr>
                <a:t>Ôn </a:t>
              </a:r>
              <a:r>
                <a:rPr lang="en-US" sz="2400" dirty="0" err="1">
                  <a:solidFill>
                    <a:schemeClr val="tx1"/>
                  </a:solidFill>
                  <a:latin typeface="UTM Avo" panose="02040603050506020204" pitchFamily="18" charset="0"/>
                </a:rPr>
                <a:t>tập</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kiến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thức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đã</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học</a:t>
              </a:r>
              <a:endParaRPr lang="en-US" sz="2400" dirty="0">
                <a:solidFill>
                  <a:schemeClr val="tx1"/>
                </a:solidFill>
                <a:latin typeface="UTM Avo" panose="02040603050506020204" pitchFamily="18" charset="0"/>
              </a:endParaRPr>
            </a:p>
          </p:txBody>
        </p:sp>
        <p:pic>
          <p:nvPicPr>
            <p:cNvPr id="1026" name="Picture 2" descr="Smiling ">
              <a:extLst>
                <a:ext uri="{FF2B5EF4-FFF2-40B4-BE49-F238E27FC236}">
                  <a16:creationId xmlns:a16="http://schemas.microsoft.com/office/drawing/2014/main" xmlns="" id="{2AF4BC4C-522E-61DC-C14E-CBB78EEF1A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215" y="2094296"/>
              <a:ext cx="667352" cy="667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4738D842-CA7C-2C67-5705-B5A7B2E71F13}"/>
              </a:ext>
            </a:extLst>
          </p:cNvPr>
          <p:cNvGrpSpPr/>
          <p:nvPr/>
        </p:nvGrpSpPr>
        <p:grpSpPr>
          <a:xfrm>
            <a:off x="3830854" y="2094296"/>
            <a:ext cx="3108961" cy="2342950"/>
            <a:chOff x="3830854" y="2094296"/>
            <a:chExt cx="3108961" cy="2342950"/>
          </a:xfrm>
        </p:grpSpPr>
        <p:sp>
          <p:nvSpPr>
            <p:cNvPr id="3" name="Rectangle: Rounded Corners 2">
              <a:extLst>
                <a:ext uri="{FF2B5EF4-FFF2-40B4-BE49-F238E27FC236}">
                  <a16:creationId xmlns:a16="http://schemas.microsoft.com/office/drawing/2014/main" xmlns="" id="{722F8B86-F9D5-AC6E-410B-1BD83F492524}"/>
                </a:ext>
              </a:extLst>
            </p:cNvPr>
            <p:cNvSpPr/>
            <p:nvPr/>
          </p:nvSpPr>
          <p:spPr>
            <a:xfrm>
              <a:off x="3830854" y="2435192"/>
              <a:ext cx="3108961" cy="200205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400" dirty="0">
                  <a:solidFill>
                    <a:schemeClr val="tx1"/>
                  </a:solidFill>
                  <a:latin typeface="UTM Avo" panose="02040603050506020204" pitchFamily="18" charset="0"/>
                </a:rPr>
                <a:t>Hoàn </a:t>
              </a:r>
              <a:r>
                <a:rPr lang="en-US" sz="2400" dirty="0" err="1">
                  <a:solidFill>
                    <a:schemeClr val="tx1"/>
                  </a:solidFill>
                  <a:latin typeface="UTM Avo" panose="02040603050506020204" pitchFamily="18" charset="0"/>
                </a:rPr>
                <a:t>thành</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bài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tập</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trong</a:t>
              </a:r>
              <a:r>
                <a:rPr lang="en-US" sz="2400" dirty="0">
                  <a:solidFill>
                    <a:schemeClr val="tx1"/>
                  </a:solidFill>
                  <a:latin typeface="UTM Avo" panose="02040603050506020204" pitchFamily="18" charset="0"/>
                </a:rPr>
                <a:t> VBT</a:t>
              </a:r>
            </a:p>
          </p:txBody>
        </p:sp>
        <p:pic>
          <p:nvPicPr>
            <p:cNvPr id="5" name="Picture 2" descr="Smiling ">
              <a:extLst>
                <a:ext uri="{FF2B5EF4-FFF2-40B4-BE49-F238E27FC236}">
                  <a16:creationId xmlns:a16="http://schemas.microsoft.com/office/drawing/2014/main" xmlns="" id="{25162135-E582-8631-BFA0-5E3CE01529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802" y="2094296"/>
              <a:ext cx="667352" cy="667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CF056B2B-19AE-FC8A-4816-D457E24BEC43}"/>
              </a:ext>
            </a:extLst>
          </p:cNvPr>
          <p:cNvGrpSpPr/>
          <p:nvPr/>
        </p:nvGrpSpPr>
        <p:grpSpPr>
          <a:xfrm>
            <a:off x="7055318" y="2094296"/>
            <a:ext cx="4650907" cy="2342950"/>
            <a:chOff x="7055318" y="2094296"/>
            <a:chExt cx="4650907" cy="2342950"/>
          </a:xfrm>
        </p:grpSpPr>
        <p:sp>
          <p:nvSpPr>
            <p:cNvPr id="4" name="Rectangle: Rounded Corners 3">
              <a:extLst>
                <a:ext uri="{FF2B5EF4-FFF2-40B4-BE49-F238E27FC236}">
                  <a16:creationId xmlns:a16="http://schemas.microsoft.com/office/drawing/2014/main" xmlns="" id="{23171EBC-D247-F6D4-AC63-1578E2BA5CBE}"/>
                </a:ext>
              </a:extLst>
            </p:cNvPr>
            <p:cNvSpPr/>
            <p:nvPr/>
          </p:nvSpPr>
          <p:spPr>
            <a:xfrm>
              <a:off x="7055318" y="2435192"/>
              <a:ext cx="4650907" cy="200205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lang="vi-VN" sz="2400" dirty="0">
                  <a:solidFill>
                    <a:schemeClr val="tx1"/>
                  </a:solidFill>
                  <a:latin typeface="UTM Avo" panose="02040603050506020204" pitchFamily="18" charset="0"/>
                </a:rPr>
                <a:t>Đọc và chuẩn bị trước</a:t>
              </a:r>
              <a:endParaRPr lang="en-US" sz="2400" dirty="0">
                <a:solidFill>
                  <a:schemeClr val="tx1"/>
                </a:solidFill>
                <a:latin typeface="UTM Avo" panose="02040603050506020204" pitchFamily="18" charset="0"/>
              </a:endParaRPr>
            </a:p>
            <a:p>
              <a:pPr algn="ctr">
                <a:lnSpc>
                  <a:spcPct val="125000"/>
                </a:lnSpc>
              </a:pPr>
              <a:r>
                <a:rPr lang="en-US" sz="2400" b="1" dirty="0">
                  <a:solidFill>
                    <a:schemeClr val="tx1"/>
                  </a:solidFill>
                  <a:effectLst/>
                  <a:latin typeface="UTM Avo" panose="02040603050506020204" pitchFamily="18" charset="0"/>
                  <a:ea typeface="Calibri" panose="020F0502020204030204" pitchFamily="34" charset="0"/>
                  <a:cs typeface="Arial" panose="020B0604020202020204" pitchFamily="34" charset="0"/>
                </a:rPr>
                <a:t>Bài 22: Ki-</a:t>
              </a:r>
              <a:r>
                <a:rPr lang="en-US" sz="2400" b="1" dirty="0" err="1">
                  <a:solidFill>
                    <a:schemeClr val="tx1"/>
                  </a:solidFill>
                  <a:effectLst/>
                  <a:latin typeface="UTM Avo" panose="02040603050506020204" pitchFamily="18" charset="0"/>
                  <a:ea typeface="Calibri" panose="020F0502020204030204" pitchFamily="34" charset="0"/>
                  <a:cs typeface="Arial" panose="020B0604020202020204" pitchFamily="34" charset="0"/>
                </a:rPr>
                <a:t>lô</a:t>
              </a:r>
              <a:r>
                <a:rPr lang="en-US" sz="2400" b="1" dirty="0">
                  <a:solidFill>
                    <a:schemeClr val="tx1"/>
                  </a:solidFill>
                  <a:effectLst/>
                  <a:latin typeface="UTM Avo" panose="02040603050506020204" pitchFamily="18" charset="0"/>
                  <a:ea typeface="Calibri" panose="020F0502020204030204" pitchFamily="34" charset="0"/>
                  <a:cs typeface="Arial" panose="020B0604020202020204" pitchFamily="34" charset="0"/>
                </a:rPr>
                <a:t>-</a:t>
              </a:r>
              <a:r>
                <a:rPr lang="en-US" sz="2400" b="1" dirty="0" err="1">
                  <a:solidFill>
                    <a:schemeClr val="tx1"/>
                  </a:solidFill>
                  <a:effectLst/>
                  <a:latin typeface="UTM Avo" panose="02040603050506020204" pitchFamily="18" charset="0"/>
                  <a:ea typeface="Calibri" panose="020F0502020204030204" pitchFamily="34" charset="0"/>
                  <a:cs typeface="Arial" panose="020B0604020202020204" pitchFamily="34" charset="0"/>
                </a:rPr>
                <a:t>mét</a:t>
              </a:r>
              <a:r>
                <a:rPr lang="en-US" sz="2400" b="1" dirty="0">
                  <a:solidFill>
                    <a:schemeClr val="tx1"/>
                  </a:solidFill>
                  <a:effectLst/>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effectLst/>
                  <a:latin typeface="UTM Avo" panose="02040603050506020204" pitchFamily="18" charset="0"/>
                  <a:ea typeface="Calibri" panose="020F0502020204030204" pitchFamily="34" charset="0"/>
                  <a:cs typeface="Arial" panose="020B0604020202020204" pitchFamily="34" charset="0"/>
                </a:rPr>
                <a:t>vuông</a:t>
              </a:r>
              <a:r>
                <a:rPr lang="x-none" sz="2400" b="1" dirty="0">
                  <a:solidFill>
                    <a:schemeClr val="tx1"/>
                  </a:solidFill>
                  <a:effectLst/>
                  <a:latin typeface="UTM Avo" panose="02040603050506020204" pitchFamily="18" charset="0"/>
                  <a:cs typeface="Arial" panose="020B0604020202020204" pitchFamily="34" charset="0"/>
                </a:rPr>
                <a:t> </a:t>
              </a:r>
              <a:endParaRPr lang="vi-VN" sz="2400" b="1" dirty="0">
                <a:solidFill>
                  <a:schemeClr val="tx1"/>
                </a:solidFill>
                <a:latin typeface="UTM Avo" panose="02040603050506020204" pitchFamily="18" charset="0"/>
              </a:endParaRPr>
            </a:p>
          </p:txBody>
        </p:sp>
        <p:pic>
          <p:nvPicPr>
            <p:cNvPr id="6" name="Picture 2" descr="Smiling ">
              <a:extLst>
                <a:ext uri="{FF2B5EF4-FFF2-40B4-BE49-F238E27FC236}">
                  <a16:creationId xmlns:a16="http://schemas.microsoft.com/office/drawing/2014/main" xmlns="" id="{34AC5703-8565-4B83-7D03-68692799B7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2412" y="2094296"/>
              <a:ext cx="667352" cy="6673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784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85;p1">
            <a:extLst>
              <a:ext uri="{FF2B5EF4-FFF2-40B4-BE49-F238E27FC236}">
                <a16:creationId xmlns:a16="http://schemas.microsoft.com/office/drawing/2014/main" xmlns="" id="{6239DC95-0E39-51A2-CC25-4A5F05007ABF}"/>
              </a:ext>
            </a:extLst>
          </p:cNvPr>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Google Shape;86;p1">
            <a:extLst>
              <a:ext uri="{FF2B5EF4-FFF2-40B4-BE49-F238E27FC236}">
                <a16:creationId xmlns:a16="http://schemas.microsoft.com/office/drawing/2014/main" xmlns="" id="{312F9DBA-AF38-3E6F-0832-79D403067210}"/>
              </a:ext>
            </a:extLst>
          </p:cNvPr>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2000" b="1" i="0" u="none" strike="noStrike" cap="none" dirty="0">
                <a:solidFill>
                  <a:srgbClr val="833C0B"/>
                </a:solidFill>
                <a:latin typeface="UTM Avo" panose="02040603050506020204" pitchFamily="18" charset="0"/>
                <a:ea typeface="Arial"/>
                <a:cs typeface="Arial"/>
                <a:sym typeface="Arial"/>
              </a:rPr>
              <a:t>Để kết nối cộng đồng giáo viên và nhận thêm nhiều tài liệu giảng dạy, </a:t>
            </a:r>
            <a:endParaRPr lang="vi-VN" dirty="0">
              <a:latin typeface="UTM Avo" panose="02040603050506020204" pitchFamily="18" charset="0"/>
            </a:endParaRPr>
          </a:p>
          <a:p>
            <a:pPr marL="0" marR="0" lvl="0" indent="0" algn="ctr" rtl="0">
              <a:lnSpc>
                <a:spcPct val="150000"/>
              </a:lnSpc>
              <a:spcBef>
                <a:spcPts val="0"/>
              </a:spcBef>
              <a:spcAft>
                <a:spcPts val="0"/>
              </a:spcAft>
              <a:buNone/>
            </a:pPr>
            <a:r>
              <a:rPr lang="vi-VN" sz="2000" b="0" i="0" u="none" strike="noStrike" cap="none" dirty="0">
                <a:solidFill>
                  <a:srgbClr val="833C0B"/>
                </a:solidFill>
                <a:latin typeface="UTM Avo" panose="02040603050506020204" pitchFamily="18" charset="0"/>
                <a:ea typeface="Arial"/>
                <a:cs typeface="Arial"/>
                <a:sym typeface="Arial"/>
              </a:rPr>
              <a:t>mời quý thầy cô tham gia Group Facebook</a:t>
            </a:r>
            <a:endParaRPr lang="vi-VN" dirty="0">
              <a:latin typeface="UTM Avo" panose="02040603050506020204" pitchFamily="18" charset="0"/>
            </a:endParaRPr>
          </a:p>
          <a:p>
            <a:pPr marL="0" marR="0" lvl="0" indent="0" algn="ctr" rtl="0">
              <a:lnSpc>
                <a:spcPct val="150000"/>
              </a:lnSpc>
              <a:spcBef>
                <a:spcPts val="0"/>
              </a:spcBef>
              <a:spcAft>
                <a:spcPts val="0"/>
              </a:spcAft>
              <a:buNone/>
            </a:pPr>
            <a:r>
              <a:rPr lang="vi-VN" sz="2000" b="0" i="0" u="none" strike="noStrike" cap="none" dirty="0">
                <a:solidFill>
                  <a:srgbClr val="833C0B"/>
                </a:solidFill>
                <a:latin typeface="UTM Avo" panose="02040603050506020204" pitchFamily="18" charset="0"/>
                <a:ea typeface="Arial"/>
                <a:cs typeface="Arial"/>
                <a:sym typeface="Arial"/>
              </a:rPr>
              <a:t>theo đường link:  </a:t>
            </a:r>
            <a:endParaRPr dirty="0">
              <a:latin typeface="UTM Avo" panose="02040603050506020204" pitchFamily="18" charset="0"/>
            </a:endParaRPr>
          </a:p>
        </p:txBody>
      </p:sp>
      <p:sp>
        <p:nvSpPr>
          <p:cNvPr id="6" name="Google Shape;87;p1">
            <a:extLst>
              <a:ext uri="{FF2B5EF4-FFF2-40B4-BE49-F238E27FC236}">
                <a16:creationId xmlns:a16="http://schemas.microsoft.com/office/drawing/2014/main" xmlns="" id="{2D63CBA8-A188-A5C4-8660-C1A7E085DC9F}"/>
              </a:ext>
            </a:extLst>
          </p:cNvPr>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 name="Google Shape;88;p1">
            <a:hlinkClick r:id="rId3"/>
            <a:extLst>
              <a:ext uri="{FF2B5EF4-FFF2-40B4-BE49-F238E27FC236}">
                <a16:creationId xmlns:a16="http://schemas.microsoft.com/office/drawing/2014/main" xmlns="" id="{E57769F8-F552-C8DA-8E8A-DDC3EC6203E2}"/>
              </a:ext>
            </a:extLst>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sng" strike="noStrike" cap="none" dirty="0">
                <a:solidFill>
                  <a:srgbClr val="833C0B"/>
                </a:solidFill>
                <a:latin typeface="UTM Avo" panose="02040603050506020204" pitchFamily="18" charset="0"/>
                <a:ea typeface="Arial"/>
                <a:cs typeface="Arial"/>
                <a:sym typeface="Arial"/>
              </a:rPr>
              <a:t>Hoc10 – </a:t>
            </a:r>
            <a:r>
              <a:rPr lang="en-US" sz="2400" b="1" i="0" u="sng" strike="noStrike" cap="none" dirty="0" err="1">
                <a:solidFill>
                  <a:srgbClr val="833C0B"/>
                </a:solidFill>
                <a:latin typeface="UTM Avo" panose="02040603050506020204" pitchFamily="18" charset="0"/>
                <a:ea typeface="Arial"/>
                <a:cs typeface="Arial"/>
                <a:sym typeface="Arial"/>
              </a:rPr>
              <a:t>Đồng</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hành</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cùng</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giáo</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viên</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tiểu</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học</a:t>
            </a:r>
            <a:endParaRPr dirty="0"/>
          </a:p>
        </p:txBody>
      </p:sp>
      <p:sp>
        <p:nvSpPr>
          <p:cNvPr id="8" name="Google Shape;89;p1">
            <a:extLst>
              <a:ext uri="{FF2B5EF4-FFF2-40B4-BE49-F238E27FC236}">
                <a16:creationId xmlns:a16="http://schemas.microsoft.com/office/drawing/2014/main" xmlns="" id="{7EF84C48-1423-0E07-165D-E3FA4EEE6634}"/>
              </a:ext>
            </a:extLst>
          </p:cNvPr>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dirty="0">
                <a:solidFill>
                  <a:srgbClr val="833C0B"/>
                </a:solidFill>
                <a:latin typeface="UTM Avo" panose="02040603050506020204" pitchFamily="18" charset="0"/>
                <a:ea typeface="Arial"/>
                <a:cs typeface="Arial"/>
                <a:sym typeface="Arial"/>
              </a:rPr>
              <a:t>Hoặc </a:t>
            </a:r>
            <a:r>
              <a:rPr lang="en-US" sz="2000" dirty="0" err="1">
                <a:solidFill>
                  <a:srgbClr val="833C0B"/>
                </a:solidFill>
                <a:latin typeface="UTM Avo" panose="02040603050506020204" pitchFamily="18" charset="0"/>
                <a:ea typeface="Arial"/>
                <a:cs typeface="Arial"/>
                <a:sym typeface="Arial"/>
              </a:rPr>
              <a:t>truy</a:t>
            </a:r>
            <a:r>
              <a:rPr lang="en-US" sz="2000" dirty="0">
                <a:solidFill>
                  <a:srgbClr val="833C0B"/>
                </a:solidFill>
                <a:latin typeface="UTM Avo" panose="02040603050506020204" pitchFamily="18" charset="0"/>
                <a:ea typeface="Arial"/>
                <a:cs typeface="Arial"/>
                <a:sym typeface="Arial"/>
              </a:rPr>
              <a:t> </a:t>
            </a:r>
            <a:r>
              <a:rPr lang="en-US" sz="2000" dirty="0" err="1">
                <a:solidFill>
                  <a:srgbClr val="833C0B"/>
                </a:solidFill>
                <a:latin typeface="UTM Avo" panose="02040603050506020204" pitchFamily="18" charset="0"/>
                <a:ea typeface="Arial"/>
                <a:cs typeface="Arial"/>
                <a:sym typeface="Arial"/>
              </a:rPr>
              <a:t>cập</a:t>
            </a:r>
            <a:r>
              <a:rPr lang="en-US" sz="2000" dirty="0">
                <a:solidFill>
                  <a:srgbClr val="833C0B"/>
                </a:solidFill>
                <a:latin typeface="UTM Avo" panose="02040603050506020204" pitchFamily="18" charset="0"/>
                <a:ea typeface="Arial"/>
                <a:cs typeface="Arial"/>
                <a:sym typeface="Arial"/>
              </a:rPr>
              <a:t> qua QR code</a:t>
            </a:r>
            <a:endParaRPr dirty="0"/>
          </a:p>
        </p:txBody>
      </p:sp>
      <p:pic>
        <p:nvPicPr>
          <p:cNvPr id="9" name="Google Shape;90;p1" descr="Ngón Trỏ, ngón tay, Máy tính Biểu tượng Tay - tay png tải về - Miễn phí  trong suốt Tay png Tải về.">
            <a:extLst>
              <a:ext uri="{FF2B5EF4-FFF2-40B4-BE49-F238E27FC236}">
                <a16:creationId xmlns:a16="http://schemas.microsoft.com/office/drawing/2014/main" xmlns="" id="{48BDCDB7-7169-BE3D-D202-AFAF2BB1AA97}"/>
              </a:ext>
            </a:extLst>
          </p:cNvPr>
          <p:cNvPicPr preferRelativeResize="0"/>
          <p:nvPr/>
        </p:nvPicPr>
        <p:blipFill rotWithShape="1">
          <a:blip r:embed="rId4">
            <a:alphaModFix/>
          </a:blip>
          <a:srcRect/>
          <a:stretch/>
        </p:blipFill>
        <p:spPr>
          <a:xfrm rot="-5400000">
            <a:off x="5679086" y="2851979"/>
            <a:ext cx="1053311" cy="749021"/>
          </a:xfrm>
          <a:prstGeom prst="rect">
            <a:avLst/>
          </a:prstGeom>
          <a:noFill/>
          <a:ln>
            <a:noFill/>
          </a:ln>
        </p:spPr>
      </p:pic>
      <p:pic>
        <p:nvPicPr>
          <p:cNvPr id="10" name="Google Shape;91;p1">
            <a:extLst>
              <a:ext uri="{FF2B5EF4-FFF2-40B4-BE49-F238E27FC236}">
                <a16:creationId xmlns:a16="http://schemas.microsoft.com/office/drawing/2014/main" xmlns="" id="{90111135-4929-E613-5CA2-ABDE28095342}"/>
              </a:ext>
            </a:extLst>
          </p:cNvPr>
          <p:cNvPicPr preferRelativeResize="0"/>
          <p:nvPr/>
        </p:nvPicPr>
        <p:blipFill rotWithShape="1">
          <a:blip r:embed="rId5">
            <a:alphaModFix/>
          </a:blip>
          <a:srcRect/>
          <a:stretch/>
        </p:blipFill>
        <p:spPr>
          <a:xfrm>
            <a:off x="4905420" y="3722149"/>
            <a:ext cx="2684532" cy="2684532"/>
          </a:xfrm>
          <a:prstGeom prst="roundRect">
            <a:avLst>
              <a:gd name="adj" fmla="val 12957"/>
            </a:avLst>
          </a:prstGeom>
          <a:noFill/>
          <a:ln>
            <a:noFill/>
          </a:ln>
        </p:spPr>
      </p:pic>
    </p:spTree>
    <p:extLst>
      <p:ext uri="{BB962C8B-B14F-4D97-AF65-F5344CB8AC3E}">
        <p14:creationId xmlns:p14="http://schemas.microsoft.com/office/powerpoint/2010/main" val="217598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 y="4"/>
            <a:ext cx="981995" cy="981995"/>
          </a:xfrm>
          <a:prstGeom prst="rect">
            <a:avLst/>
          </a:prstGeom>
        </p:spPr>
      </p:pic>
      <p:sp>
        <p:nvSpPr>
          <p:cNvPr id="10" name="Title 1">
            <a:extLst>
              <a:ext uri="{FF2B5EF4-FFF2-40B4-BE49-F238E27FC236}">
                <a16:creationId xmlns:a16="http://schemas.microsoft.com/office/drawing/2014/main" xmlns="" id="{4155D75E-91F1-6602-31B2-44B6A95D893E}"/>
              </a:ext>
            </a:extLst>
          </p:cNvPr>
          <p:cNvSpPr txBox="1">
            <a:spLocks/>
          </p:cNvSpPr>
          <p:nvPr/>
        </p:nvSpPr>
        <p:spPr>
          <a:xfrm>
            <a:off x="744586" y="838039"/>
            <a:ext cx="10702826" cy="1325563"/>
          </a:xfrm>
          <a:prstGeom prst="rect">
            <a:avLst/>
          </a:prstGeom>
        </p:spPr>
        <p:txBody>
          <a:bodyPr vert="horz" lIns="91413" tIns="45707" rIns="91413" bIns="45707"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UTM Avo" panose="02040603050506020204" pitchFamily="18" charset="0"/>
                <a:ea typeface="+mj-ea"/>
                <a:cs typeface="Arial" panose="020B0604020202020204" pitchFamily="34" charset="0"/>
              </a:rPr>
              <a:t>HÀNH TINH ÁNH SÁNG</a:t>
            </a:r>
          </a:p>
        </p:txBody>
      </p:sp>
      <p:pic>
        <p:nvPicPr>
          <p:cNvPr id="12" name="Picture 8">
            <a:extLst>
              <a:ext uri="{FF2B5EF4-FFF2-40B4-BE49-F238E27FC236}">
                <a16:creationId xmlns:a16="http://schemas.microsoft.com/office/drawing/2014/main" xmlns="" id="{F4443F75-C093-CD75-588A-5D1FBAE0D27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09919" y="2377826"/>
            <a:ext cx="4172167" cy="4114800"/>
          </a:xfrm>
          <a:prstGeom prst="rect">
            <a:avLst/>
          </a:prstGeom>
        </p:spPr>
      </p:pic>
      <p:pic>
        <p:nvPicPr>
          <p:cNvPr id="13" name="Picture 2">
            <a:extLst>
              <a:ext uri="{FF2B5EF4-FFF2-40B4-BE49-F238E27FC236}">
                <a16:creationId xmlns:a16="http://schemas.microsoft.com/office/drawing/2014/main" xmlns="" id="{272CCC5C-AFA3-AC63-D108-25813ED5DD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3734" y="4911141"/>
            <a:ext cx="3484318" cy="1946863"/>
          </a:xfrm>
          <a:prstGeom prst="rect">
            <a:avLst/>
          </a:prstGeom>
        </p:spPr>
      </p:pic>
      <p:pic>
        <p:nvPicPr>
          <p:cNvPr id="14" name="Picture 4">
            <a:extLst>
              <a:ext uri="{FF2B5EF4-FFF2-40B4-BE49-F238E27FC236}">
                <a16:creationId xmlns:a16="http://schemas.microsoft.com/office/drawing/2014/main" xmlns="" id="{AB65A397-588B-F8EA-1695-FF83FC04FF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407674" y="5796479"/>
            <a:ext cx="2784327" cy="1061525"/>
          </a:xfrm>
          <a:prstGeom prst="rect">
            <a:avLst/>
          </a:prstGeom>
        </p:spPr>
      </p:pic>
      <p:pic>
        <p:nvPicPr>
          <p:cNvPr id="15" name="Picture 7">
            <a:extLst>
              <a:ext uri="{FF2B5EF4-FFF2-40B4-BE49-F238E27FC236}">
                <a16:creationId xmlns:a16="http://schemas.microsoft.com/office/drawing/2014/main" xmlns="" id="{C39BCBAA-B24D-E1DF-2D9B-5D412AB1CD1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758258" y="2623127"/>
            <a:ext cx="2942744" cy="2461204"/>
          </a:xfrm>
          <a:prstGeom prst="rect">
            <a:avLst/>
          </a:prstGeom>
        </p:spPr>
      </p:pic>
      <p:pic>
        <p:nvPicPr>
          <p:cNvPr id="16" name="Picture 7">
            <a:extLst>
              <a:ext uri="{FF2B5EF4-FFF2-40B4-BE49-F238E27FC236}">
                <a16:creationId xmlns:a16="http://schemas.microsoft.com/office/drawing/2014/main" xmlns="" id="{984D3F28-C4C9-4E2C-FCE5-AFC71F6FF6F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473339" y="2498932"/>
            <a:ext cx="2942744" cy="2461204"/>
          </a:xfrm>
          <a:prstGeom prst="rect">
            <a:avLst/>
          </a:prstGeom>
        </p:spPr>
      </p:pic>
      <p:pic>
        <p:nvPicPr>
          <p:cNvPr id="4" name="Picture 3">
            <a:extLst>
              <a:ext uri="{FF2B5EF4-FFF2-40B4-BE49-F238E27FC236}">
                <a16:creationId xmlns:a16="http://schemas.microsoft.com/office/drawing/2014/main" xmlns="" id="{6D2519C0-4A76-1BAC-CAB8-36FEB535AB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921208" cy="1027217"/>
          </a:xfrm>
          <a:prstGeom prst="rect">
            <a:avLst/>
          </a:prstGeom>
          <a:solidFill>
            <a:schemeClr val="bg1"/>
          </a:solidFill>
        </p:spPr>
      </p:pic>
    </p:spTree>
    <p:extLst>
      <p:ext uri="{BB962C8B-B14F-4D97-AF65-F5344CB8AC3E}">
        <p14:creationId xmlns:p14="http://schemas.microsoft.com/office/powerpoint/2010/main" val="213050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 y="4"/>
            <a:ext cx="981995" cy="981995"/>
          </a:xfrm>
          <a:prstGeom prst="rect">
            <a:avLst/>
          </a:prstGeom>
        </p:spPr>
      </p:pic>
      <p:pic>
        <p:nvPicPr>
          <p:cNvPr id="11" name="Picture 8">
            <a:extLst>
              <a:ext uri="{FF2B5EF4-FFF2-40B4-BE49-F238E27FC236}">
                <a16:creationId xmlns:a16="http://schemas.microsoft.com/office/drawing/2014/main" xmlns="" id="{3AAC19CD-1FF0-6388-9B79-62848F89C3BA}"/>
              </a:ext>
            </a:extLst>
          </p:cNvPr>
          <p:cNvPicPr>
            <a:picLocks noChangeAspect="1"/>
          </p:cNvPicPr>
          <p:nvPr/>
        </p:nvPicPr>
        <p:blipFill>
          <a:blip r:embed="rId7"/>
          <a:srcRect/>
          <a:stretch>
            <a:fillRect/>
          </a:stretch>
        </p:blipFill>
        <p:spPr>
          <a:xfrm flipH="1">
            <a:off x="491000" y="2111680"/>
            <a:ext cx="2785603" cy="3764329"/>
          </a:xfrm>
          <a:prstGeom prst="rect">
            <a:avLst/>
          </a:prstGeom>
        </p:spPr>
      </p:pic>
      <p:sp>
        <p:nvSpPr>
          <p:cNvPr id="3" name="Speech Bubble: Rectangle with Corners Rounded 2">
            <a:extLst>
              <a:ext uri="{FF2B5EF4-FFF2-40B4-BE49-F238E27FC236}">
                <a16:creationId xmlns:a16="http://schemas.microsoft.com/office/drawing/2014/main" xmlns="" id="{DA46F771-BF8A-E41C-B613-01E626E835EF}"/>
              </a:ext>
            </a:extLst>
          </p:cNvPr>
          <p:cNvSpPr/>
          <p:nvPr/>
        </p:nvSpPr>
        <p:spPr>
          <a:xfrm>
            <a:off x="4191000" y="637700"/>
            <a:ext cx="7358744" cy="5366657"/>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rPr>
              <a:t>Các hành tinh trong hệ Mặt Trời của chúng mình đang bị một thế lực bóng tối hút mất năng lượng và ánh sáng. Các bạn hãy giúp chúng mình tìm lại năng lượng và ánh sáng bằng cách trả lời đúng các câu hỏi đang ấn giấu trong mỗi hành tinh nhé!!!</a:t>
            </a:r>
          </a:p>
        </p:txBody>
      </p:sp>
      <p:pic>
        <p:nvPicPr>
          <p:cNvPr id="4" name="Tieng-co-be-khoc-www_tiengdong_com">
            <a:hlinkClick r:id="" action="ppaction://media"/>
            <a:extLst>
              <a:ext uri="{FF2B5EF4-FFF2-40B4-BE49-F238E27FC236}">
                <a16:creationId xmlns:a16="http://schemas.microsoft.com/office/drawing/2014/main" xmlns=""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625474" y="29038"/>
            <a:ext cx="487363" cy="487363"/>
          </a:xfrm>
          <a:prstGeom prst="rect">
            <a:avLst/>
          </a:prstGeom>
        </p:spPr>
      </p:pic>
      <p:pic>
        <p:nvPicPr>
          <p:cNvPr id="5" name="Picture 4">
            <a:extLst>
              <a:ext uri="{FF2B5EF4-FFF2-40B4-BE49-F238E27FC236}">
                <a16:creationId xmlns:a16="http://schemas.microsoft.com/office/drawing/2014/main" xmlns="" id="{9BE10C5B-7F6C-F441-4F8E-28CC553E98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21208" cy="1027217"/>
          </a:xfrm>
          <a:prstGeom prst="rect">
            <a:avLst/>
          </a:prstGeom>
          <a:solidFill>
            <a:schemeClr val="bg1"/>
          </a:solidFill>
        </p:spPr>
      </p:pic>
    </p:spTree>
    <p:extLst>
      <p:ext uri="{BB962C8B-B14F-4D97-AF65-F5344CB8AC3E}">
        <p14:creationId xmlns:p14="http://schemas.microsoft.com/office/powerpoint/2010/main" val="44921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10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25758"/>
            <a:ext cx="12192000" cy="6858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 y="4"/>
            <a:ext cx="981995" cy="981995"/>
          </a:xfrm>
          <a:prstGeom prst="rect">
            <a:avLst/>
          </a:prstGeom>
        </p:spPr>
      </p:pic>
      <p:pic>
        <p:nvPicPr>
          <p:cNvPr id="68" name="Picture 9">
            <a:hlinkClick r:id="rId6" action="ppaction://hlinksldjump"/>
            <a:extLst>
              <a:ext uri="{FF2B5EF4-FFF2-40B4-BE49-F238E27FC236}">
                <a16:creationId xmlns:a16="http://schemas.microsoft.com/office/drawing/2014/main" xmlns="" id="{1B380651-4B0A-AC11-C8EB-FB6EC22C368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965" y="6089240"/>
            <a:ext cx="765965" cy="768760"/>
          </a:xfrm>
          <a:prstGeom prst="rect">
            <a:avLst/>
          </a:prstGeom>
        </p:spPr>
      </p:pic>
      <p:pic>
        <p:nvPicPr>
          <p:cNvPr id="3" name="Picture 2">
            <a:hlinkClick r:id="rId9" action="ppaction://hlinksldjump"/>
            <a:extLst>
              <a:ext uri="{FF2B5EF4-FFF2-40B4-BE49-F238E27FC236}">
                <a16:creationId xmlns:a16="http://schemas.microsoft.com/office/drawing/2014/main" xmlns="" id="{392E8C2B-8A20-9D09-061B-80987F719092}"/>
              </a:ext>
            </a:extLst>
          </p:cNvPr>
          <p:cNvPicPr>
            <a:picLocks noChangeAspect="1"/>
          </p:cNvPicPr>
          <p:nvPr/>
        </p:nvPicPr>
        <p:blipFill>
          <a:blip r:embed="rId10"/>
          <a:stretch>
            <a:fillRect/>
          </a:stretch>
        </p:blipFill>
        <p:spPr>
          <a:xfrm>
            <a:off x="2235201" y="438969"/>
            <a:ext cx="2895851" cy="2682472"/>
          </a:xfrm>
          <a:prstGeom prst="rect">
            <a:avLst/>
          </a:prstGeom>
        </p:spPr>
      </p:pic>
      <p:pic>
        <p:nvPicPr>
          <p:cNvPr id="4" name="Picture 3">
            <a:hlinkClick r:id="rId11" action="ppaction://hlinksldjump"/>
            <a:extLst>
              <a:ext uri="{FF2B5EF4-FFF2-40B4-BE49-F238E27FC236}">
                <a16:creationId xmlns:a16="http://schemas.microsoft.com/office/drawing/2014/main" xmlns="" id="{D6E98C9E-1C45-0AAA-CB2D-7C066BEF2AB0}"/>
              </a:ext>
            </a:extLst>
          </p:cNvPr>
          <p:cNvPicPr>
            <a:picLocks noChangeAspect="1"/>
          </p:cNvPicPr>
          <p:nvPr/>
        </p:nvPicPr>
        <p:blipFill>
          <a:blip r:embed="rId12"/>
          <a:stretch>
            <a:fillRect/>
          </a:stretch>
        </p:blipFill>
        <p:spPr>
          <a:xfrm>
            <a:off x="5071043" y="483193"/>
            <a:ext cx="2926334" cy="2664183"/>
          </a:xfrm>
          <a:prstGeom prst="rect">
            <a:avLst/>
          </a:prstGeom>
        </p:spPr>
      </p:pic>
      <p:pic>
        <p:nvPicPr>
          <p:cNvPr id="5" name="Picture 4">
            <a:hlinkClick r:id="rId13" action="ppaction://hlinksldjump"/>
            <a:extLst>
              <a:ext uri="{FF2B5EF4-FFF2-40B4-BE49-F238E27FC236}">
                <a16:creationId xmlns:a16="http://schemas.microsoft.com/office/drawing/2014/main" xmlns="" id="{8DE72A3D-CAFB-EB27-7B62-ECA68B57C53E}"/>
              </a:ext>
            </a:extLst>
          </p:cNvPr>
          <p:cNvPicPr>
            <a:picLocks noChangeAspect="1"/>
          </p:cNvPicPr>
          <p:nvPr/>
        </p:nvPicPr>
        <p:blipFill>
          <a:blip r:embed="rId14"/>
          <a:stretch>
            <a:fillRect/>
          </a:stretch>
        </p:blipFill>
        <p:spPr>
          <a:xfrm>
            <a:off x="3612036" y="3191600"/>
            <a:ext cx="2749534" cy="2731245"/>
          </a:xfrm>
          <a:prstGeom prst="rect">
            <a:avLst/>
          </a:prstGeom>
        </p:spPr>
      </p:pic>
      <p:pic>
        <p:nvPicPr>
          <p:cNvPr id="8" name="Picture 7">
            <a:hlinkClick r:id="rId15" action="ppaction://hlinksldjump"/>
            <a:extLst>
              <a:ext uri="{FF2B5EF4-FFF2-40B4-BE49-F238E27FC236}">
                <a16:creationId xmlns:a16="http://schemas.microsoft.com/office/drawing/2014/main" xmlns="" id="{C42DCA9D-694E-7255-E66C-C67A9EF46AAF}"/>
              </a:ext>
            </a:extLst>
          </p:cNvPr>
          <p:cNvPicPr>
            <a:picLocks noChangeAspect="1"/>
          </p:cNvPicPr>
          <p:nvPr/>
        </p:nvPicPr>
        <p:blipFill>
          <a:blip r:embed="rId16"/>
          <a:stretch>
            <a:fillRect/>
          </a:stretch>
        </p:blipFill>
        <p:spPr>
          <a:xfrm>
            <a:off x="6736080" y="3134932"/>
            <a:ext cx="2901948" cy="2706859"/>
          </a:xfrm>
          <a:prstGeom prst="rect">
            <a:avLst/>
          </a:prstGeom>
        </p:spPr>
      </p:pic>
      <p:pic>
        <p:nvPicPr>
          <p:cNvPr id="9" name="Picture 8">
            <a:extLst>
              <a:ext uri="{FF2B5EF4-FFF2-40B4-BE49-F238E27FC236}">
                <a16:creationId xmlns:a16="http://schemas.microsoft.com/office/drawing/2014/main" xmlns="" id="{2C8DC0F2-8154-7910-3D7F-6B208123F8A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921208" cy="1027217"/>
          </a:xfrm>
          <a:prstGeom prst="rect">
            <a:avLst/>
          </a:prstGeom>
          <a:solidFill>
            <a:schemeClr val="bg1"/>
          </a:solidFill>
        </p:spPr>
      </p:pic>
    </p:spTree>
    <p:extLst>
      <p:ext uri="{BB962C8B-B14F-4D97-AF65-F5344CB8AC3E}">
        <p14:creationId xmlns:p14="http://schemas.microsoft.com/office/powerpoint/2010/main" val="12851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458" y="5876009"/>
            <a:ext cx="981995" cy="98199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xmlns="" id="{D83D3188-04A8-F212-E264-8B1805F95112}"/>
              </a:ext>
            </a:extLst>
          </p:cNvPr>
          <p:cNvSpPr/>
          <p:nvPr/>
        </p:nvSpPr>
        <p:spPr>
          <a:xfrm>
            <a:off x="2883664" y="447719"/>
            <a:ext cx="8712177" cy="2129505"/>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pPr>
            <a:r>
              <a:rPr lang="vi-VN" sz="2800" b="1" dirty="0">
                <a:solidFill>
                  <a:srgbClr val="000000"/>
                </a:solidFill>
                <a:latin typeface="UTM Avo" panose="02040603050506020204" pitchFamily="18" charset="0"/>
                <a:cs typeface="Arial" pitchFamily="34" charset="0"/>
              </a:rPr>
              <a:t>Câu hỏi 1: </a:t>
            </a:r>
            <a:r>
              <a:rPr lang="vi-VN" sz="2800" dirty="0">
                <a:solidFill>
                  <a:srgbClr val="000000"/>
                </a:solidFill>
                <a:latin typeface="UTM Avo" panose="02040603050506020204" pitchFamily="18" charset="0"/>
                <a:cs typeface="Arial" pitchFamily="34" charset="0"/>
              </a:rPr>
              <a:t>Số đo “Bảy phẩy bốn mươi ba</a:t>
            </a:r>
            <a:endParaRPr lang="en-US" sz="2800" dirty="0">
              <a:solidFill>
                <a:srgbClr val="000000"/>
              </a:solidFill>
              <a:latin typeface="UTM Avo" panose="02040603050506020204" pitchFamily="18" charset="0"/>
              <a:cs typeface="Arial" pitchFamily="34" charset="0"/>
            </a:endParaRPr>
          </a:p>
          <a:p>
            <a:pPr lvl="0" algn="ctr">
              <a:lnSpc>
                <a:spcPct val="150000"/>
              </a:lnSpc>
            </a:pPr>
            <a:r>
              <a:rPr lang="vi-VN" sz="2800" dirty="0">
                <a:solidFill>
                  <a:srgbClr val="000000"/>
                </a:solidFill>
                <a:latin typeface="UTM Avo" panose="02040603050506020204" pitchFamily="18" charset="0"/>
                <a:cs typeface="Arial" pitchFamily="34" charset="0"/>
              </a:rPr>
              <a:t>héc-ta” được viết là:</a:t>
            </a:r>
          </a:p>
        </p:txBody>
      </p:sp>
      <p:pic>
        <p:nvPicPr>
          <p:cNvPr id="28" name="Picture 11">
            <a:hlinkClick r:id="rId8" action="ppaction://hlinksldjump"/>
            <a:extLst>
              <a:ext uri="{FF2B5EF4-FFF2-40B4-BE49-F238E27FC236}">
                <a16:creationId xmlns:a16="http://schemas.microsoft.com/office/drawing/2014/main" xmlns="" id="{B52C797C-B2D8-0F6D-7955-4756C897EFFF}"/>
              </a:ext>
            </a:extLst>
          </p:cNvPr>
          <p:cNvPicPr>
            <a:picLocks noChangeAspect="1"/>
          </p:cNvPicPr>
          <p:nvPr/>
        </p:nvPicPr>
        <p:blipFill>
          <a:blip r:embed="rId9"/>
          <a:srcRect/>
          <a:stretch>
            <a:fillRect/>
          </a:stretch>
        </p:blipFill>
        <p:spPr>
          <a:xfrm>
            <a:off x="10969753" y="5582552"/>
            <a:ext cx="1222251" cy="1242441"/>
          </a:xfrm>
          <a:prstGeom prst="rect">
            <a:avLst/>
          </a:prstGeom>
        </p:spPr>
      </p:pic>
      <p:sp>
        <p:nvSpPr>
          <p:cNvPr id="3" name="Rectangle: Rounded Corners 2">
            <a:extLst>
              <a:ext uri="{FF2B5EF4-FFF2-40B4-BE49-F238E27FC236}">
                <a16:creationId xmlns:a16="http://schemas.microsoft.com/office/drawing/2014/main" xmlns="" id="{F0976A90-C0E8-809F-5601-37EB6DD338BE}"/>
              </a:ext>
            </a:extLst>
          </p:cNvPr>
          <p:cNvSpPr/>
          <p:nvPr/>
        </p:nvSpPr>
        <p:spPr>
          <a:xfrm>
            <a:off x="6250997"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B. 7,43 ha</a:t>
            </a:r>
          </a:p>
        </p:txBody>
      </p:sp>
      <p:sp>
        <p:nvSpPr>
          <p:cNvPr id="4" name="Rectangle: Rounded Corners 3">
            <a:extLst>
              <a:ext uri="{FF2B5EF4-FFF2-40B4-BE49-F238E27FC236}">
                <a16:creationId xmlns:a16="http://schemas.microsoft.com/office/drawing/2014/main" xmlns="" id="{2F748F59-1C09-A02F-0C2B-B794BD504C1A}"/>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C. 74,3 ha</a:t>
            </a:r>
          </a:p>
        </p:txBody>
      </p:sp>
      <p:sp>
        <p:nvSpPr>
          <p:cNvPr id="5" name="Rectangle: Rounded Corners 4">
            <a:extLst>
              <a:ext uri="{FF2B5EF4-FFF2-40B4-BE49-F238E27FC236}">
                <a16:creationId xmlns:a16="http://schemas.microsoft.com/office/drawing/2014/main" xmlns="" id="{4F81407B-AB37-1A54-A808-026056FD2DF7}"/>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A. 743 ha</a:t>
            </a:r>
            <a:endParaRPr lang="x-none" sz="2800" dirty="0">
              <a:solidFill>
                <a:srgbClr val="000000"/>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0BB82B68-35C3-A6AA-C536-B62681B38FC5}"/>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D. 7,043 HA</a:t>
            </a:r>
            <a:endParaRPr lang="x-none" sz="2800" dirty="0">
              <a:solidFill>
                <a:srgbClr val="000000"/>
              </a:solidFill>
              <a:latin typeface="UTM Avo" panose="02040603050506020204" pitchFamily="18" charset="0"/>
              <a:cs typeface="Arial" panose="020B0604020202020204" pitchFamily="34" charset="0"/>
            </a:endParaRPr>
          </a:p>
        </p:txBody>
      </p:sp>
      <p:pic>
        <p:nvPicPr>
          <p:cNvPr id="9" name="Picture 9">
            <a:extLst>
              <a:ext uri="{FF2B5EF4-FFF2-40B4-BE49-F238E27FC236}">
                <a16:creationId xmlns:a16="http://schemas.microsoft.com/office/drawing/2014/main" xmlns="" id="{1FAB268F-3132-937F-2793-C24C21217FE7}"/>
              </a:ext>
            </a:extLst>
          </p:cNvPr>
          <p:cNvPicPr>
            <a:picLocks noChangeAspect="1"/>
          </p:cNvPicPr>
          <p:nvPr/>
        </p:nvPicPr>
        <p:blipFill>
          <a:blip r:embed="rId10"/>
          <a:srcRect/>
          <a:stretch>
            <a:fillRect/>
          </a:stretch>
        </p:blipFill>
        <p:spPr>
          <a:xfrm>
            <a:off x="381150" y="657453"/>
            <a:ext cx="1973963" cy="2011680"/>
          </a:xfrm>
          <a:prstGeom prst="rect">
            <a:avLst/>
          </a:prstGeom>
        </p:spPr>
      </p:pic>
      <p:pic>
        <p:nvPicPr>
          <p:cNvPr id="10" name="Picture 9">
            <a:extLst>
              <a:ext uri="{FF2B5EF4-FFF2-40B4-BE49-F238E27FC236}">
                <a16:creationId xmlns:a16="http://schemas.microsoft.com/office/drawing/2014/main" xmlns="" id="{9CD0076A-7830-AC0B-E6EF-B524B5A98E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1451212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
                                        </p:tgtEl>
                                        <p:attrNameLst>
                                          <p:attrName>fillcolor</p:attrName>
                                        </p:attrNameLst>
                                      </p:cBhvr>
                                      <p:to>
                                        <a:srgbClr val="92D050"/>
                                      </p:to>
                                    </p:animClr>
                                    <p:set>
                                      <p:cBhvr>
                                        <p:cTn id="7" dur="500" fill="hold"/>
                                        <p:tgtEl>
                                          <p:spTgt spid="3"/>
                                        </p:tgtEl>
                                        <p:attrNameLst>
                                          <p:attrName>fill.type</p:attrName>
                                        </p:attrNameLst>
                                      </p:cBhvr>
                                      <p:to>
                                        <p:strVal val="solid"/>
                                      </p:to>
                                    </p:set>
                                    <p:set>
                                      <p:cBhvr>
                                        <p:cTn id="8" dur="5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5"/>
                                        </p:tgtEl>
                                        <p:attrNameLst>
                                          <p:attrName>fillcolor</p:attrName>
                                        </p:attrNameLst>
                                      </p:cBhvr>
                                      <p:to>
                                        <a:srgbClr val="D99694"/>
                                      </p:to>
                                    </p:animClr>
                                    <p:set>
                                      <p:cBhvr>
                                        <p:cTn id="14" dur="500" fill="hold"/>
                                        <p:tgtEl>
                                          <p:spTgt spid="5"/>
                                        </p:tgtEl>
                                        <p:attrNameLst>
                                          <p:attrName>fill.type</p:attrName>
                                        </p:attrNameLst>
                                      </p:cBhvr>
                                      <p:to>
                                        <p:strVal val="solid"/>
                                      </p:to>
                                    </p:set>
                                    <p:set>
                                      <p:cBhvr>
                                        <p:cTn id="15" dur="500" fill="hold"/>
                                        <p:tgtEl>
                                          <p:spTgt spid="5"/>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
                                        </p:tgtEl>
                                        <p:attrNameLst>
                                          <p:attrName>fillcolor</p:attrName>
                                        </p:attrNameLst>
                                      </p:cBhvr>
                                      <p:to>
                                        <a:srgbClr val="D99694"/>
                                      </p:to>
                                    </p:animClr>
                                    <p:set>
                                      <p:cBhvr>
                                        <p:cTn id="21" dur="500" fill="hold"/>
                                        <p:tgtEl>
                                          <p:spTgt spid="4"/>
                                        </p:tgtEl>
                                        <p:attrNameLst>
                                          <p:attrName>fill.type</p:attrName>
                                        </p:attrNameLst>
                                      </p:cBhvr>
                                      <p:to>
                                        <p:strVal val="solid"/>
                                      </p:to>
                                    </p:set>
                                    <p:set>
                                      <p:cBhvr>
                                        <p:cTn id="22" dur="500" fill="hold"/>
                                        <p:tgtEl>
                                          <p:spTgt spid="4"/>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8"/>
                                        </p:tgtEl>
                                        <p:attrNameLst>
                                          <p:attrName>fillcolor</p:attrName>
                                        </p:attrNameLst>
                                      </p:cBhvr>
                                      <p:to>
                                        <a:srgbClr val="D99694"/>
                                      </p:to>
                                    </p:animClr>
                                    <p:set>
                                      <p:cBhvr>
                                        <p:cTn id="28" dur="500" fill="hold"/>
                                        <p:tgtEl>
                                          <p:spTgt spid="8"/>
                                        </p:tgtEl>
                                        <p:attrNameLst>
                                          <p:attrName>fill.type</p:attrName>
                                        </p:attrNameLst>
                                      </p:cBhvr>
                                      <p:to>
                                        <p:strVal val="solid"/>
                                      </p:to>
                                    </p:set>
                                    <p:set>
                                      <p:cBhvr>
                                        <p:cTn id="29" dur="50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xmlns="" id="{D83D3188-04A8-F212-E264-8B1805F95112}"/>
              </a:ext>
            </a:extLst>
          </p:cNvPr>
          <p:cNvSpPr/>
          <p:nvPr/>
        </p:nvSpPr>
        <p:spPr>
          <a:xfrm>
            <a:off x="2986492" y="447715"/>
            <a:ext cx="8712177" cy="206227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spcAft>
                <a:spcPts val="533"/>
              </a:spcAft>
            </a:pPr>
            <a:r>
              <a:rPr lang="en-US" sz="2800" b="1" dirty="0">
                <a:solidFill>
                  <a:srgbClr val="000000"/>
                </a:solidFill>
                <a:latin typeface="UTM Avo" panose="02040603050506020204" pitchFamily="18" charset="0"/>
                <a:ea typeface="等线"/>
                <a:cs typeface="Arial" pitchFamily="34" charset="0"/>
              </a:rPr>
              <a:t>Câu </a:t>
            </a:r>
            <a:r>
              <a:rPr lang="en-US" sz="2800" b="1" dirty="0" err="1">
                <a:solidFill>
                  <a:srgbClr val="000000"/>
                </a:solidFill>
                <a:latin typeface="UTM Avo" panose="02040603050506020204" pitchFamily="18" charset="0"/>
                <a:ea typeface="等线"/>
                <a:cs typeface="Arial" pitchFamily="34" charset="0"/>
              </a:rPr>
              <a:t>hỏi</a:t>
            </a:r>
            <a:r>
              <a:rPr lang="en-US" sz="2800" b="1" dirty="0">
                <a:solidFill>
                  <a:srgbClr val="000000"/>
                </a:solidFill>
                <a:latin typeface="UTM Avo" panose="02040603050506020204" pitchFamily="18" charset="0"/>
                <a:ea typeface="等线"/>
                <a:cs typeface="Arial" pitchFamily="34" charset="0"/>
              </a:rPr>
              <a:t> 2: </a:t>
            </a:r>
            <a:r>
              <a:rPr lang="en-US" sz="2800" dirty="0" err="1">
                <a:solidFill>
                  <a:srgbClr val="000000"/>
                </a:solidFill>
                <a:latin typeface="UTM Avo" panose="02040603050506020204" pitchFamily="18" charset="0"/>
                <a:ea typeface="等线"/>
                <a:cs typeface="Arial" pitchFamily="34" charset="0"/>
              </a:rPr>
              <a:t>Chọn</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phép</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tính</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đúng</a:t>
            </a:r>
            <a:r>
              <a:rPr lang="en-US" sz="2800" dirty="0">
                <a:solidFill>
                  <a:srgbClr val="000000"/>
                </a:solidFill>
                <a:latin typeface="UTM Avo" panose="02040603050506020204" pitchFamily="18" charset="0"/>
                <a:ea typeface="等线"/>
                <a:cs typeface="Arial" pitchFamily="34" charset="0"/>
              </a:rPr>
              <a:t>.</a:t>
            </a:r>
          </a:p>
        </p:txBody>
      </p:sp>
      <p:pic>
        <p:nvPicPr>
          <p:cNvPr id="10" name="Picture 6">
            <a:extLst>
              <a:ext uri="{FF2B5EF4-FFF2-40B4-BE49-F238E27FC236}">
                <a16:creationId xmlns:a16="http://schemas.microsoft.com/office/drawing/2014/main" xmlns="" id="{03701BCE-2B53-B530-F893-D5AFAB9E00BC}"/>
              </a:ext>
            </a:extLst>
          </p:cNvPr>
          <p:cNvPicPr>
            <a:picLocks noChangeAspect="1"/>
          </p:cNvPicPr>
          <p:nvPr/>
        </p:nvPicPr>
        <p:blipFill>
          <a:blip r:embed="rId8"/>
          <a:srcRect/>
          <a:stretch>
            <a:fillRect/>
          </a:stretch>
        </p:blipFill>
        <p:spPr>
          <a:xfrm>
            <a:off x="490997" y="498306"/>
            <a:ext cx="1961388" cy="2011680"/>
          </a:xfrm>
          <a:prstGeom prst="rect">
            <a:avLst/>
          </a:prstGeom>
        </p:spPr>
      </p:pic>
      <p:pic>
        <p:nvPicPr>
          <p:cNvPr id="3" name="Picture 6">
            <a:extLst>
              <a:ext uri="{FF2B5EF4-FFF2-40B4-BE49-F238E27FC236}">
                <a16:creationId xmlns:a16="http://schemas.microsoft.com/office/drawing/2014/main" xmlns="" id="{C159FD8A-A445-722A-134A-D45E6BBFBC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458" y="5876009"/>
            <a:ext cx="981995" cy="981995"/>
          </a:xfrm>
          <a:prstGeom prst="rect">
            <a:avLst/>
          </a:prstGeom>
        </p:spPr>
      </p:pic>
      <p:pic>
        <p:nvPicPr>
          <p:cNvPr id="4" name="Picture 11">
            <a:hlinkClick r:id="rId9" action="ppaction://hlinksldjump"/>
            <a:extLst>
              <a:ext uri="{FF2B5EF4-FFF2-40B4-BE49-F238E27FC236}">
                <a16:creationId xmlns:a16="http://schemas.microsoft.com/office/drawing/2014/main" xmlns="" id="{D3D05A52-B6DB-8E20-D976-D8B86A5B7D99}"/>
              </a:ext>
            </a:extLst>
          </p:cNvPr>
          <p:cNvPicPr>
            <a:picLocks noChangeAspect="1"/>
          </p:cNvPicPr>
          <p:nvPr/>
        </p:nvPicPr>
        <p:blipFill>
          <a:blip r:embed="rId10"/>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xmlns="" id="{7BCD599D-FA30-5876-80B3-5B4E4CB235F6}"/>
              </a:ext>
            </a:extLst>
          </p:cNvPr>
          <p:cNvSpPr/>
          <p:nvPr/>
        </p:nvSpPr>
        <p:spPr>
          <a:xfrm>
            <a:off x="6250997" y="28550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2800" dirty="0">
                <a:solidFill>
                  <a:srgbClr val="000000"/>
                </a:solidFill>
                <a:latin typeface="UTM Avo" panose="02040603050506020204" pitchFamily="18" charset="0"/>
                <a:ea typeface="Calibri"/>
                <a:cs typeface="Arial" pitchFamily="34" charset="0"/>
              </a:rPr>
              <a:t>B. 1 ha = 100 000 m</a:t>
            </a:r>
            <a:r>
              <a:rPr lang="fr-FR" sz="2800" baseline="30000" dirty="0">
                <a:solidFill>
                  <a:srgbClr val="000000"/>
                </a:solidFill>
                <a:latin typeface="UTM Avo" panose="02040603050506020204" pitchFamily="18" charset="0"/>
                <a:ea typeface="Calibri"/>
                <a:cs typeface="Arial" pitchFamily="34" charset="0"/>
              </a:rPr>
              <a:t>2</a:t>
            </a:r>
            <a:r>
              <a:rPr lang="fr-FR" sz="2800" dirty="0">
                <a:solidFill>
                  <a:srgbClr val="000000"/>
                </a:solidFill>
                <a:latin typeface="UTM Avo" panose="02040603050506020204" pitchFamily="18" charset="0"/>
                <a:ea typeface="Calibri"/>
                <a:cs typeface="Arial" pitchFamily="34" charset="0"/>
              </a:rPr>
              <a:t>.</a:t>
            </a:r>
          </a:p>
        </p:txBody>
      </p:sp>
      <p:sp>
        <p:nvSpPr>
          <p:cNvPr id="8" name="Rectangle: Rounded Corners 7">
            <a:extLst>
              <a:ext uri="{FF2B5EF4-FFF2-40B4-BE49-F238E27FC236}">
                <a16:creationId xmlns:a16="http://schemas.microsoft.com/office/drawing/2014/main" xmlns="" id="{3C7ED264-7CB5-AD64-7F0E-C57813DDF78A}"/>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2800" dirty="0">
                <a:solidFill>
                  <a:srgbClr val="000000"/>
                </a:solidFill>
                <a:latin typeface="UTM Avo" panose="02040603050506020204" pitchFamily="18" charset="0"/>
                <a:ea typeface="Calibri"/>
                <a:cs typeface="Arial" pitchFamily="34" charset="0"/>
              </a:rPr>
              <a:t>C. 1 ha = </a:t>
            </a:r>
            <a:r>
              <a:rPr lang="fr-FR" sz="2800" dirty="0" smtClean="0">
                <a:solidFill>
                  <a:srgbClr val="000000"/>
                </a:solidFill>
                <a:latin typeface="UTM Avo" panose="02040603050506020204" pitchFamily="18" charset="0"/>
                <a:ea typeface="Calibri"/>
                <a:cs typeface="Arial" pitchFamily="34" charset="0"/>
              </a:rPr>
              <a:t>10 000 </a:t>
            </a:r>
            <a:r>
              <a:rPr lang="fr-FR" sz="2800" dirty="0">
                <a:solidFill>
                  <a:srgbClr val="000000"/>
                </a:solidFill>
                <a:latin typeface="UTM Avo" panose="02040603050506020204" pitchFamily="18" charset="0"/>
                <a:ea typeface="Calibri"/>
                <a:cs typeface="Arial" pitchFamily="34" charset="0"/>
              </a:rPr>
              <a:t>m</a:t>
            </a:r>
            <a:r>
              <a:rPr lang="fr-FR" sz="2800" baseline="30000" dirty="0">
                <a:solidFill>
                  <a:srgbClr val="000000"/>
                </a:solidFill>
                <a:latin typeface="UTM Avo" panose="02040603050506020204" pitchFamily="18" charset="0"/>
                <a:ea typeface="Calibri"/>
                <a:cs typeface="Arial" pitchFamily="34" charset="0"/>
              </a:rPr>
              <a:t>2</a:t>
            </a:r>
            <a:r>
              <a:rPr lang="fr-FR" sz="2800" dirty="0">
                <a:solidFill>
                  <a:srgbClr val="000000"/>
                </a:solidFill>
                <a:latin typeface="UTM Avo" panose="02040603050506020204" pitchFamily="18" charset="0"/>
                <a:ea typeface="Calibri"/>
                <a:cs typeface="Arial" pitchFamily="34" charset="0"/>
              </a:rPr>
              <a:t>.</a:t>
            </a:r>
          </a:p>
        </p:txBody>
      </p:sp>
      <p:sp>
        <p:nvSpPr>
          <p:cNvPr id="9" name="Rectangle: Rounded Corners 8">
            <a:extLst>
              <a:ext uri="{FF2B5EF4-FFF2-40B4-BE49-F238E27FC236}">
                <a16:creationId xmlns:a16="http://schemas.microsoft.com/office/drawing/2014/main" xmlns="" id="{2A29A4DD-A89D-CBAA-B075-B4A82AB377F7}"/>
              </a:ext>
            </a:extLst>
          </p:cNvPr>
          <p:cNvSpPr/>
          <p:nvPr/>
        </p:nvSpPr>
        <p:spPr>
          <a:xfrm>
            <a:off x="1222252" y="28550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2800" dirty="0">
                <a:solidFill>
                  <a:srgbClr val="000000"/>
                </a:solidFill>
                <a:latin typeface="UTM Avo" panose="02040603050506020204" pitchFamily="18" charset="0"/>
                <a:ea typeface="Calibri"/>
                <a:cs typeface="Arial" pitchFamily="34" charset="0"/>
              </a:rPr>
              <a:t>A. 1 ha = 1 000 m</a:t>
            </a:r>
            <a:r>
              <a:rPr lang="fr-FR" sz="2800" baseline="30000" dirty="0">
                <a:solidFill>
                  <a:srgbClr val="000000"/>
                </a:solidFill>
                <a:latin typeface="UTM Avo" panose="02040603050506020204" pitchFamily="18" charset="0"/>
                <a:ea typeface="Calibri"/>
                <a:cs typeface="Arial" pitchFamily="34" charset="0"/>
              </a:rPr>
              <a:t>2</a:t>
            </a:r>
            <a:r>
              <a:rPr lang="fr-FR" sz="2800" dirty="0">
                <a:solidFill>
                  <a:srgbClr val="000000"/>
                </a:solidFill>
                <a:latin typeface="UTM Avo" panose="02040603050506020204" pitchFamily="18" charset="0"/>
                <a:ea typeface="Calibri"/>
                <a:cs typeface="Arial" pitchFamily="34" charset="0"/>
              </a:rPr>
              <a:t>.</a:t>
            </a:r>
          </a:p>
        </p:txBody>
      </p:sp>
      <p:sp>
        <p:nvSpPr>
          <p:cNvPr id="12" name="Rectangle: Rounded Corners 11">
            <a:extLst>
              <a:ext uri="{FF2B5EF4-FFF2-40B4-BE49-F238E27FC236}">
                <a16:creationId xmlns:a16="http://schemas.microsoft.com/office/drawing/2014/main" xmlns="" id="{319B3B8B-821E-9355-2C6A-B288A4D7DBE6}"/>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a:spcBef>
                <a:spcPts val="200"/>
              </a:spcBef>
              <a:spcAft>
                <a:spcPts val="200"/>
              </a:spcAft>
            </a:pPr>
            <a:r>
              <a:rPr lang="fr-FR" sz="2800" dirty="0">
                <a:solidFill>
                  <a:srgbClr val="000000"/>
                </a:solidFill>
                <a:latin typeface="UTM Avo" panose="02040603050506020204" pitchFamily="18" charset="0"/>
                <a:ea typeface="Calibri"/>
                <a:cs typeface="Arial" pitchFamily="34" charset="0"/>
              </a:rPr>
              <a:t>D. 1 ha = 1 000 000 m</a:t>
            </a:r>
            <a:r>
              <a:rPr lang="fr-FR" sz="2800" baseline="30000" dirty="0">
                <a:solidFill>
                  <a:srgbClr val="000000"/>
                </a:solidFill>
                <a:latin typeface="UTM Avo" panose="02040603050506020204" pitchFamily="18" charset="0"/>
                <a:ea typeface="Calibri"/>
                <a:cs typeface="Arial" pitchFamily="34" charset="0"/>
              </a:rPr>
              <a:t>2</a:t>
            </a:r>
            <a:r>
              <a:rPr lang="fr-FR" sz="2800" dirty="0">
                <a:solidFill>
                  <a:srgbClr val="000000"/>
                </a:solidFill>
                <a:latin typeface="UTM Avo" panose="02040603050506020204" pitchFamily="18" charset="0"/>
                <a:ea typeface="Calibri"/>
                <a:cs typeface="Arial" pitchFamily="34" charset="0"/>
              </a:rPr>
              <a:t>.</a:t>
            </a:r>
          </a:p>
        </p:txBody>
      </p:sp>
      <p:pic>
        <p:nvPicPr>
          <p:cNvPr id="6" name="Picture 5">
            <a:extLst>
              <a:ext uri="{FF2B5EF4-FFF2-40B4-BE49-F238E27FC236}">
                <a16:creationId xmlns:a16="http://schemas.microsoft.com/office/drawing/2014/main" xmlns="" id="{3E4F2C8E-E3DD-C77A-C09D-B06EBF3340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1167021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D99694"/>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D99694"/>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8"/>
                                        </p:tgtEl>
                                        <p:attrNameLst>
                                          <p:attrName>fillcolor</p:attrName>
                                        </p:attrNameLst>
                                      </p:cBhvr>
                                      <p:to>
                                        <a:srgbClr val="92D050"/>
                                      </p:to>
                                    </p:animClr>
                                    <p:set>
                                      <p:cBhvr>
                                        <p:cTn id="21" dur="500" fill="hold"/>
                                        <p:tgtEl>
                                          <p:spTgt spid="8"/>
                                        </p:tgtEl>
                                        <p:attrNameLst>
                                          <p:attrName>fill.type</p:attrName>
                                        </p:attrNameLst>
                                      </p:cBhvr>
                                      <p:to>
                                        <p:strVal val="solid"/>
                                      </p:to>
                                    </p:set>
                                    <p:set>
                                      <p:cBhvr>
                                        <p:cTn id="22" dur="5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9"/>
                                        </p:tgtEl>
                                        <p:attrNameLst>
                                          <p:attrName>fillcolor</p:attrName>
                                        </p:attrNameLst>
                                      </p:cBhvr>
                                      <p:to>
                                        <a:srgbClr val="D99694"/>
                                      </p:to>
                                    </p:animClr>
                                    <p:set>
                                      <p:cBhvr>
                                        <p:cTn id="28" dur="500" fill="hold"/>
                                        <p:tgtEl>
                                          <p:spTgt spid="9"/>
                                        </p:tgtEl>
                                        <p:attrNameLst>
                                          <p:attrName>fill.type</p:attrName>
                                        </p:attrNameLst>
                                      </p:cBhvr>
                                      <p:to>
                                        <p:strVal val="solid"/>
                                      </p:to>
                                    </p:set>
                                    <p:set>
                                      <p:cBhvr>
                                        <p:cTn id="29" dur="500" fill="hold"/>
                                        <p:tgtEl>
                                          <p:spTgt spid="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xmlns="" id="{D83D3188-04A8-F212-E264-8B1805F95112}"/>
              </a:ext>
            </a:extLst>
          </p:cNvPr>
          <p:cNvSpPr/>
          <p:nvPr/>
        </p:nvSpPr>
        <p:spPr>
          <a:xfrm>
            <a:off x="2885028" y="490997"/>
            <a:ext cx="8712177" cy="206227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pPr>
            <a:r>
              <a:rPr lang="vi-VN" sz="2800" b="1" dirty="0">
                <a:solidFill>
                  <a:srgbClr val="000000"/>
                </a:solidFill>
                <a:latin typeface="UTM Avo" panose="02040603050506020204" pitchFamily="18" charset="0"/>
                <a:cs typeface="Arial" pitchFamily="34" charset="0"/>
              </a:rPr>
              <a:t>Câu hỏi 3: </a:t>
            </a:r>
            <a:r>
              <a:rPr lang="vi-VN" sz="2800" dirty="0">
                <a:solidFill>
                  <a:srgbClr val="000000"/>
                </a:solidFill>
                <a:latin typeface="UTM Avo" panose="02040603050506020204" pitchFamily="18" charset="0"/>
                <a:cs typeface="Arial" pitchFamily="34" charset="0"/>
              </a:rPr>
              <a:t>Diện tích của vườn quốc gia </a:t>
            </a:r>
            <a:r>
              <a:rPr lang="en-US" sz="2800" dirty="0" err="1" smtClean="0">
                <a:solidFill>
                  <a:srgbClr val="000000"/>
                </a:solidFill>
                <a:latin typeface="UTM Avo" panose="02040603050506020204" pitchFamily="18" charset="0"/>
                <a:cs typeface="Arial" pitchFamily="34" charset="0"/>
              </a:rPr>
              <a:t>Bái</a:t>
            </a:r>
            <a:r>
              <a:rPr lang="en-US" sz="2800" dirty="0" smtClean="0">
                <a:solidFill>
                  <a:srgbClr val="000000"/>
                </a:solidFill>
                <a:latin typeface="UTM Avo" panose="02040603050506020204" pitchFamily="18" charset="0"/>
                <a:cs typeface="Arial" pitchFamily="34" charset="0"/>
              </a:rPr>
              <a:t> </a:t>
            </a:r>
            <a:r>
              <a:rPr lang="en-US" sz="2800" dirty="0" err="1" smtClean="0">
                <a:solidFill>
                  <a:srgbClr val="000000"/>
                </a:solidFill>
                <a:latin typeface="UTM Avo" panose="02040603050506020204" pitchFamily="18" charset="0"/>
                <a:cs typeface="Arial" pitchFamily="34" charset="0"/>
              </a:rPr>
              <a:t>Tử</a:t>
            </a:r>
            <a:r>
              <a:rPr lang="en-US" sz="2800" dirty="0" smtClean="0">
                <a:solidFill>
                  <a:srgbClr val="000000"/>
                </a:solidFill>
                <a:latin typeface="UTM Avo" panose="02040603050506020204" pitchFamily="18" charset="0"/>
                <a:cs typeface="Arial" pitchFamily="34" charset="0"/>
              </a:rPr>
              <a:t> Long</a:t>
            </a:r>
            <a:r>
              <a:rPr lang="vi-VN" sz="2800" dirty="0" smtClean="0">
                <a:solidFill>
                  <a:srgbClr val="000000"/>
                </a:solidFill>
                <a:latin typeface="UTM Avo" panose="02040603050506020204" pitchFamily="18" charset="0"/>
                <a:cs typeface="Arial" pitchFamily="34" charset="0"/>
              </a:rPr>
              <a:t> </a:t>
            </a:r>
            <a:r>
              <a:rPr lang="vi-VN" sz="2800" dirty="0">
                <a:solidFill>
                  <a:srgbClr val="000000"/>
                </a:solidFill>
                <a:latin typeface="UTM Avo" panose="02040603050506020204" pitchFamily="18" charset="0"/>
                <a:cs typeface="Arial" pitchFamily="34" charset="0"/>
              </a:rPr>
              <a:t>là </a:t>
            </a:r>
            <a:r>
              <a:rPr lang="en-US" sz="2800" dirty="0" smtClean="0">
                <a:solidFill>
                  <a:srgbClr val="000000"/>
                </a:solidFill>
                <a:latin typeface="UTM Avo" panose="02040603050506020204" pitchFamily="18" charset="0"/>
                <a:cs typeface="Arial" pitchFamily="34" charset="0"/>
              </a:rPr>
              <a:t>15 7</a:t>
            </a:r>
            <a:r>
              <a:rPr lang="vi-VN" sz="2800" dirty="0" smtClean="0">
                <a:solidFill>
                  <a:srgbClr val="000000"/>
                </a:solidFill>
                <a:latin typeface="UTM Avo" panose="02040603050506020204" pitchFamily="18" charset="0"/>
                <a:cs typeface="Arial" pitchFamily="34" charset="0"/>
              </a:rPr>
              <a:t>8</a:t>
            </a:r>
            <a:r>
              <a:rPr lang="en-US" sz="2800" dirty="0" smtClean="0">
                <a:solidFill>
                  <a:srgbClr val="000000"/>
                </a:solidFill>
                <a:latin typeface="UTM Avo" panose="02040603050506020204" pitchFamily="18" charset="0"/>
                <a:cs typeface="Arial" pitchFamily="34" charset="0"/>
              </a:rPr>
              <a:t>3</a:t>
            </a:r>
            <a:r>
              <a:rPr lang="vi-VN" sz="2800" dirty="0" smtClean="0">
                <a:solidFill>
                  <a:srgbClr val="000000"/>
                </a:solidFill>
                <a:latin typeface="UTM Avo" panose="02040603050506020204" pitchFamily="18" charset="0"/>
                <a:cs typeface="Arial" pitchFamily="34" charset="0"/>
              </a:rPr>
              <a:t> </a:t>
            </a:r>
            <a:r>
              <a:rPr lang="vi-VN" sz="2800" dirty="0">
                <a:solidFill>
                  <a:srgbClr val="000000"/>
                </a:solidFill>
                <a:latin typeface="UTM Avo" panose="02040603050506020204" pitchFamily="18" charset="0"/>
                <a:cs typeface="Arial" pitchFamily="34" charset="0"/>
              </a:rPr>
              <a:t>ha. Hãy viết số đo diện tích của khu vườn dưới dạng mét vuông.</a:t>
            </a:r>
          </a:p>
        </p:txBody>
      </p:sp>
      <p:pic>
        <p:nvPicPr>
          <p:cNvPr id="12" name="Picture 2">
            <a:extLst>
              <a:ext uri="{FF2B5EF4-FFF2-40B4-BE49-F238E27FC236}">
                <a16:creationId xmlns:a16="http://schemas.microsoft.com/office/drawing/2014/main" xmlns="" id="{08952F1D-56AF-2BF2-5986-EB24ACD555B3}"/>
              </a:ext>
            </a:extLst>
          </p:cNvPr>
          <p:cNvPicPr>
            <a:picLocks noChangeAspect="1"/>
          </p:cNvPicPr>
          <p:nvPr/>
        </p:nvPicPr>
        <p:blipFill>
          <a:blip r:embed="rId8"/>
          <a:srcRect/>
          <a:stretch>
            <a:fillRect/>
          </a:stretch>
        </p:blipFill>
        <p:spPr>
          <a:xfrm>
            <a:off x="491001" y="522171"/>
            <a:ext cx="1929933" cy="1999931"/>
          </a:xfrm>
          <a:prstGeom prst="rect">
            <a:avLst/>
          </a:prstGeom>
        </p:spPr>
      </p:pic>
      <p:pic>
        <p:nvPicPr>
          <p:cNvPr id="3" name="Picture 6">
            <a:extLst>
              <a:ext uri="{FF2B5EF4-FFF2-40B4-BE49-F238E27FC236}">
                <a16:creationId xmlns:a16="http://schemas.microsoft.com/office/drawing/2014/main" xmlns="" id="{71E07ED1-0751-FCF3-F7CC-7714167EBE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458" y="5876009"/>
            <a:ext cx="981995" cy="981995"/>
          </a:xfrm>
          <a:prstGeom prst="rect">
            <a:avLst/>
          </a:prstGeom>
        </p:spPr>
      </p:pic>
      <p:pic>
        <p:nvPicPr>
          <p:cNvPr id="4" name="Picture 11">
            <a:hlinkClick r:id="rId9" action="ppaction://hlinksldjump"/>
            <a:extLst>
              <a:ext uri="{FF2B5EF4-FFF2-40B4-BE49-F238E27FC236}">
                <a16:creationId xmlns:a16="http://schemas.microsoft.com/office/drawing/2014/main" xmlns="" id="{1DC14CE4-D107-2D20-8931-CAECB7B37C17}"/>
              </a:ext>
            </a:extLst>
          </p:cNvPr>
          <p:cNvPicPr>
            <a:picLocks noChangeAspect="1"/>
          </p:cNvPicPr>
          <p:nvPr/>
        </p:nvPicPr>
        <p:blipFill>
          <a:blip r:embed="rId10"/>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xmlns="" id="{D4440DFE-96BA-EF28-B2DF-2E2665BFF1EE}"/>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r>
              <a:rPr lang="en-US" sz="2800" dirty="0">
                <a:solidFill>
                  <a:srgbClr val="000000"/>
                </a:solidFill>
                <a:latin typeface="UTM Avo" panose="02040603050506020204" pitchFamily="18" charset="0"/>
                <a:cs typeface="Arial" panose="020B0604020202020204" pitchFamily="34" charset="0"/>
              </a:rPr>
              <a:t>A. 22 408 000 m</a:t>
            </a:r>
            <a:r>
              <a:rPr lang="en-US" sz="2800" baseline="30000" dirty="0">
                <a:solidFill>
                  <a:srgbClr val="000000"/>
                </a:solidFill>
                <a:latin typeface="UTM Avo" panose="02040603050506020204" pitchFamily="18" charset="0"/>
                <a:cs typeface="Arial" panose="020B0604020202020204" pitchFamily="34" charset="0"/>
              </a:rPr>
              <a:t>2</a:t>
            </a:r>
            <a:endParaRPr lang="x-none" sz="2800" dirty="0">
              <a:solidFill>
                <a:srgbClr val="000000"/>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48FDE9D9-8154-4D08-44C7-66F8A042769C}"/>
              </a:ext>
            </a:extLst>
          </p:cNvPr>
          <p:cNvSpPr/>
          <p:nvPr/>
        </p:nvSpPr>
        <p:spPr>
          <a:xfrm>
            <a:off x="6250993" y="4763279"/>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r>
              <a:rPr lang="en-US" sz="2800" dirty="0">
                <a:solidFill>
                  <a:srgbClr val="000000"/>
                </a:solidFill>
                <a:latin typeface="UTM Avo" panose="02040603050506020204" pitchFamily="18" charset="0"/>
                <a:cs typeface="Arial" panose="020B0604020202020204" pitchFamily="34" charset="0"/>
              </a:rPr>
              <a:t>D. </a:t>
            </a:r>
            <a:r>
              <a:rPr lang="en-US" sz="2800" dirty="0" smtClean="0">
                <a:solidFill>
                  <a:srgbClr val="000000"/>
                </a:solidFill>
                <a:latin typeface="UTM Avo" panose="02040603050506020204" pitchFamily="18" charset="0"/>
                <a:cs typeface="Arial" panose="020B0604020202020204" pitchFamily="34" charset="0"/>
              </a:rPr>
              <a:t>157 830 000 m</a:t>
            </a:r>
            <a:r>
              <a:rPr lang="en-US" sz="2800" baseline="30000" dirty="0" smtClean="0">
                <a:solidFill>
                  <a:srgbClr val="000000"/>
                </a:solidFill>
                <a:latin typeface="UTM Avo" panose="02040603050506020204" pitchFamily="18" charset="0"/>
                <a:cs typeface="Arial" panose="020B0604020202020204" pitchFamily="34" charset="0"/>
              </a:rPr>
              <a:t>2</a:t>
            </a:r>
            <a:endParaRPr lang="x-none" sz="2800" dirty="0">
              <a:solidFill>
                <a:srgbClr val="000000"/>
              </a:solidFill>
              <a:latin typeface="UTM Avo" panose="020406030505060202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B3AE66C6-F34A-3EF2-BB69-A972D74C3E36}"/>
              </a:ext>
            </a:extLst>
          </p:cNvPr>
          <p:cNvSpPr/>
          <p:nvPr/>
        </p:nvSpPr>
        <p:spPr>
          <a:xfrm>
            <a:off x="6250993"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a:buSzPts val="3200"/>
            </a:pPr>
            <a:r>
              <a:rPr lang="en-US" sz="2800" dirty="0">
                <a:solidFill>
                  <a:srgbClr val="000000"/>
                </a:solidFill>
                <a:latin typeface="UTM Avo" panose="02040603050506020204" pitchFamily="18" charset="0"/>
                <a:cs typeface="Arial" panose="020B0604020202020204" pitchFamily="34" charset="0"/>
              </a:rPr>
              <a:t>B. 2 224 080 m</a:t>
            </a:r>
            <a:r>
              <a:rPr lang="en-US" sz="2800" baseline="30000" dirty="0">
                <a:solidFill>
                  <a:srgbClr val="000000"/>
                </a:solidFill>
                <a:latin typeface="UTM Avo" panose="02040603050506020204" pitchFamily="18" charset="0"/>
                <a:cs typeface="Arial" panose="020B0604020202020204" pitchFamily="34" charset="0"/>
              </a:rPr>
              <a:t>2</a:t>
            </a:r>
            <a:endParaRPr lang="x-none" sz="2800" dirty="0">
              <a:solidFill>
                <a:srgbClr val="000000"/>
              </a:solidFill>
              <a:latin typeface="UTM Avo" panose="020406030505060202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44AACDED-E608-7AA9-B7E7-F7D8DFB795B1}"/>
              </a:ext>
            </a:extLst>
          </p:cNvPr>
          <p:cNvSpPr/>
          <p:nvPr/>
        </p:nvSpPr>
        <p:spPr>
          <a:xfrm>
            <a:off x="1222252" y="4763279"/>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C. 224 080 m</a:t>
            </a:r>
            <a:r>
              <a:rPr lang="en-US" sz="2800" baseline="30000" dirty="0">
                <a:solidFill>
                  <a:srgbClr val="000000"/>
                </a:solidFill>
                <a:latin typeface="UTM Avo" panose="02040603050506020204" pitchFamily="18" charset="0"/>
                <a:cs typeface="Arial" panose="020B0604020202020204" pitchFamily="34" charset="0"/>
              </a:rPr>
              <a:t>2</a:t>
            </a:r>
            <a:endParaRPr lang="x-none" sz="2800" dirty="0">
              <a:solidFill>
                <a:srgbClr val="000000"/>
              </a:solidFill>
              <a:latin typeface="UTM Avo" panose="02040603050506020204" pitchFamily="18" charset="0"/>
              <a:cs typeface="Arial" panose="020B0604020202020204" pitchFamily="34" charset="0"/>
            </a:endParaRPr>
          </a:p>
        </p:txBody>
      </p:sp>
      <p:pic>
        <p:nvPicPr>
          <p:cNvPr id="6" name="Picture 5">
            <a:extLst>
              <a:ext uri="{FF2B5EF4-FFF2-40B4-BE49-F238E27FC236}">
                <a16:creationId xmlns:a16="http://schemas.microsoft.com/office/drawing/2014/main" xmlns="" id="{3E7882A3-B084-4AC6-4CDC-981B1C217F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4076265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D99694"/>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0"/>
                                        </p:tgtEl>
                                        <p:attrNameLst>
                                          <p:attrName>fillcolor</p:attrName>
                                        </p:attrNameLst>
                                      </p:cBhvr>
                                      <p:to>
                                        <a:srgbClr val="D99694"/>
                                      </p:to>
                                    </p:animClr>
                                    <p:set>
                                      <p:cBhvr>
                                        <p:cTn id="14" dur="500" fill="hold"/>
                                        <p:tgtEl>
                                          <p:spTgt spid="10"/>
                                        </p:tgtEl>
                                        <p:attrNameLst>
                                          <p:attrName>fill.type</p:attrName>
                                        </p:attrNameLst>
                                      </p:cBhvr>
                                      <p:to>
                                        <p:strVal val="solid"/>
                                      </p:to>
                                    </p:set>
                                    <p:set>
                                      <p:cBhvr>
                                        <p:cTn id="15" dur="500" fill="hold"/>
                                        <p:tgtEl>
                                          <p:spTgt spid="10"/>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8"/>
                                        </p:tgtEl>
                                        <p:attrNameLst>
                                          <p:attrName>fillcolor</p:attrName>
                                        </p:attrNameLst>
                                      </p:cBhvr>
                                      <p:to>
                                        <a:srgbClr val="92D050"/>
                                      </p:to>
                                    </p:animClr>
                                    <p:set>
                                      <p:cBhvr>
                                        <p:cTn id="21" dur="500" fill="hold"/>
                                        <p:tgtEl>
                                          <p:spTgt spid="8"/>
                                        </p:tgtEl>
                                        <p:attrNameLst>
                                          <p:attrName>fill.type</p:attrName>
                                        </p:attrNameLst>
                                      </p:cBhvr>
                                      <p:to>
                                        <p:strVal val="solid"/>
                                      </p:to>
                                    </p:set>
                                    <p:set>
                                      <p:cBhvr>
                                        <p:cTn id="22" dur="5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9"/>
                                        </p:tgtEl>
                                        <p:attrNameLst>
                                          <p:attrName>fillcolor</p:attrName>
                                        </p:attrNameLst>
                                      </p:cBhvr>
                                      <p:to>
                                        <a:srgbClr val="D99694"/>
                                      </p:to>
                                    </p:animClr>
                                    <p:set>
                                      <p:cBhvr>
                                        <p:cTn id="28" dur="500" fill="hold"/>
                                        <p:tgtEl>
                                          <p:spTgt spid="9"/>
                                        </p:tgtEl>
                                        <p:attrNameLst>
                                          <p:attrName>fill.type</p:attrName>
                                        </p:attrNameLst>
                                      </p:cBhvr>
                                      <p:to>
                                        <p:strVal val="solid"/>
                                      </p:to>
                                    </p:set>
                                    <p:set>
                                      <p:cBhvr>
                                        <p:cTn id="29" dur="500" fill="hold"/>
                                        <p:tgtEl>
                                          <p:spTgt spid="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xmlns="" id="{D83D3188-04A8-F212-E264-8B1805F95112}"/>
              </a:ext>
            </a:extLst>
          </p:cNvPr>
          <p:cNvSpPr/>
          <p:nvPr/>
        </p:nvSpPr>
        <p:spPr>
          <a:xfrm>
            <a:off x="2988830" y="362278"/>
            <a:ext cx="8712177" cy="2359757"/>
          </a:xfrm>
          <a:prstGeom prst="wedgeRoundRectCallout">
            <a:avLst>
              <a:gd name="adj1" fmla="val -54943"/>
              <a:gd name="adj2" fmla="val -88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spcAft>
                <a:spcPts val="533"/>
              </a:spcAft>
            </a:pPr>
            <a:r>
              <a:rPr lang="en-US" sz="2800" b="1" dirty="0">
                <a:solidFill>
                  <a:srgbClr val="000000"/>
                </a:solidFill>
                <a:latin typeface="UTM Avo" panose="02040603050506020204" pitchFamily="18" charset="0"/>
                <a:ea typeface="等线"/>
                <a:cs typeface="Arial" pitchFamily="34" charset="0"/>
              </a:rPr>
              <a:t>Câu </a:t>
            </a:r>
            <a:r>
              <a:rPr lang="en-US" sz="2800" b="1" dirty="0" err="1">
                <a:solidFill>
                  <a:srgbClr val="000000"/>
                </a:solidFill>
                <a:latin typeface="UTM Avo" panose="02040603050506020204" pitchFamily="18" charset="0"/>
                <a:ea typeface="等线"/>
                <a:cs typeface="Arial" pitchFamily="34" charset="0"/>
              </a:rPr>
              <a:t>hỏi</a:t>
            </a:r>
            <a:r>
              <a:rPr lang="en-US" sz="2800" b="1" dirty="0">
                <a:solidFill>
                  <a:srgbClr val="000000"/>
                </a:solidFill>
                <a:latin typeface="UTM Avo" panose="02040603050506020204" pitchFamily="18" charset="0"/>
                <a:ea typeface="等线"/>
                <a:cs typeface="Arial" pitchFamily="34" charset="0"/>
              </a:rPr>
              <a:t> 4: </a:t>
            </a:r>
            <a:r>
              <a:rPr lang="en-US" sz="2800" dirty="0" err="1">
                <a:solidFill>
                  <a:srgbClr val="000000"/>
                </a:solidFill>
                <a:latin typeface="UTM Avo" panose="02040603050506020204" pitchFamily="18" charset="0"/>
                <a:ea typeface="等线"/>
                <a:cs typeface="Arial" pitchFamily="34" charset="0"/>
              </a:rPr>
              <a:t>Hồ</a:t>
            </a:r>
            <a:r>
              <a:rPr lang="en-US" sz="2800" dirty="0">
                <a:solidFill>
                  <a:srgbClr val="000000"/>
                </a:solidFill>
                <a:latin typeface="UTM Avo" panose="02040603050506020204" pitchFamily="18" charset="0"/>
                <a:ea typeface="等线"/>
                <a:cs typeface="Arial" pitchFamily="34" charset="0"/>
              </a:rPr>
              <a:t> Hoàn </a:t>
            </a:r>
            <a:r>
              <a:rPr lang="en-US" sz="2800" dirty="0" err="1">
                <a:solidFill>
                  <a:srgbClr val="000000"/>
                </a:solidFill>
                <a:latin typeface="UTM Avo" panose="02040603050506020204" pitchFamily="18" charset="0"/>
                <a:ea typeface="等线"/>
                <a:cs typeface="Arial" pitchFamily="34" charset="0"/>
              </a:rPr>
              <a:t>Kiếm</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có</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diện</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tích</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là</a:t>
            </a:r>
            <a:r>
              <a:rPr lang="en-US" sz="2800" dirty="0">
                <a:solidFill>
                  <a:srgbClr val="000000"/>
                </a:solidFill>
                <a:latin typeface="UTM Avo" panose="02040603050506020204" pitchFamily="18" charset="0"/>
                <a:ea typeface="等线"/>
                <a:cs typeface="Arial" pitchFamily="34" charset="0"/>
              </a:rPr>
              <a:t> 12 ha. Số </a:t>
            </a:r>
            <a:r>
              <a:rPr lang="en-US" sz="2800" dirty="0" err="1">
                <a:solidFill>
                  <a:srgbClr val="000000"/>
                </a:solidFill>
                <a:latin typeface="UTM Avo" panose="02040603050506020204" pitchFamily="18" charset="0"/>
                <a:ea typeface="等线"/>
                <a:cs typeface="Arial" pitchFamily="34" charset="0"/>
              </a:rPr>
              <a:t>đo</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diện</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tích</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trên</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đọc</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là</a:t>
            </a:r>
            <a:r>
              <a:rPr lang="en-US" sz="2800" dirty="0">
                <a:solidFill>
                  <a:srgbClr val="000000"/>
                </a:solidFill>
                <a:latin typeface="UTM Avo" panose="02040603050506020204" pitchFamily="18" charset="0"/>
                <a:ea typeface="等线"/>
                <a:cs typeface="Arial" pitchFamily="34" charset="0"/>
              </a:rPr>
              <a:t> </a:t>
            </a:r>
          </a:p>
        </p:txBody>
      </p:sp>
      <p:pic>
        <p:nvPicPr>
          <p:cNvPr id="14" name="Picture 8">
            <a:extLst>
              <a:ext uri="{FF2B5EF4-FFF2-40B4-BE49-F238E27FC236}">
                <a16:creationId xmlns:a16="http://schemas.microsoft.com/office/drawing/2014/main" xmlns="" id="{78040024-FAE0-1F4A-B3A0-59025BC2864D}"/>
              </a:ext>
            </a:extLst>
          </p:cNvPr>
          <p:cNvPicPr>
            <a:picLocks noChangeAspect="1"/>
          </p:cNvPicPr>
          <p:nvPr/>
        </p:nvPicPr>
        <p:blipFill>
          <a:blip r:embed="rId8"/>
          <a:srcRect/>
          <a:stretch>
            <a:fillRect/>
          </a:stretch>
        </p:blipFill>
        <p:spPr>
          <a:xfrm>
            <a:off x="491000" y="676471"/>
            <a:ext cx="1994421" cy="2045560"/>
          </a:xfrm>
          <a:prstGeom prst="rect">
            <a:avLst/>
          </a:prstGeom>
        </p:spPr>
      </p:pic>
      <p:pic>
        <p:nvPicPr>
          <p:cNvPr id="3" name="Picture 6">
            <a:extLst>
              <a:ext uri="{FF2B5EF4-FFF2-40B4-BE49-F238E27FC236}">
                <a16:creationId xmlns:a16="http://schemas.microsoft.com/office/drawing/2014/main" xmlns="" id="{18EDCDCE-566F-2627-2D91-2A8649BF47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458" y="5876009"/>
            <a:ext cx="981995" cy="981995"/>
          </a:xfrm>
          <a:prstGeom prst="rect">
            <a:avLst/>
          </a:prstGeom>
        </p:spPr>
      </p:pic>
      <p:pic>
        <p:nvPicPr>
          <p:cNvPr id="4" name="Picture 11">
            <a:hlinkClick r:id="rId9" action="ppaction://hlinksldjump"/>
            <a:extLst>
              <a:ext uri="{FF2B5EF4-FFF2-40B4-BE49-F238E27FC236}">
                <a16:creationId xmlns:a16="http://schemas.microsoft.com/office/drawing/2014/main" xmlns="" id="{A7B18114-BA41-6A3F-CFCB-A126FB5956B2}"/>
              </a:ext>
            </a:extLst>
          </p:cNvPr>
          <p:cNvPicPr>
            <a:picLocks noChangeAspect="1"/>
          </p:cNvPicPr>
          <p:nvPr/>
        </p:nvPicPr>
        <p:blipFill>
          <a:blip r:embed="rId10"/>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xmlns="" id="{8953163F-4D1F-B4BC-EDC8-AABE00520BDC}"/>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A. </a:t>
            </a:r>
            <a:r>
              <a:rPr lang="en-US" sz="2800" dirty="0" err="1">
                <a:solidFill>
                  <a:srgbClr val="000000"/>
                </a:solidFill>
                <a:latin typeface="UTM Avo" panose="02040603050506020204" pitchFamily="18" charset="0"/>
                <a:cs typeface="Arial" panose="020B0604020202020204" pitchFamily="34" charset="0"/>
              </a:rPr>
              <a:t>mười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hai</a:t>
            </a:r>
            <a:r>
              <a:rPr lang="en-US" sz="2800" dirty="0">
                <a:solidFill>
                  <a:srgbClr val="000000"/>
                </a:solidFill>
                <a:latin typeface="UTM Avo" panose="02040603050506020204" pitchFamily="18" charset="0"/>
                <a:cs typeface="Arial" panose="020B0604020202020204" pitchFamily="34" charset="0"/>
              </a:rPr>
              <a:t> ha</a:t>
            </a:r>
            <a:endParaRPr lang="x-none" sz="2800" dirty="0">
              <a:solidFill>
                <a:srgbClr val="000000"/>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EFDCDBC2-D05E-DB30-E074-BF83916079DB}"/>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C. </a:t>
            </a:r>
            <a:r>
              <a:rPr lang="en-US" sz="2800" dirty="0" err="1">
                <a:solidFill>
                  <a:srgbClr val="000000"/>
                </a:solidFill>
                <a:latin typeface="UTM Avo" panose="02040603050506020204" pitchFamily="18" charset="0"/>
                <a:cs typeface="Arial" panose="020B0604020202020204" pitchFamily="34" charset="0"/>
              </a:rPr>
              <a:t>mười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hai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héc</a:t>
            </a:r>
            <a:r>
              <a:rPr lang="en-US" sz="2800" dirty="0">
                <a:solidFill>
                  <a:srgbClr val="000000"/>
                </a:solidFill>
                <a:latin typeface="UTM Avo" panose="02040603050506020204" pitchFamily="18" charset="0"/>
                <a:cs typeface="Arial" panose="020B0604020202020204" pitchFamily="34" charset="0"/>
              </a:rPr>
              <a:t> ta </a:t>
            </a:r>
            <a:r>
              <a:rPr lang="en-US" sz="2800" dirty="0" err="1">
                <a:solidFill>
                  <a:srgbClr val="000000"/>
                </a:solidFill>
                <a:latin typeface="UTM Avo" panose="02040603050506020204" pitchFamily="18" charset="0"/>
                <a:cs typeface="Arial" panose="020B0604020202020204" pitchFamily="34" charset="0"/>
              </a:rPr>
              <a:t>vuông</a:t>
            </a:r>
            <a:endParaRPr lang="x-none" sz="2800" dirty="0">
              <a:solidFill>
                <a:srgbClr val="000000"/>
              </a:solidFill>
              <a:latin typeface="UTM Avo" panose="020406030505060202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2A27DA89-33D7-7502-C2A1-C095B63FA100}"/>
              </a:ext>
            </a:extLst>
          </p:cNvPr>
          <p:cNvSpPr/>
          <p:nvPr/>
        </p:nvSpPr>
        <p:spPr>
          <a:xfrm>
            <a:off x="6250993"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B. </a:t>
            </a:r>
            <a:r>
              <a:rPr lang="en-US" sz="2800" dirty="0" err="1">
                <a:solidFill>
                  <a:srgbClr val="000000"/>
                </a:solidFill>
                <a:latin typeface="UTM Avo" panose="02040603050506020204" pitchFamily="18" charset="0"/>
                <a:cs typeface="Arial" panose="020B0604020202020204" pitchFamily="34" charset="0"/>
              </a:rPr>
              <a:t>mười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hai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mét</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vuông</a:t>
            </a:r>
            <a:endParaRPr lang="x-none" sz="2800" dirty="0">
              <a:solidFill>
                <a:srgbClr val="000000"/>
              </a:solidFill>
              <a:latin typeface="UTM Avo" panose="020406030505060202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DE14934E-20A6-7D64-CA3E-A41BD37E648C}"/>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D. </a:t>
            </a:r>
            <a:r>
              <a:rPr lang="en-US" sz="2800" dirty="0" err="1">
                <a:solidFill>
                  <a:srgbClr val="000000"/>
                </a:solidFill>
                <a:latin typeface="UTM Avo" panose="02040603050506020204" pitchFamily="18" charset="0"/>
                <a:cs typeface="Arial" panose="020B0604020202020204" pitchFamily="34" charset="0"/>
              </a:rPr>
              <a:t>mười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hai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héc</a:t>
            </a:r>
            <a:r>
              <a:rPr lang="en-US" sz="2800" dirty="0">
                <a:solidFill>
                  <a:srgbClr val="000000"/>
                </a:solidFill>
                <a:latin typeface="UTM Avo" panose="02040603050506020204" pitchFamily="18" charset="0"/>
                <a:cs typeface="Arial" panose="020B0604020202020204" pitchFamily="34" charset="0"/>
              </a:rPr>
              <a:t>-ta</a:t>
            </a:r>
            <a:endParaRPr lang="x-none" sz="2800" dirty="0">
              <a:solidFill>
                <a:srgbClr val="000000"/>
              </a:solidFill>
              <a:latin typeface="UTM Avo" panose="02040603050506020204" pitchFamily="18" charset="0"/>
              <a:cs typeface="Arial" panose="020B0604020202020204" pitchFamily="34" charset="0"/>
            </a:endParaRPr>
          </a:p>
        </p:txBody>
      </p:sp>
      <p:pic>
        <p:nvPicPr>
          <p:cNvPr id="6" name="Picture 5">
            <a:extLst>
              <a:ext uri="{FF2B5EF4-FFF2-40B4-BE49-F238E27FC236}">
                <a16:creationId xmlns:a16="http://schemas.microsoft.com/office/drawing/2014/main" xmlns="" id="{CAD2AFDC-8E93-1F12-35D6-08D8F765CB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3948764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D99694"/>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D99694"/>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8"/>
                                        </p:tgtEl>
                                        <p:attrNameLst>
                                          <p:attrName>fillcolor</p:attrName>
                                        </p:attrNameLst>
                                      </p:cBhvr>
                                      <p:to>
                                        <a:srgbClr val="D99694"/>
                                      </p:to>
                                    </p:animClr>
                                    <p:set>
                                      <p:cBhvr>
                                        <p:cTn id="21" dur="500" fill="hold"/>
                                        <p:tgtEl>
                                          <p:spTgt spid="8"/>
                                        </p:tgtEl>
                                        <p:attrNameLst>
                                          <p:attrName>fill.type</p:attrName>
                                        </p:attrNameLst>
                                      </p:cBhvr>
                                      <p:to>
                                        <p:strVal val="solid"/>
                                      </p:to>
                                    </p:set>
                                    <p:set>
                                      <p:cBhvr>
                                        <p:cTn id="22" dur="5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0"/>
                                        </p:tgtEl>
                                        <p:attrNameLst>
                                          <p:attrName>fillcolor</p:attrName>
                                        </p:attrNameLst>
                                      </p:cBhvr>
                                      <p:to>
                                        <a:srgbClr val="92D050"/>
                                      </p:to>
                                    </p:animClr>
                                    <p:set>
                                      <p:cBhvr>
                                        <p:cTn id="28" dur="500" fill="hold"/>
                                        <p:tgtEl>
                                          <p:spTgt spid="10"/>
                                        </p:tgtEl>
                                        <p:attrNameLst>
                                          <p:attrName>fill.type</p:attrName>
                                        </p:attrNameLst>
                                      </p:cBhvr>
                                      <p:to>
                                        <p:strVal val="solid"/>
                                      </p:to>
                                    </p:set>
                                    <p:set>
                                      <p:cBhvr>
                                        <p:cTn id="29" dur="5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Template mẫu Toán 4" id="{2177364B-33F2-4BA7-B4AE-EF27B5C74F07}" vid="{F80FDD4E-B15E-4EB9-BC92-ABD0ED9503E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770</TotalTime>
  <Words>736</Words>
  <Application>Microsoft Office PowerPoint</Application>
  <PresentationFormat>Custom</PresentationFormat>
  <Paragraphs>79</Paragraphs>
  <Slides>23</Slides>
  <Notes>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Arial</vt:lpstr>
      <vt:lpstr>UTM Avo</vt:lpstr>
      <vt:lpstr>等线</vt:lpstr>
      <vt:lpstr>Bahnschrift SemiBold Condensed</vt:lpstr>
      <vt:lpstr>Times New Roman</vt:lpstr>
      <vt:lpstr>Calibri</vt:lpstr>
      <vt:lpstr>Cambria Math</vt:lpstr>
      <vt:lpstr>Calibri Light</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7</cp:lastModifiedBy>
  <cp:revision>81</cp:revision>
  <dcterms:created xsi:type="dcterms:W3CDTF">2023-10-24T04:45:10Z</dcterms:created>
  <dcterms:modified xsi:type="dcterms:W3CDTF">2025-11-04T02:42:14Z</dcterms:modified>
</cp:coreProperties>
</file>