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audio1.wav" ContentType="audio/x-wav"/>
  <Override PartName="/ppt/media/audio2.wav" ContentType="audio/x-wav"/>
  <Override PartName="/ppt/media/audio3.wav" ContentType="audio/x-wav"/>
  <Override PartName="/ppt/media/audio4.wav" ContentType="audio/x-wav"/>
  <Override PartName="/ppt/media/audio5.wav" ContentType="audio/x-wav"/>
  <Override PartName="/ppt/media/audio6.wav" ContentType="audio/x-wav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>
  <p:sldMasterIdLst>
    <p:sldMasterId id="2147483875" r:id="rId1"/>
  </p:sldMasterIdLst>
  <p:notesMasterIdLst>
    <p:notesMasterId r:id="rId35"/>
  </p:notesMasterIdLst>
  <p:sldIdLst>
    <p:sldId id="293" r:id="rId2"/>
    <p:sldId id="353" r:id="rId3"/>
    <p:sldId id="377" r:id="rId4"/>
    <p:sldId id="371" r:id="rId5"/>
    <p:sldId id="269" r:id="rId6"/>
    <p:sldId id="273" r:id="rId7"/>
    <p:sldId id="274" r:id="rId8"/>
    <p:sldId id="278" r:id="rId9"/>
    <p:sldId id="275" r:id="rId10"/>
    <p:sldId id="277" r:id="rId11"/>
    <p:sldId id="276" r:id="rId12"/>
    <p:sldId id="279" r:id="rId13"/>
    <p:sldId id="280" r:id="rId14"/>
    <p:sldId id="354" r:id="rId15"/>
    <p:sldId id="355" r:id="rId16"/>
    <p:sldId id="372" r:id="rId17"/>
    <p:sldId id="373" r:id="rId18"/>
    <p:sldId id="337" r:id="rId19"/>
    <p:sldId id="374" r:id="rId20"/>
    <p:sldId id="323" r:id="rId21"/>
    <p:sldId id="267" r:id="rId22"/>
    <p:sldId id="378" r:id="rId23"/>
    <p:sldId id="379" r:id="rId24"/>
    <p:sldId id="268" r:id="rId25"/>
    <p:sldId id="351" r:id="rId26"/>
    <p:sldId id="380" r:id="rId27"/>
    <p:sldId id="381" r:id="rId28"/>
    <p:sldId id="370" r:id="rId29"/>
    <p:sldId id="289" r:id="rId30"/>
    <p:sldId id="349" r:id="rId31"/>
    <p:sldId id="305" r:id="rId32"/>
    <p:sldId id="325" r:id="rId33"/>
    <p:sldId id="347" r:id="rId34"/>
  </p:sldIdLst>
  <p:sldSz cx="12192000" cy="6858000"/>
  <p:notesSz cx="6858000" cy="9144000"/>
  <p:embeddedFontLst>
    <p:embeddedFont>
      <p:font typeface="SimSun" pitchFamily="2" charset="-122"/>
      <p:regular r:id="rId36"/>
    </p:embeddedFont>
    <p:embeddedFont>
      <p:font typeface="Calibri Light" pitchFamily="34" charset="0"/>
      <p:regular r:id="rId37"/>
      <p:italic r:id="rId38"/>
    </p:embeddedFont>
    <p:embeddedFont>
      <p:font typeface="Tahoma" pitchFamily="34" charset="0"/>
      <p:regular r:id="rId39"/>
      <p:bold r:id="rId40"/>
    </p:embeddedFont>
    <p:embeddedFont>
      <p:font typeface="Calibri" pitchFamily="34" charset="0"/>
      <p:regular r:id="rId41"/>
      <p:bold r:id="rId42"/>
      <p:italic r:id="rId43"/>
      <p:boldItalic r:id="rId44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0CFCD"/>
    <a:srgbClr val="0E73B7"/>
    <a:srgbClr val="E43230"/>
    <a:srgbClr val="E99D05"/>
    <a:srgbClr val="DBB2CB"/>
    <a:srgbClr val="DCADCB"/>
    <a:srgbClr val="9F7906"/>
    <a:srgbClr val="E9AAD4"/>
    <a:srgbClr val="668B06"/>
    <a:srgbClr val="3E61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176" autoAdjust="0"/>
    <p:restoredTop sz="94660"/>
  </p:normalViewPr>
  <p:slideViewPr>
    <p:cSldViewPr snapToGrid="0">
      <p:cViewPr varScale="1">
        <p:scale>
          <a:sx n="92" d="100"/>
          <a:sy n="92" d="100"/>
        </p:scale>
        <p:origin x="-444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7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B05BEF-35DF-428A-8A7F-9CC56993A449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AFE94A-E432-4B77-937A-3DC995F5E8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3287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>
            <a:extLst>
              <a:ext uri="{FF2B5EF4-FFF2-40B4-BE49-F238E27FC236}">
                <a16:creationId xmlns="" xmlns:a16="http://schemas.microsoft.com/office/drawing/2014/main" id="{1AA2E253-A92F-4A6F-AFAD-6A00DD96263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Notes Placeholder 2">
            <a:extLst>
              <a:ext uri="{FF2B5EF4-FFF2-40B4-BE49-F238E27FC236}">
                <a16:creationId xmlns="" xmlns:a16="http://schemas.microsoft.com/office/drawing/2014/main" id="{882C7D5B-B6BF-4379-B0BE-46EBE08C1A5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32772" name="Slide Number Placeholder 3">
            <a:extLst>
              <a:ext uri="{FF2B5EF4-FFF2-40B4-BE49-F238E27FC236}">
                <a16:creationId xmlns="" xmlns:a16="http://schemas.microsoft.com/office/drawing/2014/main" id="{B9497E7D-F053-4AF2-BE0E-9F01723D278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2034F3D3-80F2-44BA-97B8-D07EB2DA48EF}" type="slidenum">
              <a:rPr lang="en-US" altLang="en-US"/>
              <a:pPr/>
              <a:t>29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>
            <a:extLst>
              <a:ext uri="{FF2B5EF4-FFF2-40B4-BE49-F238E27FC236}">
                <a16:creationId xmlns="" xmlns:a16="http://schemas.microsoft.com/office/drawing/2014/main" id="{C0EC92DA-A9C5-40EA-85D5-4FC01671B06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Notes Placeholder 2">
            <a:extLst>
              <a:ext uri="{FF2B5EF4-FFF2-40B4-BE49-F238E27FC236}">
                <a16:creationId xmlns="" xmlns:a16="http://schemas.microsoft.com/office/drawing/2014/main" id="{374C5EC5-74C2-4342-90CB-199455B5C8D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34820" name="Slide Number Placeholder 3">
            <a:extLst>
              <a:ext uri="{FF2B5EF4-FFF2-40B4-BE49-F238E27FC236}">
                <a16:creationId xmlns="" xmlns:a16="http://schemas.microsoft.com/office/drawing/2014/main" id="{EE1C79BC-430F-4884-9876-5FBED89AD2E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8EB1CC6A-0DF1-4A4E-A41D-1172250DC5C0}" type="slidenum">
              <a:rPr lang="en-US" altLang="en-US"/>
              <a:pPr/>
              <a:t>30</a:t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30/10/2025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16369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30/10/2025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58351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30/10/2025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4794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0;p8">
            <a:extLst>
              <a:ext uri="{FF2B5EF4-FFF2-40B4-BE49-F238E27FC236}">
                <a16:creationId xmlns="" xmlns:a16="http://schemas.microsoft.com/office/drawing/2014/main" id="{3D1BA17C-7DBC-4228-B3DC-21E3641FAB47}"/>
              </a:ext>
            </a:extLst>
          </p:cNvPr>
          <p:cNvPicPr preferRelativeResize="0"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638"/>
            <a:ext cx="12185650" cy="681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Google Shape;23;p8">
            <a:extLst>
              <a:ext uri="{FF2B5EF4-FFF2-40B4-BE49-F238E27FC236}">
                <a16:creationId xmlns="" xmlns:a16="http://schemas.microsoft.com/office/drawing/2014/main" id="{68C6B1DA-86EA-44C5-AC6E-83C20D0528B5}"/>
              </a:ext>
            </a:extLst>
          </p:cNvPr>
          <p:cNvSpPr txBox="1">
            <a:spLocks noGrp="1"/>
          </p:cNvSpPr>
          <p:nvPr>
            <p:ph type="dt" idx="10"/>
          </p:nvPr>
        </p:nvSpPr>
        <p:spPr/>
        <p:txBody>
          <a:bodyPr spcFirstLastPara="1" wrap="square" lIns="91425" tIns="45700" rIns="91425" bIns="45700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mtClean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fld id="{B4054C6E-BA5B-413B-AADA-6AD424567E8F}" type="datetimeFigureOut">
              <a:rPr lang="en-US"/>
              <a:pPr>
                <a:defRPr/>
              </a:pPr>
              <a:t>10/30/2025</a:t>
            </a:fld>
            <a:endParaRPr lang="en-US"/>
          </a:p>
        </p:txBody>
      </p:sp>
      <p:sp>
        <p:nvSpPr>
          <p:cNvPr id="4" name="Google Shape;24;p8">
            <a:extLst>
              <a:ext uri="{FF2B5EF4-FFF2-40B4-BE49-F238E27FC236}">
                <a16:creationId xmlns="" xmlns:a16="http://schemas.microsoft.com/office/drawing/2014/main" id="{47934DA6-E108-4D0F-809A-CA247D18148B}"/>
              </a:ext>
            </a:extLst>
          </p:cNvPr>
          <p:cNvSpPr txBox="1">
            <a:spLocks noGrp="1"/>
          </p:cNvSpPr>
          <p:nvPr>
            <p:ph type="ftr" idx="11"/>
          </p:nvPr>
        </p:nvSpPr>
        <p:spPr/>
        <p:txBody>
          <a:bodyPr spcFirstLastPara="1" wrap="square" lIns="91425" tIns="45700" rIns="91425" bIns="45700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 lang="en-US"/>
          </a:p>
        </p:txBody>
      </p:sp>
      <p:sp>
        <p:nvSpPr>
          <p:cNvPr id="5" name="Google Shape;25;p8">
            <a:extLst>
              <a:ext uri="{FF2B5EF4-FFF2-40B4-BE49-F238E27FC236}">
                <a16:creationId xmlns="" xmlns:a16="http://schemas.microsoft.com/office/drawing/2014/main" id="{0D8BF891-680B-4182-9250-9165B7D62FCC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/>
        <p:txBody>
          <a:bodyPr lIns="91425" tIns="45700" rIns="91425" bIns="45700">
            <a:noAutofit/>
          </a:bodyPr>
          <a:lstStyle>
            <a:lvl1pPr>
              <a:defRPr/>
            </a:lvl1pPr>
          </a:lstStyle>
          <a:p>
            <a:fld id="{E1CC5A6A-17C4-4B1A-BBED-0DCDA263992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709791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30/10/2025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25618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30/10/2025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67900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30/10/2025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66781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30/10/2025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04372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30/10/2025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16783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30/10/2025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63810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30/10/2025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09350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30/10/2025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34722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30/10/2025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1884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6" r:id="rId1"/>
    <p:sldLayoutId id="2147483877" r:id="rId2"/>
    <p:sldLayoutId id="2147483878" r:id="rId3"/>
    <p:sldLayoutId id="2147483879" r:id="rId4"/>
    <p:sldLayoutId id="2147483880" r:id="rId5"/>
    <p:sldLayoutId id="2147483881" r:id="rId6"/>
    <p:sldLayoutId id="2147483882" r:id="rId7"/>
    <p:sldLayoutId id="2147483883" r:id="rId8"/>
    <p:sldLayoutId id="2147483884" r:id="rId9"/>
    <p:sldLayoutId id="2147483885" r:id="rId10"/>
    <p:sldLayoutId id="2147483886" r:id="rId11"/>
    <p:sldLayoutId id="2147483887" r:id="rId12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7.png"/><Relationship Id="rId3" Type="http://schemas.openxmlformats.org/officeDocument/2006/relationships/audio" Target="../media/audio3.wav"/><Relationship Id="rId7" Type="http://schemas.openxmlformats.org/officeDocument/2006/relationships/image" Target="../media/image12.png"/><Relationship Id="rId12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16.png"/><Relationship Id="rId5" Type="http://schemas.openxmlformats.org/officeDocument/2006/relationships/image" Target="../media/image11.png"/><Relationship Id="rId10" Type="http://schemas.microsoft.com/office/2007/relationships/hdphoto" Target="../media/hdphoto3.wdp"/><Relationship Id="rId4" Type="http://schemas.openxmlformats.org/officeDocument/2006/relationships/audio" Target="../media/audio2.wav"/><Relationship Id="rId9" Type="http://schemas.openxmlformats.org/officeDocument/2006/relationships/image" Target="../media/image13.png"/><Relationship Id="rId14" Type="http://schemas.openxmlformats.org/officeDocument/2006/relationships/slide" Target="slide5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5.xml"/><Relationship Id="rId3" Type="http://schemas.openxmlformats.org/officeDocument/2006/relationships/audio" Target="../media/audio3.wav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16.png"/><Relationship Id="rId5" Type="http://schemas.openxmlformats.org/officeDocument/2006/relationships/image" Target="../media/image11.png"/><Relationship Id="rId10" Type="http://schemas.microsoft.com/office/2007/relationships/hdphoto" Target="../media/hdphoto3.wdp"/><Relationship Id="rId4" Type="http://schemas.openxmlformats.org/officeDocument/2006/relationships/audio" Target="../media/audio2.wav"/><Relationship Id="rId9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7.png"/><Relationship Id="rId3" Type="http://schemas.openxmlformats.org/officeDocument/2006/relationships/audio" Target="../media/audio3.wav"/><Relationship Id="rId7" Type="http://schemas.openxmlformats.org/officeDocument/2006/relationships/image" Target="../media/image12.png"/><Relationship Id="rId12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16.png"/><Relationship Id="rId5" Type="http://schemas.openxmlformats.org/officeDocument/2006/relationships/image" Target="../media/image11.png"/><Relationship Id="rId10" Type="http://schemas.microsoft.com/office/2007/relationships/hdphoto" Target="../media/hdphoto3.wdp"/><Relationship Id="rId4" Type="http://schemas.openxmlformats.org/officeDocument/2006/relationships/audio" Target="../media/audio2.wav"/><Relationship Id="rId9" Type="http://schemas.openxmlformats.org/officeDocument/2006/relationships/image" Target="../media/image13.png"/><Relationship Id="rId14" Type="http://schemas.openxmlformats.org/officeDocument/2006/relationships/slide" Target="slide5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6.png"/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12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14.png"/><Relationship Id="rId5" Type="http://schemas.openxmlformats.org/officeDocument/2006/relationships/image" Target="../media/image11.png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13.png"/><Relationship Id="rId14" Type="http://schemas.openxmlformats.org/officeDocument/2006/relationships/slide" Target="slide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slide" Target="slide13.xml"/><Relationship Id="rId18" Type="http://schemas.openxmlformats.org/officeDocument/2006/relationships/slide" Target="slide14.xml"/><Relationship Id="rId3" Type="http://schemas.openxmlformats.org/officeDocument/2006/relationships/slideLayout" Target="../slideLayouts/slideLayout2.xml"/><Relationship Id="rId7" Type="http://schemas.openxmlformats.org/officeDocument/2006/relationships/slide" Target="slide7.xml"/><Relationship Id="rId12" Type="http://schemas.openxmlformats.org/officeDocument/2006/relationships/slide" Target="slide12.xml"/><Relationship Id="rId17" Type="http://schemas.openxmlformats.org/officeDocument/2006/relationships/image" Target="../media/image10.png"/><Relationship Id="rId2" Type="http://schemas.openxmlformats.org/officeDocument/2006/relationships/audio" Target="../media/media2.wav"/><Relationship Id="rId16" Type="http://schemas.openxmlformats.org/officeDocument/2006/relationships/image" Target="../media/image9.gif"/><Relationship Id="rId1" Type="http://schemas.microsoft.com/office/2007/relationships/media" Target="../media/media2.wav"/><Relationship Id="rId6" Type="http://schemas.openxmlformats.org/officeDocument/2006/relationships/slide" Target="slide6.xml"/><Relationship Id="rId11" Type="http://schemas.openxmlformats.org/officeDocument/2006/relationships/slide" Target="slide11.xml"/><Relationship Id="rId5" Type="http://schemas.openxmlformats.org/officeDocument/2006/relationships/image" Target="../media/image6.png"/><Relationship Id="rId15" Type="http://schemas.openxmlformats.org/officeDocument/2006/relationships/image" Target="../media/image8.gif"/><Relationship Id="rId10" Type="http://schemas.openxmlformats.org/officeDocument/2006/relationships/slide" Target="slide10.xml"/><Relationship Id="rId4" Type="http://schemas.openxmlformats.org/officeDocument/2006/relationships/image" Target="../media/image5.png"/><Relationship Id="rId9" Type="http://schemas.openxmlformats.org/officeDocument/2006/relationships/slide" Target="slide9.xml"/><Relationship Id="rId14" Type="http://schemas.openxmlformats.org/officeDocument/2006/relationships/image" Target="../media/image7.gif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6.png"/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12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14.png"/><Relationship Id="rId5" Type="http://schemas.openxmlformats.org/officeDocument/2006/relationships/image" Target="../media/image11.png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13.png"/><Relationship Id="rId14" Type="http://schemas.openxmlformats.org/officeDocument/2006/relationships/slide" Target="slide5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7.png"/><Relationship Id="rId3" Type="http://schemas.openxmlformats.org/officeDocument/2006/relationships/audio" Target="../media/audio3.wav"/><Relationship Id="rId7" Type="http://schemas.openxmlformats.org/officeDocument/2006/relationships/image" Target="../media/image12.png"/><Relationship Id="rId12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16.png"/><Relationship Id="rId5" Type="http://schemas.openxmlformats.org/officeDocument/2006/relationships/image" Target="../media/image11.png"/><Relationship Id="rId10" Type="http://schemas.microsoft.com/office/2007/relationships/hdphoto" Target="../media/hdphoto3.wdp"/><Relationship Id="rId4" Type="http://schemas.openxmlformats.org/officeDocument/2006/relationships/audio" Target="../media/audio2.wav"/><Relationship Id="rId9" Type="http://schemas.openxmlformats.org/officeDocument/2006/relationships/image" Target="../media/image13.png"/><Relationship Id="rId14" Type="http://schemas.openxmlformats.org/officeDocument/2006/relationships/slide" Target="slide5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6.png"/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12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14.png"/><Relationship Id="rId5" Type="http://schemas.openxmlformats.org/officeDocument/2006/relationships/image" Target="../media/image11.png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13.png"/><Relationship Id="rId14" Type="http://schemas.openxmlformats.org/officeDocument/2006/relationships/slide" Target="slide5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5.xml"/><Relationship Id="rId3" Type="http://schemas.openxmlformats.org/officeDocument/2006/relationships/audio" Target="../media/audio3.wav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16.png"/><Relationship Id="rId5" Type="http://schemas.openxmlformats.org/officeDocument/2006/relationships/image" Target="../media/image11.png"/><Relationship Id="rId10" Type="http://schemas.microsoft.com/office/2007/relationships/hdphoto" Target="../media/hdphoto3.wdp"/><Relationship Id="rId4" Type="http://schemas.openxmlformats.org/officeDocument/2006/relationships/audio" Target="../media/audio2.wav"/><Relationship Id="rId9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">
            <a:extLst>
              <a:ext uri="{FF2B5EF4-FFF2-40B4-BE49-F238E27FC236}">
                <a16:creationId xmlns="" xmlns:a16="http://schemas.microsoft.com/office/drawing/2014/main" id="{0192E3D7-0439-4658-8FB8-7563FA9D5E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1588"/>
            <a:ext cx="12182475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WordArt 14">
            <a:extLst>
              <a:ext uri="{FF2B5EF4-FFF2-40B4-BE49-F238E27FC236}">
                <a16:creationId xmlns="" xmlns:a16="http://schemas.microsoft.com/office/drawing/2014/main" id="{2E3338E8-E930-413F-A112-6E15D67EEC3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57200" y="533400"/>
            <a:ext cx="11506200" cy="48768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1041567"/>
              </a:avLst>
            </a:prstTxWarp>
          </a:bodyPr>
          <a:lstStyle/>
          <a:p>
            <a:pPr algn="ctr"/>
            <a:r>
              <a:rPr lang="vi-VN" sz="4400" b="1" kern="10">
                <a:ln w="9525">
                  <a:solidFill>
                    <a:srgbClr val="EDFAD2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MỸ HÒA</a:t>
            </a:r>
            <a:endParaRPr lang="en-US" sz="4400" b="1" kern="10">
              <a:ln w="9525">
                <a:solidFill>
                  <a:srgbClr val="EDFAD2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00" name="WordArt 4">
            <a:extLst>
              <a:ext uri="{FF2B5EF4-FFF2-40B4-BE49-F238E27FC236}">
                <a16:creationId xmlns="" xmlns:a16="http://schemas.microsoft.com/office/drawing/2014/main" id="{B61EFEFE-81D8-4319-AC9A-08FE23C873F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463675" y="2590800"/>
            <a:ext cx="9906000" cy="2044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8782"/>
              </a:avLst>
            </a:prstTxWarp>
          </a:bodyPr>
          <a:lstStyle/>
          <a:p>
            <a:pPr algn="ctr"/>
            <a:r>
              <a:rPr lang="en-US" sz="7200" kern="10">
                <a:ln w="12700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 Toán lớp 5</a:t>
            </a:r>
          </a:p>
          <a:p>
            <a:pPr algn="ctr"/>
            <a:endParaRPr lang="en-US" sz="7200" kern="10">
              <a:ln w="12700">
                <a:solidFill>
                  <a:srgbClr val="FF66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5">
            <a:extLst>
              <a:ext uri="{FF2B5EF4-FFF2-40B4-BE49-F238E27FC236}">
                <a16:creationId xmlns="" xmlns:a16="http://schemas.microsoft.com/office/drawing/2014/main" id="{9BD40F10-4E95-4B40-9996-58C62C7C9F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4350" y="3810000"/>
            <a:ext cx="8294688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altLang="vi-VN" sz="3600" b="1">
                <a:solidFill>
                  <a:srgbClr val="FF0000"/>
                </a:solidFill>
                <a:latin typeface="Times New Roman" panose="02020603050405020304" pitchFamily="18" charset="0"/>
              </a:rPr>
              <a:t>GV thực hiện: Nguyễn Thị Huệ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67251" y="248302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defRPr/>
            </a:pPr>
            <a:r>
              <a:rPr lang="en-US" sz="3200">
                <a:solidFill>
                  <a:prstClr val="black"/>
                </a:solidFill>
                <a:latin typeface="Calibri" panose="020F0502020204030204"/>
              </a:rPr>
              <a:t>Làm tròn số sau đến hàng đơn vị: 6,5 ?</a:t>
            </a:r>
            <a:endParaRPr lang="vi-VN" sz="3200" dirty="0">
              <a:solidFill>
                <a:prstClr val="black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1949346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65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7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283851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400"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lang="en-US" sz="3200">
                <a:solidFill>
                  <a:prstClr val="black"/>
                </a:solidFill>
              </a:rPr>
              <a:t>5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284270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6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6" y="1974821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2" y="2871882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883479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026493"/>
            <a:ext cx="804742" cy="643793"/>
          </a:xfrm>
          <a:prstGeom prst="rect">
            <a:avLst/>
          </a:prstGeom>
        </p:spPr>
      </p:pic>
      <p:sp>
        <p:nvSpPr>
          <p:cNvPr id="18" name="Cloud 17">
            <a:hlinkClick r:id="rId14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9973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Làm</a:t>
            </a:r>
            <a:r>
              <a:rPr kumimoji="0" lang="en-US" sz="32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tròn số 3,63 đến hàng phần mười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89203" y="1874731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74984" y="1935981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3,3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283851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3,7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284270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lang="en-US" sz="3200">
                <a:solidFill>
                  <a:prstClr val="black"/>
                </a:solidFill>
                <a:latin typeface="Arial" panose="020B0604020202020204" pitchFamily="34" charset="0"/>
              </a:rPr>
              <a:t>3,6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6" y="1974821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4614" y="2902112"/>
            <a:ext cx="732404" cy="64362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915181"/>
            <a:ext cx="804742" cy="643793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4821" y="2026493"/>
            <a:ext cx="732592" cy="643793"/>
          </a:xfrm>
          <a:prstGeom prst="rect">
            <a:avLst/>
          </a:prstGeom>
        </p:spPr>
      </p:pic>
      <p:sp>
        <p:nvSpPr>
          <p:cNvPr id="18" name="Cloud 17">
            <a:hlinkClick r:id="rId13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7646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defRPr/>
            </a:pPr>
            <a:r>
              <a:rPr lang="en-US" sz="3200">
                <a:solidFill>
                  <a:prstClr val="black"/>
                </a:solidFill>
                <a:latin typeface="Calibri" panose="020F0502020204030204"/>
              </a:rPr>
              <a:t>Làm tròn số 3,68 đến hàng phần mười?</a:t>
            </a:r>
            <a:endParaRPr lang="vi-VN" sz="3200" dirty="0">
              <a:solidFill>
                <a:prstClr val="black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1949346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lang="en-US" sz="3200">
                <a:solidFill>
                  <a:prstClr val="black"/>
                </a:solidFill>
                <a:latin typeface="Arial" panose="020B0604020202020204" pitchFamily="34" charset="0"/>
              </a:rPr>
              <a:t>3,8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3,7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284270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284270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3,6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6" y="1974821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2" y="2871882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883479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026493"/>
            <a:ext cx="804742" cy="643793"/>
          </a:xfrm>
          <a:prstGeom prst="rect">
            <a:avLst/>
          </a:prstGeom>
        </p:spPr>
      </p:pic>
      <p:sp>
        <p:nvSpPr>
          <p:cNvPr id="18" name="Cloud 17">
            <a:hlinkClick r:id="rId14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4095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defRPr/>
            </a:pPr>
            <a:r>
              <a:rPr lang="en-US" sz="3200">
                <a:solidFill>
                  <a:prstClr val="black"/>
                </a:solidFill>
                <a:latin typeface="Calibri" panose="020F0502020204030204"/>
              </a:rPr>
              <a:t>Làm tròn số 13,427 đến hàng phần trăm?</a:t>
            </a:r>
            <a:endParaRPr lang="vi-VN" sz="3200" dirty="0">
              <a:solidFill>
                <a:prstClr val="black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1949346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13,43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13,5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283851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13,428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284270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13,4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131881" y="1974821"/>
            <a:ext cx="885137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2" y="2871882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883479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1994791"/>
            <a:ext cx="804742" cy="707197"/>
          </a:xfrm>
          <a:prstGeom prst="rect">
            <a:avLst/>
          </a:prstGeom>
        </p:spPr>
      </p:pic>
      <p:sp>
        <p:nvSpPr>
          <p:cNvPr id="17" name="Cloud 16">
            <a:hlinkClick r:id="rId14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6514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5" descr="8.jpg">
            <a:extLst>
              <a:ext uri="{FF2B5EF4-FFF2-40B4-BE49-F238E27FC236}">
                <a16:creationId xmlns="" xmlns:a16="http://schemas.microsoft.com/office/drawing/2014/main" id="{215D5093-D2D7-46D7-B3E9-246DCDB843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0"/>
            <a:ext cx="12115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Rectangle 1">
            <a:extLst>
              <a:ext uri="{FF2B5EF4-FFF2-40B4-BE49-F238E27FC236}">
                <a16:creationId xmlns="" xmlns:a16="http://schemas.microsoft.com/office/drawing/2014/main" id="{AE97B4DE-AC6C-4DAF-AECE-48BFD81A13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2082800"/>
            <a:ext cx="9448800" cy="646331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latin typeface="Times New Roman" panose="02020603050405020304" pitchFamily="18" charset="0"/>
              </a:rPr>
              <a:t>Bài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học</a:t>
            </a:r>
            <a:r>
              <a:rPr lang="en-US" altLang="en-US" sz="3600" b="1" dirty="0">
                <a:latin typeface="Times New Roman" panose="02020603050405020304" pitchFamily="18" charset="0"/>
              </a:rPr>
              <a:t> STEM: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Làm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latin typeface="Times New Roman" panose="02020603050405020304" pitchFamily="18" charset="0"/>
              </a:rPr>
              <a:t>dụng</a:t>
            </a:r>
            <a:r>
              <a:rPr lang="en-US" altLang="en-US" sz="3600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cụ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học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số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thập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phân</a:t>
            </a:r>
            <a:endParaRPr lang="en-US" altLang="en-US" sz="3600" b="1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>
            <a:extLst>
              <a:ext uri="{FF2B5EF4-FFF2-40B4-BE49-F238E27FC236}">
                <a16:creationId xmlns="" xmlns:a16="http://schemas.microsoft.com/office/drawing/2014/main" id="{5A386EA0-32AD-43C9-AFD5-7556A788BE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3555" name="Content Placeholder 4">
            <a:extLst>
              <a:ext uri="{FF2B5EF4-FFF2-40B4-BE49-F238E27FC236}">
                <a16:creationId xmlns="" xmlns:a16="http://schemas.microsoft.com/office/drawing/2014/main" id="{F953DA5D-45E3-402F-9CB7-19D8D023EB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790575"/>
            <a:ext cx="12192000" cy="8451850"/>
          </a:xfrm>
        </p:spPr>
      </p:pic>
      <p:sp>
        <p:nvSpPr>
          <p:cNvPr id="7" name="Google Shape;408;p31">
            <a:extLst>
              <a:ext uri="{FF2B5EF4-FFF2-40B4-BE49-F238E27FC236}">
                <a16:creationId xmlns="" xmlns:a16="http://schemas.microsoft.com/office/drawing/2014/main" id="{2B287C0C-FC45-4032-883B-BBCD4FAB4027}"/>
              </a:ext>
            </a:extLst>
          </p:cNvPr>
          <p:cNvSpPr txBox="1">
            <a:spLocks/>
          </p:cNvSpPr>
          <p:nvPr/>
        </p:nvSpPr>
        <p:spPr bwMode="auto">
          <a:xfrm>
            <a:off x="2906713" y="1882775"/>
            <a:ext cx="6846887" cy="145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spcFirstLastPara="1" lIns="150031" tIns="150031" rIns="150031" bIns="150031"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5416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5416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5416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5416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5416">
                <a:solidFill>
                  <a:schemeClr val="tx2"/>
                </a:solidFill>
                <a:latin typeface="Arial" charset="0"/>
              </a:defRPr>
            </a:lvl5pPr>
            <a:lvl6pPr marL="562722" algn="ctr" rtl="0" fontAlgn="base">
              <a:spcBef>
                <a:spcPct val="0"/>
              </a:spcBef>
              <a:spcAft>
                <a:spcPct val="0"/>
              </a:spcAft>
              <a:defRPr sz="5416">
                <a:solidFill>
                  <a:schemeClr val="tx2"/>
                </a:solidFill>
                <a:latin typeface="Arial" charset="0"/>
              </a:defRPr>
            </a:lvl6pPr>
            <a:lvl7pPr marL="1125444" algn="ctr" rtl="0" fontAlgn="base">
              <a:spcBef>
                <a:spcPct val="0"/>
              </a:spcBef>
              <a:spcAft>
                <a:spcPct val="0"/>
              </a:spcAft>
              <a:defRPr sz="5416">
                <a:solidFill>
                  <a:schemeClr val="tx2"/>
                </a:solidFill>
                <a:latin typeface="Arial" charset="0"/>
              </a:defRPr>
            </a:lvl7pPr>
            <a:lvl8pPr marL="1688165" algn="ctr" rtl="0" fontAlgn="base">
              <a:spcBef>
                <a:spcPct val="0"/>
              </a:spcBef>
              <a:spcAft>
                <a:spcPct val="0"/>
              </a:spcAft>
              <a:defRPr sz="5416">
                <a:solidFill>
                  <a:schemeClr val="tx2"/>
                </a:solidFill>
                <a:latin typeface="Arial" charset="0"/>
              </a:defRPr>
            </a:lvl8pPr>
            <a:lvl9pPr marL="2250887" algn="ctr" rtl="0" fontAlgn="base">
              <a:spcBef>
                <a:spcPct val="0"/>
              </a:spcBef>
              <a:spcAft>
                <a:spcPct val="0"/>
              </a:spcAft>
              <a:defRPr sz="5416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z="9846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– thực hành</a:t>
            </a:r>
            <a:endParaRPr lang="en-US" sz="9846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>
            <a:extLst>
              <a:ext uri="{FF2B5EF4-FFF2-40B4-BE49-F238E27FC236}">
                <a16:creationId xmlns="" xmlns:a16="http://schemas.microsoft.com/office/drawing/2014/main" id="{5A386EA0-32AD-43C9-AFD5-7556A788BE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3555" name="Content Placeholder 4">
            <a:extLst>
              <a:ext uri="{FF2B5EF4-FFF2-40B4-BE49-F238E27FC236}">
                <a16:creationId xmlns="" xmlns:a16="http://schemas.microsoft.com/office/drawing/2014/main" id="{F953DA5D-45E3-402F-9CB7-19D8D023EB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790575"/>
            <a:ext cx="12192000" cy="8451850"/>
          </a:xfrm>
        </p:spPr>
      </p:pic>
      <p:sp>
        <p:nvSpPr>
          <p:cNvPr id="2" name="TextBox 1"/>
          <p:cNvSpPr txBox="1"/>
          <p:nvPr/>
        </p:nvSpPr>
        <p:spPr>
          <a:xfrm>
            <a:off x="2539944" y="1267968"/>
            <a:ext cx="765340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5400" b="1" dirty="0" err="1" smtClean="0"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5400" b="1" dirty="0" err="1" smtClean="0"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5400" b="1" dirty="0" err="1" smtClean="0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latin typeface="Times New Roman" pitchFamily="18" charset="0"/>
                <a:cs typeface="Times New Roman" pitchFamily="18" charset="0"/>
              </a:rPr>
              <a:t>thập</a:t>
            </a:r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”</a:t>
            </a:r>
            <a:endParaRPr lang="vi-VN" sz="5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200150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>
            <a:extLst>
              <a:ext uri="{FF2B5EF4-FFF2-40B4-BE49-F238E27FC236}">
                <a16:creationId xmlns="" xmlns:a16="http://schemas.microsoft.com/office/drawing/2014/main" id="{5A386EA0-32AD-43C9-AFD5-7556A788BE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3555" name="Content Placeholder 4">
            <a:extLst>
              <a:ext uri="{FF2B5EF4-FFF2-40B4-BE49-F238E27FC236}">
                <a16:creationId xmlns="" xmlns:a16="http://schemas.microsoft.com/office/drawing/2014/main" id="{F953DA5D-45E3-402F-9CB7-19D8D023EB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790575"/>
            <a:ext cx="12192000" cy="8451850"/>
          </a:xfrm>
        </p:spPr>
      </p:pic>
      <p:sp>
        <p:nvSpPr>
          <p:cNvPr id="2" name="TextBox 1"/>
          <p:cNvSpPr txBox="1"/>
          <p:nvPr/>
        </p:nvSpPr>
        <p:spPr>
          <a:xfrm>
            <a:off x="2539944" y="1267968"/>
            <a:ext cx="7653403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a) </a:t>
            </a:r>
            <a:r>
              <a:rPr lang="en-US" sz="5400" b="1" dirty="0" err="1" smtClean="0">
                <a:latin typeface="Times New Roman" pitchFamily="18" charset="0"/>
                <a:cs typeface="Times New Roman" pitchFamily="18" charset="0"/>
              </a:rPr>
              <a:t>Dựa</a:t>
            </a:r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5400" b="1" dirty="0" err="1" smtClean="0"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5400" b="1" dirty="0" err="1" smtClean="0"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5400" b="1" dirty="0" err="1" smtClean="0"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”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thập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”</a:t>
            </a:r>
            <a:endParaRPr lang="vi-VN" sz="5400" b="1" dirty="0">
              <a:latin typeface="Times New Roman" pitchFamily="18" charset="0"/>
              <a:cs typeface="Times New Roman" pitchFamily="18" charset="0"/>
            </a:endParaRPr>
          </a:p>
          <a:p>
            <a:endParaRPr lang="vi-VN" sz="5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735136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0">
            <a:extLst>
              <a:ext uri="{FF2B5EF4-FFF2-40B4-BE49-F238E27FC236}">
                <a16:creationId xmlns="" xmlns:a16="http://schemas.microsoft.com/office/drawing/2014/main" id="{9F1BADF1-833F-4DC2-91DA-A00D66F9F7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1963400" cy="68580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vi-VN" altLang="en-US" sz="1800">
              <a:latin typeface="Times New Roman" panose="02020603050405020304" pitchFamily="18" charset="0"/>
            </a:endParaRPr>
          </a:p>
        </p:txBody>
      </p:sp>
      <p:sp>
        <p:nvSpPr>
          <p:cNvPr id="2" name="Cloud 1">
            <a:extLst>
              <a:ext uri="{FF2B5EF4-FFF2-40B4-BE49-F238E27FC236}">
                <a16:creationId xmlns="" xmlns:a16="http://schemas.microsoft.com/office/drawing/2014/main" id="{26A16376-4299-478A-804D-20AD253AD527}"/>
              </a:ext>
            </a:extLst>
          </p:cNvPr>
          <p:cNvSpPr/>
          <p:nvPr/>
        </p:nvSpPr>
        <p:spPr>
          <a:xfrm>
            <a:off x="914400" y="609600"/>
            <a:ext cx="10744200" cy="4800600"/>
          </a:xfrm>
          <a:prstGeom prst="cloud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7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 THIỆU Ý TƯỞNG</a:t>
            </a:r>
          </a:p>
        </p:txBody>
      </p:sp>
    </p:spTree>
  </p:cSld>
  <p:clrMapOvr>
    <a:masterClrMapping/>
  </p:clrMapOvr>
  <p:transition spd="med">
    <p:cover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>
            <a:extLst>
              <a:ext uri="{FF2B5EF4-FFF2-40B4-BE49-F238E27FC236}">
                <a16:creationId xmlns="" xmlns:a16="http://schemas.microsoft.com/office/drawing/2014/main" id="{5A386EA0-32AD-43C9-AFD5-7556A788BE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3555" name="Content Placeholder 4">
            <a:extLst>
              <a:ext uri="{FF2B5EF4-FFF2-40B4-BE49-F238E27FC236}">
                <a16:creationId xmlns="" xmlns:a16="http://schemas.microsoft.com/office/drawing/2014/main" id="{F953DA5D-45E3-402F-9CB7-19D8D023EB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790575"/>
            <a:ext cx="12192000" cy="8451850"/>
          </a:xfrm>
        </p:spPr>
      </p:pic>
      <p:sp>
        <p:nvSpPr>
          <p:cNvPr id="2" name="TextBox 1"/>
          <p:cNvSpPr txBox="1"/>
          <p:nvPr/>
        </p:nvSpPr>
        <p:spPr>
          <a:xfrm>
            <a:off x="2539944" y="1267968"/>
            <a:ext cx="765340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sz="5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Lựa</a:t>
            </a:r>
            <a:r>
              <a:rPr lang="en-US" sz="5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5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5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US" sz="5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5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phác</a:t>
            </a:r>
            <a:r>
              <a:rPr lang="en-US" sz="5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5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5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5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5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5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5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thập</a:t>
            </a:r>
            <a:r>
              <a:rPr lang="en-US" sz="5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5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vi-VN" sz="5400" b="1" dirty="0">
              <a:solidFill>
                <a:prstClr val="black"/>
              </a:solidFill>
              <a:cs typeface="Times New Roman" pitchFamily="18" charset="0"/>
            </a:endParaRPr>
          </a:p>
          <a:p>
            <a:endParaRPr lang="vi-VN" sz="5400" b="1" dirty="0">
              <a:solidFill>
                <a:prstClr val="black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1601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3">
            <a:extLst>
              <a:ext uri="{FF2B5EF4-FFF2-40B4-BE49-F238E27FC236}">
                <a16:creationId xmlns="" xmlns:a16="http://schemas.microsoft.com/office/drawing/2014/main" id="{BC9B9F35-8E35-4605-BE03-1FBDA9F00ADD}"/>
              </a:ext>
            </a:extLst>
          </p:cNvPr>
          <p:cNvPicPr>
            <a:picLocks noGrp="1" noChangeAspect="1"/>
          </p:cNvPicPr>
          <p:nvPr>
            <p:ph type="body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9063" y="209158"/>
            <a:ext cx="12072937" cy="6858000"/>
          </a:xfrm>
        </p:spPr>
      </p:pic>
      <p:sp>
        <p:nvSpPr>
          <p:cNvPr id="5" name="TextBox 2">
            <a:extLst>
              <a:ext uri="{FF2B5EF4-FFF2-40B4-BE49-F238E27FC236}">
                <a16:creationId xmlns="" xmlns:a16="http://schemas.microsoft.com/office/drawing/2014/main" id="{CC6C780E-3F7F-4428-AAA8-9A19E3B409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1828800"/>
            <a:ext cx="830580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6600" b="1">
                <a:solidFill>
                  <a:srgbClr val="FF0000"/>
                </a:solidFill>
                <a:latin typeface="Times New Roman" panose="02020603050405020304" pitchFamily="18" charset="0"/>
                <a:ea typeface="华康海报体W12"/>
                <a:cs typeface="Times New Roman" panose="02020603050405020304" pitchFamily="18" charset="0"/>
              </a:rPr>
              <a:t>KHỞI ĐỘNG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0">
            <a:extLst>
              <a:ext uri="{FF2B5EF4-FFF2-40B4-BE49-F238E27FC236}">
                <a16:creationId xmlns="" xmlns:a16="http://schemas.microsoft.com/office/drawing/2014/main" id="{DE35EF20-9351-4F4D-9C38-90971F3B16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0"/>
            <a:ext cx="11887200" cy="68580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vi-VN" altLang="en-US" sz="1800">
              <a:latin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E75EFD75-E3FE-4E4F-A7F7-477D03DCCA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152400"/>
            <a:ext cx="8534400" cy="70802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000" b="1" dirty="0" err="1" smtClean="0">
                <a:latin typeface="Times New Roman" panose="02020603050405020304" pitchFamily="18" charset="0"/>
                <a:cs typeface="Calibri" panose="020F0502020204030204" pitchFamily="34" charset="0"/>
              </a:rPr>
              <a:t>Đề</a:t>
            </a:r>
            <a:r>
              <a:rPr lang="en-US" altLang="en-US" sz="4000" b="1" dirty="0" smtClean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Calibri" panose="020F0502020204030204" pitchFamily="34" charset="0"/>
              </a:rPr>
              <a:t>xuất</a:t>
            </a:r>
            <a:r>
              <a:rPr lang="en-US" altLang="en-US" sz="4000" b="1" dirty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Calibri" panose="020F0502020204030204" pitchFamily="34" charset="0"/>
              </a:rPr>
              <a:t>và</a:t>
            </a:r>
            <a:r>
              <a:rPr lang="en-US" altLang="en-US" sz="4000" b="1" dirty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Calibri" panose="020F0502020204030204" pitchFamily="34" charset="0"/>
              </a:rPr>
              <a:t>lựa</a:t>
            </a:r>
            <a:r>
              <a:rPr lang="en-US" altLang="en-US" sz="4000" b="1" dirty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Calibri" panose="020F0502020204030204" pitchFamily="34" charset="0"/>
              </a:rPr>
              <a:t>chọn</a:t>
            </a:r>
            <a:r>
              <a:rPr lang="en-US" altLang="en-US" sz="4000" b="1" dirty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Calibri" panose="020F0502020204030204" pitchFamily="34" charset="0"/>
              </a:rPr>
              <a:t>giải</a:t>
            </a:r>
            <a:r>
              <a:rPr lang="en-US" altLang="en-US" sz="4000" b="1" dirty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Calibri" panose="020F0502020204030204" pitchFamily="34" charset="0"/>
              </a:rPr>
              <a:t>pháp</a:t>
            </a:r>
            <a:endParaRPr lang="en-US" altLang="en-US" sz="4000" dirty="0">
              <a:latin typeface="Arial" panose="020B0604020202020204" pitchFamily="34" charset="0"/>
            </a:endParaRPr>
          </a:p>
        </p:txBody>
      </p:sp>
      <p:pic>
        <p:nvPicPr>
          <p:cNvPr id="20484" name="Picture 2">
            <a:extLst>
              <a:ext uri="{FF2B5EF4-FFF2-40B4-BE49-F238E27FC236}">
                <a16:creationId xmlns="" xmlns:a16="http://schemas.microsoft.com/office/drawing/2014/main" id="{0D26E270-B4D2-4E78-A2FA-803A7F2779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88" y="2498725"/>
            <a:ext cx="5029200" cy="274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Rectangle 3">
            <a:extLst>
              <a:ext uri="{FF2B5EF4-FFF2-40B4-BE49-F238E27FC236}">
                <a16:creationId xmlns="" xmlns:a16="http://schemas.microsoft.com/office/drawing/2014/main" id="{34CFE7C4-E25C-4195-B876-E15C7C91D8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6388" y="998538"/>
            <a:ext cx="5332412" cy="131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en-US" altLang="en-US" sz="36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SẢN PHẨM 1</a:t>
            </a:r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: BẢNG LẬT SỐ THẬP PHÂN</a:t>
            </a:r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="" xmlns:a16="http://schemas.microsoft.com/office/drawing/2014/main" id="{A71BF1D3-5D19-4AFE-A087-4F3F7C6698FA}"/>
              </a:ext>
            </a:extLst>
          </p:cNvPr>
          <p:cNvCxnSpPr/>
          <p:nvPr/>
        </p:nvCxnSpPr>
        <p:spPr>
          <a:xfrm>
            <a:off x="5791200" y="1012825"/>
            <a:ext cx="0" cy="5768975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487" name="Rectangle 6">
            <a:extLst>
              <a:ext uri="{FF2B5EF4-FFF2-40B4-BE49-F238E27FC236}">
                <a16:creationId xmlns="" xmlns:a16="http://schemas.microsoft.com/office/drawing/2014/main" id="{A5F370A6-9C5C-4639-B8B2-6D39376B4F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3913" y="1171575"/>
            <a:ext cx="6022975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SẢN PHẨM 2</a:t>
            </a:r>
            <a:r>
              <a:rPr lang="en-US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: SƠ ĐỒ GIÁ TRỊ VỊ TRÍ SỐ THẬP PHÂN</a:t>
            </a:r>
            <a:endParaRPr lang="en-US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488" name="Picture 7">
            <a:extLst>
              <a:ext uri="{FF2B5EF4-FFF2-40B4-BE49-F238E27FC236}">
                <a16:creationId xmlns="" xmlns:a16="http://schemas.microsoft.com/office/drawing/2014/main" id="{13DBB9C5-4BD1-4707-8304-3F207D4B7B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36" b="10349"/>
          <a:stretch>
            <a:fillRect/>
          </a:stretch>
        </p:blipFill>
        <p:spPr bwMode="auto">
          <a:xfrm>
            <a:off x="6094413" y="2249488"/>
            <a:ext cx="5716587" cy="399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0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0485" grpId="0"/>
      <p:bldP spid="2048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2">
            <a:extLst>
              <a:ext uri="{FF2B5EF4-FFF2-40B4-BE49-F238E27FC236}">
                <a16:creationId xmlns="" xmlns:a16="http://schemas.microsoft.com/office/drawing/2014/main" id="{CFBB8772-478B-4DA4-BA3E-872BFB8EFB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76200"/>
            <a:ext cx="117348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>
                <a:solidFill>
                  <a:srgbClr val="0000FF"/>
                </a:solidFill>
                <a:latin typeface="Times New Roman" panose="02020603050405020304" pitchFamily="18" charset="0"/>
              </a:rPr>
              <a:t>* Thảo luận đề xuất ý tưởng làm công cụ số thập phân</a:t>
            </a:r>
          </a:p>
        </p:txBody>
      </p:sp>
      <p:sp>
        <p:nvSpPr>
          <p:cNvPr id="26627" name="Rectangle 20">
            <a:extLst>
              <a:ext uri="{FF2B5EF4-FFF2-40B4-BE49-F238E27FC236}">
                <a16:creationId xmlns="" xmlns:a16="http://schemas.microsoft.com/office/drawing/2014/main" id="{C3D4679C-6FAB-444D-AB06-460E64516B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0"/>
            <a:ext cx="11963400" cy="68580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vi-VN" altLang="en-US" sz="1800">
              <a:latin typeface="Times New Roman" panose="02020603050405020304" pitchFamily="18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="" xmlns:a16="http://schemas.microsoft.com/office/drawing/2014/main" id="{1ECDE8FF-42FF-4A2E-87EC-8271DAF8F6BA}"/>
              </a:ext>
            </a:extLst>
          </p:cNvPr>
          <p:cNvGraphicFramePr>
            <a:graphicFrameLocks noGrp="1"/>
          </p:cNvGraphicFramePr>
          <p:nvPr/>
        </p:nvGraphicFramePr>
        <p:xfrm>
          <a:off x="304800" y="838200"/>
          <a:ext cx="11582400" cy="521843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57912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7912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521811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PHIẾU HỌC TẬP</a:t>
                      </a:r>
                      <a:endParaRPr lang="en-US" sz="2400" b="1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609057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b="1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Phác</a:t>
                      </a:r>
                      <a:r>
                        <a:rPr lang="en-US" sz="32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thảo</a:t>
                      </a:r>
                      <a:r>
                        <a:rPr lang="en-US" sz="32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3200" b="1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tưởng</a:t>
                      </a:r>
                      <a:endParaRPr lang="en-US" sz="2400" b="1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32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Mô tả ngắn gọn cách làm sản phẩm</a:t>
                      </a:r>
                      <a:endParaRPr lang="en-US" sz="2400" b="1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…………………………………</a:t>
                      </a:r>
                      <a:endParaRPr lang="en-US" sz="240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………………………………….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………………………………….</a:t>
                      </a:r>
                      <a:endParaRPr lang="en-US" sz="24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08724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b="1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32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32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2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</a:t>
                      </a:r>
                      <a:r>
                        <a:rPr lang="vi-VN" sz="32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ản phẩm</a:t>
                      </a:r>
                      <a:endParaRPr lang="en-US" sz="2400" b="1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…………………………………</a:t>
                      </a:r>
                      <a:endParaRPr lang="en-US" sz="240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…………………………………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…………………………………</a:t>
                      </a:r>
                      <a:endParaRPr lang="en-US" sz="24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0">
            <a:extLst>
              <a:ext uri="{FF2B5EF4-FFF2-40B4-BE49-F238E27FC236}">
                <a16:creationId xmlns="" xmlns:a16="http://schemas.microsoft.com/office/drawing/2014/main" id="{223AC648-352D-4CFA-8D6B-9EC73822F5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0"/>
            <a:ext cx="12039600" cy="68580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vi-VN" altLang="en-US" sz="1800">
              <a:latin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83B11F52-D84E-41BD-945E-DD31A4EFBF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7481" y="1523999"/>
            <a:ext cx="6777038" cy="511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206240" y="402338"/>
            <a:ext cx="37185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smtClean="0"/>
              <a:t>TIẾT 2</a:t>
            </a:r>
            <a:endParaRPr lang="vi-VN" sz="7200" b="1" dirty="0"/>
          </a:p>
        </p:txBody>
      </p:sp>
    </p:spTree>
    <p:extLst>
      <p:ext uri="{BB962C8B-B14F-4D97-AF65-F5344CB8AC3E}">
        <p14:creationId xmlns:p14="http://schemas.microsoft.com/office/powerpoint/2010/main" val="386009344"/>
      </p:ext>
    </p:extLst>
  </p:cSld>
  <p:clrMapOvr>
    <a:masterClrMapping/>
  </p:clrMapOvr>
  <p:transition spd="med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0">
            <a:extLst>
              <a:ext uri="{FF2B5EF4-FFF2-40B4-BE49-F238E27FC236}">
                <a16:creationId xmlns="" xmlns:a16="http://schemas.microsoft.com/office/drawing/2014/main" id="{223AC648-352D-4CFA-8D6B-9EC73822F5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0"/>
            <a:ext cx="12039600" cy="68580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vi-VN" altLang="en-US" sz="1800">
              <a:latin typeface="Times New Roman" panose="02020603050405020304" pitchFamily="18" charset="0"/>
            </a:endParaRPr>
          </a:p>
        </p:txBody>
      </p:sp>
      <p:sp>
        <p:nvSpPr>
          <p:cNvPr id="24579" name="Rectangle 1">
            <a:extLst>
              <a:ext uri="{FF2B5EF4-FFF2-40B4-BE49-F238E27FC236}">
                <a16:creationId xmlns="" xmlns:a16="http://schemas.microsoft.com/office/drawing/2014/main" id="{6860E8EF-EE54-4ED4-AE69-DFA5C16D3E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125" y="14288"/>
            <a:ext cx="11582400" cy="72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13716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13716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13716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13716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13716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3716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3716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3716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3716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15000"/>
              </a:lnSpc>
              <a:spcBef>
                <a:spcPct val="0"/>
              </a:spcBef>
              <a:spcAft>
                <a:spcPts val="800"/>
              </a:spcAft>
              <a:buFont typeface="Wingdings" panose="05000000000000000000" pitchFamily="2" charset="2"/>
              <a:buChar char=""/>
            </a:pPr>
            <a:r>
              <a:rPr lang="en-US" altLang="en-US" sz="36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36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36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 :</a:t>
            </a:r>
            <a:r>
              <a:rPr lang="en-US" alt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alt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endParaRPr lang="en-US" altLang="en-US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83B11F52-D84E-41BD-945E-DD31A4EFBF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757363"/>
            <a:ext cx="6777038" cy="511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8">
            <a:extLst>
              <a:ext uri="{FF2B5EF4-FFF2-40B4-BE49-F238E27FC236}">
                <a16:creationId xmlns="" xmlns:a16="http://schemas.microsoft.com/office/drawing/2014/main" id="{2EFBE686-F553-4698-8243-CBCCFFC7A479}"/>
              </a:ext>
            </a:extLst>
          </p:cNvPr>
          <p:cNvSpPr txBox="1">
            <a:spLocks noChangeArrowheads="1"/>
          </p:cNvSpPr>
          <p:nvPr/>
        </p:nvSpPr>
        <p:spPr bwMode="auto">
          <a:xfrm rot="-282676">
            <a:off x="9058275" y="2649557"/>
            <a:ext cx="2843213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vi-VN" altLang="en-US" sz="3600" b="1" dirty="0" smtClean="0">
                <a:solidFill>
                  <a:srgbClr val="190DBB"/>
                </a:solidFill>
                <a:latin typeface="Montserrat Medium" charset="0"/>
              </a:rPr>
              <a:t> </a:t>
            </a:r>
            <a:endParaRPr lang="en-US" altLang="en-US" sz="3600" b="1" dirty="0">
              <a:solidFill>
                <a:srgbClr val="190DBB"/>
              </a:solidFill>
              <a:latin typeface="Montserrat Medium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07136" y="877824"/>
            <a:ext cx="975138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A.Lựa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B.Làm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thập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6674296"/>
      </p:ext>
    </p:extLst>
  </p:cSld>
  <p:clrMapOvr>
    <a:masterClrMapping/>
  </p:clrMapOvr>
  <p:transition spd="med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19">
            <a:extLst>
              <a:ext uri="{FF2B5EF4-FFF2-40B4-BE49-F238E27FC236}">
                <a16:creationId xmlns="" xmlns:a16="http://schemas.microsoft.com/office/drawing/2014/main" id="{8E33F2A3-5F12-48FA-AC06-30813FC5E0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20638"/>
            <a:ext cx="11887200" cy="16002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4400" b="1">
                <a:latin typeface="Times New Roman" panose="02020603050405020304" pitchFamily="18" charset="0"/>
              </a:rPr>
              <a:t>b) </a:t>
            </a:r>
            <a:r>
              <a:rPr lang="en-US" alt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Chế tạo mẫu, thử nghiệm và đánh giá: </a:t>
            </a:r>
            <a:r>
              <a:rPr lang="vi-VN" alt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Làm "</a:t>
            </a:r>
            <a:r>
              <a:rPr lang="en-US" alt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vi-VN" alt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 cụ học số thập phân"</a:t>
            </a:r>
            <a:r>
              <a:rPr lang="en-US" alt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8675" name="Rectangle 20">
            <a:extLst>
              <a:ext uri="{FF2B5EF4-FFF2-40B4-BE49-F238E27FC236}">
                <a16:creationId xmlns="" xmlns:a16="http://schemas.microsoft.com/office/drawing/2014/main" id="{AABCF359-22C2-47DE-B473-D12BE55A0F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vi-VN" altLang="en-US" sz="1800">
              <a:latin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970F8947-10B3-4766-8AFE-9D0269E7C7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1846263"/>
            <a:ext cx="6978650" cy="8318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Tx/>
              <a:buNone/>
              <a:defRPr/>
            </a:pP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*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Những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lưu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ý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khi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thực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hành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:</a:t>
            </a:r>
            <a:endParaRPr lang="en-US" altLang="en-US" sz="3200" dirty="0">
              <a:solidFill>
                <a:srgbClr val="FF0000"/>
              </a:solidFill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16D23AFA-52CE-475B-B5EF-64FF309E07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538" y="3725863"/>
            <a:ext cx="1617662" cy="2922587"/>
          </a:xfrm>
          <a:prstGeom prst="rect">
            <a:avLst/>
          </a:prstGeom>
          <a:solidFill>
            <a:srgbClr val="FF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2905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13716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13716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13716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13716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13716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3716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3716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3716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3716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15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en-US" altLang="en-US" sz="4000" b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Đảm bảo an toàn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A81762D4-3F7D-44DF-9A01-1A8BF33E75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76500" y="3725863"/>
            <a:ext cx="2222500" cy="2867025"/>
          </a:xfrm>
          <a:prstGeom prst="rect">
            <a:avLst/>
          </a:prstGeom>
          <a:solidFill>
            <a:srgbClr val="FF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2905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13716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13716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13716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13716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13716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3716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3716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3716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3716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15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en-US" altLang="en-US" sz="4000" b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 dụng tiết kiệm vật liệu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0BB68ABF-D329-4F31-A84C-EE543BFC3E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3725863"/>
            <a:ext cx="3505200" cy="2867025"/>
          </a:xfrm>
          <a:prstGeom prst="rect">
            <a:avLst/>
          </a:prstGeom>
          <a:solidFill>
            <a:srgbClr val="FF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2905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13716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13716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13716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13716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13716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3716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3716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3716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3716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15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en-US" altLang="en-US" sz="4000" b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 công nhiệm vụ để tất cả các bạn cùng làm việc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548E41F2-F090-4F1F-ADE1-06107B6589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1788" y="3714750"/>
            <a:ext cx="2084387" cy="2867025"/>
          </a:xfrm>
          <a:prstGeom prst="rect">
            <a:avLst/>
          </a:prstGeom>
          <a:solidFill>
            <a:srgbClr val="FF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2905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13716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13716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13716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13716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13716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3716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3716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3716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3716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15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en-US" altLang="en-US" sz="4000" b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 gìn vệ sinh lớp học</a:t>
            </a:r>
          </a:p>
        </p:txBody>
      </p:sp>
      <p:sp>
        <p:nvSpPr>
          <p:cNvPr id="5" name="Right Arrow 4">
            <a:extLst>
              <a:ext uri="{FF2B5EF4-FFF2-40B4-BE49-F238E27FC236}">
                <a16:creationId xmlns="" xmlns:a16="http://schemas.microsoft.com/office/drawing/2014/main" id="{517FF846-D6E9-4D75-9B17-D251F6DC3A4A}"/>
              </a:ext>
            </a:extLst>
          </p:cNvPr>
          <p:cNvSpPr/>
          <p:nvPr/>
        </p:nvSpPr>
        <p:spPr>
          <a:xfrm rot="9649421">
            <a:off x="1216025" y="3090863"/>
            <a:ext cx="3844925" cy="28575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Right Arrow 12">
            <a:extLst>
              <a:ext uri="{FF2B5EF4-FFF2-40B4-BE49-F238E27FC236}">
                <a16:creationId xmlns="" xmlns:a16="http://schemas.microsoft.com/office/drawing/2014/main" id="{BE97CD4F-2890-4A87-9B37-D4FD3FCCA5D4}"/>
              </a:ext>
            </a:extLst>
          </p:cNvPr>
          <p:cNvSpPr/>
          <p:nvPr/>
        </p:nvSpPr>
        <p:spPr>
          <a:xfrm rot="7937631">
            <a:off x="3585370" y="3066256"/>
            <a:ext cx="1573212" cy="28892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v</a:t>
            </a:r>
          </a:p>
        </p:txBody>
      </p:sp>
      <p:sp>
        <p:nvSpPr>
          <p:cNvPr id="14" name="Right Arrow 13">
            <a:extLst>
              <a:ext uri="{FF2B5EF4-FFF2-40B4-BE49-F238E27FC236}">
                <a16:creationId xmlns="" xmlns:a16="http://schemas.microsoft.com/office/drawing/2014/main" id="{08862DC5-D910-4268-8C50-59D619040516}"/>
              </a:ext>
            </a:extLst>
          </p:cNvPr>
          <p:cNvSpPr/>
          <p:nvPr/>
        </p:nvSpPr>
        <p:spPr>
          <a:xfrm rot="2284263">
            <a:off x="4787900" y="3043238"/>
            <a:ext cx="1824038" cy="3175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Right Arrow 14">
            <a:extLst>
              <a:ext uri="{FF2B5EF4-FFF2-40B4-BE49-F238E27FC236}">
                <a16:creationId xmlns="" xmlns:a16="http://schemas.microsoft.com/office/drawing/2014/main" id="{5BEC057E-69F1-433A-8800-689EEE3FDB25}"/>
              </a:ext>
            </a:extLst>
          </p:cNvPr>
          <p:cNvSpPr/>
          <p:nvPr/>
        </p:nvSpPr>
        <p:spPr>
          <a:xfrm rot="838195" flipV="1">
            <a:off x="4984750" y="3046413"/>
            <a:ext cx="4765675" cy="28733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 animBg="1"/>
      <p:bldP spid="3" grpId="0" animBg="1"/>
      <p:bldP spid="10" grpId="0" animBg="1"/>
      <p:bldP spid="11" grpId="0" animBg="1"/>
      <p:bldP spid="12" grpId="0" animBg="1"/>
      <p:bldP spid="5" grpId="0" animBg="1"/>
      <p:bldP spid="13" grpId="0" animBg="1"/>
      <p:bldP spid="14" grpId="0" animBg="1"/>
      <p:bldP spid="1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0">
            <a:extLst>
              <a:ext uri="{FF2B5EF4-FFF2-40B4-BE49-F238E27FC236}">
                <a16:creationId xmlns="" xmlns:a16="http://schemas.microsoft.com/office/drawing/2014/main" id="{71051A43-A798-419A-97CF-F6752BD8FC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vi-VN" altLang="en-US" sz="1800">
              <a:latin typeface="Times New Roman" panose="02020603050405020304" pitchFamily="18" charset="0"/>
            </a:endParaRPr>
          </a:p>
        </p:txBody>
      </p:sp>
      <p:sp>
        <p:nvSpPr>
          <p:cNvPr id="29699" name="Rectangle 2">
            <a:extLst>
              <a:ext uri="{FF2B5EF4-FFF2-40B4-BE49-F238E27FC236}">
                <a16:creationId xmlns="" xmlns:a16="http://schemas.microsoft.com/office/drawing/2014/main" id="{120395A3-9B54-4792-88A6-9828C965DD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7163"/>
            <a:ext cx="11887200" cy="1651000"/>
          </a:xfrm>
          <a:prstGeom prst="rect">
            <a:avLst/>
          </a:prstGeom>
          <a:solidFill>
            <a:srgbClr val="FF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2905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13716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13716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13716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13716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13716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3716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3716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3716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3716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15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en-US" altLang="en-US" sz="44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 Làm “Công cụ học số thập phân” theo giải pháp của nhóm em.</a:t>
            </a:r>
            <a:endParaRPr lang="en-US" altLang="en-US" sz="360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D7A360CC-BC60-444A-8B16-10E05566AB9D}"/>
              </a:ext>
            </a:extLst>
          </p:cNvPr>
          <p:cNvSpPr/>
          <p:nvPr/>
        </p:nvSpPr>
        <p:spPr>
          <a:xfrm>
            <a:off x="152400" y="1909763"/>
            <a:ext cx="11887200" cy="409416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altLang="en-US" sz="4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 CHÍ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alt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1. </a:t>
            </a:r>
            <a:r>
              <a:rPr lang="en-US" alt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alt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alt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alt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alt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alt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alt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2.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thẩm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chắc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chắn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19">
            <a:extLst>
              <a:ext uri="{FF2B5EF4-FFF2-40B4-BE49-F238E27FC236}">
                <a16:creationId xmlns="" xmlns:a16="http://schemas.microsoft.com/office/drawing/2014/main" id="{A2EA0922-66D9-4C8E-A11E-D01240A5A6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09600"/>
            <a:ext cx="10210800" cy="230822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7200" b="1">
                <a:solidFill>
                  <a:prstClr val="black"/>
                </a:solidFill>
                <a:latin typeface="Times New Roman" panose="02020603050405020304" pitchFamily="18" charset="0"/>
              </a:rPr>
              <a:t>c) Chia sẻ, thảo luận và điều chỉnh</a:t>
            </a:r>
            <a:endParaRPr lang="en-US" altLang="en-US" sz="8800" b="1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843" name="Rectangle 20">
            <a:extLst>
              <a:ext uri="{FF2B5EF4-FFF2-40B4-BE49-F238E27FC236}">
                <a16:creationId xmlns="" xmlns:a16="http://schemas.microsoft.com/office/drawing/2014/main" id="{03321E69-416A-4BC4-A5DC-54F11E9C40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vi-VN" altLang="en-US" sz="18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1227316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13" descr="clematis Ville de Lyon">
            <a:extLst>
              <a:ext uri="{FF2B5EF4-FFF2-40B4-BE49-F238E27FC236}">
                <a16:creationId xmlns="" xmlns:a16="http://schemas.microsoft.com/office/drawing/2014/main" id="{A98BDF44-3692-4A6A-B1AF-78F23DE8DD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8113"/>
            <a:ext cx="1031875" cy="111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Picture 4" descr="POINSET2">
            <a:extLst>
              <a:ext uri="{FF2B5EF4-FFF2-40B4-BE49-F238E27FC236}">
                <a16:creationId xmlns="" xmlns:a16="http://schemas.microsoft.com/office/drawing/2014/main" id="{4067700E-EC7C-4DED-BE59-C5F813080E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404019" y="4907756"/>
            <a:ext cx="1546225" cy="235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1">
            <a:extLst>
              <a:ext uri="{FF2B5EF4-FFF2-40B4-BE49-F238E27FC236}">
                <a16:creationId xmlns="" xmlns:a16="http://schemas.microsoft.com/office/drawing/2014/main" id="{258F5222-4551-48A4-8835-75CED84F31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398463"/>
            <a:ext cx="9136063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200" b="1">
                <a:solidFill>
                  <a:srgbClr val="00000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</a:rPr>
              <a:t>PHIẾU ĐÁNH GIÁ SẢN PHẨM LÀM CÔNG CỤ HỌC SỐ THẬP PHÂN</a:t>
            </a:r>
            <a:endParaRPr lang="en-US" altLang="en-US" sz="1100">
              <a:latin typeface="Times New Roman" panose="02020603050405020304" pitchFamily="18" charset="0"/>
              <a:ea typeface="Roboto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  <a:ea typeface="Roboto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="" xmlns:a16="http://schemas.microsoft.com/office/drawing/2014/main" id="{890223E6-7B5C-43EB-A0D3-EC7F7EFB81E1}"/>
              </a:ext>
            </a:extLst>
          </p:cNvPr>
          <p:cNvGraphicFramePr>
            <a:graphicFrameLocks noGrp="1"/>
          </p:cNvGraphicFramePr>
          <p:nvPr/>
        </p:nvGraphicFramePr>
        <p:xfrm>
          <a:off x="1009650" y="1219200"/>
          <a:ext cx="10496549" cy="398462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6483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85892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66483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664836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664836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664836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664181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664181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664181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  <a:gridCol w="664181">
                  <a:extLst>
                    <a:ext uri="{9D8B030D-6E8A-4147-A177-3AD203B41FA5}">
                      <a16:colId xmlns="" xmlns:a16="http://schemas.microsoft.com/office/drawing/2014/main" val="20009"/>
                    </a:ext>
                  </a:extLst>
                </a:gridCol>
                <a:gridCol w="664181">
                  <a:extLst>
                    <a:ext uri="{9D8B030D-6E8A-4147-A177-3AD203B41FA5}">
                      <a16:colId xmlns="" xmlns:a16="http://schemas.microsoft.com/office/drawing/2014/main" val="20010"/>
                    </a:ext>
                  </a:extLst>
                </a:gridCol>
                <a:gridCol w="664181">
                  <a:extLst>
                    <a:ext uri="{9D8B030D-6E8A-4147-A177-3AD203B41FA5}">
                      <a16:colId xmlns="" xmlns:a16="http://schemas.microsoft.com/office/drawing/2014/main" val="20011"/>
                    </a:ext>
                  </a:extLst>
                </a:gridCol>
                <a:gridCol w="664181">
                  <a:extLst>
                    <a:ext uri="{9D8B030D-6E8A-4147-A177-3AD203B41FA5}">
                      <a16:colId xmlns="" xmlns:a16="http://schemas.microsoft.com/office/drawing/2014/main" val="20012"/>
                    </a:ext>
                  </a:extLst>
                </a:gridCol>
                <a:gridCol w="664181">
                  <a:extLst>
                    <a:ext uri="{9D8B030D-6E8A-4147-A177-3AD203B41FA5}">
                      <a16:colId xmlns="" xmlns:a16="http://schemas.microsoft.com/office/drawing/2014/main" val="20013"/>
                    </a:ext>
                  </a:extLst>
                </a:gridCol>
              </a:tblGrid>
              <a:tr h="374410"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</a:rPr>
                        <a:t>STT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 gridSpan="1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mức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441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Tốt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9639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 3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 4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 2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 3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 4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84460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</a:rPr>
                        <a:t>     1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 dụng để lập các số thập phân có đến ba chữ số ở phần nguyên, ba chữ số ở phần thập phân.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09480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</a:rPr>
                        <a:t>      2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Dễ sử dụng, đảm bảo tính thẩm mĩ và chắc chắn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27635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0">
            <a:extLst>
              <a:ext uri="{FF2B5EF4-FFF2-40B4-BE49-F238E27FC236}">
                <a16:creationId xmlns="" xmlns:a16="http://schemas.microsoft.com/office/drawing/2014/main" id="{B9AAA8F7-27B6-41CF-BE89-283BC8884B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1963400" cy="68580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vi-VN" altLang="en-US" sz="1800">
              <a:latin typeface="Times New Roman" panose="02020603050405020304" pitchFamily="18" charset="0"/>
            </a:endParaRPr>
          </a:p>
        </p:txBody>
      </p:sp>
      <p:sp>
        <p:nvSpPr>
          <p:cNvPr id="5" name="Cloud 4">
            <a:extLst>
              <a:ext uri="{FF2B5EF4-FFF2-40B4-BE49-F238E27FC236}">
                <a16:creationId xmlns="" xmlns:a16="http://schemas.microsoft.com/office/drawing/2014/main" id="{889CB44F-F7C0-4AD1-BD66-7408CF3B610B}"/>
              </a:ext>
            </a:extLst>
          </p:cNvPr>
          <p:cNvSpPr/>
          <p:nvPr/>
        </p:nvSpPr>
        <p:spPr>
          <a:xfrm>
            <a:off x="1066800" y="914400"/>
            <a:ext cx="10363200" cy="4800600"/>
          </a:xfrm>
          <a:prstGeom prst="cloud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7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7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7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"</a:t>
            </a:r>
            <a:r>
              <a:rPr lang="en-US" sz="7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7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cụ</a:t>
            </a:r>
            <a:r>
              <a:rPr lang="en-US" sz="7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7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7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thập</a:t>
            </a:r>
            <a:r>
              <a:rPr lang="en-US" sz="7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7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"</a:t>
            </a:r>
            <a:endParaRPr lang="en-US" sz="6000" dirty="0">
              <a:solidFill>
                <a:srgbClr val="0000FF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17317" y="206514"/>
            <a:ext cx="80924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HOẠT ĐỘNG 3 :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dụng</a:t>
            </a:r>
            <a:endParaRPr lang="vi-VN" sz="4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cover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3">
            <a:extLst>
              <a:ext uri="{FF2B5EF4-FFF2-40B4-BE49-F238E27FC236}">
                <a16:creationId xmlns="" xmlns:a16="http://schemas.microsoft.com/office/drawing/2014/main" id="{F30A90F3-6481-4127-89AB-4321E2B21B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152400"/>
            <a:ext cx="11811000" cy="3592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2905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15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en-US" altLang="en-US" sz="4800" b="1" u="sng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altLang="en-US" sz="4800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</a:t>
            </a:r>
            <a:r>
              <a:rPr lang="en-US" altLang="en-US" sz="4800" b="1" u="sng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800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lang="en-US" altLang="en-US" sz="4800" b="1" u="sng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800" b="1" u="sng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en-US" altLang="en-US" sz="4800" b="1" u="sng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n-US" altLang="en-US" sz="4800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ôi</a:t>
            </a:r>
            <a:r>
              <a:rPr lang="en-US" altLang="en-US" sz="4800" b="1" u="sng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800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altLang="en-US" sz="4800" b="1" u="sng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  <a:endParaRPr lang="en-US" altLang="en-US" sz="4800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en-US" altLang="en-US" sz="48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Dùng</a:t>
            </a:r>
            <a:r>
              <a:rPr lang="en-US" altLang="en-US" sz="4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altLang="en-US" sz="4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cụ</a:t>
            </a:r>
            <a:r>
              <a:rPr lang="en-US" altLang="en-US" sz="4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altLang="en-US" sz="4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altLang="en-US" sz="4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thập</a:t>
            </a:r>
            <a:r>
              <a:rPr lang="en-US" altLang="en-US" sz="4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altLang="en-US" sz="4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altLang="en-US" sz="4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altLang="en-US" sz="4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diễn</a:t>
            </a:r>
            <a:r>
              <a:rPr lang="en-US" altLang="en-US" sz="4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altLang="en-US" sz="4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altLang="en-US" sz="4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thập</a:t>
            </a:r>
            <a:r>
              <a:rPr lang="en-US" altLang="en-US" sz="4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altLang="en-US" sz="4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altLang="en-US" sz="4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sz="4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nêu</a:t>
            </a:r>
            <a:r>
              <a:rPr lang="en-US" altLang="en-US" sz="4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</a:t>
            </a:r>
            <a:r>
              <a:rPr lang="en-US" altLang="en-US" sz="4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trị</a:t>
            </a:r>
            <a:r>
              <a:rPr lang="en-US" altLang="en-US" sz="4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altLang="en-US" sz="4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altLang="en-US" sz="4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4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altLang="en-US" sz="4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altLang="en-US" sz="4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altLang="en-US" sz="4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altLang="en-US" sz="4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thập</a:t>
            </a:r>
            <a:r>
              <a:rPr lang="en-US" altLang="en-US" sz="4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altLang="en-US" sz="4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altLang="en-US" sz="4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altLang="en-US" sz="40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63E661C2-4396-45F8-A939-8E5B88F986E9}"/>
              </a:ext>
            </a:extLst>
          </p:cNvPr>
          <p:cNvSpPr/>
          <p:nvPr/>
        </p:nvSpPr>
        <p:spPr>
          <a:xfrm>
            <a:off x="3954463" y="3711575"/>
            <a:ext cx="2362200" cy="6858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0,6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C79467CB-CCD7-44ED-B46D-B35E2EB46C8C}"/>
              </a:ext>
            </a:extLst>
          </p:cNvPr>
          <p:cNvSpPr/>
          <p:nvPr/>
        </p:nvSpPr>
        <p:spPr>
          <a:xfrm>
            <a:off x="3897313" y="3703638"/>
            <a:ext cx="2343150" cy="6858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9,3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D739FA5E-82FD-45D3-A634-DA73E07C6A56}"/>
              </a:ext>
            </a:extLst>
          </p:cNvPr>
          <p:cNvSpPr/>
          <p:nvPr/>
        </p:nvSpPr>
        <p:spPr>
          <a:xfrm>
            <a:off x="3589338" y="3784600"/>
            <a:ext cx="4049712" cy="6858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7,21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3ACE3680-92BD-4F5E-A9C6-251BD4F30CA7}"/>
              </a:ext>
            </a:extLst>
          </p:cNvPr>
          <p:cNvSpPr/>
          <p:nvPr/>
        </p:nvSpPr>
        <p:spPr>
          <a:xfrm>
            <a:off x="3629025" y="3794125"/>
            <a:ext cx="3533775" cy="6858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457,012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3">
            <a:extLst>
              <a:ext uri="{FF2B5EF4-FFF2-40B4-BE49-F238E27FC236}">
                <a16:creationId xmlns="" xmlns:a16="http://schemas.microsoft.com/office/drawing/2014/main" id="{BC9B9F35-8E35-4605-BE03-1FBDA9F00ADD}"/>
              </a:ext>
            </a:extLst>
          </p:cNvPr>
          <p:cNvPicPr>
            <a:picLocks noGrp="1" noChangeAspect="1"/>
          </p:cNvPicPr>
          <p:nvPr>
            <p:ph type="body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9063" y="209158"/>
            <a:ext cx="12072937" cy="6858000"/>
          </a:xfrm>
        </p:spPr>
      </p:pic>
      <p:pic>
        <p:nvPicPr>
          <p:cNvPr id="4" name="videoplayback (1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82730" y="1621536"/>
            <a:ext cx="6870870" cy="3864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274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3">
            <a:extLst>
              <a:ext uri="{FF2B5EF4-FFF2-40B4-BE49-F238E27FC236}">
                <a16:creationId xmlns="" xmlns:a16="http://schemas.microsoft.com/office/drawing/2014/main" id="{CEB1DB1C-B246-4EB7-952B-B1EDCAE106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152400"/>
            <a:ext cx="11811000" cy="3331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2905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15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en-US" altLang="en-US" sz="4800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</a:t>
            </a:r>
            <a:r>
              <a:rPr lang="en-US" altLang="en-US" sz="4800" b="1" u="sng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800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lang="en-US" altLang="en-US" sz="4800" b="1" u="sng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altLang="en-US" sz="4800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Tôi</a:t>
            </a:r>
            <a:r>
              <a:rPr lang="en-US" altLang="en-US" sz="4800" b="1" u="sng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800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altLang="en-US" sz="4800" b="1" u="sng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  <a:r>
              <a:rPr lang="en-US" altLang="en-US" sz="4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ct val="115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en-US" altLang="en-US" sz="44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altLang="en-US" sz="4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altLang="en-US" sz="4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altLang="en-US" sz="4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cụ</a:t>
            </a:r>
            <a:r>
              <a:rPr lang="en-US" altLang="en-US" sz="4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altLang="en-US" sz="4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altLang="en-US" sz="4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thập</a:t>
            </a:r>
            <a:r>
              <a:rPr lang="en-US" altLang="en-US" sz="4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altLang="en-US" sz="4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altLang="en-US" sz="4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altLang="en-US" sz="4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diễn</a:t>
            </a:r>
            <a:r>
              <a:rPr lang="en-US" altLang="en-US" sz="4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altLang="en-US" sz="4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altLang="en-US" sz="4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thập</a:t>
            </a:r>
            <a:r>
              <a:rPr lang="en-US" altLang="en-US" sz="4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altLang="en-US" sz="4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altLang="en-US" sz="4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sz="4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nêu</a:t>
            </a:r>
            <a:r>
              <a:rPr lang="en-US" altLang="en-US" sz="4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</a:t>
            </a:r>
            <a:r>
              <a:rPr lang="en-US" altLang="en-US" sz="4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trị</a:t>
            </a:r>
            <a:r>
              <a:rPr lang="en-US" altLang="en-US" sz="4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altLang="en-US" sz="4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altLang="en-US" sz="4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4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altLang="en-US" sz="4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altLang="en-US" sz="4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altLang="en-US" sz="4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altLang="en-US" sz="4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thập</a:t>
            </a:r>
            <a:r>
              <a:rPr lang="en-US" altLang="en-US" sz="4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altLang="en-US" sz="4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altLang="en-US" sz="4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altLang="en-US" sz="44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A89587CC-F4F3-4750-A4CB-9E8B88AC213C}"/>
              </a:ext>
            </a:extLst>
          </p:cNvPr>
          <p:cNvSpPr/>
          <p:nvPr/>
        </p:nvSpPr>
        <p:spPr>
          <a:xfrm>
            <a:off x="254000" y="3357563"/>
            <a:ext cx="11811000" cy="104616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lăm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mốt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endParaRPr lang="en-US" sz="5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121A5AF3-2321-4561-9ED0-DB9F906A135F}"/>
              </a:ext>
            </a:extLst>
          </p:cNvPr>
          <p:cNvSpPr/>
          <p:nvPr/>
        </p:nvSpPr>
        <p:spPr>
          <a:xfrm>
            <a:off x="3656013" y="4972050"/>
            <a:ext cx="3533775" cy="6858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125,51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86A17279-0268-4186-A2A6-6E03580BC5F2}"/>
              </a:ext>
            </a:extLst>
          </p:cNvPr>
          <p:cNvSpPr/>
          <p:nvPr/>
        </p:nvSpPr>
        <p:spPr>
          <a:xfrm>
            <a:off x="152400" y="3302000"/>
            <a:ext cx="11811000" cy="1046163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endParaRPr lang="en-US" sz="5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C034DA1E-794D-4FF8-98DE-4F63ED9C8D53}"/>
              </a:ext>
            </a:extLst>
          </p:cNvPr>
          <p:cNvSpPr/>
          <p:nvPr/>
        </p:nvSpPr>
        <p:spPr>
          <a:xfrm>
            <a:off x="3854450" y="5021263"/>
            <a:ext cx="3533775" cy="6858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62,302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45290A19-DDE5-47D4-A53D-83EDA49021C8}"/>
              </a:ext>
            </a:extLst>
          </p:cNvPr>
          <p:cNvSpPr/>
          <p:nvPr/>
        </p:nvSpPr>
        <p:spPr>
          <a:xfrm>
            <a:off x="0" y="3243263"/>
            <a:ext cx="11811000" cy="127476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6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Tám</a:t>
            </a:r>
            <a:r>
              <a:rPr lang="en-US" sz="6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6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6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phẩy</a:t>
            </a:r>
            <a:r>
              <a:rPr lang="en-US" sz="6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6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6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6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6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tám</a:t>
            </a:r>
            <a:endParaRPr lang="en-US" sz="6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64F6702A-BE02-4C83-95A2-4392D4592918}"/>
              </a:ext>
            </a:extLst>
          </p:cNvPr>
          <p:cNvSpPr/>
          <p:nvPr/>
        </p:nvSpPr>
        <p:spPr>
          <a:xfrm>
            <a:off x="3997325" y="5080000"/>
            <a:ext cx="3533775" cy="6858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86,068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49" presetClass="exit" presetSubtype="0" ac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49" presetClass="exit" presetSubtype="0" ac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 tmFilter="0,0; .5, 1; 1, 1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49" presetClass="exit" presetSubtype="0" ac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4">
            <a:extLst>
              <a:ext uri="{FF2B5EF4-FFF2-40B4-BE49-F238E27FC236}">
                <a16:creationId xmlns="" xmlns:a16="http://schemas.microsoft.com/office/drawing/2014/main" id="{6EE54EE2-FF84-4FED-8AF6-B26906F144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76200" cap="rnd">
            <a:solidFill>
              <a:srgbClr val="FF00FF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pic>
        <p:nvPicPr>
          <p:cNvPr id="37891" name="Picture 5" descr="061">
            <a:extLst>
              <a:ext uri="{FF2B5EF4-FFF2-40B4-BE49-F238E27FC236}">
                <a16:creationId xmlns="" xmlns:a16="http://schemas.microsoft.com/office/drawing/2014/main" id="{5FBF17E0-6B74-4201-94A0-AAC075536F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2" name="WordArt 6">
            <a:extLst>
              <a:ext uri="{FF2B5EF4-FFF2-40B4-BE49-F238E27FC236}">
                <a16:creationId xmlns="" xmlns:a16="http://schemas.microsoft.com/office/drawing/2014/main" id="{866836E1-7075-49E9-8844-E4451D831B2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029200" y="1524000"/>
            <a:ext cx="4648200" cy="12144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chemeClr val="tx1">
                  <a:alpha val="50195"/>
                </a:scheme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893" name="WordArt 6">
            <a:extLst>
              <a:ext uri="{FF2B5EF4-FFF2-40B4-BE49-F238E27FC236}">
                <a16:creationId xmlns="" xmlns:a16="http://schemas.microsoft.com/office/drawing/2014/main" id="{131B7428-145B-4071-A759-8BE4881FE21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724400" y="3225800"/>
            <a:ext cx="5486400" cy="1047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Nhận xét tiết học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938016" y="975360"/>
            <a:ext cx="62727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VỀ NHÀ CHUẨN BỊ TIẾT HỌC SAU BÀI : CỘNG CÁC SỐ THẬP PHÂN</a:t>
            </a:r>
            <a:endParaRPr lang="vi-VN" sz="36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9">
            <a:extLst>
              <a:ext uri="{FF2B5EF4-FFF2-40B4-BE49-F238E27FC236}">
                <a16:creationId xmlns="" xmlns:a16="http://schemas.microsoft.com/office/drawing/2014/main" id="{EA019DB0-D530-4C0A-8C1D-0233F49BB4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890EC83C-433C-4471-9C5F-ABFE4F800149}"/>
              </a:ext>
            </a:extLst>
          </p:cNvPr>
          <p:cNvSpPr/>
          <p:nvPr/>
        </p:nvSpPr>
        <p:spPr>
          <a:xfrm>
            <a:off x="1981200" y="304800"/>
            <a:ext cx="8153400" cy="1386077"/>
          </a:xfrm>
          <a:prstGeom prst="rect">
            <a:avLst/>
          </a:prstGeom>
          <a:noFill/>
        </p:spPr>
        <p:txBody>
          <a:bodyPr spcFirstLastPara="1" wrap="none">
            <a:prstTxWarp prst="textCanDown">
              <a:avLst/>
            </a:prstTxWarp>
            <a:spAutoFit/>
          </a:bodyPr>
          <a:lstStyle/>
          <a:p>
            <a:pPr algn="ctr">
              <a:defRPr/>
            </a:pPr>
            <a:r>
              <a:rPr lang="en-US" sz="55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EEB500"/>
                </a:solidFill>
              </a:rPr>
              <a:t>TIẾT HỌC KẾT THÚC</a:t>
            </a:r>
          </a:p>
        </p:txBody>
      </p:sp>
      <p:sp>
        <p:nvSpPr>
          <p:cNvPr id="4" name="WordArt 7">
            <a:extLst>
              <a:ext uri="{FF2B5EF4-FFF2-40B4-BE49-F238E27FC236}">
                <a16:creationId xmlns="" xmlns:a16="http://schemas.microsoft.com/office/drawing/2014/main" id="{0CC46D38-6A69-44CF-A974-47D20D89471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895600" y="2000250"/>
            <a:ext cx="8077200" cy="16256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 thầy cô sức khoẻ</a:t>
            </a:r>
          </a:p>
        </p:txBody>
      </p:sp>
      <p:sp>
        <p:nvSpPr>
          <p:cNvPr id="6" name="WordArt 8">
            <a:extLst>
              <a:ext uri="{FF2B5EF4-FFF2-40B4-BE49-F238E27FC236}">
                <a16:creationId xmlns="" xmlns:a16="http://schemas.microsoft.com/office/drawing/2014/main" id="{77A6107E-D859-4874-AE07-CF43ED9CFC0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590800" y="3935413"/>
            <a:ext cx="8915400" cy="86518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solidFill>
                  <a:srgbClr val="1F09C3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 các em chăm ngoan học giỏi .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3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0">
            <a:extLst>
              <a:ext uri="{FF2B5EF4-FFF2-40B4-BE49-F238E27FC236}">
                <a16:creationId xmlns="" xmlns:a16="http://schemas.microsoft.com/office/drawing/2014/main" id="{1C58C6ED-DE06-4325-9A8B-F8FF43EA62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0"/>
            <a:ext cx="12039600" cy="68580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vi-VN" altLang="en-US" sz="1800">
              <a:latin typeface="Times New Roman" panose="02020603050405020304" pitchFamily="18" charset="0"/>
            </a:endParaRPr>
          </a:p>
        </p:txBody>
      </p:sp>
      <p:sp>
        <p:nvSpPr>
          <p:cNvPr id="39939" name="Rectangle 3">
            <a:extLst>
              <a:ext uri="{FF2B5EF4-FFF2-40B4-BE49-F238E27FC236}">
                <a16:creationId xmlns="" xmlns:a16="http://schemas.microsoft.com/office/drawing/2014/main" id="{548CA88D-B1F5-42B1-A6D1-F3D1013DD1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76200"/>
            <a:ext cx="4791075" cy="523875"/>
          </a:xfrm>
          <a:prstGeom prst="rect">
            <a:avLst/>
          </a:prstGeom>
          <a:solidFill>
            <a:srgbClr val="FF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BẢNG LẬT SỐ THẬP PHÂN</a:t>
            </a:r>
            <a:endParaRPr lang="en-US" alt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="" xmlns:a16="http://schemas.microsoft.com/office/drawing/2014/main" id="{B1984AF5-B20C-48C9-8B95-28FE4FEDBD17}"/>
              </a:ext>
            </a:extLst>
          </p:cNvPr>
          <p:cNvCxnSpPr/>
          <p:nvPr/>
        </p:nvCxnSpPr>
        <p:spPr>
          <a:xfrm>
            <a:off x="6019800" y="76200"/>
            <a:ext cx="0" cy="6781800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9941" name="Rectangle 6">
            <a:extLst>
              <a:ext uri="{FF2B5EF4-FFF2-40B4-BE49-F238E27FC236}">
                <a16:creationId xmlns="" xmlns:a16="http://schemas.microsoft.com/office/drawing/2014/main" id="{0F4FCB56-7BA6-4F17-8035-00BB1DE79B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67425" y="36513"/>
            <a:ext cx="5995988" cy="954087"/>
          </a:xfrm>
          <a:prstGeom prst="rect">
            <a:avLst/>
          </a:prstGeom>
          <a:solidFill>
            <a:srgbClr val="FF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700" b="1">
                <a:latin typeface="Times New Roman" panose="02020603050405020304" pitchFamily="18" charset="0"/>
                <a:cs typeface="Times New Roman" panose="02020603050405020304" pitchFamily="18" charset="0"/>
              </a:rPr>
              <a:t>SƠ ĐỒ GIÁ TRỊ VỊ TRÍ SỐ THẬP PHÂN</a:t>
            </a:r>
            <a:endParaRPr lang="en-US" altLang="en-US" sz="27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942" name="Rectangle 8">
            <a:extLst>
              <a:ext uri="{FF2B5EF4-FFF2-40B4-BE49-F238E27FC236}">
                <a16:creationId xmlns="" xmlns:a16="http://schemas.microsoft.com/office/drawing/2014/main" id="{ABD4C11E-5F15-4321-80D4-9F38C1FE9D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500" y="692150"/>
            <a:ext cx="5883275" cy="593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2905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en-US" altLang="en-US" sz="3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Bước 1</a:t>
            </a:r>
            <a:r>
              <a:rPr lang="en-US" altLang="en-US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: Tạo 6 bộ thẻ ghi các chữ số từ 0 đến 9, bấm lỗ phía trên</a:t>
            </a:r>
          </a:p>
          <a:p>
            <a:pPr algn="just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en-US" altLang="en-US" sz="3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Bước 2</a:t>
            </a:r>
            <a:r>
              <a:rPr lang="en-US" altLang="en-US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: Tạo giá gắn thẻ: Lấy giấy A4 màu chia 3 phần bằng nhau theo chiều ngang rồi gấp thành hình tam giác. (Bấm lỗ trên giá: 3 vị trí phần nguyên, 3 vị trí phần thập phân, dấu phẩy chừa một phần không bấm)</a:t>
            </a:r>
          </a:p>
          <a:p>
            <a:pPr algn="just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en-US" altLang="en-US" sz="3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Bước 3</a:t>
            </a:r>
            <a:r>
              <a:rPr lang="en-US" altLang="en-US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: Gắn các thẻ lên giá và hoàn thiện sản phẩm.	</a:t>
            </a:r>
          </a:p>
        </p:txBody>
      </p:sp>
      <p:sp>
        <p:nvSpPr>
          <p:cNvPr id="39943" name="Rectangle 9">
            <a:extLst>
              <a:ext uri="{FF2B5EF4-FFF2-40B4-BE49-F238E27FC236}">
                <a16:creationId xmlns="" xmlns:a16="http://schemas.microsoft.com/office/drawing/2014/main" id="{0445ACA3-B87D-46DE-8462-D6C3AF2DE9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84900" y="957263"/>
            <a:ext cx="5943600" cy="540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en-US" altLang="en-US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1</a:t>
            </a:r>
            <a:r>
              <a:rPr lang="en-US" altLang="en-US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. Tạo 6 thanh chữ số từ 0 đến 9 </a:t>
            </a:r>
          </a:p>
          <a:p>
            <a:pPr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en-US" altLang="en-US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2</a:t>
            </a:r>
            <a:r>
              <a:rPr lang="en-US" altLang="en-US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. Tạo thanh gài: Cắt 7 miếng gài hình vuông từ giấy màu dán vô giấy A3, chú ý thẳng hàng và khoảng cách tương đối đều nhau.</a:t>
            </a:r>
          </a:p>
          <a:p>
            <a:pPr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en-US" altLang="en-US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3</a:t>
            </a:r>
            <a:r>
              <a:rPr lang="en-US" altLang="en-US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. Viết số vô các thanh đã cắt rồi gắn vào từng miếng gài và hoàn thiện sản phẩm.</a:t>
            </a:r>
          </a:p>
        </p:txBody>
      </p:sp>
    </p:spTree>
  </p:cSld>
  <p:clrMapOvr>
    <a:masterClrMapping/>
  </p:clrMapOvr>
  <p:transition spd="med">
    <p:cover dir="r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="" xmlns:a16="http://schemas.microsoft.com/office/drawing/2014/main" id="{BC9B9F35-8E35-4605-BE03-1FBDA9F00A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40017" y="0"/>
            <a:ext cx="12072937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28198" y="2617940"/>
            <a:ext cx="70928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 smtClean="0">
                <a:solidFill>
                  <a:srgbClr val="FF0000"/>
                </a:solidFill>
              </a:rPr>
              <a:t>TRÒ CHƠI ÔN KIẾN THỨC NỀN</a:t>
            </a:r>
            <a:endParaRPr lang="vi-VN" sz="36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839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62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/>
          <p:cNvGrpSpPr/>
          <p:nvPr/>
        </p:nvGrpSpPr>
        <p:grpSpPr>
          <a:xfrm>
            <a:off x="5825983" y="478508"/>
            <a:ext cx="5042125" cy="5036855"/>
            <a:chOff x="5425622" y="292790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26928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7" y="2184872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3200" b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:2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6" y="1266361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18947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1" y="352466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6" y="449299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4" y="450023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55617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3200" b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x2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9307875" y="5954949"/>
            <a:ext cx="2704012" cy="849085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ounded Rectangle 25">
            <a:hlinkClick r:id="rId6" action="ppaction://hlinksldjump"/>
          </p:cNvPr>
          <p:cNvSpPr/>
          <p:nvPr/>
        </p:nvSpPr>
        <p:spPr>
          <a:xfrm>
            <a:off x="857805" y="218697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ounded Rectangle 26">
            <a:hlinkClick r:id="rId7" action="ppaction://hlinksldjump"/>
          </p:cNvPr>
          <p:cNvSpPr/>
          <p:nvPr/>
        </p:nvSpPr>
        <p:spPr>
          <a:xfrm>
            <a:off x="2355722" y="218697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ounded Rectangle 27">
            <a:hlinkClick r:id="rId8" action="ppaction://hlinksldjump"/>
          </p:cNvPr>
          <p:cNvSpPr/>
          <p:nvPr/>
        </p:nvSpPr>
        <p:spPr>
          <a:xfrm>
            <a:off x="3853638" y="218697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Rounded Rectangle 34">
            <a:hlinkClick r:id="rId9" action="ppaction://hlinksldjump"/>
          </p:cNvPr>
          <p:cNvSpPr/>
          <p:nvPr/>
        </p:nvSpPr>
        <p:spPr>
          <a:xfrm>
            <a:off x="858563" y="3733049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Rounded Rectangle 35">
            <a:hlinkClick r:id="rId10" action="ppaction://hlinksldjump"/>
          </p:cNvPr>
          <p:cNvSpPr/>
          <p:nvPr/>
        </p:nvSpPr>
        <p:spPr>
          <a:xfrm>
            <a:off x="2356480" y="3733049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" name="Rounded Rectangle 36">
            <a:hlinkClick r:id="rId11" action="ppaction://hlinksldjump"/>
          </p:cNvPr>
          <p:cNvSpPr/>
          <p:nvPr/>
        </p:nvSpPr>
        <p:spPr>
          <a:xfrm>
            <a:off x="3854396" y="3733049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8" name="Rounded Rectangle 37">
            <a:hlinkClick r:id="rId12" action="ppaction://hlinksldjump"/>
          </p:cNvPr>
          <p:cNvSpPr/>
          <p:nvPr/>
        </p:nvSpPr>
        <p:spPr>
          <a:xfrm>
            <a:off x="1375272" y="5241819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9" name="Rounded Rectangle 38">
            <a:hlinkClick r:id="rId13" action="ppaction://hlinksldjump"/>
          </p:cNvPr>
          <p:cNvSpPr/>
          <p:nvPr/>
        </p:nvSpPr>
        <p:spPr>
          <a:xfrm>
            <a:off x="3077389" y="5223611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402426" y="95110"/>
            <a:ext cx="5121915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7" y="845531"/>
            <a:ext cx="495300" cy="4381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39" y="1207472"/>
            <a:ext cx="495300" cy="4381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50" y="680278"/>
            <a:ext cx="495300" cy="43815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830" y="478508"/>
            <a:ext cx="714375" cy="11906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194" y="2397345"/>
            <a:ext cx="1354214" cy="1155064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Heart 23">
            <a:hlinkClick r:id="rId18" action="ppaction://hlinksldjump"/>
          </p:cNvPr>
          <p:cNvSpPr/>
          <p:nvPr/>
        </p:nvSpPr>
        <p:spPr>
          <a:xfrm rot="5400000">
            <a:off x="11351621" y="2586449"/>
            <a:ext cx="783772" cy="783770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2991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9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4" fill="hold">
                      <p:stCondLst>
                        <p:cond delay="0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" presetClass="emph" presetSubtype="2" fill="hold" nodeType="click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>
                                        <p:cTn id="20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0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0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8" fill="hold">
                      <p:stCondLst>
                        <p:cond delay="0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audio>
              <p:cMediaNode vol="80000">
                <p:cTn id="2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>
                <a:solidFill>
                  <a:prstClr val="black"/>
                </a:solidFill>
                <a:latin typeface="Calibri" panose="020F0502020204030204"/>
              </a:rPr>
              <a:t>Đọc số thập phân sau: 2,31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1949346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en-US" sz="2500">
                <a:solidFill>
                  <a:prstClr val="black"/>
                </a:solidFill>
                <a:latin typeface="Arial" panose="020B0604020202020204" pitchFamily="34" charset="0"/>
              </a:rPr>
              <a:t>Hai phẩy ba mươi mốt</a:t>
            </a:r>
            <a:endParaRPr kumimoji="0" lang="vi-VN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2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Hai</a:t>
            </a:r>
            <a:r>
              <a:rPr kumimoji="0" lang="en-US" sz="25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mươi ba phẩy một</a:t>
            </a:r>
            <a:endParaRPr kumimoji="0" lang="vi-VN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283851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2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Hai</a:t>
            </a:r>
            <a:r>
              <a:rPr kumimoji="0" lang="en-US" sz="25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trăm ba mươi mốt</a:t>
            </a:r>
            <a:endParaRPr kumimoji="0" lang="vi-VN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284270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2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Hai</a:t>
            </a:r>
            <a:r>
              <a:rPr kumimoji="0" lang="en-US" sz="25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mươi phẩy ba mốt</a:t>
            </a:r>
            <a:endParaRPr kumimoji="0" lang="vi-VN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131881" y="1974821"/>
            <a:ext cx="885137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2" y="2871882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883479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1994791"/>
            <a:ext cx="804742" cy="707197"/>
          </a:xfrm>
          <a:prstGeom prst="rect">
            <a:avLst/>
          </a:prstGeom>
        </p:spPr>
      </p:pic>
      <p:sp>
        <p:nvSpPr>
          <p:cNvPr id="57" name="Cloud 56">
            <a:hlinkClick r:id="rId14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4629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Viết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thập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phân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gồm: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đơn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vị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mươi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tám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phần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nghìn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1949346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20,28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lang="en-US" sz="3200">
                <a:solidFill>
                  <a:prstClr val="black"/>
                </a:solidFill>
                <a:latin typeface="Arial" panose="020B0604020202020204" pitchFamily="34" charset="0"/>
              </a:rPr>
              <a:t>2,028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283851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lang="en-US" sz="3200" noProof="0">
                <a:solidFill>
                  <a:prstClr val="black"/>
                </a:solidFill>
                <a:latin typeface="Arial" panose="020B0604020202020204" pitchFamily="34" charset="0"/>
              </a:rPr>
              <a:t>2</a:t>
            </a:r>
            <a:r>
              <a:rPr lang="en-US" sz="3200">
                <a:solidFill>
                  <a:prstClr val="black"/>
                </a:solidFill>
                <a:latin typeface="Arial" panose="020B0604020202020204" pitchFamily="34" charset="0"/>
              </a:rPr>
              <a:t>,28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284270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2,</a:t>
            </a:r>
            <a:r>
              <a:rPr lang="en-US" sz="3200">
                <a:solidFill>
                  <a:prstClr val="black"/>
                </a:solidFill>
                <a:latin typeface="Arial" panose="020B0604020202020204" pitchFamily="34" charset="0"/>
              </a:rPr>
              <a:t>08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6" y="1974821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2" y="2871882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883479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026493"/>
            <a:ext cx="804742" cy="643793"/>
          </a:xfrm>
          <a:prstGeom prst="rect">
            <a:avLst/>
          </a:prstGeom>
        </p:spPr>
      </p:pic>
      <p:sp>
        <p:nvSpPr>
          <p:cNvPr id="18" name="Cloud 17">
            <a:hlinkClick r:id="rId14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1381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Chỉ</a:t>
            </a:r>
            <a:r>
              <a:rPr kumimoji="0" lang="en-US" sz="32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ra phần nguyên, phần thập phân của số thập phân sau: 12,378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1949346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2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Phần</a:t>
            </a:r>
            <a:r>
              <a:rPr kumimoji="0" lang="en-US" sz="25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nguyên 12, phần thập phân 378</a:t>
            </a:r>
            <a:endParaRPr kumimoji="0" lang="vi-VN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400"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lang="en-US" sz="2500">
                <a:solidFill>
                  <a:prstClr val="black"/>
                </a:solidFill>
                <a:latin typeface="Arial" panose="020B0604020202020204" pitchFamily="34" charset="0"/>
              </a:rPr>
              <a:t>Phần nguyên 12, phần thập phân 78</a:t>
            </a:r>
            <a:endParaRPr kumimoji="0" lang="vi-VN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283851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400"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lang="en-US" sz="2500">
                <a:solidFill>
                  <a:prstClr val="black"/>
                </a:solidFill>
                <a:latin typeface="Arial" panose="020B0604020202020204" pitchFamily="34" charset="0"/>
              </a:rPr>
              <a:t>Phần nguyên 1, phần thập phân 2378</a:t>
            </a:r>
            <a:endParaRPr kumimoji="0" lang="vi-VN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284270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400"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lang="en-US" sz="2500">
                <a:solidFill>
                  <a:prstClr val="black"/>
                </a:solidFill>
                <a:latin typeface="Arial" panose="020B0604020202020204" pitchFamily="34" charset="0"/>
              </a:rPr>
              <a:t>Phần nguyên 12, phần thập phân 278</a:t>
            </a:r>
            <a:endParaRPr kumimoji="0" lang="vi-VN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404530" y="2078739"/>
            <a:ext cx="885137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444830" y="2886588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7278" y="3024682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3977" y="2040464"/>
            <a:ext cx="804742" cy="707197"/>
          </a:xfrm>
          <a:prstGeom prst="rect">
            <a:avLst/>
          </a:prstGeom>
        </p:spPr>
      </p:pic>
      <p:sp>
        <p:nvSpPr>
          <p:cNvPr id="17" name="Cloud 16">
            <a:hlinkClick r:id="rId14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8781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Làm</a:t>
            </a:r>
            <a:r>
              <a:rPr kumimoji="0" lang="en-US" sz="32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tròn số sau đến hàng đơn vị: 6,2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195353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62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7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283851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6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284270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6" y="1974821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482" y="2902112"/>
            <a:ext cx="804536" cy="64362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883479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4821" y="2026493"/>
            <a:ext cx="732592" cy="643793"/>
          </a:xfrm>
          <a:prstGeom prst="rect">
            <a:avLst/>
          </a:prstGeom>
        </p:spPr>
      </p:pic>
      <p:sp>
        <p:nvSpPr>
          <p:cNvPr id="18" name="Cloud 17">
            <a:hlinkClick r:id="rId13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5864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theme/theme1.xml><?xml version="1.0" encoding="utf-8"?>
<a:theme xmlns:a="http://schemas.openxmlformats.org/drawingml/2006/main" name="Metropolitan">
  <a:themeElements>
    <a:clrScheme name="Metropolitan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Metropolitan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Metropolitan" id="{4C5440D6-04D2-4954-96CF-F251137069B2}" vid="{79CFCA13-9412-4290-BB4B-85112F88857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TM03457491[[fn=Metropolitan]]</Template>
  <TotalTime>0</TotalTime>
  <Words>1006</Words>
  <Application>Microsoft Office PowerPoint</Application>
  <PresentationFormat>Custom</PresentationFormat>
  <Paragraphs>187</Paragraphs>
  <Slides>33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4" baseType="lpstr">
      <vt:lpstr>Arial</vt:lpstr>
      <vt:lpstr>SimSun</vt:lpstr>
      <vt:lpstr>Roboto</vt:lpstr>
      <vt:lpstr>Calibri Light</vt:lpstr>
      <vt:lpstr>Wingdings</vt:lpstr>
      <vt:lpstr>Montserrat Medium</vt:lpstr>
      <vt:lpstr>Tahoma</vt:lpstr>
      <vt:lpstr>Times New Roman</vt:lpstr>
      <vt:lpstr>Calibri</vt:lpstr>
      <vt:lpstr>华康海报体W12</vt:lpstr>
      <vt:lpstr>Metropolitan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thuvienhoclieu.com</dc:title>
  <dc:creator/>
  <cp:keywords>thuvienhoclieu.com</cp:keywords>
  <dc:description>thuvienhoclieu.com</dc:description>
  <cp:lastModifiedBy/>
  <cp:revision>1</cp:revision>
  <dcterms:created xsi:type="dcterms:W3CDTF">2021-08-13T15:19:56Z</dcterms:created>
  <dcterms:modified xsi:type="dcterms:W3CDTF">2025-10-30T03:19:43Z</dcterms:modified>
</cp:coreProperties>
</file>