
<file path=[Content_Types].xml><?xml version="1.0" encoding="utf-8"?>
<Types xmlns="http://schemas.openxmlformats.org/package/2006/content-types">
  <Default Extension="png" ContentType="image/png"/>
  <Default Extension="mp3" ContentType="audio/m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17"/>
  </p:notesMasterIdLst>
  <p:sldIdLst>
    <p:sldId id="469" r:id="rId2"/>
    <p:sldId id="317" r:id="rId3"/>
    <p:sldId id="290" r:id="rId4"/>
    <p:sldId id="293" r:id="rId5"/>
    <p:sldId id="289" r:id="rId6"/>
    <p:sldId id="291" r:id="rId7"/>
    <p:sldId id="292" r:id="rId8"/>
    <p:sldId id="294" r:id="rId9"/>
    <p:sldId id="365" r:id="rId10"/>
    <p:sldId id="432" r:id="rId11"/>
    <p:sldId id="438" r:id="rId12"/>
    <p:sldId id="324" r:id="rId13"/>
    <p:sldId id="440" r:id="rId14"/>
    <p:sldId id="439" r:id="rId15"/>
    <p:sldId id="397" r:id="rId16"/>
  </p:sldIdLst>
  <p:sldSz cx="12190413"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950" autoAdjust="0"/>
  </p:normalViewPr>
  <p:slideViewPr>
    <p:cSldViewPr snapToGrid="0">
      <p:cViewPr varScale="1">
        <p:scale>
          <a:sx n="91" d="100"/>
          <a:sy n="91" d="100"/>
        </p:scale>
        <p:origin x="53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2025/4/20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6</a:t>
            </a:fld>
            <a:endParaRPr lang="en-US"/>
          </a:p>
        </p:txBody>
      </p:sp>
    </p:spTree>
    <p:extLst>
      <p:ext uri="{BB962C8B-B14F-4D97-AF65-F5344CB8AC3E}">
        <p14:creationId xmlns:p14="http://schemas.microsoft.com/office/powerpoint/2010/main" val="380098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7</a:t>
            </a:fld>
            <a:endParaRPr lang="en-US"/>
          </a:p>
        </p:txBody>
      </p:sp>
    </p:spTree>
    <p:extLst>
      <p:ext uri="{BB962C8B-B14F-4D97-AF65-F5344CB8AC3E}">
        <p14:creationId xmlns:p14="http://schemas.microsoft.com/office/powerpoint/2010/main" val="270125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8</a:t>
            </a:fld>
            <a:endParaRPr lang="en-US"/>
          </a:p>
        </p:txBody>
      </p:sp>
    </p:spTree>
    <p:extLst>
      <p:ext uri="{BB962C8B-B14F-4D97-AF65-F5344CB8AC3E}">
        <p14:creationId xmlns:p14="http://schemas.microsoft.com/office/powerpoint/2010/main" val="1595261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4/20/2025</a:t>
            </a:fld>
            <a:endParaRPr lang="en-US"/>
          </a:p>
        </p:txBody>
      </p:sp>
      <p:sp>
        <p:nvSpPr>
          <p:cNvPr id="16" name="Google Shape;16;p7"/>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21"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21"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8406" y="5"/>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9236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97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696"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2513" y="98746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3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696"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2513" y="987460"/>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32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323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3764"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696" y="365129"/>
            <a:ext cx="1051423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696"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696"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1414"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141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2" cy="6858000"/>
          </a:xfrm>
          <a:prstGeom prst="rect">
            <a:avLst/>
          </a:prstGeom>
        </p:spPr>
      </p:pic>
    </p:spTree>
    <p:extLst>
      <p:ext uri="{BB962C8B-B14F-4D97-AF65-F5344CB8AC3E}">
        <p14:creationId xmlns:p14="http://schemas.microsoft.com/office/powerpoint/2010/main" val="3930253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7"/>
            <a:ext cx="12164255" cy="6853993"/>
          </a:xfrm>
          <a:prstGeom prst="rect">
            <a:avLst/>
          </a:prstGeom>
          <a:noFill/>
          <a:ln>
            <a:noFill/>
          </a:ln>
        </p:spPr>
      </p:pic>
      <p:sp>
        <p:nvSpPr>
          <p:cNvPr id="37" name="Google Shape;37;p10"/>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4/20/2025</a:t>
            </a:fld>
            <a:endParaRPr lang="en-US"/>
          </a:p>
        </p:txBody>
      </p:sp>
      <p:sp>
        <p:nvSpPr>
          <p:cNvPr id="38" name="Google Shape;38;p10"/>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18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6"/>
            <a:ext cx="12183293" cy="6816715"/>
          </a:xfrm>
          <a:prstGeom prst="rect">
            <a:avLst/>
          </a:prstGeom>
          <a:noFill/>
          <a:ln>
            <a:noFill/>
          </a:ln>
        </p:spPr>
      </p:pic>
      <p:sp>
        <p:nvSpPr>
          <p:cNvPr id="23" name="Google Shape;23;p8"/>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4/20/2025</a:t>
            </a:fld>
            <a:endParaRPr lang="en-US"/>
          </a:p>
        </p:txBody>
      </p:sp>
      <p:sp>
        <p:nvSpPr>
          <p:cNvPr id="24" name="Google Shape;24;p8"/>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9649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4255" cy="6853994"/>
          </a:xfrm>
          <a:prstGeom prst="rect">
            <a:avLst/>
          </a:prstGeom>
          <a:noFill/>
          <a:ln>
            <a:noFill/>
          </a:ln>
        </p:spPr>
      </p:pic>
    </p:spTree>
    <p:extLst>
      <p:ext uri="{BB962C8B-B14F-4D97-AF65-F5344CB8AC3E}">
        <p14:creationId xmlns:p14="http://schemas.microsoft.com/office/powerpoint/2010/main" val="204442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7"/>
            <a:ext cx="12164255" cy="6853993"/>
          </a:xfrm>
          <a:prstGeom prst="rect">
            <a:avLst/>
          </a:prstGeom>
          <a:noFill/>
          <a:ln>
            <a:noFill/>
          </a:ln>
        </p:spPr>
      </p:pic>
      <p:sp>
        <p:nvSpPr>
          <p:cNvPr id="37" name="Google Shape;37;p10"/>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4/20/2025</a:t>
            </a:fld>
            <a:endParaRPr lang="en-US"/>
          </a:p>
        </p:txBody>
      </p:sp>
      <p:sp>
        <p:nvSpPr>
          <p:cNvPr id="38" name="Google Shape;38;p10"/>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2092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6" y="-68826"/>
            <a:ext cx="12511835" cy="7000539"/>
          </a:xfrm>
          <a:prstGeom prst="rect">
            <a:avLst/>
          </a:prstGeom>
          <a:noFill/>
          <a:ln>
            <a:noFill/>
          </a:ln>
        </p:spPr>
      </p:pic>
      <p:sp>
        <p:nvSpPr>
          <p:cNvPr id="46" name="Google Shape;46;p11"/>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4/20/2025</a:t>
            </a:fld>
            <a:endParaRPr lang="en-US"/>
          </a:p>
        </p:txBody>
      </p:sp>
      <p:sp>
        <p:nvSpPr>
          <p:cNvPr id="47" name="Google Shape;47;p11"/>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6455" y="186279"/>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3037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7" y="1"/>
            <a:ext cx="12183293"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87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4/20/2025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876" r:id="rId18"/>
    <p:sldLayoutId id="214748388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slideLayout" Target="../slideLayouts/slideLayout18.xml"/><Relationship Id="rId10" Type="http://schemas.openxmlformats.org/officeDocument/2006/relationships/image" Target="../media/image19.png"/><Relationship Id="rId4" Type="http://schemas.openxmlformats.org/officeDocument/2006/relationships/audio" Target="../media/media1.mp3"/><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3.gif"/><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18" Type="http://schemas.microsoft.com/office/2007/relationships/hdphoto" Target="../media/hdphoto5.wdp"/><Relationship Id="rId3" Type="http://schemas.openxmlformats.org/officeDocument/2006/relationships/slideLayout" Target="../slideLayouts/slideLayout19.xml"/><Relationship Id="rId7" Type="http://schemas.openxmlformats.org/officeDocument/2006/relationships/image" Target="../media/image26.png"/><Relationship Id="rId12" Type="http://schemas.openxmlformats.org/officeDocument/2006/relationships/slide" Target="slide6.xml"/><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slide" Target="slide9.xml"/><Relationship Id="rId1" Type="http://schemas.microsoft.com/office/2007/relationships/media" Target="../media/media2.mp3"/><Relationship Id="rId6" Type="http://schemas.openxmlformats.org/officeDocument/2006/relationships/slide" Target="slide8.xml"/><Relationship Id="rId11" Type="http://schemas.microsoft.com/office/2007/relationships/hdphoto" Target="../media/hdphoto3.wdp"/><Relationship Id="rId5" Type="http://schemas.openxmlformats.org/officeDocument/2006/relationships/image" Target="../media/image23.gif"/><Relationship Id="rId1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5.gif"/><Relationship Id="rId9" Type="http://schemas.openxmlformats.org/officeDocument/2006/relationships/slide" Target="slide7.xml"/><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31.wm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31.wmf"/></Relationships>
</file>

<file path=ppt/slides/_rels/slide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19.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2" y="4906552"/>
            <a:ext cx="2187687" cy="191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545" y="172873"/>
            <a:ext cx="7517421" cy="111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16" tIns="53808" rIns="107616" bIns="5380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UỶ BAN NHÂN DÂN HUYỆN PHÙ MỸ</a:t>
            </a:r>
          </a:p>
          <a:p>
            <a:pPr algn="ctr" eaLnBrk="1" hangingPunct="1">
              <a:spcBef>
                <a:spcPct val="50000"/>
              </a:spcBef>
            </a:pPr>
            <a:r>
              <a:rPr lang="en-US" altLang="en-US" sz="2622" b="1" dirty="0">
                <a:solidFill>
                  <a:srgbClr val="FF0066"/>
                </a:solidFill>
                <a:latin typeface="Times New Roman" pitchFamily="18" charset="0"/>
              </a:rPr>
              <a:t>TRƯỜNG TIỂU HỌC MỸ HOÀ</a:t>
            </a:r>
          </a:p>
        </p:txBody>
      </p:sp>
      <p:sp useBgFill="1">
        <p:nvSpPr>
          <p:cNvPr id="10" name="Text Box 14"/>
          <p:cNvSpPr txBox="1">
            <a:spLocks noChangeArrowheads="1"/>
          </p:cNvSpPr>
          <p:nvPr/>
        </p:nvSpPr>
        <p:spPr bwMode="auto">
          <a:xfrm>
            <a:off x="827038" y="2028849"/>
            <a:ext cx="10110920" cy="162209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16" tIns="53808" rIns="107616" bIns="5380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1348"/>
              </a:spcBef>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p>
          <a:p>
            <a:pPr algn="ctr" eaLnBrk="1" hangingPunct="1">
              <a:lnSpc>
                <a:spcPct val="150000"/>
              </a:lnSpc>
              <a:defRPr/>
            </a:pP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Rơm</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tháng</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Mười</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496" y="4851329"/>
            <a:ext cx="4206176" cy="15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3911696" y="1203266"/>
            <a:ext cx="44831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7434" y="5062668"/>
            <a:ext cx="870844" cy="11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733133" y="5154300"/>
            <a:ext cx="800879" cy="58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3907" y="-77519"/>
            <a:ext cx="1035586" cy="123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16285" y="5772157"/>
            <a:ext cx="6132426" cy="507190"/>
          </a:xfrm>
          <a:prstGeom prst="rect">
            <a:avLst/>
          </a:prstGeom>
          <a:noFill/>
        </p:spPr>
        <p:txBody>
          <a:bodyPr wrap="square" rtlCol="0">
            <a:spAutoFit/>
          </a:bodyPr>
          <a:lstStyle/>
          <a:p>
            <a:r>
              <a:rPr lang="en-US" sz="2696" b="1" dirty="0" err="1">
                <a:latin typeface="Times New Roman" panose="02020603050405020304" pitchFamily="18" charset="0"/>
                <a:cs typeface="Times New Roman" panose="02020603050405020304" pitchFamily="18" charset="0"/>
              </a:rPr>
              <a:t>Giáo</a:t>
            </a:r>
            <a:r>
              <a:rPr lang="en-US" sz="2696" b="1" dirty="0">
                <a:latin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cs typeface="Times New Roman" panose="02020603050405020304" pitchFamily="18" charset="0"/>
              </a:rPr>
              <a:t>viên</a:t>
            </a:r>
            <a:r>
              <a:rPr lang="en-US" sz="2696" b="1" dirty="0">
                <a:latin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cs typeface="Times New Roman" panose="02020603050405020304" pitchFamily="18" charset="0"/>
              </a:rPr>
              <a:t>giảng</a:t>
            </a:r>
            <a:r>
              <a:rPr lang="en-US" sz="2696" b="1" dirty="0">
                <a:latin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cs typeface="Times New Roman" panose="02020603050405020304" pitchFamily="18" charset="0"/>
              </a:rPr>
              <a:t>dạy</a:t>
            </a:r>
            <a:r>
              <a:rPr lang="en-US" sz="2696" b="1" dirty="0">
                <a:latin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cs typeface="Times New Roman" panose="02020603050405020304" pitchFamily="18" charset="0"/>
              </a:rPr>
              <a:t>Bùi</a:t>
            </a:r>
            <a:r>
              <a:rPr lang="en-US" sz="2696" b="1" dirty="0">
                <a:latin typeface="Times New Roman" panose="02020603050405020304" pitchFamily="18" charset="0"/>
                <a:cs typeface="Times New Roman" panose="02020603050405020304" pitchFamily="18" charset="0"/>
              </a:rPr>
              <a:t> </a:t>
            </a:r>
            <a:r>
              <a:rPr lang="en-US" sz="2696" b="1" dirty="0" err="1">
                <a:latin typeface="Times New Roman" panose="02020603050405020304" pitchFamily="18" charset="0"/>
                <a:cs typeface="Times New Roman" panose="02020603050405020304" pitchFamily="18" charset="0"/>
              </a:rPr>
              <a:t>Thị</a:t>
            </a:r>
            <a:r>
              <a:rPr lang="en-US" sz="2696" b="1" dirty="0">
                <a:latin typeface="Times New Roman" panose="02020603050405020304" pitchFamily="18" charset="0"/>
                <a:cs typeface="Times New Roman" panose="02020603050405020304" pitchFamily="18" charset="0"/>
              </a:rPr>
              <a:t> Thu </a:t>
            </a:r>
            <a:r>
              <a:rPr lang="en-US" sz="2696" b="1" dirty="0" err="1">
                <a:latin typeface="Times New Roman" panose="02020603050405020304" pitchFamily="18" charset="0"/>
                <a:cs typeface="Times New Roman" panose="02020603050405020304" pitchFamily="18" charset="0"/>
              </a:rPr>
              <a:t>Trang</a:t>
            </a:r>
            <a:endParaRPr lang="en-US" sz="2696"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06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803081" y="1139206"/>
            <a:ext cx="10859922" cy="3354765"/>
          </a:xfrm>
          <a:prstGeom prst="rect">
            <a:avLst/>
          </a:prstGeom>
        </p:spPr>
        <p:txBody>
          <a:bodyPr wrap="square">
            <a:spAutoFit/>
          </a:bodyPr>
          <a:lstStyle/>
          <a:p>
            <a:pPr indent="457200" algn="just">
              <a:spcBef>
                <a:spcPts val="600"/>
              </a:spcBef>
              <a:spcAft>
                <a:spcPts val="600"/>
              </a:spcAft>
            </a:pP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r>
              <a:rPr lang="vi-VN" sz="2600"/>
              <a:t>1. Tôi nhớ những mùa gặt tuổi thơ. Nhớ cái nắng hanh tháng Mười trong như hổ phách. Những con đường làng đầy rơm vàng óng ánh. Rơm phơi héo tỏa mùi hương thơm ngầy ngậy.</a:t>
            </a:r>
          </a:p>
          <a:p>
            <a:pPr indent="457200" algn="just">
              <a:spcBef>
                <a:spcPts val="600"/>
              </a:spcBef>
              <a:spcAft>
                <a:spcPts val="600"/>
              </a:spcAft>
            </a:pPr>
            <a:r>
              <a:rPr lang="vi-VN" sz="2600"/>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 chơi trò đi lộn đầu xuống đất.</a:t>
            </a:r>
            <a:r>
              <a:rPr lang="vi-VN"/>
              <a:t/>
            </a:r>
            <a:br>
              <a:rPr lang="vi-VN"/>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761233" y="268412"/>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800" b="1">
                <a:solidFill>
                  <a:srgbClr val="FF0000"/>
                </a:solidFill>
                <a:cs typeface="Times New Roman" pitchFamily="18" charset="0"/>
              </a:rPr>
              <a:t>Rơm tháng Mười</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994074" y="5733291"/>
            <a:ext cx="4676775"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Theo</a:t>
            </a:r>
            <a:r>
              <a:rPr kumimoji="0" lang="en-US" sz="2200" b="0" i="0" u="none" strike="noStrike" kern="1200" cap="none" spc="0" normalizeH="0" noProof="0">
                <a:ln>
                  <a:noFill/>
                </a:ln>
                <a:solidFill>
                  <a:prstClr val="black"/>
                </a:solidFill>
                <a:effectLst/>
                <a:uLnTx/>
                <a:uFillTx/>
                <a:ea typeface="+mn-ea"/>
                <a:cs typeface="+mn-cs"/>
              </a:rPr>
              <a:t> NGUYỄN PHAN HÁCH</a:t>
            </a:r>
            <a:endParaRPr kumimoji="0" lang="vi-VN" sz="2200" b="0" i="1"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a:extLst>
              <a:ext uri="{FF2B5EF4-FFF2-40B4-BE49-F238E27FC236}">
                <a16:creationId xmlns:a16="http://schemas.microsoft.com/office/drawing/2014/main" id="{F89F2E09-A342-4D95-8B99-C3B5090A3623}"/>
              </a:ext>
            </a:extLst>
          </p:cNvPr>
          <p:cNvSpPr/>
          <p:nvPr/>
        </p:nvSpPr>
        <p:spPr>
          <a:xfrm>
            <a:off x="707091" y="4255963"/>
            <a:ext cx="11051901" cy="1969770"/>
          </a:xfrm>
          <a:prstGeom prst="rect">
            <a:avLst/>
          </a:prstGeom>
        </p:spPr>
        <p:txBody>
          <a:bodyPr wrap="square">
            <a:spAutoFit/>
          </a:bodyPr>
          <a:lstStyle/>
          <a:p>
            <a:pPr indent="457200">
              <a:spcBef>
                <a:spcPts val="600"/>
              </a:spcBef>
              <a:spcAft>
                <a:spcPts val="600"/>
              </a:spcAft>
            </a:pPr>
            <a:r>
              <a:rPr lang="vi-VN" sz="2600"/>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lang="en-US" sz="2600"/>
              <a:t> </a:t>
            </a:r>
            <a:r>
              <a:rPr lang="vi-VN"/>
              <a:t/>
            </a:r>
            <a:br>
              <a:rPr lang="vi-VN"/>
            </a:br>
            <a:endParaRPr kumimoji="0" lang="vi-VN" sz="18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128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588387" y="1125834"/>
            <a:ext cx="10840793" cy="2277547"/>
          </a:xfrm>
          <a:prstGeom prst="rect">
            <a:avLst/>
          </a:prstGeom>
        </p:spPr>
        <p:txBody>
          <a:bodyPr wrap="square">
            <a:spAutoFit/>
          </a:bodyPr>
          <a:lstStyle/>
          <a:p>
            <a:pPr marR="0" lvl="0" indent="457200" algn="just" defTabSz="4572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a:ln>
                  <a:noFill/>
                </a:ln>
                <a:solidFill>
                  <a:prstClr val="black"/>
                </a:solidFill>
                <a:effectLst/>
                <a:uLnTx/>
                <a:uFillTx/>
                <a:ea typeface="+mn-ea"/>
                <a:cs typeface="+mn-cs"/>
              </a:rPr>
              <a:t>1. Tôi nhớ những mùa gặt tuổi thơ. Nhớ cái nắng hanh tháng Mười trong như hổ phách. Những con đường làng đầy rơm vàng óng ánh. Rơm phơi héo tỏa mùi hương thơm ngầy ngậy.</a:t>
            </a:r>
          </a:p>
          <a:p>
            <a:pPr marR="0" lvl="0" indent="457200" algn="just"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2. Bọn trẻ con chạy nhảy trên những con đường rơm, sân rơm nô đùa. </a:t>
            </a:r>
            <a:endParaRPr lang="en-US" sz="2600">
              <a:solidFill>
                <a:prstClr val="black"/>
              </a:solidFill>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761233" y="268412"/>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Rơm tháng Mười</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994074" y="5733291"/>
            <a:ext cx="4676775"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Theo</a:t>
            </a:r>
            <a:r>
              <a:rPr kumimoji="0" lang="en-US" sz="2200" b="0" i="0" u="none" strike="noStrike" kern="1200" cap="none" spc="0" normalizeH="0" baseline="0" noProof="0">
                <a:ln>
                  <a:noFill/>
                </a:ln>
                <a:solidFill>
                  <a:prstClr val="black"/>
                </a:solidFill>
                <a:effectLst/>
                <a:uLnTx/>
                <a:uFillTx/>
                <a:latin typeface="UTM Avo"/>
                <a:ea typeface="+mn-ea"/>
                <a:cs typeface="+mn-cs"/>
              </a:rPr>
              <a:t> NGUYỄN PHAN HÁCH</a:t>
            </a:r>
            <a:endParaRPr kumimoji="0" lang="vi-VN" sz="2200" b="0" i="1"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a:extLst>
              <a:ext uri="{FF2B5EF4-FFF2-40B4-BE49-F238E27FC236}">
                <a16:creationId xmlns:a16="http://schemas.microsoft.com/office/drawing/2014/main" id="{F89F2E09-A342-4D95-8B99-C3B5090A3623}"/>
              </a:ext>
            </a:extLst>
          </p:cNvPr>
          <p:cNvSpPr/>
          <p:nvPr/>
        </p:nvSpPr>
        <p:spPr>
          <a:xfrm>
            <a:off x="505751" y="4260803"/>
            <a:ext cx="10859922" cy="1969770"/>
          </a:xfrm>
          <a:prstGeom prst="rect">
            <a:avLst/>
          </a:prstGeom>
        </p:spPr>
        <p:txBody>
          <a:bodyPr wrap="square">
            <a:spAutoFit/>
          </a:bodyPr>
          <a:lstStyle/>
          <a:p>
            <a:pPr marR="0" lvl="0" indent="457200" algn="l"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kumimoji="0" lang="en-US" sz="2600" b="0" i="0" u="none" strike="noStrike" kern="1200" cap="none" spc="0" normalizeH="0" baseline="0" noProof="0">
                <a:ln>
                  <a:noFill/>
                </a:ln>
                <a:solidFill>
                  <a:prstClr val="black"/>
                </a:solidFill>
                <a:effectLst/>
                <a:uLnTx/>
                <a:uFillTx/>
                <a:latin typeface="UTM Avo"/>
                <a:ea typeface="+mn-ea"/>
                <a:cs typeface="+mn-cs"/>
              </a:rPr>
              <a:t> </a:t>
            </a: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6" name="Rectangle 5">
            <a:extLst>
              <a:ext uri="{FF2B5EF4-FFF2-40B4-BE49-F238E27FC236}">
                <a16:creationId xmlns:a16="http://schemas.microsoft.com/office/drawing/2014/main" id="{0CEAD3FB-3DAA-41DF-AA8B-3F14553CF7A6}"/>
              </a:ext>
            </a:extLst>
          </p:cNvPr>
          <p:cNvSpPr/>
          <p:nvPr/>
        </p:nvSpPr>
        <p:spPr>
          <a:xfrm>
            <a:off x="1388700" y="2893556"/>
            <a:ext cx="10343964" cy="492443"/>
          </a:xfrm>
          <a:prstGeom prst="rect">
            <a:avLst/>
          </a:prstGeom>
        </p:spPr>
        <p:txBody>
          <a:bodyPr wrap="square">
            <a:spAutoFit/>
          </a:bodyPr>
          <a:lstStyle/>
          <a:p>
            <a:pPr marL="171450" indent="342900" algn="just">
              <a:spcBef>
                <a:spcPts val="600"/>
              </a:spcBef>
              <a:spcAft>
                <a:spcPts val="600"/>
              </a:spcAft>
            </a:pPr>
            <a:r>
              <a:rPr lang="vi-VN" sz="2600">
                <a:solidFill>
                  <a:prstClr val="black"/>
                </a:solidFill>
              </a:rPr>
              <a:t>Rơm như tấm thảm vàng khổng lồ và ấm sực trải khắp ngõ</a:t>
            </a:r>
            <a:endParaRPr lang="vi-VN" sz="2600" dirty="0">
              <a:solidFill>
                <a:prstClr val="black"/>
              </a:solidFill>
            </a:endParaRPr>
          </a:p>
        </p:txBody>
      </p:sp>
      <p:sp>
        <p:nvSpPr>
          <p:cNvPr id="7" name="Rectangle 6">
            <a:extLst>
              <a:ext uri="{FF2B5EF4-FFF2-40B4-BE49-F238E27FC236}">
                <a16:creationId xmlns:a16="http://schemas.microsoft.com/office/drawing/2014/main" id="{3E127141-85EE-44E1-A214-8D6ED893DF0C}"/>
              </a:ext>
            </a:extLst>
          </p:cNvPr>
          <p:cNvSpPr/>
          <p:nvPr/>
        </p:nvSpPr>
        <p:spPr>
          <a:xfrm>
            <a:off x="59588" y="3321155"/>
            <a:ext cx="3078900" cy="492443"/>
          </a:xfrm>
          <a:prstGeom prst="rect">
            <a:avLst/>
          </a:prstGeom>
        </p:spPr>
        <p:txBody>
          <a:bodyPr wrap="square">
            <a:spAutoFit/>
          </a:bodyPr>
          <a:lstStyle/>
          <a:p>
            <a:pPr marL="171450" indent="342900">
              <a:spcBef>
                <a:spcPts val="600"/>
              </a:spcBef>
              <a:spcAft>
                <a:spcPts val="600"/>
              </a:spcAft>
            </a:pPr>
            <a:r>
              <a:rPr kumimoji="0" lang="vi-VN" sz="2600" b="0" i="0" u="none" strike="noStrike" kern="1200" cap="none" spc="0" normalizeH="0" baseline="0" noProof="0">
                <a:ln>
                  <a:noFill/>
                </a:ln>
                <a:solidFill>
                  <a:prstClr val="black"/>
                </a:solidFill>
                <a:effectLst/>
                <a:uLnTx/>
                <a:uFillTx/>
                <a:ea typeface="+mn-ea"/>
                <a:cs typeface="+mn-cs"/>
              </a:rPr>
              <a:t>ngách, bờ tre.</a:t>
            </a:r>
            <a:endParaRPr lang="vi-VN" sz="2600" dirty="0">
              <a:solidFill>
                <a:prstClr val="black"/>
              </a:solidFill>
            </a:endParaRPr>
          </a:p>
        </p:txBody>
      </p:sp>
      <p:sp>
        <p:nvSpPr>
          <p:cNvPr id="10" name="Rectangle 9">
            <a:extLst>
              <a:ext uri="{FF2B5EF4-FFF2-40B4-BE49-F238E27FC236}">
                <a16:creationId xmlns:a16="http://schemas.microsoft.com/office/drawing/2014/main" id="{B873AD5C-BACC-41FA-A2C5-C1FBEC30F99A}"/>
              </a:ext>
            </a:extLst>
          </p:cNvPr>
          <p:cNvSpPr/>
          <p:nvPr/>
        </p:nvSpPr>
        <p:spPr>
          <a:xfrm>
            <a:off x="2487324" y="3306498"/>
            <a:ext cx="8941856" cy="492443"/>
          </a:xfrm>
          <a:prstGeom prst="rect">
            <a:avLst/>
          </a:prstGeom>
        </p:spPr>
        <p:txBody>
          <a:bodyPr wrap="square">
            <a:spAutoFit/>
          </a:bodyPr>
          <a:lstStyle/>
          <a:p>
            <a:pPr marL="171450" indent="342900" algn="just">
              <a:spcBef>
                <a:spcPts val="600"/>
              </a:spcBef>
              <a:spcAft>
                <a:spcPts val="600"/>
              </a:spcAft>
            </a:pPr>
            <a:r>
              <a:rPr kumimoji="0" lang="vi-VN" sz="2600" b="0" i="0" u="none" strike="noStrike" kern="1200" cap="none" spc="0" normalizeH="0" baseline="0" noProof="0">
                <a:ln>
                  <a:noFill/>
                </a:ln>
                <a:solidFill>
                  <a:prstClr val="black"/>
                </a:solidFill>
                <a:effectLst/>
                <a:uLnTx/>
                <a:uFillTx/>
                <a:ea typeface="+mn-ea"/>
                <a:cs typeface="+mn-cs"/>
              </a:rPr>
              <a:t>Bất cứ chỗ nào bọn trẻ cũng nằm lăn ra để sưởi</a:t>
            </a:r>
            <a:endParaRPr lang="vi-VN" sz="2600" dirty="0">
              <a:solidFill>
                <a:prstClr val="black"/>
              </a:solidFill>
            </a:endParaRPr>
          </a:p>
        </p:txBody>
      </p:sp>
      <p:sp>
        <p:nvSpPr>
          <p:cNvPr id="11" name="Rectangle 10">
            <a:extLst>
              <a:ext uri="{FF2B5EF4-FFF2-40B4-BE49-F238E27FC236}">
                <a16:creationId xmlns:a16="http://schemas.microsoft.com/office/drawing/2014/main" id="{10F7C5F0-B77E-43DB-984B-709D8B7352B0}"/>
              </a:ext>
            </a:extLst>
          </p:cNvPr>
          <p:cNvSpPr/>
          <p:nvPr/>
        </p:nvSpPr>
        <p:spPr>
          <a:xfrm>
            <a:off x="59588" y="3724505"/>
            <a:ext cx="11215877" cy="892552"/>
          </a:xfrm>
          <a:prstGeom prst="rect">
            <a:avLst/>
          </a:prstGeom>
        </p:spPr>
        <p:txBody>
          <a:bodyPr wrap="square">
            <a:spAutoFit/>
          </a:bodyPr>
          <a:lstStyle/>
          <a:p>
            <a:pPr marL="171450" indent="342900">
              <a:spcBef>
                <a:spcPts val="600"/>
              </a:spcBef>
              <a:spcAft>
                <a:spcPts val="600"/>
              </a:spcAft>
            </a:pPr>
            <a:r>
              <a:rPr lang="en-US" sz="2600"/>
              <a:t>n</a:t>
            </a:r>
            <a:r>
              <a:rPr lang="vi-VN" sz="2600"/>
              <a:t>ắng hoặc lăn lộn, vật nhau, chơi trò đi lộn đầu xuống đất.</a:t>
            </a:r>
            <a:r>
              <a:rPr lang="vi-VN" sz="2800"/>
              <a:t/>
            </a:r>
            <a:br>
              <a:rPr lang="vi-VN" sz="2800"/>
            </a:br>
            <a:endParaRPr lang="vi-VN" sz="2600" dirty="0">
              <a:solidFill>
                <a:prstClr val="black"/>
              </a:solidFill>
            </a:endParaRPr>
          </a:p>
        </p:txBody>
      </p:sp>
      <p:sp>
        <p:nvSpPr>
          <p:cNvPr id="12" name="TextBox 11">
            <a:extLst>
              <a:ext uri="{FF2B5EF4-FFF2-40B4-BE49-F238E27FC236}">
                <a16:creationId xmlns:a16="http://schemas.microsoft.com/office/drawing/2014/main" id="{F8043439-F26C-4D7F-AB63-D51AB7A2C8B9}"/>
              </a:ext>
            </a:extLst>
          </p:cNvPr>
          <p:cNvSpPr txBox="1"/>
          <p:nvPr/>
        </p:nvSpPr>
        <p:spPr>
          <a:xfrm>
            <a:off x="8368979" y="1146636"/>
            <a:ext cx="2028825" cy="492443"/>
          </a:xfrm>
          <a:prstGeom prst="rect">
            <a:avLst/>
          </a:prstGeom>
          <a:noFill/>
        </p:spPr>
        <p:txBody>
          <a:bodyPr wrap="square" rtlCol="0">
            <a:spAutoFit/>
          </a:bodyPr>
          <a:lstStyle/>
          <a:p>
            <a:pPr algn="just"/>
            <a:r>
              <a:rPr lang="en-US" sz="2600">
                <a:solidFill>
                  <a:srgbClr val="0070C0"/>
                </a:solidFill>
              </a:rPr>
              <a:t>nắng hanh</a:t>
            </a:r>
          </a:p>
        </p:txBody>
      </p:sp>
      <p:sp>
        <p:nvSpPr>
          <p:cNvPr id="14" name="TextBox 13">
            <a:extLst>
              <a:ext uri="{FF2B5EF4-FFF2-40B4-BE49-F238E27FC236}">
                <a16:creationId xmlns:a16="http://schemas.microsoft.com/office/drawing/2014/main" id="{34411869-8EDF-440F-AE91-2F95BF70EB9C}"/>
              </a:ext>
            </a:extLst>
          </p:cNvPr>
          <p:cNvSpPr txBox="1"/>
          <p:nvPr/>
        </p:nvSpPr>
        <p:spPr>
          <a:xfrm>
            <a:off x="3184319" y="1558328"/>
            <a:ext cx="2028825" cy="492443"/>
          </a:xfrm>
          <a:prstGeom prst="rect">
            <a:avLst/>
          </a:prstGeom>
          <a:noFill/>
        </p:spPr>
        <p:txBody>
          <a:bodyPr wrap="square" rtlCol="0">
            <a:spAutoFit/>
          </a:bodyPr>
          <a:lstStyle/>
          <a:p>
            <a:pPr algn="just"/>
            <a:r>
              <a:rPr lang="en-US" sz="2600">
                <a:solidFill>
                  <a:srgbClr val="0070C0"/>
                </a:solidFill>
              </a:rPr>
              <a:t>hổ phách</a:t>
            </a:r>
          </a:p>
        </p:txBody>
      </p:sp>
      <p:sp>
        <p:nvSpPr>
          <p:cNvPr id="15" name="TextBox 14">
            <a:extLst>
              <a:ext uri="{FF2B5EF4-FFF2-40B4-BE49-F238E27FC236}">
                <a16:creationId xmlns:a16="http://schemas.microsoft.com/office/drawing/2014/main" id="{CE87445A-27A5-46D5-AFDC-B2110290D808}"/>
              </a:ext>
            </a:extLst>
          </p:cNvPr>
          <p:cNvSpPr txBox="1"/>
          <p:nvPr/>
        </p:nvSpPr>
        <p:spPr>
          <a:xfrm>
            <a:off x="3761643" y="1934929"/>
            <a:ext cx="2028825" cy="492443"/>
          </a:xfrm>
          <a:prstGeom prst="rect">
            <a:avLst/>
          </a:prstGeom>
          <a:noFill/>
        </p:spPr>
        <p:txBody>
          <a:bodyPr wrap="square" rtlCol="0">
            <a:spAutoFit/>
          </a:bodyPr>
          <a:lstStyle/>
          <a:p>
            <a:pPr algn="just"/>
            <a:r>
              <a:rPr lang="en-US" sz="2600">
                <a:solidFill>
                  <a:srgbClr val="0070C0"/>
                </a:solidFill>
              </a:rPr>
              <a:t>héo tỏa</a:t>
            </a:r>
          </a:p>
        </p:txBody>
      </p:sp>
      <p:sp>
        <p:nvSpPr>
          <p:cNvPr id="16" name="TextBox 15">
            <a:extLst>
              <a:ext uri="{FF2B5EF4-FFF2-40B4-BE49-F238E27FC236}">
                <a16:creationId xmlns:a16="http://schemas.microsoft.com/office/drawing/2014/main" id="{B70545B6-2CE3-414B-9088-E3BF0E3C9B86}"/>
              </a:ext>
            </a:extLst>
          </p:cNvPr>
          <p:cNvSpPr txBox="1"/>
          <p:nvPr/>
        </p:nvSpPr>
        <p:spPr>
          <a:xfrm>
            <a:off x="7851191" y="1954241"/>
            <a:ext cx="2028825" cy="492443"/>
          </a:xfrm>
          <a:prstGeom prst="rect">
            <a:avLst/>
          </a:prstGeom>
          <a:noFill/>
        </p:spPr>
        <p:txBody>
          <a:bodyPr wrap="square" rtlCol="0">
            <a:spAutoFit/>
          </a:bodyPr>
          <a:lstStyle/>
          <a:p>
            <a:pPr algn="just"/>
            <a:r>
              <a:rPr lang="en-US" sz="2600">
                <a:solidFill>
                  <a:srgbClr val="0070C0"/>
                </a:solidFill>
              </a:rPr>
              <a:t>ngầy ngậy</a:t>
            </a:r>
          </a:p>
        </p:txBody>
      </p:sp>
      <p:sp>
        <p:nvSpPr>
          <p:cNvPr id="17" name="TextBox 16">
            <a:extLst>
              <a:ext uri="{FF2B5EF4-FFF2-40B4-BE49-F238E27FC236}">
                <a16:creationId xmlns:a16="http://schemas.microsoft.com/office/drawing/2014/main" id="{5CD47917-C768-4CF8-87AF-3E3C51D10DBA}"/>
              </a:ext>
            </a:extLst>
          </p:cNvPr>
          <p:cNvSpPr txBox="1"/>
          <p:nvPr/>
        </p:nvSpPr>
        <p:spPr>
          <a:xfrm>
            <a:off x="7994074" y="2899590"/>
            <a:ext cx="2028825" cy="492443"/>
          </a:xfrm>
          <a:prstGeom prst="rect">
            <a:avLst/>
          </a:prstGeom>
          <a:noFill/>
        </p:spPr>
        <p:txBody>
          <a:bodyPr wrap="square" rtlCol="0">
            <a:spAutoFit/>
          </a:bodyPr>
          <a:lstStyle/>
          <a:p>
            <a:pPr algn="just"/>
            <a:r>
              <a:rPr lang="en-US" sz="2600">
                <a:solidFill>
                  <a:srgbClr val="0070C0"/>
                </a:solidFill>
              </a:rPr>
              <a:t>ấm sực</a:t>
            </a:r>
          </a:p>
        </p:txBody>
      </p:sp>
      <p:sp>
        <p:nvSpPr>
          <p:cNvPr id="18" name="TextBox 17">
            <a:extLst>
              <a:ext uri="{FF2B5EF4-FFF2-40B4-BE49-F238E27FC236}">
                <a16:creationId xmlns:a16="http://schemas.microsoft.com/office/drawing/2014/main" id="{F1EA3332-062A-4D0E-A78E-B4E0920D082C}"/>
              </a:ext>
            </a:extLst>
          </p:cNvPr>
          <p:cNvSpPr txBox="1"/>
          <p:nvPr/>
        </p:nvSpPr>
        <p:spPr>
          <a:xfrm>
            <a:off x="10754241" y="2877095"/>
            <a:ext cx="2028825" cy="492443"/>
          </a:xfrm>
          <a:prstGeom prst="rect">
            <a:avLst/>
          </a:prstGeom>
          <a:noFill/>
        </p:spPr>
        <p:txBody>
          <a:bodyPr wrap="square" rtlCol="0">
            <a:spAutoFit/>
          </a:bodyPr>
          <a:lstStyle/>
          <a:p>
            <a:pPr algn="just"/>
            <a:r>
              <a:rPr lang="en-US" sz="2600">
                <a:solidFill>
                  <a:srgbClr val="0070C0"/>
                </a:solidFill>
              </a:rPr>
              <a:t>ngõ</a:t>
            </a:r>
          </a:p>
        </p:txBody>
      </p:sp>
      <p:sp>
        <p:nvSpPr>
          <p:cNvPr id="19" name="TextBox 18">
            <a:extLst>
              <a:ext uri="{FF2B5EF4-FFF2-40B4-BE49-F238E27FC236}">
                <a16:creationId xmlns:a16="http://schemas.microsoft.com/office/drawing/2014/main" id="{E582E1F2-F3DE-491D-955B-FB8E3CFDA722}"/>
              </a:ext>
            </a:extLst>
          </p:cNvPr>
          <p:cNvSpPr txBox="1"/>
          <p:nvPr/>
        </p:nvSpPr>
        <p:spPr>
          <a:xfrm>
            <a:off x="2459614" y="3724838"/>
            <a:ext cx="2028825" cy="492443"/>
          </a:xfrm>
          <a:prstGeom prst="rect">
            <a:avLst/>
          </a:prstGeom>
          <a:noFill/>
        </p:spPr>
        <p:txBody>
          <a:bodyPr wrap="square" rtlCol="0">
            <a:spAutoFit/>
          </a:bodyPr>
          <a:lstStyle/>
          <a:p>
            <a:pPr algn="just"/>
            <a:r>
              <a:rPr lang="en-US" sz="2600">
                <a:solidFill>
                  <a:srgbClr val="0070C0"/>
                </a:solidFill>
              </a:rPr>
              <a:t>lăn lộn</a:t>
            </a:r>
          </a:p>
        </p:txBody>
      </p:sp>
      <p:sp>
        <p:nvSpPr>
          <p:cNvPr id="20" name="TextBox 19">
            <a:extLst>
              <a:ext uri="{FF2B5EF4-FFF2-40B4-BE49-F238E27FC236}">
                <a16:creationId xmlns:a16="http://schemas.microsoft.com/office/drawing/2014/main" id="{33212A3A-2EB7-4EA3-809F-A55CC83457B2}"/>
              </a:ext>
            </a:extLst>
          </p:cNvPr>
          <p:cNvSpPr txBox="1"/>
          <p:nvPr/>
        </p:nvSpPr>
        <p:spPr>
          <a:xfrm>
            <a:off x="9106228" y="4661019"/>
            <a:ext cx="2028825" cy="492443"/>
          </a:xfrm>
          <a:prstGeom prst="rect">
            <a:avLst/>
          </a:prstGeom>
          <a:noFill/>
        </p:spPr>
        <p:txBody>
          <a:bodyPr wrap="square" rtlCol="0">
            <a:spAutoFit/>
          </a:bodyPr>
          <a:lstStyle/>
          <a:p>
            <a:pPr algn="just"/>
            <a:r>
              <a:rPr lang="en-US" sz="2600">
                <a:solidFill>
                  <a:srgbClr val="0070C0"/>
                </a:solidFill>
              </a:rPr>
              <a:t>lim dim</a:t>
            </a:r>
          </a:p>
        </p:txBody>
      </p:sp>
      <p:sp>
        <p:nvSpPr>
          <p:cNvPr id="21" name="TextBox 20">
            <a:extLst>
              <a:ext uri="{FF2B5EF4-FFF2-40B4-BE49-F238E27FC236}">
                <a16:creationId xmlns:a16="http://schemas.microsoft.com/office/drawing/2014/main" id="{88F880B8-8E46-4964-997D-D751633B8FEC}"/>
              </a:ext>
            </a:extLst>
          </p:cNvPr>
          <p:cNvSpPr txBox="1"/>
          <p:nvPr/>
        </p:nvSpPr>
        <p:spPr>
          <a:xfrm>
            <a:off x="2006035" y="5444165"/>
            <a:ext cx="2028825" cy="492443"/>
          </a:xfrm>
          <a:prstGeom prst="rect">
            <a:avLst/>
          </a:prstGeom>
          <a:noFill/>
        </p:spPr>
        <p:txBody>
          <a:bodyPr wrap="square" rtlCol="0">
            <a:spAutoFit/>
          </a:bodyPr>
          <a:lstStyle/>
          <a:p>
            <a:pPr algn="just"/>
            <a:r>
              <a:rPr lang="en-US" sz="2600">
                <a:solidFill>
                  <a:srgbClr val="0070C0"/>
                </a:solidFill>
              </a:rPr>
              <a:t>trắng muốt</a:t>
            </a:r>
          </a:p>
        </p:txBody>
      </p:sp>
      <p:sp>
        <p:nvSpPr>
          <p:cNvPr id="22" name="TextBox 21">
            <a:extLst>
              <a:ext uri="{FF2B5EF4-FFF2-40B4-BE49-F238E27FC236}">
                <a16:creationId xmlns:a16="http://schemas.microsoft.com/office/drawing/2014/main" id="{6B117D22-34BD-434D-808B-32B068DC17F0}"/>
              </a:ext>
            </a:extLst>
          </p:cNvPr>
          <p:cNvSpPr txBox="1"/>
          <p:nvPr/>
        </p:nvSpPr>
        <p:spPr>
          <a:xfrm>
            <a:off x="574848" y="3319980"/>
            <a:ext cx="2028825" cy="492443"/>
          </a:xfrm>
          <a:prstGeom prst="rect">
            <a:avLst/>
          </a:prstGeom>
          <a:noFill/>
        </p:spPr>
        <p:txBody>
          <a:bodyPr wrap="square" rtlCol="0">
            <a:spAutoFit/>
          </a:bodyPr>
          <a:lstStyle/>
          <a:p>
            <a:pPr algn="just"/>
            <a:r>
              <a:rPr lang="en-US" sz="2600">
                <a:solidFill>
                  <a:srgbClr val="0070C0"/>
                </a:solidFill>
              </a:rPr>
              <a:t>ngách</a:t>
            </a:r>
          </a:p>
        </p:txBody>
      </p:sp>
      <p:cxnSp>
        <p:nvCxnSpPr>
          <p:cNvPr id="23" name="Straight Connector 22">
            <a:extLst>
              <a:ext uri="{FF2B5EF4-FFF2-40B4-BE49-F238E27FC236}">
                <a16:creationId xmlns:a16="http://schemas.microsoft.com/office/drawing/2014/main" id="{F0482688-9732-4297-B5B5-6FBDF3C978A6}"/>
              </a:ext>
            </a:extLst>
          </p:cNvPr>
          <p:cNvCxnSpPr/>
          <p:nvPr/>
        </p:nvCxnSpPr>
        <p:spPr>
          <a:xfrm flipH="1">
            <a:off x="9242277" y="296268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BD986A-65CB-43B8-8CA2-9E66F06D3F19}"/>
              </a:ext>
            </a:extLst>
          </p:cNvPr>
          <p:cNvCxnSpPr/>
          <p:nvPr/>
        </p:nvCxnSpPr>
        <p:spPr>
          <a:xfrm flipH="1">
            <a:off x="1781415" y="340217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F2D1213-EE82-49B9-AE30-6C576E672601}"/>
              </a:ext>
            </a:extLst>
          </p:cNvPr>
          <p:cNvCxnSpPr/>
          <p:nvPr/>
        </p:nvCxnSpPr>
        <p:spPr>
          <a:xfrm flipH="1">
            <a:off x="2965275" y="340067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36D99C7-DCA3-4CF3-AE33-80ADA67C018E}"/>
              </a:ext>
            </a:extLst>
          </p:cNvPr>
          <p:cNvCxnSpPr/>
          <p:nvPr/>
        </p:nvCxnSpPr>
        <p:spPr>
          <a:xfrm flipH="1">
            <a:off x="2918061" y="340067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Flowchart: Terminator 26">
            <a:extLst>
              <a:ext uri="{FF2B5EF4-FFF2-40B4-BE49-F238E27FC236}">
                <a16:creationId xmlns:a16="http://schemas.microsoft.com/office/drawing/2014/main" id="{AE814E73-1574-4874-B7D8-530A76D13D5D}"/>
              </a:ext>
            </a:extLst>
          </p:cNvPr>
          <p:cNvSpPr/>
          <p:nvPr/>
        </p:nvSpPr>
        <p:spPr>
          <a:xfrm>
            <a:off x="1658352" y="563796"/>
            <a:ext cx="2418266" cy="499156"/>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Times New Roman" panose="02020603050405020304" pitchFamily="18" charset="0"/>
              </a:rPr>
              <a:t>LUYỆN ĐỌC</a:t>
            </a:r>
          </a:p>
        </p:txBody>
      </p:sp>
    </p:spTree>
    <p:extLst>
      <p:ext uri="{BB962C8B-B14F-4D97-AF65-F5344CB8AC3E}">
        <p14:creationId xmlns:p14="http://schemas.microsoft.com/office/powerpoint/2010/main" val="18912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mph" presetSubtype="0" fill="hold" grpId="0" nodeType="clickEffect">
                                  <p:stCondLst>
                                    <p:cond delay="0"/>
                                  </p:stCondLst>
                                  <p:iterate type="lt">
                                    <p:tmPct val="4000"/>
                                  </p:iterate>
                                  <p:childTnLst>
                                    <p:set>
                                      <p:cBhvr override="childStyle">
                                        <p:cTn id="61" dur="500" fill="hold"/>
                                        <p:tgtEl>
                                          <p:spTgt spid="6"/>
                                        </p:tgtEl>
                                        <p:attrNameLst>
                                          <p:attrName>style.color</p:attrName>
                                        </p:attrNameLst>
                                      </p:cBhvr>
                                      <p:to>
                                        <p:clrVal>
                                          <a:schemeClr val="accent2"/>
                                        </p:clrVal>
                                      </p:to>
                                    </p:set>
                                    <p:set>
                                      <p:cBhvr>
                                        <p:cTn id="62" dur="500" fill="hold"/>
                                        <p:tgtEl>
                                          <p:spTgt spid="6"/>
                                        </p:tgtEl>
                                        <p:attrNameLst>
                                          <p:attrName>fillcolor</p:attrName>
                                        </p:attrNameLst>
                                      </p:cBhvr>
                                      <p:to>
                                        <p:clrVal>
                                          <a:schemeClr val="accent2"/>
                                        </p:clrVal>
                                      </p:to>
                                    </p:set>
                                    <p:set>
                                      <p:cBhvr>
                                        <p:cTn id="63" dur="500" fill="hold"/>
                                        <p:tgtEl>
                                          <p:spTgt spid="6"/>
                                        </p:tgtEl>
                                        <p:attrNameLst>
                                          <p:attrName>fill.type</p:attrName>
                                        </p:attrNameLst>
                                      </p:cBhvr>
                                      <p:to>
                                        <p:strVal val="solid"/>
                                      </p:to>
                                    </p:set>
                                  </p:childTnLst>
                                </p:cTn>
                              </p:par>
                              <p:par>
                                <p:cTn id="64" presetID="16" presetClass="emph" presetSubtype="0" fill="hold" grpId="0" nodeType="withEffect">
                                  <p:stCondLst>
                                    <p:cond delay="0"/>
                                  </p:stCondLst>
                                  <p:iterate type="lt">
                                    <p:tmPct val="4000"/>
                                  </p:iterate>
                                  <p:childTnLst>
                                    <p:set>
                                      <p:cBhvr override="childStyle">
                                        <p:cTn id="65" dur="500" fill="hold"/>
                                        <p:tgtEl>
                                          <p:spTgt spid="7"/>
                                        </p:tgtEl>
                                        <p:attrNameLst>
                                          <p:attrName>style.color</p:attrName>
                                        </p:attrNameLst>
                                      </p:cBhvr>
                                      <p:to>
                                        <p:clrVal>
                                          <a:schemeClr val="accent2"/>
                                        </p:clrVal>
                                      </p:to>
                                    </p:set>
                                    <p:set>
                                      <p:cBhvr>
                                        <p:cTn id="66" dur="500" fill="hold"/>
                                        <p:tgtEl>
                                          <p:spTgt spid="7"/>
                                        </p:tgtEl>
                                        <p:attrNameLst>
                                          <p:attrName>fillcolor</p:attrName>
                                        </p:attrNameLst>
                                      </p:cBhvr>
                                      <p:to>
                                        <p:clrVal>
                                          <a:schemeClr val="accent2"/>
                                        </p:clrVal>
                                      </p:to>
                                    </p:set>
                                    <p:set>
                                      <p:cBhvr>
                                        <p:cTn id="67" dur="500" fill="hold"/>
                                        <p:tgtEl>
                                          <p:spTgt spid="7"/>
                                        </p:tgtEl>
                                        <p:attrNameLst>
                                          <p:attrName>fill.type</p:attrName>
                                        </p:attrNameLst>
                                      </p:cBhvr>
                                      <p:to>
                                        <p:strVal val="solid"/>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circle(in)">
                                      <p:cBhvr>
                                        <p:cTn id="81" dur="2000"/>
                                        <p:tgtEl>
                                          <p:spTgt spid="23"/>
                                        </p:tgtEl>
                                      </p:cBhvr>
                                    </p:animEffect>
                                  </p:childTnLst>
                                </p:cTn>
                              </p:par>
                              <p:par>
                                <p:cTn id="82" presetID="6" presetClass="entr" presetSubtype="16"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circle(in)">
                                      <p:cBhvr>
                                        <p:cTn id="84" dur="2000"/>
                                        <p:tgtEl>
                                          <p:spTgt spid="24"/>
                                        </p:tgtEl>
                                      </p:cBhvr>
                                    </p:animEffect>
                                  </p:childTnLst>
                                </p:cTn>
                              </p:par>
                              <p:par>
                                <p:cTn id="85" presetID="6" presetClass="entr" presetSubtype="16"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par>
                                <p:cTn id="88" presetID="6" presetClass="entr" presetSubtype="16"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circle(in)">
                                      <p:cBhvr>
                                        <p:cTn id="9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p:bldP spid="15" grpId="0"/>
      <p:bldP spid="16" grpId="0"/>
      <p:bldP spid="17" grpId="0"/>
      <p:bldP spid="17" grpId="1"/>
      <p:bldP spid="18" grpId="0"/>
      <p:bldP spid="18" grpId="1"/>
      <p:bldP spid="19" grpId="0"/>
      <p:bldP spid="20" grpId="0"/>
      <p:bldP spid="21" grpId="0"/>
      <p:bldP spid="22" grpId="0"/>
      <p:bldP spid="22" grpId="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158742" y="413713"/>
            <a:ext cx="2518197" cy="1938980"/>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endPar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endParaRPr>
          </a:p>
          <a:p>
            <a:pPr algn="ctr" defTabSz="914309"/>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07D322AE-8BC7-4DF1-99C9-9CF84C283D67}"/>
              </a:ext>
            </a:extLst>
          </p:cNvPr>
          <p:cNvSpPr txBox="1"/>
          <p:nvPr/>
        </p:nvSpPr>
        <p:spPr>
          <a:xfrm>
            <a:off x="2833241" y="5151910"/>
            <a:ext cx="3753090" cy="1384995"/>
          </a:xfrm>
          <a:prstGeom prst="rect">
            <a:avLst/>
          </a:prstGeom>
          <a:noFill/>
        </p:spPr>
        <p:txBody>
          <a:bodyPr wrap="square" rtlCol="0">
            <a:spAutoFit/>
          </a:bodyPr>
          <a:lstStyle/>
          <a:p>
            <a:r>
              <a:rPr lang="en-US" sz="2800" b="1">
                <a:solidFill>
                  <a:srgbClr val="C00000"/>
                </a:solidFill>
                <a:cs typeface="Arial" panose="020B0604020202020204" pitchFamily="34" charset="0"/>
              </a:rPr>
              <a:t>Rơm: </a:t>
            </a:r>
            <a:r>
              <a:rPr lang="en-US" sz="2800">
                <a:cs typeface="Arial" panose="020B0604020202020204" pitchFamily="34" charset="0"/>
              </a:rPr>
              <a:t>phần trên của thân cây lúa đã gặt và đập hết hạt.</a:t>
            </a:r>
            <a:endParaRPr lang="en-US" sz="2800" dirty="0">
              <a:cs typeface="Arial" panose="020B0604020202020204" pitchFamily="34" charset="0"/>
            </a:endParaRPr>
          </a:p>
        </p:txBody>
      </p:sp>
      <p:sp>
        <p:nvSpPr>
          <p:cNvPr id="15" name="TextBox 14">
            <a:extLst>
              <a:ext uri="{FF2B5EF4-FFF2-40B4-BE49-F238E27FC236}">
                <a16:creationId xmlns:a16="http://schemas.microsoft.com/office/drawing/2014/main" id="{DA5D3F50-9111-4DC5-82B8-CF74553A049C}"/>
              </a:ext>
            </a:extLst>
          </p:cNvPr>
          <p:cNvSpPr txBox="1"/>
          <p:nvPr/>
        </p:nvSpPr>
        <p:spPr>
          <a:xfrm>
            <a:off x="7531748" y="4150182"/>
            <a:ext cx="4499923" cy="954107"/>
          </a:xfrm>
          <a:prstGeom prst="rect">
            <a:avLst/>
          </a:prstGeom>
          <a:noFill/>
        </p:spPr>
        <p:txBody>
          <a:bodyPr wrap="square" rtlCol="0">
            <a:spAutoFit/>
          </a:bodyPr>
          <a:lstStyle/>
          <a:p>
            <a:r>
              <a:rPr lang="en-US" sz="2800" b="1">
                <a:solidFill>
                  <a:srgbClr val="C00000"/>
                </a:solidFill>
                <a:cs typeface="Arial" panose="020B0604020202020204" pitchFamily="34" charset="0"/>
              </a:rPr>
              <a:t>Nắng hanh: </a:t>
            </a:r>
            <a:r>
              <a:rPr lang="en-US" sz="2800">
                <a:cs typeface="Arial" panose="020B0604020202020204" pitchFamily="34" charset="0"/>
              </a:rPr>
              <a:t>nắng khô và hơi lạnh.</a:t>
            </a:r>
            <a:endParaRPr lang="en-US" sz="2800" dirty="0">
              <a:cs typeface="Arial" panose="020B0604020202020204" pitchFamily="34" charset="0"/>
            </a:endParaRPr>
          </a:p>
        </p:txBody>
      </p:sp>
      <p:pic>
        <p:nvPicPr>
          <p:cNvPr id="4" name="Picture 3">
            <a:extLst>
              <a:ext uri="{FF2B5EF4-FFF2-40B4-BE49-F238E27FC236}">
                <a16:creationId xmlns:a16="http://schemas.microsoft.com/office/drawing/2014/main" id="{B0A6C0D9-217A-4A8C-94B8-2931A3100495}"/>
              </a:ext>
            </a:extLst>
          </p:cNvPr>
          <p:cNvPicPr>
            <a:picLocks noChangeAspect="1"/>
          </p:cNvPicPr>
          <p:nvPr/>
        </p:nvPicPr>
        <p:blipFill>
          <a:blip r:embed="rId3"/>
          <a:stretch>
            <a:fillRect/>
          </a:stretch>
        </p:blipFill>
        <p:spPr>
          <a:xfrm>
            <a:off x="2833240" y="2139892"/>
            <a:ext cx="3650267" cy="2950180"/>
          </a:xfrm>
          <a:prstGeom prst="rect">
            <a:avLst/>
          </a:prstGeom>
        </p:spPr>
      </p:pic>
      <p:pic>
        <p:nvPicPr>
          <p:cNvPr id="2" name="Picture 1">
            <a:extLst>
              <a:ext uri="{FF2B5EF4-FFF2-40B4-BE49-F238E27FC236}">
                <a16:creationId xmlns:a16="http://schemas.microsoft.com/office/drawing/2014/main" id="{F471342A-A0B9-451F-900A-512754B2039C}"/>
              </a:ext>
            </a:extLst>
          </p:cNvPr>
          <p:cNvPicPr>
            <a:picLocks noChangeAspect="1"/>
          </p:cNvPicPr>
          <p:nvPr/>
        </p:nvPicPr>
        <p:blipFill>
          <a:blip r:embed="rId4"/>
          <a:stretch>
            <a:fillRect/>
          </a:stretch>
        </p:blipFill>
        <p:spPr>
          <a:xfrm>
            <a:off x="7531748" y="1065044"/>
            <a:ext cx="4499923" cy="2950180"/>
          </a:xfrm>
          <a:prstGeom prst="rect">
            <a:avLst/>
          </a:prstGeom>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158742" y="413713"/>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Chú</a:t>
            </a:r>
            <a:r>
              <a:rPr kumimoji="0" lang="en-US"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rPr>
              <a:t> </a:t>
            </a:r>
            <a:r>
              <a:rPr kumimoji="0" lang="vi-VN"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thích</a:t>
            </a:r>
            <a:r>
              <a:rPr kumimoji="0" lang="en-US"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rPr>
              <a:t> </a:t>
            </a:r>
            <a:endParaRPr kumimoji="0" lang="en-US" sz="60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13" name="TextBox 12">
            <a:extLst>
              <a:ext uri="{FF2B5EF4-FFF2-40B4-BE49-F238E27FC236}">
                <a16:creationId xmlns:a16="http://schemas.microsoft.com/office/drawing/2014/main" id="{07D322AE-8BC7-4DF1-99C9-9CF84C283D67}"/>
              </a:ext>
            </a:extLst>
          </p:cNvPr>
          <p:cNvSpPr txBox="1"/>
          <p:nvPr/>
        </p:nvSpPr>
        <p:spPr>
          <a:xfrm>
            <a:off x="2819578" y="4611231"/>
            <a:ext cx="4138435" cy="13849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UTM Avo"/>
                <a:cs typeface="Arial" panose="020B0604020202020204" pitchFamily="34" charset="0"/>
              </a:rPr>
              <a:t>Hổ phách</a:t>
            </a:r>
            <a:r>
              <a:rPr kumimoji="0" lang="en-US" sz="2800" b="1" i="0" u="none" strike="noStrike" kern="1200" cap="none" spc="0" normalizeH="0" baseline="0" noProof="0">
                <a:ln>
                  <a:noFill/>
                </a:ln>
                <a:solidFill>
                  <a:srgbClr val="C00000"/>
                </a:solidFill>
                <a:effectLst/>
                <a:uLnTx/>
                <a:uFillTx/>
                <a:latin typeface="UTM Avo"/>
                <a:ea typeface="+mn-ea"/>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UTM Avo"/>
                <a:ea typeface="+mn-ea"/>
                <a:cs typeface="Arial" panose="020B0604020202020204" pitchFamily="34" charset="0"/>
              </a:rPr>
              <a:t>phần</a:t>
            </a:r>
            <a:r>
              <a:rPr kumimoji="0" lang="en-US" sz="2800" b="0" i="0" u="none" strike="noStrike" kern="1200" cap="none" spc="0" normalizeH="0" noProof="0">
                <a:ln>
                  <a:noFill/>
                </a:ln>
                <a:solidFill>
                  <a:prstClr val="black"/>
                </a:solidFill>
                <a:effectLst/>
                <a:uLnTx/>
                <a:uFillTx/>
                <a:latin typeface="UTM Avo"/>
                <a:ea typeface="+mn-ea"/>
                <a:cs typeface="Arial" panose="020B0604020202020204" pitchFamily="34" charset="0"/>
              </a:rPr>
              <a:t> nhựa thông hóa đá, màu vàng nâu, trong suốt</a:t>
            </a:r>
            <a:r>
              <a:rPr kumimoji="0" lang="en-US" sz="2800" b="0" i="0" u="none" strike="noStrike" kern="1200" cap="none" spc="0" normalizeH="0" baseline="0" noProof="0">
                <a:ln>
                  <a:noFill/>
                </a:ln>
                <a:solidFill>
                  <a:prstClr val="black"/>
                </a:solidFill>
                <a:effectLst/>
                <a:uLnTx/>
                <a:uFillTx/>
                <a:latin typeface="UTM Avo"/>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UTM Avo"/>
              <a:ea typeface="+mn-ea"/>
              <a:cs typeface="Arial" panose="020B0604020202020204" pitchFamily="34" charset="0"/>
            </a:endParaRPr>
          </a:p>
        </p:txBody>
      </p:sp>
      <p:sp>
        <p:nvSpPr>
          <p:cNvPr id="15" name="TextBox 14">
            <a:extLst>
              <a:ext uri="{FF2B5EF4-FFF2-40B4-BE49-F238E27FC236}">
                <a16:creationId xmlns:a16="http://schemas.microsoft.com/office/drawing/2014/main" id="{DA5D3F50-9111-4DC5-82B8-CF74553A049C}"/>
              </a:ext>
            </a:extLst>
          </p:cNvPr>
          <p:cNvSpPr txBox="1"/>
          <p:nvPr/>
        </p:nvSpPr>
        <p:spPr>
          <a:xfrm>
            <a:off x="7767846" y="4150182"/>
            <a:ext cx="4499923"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UTM Avo"/>
                <a:ea typeface="+mn-ea"/>
                <a:cs typeface="Arial" panose="020B0604020202020204" pitchFamily="34" charset="0"/>
              </a:rPr>
              <a:t>Dệ</a:t>
            </a:r>
            <a:r>
              <a:rPr kumimoji="0" lang="en-US" sz="2800" b="1" i="0" u="none" strike="noStrike" kern="1200" cap="none" spc="0" normalizeH="0" noProof="0">
                <a:ln>
                  <a:noFill/>
                </a:ln>
                <a:solidFill>
                  <a:srgbClr val="C00000"/>
                </a:solidFill>
                <a:effectLst/>
                <a:uLnTx/>
                <a:uFillTx/>
                <a:latin typeface="UTM Avo"/>
                <a:ea typeface="+mn-ea"/>
                <a:cs typeface="Arial" panose="020B0604020202020204" pitchFamily="34" charset="0"/>
              </a:rPr>
              <a:t> tường (vệ tường)</a:t>
            </a:r>
            <a:r>
              <a:rPr kumimoji="0" lang="en-US" sz="2800" b="1" i="0" u="none" strike="noStrike" kern="1200" cap="none" spc="0" normalizeH="0" baseline="0" noProof="0">
                <a:ln>
                  <a:noFill/>
                </a:ln>
                <a:solidFill>
                  <a:srgbClr val="C00000"/>
                </a:solidFill>
                <a:effectLst/>
                <a:uLnTx/>
                <a:uFillTx/>
                <a:latin typeface="UTM Avo"/>
                <a:ea typeface="+mn-ea"/>
                <a:cs typeface="Arial" panose="020B0604020202020204" pitchFamily="34" charset="0"/>
              </a:rPr>
              <a:t>:</a:t>
            </a:r>
            <a:r>
              <a:rPr kumimoji="0" lang="en-US" sz="2800" b="1" i="0" u="none" strike="noStrike" kern="1200" cap="none" spc="0" normalizeH="0" noProof="0">
                <a:ln>
                  <a:noFill/>
                </a:ln>
                <a:solidFill>
                  <a:srgbClr val="C00000"/>
                </a:solidFill>
                <a:effectLst/>
                <a:uLnTx/>
                <a:uFillTx/>
                <a:latin typeface="UTM Avo"/>
                <a:ea typeface="+mn-ea"/>
                <a:cs typeface="Arial" panose="020B0604020202020204" pitchFamily="34" charset="0"/>
              </a:rPr>
              <a:t> </a:t>
            </a:r>
            <a:r>
              <a:rPr kumimoji="0" lang="en-US" sz="2800" i="0" u="none" strike="noStrike" kern="1200" cap="none" spc="0" normalizeH="0" noProof="0">
                <a:ln>
                  <a:noFill/>
                </a:ln>
                <a:effectLst/>
                <a:uLnTx/>
                <a:uFillTx/>
                <a:latin typeface="UTM Avo"/>
                <a:ea typeface="+mn-ea"/>
                <a:cs typeface="Arial" panose="020B0604020202020204" pitchFamily="34" charset="0"/>
              </a:rPr>
              <a:t>ria tường, mép tường</a:t>
            </a:r>
            <a:r>
              <a:rPr kumimoji="0" lang="en-US" sz="2800" i="0" u="none" strike="noStrike" kern="1200" cap="none" spc="0" normalizeH="0" baseline="0" noProof="0">
                <a:ln>
                  <a:noFill/>
                </a:ln>
                <a:effectLst/>
                <a:uLnTx/>
                <a:uFillTx/>
                <a:latin typeface="UTM Avo"/>
                <a:ea typeface="+mn-ea"/>
                <a:cs typeface="Arial" panose="020B0604020202020204" pitchFamily="34" charset="0"/>
              </a:rPr>
              <a:t>.</a:t>
            </a:r>
            <a:endParaRPr kumimoji="0" lang="en-US" sz="2800" i="0" u="none" strike="noStrike" kern="1200" cap="none" spc="0" normalizeH="0" baseline="0" noProof="0" dirty="0">
              <a:ln>
                <a:noFill/>
              </a:ln>
              <a:effectLst/>
              <a:uLnTx/>
              <a:uFillTx/>
              <a:latin typeface="UTM Avo"/>
              <a:ea typeface="+mn-ea"/>
              <a:cs typeface="Arial" panose="020B0604020202020204" pitchFamily="34" charset="0"/>
            </a:endParaRPr>
          </a:p>
        </p:txBody>
      </p:sp>
      <p:pic>
        <p:nvPicPr>
          <p:cNvPr id="2" name="Picture 1">
            <a:extLst>
              <a:ext uri="{FF2B5EF4-FFF2-40B4-BE49-F238E27FC236}">
                <a16:creationId xmlns:a16="http://schemas.microsoft.com/office/drawing/2014/main" id="{D68A1C84-761A-43A9-AD82-258C16C12A6D}"/>
              </a:ext>
            </a:extLst>
          </p:cNvPr>
          <p:cNvPicPr>
            <a:picLocks noChangeAspect="1"/>
          </p:cNvPicPr>
          <p:nvPr/>
        </p:nvPicPr>
        <p:blipFill>
          <a:blip r:embed="rId3"/>
          <a:stretch>
            <a:fillRect/>
          </a:stretch>
        </p:blipFill>
        <p:spPr>
          <a:xfrm>
            <a:off x="2290655" y="2147973"/>
            <a:ext cx="4627371" cy="2257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19ED306-3D10-4A4D-AC40-FEA8898BA9A7}"/>
              </a:ext>
            </a:extLst>
          </p:cNvPr>
          <p:cNvPicPr>
            <a:picLocks noChangeAspect="1"/>
          </p:cNvPicPr>
          <p:nvPr/>
        </p:nvPicPr>
        <p:blipFill>
          <a:blip r:embed="rId4"/>
          <a:stretch>
            <a:fillRect/>
          </a:stretch>
        </p:blipFill>
        <p:spPr>
          <a:xfrm>
            <a:off x="7989887" y="737393"/>
            <a:ext cx="3277393" cy="32773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7331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803081" y="1139206"/>
            <a:ext cx="10859922" cy="3354765"/>
          </a:xfrm>
          <a:prstGeom prst="rect">
            <a:avLst/>
          </a:prstGeom>
        </p:spPr>
        <p:txBody>
          <a:bodyPr wrap="square">
            <a:spAutoFit/>
          </a:bodyPr>
          <a:lstStyle/>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a:ln>
                  <a:noFill/>
                </a:ln>
                <a:solidFill>
                  <a:prstClr val="black"/>
                </a:solidFill>
                <a:effectLst/>
                <a:uLnTx/>
                <a:uFillTx/>
                <a:ea typeface="+mn-ea"/>
                <a:cs typeface="+mn-cs"/>
              </a:rPr>
              <a:t>1. Tôi nhớ những mùa gặt tuổi thơ. Nhớ cái nắng hanh tháng Mười trong như hổ phách. Những con đường làng đầy rơm vàng óng ánh. Rơm phơi héo tỏa mùi hương thơm ngầy ngậy.</a:t>
            </a:r>
          </a:p>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 chơi trò đi lộn đầu xuống đất.</a:t>
            </a: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761233" y="268412"/>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Rơm tháng Mười</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7994074" y="5733291"/>
            <a:ext cx="4676775"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Theo</a:t>
            </a:r>
            <a:r>
              <a:rPr kumimoji="0" lang="en-US" sz="2200" b="0" i="0" u="none" strike="noStrike" kern="1200" cap="none" spc="0" normalizeH="0" baseline="0" noProof="0">
                <a:ln>
                  <a:noFill/>
                </a:ln>
                <a:solidFill>
                  <a:prstClr val="black"/>
                </a:solidFill>
                <a:effectLst/>
                <a:uLnTx/>
                <a:uFillTx/>
                <a:latin typeface="UTM Avo"/>
                <a:ea typeface="+mn-ea"/>
                <a:cs typeface="+mn-cs"/>
              </a:rPr>
              <a:t> NGUYỄN PHAN HÁCH</a:t>
            </a:r>
            <a:endParaRPr kumimoji="0" lang="vi-VN" sz="2200" b="0" i="1"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a:extLst>
              <a:ext uri="{FF2B5EF4-FFF2-40B4-BE49-F238E27FC236}">
                <a16:creationId xmlns:a16="http://schemas.microsoft.com/office/drawing/2014/main" id="{F89F2E09-A342-4D95-8B99-C3B5090A3623}"/>
              </a:ext>
            </a:extLst>
          </p:cNvPr>
          <p:cNvSpPr/>
          <p:nvPr/>
        </p:nvSpPr>
        <p:spPr>
          <a:xfrm>
            <a:off x="758431" y="4255963"/>
            <a:ext cx="11051901" cy="1969770"/>
          </a:xfrm>
          <a:prstGeom prst="rect">
            <a:avLst/>
          </a:prstGeom>
        </p:spPr>
        <p:txBody>
          <a:bodyPr wrap="square">
            <a:spAutoFit/>
          </a:bodyPr>
          <a:lstStyle/>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kumimoji="0" lang="en-US" sz="2600" b="0" i="0" u="none" strike="noStrike" kern="1200" cap="none" spc="0" normalizeH="0" baseline="0" noProof="0">
                <a:ln>
                  <a:noFill/>
                </a:ln>
                <a:solidFill>
                  <a:prstClr val="black"/>
                </a:solidFill>
                <a:effectLst/>
                <a:uLnTx/>
                <a:uFillTx/>
                <a:latin typeface="UTM Avo"/>
                <a:ea typeface="+mn-ea"/>
                <a:cs typeface="+mn-cs"/>
              </a:rPr>
              <a:t> </a:t>
            </a: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6" name="Flowchart: Terminator 5">
            <a:extLst>
              <a:ext uri="{FF2B5EF4-FFF2-40B4-BE49-F238E27FC236}">
                <a16:creationId xmlns:a16="http://schemas.microsoft.com/office/drawing/2014/main" id="{D3B82003-A3D5-42DD-AC7B-A88A6D5B735C}"/>
              </a:ext>
            </a:extLst>
          </p:cNvPr>
          <p:cNvSpPr/>
          <p:nvPr/>
        </p:nvSpPr>
        <p:spPr>
          <a:xfrm>
            <a:off x="1383004" y="606812"/>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7" name="Flowchart: Terminator 6">
            <a:extLst>
              <a:ext uri="{FF2B5EF4-FFF2-40B4-BE49-F238E27FC236}">
                <a16:creationId xmlns:a16="http://schemas.microsoft.com/office/drawing/2014/main" id="{8F585121-A5C6-4709-ABFB-DF33723C0FAB}"/>
              </a:ext>
            </a:extLst>
          </p:cNvPr>
          <p:cNvSpPr/>
          <p:nvPr/>
        </p:nvSpPr>
        <p:spPr>
          <a:xfrm>
            <a:off x="7998599" y="554431"/>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sp>
        <p:nvSpPr>
          <p:cNvPr id="10" name="Flowchart: Terminator 9">
            <a:extLst>
              <a:ext uri="{FF2B5EF4-FFF2-40B4-BE49-F238E27FC236}">
                <a16:creationId xmlns:a16="http://schemas.microsoft.com/office/drawing/2014/main" id="{92A15C68-70B2-40FD-82BD-EC1A1156249C}"/>
              </a:ext>
            </a:extLst>
          </p:cNvPr>
          <p:cNvSpPr/>
          <p:nvPr/>
        </p:nvSpPr>
        <p:spPr>
          <a:xfrm>
            <a:off x="803081" y="6015037"/>
            <a:ext cx="6729402" cy="574551"/>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panose="02020603050405020304" pitchFamily="18" charset="0"/>
              </a:rPr>
              <a:t>BÀI ĐỌC CHIA LÀM </a:t>
            </a:r>
            <a:r>
              <a:rPr lang="en-US" sz="2400" b="1">
                <a:solidFill>
                  <a:schemeClr val="tx1"/>
                </a:solidFill>
                <a:cs typeface="Times New Roman" panose="02020603050405020304" pitchFamily="18" charset="0"/>
              </a:rPr>
              <a:t>MẤY ĐOẠN?</a:t>
            </a:r>
            <a:endParaRPr lang="en-US" sz="2400" b="1" dirty="0">
              <a:solidFill>
                <a:schemeClr val="tx1"/>
              </a:solidFill>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C123D74-960A-4F62-9A44-515D9624A007}"/>
              </a:ext>
            </a:extLst>
          </p:cNvPr>
          <p:cNvCxnSpPr>
            <a:cxnSpLocks/>
          </p:cNvCxnSpPr>
          <p:nvPr/>
        </p:nvCxnSpPr>
        <p:spPr>
          <a:xfrm>
            <a:off x="847625" y="1142456"/>
            <a:ext cx="0" cy="122360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AE50736-2A98-4E1D-B2C6-95E51ABF75C5}"/>
              </a:ext>
            </a:extLst>
          </p:cNvPr>
          <p:cNvSpPr/>
          <p:nvPr/>
        </p:nvSpPr>
        <p:spPr>
          <a:xfrm>
            <a:off x="1383005" y="121570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cxnSp>
        <p:nvCxnSpPr>
          <p:cNvPr id="14" name="Straight Connector 13">
            <a:extLst>
              <a:ext uri="{FF2B5EF4-FFF2-40B4-BE49-F238E27FC236}">
                <a16:creationId xmlns:a16="http://schemas.microsoft.com/office/drawing/2014/main" id="{6EC97689-F0B8-4DD8-8270-F453A0EE66A8}"/>
              </a:ext>
            </a:extLst>
          </p:cNvPr>
          <p:cNvCxnSpPr>
            <a:cxnSpLocks/>
          </p:cNvCxnSpPr>
          <p:nvPr/>
        </p:nvCxnSpPr>
        <p:spPr>
          <a:xfrm>
            <a:off x="812427" y="2556416"/>
            <a:ext cx="0" cy="169954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A654C4-91D9-4044-930B-1A5B870D72E6}"/>
              </a:ext>
            </a:extLst>
          </p:cNvPr>
          <p:cNvCxnSpPr>
            <a:cxnSpLocks/>
          </p:cNvCxnSpPr>
          <p:nvPr/>
        </p:nvCxnSpPr>
        <p:spPr>
          <a:xfrm>
            <a:off x="803081" y="4493969"/>
            <a:ext cx="0" cy="152106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E74AA5D-A4B4-477D-885A-AF2FD7A4C7D6}"/>
              </a:ext>
            </a:extLst>
          </p:cNvPr>
          <p:cNvSpPr/>
          <p:nvPr/>
        </p:nvSpPr>
        <p:spPr>
          <a:xfrm>
            <a:off x="1239195" y="2506829"/>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7" name="Oval 16">
            <a:extLst>
              <a:ext uri="{FF2B5EF4-FFF2-40B4-BE49-F238E27FC236}">
                <a16:creationId xmlns:a16="http://schemas.microsoft.com/office/drawing/2014/main" id="{87B842FC-9CDC-48F2-8182-C9B5878B5963}"/>
              </a:ext>
            </a:extLst>
          </p:cNvPr>
          <p:cNvSpPr/>
          <p:nvPr/>
        </p:nvSpPr>
        <p:spPr>
          <a:xfrm>
            <a:off x="1168306" y="4294866"/>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Tree>
    <p:extLst>
      <p:ext uri="{BB962C8B-B14F-4D97-AF65-F5344CB8AC3E}">
        <p14:creationId xmlns:p14="http://schemas.microsoft.com/office/powerpoint/2010/main" val="9970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42"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anim calcmode="lin" valueType="num">
                                      <p:cBhvr>
                                        <p:cTn id="74" dur="1000" fill="hold"/>
                                        <p:tgtEl>
                                          <p:spTgt spid="7"/>
                                        </p:tgtEl>
                                        <p:attrNameLst>
                                          <p:attrName>ppt_x</p:attrName>
                                        </p:attrNameLst>
                                      </p:cBhvr>
                                      <p:tavLst>
                                        <p:tav tm="0">
                                          <p:val>
                                            <p:strVal val="#ppt_x"/>
                                          </p:val>
                                        </p:tav>
                                        <p:tav tm="100000">
                                          <p:val>
                                            <p:strVal val="#ppt_x"/>
                                          </p:val>
                                        </p:tav>
                                      </p:tavLst>
                                    </p:anim>
                                    <p:anim calcmode="lin" valueType="num">
                                      <p:cBhvr>
                                        <p:cTn id="7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10" grpId="0" animBg="1"/>
      <p:bldP spid="10" grpId="1" animBg="1"/>
      <p:bldP spid="12" grpId="0" animBg="1"/>
      <p:bldP spid="12"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94771" y="2669836"/>
            <a:ext cx="457200" cy="457200"/>
          </a:xfrm>
          <a:prstGeom prst="rect">
            <a:avLst/>
          </a:prstGeom>
        </p:spPr>
      </p:pic>
    </p:spTree>
    <p:extLst>
      <p:ext uri="{BB962C8B-B14F-4D97-AF65-F5344CB8AC3E}">
        <p14:creationId xmlns:p14="http://schemas.microsoft.com/office/powerpoint/2010/main" val="7834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E0DAD-FBA6-4235-A6F8-17A0E2856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30"/>
            <a:ext cx="12195835" cy="6438737"/>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41" y="3195520"/>
            <a:ext cx="1990773" cy="1990773"/>
          </a:xfrm>
          <a:prstGeom prst="rect">
            <a:avLst/>
          </a:prstGeom>
        </p:spPr>
      </p:pic>
      <p:sp>
        <p:nvSpPr>
          <p:cNvPr id="7" name="Rectangle 6">
            <a:extLst>
              <a:ext uri="{FF2B5EF4-FFF2-40B4-BE49-F238E27FC236}">
                <a16:creationId xmlns:a16="http://schemas.microsoft.com/office/drawing/2014/main" id="{EAD3B253-6884-4874-BE13-3A10D121D0BC}"/>
              </a:ext>
            </a:extLst>
          </p:cNvPr>
          <p:cNvSpPr/>
          <p:nvPr/>
        </p:nvSpPr>
        <p:spPr>
          <a:xfrm>
            <a:off x="2911148" y="1214046"/>
            <a:ext cx="5897123" cy="1323267"/>
          </a:xfrm>
          <a:prstGeom prst="rect">
            <a:avLst/>
          </a:prstGeom>
          <a:noFill/>
        </p:spPr>
        <p:txBody>
          <a:bodyPr wrap="square" lIns="91428" tIns="45714" rIns="91428" bIns="45714" numCol="1">
            <a:prstTxWarp prst="textChevron">
              <a:avLst/>
            </a:prstTxWarp>
            <a:spAutoFit/>
          </a:bodyPr>
          <a:lstStyle/>
          <a:p>
            <a:pPr algn="ctr"/>
            <a:r>
              <a:rPr lang="en-US" sz="7999" b="1" dirty="0">
                <a:ln w="22225">
                  <a:solidFill>
                    <a:schemeClr val="accent2"/>
                  </a:solidFill>
                  <a:prstDash val="solid"/>
                </a:ln>
                <a:solidFill>
                  <a:schemeClr val="accent2">
                    <a:lumMod val="40000"/>
                    <a:lumOff val="60000"/>
                  </a:schemeClr>
                </a:solidFill>
              </a:rPr>
              <a:t>VƯỢT BIỂN</a:t>
            </a:r>
            <a:endParaRPr lang="en-US" sz="7999"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8" name="bensound-smile">
            <a:hlinkClick r:id="" action="ppaction://media"/>
            <a:extLst>
              <a:ext uri="{FF2B5EF4-FFF2-40B4-BE49-F238E27FC236}">
                <a16:creationId xmlns:a16="http://schemas.microsoft.com/office/drawing/2014/main" id="{2622AF7A-4340-4084-8629-E5A0301A4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426" y="5820386"/>
            <a:ext cx="609521" cy="609521"/>
          </a:xfrm>
          <a:prstGeom prst="rect">
            <a:avLst/>
          </a:prstGeom>
        </p:spPr>
      </p:pic>
    </p:spTree>
    <p:extLst>
      <p:ext uri="{BB962C8B-B14F-4D97-AF65-F5344CB8AC3E}">
        <p14:creationId xmlns:p14="http://schemas.microsoft.com/office/powerpoint/2010/main" val="17898315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0" presetClass="path" presetSubtype="0" repeatCount="indefinite" accel="50000" decel="50000" fill="hold" nodeType="withEffect">
                                  <p:stCondLst>
                                    <p:cond delay="0"/>
                                  </p:stCondLst>
                                  <p:childTnLst>
                                    <p:animMotion origin="layout" path="M -3.125E-6 -0.00486 C 0.00769 -1.11111E-6 0.028 0.00718 0.09948 0.00718 C 0.20326 0.00718 0.21107 -0.01551 0.33438 -0.01551 C 0.44597 -0.01551 0.38633 0.00394 0.49375 0.00394 C 0.60534 0.00394 0.54571 -0.01111 0.6655 -0.01111 C 0.77292 -0.01111 0.71328 -0.00092 0.80873 -0.00092 C 0.90039 -0.00092 0.85287 -0.00856 0.93633 -0.00856 C 0.98399 -0.00856 0.98815 -0.00648 0.9918 -0.00486 " pathEditMode="relative" rAng="0" ptsTypes="AAAAAAAA">
                                      <p:cBhvr>
                                        <p:cTn id="11" dur="20000" fill="hold"/>
                                        <p:tgtEl>
                                          <p:spTgt spid="5"/>
                                        </p:tgtEl>
                                        <p:attrNameLst>
                                          <p:attrName>ppt_x</p:attrName>
                                          <p:attrName>ppt_y</p:attrName>
                                        </p:attrNameLst>
                                      </p:cBhvr>
                                      <p:rCtr x="49583" y="69"/>
                                    </p:animMotion>
                                  </p:childTnLst>
                                </p:cTn>
                              </p:par>
                              <p:par>
                                <p:cTn id="12" presetID="1" presetClass="mediacall" presetSubtype="0" fill="hold" nodeType="withEffect">
                                  <p:stCondLst>
                                    <p:cond delay="0"/>
                                  </p:stCondLst>
                                  <p:childTnLst>
                                    <p:cmd type="call" cmd="playFrom(0.0)">
                                      <p:cBhvr>
                                        <p:cTn id="13" dur="1835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1C791-5982-4442-9A94-16B8E7003F2F}"/>
              </a:ext>
            </a:extLst>
          </p:cNvPr>
          <p:cNvPicPr>
            <a:picLocks noChangeAspect="1"/>
          </p:cNvPicPr>
          <p:nvPr/>
        </p:nvPicPr>
        <p:blipFill rotWithShape="1">
          <a:blip r:embed="rId2">
            <a:extLst>
              <a:ext uri="{28A0092B-C50C-407E-A947-70E740481C1C}">
                <a14:useLocalDpi xmlns:a14="http://schemas.microsoft.com/office/drawing/2010/main" val="0"/>
              </a:ext>
            </a:extLst>
          </a:blip>
          <a:srcRect b="7222"/>
          <a:stretch/>
        </p:blipFill>
        <p:spPr>
          <a:xfrm>
            <a:off x="-1" y="447"/>
            <a:ext cx="12190413" cy="6487041"/>
          </a:xfrm>
          <a:prstGeom prst="rect">
            <a:avLst/>
          </a:prstGeom>
        </p:spPr>
      </p:pic>
      <p:sp>
        <p:nvSpPr>
          <p:cNvPr id="3" name="TextBox 2">
            <a:extLst>
              <a:ext uri="{FF2B5EF4-FFF2-40B4-BE49-F238E27FC236}">
                <a16:creationId xmlns:a16="http://schemas.microsoft.com/office/drawing/2014/main" id="{AB1F0B76-63BA-460E-9C8F-640D5ECBF635}"/>
              </a:ext>
            </a:extLst>
          </p:cNvPr>
          <p:cNvSpPr txBox="1"/>
          <p:nvPr/>
        </p:nvSpPr>
        <p:spPr>
          <a:xfrm>
            <a:off x="3493795" y="1228293"/>
            <a:ext cx="7782337" cy="3539430"/>
          </a:xfrm>
          <a:prstGeom prst="rect">
            <a:avLst/>
          </a:prstGeom>
          <a:noFill/>
        </p:spPr>
        <p:txBody>
          <a:bodyPr wrap="square">
            <a:spAutoFit/>
          </a:bodyPr>
          <a:lstStyle/>
          <a:p>
            <a:pPr algn="ctr"/>
            <a:r>
              <a:rPr lang="en-US" sz="3200">
                <a:solidFill>
                  <a:srgbClr val="FF0000"/>
                </a:solidFill>
                <a:latin typeface="UTM Avo" panose="02040603050506020204" pitchFamily="18" charset="0"/>
                <a:cs typeface="Times New Roman" panose="02020603050405020304" pitchFamily="18" charset="0"/>
              </a:rPr>
              <a:t>Cách chơi</a:t>
            </a:r>
          </a:p>
          <a:p>
            <a:pPr marL="457154" indent="-457154" algn="just">
              <a:buFont typeface="Wingdings" panose="05000000000000000000" pitchFamily="2" charset="2"/>
              <a:buChar char="Ø"/>
            </a:pPr>
            <a:r>
              <a:rPr lang="en-US" sz="3200">
                <a:solidFill>
                  <a:srgbClr val="002060"/>
                </a:solidFill>
                <a:latin typeface="UTM Avo" panose="02040603050506020204" pitchFamily="18" charset="0"/>
                <a:cs typeface="Times New Roman" panose="02020603050405020304" pitchFamily="18" charset="0"/>
              </a:rPr>
              <a:t>Để giúp con tàu vượt qua các bãi đá nguy hiểm vào bờ an toàn, các em hãy trả lời đúng các câu hỏi để loại bỏ từng chướng ngại vật.</a:t>
            </a:r>
          </a:p>
          <a:p>
            <a:pPr marL="457154" indent="-457154" algn="just">
              <a:buFont typeface="Wingdings" panose="05000000000000000000" pitchFamily="2" charset="2"/>
              <a:buChar char="Ø"/>
            </a:pPr>
            <a:r>
              <a:rPr lang="en-US" sz="3200">
                <a:solidFill>
                  <a:srgbClr val="002060"/>
                </a:solidFill>
                <a:latin typeface="UTM Avo" panose="02040603050506020204" pitchFamily="18" charset="0"/>
                <a:cs typeface="Times New Roman" panose="02020603050405020304" pitchFamily="18" charset="0"/>
              </a:rPr>
              <a:t>Chúc các em loại bỏ được nhiều chướng ngại vật. </a:t>
            </a:r>
            <a:endParaRPr lang="en-US" sz="32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27532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1074A2-A9A0-4824-9CF3-84FC5D97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420" y="-83126"/>
            <a:ext cx="12160992" cy="6513033"/>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191">
            <a:off x="-14892" y="1972470"/>
            <a:ext cx="2401819" cy="2401819"/>
          </a:xfrm>
          <a:prstGeom prst="rect">
            <a:avLst/>
          </a:prstGeom>
        </p:spPr>
      </p:pic>
      <p:pic>
        <p:nvPicPr>
          <p:cNvPr id="9" name="Picture 8">
            <a:hlinkClick r:id="rId6" action="ppaction://hlinksldjump"/>
            <a:extLst>
              <a:ext uri="{FF2B5EF4-FFF2-40B4-BE49-F238E27FC236}">
                <a16:creationId xmlns:a16="http://schemas.microsoft.com/office/drawing/2014/main" id="{0F1BA072-BE28-4FE4-8F86-C9B6596DEC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816" b="89571" l="2600" r="90000">
                        <a14:foregroundMark x1="4000" y1="27914" x2="4000" y2="27914"/>
                        <a14:foregroundMark x1="2600" y1="44785" x2="2600" y2="44785"/>
                      </a14:backgroundRemoval>
                    </a14:imgEffect>
                  </a14:imgLayer>
                </a14:imgProps>
              </a:ext>
              <a:ext uri="{28A0092B-C50C-407E-A947-70E740481C1C}">
                <a14:useLocalDpi xmlns:a14="http://schemas.microsoft.com/office/drawing/2010/main" val="0"/>
              </a:ext>
            </a:extLst>
          </a:blip>
          <a:srcRect l="41857" r="5568" b="8075"/>
          <a:stretch/>
        </p:blipFill>
        <p:spPr>
          <a:xfrm>
            <a:off x="5424320" y="2495049"/>
            <a:ext cx="2503577" cy="2854056"/>
          </a:xfrm>
          <a:prstGeom prst="rect">
            <a:avLst/>
          </a:prstGeom>
        </p:spPr>
      </p:pic>
      <p:pic>
        <p:nvPicPr>
          <p:cNvPr id="3" name="Picture 2">
            <a:hlinkClick r:id="rId9" action="ppaction://hlinksldjump"/>
            <a:extLst>
              <a:ext uri="{FF2B5EF4-FFF2-40B4-BE49-F238E27FC236}">
                <a16:creationId xmlns:a16="http://schemas.microsoft.com/office/drawing/2014/main" id="{5FB5F2CB-C0AB-434D-851F-E0E9F195380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925" b="89925" l="10000" r="94300">
                        <a14:foregroundMark x1="90500" y1="64361" x2="90500" y2="64361"/>
                        <a14:foregroundMark x1="94300" y1="69023" x2="94300" y2="69023"/>
                      </a14:backgroundRemoval>
                    </a14:imgEffect>
                  </a14:imgLayer>
                </a14:imgProps>
              </a:ext>
              <a:ext uri="{28A0092B-C50C-407E-A947-70E740481C1C}">
                <a14:useLocalDpi xmlns:a14="http://schemas.microsoft.com/office/drawing/2010/main" val="0"/>
              </a:ext>
            </a:extLst>
          </a:blip>
          <a:stretch>
            <a:fillRect/>
          </a:stretch>
        </p:blipFill>
        <p:spPr>
          <a:xfrm flipH="1">
            <a:off x="3151914" y="2413616"/>
            <a:ext cx="2446084" cy="2745612"/>
          </a:xfrm>
          <a:prstGeom prst="rect">
            <a:avLst/>
          </a:prstGeom>
        </p:spPr>
      </p:pic>
      <p:pic>
        <p:nvPicPr>
          <p:cNvPr id="11" name="Picture 10">
            <a:hlinkClick r:id="rId12" action="ppaction://hlinksldjump"/>
            <a:extLst>
              <a:ext uri="{FF2B5EF4-FFF2-40B4-BE49-F238E27FC236}">
                <a16:creationId xmlns:a16="http://schemas.microsoft.com/office/drawing/2014/main" id="{52687981-760F-4E93-8C54-C2970A25BBF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55307" y1="71631" x2="55307" y2="71631"/>
                        <a14:backgroundMark x1="60894" y1="65248" x2="60894" y2="65248"/>
                      </a14:backgroundRemoval>
                    </a14:imgEffect>
                  </a14:imgLayer>
                </a14:imgProps>
              </a:ext>
              <a:ext uri="{28A0092B-C50C-407E-A947-70E740481C1C}">
                <a14:useLocalDpi xmlns:a14="http://schemas.microsoft.com/office/drawing/2010/main" val="0"/>
              </a:ext>
            </a:extLst>
          </a:blip>
          <a:srcRect l="29003" t="6898" r="24286" b="36365"/>
          <a:stretch/>
        </p:blipFill>
        <p:spPr>
          <a:xfrm>
            <a:off x="2409060" y="3024521"/>
            <a:ext cx="796309" cy="1523802"/>
          </a:xfrm>
          <a:prstGeom prst="rect">
            <a:avLst/>
          </a:prstGeom>
        </p:spPr>
      </p:pic>
      <p:pic>
        <p:nvPicPr>
          <p:cNvPr id="16" name="bensound-smile">
            <a:hlinkClick r:id="" action="ppaction://media"/>
            <a:extLst>
              <a:ext uri="{FF2B5EF4-FFF2-40B4-BE49-F238E27FC236}">
                <a16:creationId xmlns:a16="http://schemas.microsoft.com/office/drawing/2014/main" id="{98D98379-968C-4150-9939-98739155847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85682" y="5796122"/>
            <a:ext cx="609521" cy="633763"/>
          </a:xfrm>
          <a:prstGeom prst="rect">
            <a:avLst/>
          </a:prstGeom>
        </p:spPr>
      </p:pic>
      <p:pic>
        <p:nvPicPr>
          <p:cNvPr id="18" name="Picture 17">
            <a:hlinkClick r:id="rId16" action="ppaction://hlinksldjump"/>
            <a:extLst>
              <a:ext uri="{FF2B5EF4-FFF2-40B4-BE49-F238E27FC236}">
                <a16:creationId xmlns:a16="http://schemas.microsoft.com/office/drawing/2014/main" id="{F1C54694-23E8-44A0-8F8C-B908044B159E}"/>
              </a:ext>
            </a:extLst>
          </p:cNvPr>
          <p:cNvPicPr>
            <a:picLocks noChangeAspect="1"/>
          </p:cNvPicPr>
          <p:nvPr/>
        </p:nvPicPr>
        <p:blipFill rotWithShape="1">
          <a:blip r:embed="rId17">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7500" y1="36667" x2="37500" y2="36667"/>
                        <a14:foregroundMark x1="50000" y1="41111" x2="50000" y2="41111"/>
                        <a14:foregroundMark x1="37500" y1="35278" x2="37500" y2="35278"/>
                        <a14:foregroundMark x1="63611" y1="63611" x2="63611" y2="63611"/>
                        <a14:foregroundMark x1="40833" y1="35556" x2="40833" y2="35556"/>
                        <a14:foregroundMark x1="40833" y1="35556" x2="40833" y2="35556"/>
                      </a14:backgroundRemoval>
                    </a14:imgEffect>
                  </a14:imgLayer>
                </a14:imgProps>
              </a:ext>
              <a:ext uri="{28A0092B-C50C-407E-A947-70E740481C1C}">
                <a14:useLocalDpi xmlns:a14="http://schemas.microsoft.com/office/drawing/2010/main" val="0"/>
              </a:ext>
            </a:extLst>
          </a:blip>
          <a:srcRect l="21518" t="19920" r="18687" b="21515"/>
          <a:stretch/>
        </p:blipFill>
        <p:spPr>
          <a:xfrm>
            <a:off x="11060610" y="5346032"/>
            <a:ext cx="1106611" cy="1083853"/>
          </a:xfrm>
          <a:prstGeom prst="rect">
            <a:avLst/>
          </a:prstGeom>
        </p:spPr>
      </p:pic>
    </p:spTree>
    <p:extLst>
      <p:ext uri="{BB962C8B-B14F-4D97-AF65-F5344CB8AC3E}">
        <p14:creationId xmlns:p14="http://schemas.microsoft.com/office/powerpoint/2010/main" val="2189949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down)">
                                      <p:cBhvr>
                                        <p:cTn id="8" dur="1000"/>
                                        <p:tgtEl>
                                          <p:spTgt spid="11"/>
                                        </p:tgtEl>
                                      </p:cBhvr>
                                    </p:animEffect>
                                  </p:childTnLst>
                                </p:cTn>
                              </p:par>
                              <p:par>
                                <p:cTn id="9" presetID="1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down)">
                                      <p:cBhvr>
                                        <p:cTn id="12" dur="1000"/>
                                        <p:tgtEl>
                                          <p:spTgt spid="3"/>
                                        </p:tgtEl>
                                      </p:cBhvr>
                                    </p:animEffect>
                                  </p:childTnLst>
                                </p:cTn>
                              </p:par>
                              <p:par>
                                <p:cTn id="13" presetID="1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p:tgtEl>
                                          <p:spTgt spid="9"/>
                                        </p:tgtEl>
                                        <p:attrNameLst>
                                          <p:attrName>ppt_y</p:attrName>
                                        </p:attrNameLst>
                                      </p:cBhvr>
                                      <p:tavLst>
                                        <p:tav tm="0">
                                          <p:val>
                                            <p:strVal val="#ppt_y-#ppt_h*1.125000"/>
                                          </p:val>
                                        </p:tav>
                                        <p:tav tm="100000">
                                          <p:val>
                                            <p:strVal val="#ppt_y"/>
                                          </p:val>
                                        </p:tav>
                                      </p:tavLst>
                                    </p:anim>
                                    <p:animEffect transition="in" filter="wipe(down)">
                                      <p:cBhvr>
                                        <p:cTn id="16" dur="1000"/>
                                        <p:tgtEl>
                                          <p:spTgt spid="9"/>
                                        </p:tgtEl>
                                      </p:cBhvr>
                                    </p:animEffect>
                                  </p:childTnLst>
                                </p:cTn>
                              </p:par>
                              <p:par>
                                <p:cTn id="17" presetID="1" presetClass="mediacall" presetSubtype="0" fill="hold" nodeType="withEffect">
                                  <p:stCondLst>
                                    <p:cond delay="0"/>
                                  </p:stCondLst>
                                  <p:childTnLst>
                                    <p:cmd type="call" cmd="playFrom(0.0)">
                                      <p:cBhvr>
                                        <p:cTn id="18" dur="18353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1.12757E-17 1.85185E-6 L 0.12448 -0.0044 " pathEditMode="relative" rAng="0" ptsTypes="AA">
                                      <p:cBhvr>
                                        <p:cTn id="24" dur="5000" fill="hold"/>
                                        <p:tgtEl>
                                          <p:spTgt spid="5"/>
                                        </p:tgtEl>
                                        <p:attrNameLst>
                                          <p:attrName>ppt_x</p:attrName>
                                          <p:attrName>ppt_y</p:attrName>
                                        </p:attrNameLst>
                                      </p:cBhvr>
                                      <p:rCtr x="6224" y="-231"/>
                                    </p:animMotion>
                                  </p:childTnLst>
                                </p:cTn>
                              </p:par>
                              <p:par>
                                <p:cTn id="25" presetID="12" presetClass="exit" presetSubtype="4" fill="hold" nodeType="withEffect">
                                  <p:stCondLst>
                                    <p:cond delay="0"/>
                                  </p:stCondLst>
                                  <p:childTnLst>
                                    <p:anim calcmode="lin" valueType="num">
                                      <p:cBhvr additive="base">
                                        <p:cTn id="26" dur="500"/>
                                        <p:tgtEl>
                                          <p:spTgt spid="11"/>
                                        </p:tgtEl>
                                        <p:attrNameLst>
                                          <p:attrName>ppt_y</p:attrName>
                                        </p:attrNameLst>
                                      </p:cBhvr>
                                      <p:tavLst>
                                        <p:tav tm="0">
                                          <p:val>
                                            <p:strVal val="#ppt_y"/>
                                          </p:val>
                                        </p:tav>
                                        <p:tav tm="100000">
                                          <p:val>
                                            <p:strVal val="#ppt_y+#ppt_h*1.125000"/>
                                          </p:val>
                                        </p:tav>
                                      </p:tavLst>
                                    </p:anim>
                                    <p:animEffect transition="out" filter="wipe(down)">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12682 0.00486 L 0.25 -4.16334E-17 " pathEditMode="relative" rAng="0" ptsTypes="AA">
                                      <p:cBhvr>
                                        <p:cTn id="32" dur="5000" fill="hold"/>
                                        <p:tgtEl>
                                          <p:spTgt spid="5"/>
                                        </p:tgtEl>
                                        <p:attrNameLst>
                                          <p:attrName>ppt_x</p:attrName>
                                          <p:attrName>ppt_y</p:attrName>
                                        </p:attrNameLst>
                                      </p:cBhvr>
                                      <p:rCtr x="6068" y="1620"/>
                                    </p:animMotion>
                                  </p:childTnLst>
                                </p:cTn>
                              </p:par>
                              <p:par>
                                <p:cTn id="33" presetID="12" presetClass="exit" presetSubtype="4" fill="hold" nodeType="withEffect">
                                  <p:stCondLst>
                                    <p:cond delay="0"/>
                                  </p:stCondLst>
                                  <p:childTnLst>
                                    <p:anim calcmode="lin" valueType="num">
                                      <p:cBhvr additive="base">
                                        <p:cTn id="34" dur="500"/>
                                        <p:tgtEl>
                                          <p:spTgt spid="3"/>
                                        </p:tgtEl>
                                        <p:attrNameLst>
                                          <p:attrName>ppt_y</p:attrName>
                                        </p:attrNameLst>
                                      </p:cBhvr>
                                      <p:tavLst>
                                        <p:tav tm="0">
                                          <p:val>
                                            <p:strVal val="#ppt_y"/>
                                          </p:val>
                                        </p:tav>
                                        <p:tav tm="100000">
                                          <p:val>
                                            <p:strVal val="#ppt_y+#ppt_h*1.125000"/>
                                          </p:val>
                                        </p:tav>
                                      </p:tavLst>
                                    </p:anim>
                                    <p:animEffect transition="out" filter="wipe(dow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25 -1.48148E-6 L 0.42252 0.01551 " pathEditMode="relative" rAng="0" ptsTypes="AA">
                                      <p:cBhvr>
                                        <p:cTn id="40" dur="5000" fill="hold"/>
                                        <p:tgtEl>
                                          <p:spTgt spid="5"/>
                                        </p:tgtEl>
                                        <p:attrNameLst>
                                          <p:attrName>ppt_x</p:attrName>
                                          <p:attrName>ppt_y</p:attrName>
                                        </p:attrNameLst>
                                      </p:cBhvr>
                                      <p:rCtr x="7982" y="1852"/>
                                    </p:animMotion>
                                  </p:childTnLst>
                                </p:cTn>
                              </p:par>
                              <p:par>
                                <p:cTn id="41" presetID="12" presetClass="exit" presetSubtype="4" fill="hold" nodeType="withEffect">
                                  <p:stCondLst>
                                    <p:cond delay="0"/>
                                  </p:stCondLst>
                                  <p:childTnLst>
                                    <p:anim calcmode="lin" valueType="num">
                                      <p:cBhvr additive="base">
                                        <p:cTn id="42" dur="500"/>
                                        <p:tgtEl>
                                          <p:spTgt spid="9"/>
                                        </p:tgtEl>
                                        <p:attrNameLst>
                                          <p:attrName>ppt_y</p:attrName>
                                        </p:attrNameLst>
                                      </p:cBhvr>
                                      <p:tavLst>
                                        <p:tav tm="0">
                                          <p:val>
                                            <p:strVal val="#ppt_y"/>
                                          </p:val>
                                        </p:tav>
                                        <p:tav tm="100000">
                                          <p:val>
                                            <p:strVal val="#ppt_y+#ppt_h*1.125000"/>
                                          </p:val>
                                        </p:tav>
                                      </p:tavLst>
                                    </p:anim>
                                    <p:animEffect transition="out" filter="wipe(down)">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63" presetClass="path" presetSubtype="0" accel="50000" decel="50000" fill="hold" nodeType="withEffect">
                                  <p:stCondLst>
                                    <p:cond delay="0"/>
                                  </p:stCondLst>
                                  <p:childTnLst>
                                    <p:animMotion origin="layout" path="M 0.42252 0.01551 L 0.81601 0.08912 " pathEditMode="relative" rAng="0" ptsTypes="AA">
                                      <p:cBhvr>
                                        <p:cTn id="46" dur="5000" fill="hold"/>
                                        <p:tgtEl>
                                          <p:spTgt spid="5"/>
                                        </p:tgtEl>
                                        <p:attrNameLst>
                                          <p:attrName>ppt_x</p:attrName>
                                          <p:attrName>ppt_y</p:attrName>
                                        </p:attrNameLst>
                                      </p:cBhvr>
                                      <p:rCtr x="19674" y="3681"/>
                                    </p:animMotion>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6B8F1C5-B68A-4687-9EAC-04ABBF382AF6}"/>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1" y="447"/>
            <a:ext cx="12190413" cy="6396566"/>
          </a:xfrm>
          <a:prstGeom prst="rect">
            <a:avLst/>
          </a:prstGeom>
        </p:spPr>
      </p:pic>
      <p:pic>
        <p:nvPicPr>
          <p:cNvPr id="2" name="bensound-smile">
            <a:hlinkClick r:id="" action="ppaction://media"/>
            <a:extLst>
              <a:ext uri="{FF2B5EF4-FFF2-40B4-BE49-F238E27FC236}">
                <a16:creationId xmlns:a16="http://schemas.microsoft.com/office/drawing/2014/main" id="{B0E07D1F-6975-402D-8804-C875594F39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0156" y="5787492"/>
            <a:ext cx="609521" cy="609521"/>
          </a:xfrm>
          <a:prstGeom prst="rect">
            <a:avLst/>
          </a:prstGeom>
        </p:spPr>
      </p:pic>
      <p:sp>
        <p:nvSpPr>
          <p:cNvPr id="3" name="Round Same Side Corner Rectangle 25">
            <a:extLst>
              <a:ext uri="{FF2B5EF4-FFF2-40B4-BE49-F238E27FC236}">
                <a16:creationId xmlns:a16="http://schemas.microsoft.com/office/drawing/2014/main" id="{8B0A9887-72A9-4889-80CF-27897E36ADB1}"/>
              </a:ext>
            </a:extLst>
          </p:cNvPr>
          <p:cNvSpPr/>
          <p:nvPr/>
        </p:nvSpPr>
        <p:spPr>
          <a:xfrm>
            <a:off x="13313" y="0"/>
            <a:ext cx="12177099" cy="2075726"/>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5" name="A">
            <a:extLst>
              <a:ext uri="{FF2B5EF4-FFF2-40B4-BE49-F238E27FC236}">
                <a16:creationId xmlns:a16="http://schemas.microsoft.com/office/drawing/2014/main" id="{07C6DB2D-201D-4CA9-A693-877B1250C06E}"/>
              </a:ext>
            </a:extLst>
          </p:cNvPr>
          <p:cNvSpPr/>
          <p:nvPr/>
        </p:nvSpPr>
        <p:spPr>
          <a:xfrm>
            <a:off x="1223590" y="3677863"/>
            <a:ext cx="9286875" cy="2075726"/>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600">
                <a:solidFill>
                  <a:schemeClr val="bg1"/>
                </a:solidFill>
                <a:cs typeface="Arial" panose="020B0604020202020204" pitchFamily="34" charset="0"/>
              </a:rPr>
              <a:t>Bức tranh bạn nhỏ xem vẽ: </a:t>
            </a:r>
            <a:r>
              <a:rPr lang="en-US" sz="3600">
                <a:solidFill>
                  <a:schemeClr val="bg1"/>
                </a:solidFill>
                <a:ea typeface="Calibri" panose="020F0502020204030204" pitchFamily="34" charset="0"/>
                <a:cs typeface="Arial" panose="020B0604020202020204" pitchFamily="34" charset="0"/>
              </a:rPr>
              <a:t>đồng lúa, đò cập bến, trăng, thuyền kéo lưới, cò bay trên trời cao</a:t>
            </a:r>
            <a:endParaRPr lang="en-US" sz="3600" b="1" dirty="0">
              <a:solidFill>
                <a:schemeClr val="bg1"/>
              </a:solidFill>
              <a:latin typeface="UTM Avo" panose="020406030505060202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id="{AF007867-7A43-4C64-A3E0-DAB741CF7D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5" y="155075"/>
            <a:ext cx="10079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id="{A1715AFF-2FA5-47C2-AA96-B6F62FE3F86D}"/>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id="{41333F71-B82A-4D24-A5E2-2E5A5D39685E}"/>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id="{F7834EDA-13B6-4B82-A21E-C00194791FE8}"/>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id="{48A75182-6F2A-4BFF-83D3-433B73E3372F}"/>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id="{CCDB0F8C-FB01-421F-B65D-9DC94B85090F}"/>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id="{445FABB6-81E6-4089-9CE3-F1F05CDD3C58}"/>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id="{DC9F2245-F875-4FB6-84F5-CF810DDE846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id="{D918DB80-42AD-4F31-A112-2FB2CD1CAA61}"/>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id="{93A9267D-3EA4-420F-8E32-4D2DC84BC61B}"/>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id="{D8824BFA-418F-47DE-BD52-81E957694550}"/>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id="{F090E0DF-271F-4BC1-BD0E-BC94C7F723E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id="{F04E16D5-C29C-432D-947A-6F6AD5716A9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id="{7BAD9A91-9AD7-4FCE-BD65-00A3066ED455}"/>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id="{5AE1C941-FB0F-403C-B9AC-957004D06538}"/>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id="{1B401A78-F797-44AD-8753-A4C743B873BB}"/>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id="{AE2455EB-6D2C-4EA2-BEA1-72810064E6CC}"/>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7" name="Picture 26">
            <a:hlinkClick r:id="rId10" action="ppaction://hlinksldjump"/>
            <a:extLst>
              <a:ext uri="{FF2B5EF4-FFF2-40B4-BE49-F238E27FC236}">
                <a16:creationId xmlns:a16="http://schemas.microsoft.com/office/drawing/2014/main" id="{5DAFFCB3-4A50-4FC0-8CF7-070520E964C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10169671" y="5507511"/>
            <a:ext cx="1651821" cy="917145"/>
          </a:xfrm>
          <a:prstGeom prst="rect">
            <a:avLst/>
          </a:prstGeom>
        </p:spPr>
      </p:pic>
      <p:sp>
        <p:nvSpPr>
          <p:cNvPr id="34" name="TextBox 33">
            <a:extLst>
              <a:ext uri="{FF2B5EF4-FFF2-40B4-BE49-F238E27FC236}">
                <a16:creationId xmlns:a16="http://schemas.microsoft.com/office/drawing/2014/main" id="{E2DBD99B-6BCE-4BA1-8C68-10DB25C50BF6}"/>
              </a:ext>
            </a:extLst>
          </p:cNvPr>
          <p:cNvSpPr txBox="1"/>
          <p:nvPr/>
        </p:nvSpPr>
        <p:spPr>
          <a:xfrm>
            <a:off x="1791414" y="642308"/>
            <a:ext cx="9877827" cy="707886"/>
          </a:xfrm>
          <a:prstGeom prst="rect">
            <a:avLst/>
          </a:prstGeom>
          <a:noFill/>
        </p:spPr>
        <p:txBody>
          <a:bodyPr wrap="square" rtlCol="0">
            <a:spAutoFit/>
          </a:bodyPr>
          <a:lstStyle/>
          <a:p>
            <a:r>
              <a:rPr lang="en-US" sz="4000">
                <a:latin typeface="UTM Avo"/>
                <a:cs typeface="Arial" panose="020B0604020202020204" pitchFamily="34" charset="0"/>
              </a:rPr>
              <a:t>Bức tranh bạn nhỏ xem vẽ những gì</a:t>
            </a:r>
            <a:r>
              <a:rPr lang="en-US" sz="4000">
                <a:cs typeface="Arial" panose="020B0604020202020204" pitchFamily="34" charset="0"/>
              </a:rPr>
              <a:t>?</a:t>
            </a:r>
            <a:endParaRPr lang="en-US" sz="4000" b="1"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88376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3536" fill="hold"/>
                                        <p:tgtEl>
                                          <p:spTgt spid="2"/>
                                        </p:tgtEl>
                                      </p:cBhvr>
                                    </p:cmd>
                                  </p:childTnLst>
                                </p:cTn>
                              </p:par>
                              <p:par>
                                <p:cTn id="11" presetID="23"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5" grpId="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DB4D205-6DB5-49D4-A1C4-7F3C1EF9ED48}"/>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1" y="447"/>
            <a:ext cx="12190413" cy="6396566"/>
          </a:xfrm>
          <a:prstGeom prst="rect">
            <a:avLst/>
          </a:prstGeom>
        </p:spPr>
      </p:pic>
      <p:pic>
        <p:nvPicPr>
          <p:cNvPr id="2" name="bensound-smile">
            <a:hlinkClick r:id="" action="ppaction://media"/>
            <a:extLst>
              <a:ext uri="{FF2B5EF4-FFF2-40B4-BE49-F238E27FC236}">
                <a16:creationId xmlns:a16="http://schemas.microsoft.com/office/drawing/2014/main" id="{22AE9EC7-C42D-47F2-BE7A-9A3C24C21C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818" y="5863414"/>
            <a:ext cx="609521" cy="609521"/>
          </a:xfrm>
          <a:prstGeom prst="rect">
            <a:avLst/>
          </a:prstGeom>
        </p:spPr>
      </p:pic>
      <p:sp>
        <p:nvSpPr>
          <p:cNvPr id="3" name="Round Same Side Corner Rectangle 25">
            <a:extLst>
              <a:ext uri="{FF2B5EF4-FFF2-40B4-BE49-F238E27FC236}">
                <a16:creationId xmlns:a16="http://schemas.microsoft.com/office/drawing/2014/main" id="{11A82AE3-DCFE-4BE2-B94E-E4E03517CAF2}"/>
              </a:ext>
            </a:extLst>
          </p:cNvPr>
          <p:cNvSpPr/>
          <p:nvPr/>
        </p:nvSpPr>
        <p:spPr>
          <a:xfrm>
            <a:off x="307034" y="-75476"/>
            <a:ext cx="11514459" cy="2780670"/>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6" name="C">
            <a:extLst>
              <a:ext uri="{FF2B5EF4-FFF2-40B4-BE49-F238E27FC236}">
                <a16:creationId xmlns:a16="http://schemas.microsoft.com/office/drawing/2014/main" id="{D4C0BE59-088A-4E1C-AF3B-A698BA719CB0}"/>
              </a:ext>
            </a:extLst>
          </p:cNvPr>
          <p:cNvSpPr/>
          <p:nvPr/>
        </p:nvSpPr>
        <p:spPr>
          <a:xfrm>
            <a:off x="1182523" y="3759979"/>
            <a:ext cx="8790152" cy="2408195"/>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600">
                <a:solidFill>
                  <a:schemeClr val="bg1"/>
                </a:solidFill>
                <a:ea typeface="Calibri" panose="020F0502020204030204" pitchFamily="34" charset="0"/>
                <a:cs typeface="Arial" panose="020B0604020202020204" pitchFamily="34" charset="0"/>
              </a:rPr>
              <a:t>Vì bức tranh vẽ cảnh vật quen thuộc của quê hương bạn.</a:t>
            </a:r>
            <a:endParaRPr lang="en-US" sz="3600" b="1" dirty="0">
              <a:solidFill>
                <a:schemeClr val="bg1"/>
              </a:solidFill>
              <a:latin typeface="UTM Avo" panose="020406030505060202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id="{8DC9EA8F-42A9-437E-BA8B-973527813A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5" y="155075"/>
            <a:ext cx="10079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id="{BE8052C4-8052-443C-86E9-8AAAFA15D6C2}"/>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id="{54E494AA-DF52-4D32-9AD5-31C6C4D09650}"/>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id="{8BB8C025-3253-44A5-BAF2-790738D5EF94}"/>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id="{A04B6E08-B123-48AB-8FDC-80A061B6C29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id="{19EDD58D-2A03-45A3-9B16-1A8716D9DD51}"/>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id="{7B5BECBA-FEEC-4E92-B803-3765188175F4}"/>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id="{553CEA59-9D7F-47F8-8CDE-3F8B45F923DF}"/>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id="{5F531D9C-F4A8-4EC7-A2C2-9946F336E510}"/>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id="{D49398B9-D327-44EA-B8E1-9C249674DA8C}"/>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id="{ACE62681-D536-493A-818B-00FA0DA534B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id="{35112BF5-6E66-4CDB-8C47-093BADC1FC65}"/>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id="{5DD455CA-E87F-49D7-A56B-05CAB47B3E1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id="{3FD026D1-6859-4247-AD4A-5DE83234414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id="{3096E8CA-66FC-48D5-8FF1-24196AB8F20A}"/>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id="{7B933ED7-82D4-424D-9786-3B575A6CFA24}"/>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id="{A08FB399-D15D-46B2-BFD7-F9A35207777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7" name="Picture 26">
            <a:hlinkClick r:id="rId10" action="ppaction://hlinksldjump"/>
            <a:extLst>
              <a:ext uri="{FF2B5EF4-FFF2-40B4-BE49-F238E27FC236}">
                <a16:creationId xmlns:a16="http://schemas.microsoft.com/office/drawing/2014/main" id="{13C5FCD5-69B8-4D2E-9152-59876500C49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811098" y="5173283"/>
            <a:ext cx="2253783" cy="1251373"/>
          </a:xfrm>
          <a:prstGeom prst="rect">
            <a:avLst/>
          </a:prstGeom>
        </p:spPr>
      </p:pic>
      <p:sp>
        <p:nvSpPr>
          <p:cNvPr id="31" name="TextBox 30">
            <a:extLst>
              <a:ext uri="{FF2B5EF4-FFF2-40B4-BE49-F238E27FC236}">
                <a16:creationId xmlns:a16="http://schemas.microsoft.com/office/drawing/2014/main" id="{D10A6C40-5045-4047-BBEA-592C6F725141}"/>
              </a:ext>
            </a:extLst>
          </p:cNvPr>
          <p:cNvSpPr txBox="1"/>
          <p:nvPr/>
        </p:nvSpPr>
        <p:spPr>
          <a:xfrm>
            <a:off x="1791414" y="642308"/>
            <a:ext cx="9877827" cy="1323439"/>
          </a:xfrm>
          <a:prstGeom prst="rect">
            <a:avLst/>
          </a:prstGeom>
          <a:noFill/>
        </p:spPr>
        <p:txBody>
          <a:bodyPr wrap="square" rtlCol="0">
            <a:spAutoFit/>
          </a:bodyPr>
          <a:lstStyle/>
          <a:p>
            <a:r>
              <a:rPr lang="en-US" sz="4000">
                <a:solidFill>
                  <a:prstClr val="black"/>
                </a:solidFill>
                <a:cs typeface="Arial" panose="020B0604020202020204" pitchFamily="34" charset="0"/>
              </a:rPr>
              <a:t>Vì sao bạn nhỏ nghĩ rằng đó là bức tranh vẽ làng quê của mình?</a:t>
            </a:r>
            <a:endParaRPr lang="en-US" sz="4000" b="1" dirty="0">
              <a:solidFill>
                <a:srgbClr val="FFFF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80226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anim calcmode="lin" valueType="num">
                                      <p:cBhvr>
                                        <p:cTn id="20" dur="750" fill="hold"/>
                                        <p:tgtEl>
                                          <p:spTgt spid="6"/>
                                        </p:tgtEl>
                                        <p:attrNameLst>
                                          <p:attrName>style.rotation</p:attrName>
                                        </p:attrNameLst>
                                      </p:cBhvr>
                                      <p:tavLst>
                                        <p:tav tm="0">
                                          <p:val>
                                            <p:fltVal val="720"/>
                                          </p:val>
                                        </p:tav>
                                        <p:tav tm="100000">
                                          <p:val>
                                            <p:fltVal val="0"/>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 calcmode="lin" valueType="num">
                                      <p:cBhvr>
                                        <p:cTn id="22" dur="75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6"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17C8078-DB54-47AA-96CC-E21518DFCFE7}"/>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1" y="447"/>
            <a:ext cx="12190413" cy="6396566"/>
          </a:xfrm>
          <a:prstGeom prst="rect">
            <a:avLst/>
          </a:prstGeom>
        </p:spPr>
      </p:pic>
      <p:sp>
        <p:nvSpPr>
          <p:cNvPr id="26" name="Round Same Side Corner Rectangle 25"/>
          <p:cNvSpPr/>
          <p:nvPr/>
        </p:nvSpPr>
        <p:spPr>
          <a:xfrm>
            <a:off x="307034" y="-75476"/>
            <a:ext cx="11514459" cy="2780670"/>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600">
              <a:solidFill>
                <a:schemeClr val="tx1"/>
              </a:solidFill>
              <a:latin typeface="Calibri" panose="020F0502020204030204"/>
            </a:endParaRPr>
          </a:p>
        </p:txBody>
      </p:sp>
      <p:sp>
        <p:nvSpPr>
          <p:cNvPr id="30" name="C"/>
          <p:cNvSpPr/>
          <p:nvPr/>
        </p:nvSpPr>
        <p:spPr>
          <a:xfrm>
            <a:off x="1126708" y="3883625"/>
            <a:ext cx="8452747" cy="2119285"/>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a:solidFill>
                  <a:schemeClr val="bg1"/>
                </a:solidFill>
              </a:rPr>
              <a:t>Ồ, đây giống quá</a:t>
            </a:r>
          </a:p>
        </p:txBody>
      </p:sp>
      <p:pic>
        <p:nvPicPr>
          <p:cNvPr id="34"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65" y="155075"/>
            <a:ext cx="10079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0320" y="5787492"/>
            <a:ext cx="609521" cy="609521"/>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860253" y="5203111"/>
            <a:ext cx="2253783" cy="1251373"/>
          </a:xfrm>
          <a:prstGeom prst="rect">
            <a:avLst/>
          </a:prstGeom>
        </p:spPr>
      </p:pic>
      <p:sp>
        <p:nvSpPr>
          <p:cNvPr id="51" name="TextBox 50">
            <a:extLst>
              <a:ext uri="{FF2B5EF4-FFF2-40B4-BE49-F238E27FC236}">
                <a16:creationId xmlns:a16="http://schemas.microsoft.com/office/drawing/2014/main" id="{F42CD57C-9A50-4692-99FA-8C84786EE3BC}"/>
              </a:ext>
            </a:extLst>
          </p:cNvPr>
          <p:cNvSpPr txBox="1"/>
          <p:nvPr/>
        </p:nvSpPr>
        <p:spPr>
          <a:xfrm>
            <a:off x="1763078" y="241676"/>
            <a:ext cx="9877827" cy="1938992"/>
          </a:xfrm>
          <a:prstGeom prst="rect">
            <a:avLst/>
          </a:prstGeom>
          <a:noFill/>
        </p:spPr>
        <p:txBody>
          <a:bodyPr wrap="square" rtlCol="0">
            <a:spAutoFit/>
          </a:bodyPr>
          <a:lstStyle/>
          <a:p>
            <a:r>
              <a:rPr lang="en-US" sz="4000">
                <a:cs typeface="Arial" panose="020B0604020202020204" pitchFamily="34" charset="0"/>
              </a:rPr>
              <a:t>Tìm trong bài câu thể hiện sự ngạc nhiên, thích thú của bạn nhỏ khi xem tranh?</a:t>
            </a:r>
            <a:endParaRPr lang="en-US" sz="4000" b="1" dirty="0">
              <a:solidFill>
                <a:srgbClr val="FFFF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027808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3536" fill="hold"/>
                                        <p:tgtEl>
                                          <p:spTgt spid="52"/>
                                        </p:tgtEl>
                                      </p:cBhvr>
                                    </p:cmd>
                                  </p:childTnLst>
                                </p:cTn>
                              </p:par>
                              <p:par>
                                <p:cTn id="11" presetID="23" presetClass="entr" presetSubtype="16" fill="hold" nodeType="withEffect" nodePh="1">
                                  <p:stCondLst>
                                    <p:cond delay="0"/>
                                  </p:stCondLst>
                                  <p:endCondLst>
                                    <p:cond evt="begin" delay="0">
                                      <p:tn val="11"/>
                                    </p:cond>
                                  </p:end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p:cTn id="1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4"/>
                  </p:tgtEl>
                </p:cond>
              </p:nextCondLst>
            </p:seq>
            <p:audio>
              <p:cMediaNode vol="80000">
                <p:cTn id="74" fill="hold" display="0">
                  <p:stCondLst>
                    <p:cond delay="indefinite"/>
                  </p:stCondLst>
                  <p:endCondLst>
                    <p:cond evt="onStopAudio" delay="0">
                      <p:tgtEl>
                        <p:sldTgt/>
                      </p:tgtEl>
                    </p:cond>
                  </p:endCondLst>
                </p:cTn>
                <p:tgtEl>
                  <p:spTgt spid="52"/>
                </p:tgtEl>
              </p:cMediaNode>
            </p:audio>
          </p:childTnLst>
        </p:cTn>
      </p:par>
    </p:tnLst>
    <p:bldLst>
      <p:bldP spid="26" grpId="0" bldLvl="0" animBg="1"/>
      <p:bldP spid="30" grpId="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838090" y="200885"/>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cs typeface="Times New Roman" pitchFamily="18" charset="0"/>
              </a:rPr>
              <a:t/>
            </a:r>
            <a:br>
              <a:rPr lang="en-US" b="1">
                <a:cs typeface="Times New Roman" pitchFamily="18" charset="0"/>
              </a:rPr>
            </a:br>
            <a:r>
              <a:rPr lang="en-US" b="1">
                <a:cs typeface="Times New Roman" pitchFamily="18" charset="0"/>
              </a:rPr>
              <a:t>        </a:t>
            </a:r>
            <a:r>
              <a:rPr lang="en-US" b="1">
                <a:solidFill>
                  <a:srgbClr val="FF0000"/>
                </a:solidFill>
                <a:cs typeface="Times New Roman" pitchFamily="18" charset="0"/>
              </a:rPr>
              <a:t>Bài đọc 2: Rơm tháng Mười</a:t>
            </a:r>
            <a:endParaRPr lang="en-US" b="1" dirty="0">
              <a:solidFill>
                <a:srgbClr val="FF0000"/>
              </a:solidFill>
              <a:cs typeface="Times New Roman" pitchFamily="18" charset="0"/>
            </a:endParaRPr>
          </a:p>
        </p:txBody>
      </p:sp>
      <p:pic>
        <p:nvPicPr>
          <p:cNvPr id="4" name="Picture 3">
            <a:extLst>
              <a:ext uri="{FF2B5EF4-FFF2-40B4-BE49-F238E27FC236}">
                <a16:creationId xmlns:a16="http://schemas.microsoft.com/office/drawing/2014/main" id="{1C62B710-E386-49BC-BB9A-A6E1F302EFD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2084" b="30000"/>
          <a:stretch/>
        </p:blipFill>
        <p:spPr>
          <a:xfrm>
            <a:off x="927213" y="1309686"/>
            <a:ext cx="10335983" cy="5548314"/>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854</Words>
  <Application>Microsoft Office PowerPoint</Application>
  <PresentationFormat>Custom</PresentationFormat>
  <Paragraphs>117</Paragraphs>
  <Slides>15</Slides>
  <Notes>3</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宋体</vt:lpstr>
      <vt:lpstr>.VnBlack</vt:lpstr>
      <vt:lpstr>Arial</vt:lpstr>
      <vt:lpstr>Arial-Rounded</vt:lpstr>
      <vt:lpstr>Calibri</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2025-04-20T07:42:48Z</dcterms:modified>
</cp:coreProperties>
</file>