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69" r:id="rId4"/>
    <p:sldId id="272" r:id="rId5"/>
    <p:sldId id="281" r:id="rId6"/>
    <p:sldId id="275" r:id="rId7"/>
    <p:sldId id="277" r:id="rId8"/>
    <p:sldId id="282" r:id="rId9"/>
    <p:sldId id="276" r:id="rId10"/>
    <p:sldId id="283" r:id="rId11"/>
    <p:sldId id="303" r:id="rId12"/>
    <p:sldId id="284" r:id="rId13"/>
    <p:sldId id="287" r:id="rId14"/>
    <p:sldId id="288" r:id="rId15"/>
    <p:sldId id="289" r:id="rId16"/>
    <p:sldId id="290" r:id="rId17"/>
    <p:sldId id="291" r:id="rId18"/>
    <p:sldId id="278" r:id="rId19"/>
    <p:sldId id="298" r:id="rId20"/>
    <p:sldId id="257" r:id="rId21"/>
    <p:sldId id="299" r:id="rId22"/>
    <p:sldId id="302" r:id="rId23"/>
    <p:sldId id="266" r:id="rId24"/>
  </p:sldIdLst>
  <p:sldSz cx="12192000" cy="6858000"/>
  <p:notesSz cx="6858000" cy="9144000"/>
  <p:embeddedFontLst>
    <p:embeddedFont>
      <p:font typeface="UTM Avo" pitchFamily="18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alibri Light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77" autoAdjust="0"/>
    <p:restoredTop sz="94643"/>
  </p:normalViewPr>
  <p:slideViewPr>
    <p:cSldViewPr snapToGrid="0">
      <p:cViewPr>
        <p:scale>
          <a:sx n="70" d="100"/>
          <a:sy n="70" d="100"/>
        </p:scale>
        <p:origin x="-188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9C3AA-D6BB-334C-A847-9A506C210E44}" type="datetimeFigureOut">
              <a:rPr lang="x-none" smtClean="0"/>
              <a:t>27/02/2025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5316F-4563-F74A-BE01-E8163CA3B8F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9440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5316F-4563-F74A-BE01-E8163CA3B8FB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078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Ấn vào nút play để chơi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5316F-4563-F74A-BE01-E8163CA3B8FB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014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Hướng</a:t>
            </a:r>
            <a:r>
              <a:rPr lang="en-US" baseline="0" dirty="0"/>
              <a:t> </a:t>
            </a:r>
            <a:r>
              <a:rPr lang="en-US" baseline="0" dirty="0" err="1"/>
              <a:t>dẫn</a:t>
            </a:r>
            <a:r>
              <a:rPr lang="en-US" baseline="0" dirty="0"/>
              <a:t>: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hộp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798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Hướng</a:t>
            </a:r>
            <a:r>
              <a:rPr lang="en-US" baseline="0" dirty="0"/>
              <a:t> </a:t>
            </a:r>
            <a:r>
              <a:rPr lang="en-US" baseline="0" dirty="0" err="1"/>
              <a:t>dẫn</a:t>
            </a:r>
            <a:r>
              <a:rPr lang="en-US" baseline="0" dirty="0"/>
              <a:t>: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hộp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18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Hướng</a:t>
            </a:r>
            <a:r>
              <a:rPr lang="en-US" baseline="0" dirty="0"/>
              <a:t> </a:t>
            </a:r>
            <a:r>
              <a:rPr lang="en-US" baseline="0" dirty="0" err="1"/>
              <a:t>dẫn</a:t>
            </a:r>
            <a:r>
              <a:rPr lang="en-US" baseline="0" dirty="0"/>
              <a:t>: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hộp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623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10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87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1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35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27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3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88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6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56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57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7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7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24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2.svg"/><Relationship Id="rId10" Type="http://schemas.openxmlformats.org/officeDocument/2006/relationships/image" Target="../media/image20.pn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80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32.jpe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76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32.jpe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0.png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32.jpe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76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32B339AF-2686-25A9-4ED1-F2AD230CAC9F}"/>
              </a:ext>
            </a:extLst>
          </p:cNvPr>
          <p:cNvSpPr txBox="1">
            <a:spLocks/>
          </p:cNvSpPr>
          <p:nvPr/>
        </p:nvSpPr>
        <p:spPr>
          <a:xfrm>
            <a:off x="0" y="2721966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14. Phố cổ </a:t>
            </a:r>
            <a:r>
              <a:rPr lang="vi-VN" sz="5400" b="1">
                <a:solidFill>
                  <a:srgbClr val="FF0000"/>
                </a:solidFill>
                <a:latin typeface="UTM Avo" panose="02040603050506020204" pitchFamily="18" charset="0"/>
              </a:rPr>
              <a:t>Hội </a:t>
            </a:r>
            <a:r>
              <a:rPr lang="vi-VN" sz="5400" b="1" smtClean="0">
                <a:solidFill>
                  <a:srgbClr val="FF0000"/>
                </a:solidFill>
                <a:latin typeface="UTM Avo" panose="02040603050506020204" pitchFamily="18" charset="0"/>
              </a:rPr>
              <a:t>An</a:t>
            </a:r>
            <a:endParaRPr lang="en-US" sz="5400" b="1" smtClean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Nguyễn Thị Bích Kiều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Lớp: 4B - Trường Tiểu học Mỹ Hoà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8DEF0F-E44B-CBDF-F72C-9758E57F1626}"/>
              </a:ext>
            </a:extLst>
          </p:cNvPr>
          <p:cNvSpPr txBox="1"/>
          <p:nvPr/>
        </p:nvSpPr>
        <p:spPr>
          <a:xfrm>
            <a:off x="1307277" y="1700789"/>
            <a:ext cx="10257705" cy="1021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Vùng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Duyên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hải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miền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Trung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C265AFD-850D-186F-868A-2DE6E7DB59DC}"/>
              </a:ext>
            </a:extLst>
          </p:cNvPr>
          <p:cNvSpPr txBox="1">
            <a:spLocks/>
          </p:cNvSpPr>
          <p:nvPr/>
        </p:nvSpPr>
        <p:spPr>
          <a:xfrm>
            <a:off x="8079699" y="17686"/>
            <a:ext cx="4005683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5641300-C740-707F-56E2-2D27E06CC879}"/>
              </a:ext>
            </a:extLst>
          </p:cNvPr>
          <p:cNvGrpSpPr/>
          <p:nvPr/>
        </p:nvGrpSpPr>
        <p:grpSpPr>
          <a:xfrm>
            <a:off x="3962408" y="1507967"/>
            <a:ext cx="3945025" cy="5350033"/>
            <a:chOff x="1068945" y="269407"/>
            <a:chExt cx="8713230" cy="1181641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E93A78B-4D85-FFFD-03D5-A7EF1E9A4ADE}"/>
                </a:ext>
              </a:extLst>
            </p:cNvPr>
            <p:cNvSpPr/>
            <p:nvPr/>
          </p:nvSpPr>
          <p:spPr>
            <a:xfrm>
              <a:off x="1143000" y="342900"/>
              <a:ext cx="8610600" cy="10058400"/>
            </a:xfrm>
            <a:prstGeom prst="rect">
              <a:avLst/>
            </a:prstGeom>
            <a:solidFill>
              <a:srgbClr val="1E7CA6"/>
            </a:solidFill>
            <a:ln>
              <a:solidFill>
                <a:srgbClr val="1E7C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13EB44A9-6DF2-FAB8-44D8-72AA106E7C73}"/>
                </a:ext>
              </a:extLst>
            </p:cNvPr>
            <p:cNvGrpSpPr/>
            <p:nvPr/>
          </p:nvGrpSpPr>
          <p:grpSpPr>
            <a:xfrm>
              <a:off x="1068945" y="1951225"/>
              <a:ext cx="8713230" cy="10134600"/>
              <a:chOff x="732481" y="1562100"/>
              <a:chExt cx="8411519" cy="9601534"/>
            </a:xfrm>
          </p:grpSpPr>
          <p:grpSp>
            <p:nvGrpSpPr>
              <p:cNvPr id="32" name="Group 2">
                <a:extLst>
                  <a:ext uri="{FF2B5EF4-FFF2-40B4-BE49-F238E27FC236}">
                    <a16:creationId xmlns:a16="http://schemas.microsoft.com/office/drawing/2014/main" xmlns="" id="{D7E16DEE-DA75-9090-3AB2-92B4E0EC14EB}"/>
                  </a:ext>
                </a:extLst>
              </p:cNvPr>
              <p:cNvGrpSpPr/>
              <p:nvPr/>
            </p:nvGrpSpPr>
            <p:grpSpPr>
              <a:xfrm>
                <a:off x="732481" y="1562100"/>
                <a:ext cx="8411519" cy="9449134"/>
                <a:chOff x="0" y="0"/>
                <a:chExt cx="4166870" cy="4680880"/>
              </a:xfrm>
            </p:grpSpPr>
            <p:sp>
              <p:nvSpPr>
                <p:cNvPr id="35" name="Freeform 3">
                  <a:extLst>
                    <a:ext uri="{FF2B5EF4-FFF2-40B4-BE49-F238E27FC236}">
                      <a16:creationId xmlns:a16="http://schemas.microsoft.com/office/drawing/2014/main" xmlns="" id="{817917A9-5D3F-DDED-0200-2521041E5D7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168140" cy="4680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8140" h="4680880">
                      <a:moveTo>
                        <a:pt x="4166870" y="193040"/>
                      </a:moveTo>
                      <a:cubicBezTo>
                        <a:pt x="4084320" y="137160"/>
                        <a:pt x="3983990" y="105410"/>
                        <a:pt x="3876040" y="105410"/>
                      </a:cubicBezTo>
                      <a:cubicBezTo>
                        <a:pt x="3717290" y="105410"/>
                        <a:pt x="3575050" y="176530"/>
                        <a:pt x="3478530" y="287020"/>
                      </a:cubicBezTo>
                      <a:cubicBezTo>
                        <a:pt x="3409950" y="254000"/>
                        <a:pt x="3332480" y="234950"/>
                        <a:pt x="3251200" y="234950"/>
                      </a:cubicBezTo>
                      <a:cubicBezTo>
                        <a:pt x="3186430" y="234950"/>
                        <a:pt x="3124200" y="246380"/>
                        <a:pt x="3067050" y="267970"/>
                      </a:cubicBezTo>
                      <a:cubicBezTo>
                        <a:pt x="2971800" y="137160"/>
                        <a:pt x="2816860" y="52070"/>
                        <a:pt x="2642870" y="52070"/>
                      </a:cubicBezTo>
                      <a:cubicBezTo>
                        <a:pt x="2470150" y="52070"/>
                        <a:pt x="2316480" y="135890"/>
                        <a:pt x="2221230" y="264160"/>
                      </a:cubicBezTo>
                      <a:cubicBezTo>
                        <a:pt x="2125980" y="165100"/>
                        <a:pt x="1992630" y="104140"/>
                        <a:pt x="1844040" y="104140"/>
                      </a:cubicBezTo>
                      <a:cubicBezTo>
                        <a:pt x="1727200" y="104140"/>
                        <a:pt x="1619250" y="142240"/>
                        <a:pt x="1531620" y="207010"/>
                      </a:cubicBezTo>
                      <a:cubicBezTo>
                        <a:pt x="1426210" y="81280"/>
                        <a:pt x="1262380" y="0"/>
                        <a:pt x="1079500" y="0"/>
                      </a:cubicBezTo>
                      <a:lnTo>
                        <a:pt x="1064260" y="0"/>
                      </a:lnTo>
                      <a:lnTo>
                        <a:pt x="1049020" y="0"/>
                      </a:lnTo>
                      <a:cubicBezTo>
                        <a:pt x="905510" y="0"/>
                        <a:pt x="774700" y="58420"/>
                        <a:pt x="679450" y="151130"/>
                      </a:cubicBezTo>
                      <a:cubicBezTo>
                        <a:pt x="665480" y="162560"/>
                        <a:pt x="652780" y="175260"/>
                        <a:pt x="641350" y="189230"/>
                      </a:cubicBezTo>
                      <a:cubicBezTo>
                        <a:pt x="603250" y="180340"/>
                        <a:pt x="563880" y="176530"/>
                        <a:pt x="524510" y="176530"/>
                      </a:cubicBezTo>
                      <a:cubicBezTo>
                        <a:pt x="412750" y="176530"/>
                        <a:pt x="309880" y="212090"/>
                        <a:pt x="224790" y="271780"/>
                      </a:cubicBezTo>
                      <a:cubicBezTo>
                        <a:pt x="168910" y="193040"/>
                        <a:pt x="91440" y="132080"/>
                        <a:pt x="1270" y="93980"/>
                      </a:cubicBezTo>
                      <a:lnTo>
                        <a:pt x="1270" y="440690"/>
                      </a:lnTo>
                      <a:lnTo>
                        <a:pt x="0" y="440690"/>
                      </a:lnTo>
                      <a:lnTo>
                        <a:pt x="0" y="4680880"/>
                      </a:lnTo>
                      <a:lnTo>
                        <a:pt x="4166870" y="4680880"/>
                      </a:lnTo>
                      <a:lnTo>
                        <a:pt x="4166870" y="441960"/>
                      </a:lnTo>
                      <a:lnTo>
                        <a:pt x="4168140" y="441960"/>
                      </a:lnTo>
                      <a:lnTo>
                        <a:pt x="4166870" y="1930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sz="800">
                    <a:latin typeface="UTM Avo" panose="02040603050506020204" pitchFamily="18"/>
                  </a:endParaRPr>
                </a:p>
              </p:txBody>
            </p:sp>
          </p:grpSp>
          <p:grpSp>
            <p:nvGrpSpPr>
              <p:cNvPr id="33" name="Group 4">
                <a:extLst>
                  <a:ext uri="{FF2B5EF4-FFF2-40B4-BE49-F238E27FC236}">
                    <a16:creationId xmlns:a16="http://schemas.microsoft.com/office/drawing/2014/main" xmlns="" id="{70CD6C42-0582-876F-5B74-61CC5E99F76E}"/>
                  </a:ext>
                </a:extLst>
              </p:cNvPr>
              <p:cNvGrpSpPr/>
              <p:nvPr/>
            </p:nvGrpSpPr>
            <p:grpSpPr>
              <a:xfrm>
                <a:off x="732481" y="1714500"/>
                <a:ext cx="8411519" cy="9449134"/>
                <a:chOff x="0" y="0"/>
                <a:chExt cx="4166870" cy="4680880"/>
              </a:xfrm>
            </p:grpSpPr>
            <p:sp>
              <p:nvSpPr>
                <p:cNvPr id="34" name="Freeform 5">
                  <a:extLst>
                    <a:ext uri="{FF2B5EF4-FFF2-40B4-BE49-F238E27FC236}">
                      <a16:creationId xmlns:a16="http://schemas.microsoft.com/office/drawing/2014/main" xmlns="" id="{2EB3DB6E-6E5C-EB9A-BB16-01D91355CB9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168140" cy="4680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8140" h="4680880">
                      <a:moveTo>
                        <a:pt x="4166870" y="193040"/>
                      </a:moveTo>
                      <a:cubicBezTo>
                        <a:pt x="4084320" y="137160"/>
                        <a:pt x="3983990" y="105410"/>
                        <a:pt x="3876040" y="105410"/>
                      </a:cubicBezTo>
                      <a:cubicBezTo>
                        <a:pt x="3717290" y="105410"/>
                        <a:pt x="3575050" y="176530"/>
                        <a:pt x="3478530" y="287020"/>
                      </a:cubicBezTo>
                      <a:cubicBezTo>
                        <a:pt x="3409950" y="254000"/>
                        <a:pt x="3332480" y="234950"/>
                        <a:pt x="3251200" y="234950"/>
                      </a:cubicBezTo>
                      <a:cubicBezTo>
                        <a:pt x="3186430" y="234950"/>
                        <a:pt x="3124200" y="246380"/>
                        <a:pt x="3067050" y="267970"/>
                      </a:cubicBezTo>
                      <a:cubicBezTo>
                        <a:pt x="2971800" y="137160"/>
                        <a:pt x="2816860" y="52070"/>
                        <a:pt x="2642870" y="52070"/>
                      </a:cubicBezTo>
                      <a:cubicBezTo>
                        <a:pt x="2470150" y="52070"/>
                        <a:pt x="2316480" y="135890"/>
                        <a:pt x="2221230" y="264160"/>
                      </a:cubicBezTo>
                      <a:cubicBezTo>
                        <a:pt x="2125980" y="165100"/>
                        <a:pt x="1992630" y="104140"/>
                        <a:pt x="1844040" y="104140"/>
                      </a:cubicBezTo>
                      <a:cubicBezTo>
                        <a:pt x="1727200" y="104140"/>
                        <a:pt x="1619250" y="142240"/>
                        <a:pt x="1531620" y="207010"/>
                      </a:cubicBezTo>
                      <a:cubicBezTo>
                        <a:pt x="1426210" y="81280"/>
                        <a:pt x="1262380" y="0"/>
                        <a:pt x="1079500" y="0"/>
                      </a:cubicBezTo>
                      <a:lnTo>
                        <a:pt x="1064260" y="0"/>
                      </a:lnTo>
                      <a:lnTo>
                        <a:pt x="1049020" y="0"/>
                      </a:lnTo>
                      <a:cubicBezTo>
                        <a:pt x="905510" y="0"/>
                        <a:pt x="774700" y="58420"/>
                        <a:pt x="679450" y="151130"/>
                      </a:cubicBezTo>
                      <a:cubicBezTo>
                        <a:pt x="665480" y="162560"/>
                        <a:pt x="652780" y="175260"/>
                        <a:pt x="641350" y="189230"/>
                      </a:cubicBezTo>
                      <a:cubicBezTo>
                        <a:pt x="603250" y="180340"/>
                        <a:pt x="563880" y="176530"/>
                        <a:pt x="524510" y="176530"/>
                      </a:cubicBezTo>
                      <a:cubicBezTo>
                        <a:pt x="412750" y="176530"/>
                        <a:pt x="309880" y="212090"/>
                        <a:pt x="224790" y="271780"/>
                      </a:cubicBezTo>
                      <a:cubicBezTo>
                        <a:pt x="168910" y="193040"/>
                        <a:pt x="91440" y="132080"/>
                        <a:pt x="1270" y="93980"/>
                      </a:cubicBezTo>
                      <a:lnTo>
                        <a:pt x="1270" y="440690"/>
                      </a:lnTo>
                      <a:lnTo>
                        <a:pt x="0" y="440690"/>
                      </a:lnTo>
                      <a:lnTo>
                        <a:pt x="0" y="4680880"/>
                      </a:lnTo>
                      <a:lnTo>
                        <a:pt x="4166870" y="4680880"/>
                      </a:lnTo>
                      <a:lnTo>
                        <a:pt x="4166870" y="441960"/>
                      </a:lnTo>
                      <a:lnTo>
                        <a:pt x="4168140" y="441960"/>
                      </a:lnTo>
                      <a:lnTo>
                        <a:pt x="4166870" y="193040"/>
                      </a:lnTo>
                      <a:close/>
                    </a:path>
                  </a:pathLst>
                </a:custGeom>
                <a:solidFill>
                  <a:srgbClr val="FFDEA7"/>
                </a:solidFill>
              </p:spPr>
              <p:txBody>
                <a:bodyPr/>
                <a:lstStyle/>
                <a:p>
                  <a:endParaRPr lang="en-US" sz="800">
                    <a:latin typeface="UTM Avo" panose="02040603050506020204" pitchFamily="18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CB6B819-8E7F-D3E9-F404-891AD58623FA}"/>
                </a:ext>
              </a:extLst>
            </p:cNvPr>
            <p:cNvGrpSpPr/>
            <p:nvPr/>
          </p:nvGrpSpPr>
          <p:grpSpPr>
            <a:xfrm>
              <a:off x="5448300" y="2694357"/>
              <a:ext cx="3810000" cy="3531296"/>
              <a:chOff x="1371600" y="2453551"/>
              <a:chExt cx="3810000" cy="3531296"/>
            </a:xfrm>
          </p:grpSpPr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xmlns="" id="{7D51A343-55BB-A3DD-8F29-AB09600EFA72}"/>
                  </a:ext>
                </a:extLst>
              </p:cNvPr>
              <p:cNvSpPr/>
              <p:nvPr/>
            </p:nvSpPr>
            <p:spPr>
              <a:xfrm>
                <a:off x="1752600" y="2857500"/>
                <a:ext cx="3429000" cy="3127347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6350000" y="6350000"/>
                    </a:moveTo>
                    <a:lnTo>
                      <a:pt x="0" y="6350000"/>
                    </a:lnTo>
                    <a:lnTo>
                      <a:pt x="0" y="0"/>
                    </a:lnTo>
                    <a:lnTo>
                      <a:pt x="6350000" y="0"/>
                    </a:lnTo>
                    <a:lnTo>
                      <a:pt x="6350000" y="6350000"/>
                    </a:lnTo>
                    <a:close/>
                    <a:moveTo>
                      <a:pt x="248920" y="6101080"/>
                    </a:moveTo>
                    <a:lnTo>
                      <a:pt x="6099810" y="6101080"/>
                    </a:lnTo>
                    <a:lnTo>
                      <a:pt x="6099810" y="248920"/>
                    </a:lnTo>
                    <a:lnTo>
                      <a:pt x="248920" y="248920"/>
                    </a:lnTo>
                    <a:lnTo>
                      <a:pt x="248920" y="6101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800">
                  <a:latin typeface="UTM Avo" panose="02040603050506020204" pitchFamily="18"/>
                </a:endParaRPr>
              </a:p>
            </p:txBody>
          </p:sp>
          <p:pic>
            <p:nvPicPr>
              <p:cNvPr id="30" name="Picture 2" descr="Kinh thành Huế - Khám phá công trình kiến trúc đồ sộ thời Nguyễn">
                <a:extLst>
                  <a:ext uri="{FF2B5EF4-FFF2-40B4-BE49-F238E27FC236}">
                    <a16:creationId xmlns:a16="http://schemas.microsoft.com/office/drawing/2014/main" xmlns="" id="{8BE0843F-97EB-8696-9C00-AC76FD8FD2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52"/>
              <a:stretch/>
            </p:blipFill>
            <p:spPr bwMode="auto">
              <a:xfrm>
                <a:off x="1906945" y="3011151"/>
                <a:ext cx="3134838" cy="2820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Freeform 28">
                <a:extLst>
                  <a:ext uri="{FF2B5EF4-FFF2-40B4-BE49-F238E27FC236}">
                    <a16:creationId xmlns:a16="http://schemas.microsoft.com/office/drawing/2014/main" xmlns="" id="{AA8600B1-FEC7-88CE-DE30-6EE024ACA014}"/>
                  </a:ext>
                </a:extLst>
              </p:cNvPr>
              <p:cNvSpPr/>
              <p:nvPr/>
            </p:nvSpPr>
            <p:spPr>
              <a:xfrm>
                <a:off x="1371600" y="2453551"/>
                <a:ext cx="1032590" cy="1089805"/>
              </a:xfrm>
              <a:custGeom>
                <a:avLst/>
                <a:gdLst/>
                <a:ahLst/>
                <a:cxnLst/>
                <a:rect l="l" t="t" r="r" b="b"/>
                <a:pathLst>
                  <a:path w="1032590" h="1089805">
                    <a:moveTo>
                      <a:pt x="0" y="0"/>
                    </a:moveTo>
                    <a:lnTo>
                      <a:pt x="1032590" y="0"/>
                    </a:lnTo>
                    <a:lnTo>
                      <a:pt x="1032590" y="1089805"/>
                    </a:lnTo>
                    <a:lnTo>
                      <a:pt x="0" y="10898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800">
                  <a:latin typeface="UTM Avo" panose="02040603050506020204" pitchFamily="18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8CE71BD1-6841-6A56-981D-33F7BA5F6DA5}"/>
                </a:ext>
              </a:extLst>
            </p:cNvPr>
            <p:cNvGrpSpPr/>
            <p:nvPr/>
          </p:nvGrpSpPr>
          <p:grpSpPr>
            <a:xfrm>
              <a:off x="1259251" y="3646273"/>
              <a:ext cx="4305300" cy="1972553"/>
              <a:chOff x="1111769" y="2958833"/>
              <a:chExt cx="4305300" cy="1972553"/>
            </a:xfrm>
          </p:grpSpPr>
          <p:grpSp>
            <p:nvGrpSpPr>
              <p:cNvPr id="24" name="Group 13">
                <a:extLst>
                  <a:ext uri="{FF2B5EF4-FFF2-40B4-BE49-F238E27FC236}">
                    <a16:creationId xmlns:a16="http://schemas.microsoft.com/office/drawing/2014/main" xmlns="" id="{26836C2A-75AF-DAA7-3717-E68560D75922}"/>
                  </a:ext>
                </a:extLst>
              </p:cNvPr>
              <p:cNvGrpSpPr/>
              <p:nvPr/>
            </p:nvGrpSpPr>
            <p:grpSpPr>
              <a:xfrm>
                <a:off x="1214384" y="3367400"/>
                <a:ext cx="4202685" cy="1509913"/>
                <a:chOff x="0" y="0"/>
                <a:chExt cx="1113319" cy="265343"/>
              </a:xfrm>
            </p:grpSpPr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xmlns="" id="{E710A3D6-5228-3441-65DA-0A02E5061FE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13319" cy="265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319" h="265343">
                      <a:moveTo>
                        <a:pt x="92209" y="0"/>
                      </a:moveTo>
                      <a:lnTo>
                        <a:pt x="1021110" y="0"/>
                      </a:lnTo>
                      <a:cubicBezTo>
                        <a:pt x="1072036" y="0"/>
                        <a:pt x="1113319" y="41283"/>
                        <a:pt x="1113319" y="92209"/>
                      </a:cubicBezTo>
                      <a:lnTo>
                        <a:pt x="1113319" y="173134"/>
                      </a:lnTo>
                      <a:cubicBezTo>
                        <a:pt x="1113319" y="197589"/>
                        <a:pt x="1103604" y="221043"/>
                        <a:pt x="1086312" y="238335"/>
                      </a:cubicBezTo>
                      <a:cubicBezTo>
                        <a:pt x="1069019" y="255628"/>
                        <a:pt x="1045565" y="265343"/>
                        <a:pt x="1021110" y="265343"/>
                      </a:cubicBezTo>
                      <a:lnTo>
                        <a:pt x="92209" y="265343"/>
                      </a:lnTo>
                      <a:cubicBezTo>
                        <a:pt x="41283" y="265343"/>
                        <a:pt x="0" y="224059"/>
                        <a:pt x="0" y="173134"/>
                      </a:cubicBezTo>
                      <a:lnTo>
                        <a:pt x="0" y="92209"/>
                      </a:lnTo>
                      <a:cubicBezTo>
                        <a:pt x="0" y="67753"/>
                        <a:pt x="9715" y="44300"/>
                        <a:pt x="27007" y="27007"/>
                      </a:cubicBezTo>
                      <a:cubicBezTo>
                        <a:pt x="44300" y="9715"/>
                        <a:pt x="67753" y="0"/>
                        <a:pt x="922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sz="800">
                    <a:latin typeface="UTM Avo" panose="02040603050506020204" pitchFamily="18"/>
                  </a:endParaRPr>
                </a:p>
              </p:txBody>
            </p:sp>
            <p:sp>
              <p:nvSpPr>
                <p:cNvPr id="28" name="TextBox 15">
                  <a:extLst>
                    <a:ext uri="{FF2B5EF4-FFF2-40B4-BE49-F238E27FC236}">
                      <a16:creationId xmlns:a16="http://schemas.microsoft.com/office/drawing/2014/main" xmlns="" id="{3B1E35D2-F512-5F38-7ABA-04F483C13697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113319" cy="293918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307"/>
                    </a:lnSpc>
                  </a:pPr>
                  <a:endParaRPr sz="800"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235E8411-A12B-C9F6-9EF7-8E7DD219A296}"/>
                  </a:ext>
                </a:extLst>
              </p:cNvPr>
              <p:cNvSpPr txBox="1"/>
              <p:nvPr/>
            </p:nvSpPr>
            <p:spPr>
              <a:xfrm>
                <a:off x="1578351" y="3299926"/>
                <a:ext cx="3696429" cy="1631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Tên</a:t>
                </a:r>
                <a:r>
                  <a:rPr lang="en-US" sz="14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1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công</a:t>
                </a:r>
                <a:r>
                  <a:rPr lang="en-US" sz="14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1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trình</a:t>
                </a:r>
                <a:endParaRPr lang="en-US" sz="1400" b="1" dirty="0">
                  <a:latin typeface="UTM Avo" panose="02040603050506020204" pitchFamily="18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1400" smtClean="0">
                    <a:latin typeface="UTM Avo" panose="02040603050506020204" pitchFamily="18"/>
                    <a:cs typeface="Arial" panose="020B0604020202020204" pitchFamily="34" charset="0"/>
                  </a:rPr>
                  <a:t>………………..</a:t>
                </a:r>
                <a:endParaRPr lang="en-US" sz="1400" dirty="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9">
                <a:extLst>
                  <a:ext uri="{FF2B5EF4-FFF2-40B4-BE49-F238E27FC236}">
                    <a16:creationId xmlns:a16="http://schemas.microsoft.com/office/drawing/2014/main" xmlns="" id="{EB44315B-ABBB-A9D8-FAF8-799170D2251C}"/>
                  </a:ext>
                </a:extLst>
              </p:cNvPr>
              <p:cNvSpPr/>
              <p:nvPr/>
            </p:nvSpPr>
            <p:spPr>
              <a:xfrm>
                <a:off x="1111769" y="2958833"/>
                <a:ext cx="775461" cy="876227"/>
              </a:xfrm>
              <a:custGeom>
                <a:avLst/>
                <a:gdLst/>
                <a:ahLst/>
                <a:cxnLst/>
                <a:rect l="l" t="t" r="r" b="b"/>
                <a:pathLst>
                  <a:path w="775461" h="876227">
                    <a:moveTo>
                      <a:pt x="0" y="0"/>
                    </a:moveTo>
                    <a:lnTo>
                      <a:pt x="775461" y="0"/>
                    </a:lnTo>
                    <a:lnTo>
                      <a:pt x="775461" y="876227"/>
                    </a:lnTo>
                    <a:lnTo>
                      <a:pt x="0" y="8762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800">
                  <a:latin typeface="UTM Avo" panose="02040603050506020204" pitchFamily="18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F1C09F28-E2C0-9ACA-4C31-931983BCF8B9}"/>
                </a:ext>
              </a:extLst>
            </p:cNvPr>
            <p:cNvGrpSpPr/>
            <p:nvPr/>
          </p:nvGrpSpPr>
          <p:grpSpPr>
            <a:xfrm>
              <a:off x="1514728" y="6411498"/>
              <a:ext cx="8088436" cy="3860634"/>
              <a:chOff x="1514728" y="6158691"/>
              <a:chExt cx="8088436" cy="3860634"/>
            </a:xfrm>
          </p:grpSpPr>
          <p:grpSp>
            <p:nvGrpSpPr>
              <p:cNvPr id="18" name="Group 16">
                <a:extLst>
                  <a:ext uri="{FF2B5EF4-FFF2-40B4-BE49-F238E27FC236}">
                    <a16:creationId xmlns:a16="http://schemas.microsoft.com/office/drawing/2014/main" xmlns="" id="{B495882F-7685-7D21-CBB5-5A5ECBF03F47}"/>
                  </a:ext>
                </a:extLst>
              </p:cNvPr>
              <p:cNvGrpSpPr/>
              <p:nvPr/>
            </p:nvGrpSpPr>
            <p:grpSpPr>
              <a:xfrm>
                <a:off x="1514728" y="6158691"/>
                <a:ext cx="7867144" cy="3584531"/>
                <a:chOff x="0" y="0"/>
                <a:chExt cx="1112488" cy="1434686"/>
              </a:xfrm>
            </p:grpSpPr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xmlns="" id="{4110C168-BF0F-01A2-6290-F86C2E0C2FA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12488" cy="1434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488" h="1434686">
                      <a:moveTo>
                        <a:pt x="92278" y="0"/>
                      </a:moveTo>
                      <a:lnTo>
                        <a:pt x="1020210" y="0"/>
                      </a:lnTo>
                      <a:cubicBezTo>
                        <a:pt x="1071173" y="0"/>
                        <a:pt x="1112488" y="41314"/>
                        <a:pt x="1112488" y="92278"/>
                      </a:cubicBezTo>
                      <a:lnTo>
                        <a:pt x="1112488" y="1342408"/>
                      </a:lnTo>
                      <a:cubicBezTo>
                        <a:pt x="1112488" y="1393372"/>
                        <a:pt x="1071173" y="1434686"/>
                        <a:pt x="1020210" y="1434686"/>
                      </a:cubicBezTo>
                      <a:lnTo>
                        <a:pt x="92278" y="1434686"/>
                      </a:lnTo>
                      <a:cubicBezTo>
                        <a:pt x="41314" y="1434686"/>
                        <a:pt x="0" y="1393372"/>
                        <a:pt x="0" y="1342408"/>
                      </a:cubicBezTo>
                      <a:lnTo>
                        <a:pt x="0" y="92278"/>
                      </a:lnTo>
                      <a:cubicBezTo>
                        <a:pt x="0" y="41314"/>
                        <a:pt x="41314" y="0"/>
                        <a:pt x="922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sz="800">
                    <a:latin typeface="UTM Avo" panose="02040603050506020204" pitchFamily="18"/>
                  </a:endParaRPr>
                </a:p>
              </p:txBody>
            </p:sp>
            <p:sp>
              <p:nvSpPr>
                <p:cNvPr id="23" name="TextBox 18">
                  <a:extLst>
                    <a:ext uri="{FF2B5EF4-FFF2-40B4-BE49-F238E27FC236}">
                      <a16:creationId xmlns:a16="http://schemas.microsoft.com/office/drawing/2014/main" xmlns="" id="{4A0FA021-872E-8DA7-E46A-F2B91C136D02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112488" cy="1463261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307"/>
                    </a:lnSpc>
                  </a:pPr>
                  <a:endParaRPr sz="800"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B0961852-AE69-9CE1-319F-6E99F9F41762}"/>
                  </a:ext>
                </a:extLst>
              </p:cNvPr>
              <p:cNvSpPr txBox="1"/>
              <p:nvPr/>
            </p:nvSpPr>
            <p:spPr>
              <a:xfrm>
                <a:off x="1975683" y="6447469"/>
                <a:ext cx="6893156" cy="824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Đặc</a:t>
                </a:r>
                <a:r>
                  <a:rPr lang="en-US" sz="14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1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điểm</a:t>
                </a:r>
                <a:r>
                  <a:rPr lang="en-US" sz="14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1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nổi</a:t>
                </a:r>
                <a:r>
                  <a:rPr lang="en-US" sz="14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1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bật</a:t>
                </a:r>
                <a:r>
                  <a:rPr lang="en-US" sz="14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1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về</a:t>
                </a:r>
                <a:r>
                  <a:rPr lang="en-US" sz="14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1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kiến</a:t>
                </a:r>
                <a:r>
                  <a:rPr lang="en-US" sz="14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14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trúc</a:t>
                </a:r>
                <a:r>
                  <a:rPr lang="en-US" sz="14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CBA0D951-569D-1D9A-1DE1-EF71DCB2E9F5}"/>
                  </a:ext>
                </a:extLst>
              </p:cNvPr>
              <p:cNvSpPr txBox="1"/>
              <p:nvPr/>
            </p:nvSpPr>
            <p:spPr>
              <a:xfrm>
                <a:off x="1728929" y="7309150"/>
                <a:ext cx="7315201" cy="1959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200" b="1" dirty="0">
                    <a:latin typeface="UTM Avo" panose="02040603050506020204" pitchFamily="18"/>
                    <a:cs typeface="Arial" panose="020B0604020202020204" pitchFamily="34" charset="0"/>
                  </a:rPr>
                  <a:t>………………………………………………………………………………………………………………………………………………………………</a:t>
                </a:r>
              </a:p>
            </p:txBody>
          </p:sp>
          <p:sp>
            <p:nvSpPr>
              <p:cNvPr id="21" name="Freeform 30">
                <a:extLst>
                  <a:ext uri="{FF2B5EF4-FFF2-40B4-BE49-F238E27FC236}">
                    <a16:creationId xmlns:a16="http://schemas.microsoft.com/office/drawing/2014/main" xmlns="" id="{C6C31FF8-2AC9-BF22-3A66-3D6337164FA4}"/>
                  </a:ext>
                </a:extLst>
              </p:cNvPr>
              <p:cNvSpPr/>
              <p:nvPr/>
            </p:nvSpPr>
            <p:spPr>
              <a:xfrm>
                <a:off x="8485094" y="8597296"/>
                <a:ext cx="1118070" cy="1422029"/>
              </a:xfrm>
              <a:custGeom>
                <a:avLst/>
                <a:gdLst/>
                <a:ahLst/>
                <a:cxnLst/>
                <a:rect l="l" t="t" r="r" b="b"/>
                <a:pathLst>
                  <a:path w="1118070" h="1422029">
                    <a:moveTo>
                      <a:pt x="0" y="0"/>
                    </a:moveTo>
                    <a:lnTo>
                      <a:pt x="1118070" y="0"/>
                    </a:lnTo>
                    <a:lnTo>
                      <a:pt x="1118070" y="1422029"/>
                    </a:lnTo>
                    <a:lnTo>
                      <a:pt x="0" y="14220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800">
                  <a:latin typeface="UTM Avo" panose="02040603050506020204" pitchFamily="18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3F371A5-6C98-34E7-D4DE-56FCD331AB0E}"/>
                </a:ext>
              </a:extLst>
            </p:cNvPr>
            <p:cNvSpPr txBox="1"/>
            <p:nvPr/>
          </p:nvSpPr>
          <p:spPr>
            <a:xfrm>
              <a:off x="2344364" y="269407"/>
              <a:ext cx="6170054" cy="172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MÔ TẢ CÔNG TRÌNH </a:t>
              </a:r>
            </a:p>
            <a:p>
              <a:pPr algn="ctr">
                <a:lnSpc>
                  <a:spcPct val="15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KIẾN TRÚC TIÊU BIỂU </a:t>
              </a:r>
            </a:p>
          </p:txBody>
        </p:sp>
      </p:grpSp>
      <p:sp>
        <p:nvSpPr>
          <p:cNvPr id="36" name="Freeform 2">
            <a:extLst>
              <a:ext uri="{FF2B5EF4-FFF2-40B4-BE49-F238E27FC236}">
                <a16:creationId xmlns:a16="http://schemas.microsoft.com/office/drawing/2014/main" xmlns="" id="{9AB2163C-A1B4-F73C-8494-57229E21B7EC}"/>
              </a:ext>
            </a:extLst>
          </p:cNvPr>
          <p:cNvSpPr/>
          <p:nvPr/>
        </p:nvSpPr>
        <p:spPr>
          <a:xfrm flipH="1">
            <a:off x="528661" y="1760560"/>
            <a:ext cx="2552421" cy="5056634"/>
          </a:xfrm>
          <a:custGeom>
            <a:avLst/>
            <a:gdLst/>
            <a:ahLst/>
            <a:cxnLst/>
            <a:rect l="l" t="t" r="r" b="b"/>
            <a:pathLst>
              <a:path w="4176522" h="8229600">
                <a:moveTo>
                  <a:pt x="0" y="0"/>
                </a:moveTo>
                <a:lnTo>
                  <a:pt x="4176522" y="0"/>
                </a:lnTo>
                <a:lnTo>
                  <a:pt x="41765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DBABBF5-23BF-7E23-0412-318EB2F2BFDF}"/>
              </a:ext>
            </a:extLst>
          </p:cNvPr>
          <p:cNvGrpSpPr/>
          <p:nvPr/>
        </p:nvGrpSpPr>
        <p:grpSpPr>
          <a:xfrm>
            <a:off x="8788759" y="2196423"/>
            <a:ext cx="3162627" cy="3057019"/>
            <a:chOff x="13181947" y="3294633"/>
            <a:chExt cx="4743940" cy="4585529"/>
          </a:xfrm>
        </p:grpSpPr>
        <p:sp>
          <p:nvSpPr>
            <p:cNvPr id="38" name="Speech Bubble: Rectangle 54">
              <a:extLst>
                <a:ext uri="{FF2B5EF4-FFF2-40B4-BE49-F238E27FC236}">
                  <a16:creationId xmlns:a16="http://schemas.microsoft.com/office/drawing/2014/main" xmlns="" id="{DF34277A-1DB9-2E04-36F3-043B153E8A73}"/>
                </a:ext>
              </a:extLst>
            </p:cNvPr>
            <p:cNvSpPr/>
            <p:nvPr/>
          </p:nvSpPr>
          <p:spPr>
            <a:xfrm>
              <a:off x="13181947" y="3294633"/>
              <a:ext cx="4743940" cy="4585529"/>
            </a:xfrm>
            <a:prstGeom prst="wedgeRectCallout">
              <a:avLst>
                <a:gd name="adj1" fmla="val -69321"/>
                <a:gd name="adj2" fmla="val 3751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F0AE3AA5-F38F-B065-2321-9201F6D40848}"/>
                </a:ext>
              </a:extLst>
            </p:cNvPr>
            <p:cNvSpPr txBox="1"/>
            <p:nvPr/>
          </p:nvSpPr>
          <p:spPr>
            <a:xfrm>
              <a:off x="13372772" y="3844925"/>
              <a:ext cx="4362288" cy="3344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nhiệm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vụ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giao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hoàn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thành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phiếu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55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DE1A323-E7CB-8BE0-0075-5BA2BDB158D1}"/>
              </a:ext>
            </a:extLst>
          </p:cNvPr>
          <p:cNvGrpSpPr/>
          <p:nvPr/>
        </p:nvGrpSpPr>
        <p:grpSpPr>
          <a:xfrm>
            <a:off x="806935" y="1798805"/>
            <a:ext cx="4984788" cy="4680857"/>
            <a:chOff x="83589" y="176423"/>
            <a:chExt cx="9898611" cy="92950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B559B4B-C6F7-911E-A492-B43BF9507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014"/>
            <a:stretch/>
          </p:blipFill>
          <p:spPr>
            <a:xfrm>
              <a:off x="83589" y="176423"/>
              <a:ext cx="9898611" cy="854847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9ED2C29-0E7A-1551-CE34-2FD59E8B8E1A}"/>
                </a:ext>
              </a:extLst>
            </p:cNvPr>
            <p:cNvSpPr txBox="1"/>
            <p:nvPr/>
          </p:nvSpPr>
          <p:spPr>
            <a:xfrm>
              <a:off x="1337195" y="8871334"/>
              <a:ext cx="73914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latin typeface="UTM Avo" panose="02040603050506020204" pitchFamily="18"/>
                  <a:cs typeface="Arial" panose="020B0604020202020204" pitchFamily="34" charset="0"/>
                </a:rPr>
                <a:t>Hình 3. </a:t>
              </a:r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Mặt tiền Nhà cổ Phùng Hưng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4D94282-024E-83AB-167B-E8966C7E511C}"/>
              </a:ext>
            </a:extLst>
          </p:cNvPr>
          <p:cNvGrpSpPr/>
          <p:nvPr/>
        </p:nvGrpSpPr>
        <p:grpSpPr>
          <a:xfrm>
            <a:off x="7137068" y="1798805"/>
            <a:ext cx="3978560" cy="2460170"/>
            <a:chOff x="10210800" y="176423"/>
            <a:chExt cx="7704485" cy="47641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FD96778-8CB7-C5E6-228B-2E55CD088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10800" y="176423"/>
              <a:ext cx="7704485" cy="4189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1FE7554-4FBC-9BAE-663A-379D6618D3DB}"/>
                </a:ext>
              </a:extLst>
            </p:cNvPr>
            <p:cNvSpPr txBox="1"/>
            <p:nvPr/>
          </p:nvSpPr>
          <p:spPr>
            <a:xfrm>
              <a:off x="10210800" y="4340379"/>
              <a:ext cx="73914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latin typeface="UTM Avo" panose="02040603050506020204" pitchFamily="18"/>
                  <a:cs typeface="Arial" panose="020B0604020202020204" pitchFamily="34" charset="0"/>
                </a:rPr>
                <a:t>Hình 4. </a:t>
              </a:r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Hội quán Phúc Kiến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5535AEE-DAC2-01E2-3027-CF217BA7B7F8}"/>
              </a:ext>
            </a:extLst>
          </p:cNvPr>
          <p:cNvGrpSpPr/>
          <p:nvPr/>
        </p:nvGrpSpPr>
        <p:grpSpPr>
          <a:xfrm>
            <a:off x="7023522" y="4470791"/>
            <a:ext cx="4205652" cy="2163283"/>
            <a:chOff x="10109547" y="5026213"/>
            <a:chExt cx="7704484" cy="396299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4E7A87E-B9D7-42E9-E214-CE270486C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002"/>
            <a:stretch/>
          </p:blipFill>
          <p:spPr>
            <a:xfrm>
              <a:off x="10109547" y="5026213"/>
              <a:ext cx="7704484" cy="321929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BCA19B1-266E-D9E2-5666-18227A789902}"/>
                </a:ext>
              </a:extLst>
            </p:cNvPr>
            <p:cNvSpPr txBox="1"/>
            <p:nvPr/>
          </p:nvSpPr>
          <p:spPr>
            <a:xfrm>
              <a:off x="10109547" y="8389044"/>
              <a:ext cx="73914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latin typeface="UTM Avo" panose="02040603050506020204" pitchFamily="18"/>
                  <a:cs typeface="Arial" panose="020B0604020202020204" pitchFamily="34" charset="0"/>
                </a:rPr>
                <a:t>Hình 5. </a:t>
              </a:r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Chùa Cầu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619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9">
            <a:extLst>
              <a:ext uri="{FF2B5EF4-FFF2-40B4-BE49-F238E27FC236}">
                <a16:creationId xmlns:a16="http://schemas.microsoft.com/office/drawing/2014/main" xmlns="" id="{CCA8DE97-8DB6-0FB4-CCBA-5962BB0C35F3}"/>
              </a:ext>
            </a:extLst>
          </p:cNvPr>
          <p:cNvSpPr/>
          <p:nvPr/>
        </p:nvSpPr>
        <p:spPr>
          <a:xfrm flipH="1">
            <a:off x="-440557" y="3963505"/>
            <a:ext cx="1209589" cy="4241177"/>
          </a:xfrm>
          <a:custGeom>
            <a:avLst/>
            <a:gdLst/>
            <a:ahLst/>
            <a:cxnLst/>
            <a:rect l="l" t="t" r="r" b="b"/>
            <a:pathLst>
              <a:path w="1814383" h="6361766">
                <a:moveTo>
                  <a:pt x="1814383" y="0"/>
                </a:moveTo>
                <a:lnTo>
                  <a:pt x="0" y="0"/>
                </a:lnTo>
                <a:lnTo>
                  <a:pt x="0" y="6361766"/>
                </a:lnTo>
                <a:lnTo>
                  <a:pt x="1814383" y="6361766"/>
                </a:lnTo>
                <a:lnTo>
                  <a:pt x="181438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5" name="Freeform 29">
            <a:extLst>
              <a:ext uri="{FF2B5EF4-FFF2-40B4-BE49-F238E27FC236}">
                <a16:creationId xmlns:a16="http://schemas.microsoft.com/office/drawing/2014/main" xmlns="" id="{294BA734-6DE6-0E24-7D8F-2235FC2A1C3C}"/>
              </a:ext>
            </a:extLst>
          </p:cNvPr>
          <p:cNvSpPr/>
          <p:nvPr/>
        </p:nvSpPr>
        <p:spPr>
          <a:xfrm rot="19868597" flipH="1">
            <a:off x="11658276" y="1617641"/>
            <a:ext cx="1209589" cy="4241177"/>
          </a:xfrm>
          <a:custGeom>
            <a:avLst/>
            <a:gdLst/>
            <a:ahLst/>
            <a:cxnLst/>
            <a:rect l="l" t="t" r="r" b="b"/>
            <a:pathLst>
              <a:path w="1814383" h="6361766">
                <a:moveTo>
                  <a:pt x="1814383" y="0"/>
                </a:moveTo>
                <a:lnTo>
                  <a:pt x="0" y="0"/>
                </a:lnTo>
                <a:lnTo>
                  <a:pt x="0" y="6361766"/>
                </a:lnTo>
                <a:lnTo>
                  <a:pt x="1814383" y="6361766"/>
                </a:lnTo>
                <a:lnTo>
                  <a:pt x="181438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CAF64C5-4489-5DD5-4AF2-6EB4BFED9B1D}"/>
              </a:ext>
            </a:extLst>
          </p:cNvPr>
          <p:cNvGrpSpPr/>
          <p:nvPr/>
        </p:nvGrpSpPr>
        <p:grpSpPr>
          <a:xfrm>
            <a:off x="164237" y="1889540"/>
            <a:ext cx="5729760" cy="4773568"/>
            <a:chOff x="9235384" y="1776776"/>
            <a:chExt cx="8594640" cy="7160352"/>
          </a:xfrm>
        </p:grpSpPr>
        <p:pic>
          <p:nvPicPr>
            <p:cNvPr id="7" name="Picture 4" descr="Nhà cổ Phùng Hưng - Nét chấm phá đặc sắc tô điểm cho Hội An">
              <a:extLst>
                <a:ext uri="{FF2B5EF4-FFF2-40B4-BE49-F238E27FC236}">
                  <a16:creationId xmlns:a16="http://schemas.microsoft.com/office/drawing/2014/main" xmlns="" id="{B332BAE3-BE58-CDA8-6232-E0EFC4B3BE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5384" y="1776776"/>
              <a:ext cx="8594640" cy="6433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F3AE5C0-EE5B-4B76-8B8A-09DC8E43FBE3}"/>
                </a:ext>
              </a:extLst>
            </p:cNvPr>
            <p:cNvSpPr txBox="1"/>
            <p:nvPr/>
          </p:nvSpPr>
          <p:spPr>
            <a:xfrm>
              <a:off x="10425216" y="8336963"/>
              <a:ext cx="6214977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latin typeface="UTM Avo" panose="02040603050506020204" pitchFamily="18"/>
                  <a:cs typeface="Arial" panose="020B0604020202020204" pitchFamily="34" charset="0"/>
                </a:rPr>
                <a:t> 6.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Nhà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cổ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Phùng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Hưng</a:t>
              </a:r>
              <a:endParaRPr lang="en-US" sz="20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3808F68-897C-C283-038E-AB56C7914E53}"/>
              </a:ext>
            </a:extLst>
          </p:cNvPr>
          <p:cNvSpPr txBox="1"/>
          <p:nvPr/>
        </p:nvSpPr>
        <p:spPr>
          <a:xfrm>
            <a:off x="6161813" y="3996160"/>
            <a:ext cx="5422901" cy="278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lịch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200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liệu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đạo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gạch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ngói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âm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dương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hưởng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nềm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văn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hóa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Trung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93A9887-E8EB-8D46-4112-5391BBC11C30}"/>
              </a:ext>
            </a:extLst>
          </p:cNvPr>
          <p:cNvSpPr txBox="1"/>
          <p:nvPr/>
        </p:nvSpPr>
        <p:spPr>
          <a:xfrm>
            <a:off x="6161813" y="1623927"/>
            <a:ext cx="670560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667" b="1" dirty="0">
                <a:latin typeface="UTM Avo" panose="02040603050506020204" pitchFamily="18"/>
                <a:cs typeface="Arial" panose="020B0604020202020204" pitchFamily="34" charset="0"/>
              </a:rPr>
              <a:t>a. </a:t>
            </a:r>
            <a:r>
              <a:rPr lang="en-US" sz="2667" b="1" dirty="0" err="1">
                <a:latin typeface="UTM Avo" panose="02040603050506020204" pitchFamily="18"/>
                <a:cs typeface="Arial" panose="020B0604020202020204" pitchFamily="34" charset="0"/>
              </a:rPr>
              <a:t>Nhà</a:t>
            </a:r>
            <a:r>
              <a:rPr lang="en-US" sz="2667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UTM Avo" panose="02040603050506020204" pitchFamily="18"/>
                <a:cs typeface="Arial" panose="020B0604020202020204" pitchFamily="34" charset="0"/>
              </a:rPr>
              <a:t>cổ</a:t>
            </a:r>
            <a:r>
              <a:rPr lang="en-US" sz="2667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UTM Avo" panose="02040603050506020204" pitchFamily="18"/>
                <a:cs typeface="Arial" panose="020B0604020202020204" pitchFamily="34" charset="0"/>
              </a:rPr>
              <a:t>Phùng</a:t>
            </a:r>
            <a:r>
              <a:rPr lang="en-US" sz="2667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UTM Avo" panose="02040603050506020204" pitchFamily="18"/>
                <a:cs typeface="Arial" panose="020B0604020202020204" pitchFamily="34" charset="0"/>
              </a:rPr>
              <a:t>Hưng</a:t>
            </a:r>
            <a:r>
              <a:rPr lang="en-US" sz="2667" b="1" dirty="0"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0468F19-C850-EF40-DB80-046CAC550DB2}"/>
              </a:ext>
            </a:extLst>
          </p:cNvPr>
          <p:cNvSpPr/>
          <p:nvPr/>
        </p:nvSpPr>
        <p:spPr>
          <a:xfrm>
            <a:off x="6469596" y="3480299"/>
            <a:ext cx="2235200" cy="5158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33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Hẹp</a:t>
            </a:r>
            <a:r>
              <a:rPr lang="en-US" sz="2333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ngang</a:t>
            </a:r>
            <a:r>
              <a:rPr lang="en-US" sz="2333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6A9FC29-98B2-CA2A-B7E3-74C7410BA42D}"/>
              </a:ext>
            </a:extLst>
          </p:cNvPr>
          <p:cNvSpPr/>
          <p:nvPr/>
        </p:nvSpPr>
        <p:spPr>
          <a:xfrm>
            <a:off x="9259993" y="3480299"/>
            <a:ext cx="2324721" cy="5158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33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Đẩy</a:t>
            </a:r>
            <a:r>
              <a:rPr lang="en-US" sz="2333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chiều</a:t>
            </a:r>
            <a:r>
              <a:rPr lang="en-US" sz="2333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sâu</a:t>
            </a:r>
            <a:endParaRPr lang="en-US" sz="2333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xmlns="" id="{30A2858B-B7FE-9422-864B-5EC80975F797}"/>
              </a:ext>
            </a:extLst>
          </p:cNvPr>
          <p:cNvSpPr/>
          <p:nvPr/>
        </p:nvSpPr>
        <p:spPr>
          <a:xfrm>
            <a:off x="7828988" y="2417660"/>
            <a:ext cx="2235200" cy="71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Kết cấu</a:t>
            </a:r>
          </a:p>
        </p:txBody>
      </p: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xmlns="" id="{20DABAC4-557B-AD73-5784-20AB6EBF504E}"/>
              </a:ext>
            </a:extLst>
          </p:cNvPr>
          <p:cNvCxnSpPr>
            <a:cxnSpLocks/>
            <a:stCxn id="13" idx="2"/>
            <a:endCxn id="11" idx="0"/>
          </p:cNvCxnSpPr>
          <p:nvPr/>
        </p:nvCxnSpPr>
        <p:spPr>
          <a:xfrm rot="5400000">
            <a:off x="8091173" y="2624883"/>
            <a:ext cx="351439" cy="1359392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xmlns="" id="{7B7BA49F-2A9F-688E-F636-5B13AC9C60B9}"/>
              </a:ext>
            </a:extLst>
          </p:cNvPr>
          <p:cNvCxnSpPr>
            <a:cxnSpLocks/>
            <a:stCxn id="13" idx="2"/>
            <a:endCxn id="12" idx="0"/>
          </p:cNvCxnSpPr>
          <p:nvPr/>
        </p:nvCxnSpPr>
        <p:spPr>
          <a:xfrm rot="16200000" flipH="1">
            <a:off x="9508752" y="2566696"/>
            <a:ext cx="351439" cy="1475766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79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9">
            <a:extLst>
              <a:ext uri="{FF2B5EF4-FFF2-40B4-BE49-F238E27FC236}">
                <a16:creationId xmlns:a16="http://schemas.microsoft.com/office/drawing/2014/main" xmlns="" id="{6FA0A946-58E6-7857-9D20-330183A95EAE}"/>
              </a:ext>
            </a:extLst>
          </p:cNvPr>
          <p:cNvSpPr/>
          <p:nvPr/>
        </p:nvSpPr>
        <p:spPr>
          <a:xfrm flipH="1">
            <a:off x="-400801" y="3327400"/>
            <a:ext cx="1209589" cy="4241177"/>
          </a:xfrm>
          <a:custGeom>
            <a:avLst/>
            <a:gdLst/>
            <a:ahLst/>
            <a:cxnLst/>
            <a:rect l="l" t="t" r="r" b="b"/>
            <a:pathLst>
              <a:path w="1814383" h="6361766">
                <a:moveTo>
                  <a:pt x="1814383" y="0"/>
                </a:moveTo>
                <a:lnTo>
                  <a:pt x="0" y="0"/>
                </a:lnTo>
                <a:lnTo>
                  <a:pt x="0" y="6361766"/>
                </a:lnTo>
                <a:lnTo>
                  <a:pt x="1814383" y="6361766"/>
                </a:lnTo>
                <a:lnTo>
                  <a:pt x="181438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pic>
        <p:nvPicPr>
          <p:cNvPr id="3" name="Picture 2" descr="Nhà cổ Phùng Hưng Hội An - nét đẹp Á Đông nao lòng du khách">
            <a:extLst>
              <a:ext uri="{FF2B5EF4-FFF2-40B4-BE49-F238E27FC236}">
                <a16:creationId xmlns:a16="http://schemas.microsoft.com/office/drawing/2014/main" xmlns="" id="{5320D75D-F3D4-11EF-9261-50EC0C0DC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" y="1744678"/>
            <a:ext cx="4916656" cy="511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0013351-AA03-C442-7091-D0B07938375F}"/>
              </a:ext>
            </a:extLst>
          </p:cNvPr>
          <p:cNvSpPr txBox="1"/>
          <p:nvPr/>
        </p:nvSpPr>
        <p:spPr>
          <a:xfrm>
            <a:off x="5343765" y="2631662"/>
            <a:ext cx="6493429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cấu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khá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độc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đáo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lang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rộng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Thể hiện rõ nét sự phát triển về kiến trúc cũng như sự giao lưu giữa các phong cách kiến trúc Á Đông tại Hội An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9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ECC37C-7553-28AA-62E5-92D570E8B4C4}"/>
              </a:ext>
            </a:extLst>
          </p:cNvPr>
          <p:cNvSpPr txBox="1"/>
          <p:nvPr/>
        </p:nvSpPr>
        <p:spPr>
          <a:xfrm>
            <a:off x="6547124" y="6201493"/>
            <a:ext cx="513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UTM Avo" panose="02040603050506020204" pitchFamily="18"/>
                <a:cs typeface="Arial" panose="020B0604020202020204" pitchFamily="34" charset="0"/>
              </a:rPr>
              <a:t>Được xây dựng vào năm 1697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A31DC7-115B-A47C-80A9-98DCB7F9884C}"/>
              </a:ext>
            </a:extLst>
          </p:cNvPr>
          <p:cNvSpPr txBox="1"/>
          <p:nvPr/>
        </p:nvSpPr>
        <p:spPr>
          <a:xfrm>
            <a:off x="221976" y="2540490"/>
            <a:ext cx="5874024" cy="389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nơi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cộng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Nơi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thờ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cúng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tiền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hiền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thần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che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chở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cuộc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sống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kiểu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đền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miếu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cổ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Trung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mái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lợp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ngói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ống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Picture 4" descr="Hội Quán Phúc Kiến Hội An - Hội Quán đáng tham quan nhất Hội An">
            <a:extLst>
              <a:ext uri="{FF2B5EF4-FFF2-40B4-BE49-F238E27FC236}">
                <a16:creationId xmlns:a16="http://schemas.microsoft.com/office/drawing/2014/main" xmlns="" id="{2E376B30-FB6B-93BF-E024-74C0A4C5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24" y="2163417"/>
            <a:ext cx="5715000" cy="36423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DDC6AB-E9D4-4095-648D-D9611A02255C}"/>
              </a:ext>
            </a:extLst>
          </p:cNvPr>
          <p:cNvSpPr txBox="1"/>
          <p:nvPr/>
        </p:nvSpPr>
        <p:spPr>
          <a:xfrm>
            <a:off x="607391" y="1836051"/>
            <a:ext cx="6705600" cy="654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Hội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quán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Phúc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Kiến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2785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8207B7-33B0-1F6C-D79D-26C9847FB996}"/>
              </a:ext>
            </a:extLst>
          </p:cNvPr>
          <p:cNvSpPr txBox="1"/>
          <p:nvPr/>
        </p:nvSpPr>
        <p:spPr>
          <a:xfrm>
            <a:off x="154851" y="1912173"/>
            <a:ext cx="6524245" cy="453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Chùa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Cầu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Tương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truyền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do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thương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ở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Hội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An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cuối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kỉ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XVI –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kỉ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XVII. 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1653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ở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sườn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bắc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thêm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chùa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nên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Chùa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Chùa Cầu Hội An - Linh hồn của phố Hội mang dấu ấn thời gian">
            <a:extLst>
              <a:ext uri="{FF2B5EF4-FFF2-40B4-BE49-F238E27FC236}">
                <a16:creationId xmlns:a16="http://schemas.microsoft.com/office/drawing/2014/main" xmlns="" id="{E61355E4-B769-B859-E44F-762D4015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486" y="1504513"/>
            <a:ext cx="7151605" cy="53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6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ùa Cầu Hội An: Kiến trúc giao thoa Việt - Nhật - Trung">
            <a:extLst>
              <a:ext uri="{FF2B5EF4-FFF2-40B4-BE49-F238E27FC236}">
                <a16:creationId xmlns:a16="http://schemas.microsoft.com/office/drawing/2014/main" xmlns="" id="{8A635672-178B-FF4D-A3AD-C163A9F24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7"/>
          <a:stretch/>
        </p:blipFill>
        <p:spPr bwMode="auto">
          <a:xfrm>
            <a:off x="1739877" y="1595954"/>
            <a:ext cx="8712237" cy="230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xmlns="" id="{E412B675-33A7-9242-C248-528B872F52CE}"/>
              </a:ext>
            </a:extLst>
          </p:cNvPr>
          <p:cNvSpPr txBox="1"/>
          <p:nvPr/>
        </p:nvSpPr>
        <p:spPr>
          <a:xfrm>
            <a:off x="1560694" y="3677176"/>
            <a:ext cx="9070601" cy="83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defRPr/>
            </a:pP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Truyền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thuyết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chùa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cầu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xmlns="" id="{B4E80334-9709-D9E1-8D67-A58993AE7A14}"/>
              </a:ext>
            </a:extLst>
          </p:cNvPr>
          <p:cNvSpPr txBox="1"/>
          <p:nvPr/>
        </p:nvSpPr>
        <p:spPr>
          <a:xfrm>
            <a:off x="271663" y="4554663"/>
            <a:ext cx="11648661" cy="2242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</a:rPr>
              <a:t>Chùa Cầu gắn liền với con thuỷ quái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</a:rPr>
              <a:t>trong truyền thuyết của Nhật Bản, có đầu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</a:rPr>
              <a:t>nằm ở Ấn Độ, lưng vắt qua khe nước ở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</a:rPr>
              <a:t>Hội An và đuôi ở tận Nhật Bản. Mỗi khi nó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</a:rPr>
              <a:t>cựa mình thì động đất, lũ lụt, ... lại xảy ra.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</a:rPr>
              <a:t>Để hạn chế sức mạnh của thuỷ quái,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</a:rPr>
              <a:t>người Nhật Bản ở Hội An đã xây dựng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</a:rPr>
              <a:t>ngôi chùa trên cầu như một thanh kiếm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</a:rPr>
              <a:t>chắn ngang lưng thuỷ quái, ngăn không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</a:rPr>
              <a:t>cho nó cựa mình. Từ đó, cuộc sống của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/>
              </a:rPr>
              <a:t>người dân ba quốc gia được yên bình.</a:t>
            </a:r>
            <a:endParaRPr lang="en-US" sz="20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2030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xmlns="" id="{ED5983E4-819D-FCE9-4F2A-DC1CF0F47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096000" y="1485900"/>
            <a:ext cx="3200400" cy="25146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^^</a:t>
            </a:r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hlinkClick r:id="" action="ppaction://hlinkshowjump?jump=nextslide"/>
          </p:cNvPr>
          <p:cNvSpPr/>
          <p:nvPr/>
        </p:nvSpPr>
        <p:spPr>
          <a:xfrm>
            <a:off x="9297960" y="5676900"/>
            <a:ext cx="1870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UTM Avo" panose="02040603050506020204" pitchFamily="18"/>
              </a:rPr>
              <a:t>PLAY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6457AA10-DD6D-976D-C21A-5C40B681D8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bf70f5ebf1a718aef076b27dd45a5b3.png">
            <a:extLst>
              <a:ext uri="{FF2B5EF4-FFF2-40B4-BE49-F238E27FC236}">
                <a16:creationId xmlns:a16="http://schemas.microsoft.com/office/drawing/2014/main" xmlns="" id="{60D8D9C6-F3C3-D9AF-452F-D3EBC3DC27D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3052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4" name="Picture 3" descr="4f942a9486ec68153575dc78a42d480b.png">
            <a:extLst>
              <a:ext uri="{FF2B5EF4-FFF2-40B4-BE49-F238E27FC236}">
                <a16:creationId xmlns:a16="http://schemas.microsoft.com/office/drawing/2014/main" xmlns="" id="{D0CECB29-7FCE-49E5-DDD1-35C59042963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990600" y="2514600"/>
            <a:ext cx="4114800" cy="37338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58203" y="5486403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1: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20.000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in </a:t>
            </a:r>
            <a:b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Cảng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Hải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dệt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Nam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05600" y="1295400"/>
            <a:ext cx="39624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Chùa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05600" y="2057400"/>
            <a:ext cx="39624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D. Văn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Miếu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81800" y="5867403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24600" y="5029200"/>
            <a:ext cx="16764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6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A158EEE-D778-8F7A-6B34-8F5B550AA328}"/>
              </a:ext>
            </a:extLst>
          </p:cNvPr>
          <p:cNvSpPr/>
          <p:nvPr/>
        </p:nvSpPr>
        <p:spPr>
          <a:xfrm>
            <a:off x="4038600" y="541020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4FDAB7D-3492-70DC-09F2-B981FB41A009}"/>
              </a:ext>
            </a:extLst>
          </p:cNvPr>
          <p:cNvSpPr/>
          <p:nvPr/>
        </p:nvSpPr>
        <p:spPr>
          <a:xfrm>
            <a:off x="1696168" y="5529937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68B8863-4383-D0A3-A31C-A38F8501087F}"/>
              </a:ext>
            </a:extLst>
          </p:cNvPr>
          <p:cNvSpPr/>
          <p:nvPr/>
        </p:nvSpPr>
        <p:spPr>
          <a:xfrm>
            <a:off x="8716111" y="545812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xmlns="" id="{C241006E-9EA1-B320-BD70-F14C729452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24245 0.027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38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4" grpId="0" animBg="1"/>
      <p:bldP spid="1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xmlns="" id="{ECB16EC5-239E-6A0A-97E2-29B891B5D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62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3" y="5486403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800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2</a:t>
            </a:r>
            <a:r>
              <a:rPr lang="en-US" sz="2800" b="1" smtClean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vi-VN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Chùa Cầu do ai xây dựng?</a:t>
            </a:r>
            <a:endParaRPr lang="en-US" sz="28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600" y="5419456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399"/>
            <a:ext cx="4267200" cy="10239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A. Thương nhân Nhật Bản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421926"/>
            <a:ext cx="4267200" cy="10239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B. Người Chăm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05600" y="1295400"/>
            <a:ext cx="4267200" cy="10239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C. Nhà truyền giáo </a:t>
            </a:r>
            <a:b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</a:b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phương Tây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05600" y="2421926"/>
            <a:ext cx="4267200" cy="10239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D. Người Việt cổ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9906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09800" y="5867403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4000" y="4879734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52600" y="5537708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CECDBA7-3412-205E-F7C9-BF783C026307}"/>
              </a:ext>
            </a:extLst>
          </p:cNvPr>
          <p:cNvSpPr/>
          <p:nvPr/>
        </p:nvSpPr>
        <p:spPr>
          <a:xfrm>
            <a:off x="6364886" y="5351289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BB8F535-E376-0AD0-2DA3-4F9DEB62A009}"/>
              </a:ext>
            </a:extLst>
          </p:cNvPr>
          <p:cNvSpPr/>
          <p:nvPr/>
        </p:nvSpPr>
        <p:spPr>
          <a:xfrm>
            <a:off x="4038600" y="5345043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325401F-C2AA-2022-9D49-8008A33BA10F}"/>
              </a:ext>
            </a:extLst>
          </p:cNvPr>
          <p:cNvSpPr/>
          <p:nvPr/>
        </p:nvSpPr>
        <p:spPr>
          <a:xfrm>
            <a:off x="8689922" y="5407394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xmlns="" id="{FA207A7F-74C6-B6BD-F5C9-EDC914A6B76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3625 0.0182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90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8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" grpId="0" animBg="1"/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bf70f5ebf1a718aef076b27dd45a5b3.png">
            <a:extLst>
              <a:ext uri="{FF2B5EF4-FFF2-40B4-BE49-F238E27FC236}">
                <a16:creationId xmlns:a16="http://schemas.microsoft.com/office/drawing/2014/main" xmlns="" id="{60D8D9C6-F3C3-D9AF-452F-D3EBC3DC27D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3052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4" name="Picture 3" descr="4f942a9486ec68153575dc78a42d480b.png">
            <a:extLst>
              <a:ext uri="{FF2B5EF4-FFF2-40B4-BE49-F238E27FC236}">
                <a16:creationId xmlns:a16="http://schemas.microsoft.com/office/drawing/2014/main" xmlns="" id="{D0CECB29-7FCE-49E5-DDD1-35C59042963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990600" y="2514600"/>
            <a:ext cx="4114800" cy="37338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58203" y="5486403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58545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800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3: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phố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cổ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Hội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An </a:t>
            </a:r>
            <a:b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707127"/>
            <a:ext cx="42672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Chảy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24000" y="2469127"/>
            <a:ext cx="42672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Cửa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05600" y="1707127"/>
            <a:ext cx="39624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Thu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Bồn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05600" y="2469127"/>
            <a:ext cx="39624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Vải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81800" y="5867403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24600" y="5029200"/>
            <a:ext cx="16764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6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A158EEE-D778-8F7A-6B34-8F5B550AA328}"/>
              </a:ext>
            </a:extLst>
          </p:cNvPr>
          <p:cNvSpPr/>
          <p:nvPr/>
        </p:nvSpPr>
        <p:spPr>
          <a:xfrm>
            <a:off x="4038600" y="541020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4FDAB7D-3492-70DC-09F2-B981FB41A009}"/>
              </a:ext>
            </a:extLst>
          </p:cNvPr>
          <p:cNvSpPr/>
          <p:nvPr/>
        </p:nvSpPr>
        <p:spPr>
          <a:xfrm>
            <a:off x="1696168" y="5529937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68B8863-4383-D0A3-A31C-A38F8501087F}"/>
              </a:ext>
            </a:extLst>
          </p:cNvPr>
          <p:cNvSpPr/>
          <p:nvPr/>
        </p:nvSpPr>
        <p:spPr>
          <a:xfrm>
            <a:off x="8716111" y="545812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xmlns="" id="{C241006E-9EA1-B320-BD70-F14C729452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24245 0.027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38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4" grpId="0" animBg="1"/>
      <p:bldP spid="15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77000" y="1981200"/>
            <a:ext cx="2895600" cy="2209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!!!</a:t>
            </a:r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AE13A7FB-428D-33B4-5697-964F00AC8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689429" cy="769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F64C9F0-185D-02DC-3DB8-05BCF083EA1F}"/>
              </a:ext>
            </a:extLst>
          </p:cNvPr>
          <p:cNvSpPr txBox="1"/>
          <p:nvPr/>
        </p:nvSpPr>
        <p:spPr>
          <a:xfrm>
            <a:off x="891540" y="1710257"/>
            <a:ext cx="1040892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Quan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rPr>
              <a:t>công trình kiến trúc trong hình tên là gì? Ở đâu?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D93C78C-0250-C965-17DF-A360119EEA87}"/>
              </a:ext>
            </a:extLst>
          </p:cNvPr>
          <p:cNvGrpSpPr/>
          <p:nvPr/>
        </p:nvGrpSpPr>
        <p:grpSpPr>
          <a:xfrm>
            <a:off x="405606" y="2963621"/>
            <a:ext cx="6985000" cy="3783692"/>
            <a:chOff x="3752850" y="3952875"/>
            <a:chExt cx="10477500" cy="5675538"/>
          </a:xfrm>
        </p:grpSpPr>
        <p:pic>
          <p:nvPicPr>
            <p:cNvPr id="22" name="Picture 2" descr="Hình ảnh các địa danh được in trên đồng tiền Việt Nam">
              <a:extLst>
                <a:ext uri="{FF2B5EF4-FFF2-40B4-BE49-F238E27FC236}">
                  <a16:creationId xmlns:a16="http://schemas.microsoft.com/office/drawing/2014/main" xmlns="" id="{C766FF48-190E-3208-5BB8-89A1E8A55A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850" y="3952875"/>
              <a:ext cx="10477500" cy="4924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BAEAF7C-308F-8DC0-CA9D-2A378B308FAA}"/>
                </a:ext>
              </a:extLst>
            </p:cNvPr>
            <p:cNvSpPr txBox="1"/>
            <p:nvPr/>
          </p:nvSpPr>
          <p:spPr>
            <a:xfrm>
              <a:off x="4114800" y="8882919"/>
              <a:ext cx="9753600" cy="745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lnSpc>
                  <a:spcPct val="150000"/>
                </a:lnSpc>
              </a:pPr>
              <a:r>
                <a:rPr lang="en-US" sz="2000" b="1" dirty="0" err="1"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latin typeface="UTM Avo" panose="02040603050506020204" pitchFamily="18"/>
                  <a:cs typeface="Arial" panose="020B0604020202020204" pitchFamily="34" charset="0"/>
                </a:rPr>
                <a:t> 1.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Mặt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sau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tờ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tiền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mệnh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giá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20 000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đồng</a:t>
              </a:r>
              <a:endParaRPr lang="en-US" sz="20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02CD884-8992-0071-252C-E04B4F4E2EE3}"/>
              </a:ext>
            </a:extLst>
          </p:cNvPr>
          <p:cNvGrpSpPr/>
          <p:nvPr/>
        </p:nvGrpSpPr>
        <p:grpSpPr>
          <a:xfrm>
            <a:off x="7671594" y="3123864"/>
            <a:ext cx="4114800" cy="3133683"/>
            <a:chOff x="11506200" y="3506216"/>
            <a:chExt cx="6172200" cy="47005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BED2443-9D3B-A462-22D2-731140F47BA8}"/>
                </a:ext>
              </a:extLst>
            </p:cNvPr>
            <p:cNvSpPr/>
            <p:nvPr/>
          </p:nvSpPr>
          <p:spPr>
            <a:xfrm>
              <a:off x="11506200" y="4381500"/>
              <a:ext cx="6019800" cy="3672840"/>
            </a:xfrm>
            <a:prstGeom prst="rect">
              <a:avLst/>
            </a:prstGeom>
            <a:solidFill>
              <a:srgbClr val="FBF2E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FBB7B76A-C8F9-10E2-D9FA-010ABFF21876}"/>
                </a:ext>
              </a:extLst>
            </p:cNvPr>
            <p:cNvSpPr/>
            <p:nvPr/>
          </p:nvSpPr>
          <p:spPr>
            <a:xfrm>
              <a:off x="11658600" y="4533900"/>
              <a:ext cx="6019800" cy="367284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E1D2B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5A983C1-C38F-E311-1BF3-A0A585E33DAE}"/>
                </a:ext>
              </a:extLst>
            </p:cNvPr>
            <p:cNvSpPr txBox="1"/>
            <p:nvPr/>
          </p:nvSpPr>
          <p:spPr>
            <a:xfrm>
              <a:off x="11787560" y="5389652"/>
              <a:ext cx="5715000" cy="25137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Nêu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hiểu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biết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về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trình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địa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điểm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đó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xmlns="" id="{1CCE398D-9B60-116A-8AE8-7F779D93890A}"/>
                </a:ext>
              </a:extLst>
            </p:cNvPr>
            <p:cNvSpPr/>
            <p:nvPr/>
          </p:nvSpPr>
          <p:spPr>
            <a:xfrm>
              <a:off x="13563600" y="3506216"/>
              <a:ext cx="2531317" cy="1854190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95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AAB841-0400-3F24-0F56-77E2EAD05961}"/>
              </a:ext>
            </a:extLst>
          </p:cNvPr>
          <p:cNvSpPr txBox="1"/>
          <p:nvPr/>
        </p:nvSpPr>
        <p:spPr>
          <a:xfrm>
            <a:off x="0" y="4858311"/>
            <a:ext cx="12192000" cy="187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Công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trình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trúc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mặt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tờ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tiền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mệnh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20.000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Chùa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ở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phố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cổ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Hội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An,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thuộc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tỉnh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Quảng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Nam. 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mặt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tâm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linh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mục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đích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xây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dựng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cây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nhằm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giúp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gìn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giữ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sự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bình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yên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dân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Chùa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nay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công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di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lịch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2E2CB6-82FB-0E7F-588E-B5E60DCA944C}"/>
              </a:ext>
            </a:extLst>
          </p:cNvPr>
          <p:cNvGrpSpPr/>
          <p:nvPr/>
        </p:nvGrpSpPr>
        <p:grpSpPr>
          <a:xfrm>
            <a:off x="-191082" y="1915481"/>
            <a:ext cx="6502400" cy="2879728"/>
            <a:chOff x="-242095" y="931433"/>
            <a:chExt cx="9753600" cy="4319591"/>
          </a:xfrm>
        </p:grpSpPr>
        <p:pic>
          <p:nvPicPr>
            <p:cNvPr id="4" name="Picture 2" descr="Hình ảnh các địa danh được in trên đồng tiền Việt Nam">
              <a:extLst>
                <a:ext uri="{FF2B5EF4-FFF2-40B4-BE49-F238E27FC236}">
                  <a16:creationId xmlns:a16="http://schemas.microsoft.com/office/drawing/2014/main" xmlns="" id="{6B6B5D86-E5CD-20F2-0489-B8B6CDF20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931433"/>
              <a:ext cx="7593014" cy="3568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D1787E4-6144-B94B-7A6F-10FBC88A85DF}"/>
                </a:ext>
              </a:extLst>
            </p:cNvPr>
            <p:cNvSpPr txBox="1"/>
            <p:nvPr/>
          </p:nvSpPr>
          <p:spPr>
            <a:xfrm>
              <a:off x="-242095" y="4505628"/>
              <a:ext cx="9753600" cy="745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Mặt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sau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tờ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tiền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mệnh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giá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20 000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đồng</a:t>
              </a:r>
              <a:endParaRPr lang="en-US" sz="20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135A690-E97D-8073-4F35-3E1464006CD2}"/>
              </a:ext>
            </a:extLst>
          </p:cNvPr>
          <p:cNvGrpSpPr/>
          <p:nvPr/>
        </p:nvGrpSpPr>
        <p:grpSpPr>
          <a:xfrm>
            <a:off x="5583714" y="1899921"/>
            <a:ext cx="6502400" cy="2910851"/>
            <a:chOff x="8420100" y="908091"/>
            <a:chExt cx="9753600" cy="4366277"/>
          </a:xfrm>
        </p:grpSpPr>
        <p:pic>
          <p:nvPicPr>
            <p:cNvPr id="7" name="Picture 2" descr="Chùa Cầu Hội An: Kiến trúc giao thoa Việt - Nhật - Trung">
              <a:extLst>
                <a:ext uri="{FF2B5EF4-FFF2-40B4-BE49-F238E27FC236}">
                  <a16:creationId xmlns:a16="http://schemas.microsoft.com/office/drawing/2014/main" xmlns="" id="{FC1B732A-8FAF-07ED-EF9F-692E456226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67" t="16957" r="17294"/>
            <a:stretch/>
          </p:blipFill>
          <p:spPr bwMode="auto">
            <a:xfrm>
              <a:off x="8915400" y="908091"/>
              <a:ext cx="8763000" cy="3615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0FB4D25-A8B2-B11A-4D51-C2D95F4879DC}"/>
                </a:ext>
              </a:extLst>
            </p:cNvPr>
            <p:cNvSpPr txBox="1"/>
            <p:nvPr/>
          </p:nvSpPr>
          <p:spPr>
            <a:xfrm>
              <a:off x="8420100" y="4528971"/>
              <a:ext cx="9753600" cy="745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Chùa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Cầu</a:t>
              </a:r>
              <a:endParaRPr lang="en-US" sz="20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12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xmlns="" id="{F2785F11-90F4-C7E7-DCB0-7CAFE28CE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4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E7AE51-093C-E0EF-9D35-E7423560951B}"/>
              </a:ext>
            </a:extLst>
          </p:cNvPr>
          <p:cNvSpPr txBox="1"/>
          <p:nvPr/>
        </p:nvSpPr>
        <p:spPr>
          <a:xfrm>
            <a:off x="6423321" y="1977406"/>
            <a:ext cx="538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LÀM VIỆC NHÓM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FF0F690-18BC-5FF2-1548-8E77FC0D01A8}"/>
              </a:ext>
            </a:extLst>
          </p:cNvPr>
          <p:cNvGrpSpPr/>
          <p:nvPr/>
        </p:nvGrpSpPr>
        <p:grpSpPr>
          <a:xfrm>
            <a:off x="6423323" y="2421535"/>
            <a:ext cx="5403462" cy="3594033"/>
            <a:chOff x="9655108" y="3277918"/>
            <a:chExt cx="8105194" cy="53910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BE0BA9F4-C55A-A3B3-CA7B-181F4AB201F3}"/>
                </a:ext>
              </a:extLst>
            </p:cNvPr>
            <p:cNvSpPr/>
            <p:nvPr/>
          </p:nvSpPr>
          <p:spPr>
            <a:xfrm>
              <a:off x="9655108" y="3993262"/>
              <a:ext cx="8077200" cy="4675705"/>
            </a:xfrm>
            <a:prstGeom prst="rect">
              <a:avLst/>
            </a:prstGeom>
            <a:solidFill>
              <a:srgbClr val="FBF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8D0750E-16EF-44E8-AB61-D50866E32FFA}"/>
                </a:ext>
              </a:extLst>
            </p:cNvPr>
            <p:cNvSpPr txBox="1"/>
            <p:nvPr/>
          </p:nvSpPr>
          <p:spPr>
            <a:xfrm>
              <a:off x="9845608" y="4742537"/>
              <a:ext cx="7696200" cy="3502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Quan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sát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lược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đồ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2,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đọc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thông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tin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trả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lời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câu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hỏi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</a:p>
            <a:p>
              <a:pPr marL="381019" indent="-381019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dirty="0">
                  <a:latin typeface="UTM Avo" panose="02040603050506020204" pitchFamily="18"/>
                  <a:cs typeface="Arial" panose="020B0604020202020204" pitchFamily="34" charset="0"/>
                </a:rPr>
                <a:t>Phố cổ Hội An nằm ở phường nào, thuộc thành phố và tỉnh nào? Nằm cạnh dòng sông nào?</a:t>
              </a: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xmlns="" id="{1FBAB5B6-08C6-D57E-DDC1-E89EF2D871DD}"/>
                </a:ext>
              </a:extLst>
            </p:cNvPr>
            <p:cNvSpPr/>
            <p:nvPr/>
          </p:nvSpPr>
          <p:spPr>
            <a:xfrm>
              <a:off x="15929388" y="3277918"/>
              <a:ext cx="1830914" cy="1341144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F735C69-0B0F-6F01-8E74-60E511A9FB8B}"/>
              </a:ext>
            </a:extLst>
          </p:cNvPr>
          <p:cNvGrpSpPr/>
          <p:nvPr/>
        </p:nvGrpSpPr>
        <p:grpSpPr>
          <a:xfrm>
            <a:off x="289719" y="1803405"/>
            <a:ext cx="5908675" cy="4821763"/>
            <a:chOff x="774878" y="2171700"/>
            <a:chExt cx="8863013" cy="723264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939DC59-6864-21F3-3A19-1FDA052CC38C}"/>
                </a:ext>
              </a:extLst>
            </p:cNvPr>
            <p:cNvSpPr txBox="1"/>
            <p:nvPr/>
          </p:nvSpPr>
          <p:spPr>
            <a:xfrm>
              <a:off x="774878" y="8664719"/>
              <a:ext cx="8863013" cy="739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 err="1"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latin typeface="UTM Avo" panose="02040603050506020204" pitchFamily="18"/>
                  <a:cs typeface="Arial" panose="020B0604020202020204" pitchFamily="34" charset="0"/>
                </a:rPr>
                <a:t> 2.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Lược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đồ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hành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chính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thành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phố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Hội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An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BDF3F89-C1AD-C6FA-1930-887D01B6C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122" y="2171700"/>
              <a:ext cx="8636526" cy="6516831"/>
            </a:xfrm>
            <a:prstGeom prst="rect">
              <a:avLst/>
            </a:prstGeom>
          </p:spPr>
        </p:pic>
      </p:grpSp>
      <p:sp>
        <p:nvSpPr>
          <p:cNvPr id="10" name="TextBox 24">
            <a:extLst>
              <a:ext uri="{FF2B5EF4-FFF2-40B4-BE49-F238E27FC236}">
                <a16:creationId xmlns:a16="http://schemas.microsoft.com/office/drawing/2014/main" xmlns="" id="{D74AF0B3-FDC1-CE52-0618-C9A3856FF43D}"/>
              </a:ext>
            </a:extLst>
          </p:cNvPr>
          <p:cNvSpPr txBox="1"/>
          <p:nvPr/>
        </p:nvSpPr>
        <p:spPr>
          <a:xfrm>
            <a:off x="1560699" y="708698"/>
            <a:ext cx="9070601" cy="827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1. VỊ TRÍ ĐỊA LÍ </a:t>
            </a:r>
          </a:p>
        </p:txBody>
      </p:sp>
    </p:spTree>
    <p:extLst>
      <p:ext uri="{BB962C8B-B14F-4D97-AF65-F5344CB8AC3E}">
        <p14:creationId xmlns:p14="http://schemas.microsoft.com/office/powerpoint/2010/main" val="24567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F735C69-0B0F-6F01-8E74-60E511A9FB8B}"/>
              </a:ext>
            </a:extLst>
          </p:cNvPr>
          <p:cNvGrpSpPr/>
          <p:nvPr/>
        </p:nvGrpSpPr>
        <p:grpSpPr>
          <a:xfrm>
            <a:off x="289719" y="1803405"/>
            <a:ext cx="5908675" cy="4821763"/>
            <a:chOff x="774878" y="2171700"/>
            <a:chExt cx="8863013" cy="723264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939DC59-6864-21F3-3A19-1FDA052CC38C}"/>
                </a:ext>
              </a:extLst>
            </p:cNvPr>
            <p:cNvSpPr txBox="1"/>
            <p:nvPr/>
          </p:nvSpPr>
          <p:spPr>
            <a:xfrm>
              <a:off x="774878" y="8664719"/>
              <a:ext cx="8863013" cy="739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 err="1"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latin typeface="UTM Avo" panose="02040603050506020204" pitchFamily="18"/>
                  <a:cs typeface="Arial" panose="020B0604020202020204" pitchFamily="34" charset="0"/>
                </a:rPr>
                <a:t> 2.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Lược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đồ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hành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chính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thành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phố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Hội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An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BDF3F89-C1AD-C6FA-1930-887D01B6C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8122" y="2171700"/>
              <a:ext cx="8636526" cy="651683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3A1925-EE76-1D59-584D-BE2231E27CF9}"/>
              </a:ext>
            </a:extLst>
          </p:cNvPr>
          <p:cNvSpPr txBox="1"/>
          <p:nvPr/>
        </p:nvSpPr>
        <p:spPr>
          <a:xfrm>
            <a:off x="6736875" y="2580036"/>
            <a:ext cx="4775199" cy="3891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Phố cổ Hội An nằm ven dòng sông Thu Bồn.</a:t>
            </a:r>
          </a:p>
          <a:p>
            <a:pPr marL="381019" indent="-381019" algn="just" defTabSz="60963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Nay thuộc phường Minh An, thành phố Hội An, tỉnh Quảng Nam, cách thành phố Đà Nẵng khoảng 30 km về phía Nam.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6874F0-958F-24DF-1348-37CF05981A86}"/>
              </a:ext>
            </a:extLst>
          </p:cNvPr>
          <p:cNvSpPr txBox="1"/>
          <p:nvPr/>
        </p:nvSpPr>
        <p:spPr>
          <a:xfrm>
            <a:off x="6736875" y="2056816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800" b="1" i="1" u="sng">
                <a:latin typeface="UTM Avo" panose="02040603050506020204" pitchFamily="18"/>
                <a:cs typeface="Arial" panose="020B0604020202020204" pitchFamily="34" charset="0"/>
              </a:rPr>
              <a:t>Trả lời: </a:t>
            </a:r>
          </a:p>
        </p:txBody>
      </p:sp>
    </p:spTree>
    <p:extLst>
      <p:ext uri="{BB962C8B-B14F-4D97-AF65-F5344CB8AC3E}">
        <p14:creationId xmlns:p14="http://schemas.microsoft.com/office/powerpoint/2010/main" val="199576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4F3CCC-5472-4854-9D5C-2839018D5FF8}"/>
              </a:ext>
            </a:extLst>
          </p:cNvPr>
          <p:cNvSpPr txBox="1"/>
          <p:nvPr/>
        </p:nvSpPr>
        <p:spPr>
          <a:xfrm>
            <a:off x="1219200" y="1493520"/>
            <a:ext cx="9753600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Mời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cùng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đón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video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giới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thiệu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phố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Cổ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Hội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An  </a:t>
            </a:r>
          </a:p>
        </p:txBody>
      </p:sp>
      <p:pic>
        <p:nvPicPr>
          <p:cNvPr id="3" name="PHỐ CỔ HỘI AN - Flycam 4K (Hoi An Ancient Town in Quang Nam )">
            <a:hlinkClick r:id="" action="ppaction://media"/>
            <a:extLst>
              <a:ext uri="{FF2B5EF4-FFF2-40B4-BE49-F238E27FC236}">
                <a16:creationId xmlns:a16="http://schemas.microsoft.com/office/drawing/2014/main" xmlns="" id="{19C7B5C7-9DDA-A2D7-540C-0048C0BEBF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215934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74E0B5B-635D-EC25-B7D6-60C704736067}"/>
              </a:ext>
            </a:extLst>
          </p:cNvPr>
          <p:cNvSpPr txBox="1"/>
          <p:nvPr/>
        </p:nvSpPr>
        <p:spPr>
          <a:xfrm>
            <a:off x="3403599" y="2011015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LÀM VIỆC NHÓM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8642E3D-991D-00DD-C730-93ACE4E4FF5F}"/>
              </a:ext>
            </a:extLst>
          </p:cNvPr>
          <p:cNvSpPr txBox="1"/>
          <p:nvPr/>
        </p:nvSpPr>
        <p:spPr>
          <a:xfrm>
            <a:off x="157867" y="2471887"/>
            <a:ext cx="1174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Quan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3, 4, 5;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tin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thiện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phiếu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32CFC0E-3AC1-28F2-D602-7766B01506A6}"/>
              </a:ext>
            </a:extLst>
          </p:cNvPr>
          <p:cNvCxnSpPr>
            <a:cxnSpLocks/>
          </p:cNvCxnSpPr>
          <p:nvPr/>
        </p:nvCxnSpPr>
        <p:spPr>
          <a:xfrm>
            <a:off x="-508001" y="4049232"/>
            <a:ext cx="13462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4E21970-8C2D-2047-8BC6-50C9CE59E478}"/>
              </a:ext>
            </a:extLst>
          </p:cNvPr>
          <p:cNvGrpSpPr/>
          <p:nvPr/>
        </p:nvGrpSpPr>
        <p:grpSpPr>
          <a:xfrm>
            <a:off x="660399" y="2994122"/>
            <a:ext cx="3098800" cy="3746588"/>
            <a:chOff x="-38100" y="3650629"/>
            <a:chExt cx="4648200" cy="5619882"/>
          </a:xfrm>
        </p:grpSpPr>
        <p:sp>
          <p:nvSpPr>
            <p:cNvPr id="34" name="Star: 7 Points 8">
              <a:extLst>
                <a:ext uri="{FF2B5EF4-FFF2-40B4-BE49-F238E27FC236}">
                  <a16:creationId xmlns:a16="http://schemas.microsoft.com/office/drawing/2014/main" xmlns="" id="{48A6513D-875C-514C-AC2A-2B58DA9EFC0E}"/>
                </a:ext>
              </a:extLst>
            </p:cNvPr>
            <p:cNvSpPr/>
            <p:nvPr/>
          </p:nvSpPr>
          <p:spPr>
            <a:xfrm>
              <a:off x="2019301" y="4876800"/>
              <a:ext cx="533399" cy="533399"/>
            </a:xfrm>
            <a:prstGeom prst="star7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solidFill>
                <a:srgbClr val="4BACC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35" name="Rectangle: Rounded Corners 9">
              <a:extLst>
                <a:ext uri="{FF2B5EF4-FFF2-40B4-BE49-F238E27FC236}">
                  <a16:creationId xmlns:a16="http://schemas.microsoft.com/office/drawing/2014/main" xmlns="" id="{F12481AC-6B7A-95FC-A684-1D544C9A46EA}"/>
                </a:ext>
              </a:extLst>
            </p:cNvPr>
            <p:cNvSpPr/>
            <p:nvPr/>
          </p:nvSpPr>
          <p:spPr>
            <a:xfrm>
              <a:off x="914400" y="3650629"/>
              <a:ext cx="2743200" cy="838199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kumimoji="0" lang="en-US" sz="2400" b="1" i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1,4</a:t>
              </a:r>
              <a:endParaRPr kumimoji="0" lang="en-US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E0A3057F-BCD2-09D6-D310-9790098A9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5741536"/>
              <a:ext cx="4216960" cy="279524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07DEB7FD-3F4D-75C3-A14C-9519DC959B2C}"/>
                </a:ext>
              </a:extLst>
            </p:cNvPr>
            <p:cNvSpPr txBox="1"/>
            <p:nvPr/>
          </p:nvSpPr>
          <p:spPr>
            <a:xfrm>
              <a:off x="-38100" y="8670346"/>
              <a:ext cx="46482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Nhà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cổ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Phùng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Hưng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3FC52D71-300A-2E22-A891-EC3939CC4D3E}"/>
              </a:ext>
            </a:extLst>
          </p:cNvPr>
          <p:cNvGrpSpPr/>
          <p:nvPr/>
        </p:nvGrpSpPr>
        <p:grpSpPr>
          <a:xfrm>
            <a:off x="4487117" y="3035355"/>
            <a:ext cx="3098800" cy="3746588"/>
            <a:chOff x="5562600" y="3269629"/>
            <a:chExt cx="4648200" cy="561988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DB931EA9-1483-B4A7-0311-AA42515AA478}"/>
                </a:ext>
              </a:extLst>
            </p:cNvPr>
            <p:cNvGrpSpPr/>
            <p:nvPr/>
          </p:nvGrpSpPr>
          <p:grpSpPr>
            <a:xfrm>
              <a:off x="5562600" y="3269629"/>
              <a:ext cx="4648200" cy="5619882"/>
              <a:chOff x="-38100" y="3650629"/>
              <a:chExt cx="4648200" cy="5619882"/>
            </a:xfrm>
          </p:grpSpPr>
          <p:sp>
            <p:nvSpPr>
              <p:cNvPr id="41" name="Star: 7 Points 14">
                <a:extLst>
                  <a:ext uri="{FF2B5EF4-FFF2-40B4-BE49-F238E27FC236}">
                    <a16:creationId xmlns:a16="http://schemas.microsoft.com/office/drawing/2014/main" xmlns="" id="{9FA94DED-AB19-E893-A039-A3558571F949}"/>
                  </a:ext>
                </a:extLst>
              </p:cNvPr>
              <p:cNvSpPr/>
              <p:nvPr/>
            </p:nvSpPr>
            <p:spPr>
              <a:xfrm>
                <a:off x="2178610" y="4876800"/>
                <a:ext cx="533399" cy="533399"/>
              </a:xfrm>
              <a:prstGeom prst="star7">
                <a:avLst/>
              </a:prstGeom>
              <a:solidFill>
                <a:srgbClr val="4BACC6">
                  <a:lumMod val="75000"/>
                </a:srgbClr>
              </a:solidFill>
              <a:ln w="25400" cap="flat" cmpd="sng" algn="ctr">
                <a:solidFill>
                  <a:srgbClr val="4BACC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  <p:sp>
            <p:nvSpPr>
              <p:cNvPr id="42" name="Rectangle: Rounded Corners 15">
                <a:extLst>
                  <a:ext uri="{FF2B5EF4-FFF2-40B4-BE49-F238E27FC236}">
                    <a16:creationId xmlns:a16="http://schemas.microsoft.com/office/drawing/2014/main" xmlns="" id="{5777BC7C-F475-F0BE-D6D3-9F9263428FCF}"/>
                  </a:ext>
                </a:extLst>
              </p:cNvPr>
              <p:cNvSpPr/>
              <p:nvPr/>
            </p:nvSpPr>
            <p:spPr>
              <a:xfrm>
                <a:off x="1063579" y="3650629"/>
                <a:ext cx="2743200" cy="838199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err="1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Nhóm</a:t>
                </a:r>
                <a:r>
                  <a:rPr kumimoji="0" lang="en-US" sz="2400" b="1" i="1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1" u="none" strike="noStrike" kern="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2,5 </a:t>
                </a:r>
                <a:endParaRPr kumimoji="0" lang="en-US" sz="24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A3CBF35C-B8A5-1C0E-7FA4-58D73D145120}"/>
                  </a:ext>
                </a:extLst>
              </p:cNvPr>
              <p:cNvSpPr txBox="1"/>
              <p:nvPr/>
            </p:nvSpPr>
            <p:spPr>
              <a:xfrm>
                <a:off x="-38100" y="8670346"/>
                <a:ext cx="4648200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Hội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quán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Phúc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Kiến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0" name="Picture 2" descr="Giới thiệu về Hội Quán Phúc Kiến Hội An - nét đẹp được gìn giữ">
              <a:extLst>
                <a:ext uri="{FF2B5EF4-FFF2-40B4-BE49-F238E27FC236}">
                  <a16:creationId xmlns:a16="http://schemas.microsoft.com/office/drawing/2014/main" xmlns="" id="{1712CE80-6928-F10B-F792-D517A887E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5508" y="5328073"/>
              <a:ext cx="4301004" cy="2860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FC64D83-65E3-D419-67BF-3FD0863BDB72}"/>
              </a:ext>
            </a:extLst>
          </p:cNvPr>
          <p:cNvGrpSpPr/>
          <p:nvPr/>
        </p:nvGrpSpPr>
        <p:grpSpPr>
          <a:xfrm>
            <a:off x="8432799" y="3047823"/>
            <a:ext cx="3098800" cy="3746588"/>
            <a:chOff x="12344400" y="3260386"/>
            <a:chExt cx="4648200" cy="561988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67D8B51A-2CBB-858A-3090-30C90EDF00DE}"/>
                </a:ext>
              </a:extLst>
            </p:cNvPr>
            <p:cNvGrpSpPr/>
            <p:nvPr/>
          </p:nvGrpSpPr>
          <p:grpSpPr>
            <a:xfrm>
              <a:off x="12344400" y="3260386"/>
              <a:ext cx="4648200" cy="5619882"/>
              <a:chOff x="-38100" y="3650629"/>
              <a:chExt cx="4648200" cy="5619882"/>
            </a:xfrm>
          </p:grpSpPr>
          <p:sp>
            <p:nvSpPr>
              <p:cNvPr id="47" name="Star: 7 Points 23">
                <a:extLst>
                  <a:ext uri="{FF2B5EF4-FFF2-40B4-BE49-F238E27FC236}">
                    <a16:creationId xmlns:a16="http://schemas.microsoft.com/office/drawing/2014/main" xmlns="" id="{4E7293B8-5CB6-08F4-3726-634522DE8A38}"/>
                  </a:ext>
                </a:extLst>
              </p:cNvPr>
              <p:cNvSpPr/>
              <p:nvPr/>
            </p:nvSpPr>
            <p:spPr>
              <a:xfrm>
                <a:off x="2178610" y="4876800"/>
                <a:ext cx="533399" cy="533399"/>
              </a:xfrm>
              <a:prstGeom prst="star7">
                <a:avLst/>
              </a:prstGeom>
              <a:solidFill>
                <a:srgbClr val="4BACC6">
                  <a:lumMod val="75000"/>
                </a:srgbClr>
              </a:solidFill>
              <a:ln w="25400" cap="flat" cmpd="sng" algn="ctr">
                <a:solidFill>
                  <a:srgbClr val="4BACC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  <p:sp>
            <p:nvSpPr>
              <p:cNvPr id="48" name="Rectangle: Rounded Corners 24">
                <a:extLst>
                  <a:ext uri="{FF2B5EF4-FFF2-40B4-BE49-F238E27FC236}">
                    <a16:creationId xmlns:a16="http://schemas.microsoft.com/office/drawing/2014/main" xmlns="" id="{AEF8F001-6ABA-0287-F585-D4F5FE8D2E73}"/>
                  </a:ext>
                </a:extLst>
              </p:cNvPr>
              <p:cNvSpPr/>
              <p:nvPr/>
            </p:nvSpPr>
            <p:spPr>
              <a:xfrm>
                <a:off x="914400" y="3650629"/>
                <a:ext cx="2743200" cy="838199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err="1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Nhóm</a:t>
                </a:r>
                <a:r>
                  <a:rPr kumimoji="0" lang="en-US" sz="2400" b="1" i="1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1" u="none" strike="noStrike" kern="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3,6 </a:t>
                </a:r>
                <a:endParaRPr kumimoji="0" lang="en-US" sz="24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8F34E584-0D81-A22E-0E41-31EEA16DFE5E}"/>
                  </a:ext>
                </a:extLst>
              </p:cNvPr>
              <p:cNvSpPr txBox="1"/>
              <p:nvPr/>
            </p:nvSpPr>
            <p:spPr>
              <a:xfrm>
                <a:off x="-38100" y="8670346"/>
                <a:ext cx="4648200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Chùa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Cầu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6" name="Picture 4" descr="Chùa Cầu Hội An - Linh hồn của phố Hội mang dấu ấn thời gian">
              <a:extLst>
                <a:ext uri="{FF2B5EF4-FFF2-40B4-BE49-F238E27FC236}">
                  <a16:creationId xmlns:a16="http://schemas.microsoft.com/office/drawing/2014/main" xmlns="" id="{DC634095-6EC1-89EE-3486-D1850025C9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1668" y="5335440"/>
              <a:ext cx="3773663" cy="2824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TextBox 24">
            <a:extLst>
              <a:ext uri="{FF2B5EF4-FFF2-40B4-BE49-F238E27FC236}">
                <a16:creationId xmlns:a16="http://schemas.microsoft.com/office/drawing/2014/main" xmlns="" id="{7BA93448-6FB8-6838-F6A5-FED4A365AAE2}"/>
              </a:ext>
            </a:extLst>
          </p:cNvPr>
          <p:cNvSpPr txBox="1"/>
          <p:nvPr/>
        </p:nvSpPr>
        <p:spPr>
          <a:xfrm>
            <a:off x="744229" y="1452940"/>
            <a:ext cx="10703539" cy="48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công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trình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tiêu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biểu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phố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cổ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Hội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313047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4</Template>
  <TotalTime>215</TotalTime>
  <Words>949</Words>
  <Application>Microsoft Office PowerPoint</Application>
  <PresentationFormat>Custom</PresentationFormat>
  <Paragraphs>111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UTM Avo</vt:lpstr>
      <vt:lpstr>Calibri</vt:lpstr>
      <vt:lpstr>Times New Roman</vt:lpstr>
      <vt:lpstr>UD Digi Kyokasho N-B</vt:lpstr>
      <vt:lpstr>Wingdings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Windows 11</cp:lastModifiedBy>
  <cp:revision>21</cp:revision>
  <dcterms:created xsi:type="dcterms:W3CDTF">2023-10-17T08:44:51Z</dcterms:created>
  <dcterms:modified xsi:type="dcterms:W3CDTF">2025-02-27T00:45:17Z</dcterms:modified>
</cp:coreProperties>
</file>