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3" r:id="rId2"/>
    <p:sldId id="257" r:id="rId3"/>
    <p:sldId id="259" r:id="rId4"/>
    <p:sldId id="271" r:id="rId5"/>
    <p:sldId id="272" r:id="rId6"/>
    <p:sldId id="273" r:id="rId7"/>
    <p:sldId id="275" r:id="rId8"/>
    <p:sldId id="270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72B09"/>
    <a:srgbClr val="E94B2B"/>
    <a:srgbClr val="B5114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EC78-04A9-4E13-8BF4-9506350A8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F83C8-BACD-4F51-B4E9-46C625B2B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BD3A6-0643-4898-9EB5-D9BBFA63E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55735-31DF-4CFF-9CF8-5DC69AA87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19C5B-AC63-492F-B37C-372A36FC7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B70B8-025B-463C-903E-8903995E7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4947E-9530-4ABD-859A-18D2ABEED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E9293-1CA5-4DDC-9D05-01CDE0152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A9250-A077-4EFE-A7C3-50EA29699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CBB41-DEC5-4DC2-9AB1-799043D33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8DA9E-AD8F-4D25-8C6C-F90B6AB9F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BB0E69E-A86D-4194-9056-72A0F40F6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BD1499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534400" cy="762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</p:pic>
      <p:pic>
        <p:nvPicPr>
          <p:cNvPr id="3075" name="Picture 6" descr="BD1499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477000"/>
            <a:ext cx="8534400" cy="762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</p:pic>
      <p:pic>
        <p:nvPicPr>
          <p:cNvPr id="3076" name="Picture 7" descr="BD1499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74613" cy="61722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</p:spPr>
      </p:pic>
      <p:pic>
        <p:nvPicPr>
          <p:cNvPr id="3077" name="Picture 8" descr="BD1499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3000" y="304800"/>
            <a:ext cx="74613" cy="61722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</p:spPr>
      </p:pic>
      <p:pic>
        <p:nvPicPr>
          <p:cNvPr id="3078" name="Picture 10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04800"/>
            <a:ext cx="13716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389019" y="307181"/>
            <a:ext cx="13716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378619" y="5107781"/>
            <a:ext cx="13716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389813" y="5106988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WordArt 17"/>
          <p:cNvSpPr>
            <a:spLocks noChangeArrowheads="1" noChangeShapeType="1" noTextEdit="1"/>
          </p:cNvSpPr>
          <p:nvPr/>
        </p:nvSpPr>
        <p:spPr bwMode="auto">
          <a:xfrm>
            <a:off x="1676399" y="1143000"/>
            <a:ext cx="5713413" cy="2133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LUYỆN TỪ VÀ CÂU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083" name="WordArt 18"/>
          <p:cNvSpPr>
            <a:spLocks noChangeArrowheads="1" noChangeShapeType="1" noTextEdit="1"/>
          </p:cNvSpPr>
          <p:nvPr/>
        </p:nvSpPr>
        <p:spPr bwMode="auto">
          <a:xfrm>
            <a:off x="620038" y="2852737"/>
            <a:ext cx="7924800" cy="22898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13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VIẾT HOA ĐỂ THỂ HIỆN SỰ TÔN TRỌNG ĐẶC BIỆT</a:t>
            </a:r>
          </a:p>
          <a:p>
            <a:pPr algn="ctr"/>
            <a:endParaRPr lang="en-US" sz="7200" b="1" kern="10" dirty="0" smtClean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199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MÔN TIẾNG VIỆT LỚP 5</a:t>
            </a:r>
            <a:endParaRPr lang="en-US" sz="34400" b="1" kern="10" dirty="0" smtClean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199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Giáo</a:t>
            </a:r>
            <a:r>
              <a:rPr lang="en-US" sz="199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</a:t>
            </a:r>
            <a:r>
              <a:rPr lang="en-US" sz="199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viên</a:t>
            </a:r>
            <a:r>
              <a:rPr lang="en-US" sz="199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: </a:t>
            </a:r>
            <a:r>
              <a:rPr lang="en-US" sz="199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Đỗ</a:t>
            </a:r>
            <a:r>
              <a:rPr lang="en-US" sz="199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</a:t>
            </a:r>
            <a:r>
              <a:rPr lang="en-US" sz="199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Thị</a:t>
            </a:r>
            <a:r>
              <a:rPr lang="en-US" sz="199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</a:t>
            </a:r>
            <a:r>
              <a:rPr lang="en-US" sz="199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Hiền</a:t>
            </a:r>
            <a:endParaRPr lang="vi-VN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84" name="WordArt 20"/>
          <p:cNvSpPr>
            <a:spLocks noChangeArrowheads="1" noChangeShapeType="1" noTextEdit="1"/>
          </p:cNvSpPr>
          <p:nvPr/>
        </p:nvSpPr>
        <p:spPr bwMode="auto">
          <a:xfrm>
            <a:off x="3657600" y="2590800"/>
            <a:ext cx="1162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6858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Arial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Khi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bài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”?</a:t>
            </a:r>
            <a:endParaRPr lang="en-US" sz="2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2209801"/>
            <a:ext cx="800338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chữ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cái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đầu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câu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riêng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6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1.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Nhận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xét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: 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err="1" smtClean="0">
                <a:solidFill>
                  <a:srgbClr val="0000FF"/>
                </a:solidFill>
                <a:latin typeface="Arial"/>
              </a:rPr>
              <a:t>Trong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đoạn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thơ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sau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có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những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từ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nào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được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viết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hoa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?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Vì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sao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chúng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được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viết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hoa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?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2514600"/>
            <a:ext cx="7776370" cy="34163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Mình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về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với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Bác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xuôi</a:t>
            </a: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Thưa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giùm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Việt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Bắc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không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nguôi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Ông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Cụ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mắt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sáng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ngời</a:t>
            </a: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Áo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nâu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tui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vải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đẹp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tươi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lạ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thường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!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những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sáng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tinh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sương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Ung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dung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yên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ngựa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trên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suối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reo 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chân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bước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lên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đèo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rừng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núi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trông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theo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bóng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…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                                                         TỐ HỮU 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228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</a:t>
            </a: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457200"/>
            <a:ext cx="7773988" cy="5940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Trong đoạn thơ, có ba nhóm từ được viết hoa: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8)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Việt Bắc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được viết hoa vì là danh từ riêng.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Các từ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Bác, Người, Ông, Cụ, Người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được viết hoa để thể hiện sự tôn trọng đặc biệt. (Lưu ý: Từ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ở đầu dòng 8 cũng thể hiện sự tôn trọng đặc biệt đối với Bác Hồ, như từ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ở các vị trí khác trong đoạn thơ.)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học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: 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2514600"/>
            <a:ext cx="7776370" cy="267765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hợp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chung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hiện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tôn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trọng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biệt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đối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mà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thị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. 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: </a:t>
            </a:r>
            <a:endParaRPr lang="en-US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1906675"/>
            <a:ext cx="8763000" cy="51398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Cha,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TỐ HỮU 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6 (2002)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ngước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ạ. 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DUY THÁI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: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: </a:t>
            </a:r>
            <a:endParaRPr lang="en-US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1906675"/>
            <a:ext cx="8763000" cy="51398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TỐ HỮU 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6 (2002)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ngước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ạ. 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DUY THÁI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21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3505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2 : </a:t>
            </a:r>
          </a:p>
          <a:p>
            <a:pPr marL="0" indent="0" algn="just">
              <a:buNone/>
            </a:pP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Kiệt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Minh, …),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học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: 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2514600"/>
            <a:ext cx="7776370" cy="267765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hợp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chung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hiện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tôn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trọng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biệt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đối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mà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thị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. 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82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1837</TotalTime>
  <Words>679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itfriend.org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Nguyễn Trường tộ mong muốn canh tân đất nước</dc:title>
  <dc:creator>Smart</dc:creator>
  <cp:lastModifiedBy>Admin</cp:lastModifiedBy>
  <cp:revision>21</cp:revision>
  <dcterms:created xsi:type="dcterms:W3CDTF">2011-05-06T07:48:13Z</dcterms:created>
  <dcterms:modified xsi:type="dcterms:W3CDTF">2025-02-26T07:19:28Z</dcterms:modified>
</cp:coreProperties>
</file>