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7" r:id="rId3"/>
    <p:sldId id="447" r:id="rId4"/>
    <p:sldId id="275" r:id="rId5"/>
    <p:sldId id="273" r:id="rId6"/>
    <p:sldId id="259" r:id="rId7"/>
    <p:sldId id="396" r:id="rId8"/>
    <p:sldId id="417" r:id="rId9"/>
    <p:sldId id="441" r:id="rId10"/>
    <p:sldId id="442" r:id="rId11"/>
    <p:sldId id="276" r:id="rId12"/>
    <p:sldId id="374" r:id="rId13"/>
    <p:sldId id="443" r:id="rId14"/>
    <p:sldId id="445" r:id="rId15"/>
    <p:sldId id="446" r:id="rId16"/>
    <p:sldId id="451" r:id="rId17"/>
    <p:sldId id="44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999FF"/>
    <a:srgbClr val="482B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9" autoAdjust="0"/>
    <p:restoredTop sz="91927" autoAdjust="0"/>
  </p:normalViewPr>
  <p:slideViewPr>
    <p:cSldViewPr snapToGrid="0">
      <p:cViewPr varScale="1">
        <p:scale>
          <a:sx n="84" d="100"/>
          <a:sy n="84" d="100"/>
        </p:scale>
        <p:origin x="798" y="9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D1397-088E-428D-8037-CBDFA6AAC93B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3319E-8957-499E-97B4-F77E4E944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18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7187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3B4F21F-26B4-45F7-AD0B-835718336F6E}" type="slidenum">
              <a:rPr lang="en-US"/>
              <a:pPr>
                <a:spcBef>
                  <a:spcPct val="0"/>
                </a:spcBef>
              </a:pPr>
              <a:t>15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21188"/>
            <a:ext cx="5619750" cy="4189412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86483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45151-1CD7-3BF8-13C4-EA5CA9668A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A6FAF3-0AE3-1DBC-678A-18E695CE7A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253FD-385F-60B2-A9F7-9AA9EF43C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B6B2-8165-4191-91FD-A0CFF2EF54B0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E24BD-63C5-F45B-87E4-631DE2EA0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566E9-AD30-7149-F50C-EC76F9D12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572C-A57F-42D7-A0F3-B249EEE4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2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FD3DC-3D97-70B8-FD04-5F77E47EB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3135E6-0FE4-E8DD-6F37-F41EFC5E40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0CFF72-C352-6716-49F2-951DCA2CC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B6B2-8165-4191-91FD-A0CFF2EF54B0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8B3B9-9F44-4224-CE2A-B5DF6D802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5BFB4-07D4-39A9-664F-A0D850D01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572C-A57F-42D7-A0F3-B249EEE4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09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7C0B15-61B6-7F80-B95D-5DF90FA4B8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99D1AD-0DCB-14A5-05B4-C0441FC9BD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0C089-8CB3-17D1-958E-355E50E46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B6B2-8165-4191-91FD-A0CFF2EF54B0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4353CF-9F74-090F-05B9-6C736DFFB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7A790-A092-9DB6-D512-58CD729EF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572C-A57F-42D7-A0F3-B249EEE4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2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956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659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703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10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822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911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670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230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24F7D-E111-AB6B-63F4-D91557328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A35C4-B319-E564-4064-6EA878FC7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AA924-18B4-A147-E5CA-26A9D59AC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B6B2-8165-4191-91FD-A0CFF2EF54B0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0CF2A2-E146-ACF3-D730-1F377A55C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A68944-86E0-5E7A-44DE-D5A52C284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572C-A57F-42D7-A0F3-B249EEE4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316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214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D4C1B-26FA-A0A7-BD22-52F94795E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3EF746-9A6B-32CD-2665-BE72A2713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E53CC-EDA1-355E-EE7C-8C15FD587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B6B2-8165-4191-91FD-A0CFF2EF54B0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5BC65C-0C42-96CF-543F-1434C819A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8E874-66FB-7E39-FB16-BC83D44C3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572C-A57F-42D7-A0F3-B249EEE4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50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FA302-94E2-7BE7-32B7-30F27C61A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AEBA1-7914-DF17-DA79-2E5F10638B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C471F1-516C-12D1-0C93-02120D5A4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0B0D52-9261-32E7-B89A-F2572E08C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B6B2-8165-4191-91FD-A0CFF2EF54B0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907DF8-0472-4362-D1EE-9C04A29EA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E4BA44-41D6-CBF8-3F70-A5AC0B1F1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572C-A57F-42D7-A0F3-B249EEE4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15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27355-AA9B-425A-37E2-1A254B2F4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37D27E-7998-E4FF-3C83-B787268B8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113138-072D-74E9-CCAD-255707EA7D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AC06B7-5820-9FE6-6E63-1D2FE825A0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0F14B2-41B6-A71E-2AF7-2E7161A7B2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62AA8F-2F22-51AE-F2D6-9CAC2B596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B6B2-8165-4191-91FD-A0CFF2EF54B0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AC837B-B424-4694-F688-72E9CDBDE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975C32-ED3D-9B76-A7EB-B9A566B8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572C-A57F-42D7-A0F3-B249EEE4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07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B357C-D84A-DD7D-EF31-143266462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7BD3AE-4C17-B77C-0678-609A95C7E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B6B2-8165-4191-91FD-A0CFF2EF54B0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78884C-6C5E-FFEC-4AA8-F3C0DB9AF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F3CE62-2FD9-4FEC-21E6-B249516BF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572C-A57F-42D7-A0F3-B249EEE4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6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4BE74F-05B0-404D-EBAD-C71BCC347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B6B2-8165-4191-91FD-A0CFF2EF54B0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EB231E-112F-8B2A-88DE-A9D635753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31873F-853A-3EA5-598E-F42A0E068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572C-A57F-42D7-A0F3-B249EEE4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2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E7F50-1328-6B05-04BE-2E19A1357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EA4D0-E354-10F4-5FCE-3DDC6434A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4A3B1F-1889-48F7-0B5F-C43FFA563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CB1F31-6EE5-9BD9-AEF6-9B4D00521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B6B2-8165-4191-91FD-A0CFF2EF54B0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CC8D46-89CA-8856-5B27-50A56F96F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6EA1A5-77DB-4132-B048-DA7868376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572C-A57F-42D7-A0F3-B249EEE4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36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DBD4C-4239-B373-0120-8379B94B9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BAE692-0600-60B3-9184-89779B33EA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17F3BE-4ED6-C65F-FC3D-0C1B863E97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B133B5-62A4-78AC-10A8-D6AE37288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B6B2-8165-4191-91FD-A0CFF2EF54B0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A4D515-B1D4-B0CD-6B08-E3D15B2AE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1A4394-6830-3023-A498-CC638D088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572C-A57F-42D7-A0F3-B249EEE4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7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46EDCE0B-0FD1-4AC3-9F10-6FDF76328190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FDB3CE-6B9C-2205-2880-CA62928A0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B6F2A-36BD-9E20-704E-59BE3A63B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95870-1987-A6B7-0204-9EB13C7684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CB6B2-8165-4191-91FD-A0CFF2EF54B0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742A2-3F02-02A2-FA51-14A1251921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6E9D4-9F0C-E2A6-F304-D66AEC22DF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3572C-A57F-42D7-A0F3-B249EEE4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40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6C58BE2F-F881-4D95-AA8B-48DE4B8DB503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5616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3-tap-2/1/135/10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hoc10.vn/doc-sach/tieng-viet-3-tap-2/1/135/10/" TargetMode="External"/><Relationship Id="rId4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3-tap-2/1/135/10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2B7C6B9-B904-E329-F873-9E712F71E94F}"/>
              </a:ext>
            </a:extLst>
          </p:cNvPr>
          <p:cNvGrpSpPr/>
          <p:nvPr/>
        </p:nvGrpSpPr>
        <p:grpSpPr>
          <a:xfrm>
            <a:off x="10319658" y="772054"/>
            <a:ext cx="1762416" cy="1966054"/>
            <a:chOff x="930253" y="1573544"/>
            <a:chExt cx="1279160" cy="1356548"/>
          </a:xfrm>
        </p:grpSpPr>
        <p:pic>
          <p:nvPicPr>
            <p:cNvPr id="6" name="Picture 5">
              <a:hlinkClick r:id="rId3"/>
              <a:extLst>
                <a:ext uri="{FF2B5EF4-FFF2-40B4-BE49-F238E27FC236}">
                  <a16:creationId xmlns:a16="http://schemas.microsoft.com/office/drawing/2014/main" id="{25695C67-1C66-FA82-3D5C-3FECCAC830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64544" y="1573544"/>
              <a:ext cx="1010579" cy="91700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50E13A4-75D0-F0B7-AD2D-0A3A37A5A23F}"/>
                </a:ext>
              </a:extLst>
            </p:cNvPr>
            <p:cNvSpPr txBox="1"/>
            <p:nvPr/>
          </p:nvSpPr>
          <p:spPr>
            <a:xfrm>
              <a:off x="930253" y="2526606"/>
              <a:ext cx="1279160" cy="403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6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6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6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6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6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89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>
            <a:extLst>
              <a:ext uri="{FF2B5EF4-FFF2-40B4-BE49-F238E27FC236}">
                <a16:creationId xmlns:a16="http://schemas.microsoft.com/office/drawing/2014/main" id="{AAED77E5-2155-493A-9B7E-27BADA6B3A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40250" y="4114533"/>
            <a:ext cx="2949424" cy="244452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A1F5758-F099-45DB-BC2F-80905CCCAC38}"/>
              </a:ext>
            </a:extLst>
          </p:cNvPr>
          <p:cNvGrpSpPr/>
          <p:nvPr/>
        </p:nvGrpSpPr>
        <p:grpSpPr>
          <a:xfrm>
            <a:off x="3700559" y="2240616"/>
            <a:ext cx="7772960" cy="3454054"/>
            <a:chOff x="0" y="39784"/>
            <a:chExt cx="1913890" cy="1533782"/>
          </a:xfrm>
        </p:grpSpPr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C9BAA233-4EE3-4C86-8D2D-5519D12E4BD1}"/>
                </a:ext>
              </a:extLst>
            </p:cNvPr>
            <p:cNvSpPr/>
            <p:nvPr/>
          </p:nvSpPr>
          <p:spPr>
            <a:xfrm>
              <a:off x="0" y="39784"/>
              <a:ext cx="1913890" cy="1533782"/>
            </a:xfrm>
            <a:custGeom>
              <a:avLst/>
              <a:gdLst/>
              <a:ahLst/>
              <a:cxnLst/>
              <a:rect l="l" t="t" r="r" b="b"/>
              <a:pathLst>
                <a:path w="1913890" h="1533782">
                  <a:moveTo>
                    <a:pt x="0" y="0"/>
                  </a:moveTo>
                  <a:lnTo>
                    <a:pt x="1913890" y="0"/>
                  </a:lnTo>
                  <a:lnTo>
                    <a:pt x="1913890" y="1533782"/>
                  </a:lnTo>
                  <a:lnTo>
                    <a:pt x="0" y="15337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657"/>
            </a:p>
          </p:txBody>
        </p:sp>
      </p:grpSp>
      <p:sp>
        <p:nvSpPr>
          <p:cNvPr id="18" name="TextBox 10">
            <a:extLst>
              <a:ext uri="{FF2B5EF4-FFF2-40B4-BE49-F238E27FC236}">
                <a16:creationId xmlns:a16="http://schemas.microsoft.com/office/drawing/2014/main" id="{A4EC9459-6FA3-495B-92DF-9AF54CA39BFB}"/>
              </a:ext>
            </a:extLst>
          </p:cNvPr>
          <p:cNvSpPr txBox="1"/>
          <p:nvPr/>
        </p:nvSpPr>
        <p:spPr>
          <a:xfrm>
            <a:off x="3967906" y="2301730"/>
            <a:ext cx="2354200" cy="384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189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189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89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9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189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9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9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9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0">
            <a:extLst>
              <a:ext uri="{FF2B5EF4-FFF2-40B4-BE49-F238E27FC236}">
                <a16:creationId xmlns:a16="http://schemas.microsoft.com/office/drawing/2014/main" id="{05F25293-4D44-4C48-A120-C7502DBD9680}"/>
              </a:ext>
            </a:extLst>
          </p:cNvPr>
          <p:cNvSpPr txBox="1"/>
          <p:nvPr/>
        </p:nvSpPr>
        <p:spPr>
          <a:xfrm>
            <a:off x="3967906" y="2703900"/>
            <a:ext cx="7400798" cy="17450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69977" indent="-269977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vi-VN" sz="1890" b="1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vi-VN" sz="1890" b="1" dirty="0">
                <a:latin typeface="+mj-lt"/>
                <a:cs typeface="Arial" pitchFamily="34" charset="0"/>
              </a:rPr>
              <a:t>Vùng vằng: </a:t>
            </a:r>
            <a:r>
              <a:rPr lang="vi-VN" sz="1890" dirty="0">
                <a:latin typeface="+mj-lt"/>
                <a:cs typeface="Arial" pitchFamily="34" charset="0"/>
              </a:rPr>
              <a:t>tỏ ra giận </a:t>
            </a:r>
            <a:r>
              <a:rPr lang="vi-VN" sz="1890" dirty="0" smtClean="0">
                <a:latin typeface="+mj-lt"/>
                <a:cs typeface="Arial" pitchFamily="34" charset="0"/>
              </a:rPr>
              <a:t>d</a:t>
            </a:r>
            <a:r>
              <a:rPr lang="en-US" sz="1890" dirty="0" err="1" smtClean="0">
                <a:latin typeface="+mj-lt"/>
                <a:cs typeface="Arial" pitchFamily="34" charset="0"/>
              </a:rPr>
              <a:t>ỗi</a:t>
            </a:r>
            <a:r>
              <a:rPr lang="vi-VN" sz="1890" dirty="0" smtClean="0">
                <a:latin typeface="+mj-lt"/>
                <a:cs typeface="Arial" pitchFamily="34" charset="0"/>
              </a:rPr>
              <a:t>, </a:t>
            </a:r>
            <a:r>
              <a:rPr lang="vi-VN" sz="1890" dirty="0">
                <a:latin typeface="+mj-lt"/>
                <a:cs typeface="Arial" pitchFamily="34" charset="0"/>
              </a:rPr>
              <a:t>cáu kỉnh</a:t>
            </a:r>
          </a:p>
          <a:p>
            <a:pPr marL="269977" indent="-269977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vi-VN" sz="1890" b="1" dirty="0">
                <a:latin typeface="+mj-lt"/>
                <a:cs typeface="Arial" pitchFamily="34" charset="0"/>
              </a:rPr>
              <a:t>Trổ ra: </a:t>
            </a:r>
            <a:r>
              <a:rPr lang="vi-VN" sz="1890" dirty="0">
                <a:latin typeface="+mj-lt"/>
                <a:cs typeface="Arial" pitchFamily="34" charset="0"/>
              </a:rPr>
              <a:t>nhô ra, mọc ra</a:t>
            </a:r>
          </a:p>
          <a:p>
            <a:pPr marL="269977" indent="-269977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vi-VN" sz="1890" b="1" dirty="0">
                <a:latin typeface="+mj-lt"/>
                <a:cs typeface="Arial" pitchFamily="34" charset="0"/>
              </a:rPr>
              <a:t>Xoà cành: </a:t>
            </a:r>
            <a:r>
              <a:rPr lang="vi-VN" sz="1890" dirty="0">
                <a:latin typeface="+mj-lt"/>
                <a:cs typeface="Arial" pitchFamily="34" charset="0"/>
              </a:rPr>
              <a:t>xoè rộng cánh để bao </a:t>
            </a:r>
            <a:r>
              <a:rPr lang="vi-VN" sz="1890" dirty="0" smtClean="0">
                <a:latin typeface="+mj-lt"/>
                <a:cs typeface="Arial" pitchFamily="34" charset="0"/>
              </a:rPr>
              <a:t>bọc</a:t>
            </a:r>
            <a:endParaRPr lang="en-US" sz="1890" dirty="0" smtClean="0">
              <a:latin typeface="+mj-lt"/>
              <a:cs typeface="Arial" pitchFamily="34" charset="0"/>
            </a:endParaRPr>
          </a:p>
          <a:p>
            <a:pPr marL="269977" indent="-269977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1890" b="1" dirty="0" smtClean="0">
                <a:latin typeface="+mj-lt"/>
                <a:cs typeface="Arial" pitchFamily="34" charset="0"/>
              </a:rPr>
              <a:t>La </a:t>
            </a:r>
            <a:r>
              <a:rPr lang="en-US" sz="1890" b="1" dirty="0" err="1" smtClean="0">
                <a:latin typeface="+mj-lt"/>
                <a:cs typeface="Arial" pitchFamily="34" charset="0"/>
              </a:rPr>
              <a:t>cà</a:t>
            </a:r>
            <a:r>
              <a:rPr lang="en-US" sz="1890" b="1" dirty="0" smtClean="0">
                <a:latin typeface="+mj-lt"/>
                <a:cs typeface="Arial" pitchFamily="34" charset="0"/>
              </a:rPr>
              <a:t>: </a:t>
            </a:r>
            <a:r>
              <a:rPr lang="en-US" sz="1890" dirty="0" err="1" smtClean="0">
                <a:latin typeface="+mj-lt"/>
                <a:cs typeface="Arial" pitchFamily="34" charset="0"/>
              </a:rPr>
              <a:t>Đi</a:t>
            </a:r>
            <a:r>
              <a:rPr lang="en-US" sz="1890" dirty="0" smtClean="0">
                <a:latin typeface="+mj-lt"/>
                <a:cs typeface="Arial" pitchFamily="34" charset="0"/>
              </a:rPr>
              <a:t> </a:t>
            </a:r>
            <a:r>
              <a:rPr lang="en-US" sz="1890" dirty="0" err="1" smtClean="0">
                <a:latin typeface="+mj-lt"/>
                <a:cs typeface="Arial" pitchFamily="34" charset="0"/>
              </a:rPr>
              <a:t>hết</a:t>
            </a:r>
            <a:r>
              <a:rPr lang="en-US" sz="1890" dirty="0" smtClean="0">
                <a:latin typeface="+mj-lt"/>
                <a:cs typeface="Arial" pitchFamily="34" charset="0"/>
              </a:rPr>
              <a:t> </a:t>
            </a:r>
            <a:r>
              <a:rPr lang="en-US" sz="1890" dirty="0" err="1" smtClean="0">
                <a:latin typeface="+mj-lt"/>
                <a:cs typeface="Arial" pitchFamily="34" charset="0"/>
              </a:rPr>
              <a:t>chỗ</a:t>
            </a:r>
            <a:r>
              <a:rPr lang="en-US" sz="1890" dirty="0" smtClean="0">
                <a:latin typeface="+mj-lt"/>
                <a:cs typeface="Arial" pitchFamily="34" charset="0"/>
              </a:rPr>
              <a:t> </a:t>
            </a:r>
            <a:r>
              <a:rPr lang="en-US" sz="1890" dirty="0" err="1" smtClean="0">
                <a:latin typeface="+mj-lt"/>
                <a:cs typeface="Arial" pitchFamily="34" charset="0"/>
              </a:rPr>
              <a:t>này</a:t>
            </a:r>
            <a:r>
              <a:rPr lang="en-US" sz="1890" dirty="0" smtClean="0">
                <a:latin typeface="+mj-lt"/>
                <a:cs typeface="Arial" pitchFamily="34" charset="0"/>
              </a:rPr>
              <a:t> </a:t>
            </a:r>
            <a:r>
              <a:rPr lang="en-US" sz="1890" dirty="0" err="1" smtClean="0">
                <a:latin typeface="+mj-lt"/>
                <a:cs typeface="Arial" pitchFamily="34" charset="0"/>
              </a:rPr>
              <a:t>đến</a:t>
            </a:r>
            <a:r>
              <a:rPr lang="en-US" sz="1890" dirty="0" smtClean="0">
                <a:latin typeface="+mj-lt"/>
                <a:cs typeface="Arial" pitchFamily="34" charset="0"/>
              </a:rPr>
              <a:t> </a:t>
            </a:r>
            <a:r>
              <a:rPr lang="en-US" sz="1890" dirty="0" err="1" smtClean="0">
                <a:latin typeface="+mj-lt"/>
                <a:cs typeface="Arial" pitchFamily="34" charset="0"/>
              </a:rPr>
              <a:t>chỗ</a:t>
            </a:r>
            <a:r>
              <a:rPr lang="en-US" sz="1890" dirty="0" smtClean="0">
                <a:latin typeface="+mj-lt"/>
                <a:cs typeface="Arial" pitchFamily="34" charset="0"/>
              </a:rPr>
              <a:t> </a:t>
            </a:r>
            <a:r>
              <a:rPr lang="en-US" sz="1890" dirty="0" err="1" smtClean="0">
                <a:latin typeface="+mj-lt"/>
                <a:cs typeface="Arial" pitchFamily="34" charset="0"/>
              </a:rPr>
              <a:t>khác</a:t>
            </a:r>
            <a:r>
              <a:rPr lang="en-US" sz="1890" dirty="0" smtClean="0">
                <a:latin typeface="+mj-lt"/>
                <a:cs typeface="Arial" pitchFamily="34" charset="0"/>
              </a:rPr>
              <a:t> </a:t>
            </a:r>
            <a:r>
              <a:rPr lang="en-US" sz="1890" dirty="0" err="1" smtClean="0">
                <a:latin typeface="+mj-lt"/>
                <a:cs typeface="Arial" pitchFamily="34" charset="0"/>
              </a:rPr>
              <a:t>và</a:t>
            </a:r>
            <a:r>
              <a:rPr lang="en-US" sz="1890" dirty="0" smtClean="0">
                <a:latin typeface="+mj-lt"/>
                <a:cs typeface="Arial" pitchFamily="34" charset="0"/>
              </a:rPr>
              <a:t> </a:t>
            </a:r>
            <a:r>
              <a:rPr lang="en-US" sz="1890" dirty="0" err="1" smtClean="0">
                <a:latin typeface="+mj-lt"/>
                <a:cs typeface="Arial" pitchFamily="34" charset="0"/>
              </a:rPr>
              <a:t>không</a:t>
            </a:r>
            <a:r>
              <a:rPr lang="en-US" sz="1890" dirty="0" smtClean="0">
                <a:latin typeface="+mj-lt"/>
                <a:cs typeface="Arial" pitchFamily="34" charset="0"/>
              </a:rPr>
              <a:t> </a:t>
            </a:r>
            <a:r>
              <a:rPr lang="en-US" sz="1890" dirty="0" err="1" smtClean="0">
                <a:latin typeface="+mj-lt"/>
                <a:cs typeface="Arial" pitchFamily="34" charset="0"/>
              </a:rPr>
              <a:t>có</a:t>
            </a:r>
            <a:r>
              <a:rPr lang="en-US" sz="1890" dirty="0" smtClean="0">
                <a:latin typeface="+mj-lt"/>
                <a:cs typeface="Arial" pitchFamily="34" charset="0"/>
              </a:rPr>
              <a:t> </a:t>
            </a:r>
            <a:r>
              <a:rPr lang="en-US" sz="1890" dirty="0" err="1" smtClean="0">
                <a:latin typeface="+mj-lt"/>
                <a:cs typeface="Arial" pitchFamily="34" charset="0"/>
              </a:rPr>
              <a:t>mục</a:t>
            </a:r>
            <a:r>
              <a:rPr lang="en-US" sz="1890" dirty="0" smtClean="0">
                <a:latin typeface="+mj-lt"/>
                <a:cs typeface="Arial" pitchFamily="34" charset="0"/>
              </a:rPr>
              <a:t> </a:t>
            </a:r>
            <a:r>
              <a:rPr lang="en-US" sz="1890" dirty="0" err="1" smtClean="0">
                <a:latin typeface="+mj-lt"/>
                <a:cs typeface="Arial" pitchFamily="34" charset="0"/>
              </a:rPr>
              <a:t>đích</a:t>
            </a:r>
            <a:r>
              <a:rPr lang="en-US" sz="1890" dirty="0" smtClean="0">
                <a:latin typeface="+mj-lt"/>
                <a:cs typeface="Arial" pitchFamily="34" charset="0"/>
              </a:rPr>
              <a:t> </a:t>
            </a:r>
            <a:r>
              <a:rPr lang="en-US" sz="1890" dirty="0" err="1" smtClean="0">
                <a:latin typeface="+mj-lt"/>
                <a:cs typeface="Arial" pitchFamily="34" charset="0"/>
              </a:rPr>
              <a:t>rõ</a:t>
            </a:r>
            <a:r>
              <a:rPr lang="en-US" sz="1890" dirty="0" smtClean="0">
                <a:latin typeface="+mj-lt"/>
                <a:cs typeface="Arial" pitchFamily="34" charset="0"/>
              </a:rPr>
              <a:t> </a:t>
            </a:r>
            <a:r>
              <a:rPr lang="en-US" sz="1890" dirty="0" err="1" smtClean="0">
                <a:latin typeface="+mj-lt"/>
                <a:cs typeface="Arial" pitchFamily="34" charset="0"/>
              </a:rPr>
              <a:t>ràng</a:t>
            </a:r>
            <a:endParaRPr lang="vi-VN" sz="1890" dirty="0">
              <a:latin typeface="+mj-lt"/>
              <a:cs typeface="Arial" pitchFamily="34" charset="0"/>
            </a:endParaRPr>
          </a:p>
        </p:txBody>
      </p:sp>
      <p:pic>
        <p:nvPicPr>
          <p:cNvPr id="13" name="Picture 12">
            <a:hlinkClick r:id="rId5"/>
            <a:extLst>
              <a:ext uri="{FF2B5EF4-FFF2-40B4-BE49-F238E27FC236}">
                <a16:creationId xmlns:a16="http://schemas.microsoft.com/office/drawing/2014/main" id="{B8DF2427-CE3A-4EF9-9697-1500C34098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01219" y="582461"/>
            <a:ext cx="1344600" cy="15421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51940" y="1390493"/>
            <a:ext cx="3808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       </a:t>
            </a:r>
            <a:r>
              <a:rPr lang="en-US" sz="3200" b="1" dirty="0" err="1" smtClean="0"/>
              <a:t>Đọc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thành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tiếng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03772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28">
            <a:extLst>
              <a:ext uri="{FF2B5EF4-FFF2-40B4-BE49-F238E27FC236}">
                <a16:creationId xmlns:a16="http://schemas.microsoft.com/office/drawing/2014/main" id="{38105056-2528-4FFF-8D46-FB16B6A7555D}"/>
              </a:ext>
            </a:extLst>
          </p:cNvPr>
          <p:cNvSpPr/>
          <p:nvPr/>
        </p:nvSpPr>
        <p:spPr>
          <a:xfrm>
            <a:off x="7362145" y="1255402"/>
            <a:ext cx="4189605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Đọc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thành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tiếng</a:t>
            </a:r>
            <a:endParaRPr lang="en-US" sz="2400" b="1" dirty="0">
              <a:solidFill>
                <a:schemeClr val="tx1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25" name="Pentagon 31">
            <a:extLst>
              <a:ext uri="{FF2B5EF4-FFF2-40B4-BE49-F238E27FC236}">
                <a16:creationId xmlns:a16="http://schemas.microsoft.com/office/drawing/2014/main" id="{4E43BE90-6868-4B36-BFC6-29D31F6EA4FB}"/>
              </a:ext>
            </a:extLst>
          </p:cNvPr>
          <p:cNvSpPr/>
          <p:nvPr/>
        </p:nvSpPr>
        <p:spPr>
          <a:xfrm>
            <a:off x="5373806" y="2426881"/>
            <a:ext cx="3475127" cy="404991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53" b="1">
                <a:latin typeface="UTM Avo" panose="02040603050506020204" pitchFamily="18" charset="0"/>
                <a:cs typeface="Arial" pitchFamily="34" charset="0"/>
              </a:rPr>
              <a:t>Cách ngắt giọng đúng câu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FF513FA-C5A3-4F48-BF95-EA84668A9422}"/>
              </a:ext>
            </a:extLst>
          </p:cNvPr>
          <p:cNvSpPr/>
          <p:nvPr/>
        </p:nvSpPr>
        <p:spPr>
          <a:xfrm>
            <a:off x="5283295" y="2961186"/>
            <a:ext cx="5200996" cy="1711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977" indent="-269977">
              <a:lnSpc>
                <a:spcPct val="150000"/>
              </a:lnSpc>
              <a:buFont typeface="Wingdings" pitchFamily="2" charset="2"/>
              <a:buChar char="Ø"/>
            </a:pPr>
            <a:r>
              <a:rPr lang="vi-VN" dirty="0">
                <a:latin typeface="UTM Avo" panose="02040603050506020204" pitchFamily="18" charset="0"/>
                <a:cs typeface="Arial" pitchFamily="34" charset="0"/>
              </a:rPr>
              <a:t>Một hôm,   vừa đói vừa rét,   câụ mới tìm đường về nhà.</a:t>
            </a:r>
          </a:p>
          <a:p>
            <a:pPr marL="269977" indent="-269977">
              <a:lnSpc>
                <a:spcPct val="150000"/>
              </a:lnSpc>
              <a:buFont typeface="Wingdings" pitchFamily="2" charset="2"/>
              <a:buChar char="Ø"/>
            </a:pPr>
            <a:r>
              <a:rPr lang="vi-VN" dirty="0">
                <a:latin typeface="UTM Avo" panose="02040603050506020204" pitchFamily="18" charset="0"/>
                <a:cs typeface="Arial" pitchFamily="34" charset="0"/>
              </a:rPr>
              <a:t>Lá một mặt xanh bóng,    mặt kia đỏ hoe như mắt mẹ khóc chờ con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7B4EC0F-96ED-43B0-8469-DCBF4CA559C6}"/>
              </a:ext>
            </a:extLst>
          </p:cNvPr>
          <p:cNvCxnSpPr/>
          <p:nvPr/>
        </p:nvCxnSpPr>
        <p:spPr>
          <a:xfrm flipH="1">
            <a:off x="6621775" y="3099661"/>
            <a:ext cx="44999" cy="2779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73BFA5D-9821-46E4-8FA3-31BEB0F3BA1F}"/>
              </a:ext>
            </a:extLst>
          </p:cNvPr>
          <p:cNvCxnSpPr/>
          <p:nvPr/>
        </p:nvCxnSpPr>
        <p:spPr>
          <a:xfrm flipH="1">
            <a:off x="8205782" y="3111977"/>
            <a:ext cx="44999" cy="2779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7E516A0-E36C-472E-9B5F-5A4FC5F78533}"/>
              </a:ext>
            </a:extLst>
          </p:cNvPr>
          <p:cNvCxnSpPr/>
          <p:nvPr/>
        </p:nvCxnSpPr>
        <p:spPr>
          <a:xfrm flipH="1">
            <a:off x="7838794" y="3905642"/>
            <a:ext cx="44999" cy="2779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4368D5D-1AA3-4A3D-9C14-A0537FA0439B}"/>
              </a:ext>
            </a:extLst>
          </p:cNvPr>
          <p:cNvCxnSpPr/>
          <p:nvPr/>
        </p:nvCxnSpPr>
        <p:spPr>
          <a:xfrm flipH="1">
            <a:off x="9509846" y="3931689"/>
            <a:ext cx="44999" cy="2779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31D00D6-849E-4778-9288-EC1867833934}"/>
              </a:ext>
            </a:extLst>
          </p:cNvPr>
          <p:cNvCxnSpPr/>
          <p:nvPr/>
        </p:nvCxnSpPr>
        <p:spPr>
          <a:xfrm flipH="1">
            <a:off x="6573115" y="3477871"/>
            <a:ext cx="44999" cy="2779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74B0766-E6D9-4FF1-A9B5-6BC3CE1C95EC}"/>
              </a:ext>
            </a:extLst>
          </p:cNvPr>
          <p:cNvCxnSpPr/>
          <p:nvPr/>
        </p:nvCxnSpPr>
        <p:spPr>
          <a:xfrm flipH="1">
            <a:off x="6454276" y="3477871"/>
            <a:ext cx="44999" cy="2779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66E97E9-4A08-4F0A-A0D6-11C530DDDE41}"/>
              </a:ext>
            </a:extLst>
          </p:cNvPr>
          <p:cNvCxnSpPr/>
          <p:nvPr/>
        </p:nvCxnSpPr>
        <p:spPr>
          <a:xfrm flipH="1">
            <a:off x="7438079" y="4334844"/>
            <a:ext cx="44999" cy="2779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72B0A29-3EAC-4D2E-A206-2721A67E3887}"/>
              </a:ext>
            </a:extLst>
          </p:cNvPr>
          <p:cNvCxnSpPr/>
          <p:nvPr/>
        </p:nvCxnSpPr>
        <p:spPr>
          <a:xfrm flipH="1">
            <a:off x="7339645" y="4347937"/>
            <a:ext cx="44999" cy="2779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9">
            <a:extLst>
              <a:ext uri="{FF2B5EF4-FFF2-40B4-BE49-F238E27FC236}">
                <a16:creationId xmlns:a16="http://schemas.microsoft.com/office/drawing/2014/main" id="{3C6D53D1-54A6-4A58-8D49-F9D6CD5F52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b="3848"/>
          <a:stretch>
            <a:fillRect/>
          </a:stretch>
        </p:blipFill>
        <p:spPr>
          <a:xfrm>
            <a:off x="10785436" y="4767528"/>
            <a:ext cx="1351760" cy="1765341"/>
          </a:xfrm>
          <a:prstGeom prst="rect">
            <a:avLst/>
          </a:prstGeom>
        </p:spPr>
      </p:pic>
      <p:pic>
        <p:nvPicPr>
          <p:cNvPr id="38" name="Picture 10">
            <a:extLst>
              <a:ext uri="{FF2B5EF4-FFF2-40B4-BE49-F238E27FC236}">
                <a16:creationId xmlns:a16="http://schemas.microsoft.com/office/drawing/2014/main" id="{6341A35F-8796-4653-9F98-106627B619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263929">
            <a:off x="10611486" y="4299878"/>
            <a:ext cx="452829" cy="60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12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ĐỌC NHÓM ĐÔI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41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441" y="-1856641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ĐỌC ĐỒNG THANH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46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838200" y="294724"/>
            <a:ext cx="10515600" cy="7040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20007"/>
            <a:ext cx="10515600" cy="3856956"/>
          </a:xfrm>
        </p:spPr>
        <p:txBody>
          <a:bodyPr/>
          <a:lstStyle/>
          <a:p>
            <a:r>
              <a:rPr lang="en-US" dirty="0" smtClean="0"/>
              <a:t>                                  </a:t>
            </a:r>
            <a:r>
              <a:rPr lang="en-US" sz="4400" dirty="0" smtClean="0">
                <a:solidFill>
                  <a:srgbClr val="FF0000"/>
                </a:solidFill>
              </a:rPr>
              <a:t>HỌC SINH ĐỌC CẢ BÀI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85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9753600" y="6629400"/>
            <a:ext cx="914400" cy="228600"/>
            <a:chOff x="4320" y="3936"/>
            <a:chExt cx="576" cy="144"/>
          </a:xfrm>
        </p:grpSpPr>
        <p:sp>
          <p:nvSpPr>
            <p:cNvPr id="29717" name="AutoShape 3">
              <a:hlinkClick r:id="" action="ppaction://hlinkshowjump?jump=firstslide" highlightClick="1"/>
            </p:cNvPr>
            <p:cNvSpPr>
              <a:spLocks noChangeArrowheads="1"/>
            </p:cNvSpPr>
            <p:nvPr/>
          </p:nvSpPr>
          <p:spPr bwMode="auto">
            <a:xfrm>
              <a:off x="4320" y="3936"/>
              <a:ext cx="144" cy="144"/>
            </a:xfrm>
            <a:prstGeom prst="actionButtonBeginning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2400"/>
            </a:p>
          </p:txBody>
        </p:sp>
        <p:sp>
          <p:nvSpPr>
            <p:cNvPr id="29718" name="AutoShape 4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464" y="3936"/>
              <a:ext cx="144" cy="144"/>
            </a:xfrm>
            <a:prstGeom prst="actionButtonForwardNex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2400"/>
            </a:p>
          </p:txBody>
        </p:sp>
        <p:sp>
          <p:nvSpPr>
            <p:cNvPr id="29719" name="AutoShape 5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608" y="3936"/>
              <a:ext cx="144" cy="144"/>
            </a:xfrm>
            <a:prstGeom prst="actionButtonBackPrevious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2400"/>
            </a:p>
          </p:txBody>
        </p:sp>
        <p:sp>
          <p:nvSpPr>
            <p:cNvPr id="29720" name="AutoShape 6">
              <a:hlinkClick r:id="" action="ppaction://hlinkshowjump?jump=lastslide" highlightClick="1"/>
            </p:cNvPr>
            <p:cNvSpPr>
              <a:spLocks noChangeArrowheads="1"/>
            </p:cNvSpPr>
            <p:nvPr/>
          </p:nvSpPr>
          <p:spPr bwMode="auto">
            <a:xfrm>
              <a:off x="4752" y="3936"/>
              <a:ext cx="144" cy="144"/>
            </a:xfrm>
            <a:prstGeom prst="actionButtonEnd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2400"/>
            </a:p>
          </p:txBody>
        </p:sp>
      </p:grpSp>
      <p:pic>
        <p:nvPicPr>
          <p:cNvPr id="296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6800"/>
            <a:ext cx="9144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4744" name="Rectangle 8"/>
          <p:cNvSpPr>
            <a:spLocks noChangeArrowheads="1"/>
          </p:cNvSpPr>
          <p:nvPr/>
        </p:nvSpPr>
        <p:spPr bwMode="auto">
          <a:xfrm>
            <a:off x="1524000" y="1066800"/>
            <a:ext cx="4572000" cy="2438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</a:rPr>
              <a:t>      </a:t>
            </a:r>
            <a:r>
              <a:rPr lang="en-US" sz="2400" b="1" dirty="0" err="1">
                <a:latin typeface="Arial" panose="020B0604020202020204" pitchFamily="34" charset="0"/>
              </a:rPr>
              <a:t>Đọc</a:t>
            </a:r>
            <a:r>
              <a:rPr lang="en-US" sz="2400" b="1" dirty="0"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</a:rPr>
              <a:t>đoạn</a:t>
            </a:r>
            <a:r>
              <a:rPr lang="en-US" sz="2400" b="1" dirty="0"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</a:rPr>
              <a:t>văn</a:t>
            </a:r>
            <a:r>
              <a:rPr lang="en-US" sz="2400" b="1" dirty="0"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</a:rPr>
              <a:t>có</a:t>
            </a:r>
            <a:r>
              <a:rPr lang="en-US" sz="2400" b="1" dirty="0"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</a:rPr>
              <a:t>cụm</a:t>
            </a:r>
            <a:r>
              <a:rPr lang="en-US" sz="2400" b="1" dirty="0"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</a:rPr>
              <a:t>từ</a:t>
            </a:r>
            <a:r>
              <a:rPr lang="en-US" sz="2400" b="1" dirty="0">
                <a:latin typeface="Arial" panose="020B0604020202020204" pitchFamily="34" charset="0"/>
              </a:rPr>
              <a:t>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b="1" dirty="0" err="1">
                <a:latin typeface="Arial" panose="020B0604020202020204" pitchFamily="34" charset="0"/>
              </a:rPr>
              <a:t>vùng</a:t>
            </a:r>
            <a:r>
              <a:rPr lang="en-US" sz="2400" b="1" dirty="0"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</a:rPr>
              <a:t>vằng</a:t>
            </a:r>
            <a:r>
              <a:rPr lang="en-US" sz="2400" b="1" dirty="0"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</a:rPr>
              <a:t>bỏ</a:t>
            </a:r>
            <a:r>
              <a:rPr lang="en-US" sz="2400" b="1" dirty="0"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</a:rPr>
              <a:t>đi</a:t>
            </a:r>
            <a:endParaRPr lang="en-US" sz="2400" b="1" dirty="0">
              <a:latin typeface="Arial" panose="020B0604020202020204" pitchFamily="34" charset="0"/>
            </a:endParaRPr>
          </a:p>
        </p:txBody>
      </p:sp>
      <p:sp>
        <p:nvSpPr>
          <p:cNvPr id="244745" name="Rectangle 9"/>
          <p:cNvSpPr>
            <a:spLocks noChangeArrowheads="1"/>
          </p:cNvSpPr>
          <p:nvPr/>
        </p:nvSpPr>
        <p:spPr bwMode="auto">
          <a:xfrm>
            <a:off x="1508886" y="1066800"/>
            <a:ext cx="4572000" cy="2438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800" b="1" dirty="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44746" name="Rectangle 10"/>
          <p:cNvSpPr>
            <a:spLocks noChangeArrowheads="1"/>
          </p:cNvSpPr>
          <p:nvPr/>
        </p:nvSpPr>
        <p:spPr bwMode="auto">
          <a:xfrm>
            <a:off x="6096000" y="1066800"/>
            <a:ext cx="4572000" cy="24384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b="1" dirty="0" err="1">
                <a:latin typeface="Arial" panose="020B0604020202020204" pitchFamily="34" charset="0"/>
              </a:rPr>
              <a:t>Đọc</a:t>
            </a:r>
            <a:r>
              <a:rPr lang="en-US" sz="2400" b="1" dirty="0"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</a:rPr>
              <a:t>câu</a:t>
            </a:r>
            <a:r>
              <a:rPr lang="en-US" sz="2400" b="1" dirty="0"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</a:rPr>
              <a:t>văn</a:t>
            </a:r>
            <a:r>
              <a:rPr lang="en-US" sz="2400" b="1" dirty="0"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</a:rPr>
              <a:t>có</a:t>
            </a:r>
            <a:r>
              <a:rPr lang="en-US" sz="2400" b="1" dirty="0"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</a:rPr>
              <a:t>cụm</a:t>
            </a:r>
            <a:r>
              <a:rPr lang="en-US" sz="2400" b="1" dirty="0"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</a:rPr>
              <a:t>từ</a:t>
            </a:r>
            <a:r>
              <a:rPr lang="en-US" sz="2400" b="1" dirty="0">
                <a:latin typeface="Arial" panose="020B0604020202020204" pitchFamily="34" charset="0"/>
              </a:rPr>
              <a:t>: </a:t>
            </a:r>
            <a:r>
              <a:rPr lang="en-US" sz="2400" b="1" dirty="0" err="1">
                <a:latin typeface="Arial" panose="020B0604020202020204" pitchFamily="34" charset="0"/>
              </a:rPr>
              <a:t>vừa</a:t>
            </a:r>
            <a:r>
              <a:rPr lang="en-US" sz="2400" b="1" dirty="0"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b="1" dirty="0" err="1">
                <a:latin typeface="Arial" panose="020B0604020202020204" pitchFamily="34" charset="0"/>
              </a:rPr>
              <a:t>đói</a:t>
            </a:r>
            <a:r>
              <a:rPr lang="en-US" sz="2400" b="1" dirty="0"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</a:rPr>
              <a:t>vừa</a:t>
            </a:r>
            <a:r>
              <a:rPr lang="en-US" sz="2400" b="1" dirty="0"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</a:rPr>
              <a:t>rét</a:t>
            </a:r>
            <a:endParaRPr lang="en-US" sz="2400" b="1" dirty="0">
              <a:latin typeface="Arial" panose="020B0604020202020204" pitchFamily="34" charset="0"/>
            </a:endParaRPr>
          </a:p>
        </p:txBody>
      </p:sp>
      <p:sp>
        <p:nvSpPr>
          <p:cNvPr id="244747" name="Rectangle 11"/>
          <p:cNvSpPr>
            <a:spLocks noChangeArrowheads="1"/>
          </p:cNvSpPr>
          <p:nvPr/>
        </p:nvSpPr>
        <p:spPr bwMode="auto">
          <a:xfrm>
            <a:off x="6080886" y="1079500"/>
            <a:ext cx="4572000" cy="24384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800" b="1" dirty="0">
                <a:solidFill>
                  <a:schemeClr val="tx2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44748" name="Rectangle 12"/>
          <p:cNvSpPr>
            <a:spLocks noChangeArrowheads="1"/>
          </p:cNvSpPr>
          <p:nvPr/>
        </p:nvSpPr>
        <p:spPr bwMode="auto">
          <a:xfrm>
            <a:off x="1524000" y="3505200"/>
            <a:ext cx="4572000" cy="2438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b="1" dirty="0" err="1">
                <a:latin typeface="Arial" panose="020B0604020202020204" pitchFamily="34" charset="0"/>
              </a:rPr>
              <a:t>Đọc</a:t>
            </a:r>
            <a:r>
              <a:rPr lang="en-US" sz="2400" b="1" dirty="0"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</a:rPr>
              <a:t>đoạn</a:t>
            </a:r>
            <a:r>
              <a:rPr lang="en-US" sz="2400" b="1" dirty="0"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</a:rPr>
              <a:t>văn</a:t>
            </a:r>
            <a:r>
              <a:rPr lang="en-US" sz="2400" b="1" dirty="0"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</a:rPr>
              <a:t>có</a:t>
            </a:r>
            <a:r>
              <a:rPr lang="en-US" sz="2400" b="1" dirty="0"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</a:rPr>
              <a:t>cụm</a:t>
            </a:r>
            <a:r>
              <a:rPr lang="en-US" sz="2400" b="1" dirty="0"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</a:rPr>
              <a:t>từ</a:t>
            </a:r>
            <a:r>
              <a:rPr lang="en-US" sz="2400" b="1" dirty="0">
                <a:latin typeface="Arial" panose="020B0604020202020204" pitchFamily="34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b="1" dirty="0" err="1">
                <a:latin typeface="Arial" panose="020B0604020202020204" pitchFamily="34" charset="0"/>
              </a:rPr>
              <a:t>ngọt</a:t>
            </a:r>
            <a:r>
              <a:rPr lang="en-US" sz="2400" b="1" dirty="0"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</a:rPr>
              <a:t>thơm</a:t>
            </a:r>
            <a:r>
              <a:rPr lang="en-US" sz="2400" b="1" dirty="0"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</a:rPr>
              <a:t>như</a:t>
            </a:r>
            <a:r>
              <a:rPr lang="en-US" sz="2400" b="1" dirty="0"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</a:rPr>
              <a:t>sữa</a:t>
            </a:r>
            <a:r>
              <a:rPr lang="en-US" sz="2400" b="1" dirty="0"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</a:rPr>
              <a:t>mẹ</a:t>
            </a:r>
            <a:endParaRPr lang="en-US" sz="2400" b="1" dirty="0">
              <a:latin typeface="Arial" panose="020B0604020202020204" pitchFamily="34" charset="0"/>
            </a:endParaRPr>
          </a:p>
        </p:txBody>
      </p:sp>
      <p:sp>
        <p:nvSpPr>
          <p:cNvPr id="244749" name="Rectangle 13"/>
          <p:cNvSpPr>
            <a:spLocks noChangeArrowheads="1"/>
          </p:cNvSpPr>
          <p:nvPr/>
        </p:nvSpPr>
        <p:spPr bwMode="auto">
          <a:xfrm>
            <a:off x="1482436" y="3502026"/>
            <a:ext cx="4572000" cy="2428875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800" b="1" dirty="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44750" name="Rectangle 14"/>
          <p:cNvSpPr>
            <a:spLocks noChangeArrowheads="1"/>
          </p:cNvSpPr>
          <p:nvPr/>
        </p:nvSpPr>
        <p:spPr bwMode="auto">
          <a:xfrm>
            <a:off x="6129338" y="3657600"/>
            <a:ext cx="4572000" cy="2438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   </a:t>
            </a:r>
            <a:r>
              <a:rPr lang="en-US" sz="2400" b="1" dirty="0" err="1">
                <a:latin typeface="Arial" panose="020B0604020202020204" pitchFamily="34" charset="0"/>
              </a:rPr>
              <a:t>Đọc</a:t>
            </a:r>
            <a:r>
              <a:rPr lang="en-US" sz="2400" b="1" dirty="0">
                <a:latin typeface="Arial" panose="020B0604020202020204" pitchFamily="34" charset="0"/>
              </a:rPr>
              <a:t>  </a:t>
            </a:r>
            <a:r>
              <a:rPr lang="en-US" sz="2400" b="1" dirty="0" err="1">
                <a:latin typeface="Arial" panose="020B0604020202020204" pitchFamily="34" charset="0"/>
              </a:rPr>
              <a:t>câu</a:t>
            </a:r>
            <a:r>
              <a:rPr lang="en-US" sz="2400" b="1" dirty="0"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</a:rPr>
              <a:t>văn</a:t>
            </a:r>
            <a:r>
              <a:rPr lang="en-US" sz="2400" b="1" dirty="0"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</a:rPr>
              <a:t>có</a:t>
            </a:r>
            <a:r>
              <a:rPr lang="en-US" sz="2400" b="1" dirty="0"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</a:rPr>
              <a:t>cụm</a:t>
            </a:r>
            <a:r>
              <a:rPr lang="en-US" sz="2400" b="1" dirty="0"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</a:rPr>
              <a:t>từ</a:t>
            </a:r>
            <a:r>
              <a:rPr lang="en-US" sz="2400" b="1" dirty="0">
                <a:latin typeface="Arial" panose="020B0604020202020204" pitchFamily="34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b="1" dirty="0"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</a:rPr>
              <a:t>nở</a:t>
            </a:r>
            <a:r>
              <a:rPr lang="en-US" sz="2400" b="1" dirty="0"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</a:rPr>
              <a:t>trắng</a:t>
            </a:r>
            <a:r>
              <a:rPr lang="en-US" sz="2400" b="1" dirty="0"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</a:rPr>
              <a:t>như</a:t>
            </a:r>
            <a:r>
              <a:rPr lang="en-US" sz="2400" b="1" dirty="0"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</a:rPr>
              <a:t>mây</a:t>
            </a:r>
            <a:endParaRPr lang="en-US" sz="2400" b="1" dirty="0">
              <a:latin typeface="Arial" panose="020B0604020202020204" pitchFamily="34" charset="0"/>
            </a:endParaRPr>
          </a:p>
        </p:txBody>
      </p:sp>
      <p:sp>
        <p:nvSpPr>
          <p:cNvPr id="244751" name="Rectangle 15"/>
          <p:cNvSpPr>
            <a:spLocks noChangeArrowheads="1"/>
          </p:cNvSpPr>
          <p:nvPr/>
        </p:nvSpPr>
        <p:spPr bwMode="auto">
          <a:xfrm>
            <a:off x="6065772" y="3502025"/>
            <a:ext cx="4572000" cy="25781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800" b="1" dirty="0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9708" name="Rectangle 16"/>
          <p:cNvSpPr>
            <a:spLocks noChangeArrowheads="1"/>
          </p:cNvSpPr>
          <p:nvPr/>
        </p:nvSpPr>
        <p:spPr bwMode="auto">
          <a:xfrm>
            <a:off x="2971800" y="304800"/>
            <a:ext cx="6629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              Ô CỬA BÍ MẬT</a:t>
            </a:r>
          </a:p>
        </p:txBody>
      </p:sp>
      <p:sp>
        <p:nvSpPr>
          <p:cNvPr id="244753" name="Rectangle 17"/>
          <p:cNvSpPr>
            <a:spLocks noChangeArrowheads="1"/>
          </p:cNvSpPr>
          <p:nvPr/>
        </p:nvSpPr>
        <p:spPr bwMode="auto">
          <a:xfrm>
            <a:off x="1752600" y="6096000"/>
            <a:ext cx="914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800" b="1" dirty="0" err="1">
                <a:solidFill>
                  <a:srgbClr val="FF0066"/>
                </a:solidFill>
              </a:rPr>
              <a:t>Câu</a:t>
            </a:r>
            <a:r>
              <a:rPr lang="en-US" sz="2800" b="1" dirty="0">
                <a:solidFill>
                  <a:srgbClr val="FF0066"/>
                </a:solidFill>
              </a:rPr>
              <a:t> 1</a:t>
            </a:r>
          </a:p>
        </p:txBody>
      </p:sp>
      <p:sp>
        <p:nvSpPr>
          <p:cNvPr id="244754" name="Rectangle 18"/>
          <p:cNvSpPr>
            <a:spLocks noChangeArrowheads="1"/>
          </p:cNvSpPr>
          <p:nvPr/>
        </p:nvSpPr>
        <p:spPr bwMode="auto">
          <a:xfrm>
            <a:off x="2743200" y="6096000"/>
            <a:ext cx="762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800" b="1" dirty="0" err="1">
                <a:solidFill>
                  <a:srgbClr val="FF0066"/>
                </a:solidFill>
              </a:rPr>
              <a:t>Mở</a:t>
            </a:r>
            <a:endParaRPr lang="en-US" sz="2800" b="1" dirty="0">
              <a:solidFill>
                <a:srgbClr val="FF0066"/>
              </a:solidFill>
            </a:endParaRPr>
          </a:p>
        </p:txBody>
      </p:sp>
      <p:sp>
        <p:nvSpPr>
          <p:cNvPr id="244755" name="Rectangle 19"/>
          <p:cNvSpPr>
            <a:spLocks noChangeArrowheads="1"/>
          </p:cNvSpPr>
          <p:nvPr/>
        </p:nvSpPr>
        <p:spPr bwMode="auto">
          <a:xfrm>
            <a:off x="3886200" y="6096000"/>
            <a:ext cx="914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rgbClr val="FF0066"/>
                </a:solidFill>
              </a:rPr>
              <a:t>Câu 2</a:t>
            </a:r>
          </a:p>
        </p:txBody>
      </p:sp>
      <p:sp>
        <p:nvSpPr>
          <p:cNvPr id="244756" name="Rectangle 20"/>
          <p:cNvSpPr>
            <a:spLocks noChangeArrowheads="1"/>
          </p:cNvSpPr>
          <p:nvPr/>
        </p:nvSpPr>
        <p:spPr bwMode="auto">
          <a:xfrm>
            <a:off x="5029200" y="6096000"/>
            <a:ext cx="762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rgbClr val="FF0066"/>
                </a:solidFill>
              </a:rPr>
              <a:t>mở</a:t>
            </a:r>
          </a:p>
        </p:txBody>
      </p:sp>
      <p:sp>
        <p:nvSpPr>
          <p:cNvPr id="244757" name="Rectangle 21"/>
          <p:cNvSpPr>
            <a:spLocks noChangeArrowheads="1"/>
          </p:cNvSpPr>
          <p:nvPr/>
        </p:nvSpPr>
        <p:spPr bwMode="auto">
          <a:xfrm>
            <a:off x="6324600" y="6096000"/>
            <a:ext cx="914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rgbClr val="FF0066"/>
                </a:solidFill>
              </a:rPr>
              <a:t>Câu 3</a:t>
            </a:r>
          </a:p>
        </p:txBody>
      </p:sp>
      <p:sp>
        <p:nvSpPr>
          <p:cNvPr id="244758" name="Rectangle 22"/>
          <p:cNvSpPr>
            <a:spLocks noChangeArrowheads="1"/>
          </p:cNvSpPr>
          <p:nvPr/>
        </p:nvSpPr>
        <p:spPr bwMode="auto">
          <a:xfrm>
            <a:off x="7467600" y="6096000"/>
            <a:ext cx="685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rgbClr val="FF0066"/>
                </a:solidFill>
              </a:rPr>
              <a:t>mở</a:t>
            </a:r>
          </a:p>
        </p:txBody>
      </p:sp>
      <p:sp>
        <p:nvSpPr>
          <p:cNvPr id="244759" name="Rectangle 23"/>
          <p:cNvSpPr>
            <a:spLocks noChangeArrowheads="1"/>
          </p:cNvSpPr>
          <p:nvPr/>
        </p:nvSpPr>
        <p:spPr bwMode="auto">
          <a:xfrm>
            <a:off x="8458200" y="6096000"/>
            <a:ext cx="914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rgbClr val="FF0066"/>
                </a:solidFill>
              </a:rPr>
              <a:t>Câu 4</a:t>
            </a:r>
          </a:p>
        </p:txBody>
      </p:sp>
      <p:sp>
        <p:nvSpPr>
          <p:cNvPr id="244760" name="Rectangle 24"/>
          <p:cNvSpPr>
            <a:spLocks noChangeArrowheads="1"/>
          </p:cNvSpPr>
          <p:nvPr/>
        </p:nvSpPr>
        <p:spPr bwMode="auto">
          <a:xfrm>
            <a:off x="9601200" y="6096000"/>
            <a:ext cx="609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rgbClr val="FF0066"/>
                </a:solidFill>
              </a:rPr>
              <a:t>mở</a:t>
            </a:r>
          </a:p>
        </p:txBody>
      </p:sp>
    </p:spTree>
    <p:extLst>
      <p:ext uri="{BB962C8B-B14F-4D97-AF65-F5344CB8AC3E}">
        <p14:creationId xmlns:p14="http://schemas.microsoft.com/office/powerpoint/2010/main" val="258086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47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447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475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47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2447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475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47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2447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4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475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47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244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4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475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47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000"/>
                                        <p:tgtEl>
                                          <p:spTgt spid="2447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4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475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47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2000"/>
                                        <p:tgtEl>
                                          <p:spTgt spid="2447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4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475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47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2447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4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475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47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2000"/>
                                        <p:tgtEl>
                                          <p:spTgt spid="2447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4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4760"/>
                  </p:tgtEl>
                </p:cond>
              </p:nextCondLst>
            </p:seq>
          </p:childTnLst>
        </p:cTn>
      </p:par>
    </p:tnLst>
    <p:bldLst>
      <p:bldP spid="244744" grpId="0" animBg="1"/>
      <p:bldP spid="244745" grpId="0" animBg="1"/>
      <p:bldP spid="244746" grpId="0" animBg="1"/>
      <p:bldP spid="244747" grpId="0" animBg="1"/>
      <p:bldP spid="244748" grpId="0" animBg="1"/>
      <p:bldP spid="244749" grpId="0" animBg="1"/>
      <p:bldP spid="244750" grpId="0" animBg="1"/>
      <p:bldP spid="24475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ATOT1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3856" y="80467"/>
            <a:ext cx="13043001" cy="68580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84986" y="1089965"/>
            <a:ext cx="83320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kern="10" spc="-36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cs typeface="Times New Roman" panose="02020603050405020304" pitchFamily="18" charset="0"/>
              </a:rPr>
              <a:t>Xin chân thành cám ơn các quý thầy cô giáo !</a:t>
            </a:r>
            <a:endParaRPr lang="en-US" sz="4800" kern="10" spc="-36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125724" dir="18900000" algn="ctr" rotWithShape="0">
                  <a:srgbClr val="000099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9734" y="4198925"/>
            <a:ext cx="6868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kern="10" dirty="0" err="1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Chúc</a:t>
            </a:r>
            <a:r>
              <a:rPr lang="en-US" sz="3600" kern="10" dirty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en-US" sz="3600" kern="10" dirty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em</a:t>
            </a:r>
            <a:r>
              <a:rPr lang="en-US" sz="3600" kern="10" dirty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chăm</a:t>
            </a:r>
            <a:r>
              <a:rPr lang="en-US" sz="3600" kern="10" dirty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ngoan</a:t>
            </a:r>
            <a:r>
              <a:rPr lang="en-US" sz="3600" kern="10" dirty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, </a:t>
            </a:r>
            <a:r>
              <a:rPr lang="en-US" sz="3600" kern="10" dirty="0" err="1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học</a:t>
            </a:r>
            <a:r>
              <a:rPr lang="en-US" sz="3600" kern="10" dirty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giỏi</a:t>
            </a:r>
            <a:r>
              <a:rPr lang="en-US" sz="3600" kern="10" dirty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276071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406" y="-454178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4596" y="256032"/>
            <a:ext cx="10300410" cy="592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18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ây Vú Sữa: Nguồn Gốc, Đặc Điểm, Cách Trồng, Chăm Sóc – bTaskee">
            <a:extLst>
              <a:ext uri="{FF2B5EF4-FFF2-40B4-BE49-F238E27FC236}">
                <a16:creationId xmlns:a16="http://schemas.microsoft.com/office/drawing/2014/main" id="{A7F3CB87-843B-A397-D719-4301C1058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959428"/>
            <a:ext cx="10009414" cy="489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02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-1238568" y="1925678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Tuần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 15</a:t>
            </a:r>
          </a:p>
          <a:p>
            <a:pPr lvl="0" algn="ctr" defTabSz="914377">
              <a:lnSpc>
                <a:spcPct val="150000"/>
              </a:lnSpc>
              <a:buClr>
                <a:srgbClr val="000000"/>
              </a:buClr>
              <a:defRPr/>
            </a:pPr>
            <a:r>
              <a:rPr lang="vi-VN" sz="52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 đọc 2: Sự tích cây vú sữa</a:t>
            </a:r>
            <a:endParaRPr kumimoji="0" lang="en-US" sz="5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D7D905-B160-9B0E-1056-0CB3C360A46E}"/>
              </a:ext>
            </a:extLst>
          </p:cNvPr>
          <p:cNvSpPr txBox="1"/>
          <p:nvPr/>
        </p:nvSpPr>
        <p:spPr>
          <a:xfrm>
            <a:off x="8910084" y="141514"/>
            <a:ext cx="328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TIẾNG VIỆT 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792873-23C6-749E-47EF-82B3AF5881C2}"/>
              </a:ext>
            </a:extLst>
          </p:cNvPr>
          <p:cNvSpPr/>
          <p:nvPr/>
        </p:nvSpPr>
        <p:spPr>
          <a:xfrm>
            <a:off x="11055875" y="730646"/>
            <a:ext cx="869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vi-VN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1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51943B2-4B3D-4ADD-A1EE-5A0CECFFD40D}"/>
              </a:ext>
            </a:extLst>
          </p:cNvPr>
          <p:cNvGrpSpPr/>
          <p:nvPr/>
        </p:nvGrpSpPr>
        <p:grpSpPr>
          <a:xfrm>
            <a:off x="10319658" y="772054"/>
            <a:ext cx="1762416" cy="1966054"/>
            <a:chOff x="930253" y="1573544"/>
            <a:chExt cx="1279160" cy="1356548"/>
          </a:xfrm>
        </p:grpSpPr>
        <p:pic>
          <p:nvPicPr>
            <p:cNvPr id="9" name="Picture 8">
              <a:hlinkClick r:id="rId3"/>
              <a:extLst>
                <a:ext uri="{FF2B5EF4-FFF2-40B4-BE49-F238E27FC236}">
                  <a16:creationId xmlns:a16="http://schemas.microsoft.com/office/drawing/2014/main" id="{72D9768C-50EE-40E5-BAC2-4C7A4A11F0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64544" y="1573544"/>
              <a:ext cx="1010579" cy="91700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D102348-CBAE-4D7A-85B6-1B68C1FA7396}"/>
                </a:ext>
              </a:extLst>
            </p:cNvPr>
            <p:cNvSpPr txBox="1"/>
            <p:nvPr/>
          </p:nvSpPr>
          <p:spPr>
            <a:xfrm>
              <a:off x="930253" y="2526606"/>
              <a:ext cx="1279160" cy="403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6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6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6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6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6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337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F7E9C774-E661-CA03-3CDF-501E39A3F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770" y="-1825808"/>
            <a:ext cx="6266459" cy="4108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26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      </a:t>
            </a:r>
            <a:endParaRPr kumimoji="0" lang="x-none" altLang="x-non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Picture 4" descr="Sự tích cây vú sữa trang 123 - 124 Tiếng Việt lớp 2 Tập 1 | Cánh diều">
            <a:extLst>
              <a:ext uri="{FF2B5EF4-FFF2-40B4-BE49-F238E27FC236}">
                <a16:creationId xmlns:a16="http://schemas.microsoft.com/office/drawing/2014/main" id="{99ED01A8-8C53-17AC-F142-51754DC50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072662"/>
            <a:ext cx="7482254" cy="440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1118AB-41BA-5030-C088-404F312AD0EE}"/>
              </a:ext>
            </a:extLst>
          </p:cNvPr>
          <p:cNvSpPr txBox="1"/>
          <p:nvPr/>
        </p:nvSpPr>
        <p:spPr>
          <a:xfrm>
            <a:off x="534133" y="633019"/>
            <a:ext cx="6097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1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Bài đọc 2:</a:t>
            </a:r>
            <a:r>
              <a:rPr kumimoji="0" lang="x-none" altLang="x-none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Sự tích cây vú sữa</a:t>
            </a:r>
            <a:endParaRPr kumimoji="0" lang="x-none" altLang="x-none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2532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ự tích cây vú sữa trang 123 - 124 Tiếng Việt lớp 2 Tập 1 | Cánh diều">
            <a:extLst>
              <a:ext uri="{FF2B5EF4-FFF2-40B4-BE49-F238E27FC236}">
                <a16:creationId xmlns:a16="http://schemas.microsoft.com/office/drawing/2014/main" id="{19B4878D-166E-CE23-95B8-CD253AA053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68" y="1015971"/>
            <a:ext cx="8882742" cy="475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27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873" y="-1163752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80025" y="1500673"/>
            <a:ext cx="10515600" cy="4351338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ĐỌC NỐI TIẾP CÂU 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7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 ĐỌC NỐI TIẾP ĐOẠN</a:t>
            </a:r>
          </a:p>
          <a:p>
            <a:r>
              <a:rPr lang="en-US" sz="5400" dirty="0" err="1"/>
              <a:t>Đoạn</a:t>
            </a:r>
            <a:r>
              <a:rPr lang="en-US" sz="5400" dirty="0"/>
              <a:t> 1: </a:t>
            </a:r>
            <a:r>
              <a:rPr lang="en-US" sz="5400" dirty="0" err="1"/>
              <a:t>Từ</a:t>
            </a:r>
            <a:r>
              <a:rPr lang="en-US" sz="5400" dirty="0"/>
              <a:t> </a:t>
            </a:r>
            <a:r>
              <a:rPr lang="en-US" sz="5400" dirty="0" err="1"/>
              <a:t>đầu</a:t>
            </a:r>
            <a:r>
              <a:rPr lang="en-US" sz="5400" dirty="0"/>
              <a:t> </a:t>
            </a:r>
            <a:r>
              <a:rPr lang="en-US" sz="5400" dirty="0" err="1"/>
              <a:t>đến</a:t>
            </a:r>
            <a:r>
              <a:rPr lang="en-US" sz="5400" dirty="0"/>
              <a:t> </a:t>
            </a:r>
            <a:r>
              <a:rPr lang="en-US" sz="5400" dirty="0" err="1" smtClean="0"/>
              <a:t>chờ</a:t>
            </a:r>
            <a:r>
              <a:rPr lang="en-US" sz="5400" dirty="0" smtClean="0"/>
              <a:t> </a:t>
            </a:r>
            <a:r>
              <a:rPr lang="en-US" sz="5400" dirty="0" err="1" smtClean="0"/>
              <a:t>mong</a:t>
            </a:r>
            <a:r>
              <a:rPr lang="en-US" sz="5400" dirty="0" smtClean="0"/>
              <a:t>.</a:t>
            </a:r>
          </a:p>
          <a:p>
            <a:r>
              <a:rPr lang="en-US" sz="5400" dirty="0" err="1" smtClean="0"/>
              <a:t>Đoạn</a:t>
            </a:r>
            <a:r>
              <a:rPr lang="en-US" sz="5400" dirty="0" smtClean="0"/>
              <a:t> </a:t>
            </a:r>
            <a:r>
              <a:rPr lang="en-US" sz="5400" dirty="0"/>
              <a:t>2: </a:t>
            </a:r>
            <a:r>
              <a:rPr lang="en-US" sz="5400" dirty="0" err="1" smtClean="0"/>
              <a:t>Một</a:t>
            </a:r>
            <a:r>
              <a:rPr lang="en-US" sz="5400" dirty="0" smtClean="0"/>
              <a:t> </a:t>
            </a:r>
            <a:r>
              <a:rPr lang="en-US" sz="5400" dirty="0" err="1" smtClean="0"/>
              <a:t>hôm</a:t>
            </a:r>
            <a:r>
              <a:rPr lang="en-US" sz="5400" dirty="0" smtClean="0"/>
              <a:t> </a:t>
            </a:r>
            <a:r>
              <a:rPr lang="en-US" sz="5400" dirty="0" err="1" smtClean="0"/>
              <a:t>đến</a:t>
            </a:r>
            <a:r>
              <a:rPr lang="en-US" sz="5400" dirty="0" smtClean="0"/>
              <a:t> </a:t>
            </a:r>
            <a:r>
              <a:rPr lang="en-US" sz="5400" dirty="0" err="1" smtClean="0"/>
              <a:t>lòng</a:t>
            </a:r>
            <a:r>
              <a:rPr lang="en-US" sz="5400" dirty="0" smtClean="0"/>
              <a:t> </a:t>
            </a:r>
            <a:r>
              <a:rPr lang="en-US" sz="5400" dirty="0" err="1" smtClean="0"/>
              <a:t>cậu</a:t>
            </a:r>
            <a:r>
              <a:rPr lang="en-US" sz="5400" dirty="0" smtClean="0"/>
              <a:t>.</a:t>
            </a:r>
            <a:endParaRPr lang="en-US" sz="5400" dirty="0"/>
          </a:p>
          <a:p>
            <a:r>
              <a:rPr lang="en-US" sz="5400" dirty="0" err="1"/>
              <a:t>Đoạn</a:t>
            </a:r>
            <a:r>
              <a:rPr lang="en-US" sz="5400" dirty="0"/>
              <a:t> 3: </a:t>
            </a:r>
            <a:r>
              <a:rPr lang="en-US" sz="5400" dirty="0" err="1" smtClean="0"/>
              <a:t>Phần</a:t>
            </a:r>
            <a:r>
              <a:rPr lang="en-US" sz="5400" dirty="0" smtClean="0"/>
              <a:t> </a:t>
            </a:r>
            <a:r>
              <a:rPr lang="en-US" sz="5400" dirty="0" err="1"/>
              <a:t>còn</a:t>
            </a:r>
            <a:r>
              <a:rPr lang="en-US" sz="5400" dirty="0"/>
              <a:t> </a:t>
            </a:r>
            <a:r>
              <a:rPr lang="en-US" sz="5400" dirty="0" err="1"/>
              <a:t>lại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64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782</TotalTime>
  <Words>259</Words>
  <Application>Microsoft Office PowerPoint</Application>
  <PresentationFormat>Widescreen</PresentationFormat>
  <Paragraphs>50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Open Sans</vt:lpstr>
      <vt:lpstr>Times New Roman</vt:lpstr>
      <vt:lpstr>UTM Avo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Monkey</dc:creator>
  <dc:description>9Slide.vn</dc:description>
  <cp:lastModifiedBy>Admin</cp:lastModifiedBy>
  <cp:revision>70</cp:revision>
  <dcterms:created xsi:type="dcterms:W3CDTF">2023-10-19T01:35:13Z</dcterms:created>
  <dcterms:modified xsi:type="dcterms:W3CDTF">2025-01-14T03:15:47Z</dcterms:modified>
  <cp:category>9Slide.vn</cp:category>
</cp:coreProperties>
</file>