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57" r:id="rId4"/>
    <p:sldId id="425" r:id="rId5"/>
    <p:sldId id="273" r:id="rId6"/>
    <p:sldId id="259" r:id="rId7"/>
    <p:sldId id="426" r:id="rId8"/>
    <p:sldId id="427" r:id="rId9"/>
    <p:sldId id="428" r:id="rId10"/>
    <p:sldId id="429" r:id="rId11"/>
    <p:sldId id="276" r:id="rId12"/>
    <p:sldId id="422" r:id="rId13"/>
    <p:sldId id="431" r:id="rId14"/>
    <p:sldId id="432" r:id="rId15"/>
    <p:sldId id="430" r:id="rId16"/>
    <p:sldId id="411" r:id="rId17"/>
    <p:sldId id="416" r:id="rId18"/>
    <p:sldId id="414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99FF"/>
    <a:srgbClr val="482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7" autoAdjust="0"/>
    <p:restoredTop sz="91905" autoAdjust="0"/>
  </p:normalViewPr>
  <p:slideViewPr>
    <p:cSldViewPr snapToGrid="0">
      <p:cViewPr varScale="1">
        <p:scale>
          <a:sx n="84" d="100"/>
          <a:sy n="84" d="100"/>
        </p:scale>
        <p:origin x="924" y="15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35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5151-1CD7-3BF8-13C4-EA5CA966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6FAF3-0AE3-1DBC-678A-18E695C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253FD-385F-60B2-A9F7-9AA9EF43C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24BD-63C5-F45B-87E4-631DE2EA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566E9-AD30-7149-F50C-EC76F9D1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D3DC-3D97-70B8-FD04-5F77E47E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135E6-0FE4-E8DD-6F37-F41EFC5E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CFF72-C352-6716-49F2-951DCA2C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8B3B9-9F44-4224-CE2A-B5DF6D80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BFB4-07D4-39A9-664F-A0D850D0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C0B15-61B6-7F80-B95D-5DF90FA4B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9D1AD-0DCB-14A5-05B4-C0441FC9B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C089-8CB3-17D1-958E-355E50E4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353CF-9F74-090F-05B9-6C736DF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A790-A092-9DB6-D512-58CD729E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5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5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1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1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7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3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4F7D-E111-AB6B-63F4-D9155732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A35C4-B319-E564-4064-6EA878FC7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AA924-18B4-A147-E5CA-26A9D59A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CF2A2-E146-ACF3-D730-1F377A55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68944-86E0-5E7A-44DE-D5A52C28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1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1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3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8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7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4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48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3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4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4C1B-26FA-A0A7-BD22-52F94795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F746-9A6B-32CD-2665-BE72A2713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E53CC-EDA1-355E-EE7C-8C15FD58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C65C-0C42-96CF-543F-1434C819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8E874-66FB-7E39-FB16-BC83D44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1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7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A302-94E2-7BE7-32B7-30F27C61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AEBA1-7914-DF17-DA79-2E5F10638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471F1-516C-12D1-0C93-02120D5A4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B0D52-9261-32E7-B89A-F2572E08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07DF8-0472-4362-D1EE-9C04A29E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4BA44-41D6-CBF8-3F70-A5AC0B1F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7355-AA9B-425A-37E2-1A254B2F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7D27E-7998-E4FF-3C83-B787268B8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13138-072D-74E9-CCAD-255707EA7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C06B7-5820-9FE6-6E63-1D2FE825A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F14B2-41B6-A71E-2AF7-2E7161A7B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62AA8F-2F22-51AE-F2D6-9CAC2B59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C837B-B424-4694-F688-72E9CDBD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75C32-ED3D-9B76-A7EB-B9A566B8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B357C-D84A-DD7D-EF31-14326646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D3AE-4C17-B77C-0678-609A95C7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8884C-6C5E-FFEC-4AA8-F3C0DB9A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CE62-2FD9-4FEC-21E6-B249516B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BE74F-05B0-404D-EBAD-C71BCC34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B231E-112F-8B2A-88DE-A9D63575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873F-853A-3EA5-598E-F42A0E06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7F50-1328-6B05-04BE-2E19A135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EA4D0-E354-10F4-5FCE-3DDC64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A3B1F-1889-48F7-0B5F-C43FFA563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B1F31-6EE5-9BD9-AEF6-9B4D00521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8D46-89CA-8856-5B27-50A56F96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EA1A5-77DB-4132-B048-DA786837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BD4C-4239-B373-0120-8379B94B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BAE692-0600-60B3-9184-89779B33E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7F3BE-4ED6-C65F-FC3D-0C1B863E9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133B5-62A4-78AC-10A8-D6AE3728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4D515-B1D4-B0CD-6B08-E3D15B2A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A4394-6830-3023-A498-CC638D08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6EDCE0B-0FD1-4AC3-9F10-6FDF7632819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DB3CE-6B9C-2205-2880-CA62928A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B6F2A-36BD-9E20-704E-59BE3A63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5870-1987-A6B7-0204-9EB13C768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42A2-3F02-02A2-FA51-14A125192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E9D4-9F0C-E2A6-F304-D66AEC22D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C58BE2F-F881-4D95-AA8B-48DE4B8DB50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61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8B0B3CE-F6C0-4841-A4DC-172EFB0741FC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384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10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5.xml"/><Relationship Id="rId18" Type="http://schemas.openxmlformats.org/officeDocument/2006/relationships/image" Target="../media/image29.gi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image" Target="../media/image27.gif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6.gif"/><Relationship Id="rId10" Type="http://schemas.openxmlformats.org/officeDocument/2006/relationships/slide" Target="slide15.xml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10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hoc10.vn/doc-sach/tieng-viet-3-tap-2/1/135/10/" TargetMode="Externa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B7C6B9-B904-E329-F873-9E712F71E94F}"/>
              </a:ext>
            </a:extLst>
          </p:cNvPr>
          <p:cNvGrpSpPr/>
          <p:nvPr/>
        </p:nvGrpSpPr>
        <p:grpSpPr>
          <a:xfrm>
            <a:off x="10319658" y="772054"/>
            <a:ext cx="1762416" cy="1966054"/>
            <a:chOff x="930253" y="1573544"/>
            <a:chExt cx="1279160" cy="1356548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25695C67-1C66-FA82-3D5C-3FECCAC83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73544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0E13A4-75D0-F0B7-AD2D-0A3A37A5A23F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0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6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F71FE-543B-A941-1DDB-7C69B2FB3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943"/>
            <a:ext cx="11059886" cy="1839686"/>
          </a:xfrm>
        </p:spPr>
        <p:txBody>
          <a:bodyPr>
            <a:normAutofit/>
          </a:bodyPr>
          <a:lstStyle/>
          <a:p>
            <a:pPr marL="269977" indent="-269977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vi-VN" sz="4000" b="1" dirty="0">
                <a:latin typeface="+mj-lt"/>
                <a:cs typeface="Arial" pitchFamily="34" charset="0"/>
              </a:rPr>
              <a:t>Thút thít: </a:t>
            </a:r>
            <a:r>
              <a:rPr lang="vi-VN" sz="4000" dirty="0">
                <a:latin typeface="+mj-lt"/>
                <a:cs typeface="Arial" pitchFamily="34" charset="0"/>
              </a:rPr>
              <a:t>từ gợi tả tiếng khóc và rời rạc, xen lẫn tiếng xịt mũi.</a:t>
            </a:r>
          </a:p>
        </p:txBody>
      </p:sp>
      <p:pic>
        <p:nvPicPr>
          <p:cNvPr id="7170" name="Picture 2" descr="Giải Mã Tiếng Khóc Của Trẻ | Cộng đồng Thìa Bạc">
            <a:extLst>
              <a:ext uri="{FF2B5EF4-FFF2-40B4-BE49-F238E27FC236}">
                <a16:creationId xmlns:a16="http://schemas.microsoft.com/office/drawing/2014/main" id="{E3A3795A-BB6E-EC43-7473-790A3F23DD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4" y="2133599"/>
            <a:ext cx="9144000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2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946F-C4D0-8056-E890-60E11B36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sz="4400" b="1" dirty="0">
                <a:latin typeface="+mj-lt"/>
                <a:cs typeface="Arial" pitchFamily="34" charset="0"/>
              </a:rPr>
              <a:t>Rơm rớm: </a:t>
            </a:r>
            <a:r>
              <a:rPr lang="vi-VN" sz="4400" dirty="0">
                <a:latin typeface="+mj-lt"/>
                <a:cs typeface="Arial" pitchFamily="34" charset="0"/>
              </a:rPr>
              <a:t>(nước mắt) ứa ra một ít, chưa thành giọt, thành dòng.</a:t>
            </a:r>
            <a:br>
              <a:rPr lang="vi-VN" sz="4400" dirty="0">
                <a:latin typeface="+mj-lt"/>
                <a:cs typeface="Arial" pitchFamily="34" charset="0"/>
              </a:rPr>
            </a:br>
            <a:endParaRPr lang="en-VN" dirty="0"/>
          </a:p>
        </p:txBody>
      </p:sp>
      <p:pic>
        <p:nvPicPr>
          <p:cNvPr id="8194" name="Picture 2" descr="Cô bé xinh như thiên thần vừa khóc thút thít, vừa xin lỗi mẹ: Đáng yêu thế  này là cùng!">
            <a:extLst>
              <a:ext uri="{FF2B5EF4-FFF2-40B4-BE49-F238E27FC236}">
                <a16:creationId xmlns:a16="http://schemas.microsoft.com/office/drawing/2014/main" id="{CF0A927C-C7E7-CBA0-99AF-DAB3D61D0A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17" y="1690688"/>
            <a:ext cx="9059883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5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ình ảnh Ba đứa Trẻ đọc Sách PNG , Sách, đứa Trẻ, Vui Mừng PNG trong suốt  và Vector để tải xuống miễn phí">
            <a:extLst>
              <a:ext uri="{FF2B5EF4-FFF2-40B4-BE49-F238E27FC236}">
                <a16:creationId xmlns:a16="http://schemas.microsoft.com/office/drawing/2014/main" id="{54F8E21C-4D6C-2C7F-88CE-DC248E0723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379911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6CE9400-D5EC-AEF2-EFC6-E570EFB87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93771" cy="13255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DÀI</a:t>
            </a:r>
          </a:p>
        </p:txBody>
      </p:sp>
    </p:spTree>
    <p:extLst>
      <p:ext uri="{BB962C8B-B14F-4D97-AF65-F5344CB8AC3E}">
        <p14:creationId xmlns:p14="http://schemas.microsoft.com/office/powerpoint/2010/main" val="40089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ình ảnh Ba đứa Trẻ đọc Sách PNG , Sách, đứa Trẻ, Vui Mừng PNG trong suốt  và Vector để tải xuống miễn phí">
            <a:extLst>
              <a:ext uri="{FF2B5EF4-FFF2-40B4-BE49-F238E27FC236}">
                <a16:creationId xmlns:a16="http://schemas.microsoft.com/office/drawing/2014/main" id="{2FD1F2B2-A88B-98C7-A689-41A2F5257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0649"/>
            <a:ext cx="4381995" cy="567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BDAC168-EA76-6E21-70D4-308207805F65}"/>
              </a:ext>
            </a:extLst>
          </p:cNvPr>
          <p:cNvSpPr/>
          <p:nvPr/>
        </p:nvSpPr>
        <p:spPr>
          <a:xfrm>
            <a:off x="1258783" y="83128"/>
            <a:ext cx="4191991" cy="13537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DÀI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7B64B8-D8BB-896E-78D4-711416780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608" y="1825625"/>
            <a:ext cx="7411192" cy="2437617"/>
          </a:xfrm>
        </p:spPr>
        <p:txBody>
          <a:bodyPr/>
          <a:lstStyle/>
          <a:p>
            <a:pPr marL="0" indent="0">
              <a:buNone/>
            </a:pPr>
            <a:r>
              <a:rPr lang="en-VN" dirty="0"/>
              <a:t>     </a:t>
            </a: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Dũng ở sát trường mầm non  nên cứ tan học  là Dũng qua trường mầm non đón bé Lan.</a:t>
            </a:r>
          </a:p>
          <a:p>
            <a:pPr marL="0" indent="0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Bác bảo vệ dẫn Dũng đến chỗ trông những em nhỏ chưa có người đón.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A3E937-4547-A95B-CD4A-28B2DFC59E47}"/>
              </a:ext>
            </a:extLst>
          </p:cNvPr>
          <p:cNvCxnSpPr/>
          <p:nvPr/>
        </p:nvCxnSpPr>
        <p:spPr>
          <a:xfrm flipH="1">
            <a:off x="9645153" y="1896875"/>
            <a:ext cx="44999" cy="2779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1D57AF6-1E85-3DDD-E499-67C769953CDD}"/>
              </a:ext>
            </a:extLst>
          </p:cNvPr>
          <p:cNvCxnSpPr/>
          <p:nvPr/>
        </p:nvCxnSpPr>
        <p:spPr>
          <a:xfrm flipH="1">
            <a:off x="4599510" y="2282068"/>
            <a:ext cx="44999" cy="2779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67026C-6276-F318-55E6-6AEAD79A3483}"/>
              </a:ext>
            </a:extLst>
          </p:cNvPr>
          <p:cNvCxnSpPr/>
          <p:nvPr/>
        </p:nvCxnSpPr>
        <p:spPr>
          <a:xfrm flipH="1">
            <a:off x="10815485" y="2282068"/>
            <a:ext cx="44999" cy="2779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74ABB3-65EF-B6C5-2D6D-7059B8BBC5F0}"/>
              </a:ext>
            </a:extLst>
          </p:cNvPr>
          <p:cNvCxnSpPr/>
          <p:nvPr/>
        </p:nvCxnSpPr>
        <p:spPr>
          <a:xfrm flipH="1">
            <a:off x="10761429" y="2282068"/>
            <a:ext cx="44999" cy="2779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594E18-5DDB-C290-CDC1-511726E95798}"/>
              </a:ext>
            </a:extLst>
          </p:cNvPr>
          <p:cNvCxnSpPr/>
          <p:nvPr/>
        </p:nvCxnSpPr>
        <p:spPr>
          <a:xfrm flipH="1">
            <a:off x="7638216" y="2792706"/>
            <a:ext cx="44999" cy="2779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B19017C-DBFB-238E-0901-2C25A49198BE}"/>
              </a:ext>
            </a:extLst>
          </p:cNvPr>
          <p:cNvCxnSpPr/>
          <p:nvPr/>
        </p:nvCxnSpPr>
        <p:spPr>
          <a:xfrm flipH="1">
            <a:off x="7441088" y="3210397"/>
            <a:ext cx="44999" cy="2779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FA6D41-1894-C6CF-E02A-E35B6491BDA4}"/>
              </a:ext>
            </a:extLst>
          </p:cNvPr>
          <p:cNvCxnSpPr/>
          <p:nvPr/>
        </p:nvCxnSpPr>
        <p:spPr>
          <a:xfrm flipH="1">
            <a:off x="7503753" y="3226323"/>
            <a:ext cx="44999" cy="2779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>
            <a:extLst>
              <a:ext uri="{FF2B5EF4-FFF2-40B4-BE49-F238E27FC236}">
                <a16:creationId xmlns:a16="http://schemas.microsoft.com/office/drawing/2014/main" id="{32306E3F-F3F2-A2A1-49BD-765921B29D71}"/>
              </a:ext>
            </a:extLst>
          </p:cNvPr>
          <p:cNvSpPr/>
          <p:nvPr/>
        </p:nvSpPr>
        <p:spPr>
          <a:xfrm>
            <a:off x="4027610" y="1896875"/>
            <a:ext cx="391886" cy="2731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1FA3AD14-DF78-D9C3-7FFF-7DB52CEFC295}"/>
              </a:ext>
            </a:extLst>
          </p:cNvPr>
          <p:cNvSpPr/>
          <p:nvPr/>
        </p:nvSpPr>
        <p:spPr>
          <a:xfrm>
            <a:off x="4096524" y="2846625"/>
            <a:ext cx="391886" cy="2731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8388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983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8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0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" action="ppaction://noaction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3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DA498F2-95DB-4782-AC50-20E7893504EB}"/>
              </a:ext>
            </a:extLst>
          </p:cNvPr>
          <p:cNvSpPr/>
          <p:nvPr/>
        </p:nvSpPr>
        <p:spPr>
          <a:xfrm>
            <a:off x="3782572" y="1000708"/>
            <a:ext cx="7105340" cy="4684293"/>
          </a:xfrm>
          <a:prstGeom prst="rect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6969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8D860D-61B0-4C31-62E9-2AD489688F08}"/>
              </a:ext>
            </a:extLst>
          </p:cNvPr>
          <p:cNvSpPr/>
          <p:nvPr/>
        </p:nvSpPr>
        <p:spPr>
          <a:xfrm>
            <a:off x="4090086" y="1354237"/>
            <a:ext cx="3002692" cy="18214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18C0C9-6CAE-8BBD-5C8D-A0A02A2AFAA3}"/>
              </a:ext>
            </a:extLst>
          </p:cNvPr>
          <p:cNvSpPr/>
          <p:nvPr/>
        </p:nvSpPr>
        <p:spPr>
          <a:xfrm>
            <a:off x="4088439" y="1751013"/>
            <a:ext cx="3002692" cy="1371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8ADF2A-ED6D-4703-9FAF-1C9D1C617381}"/>
              </a:ext>
            </a:extLst>
          </p:cNvPr>
          <p:cNvSpPr/>
          <p:nvPr/>
        </p:nvSpPr>
        <p:spPr>
          <a:xfrm>
            <a:off x="7611763" y="1376546"/>
            <a:ext cx="3002691" cy="17225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22E30B3-2631-90D2-5CC5-6176DA77C413}"/>
              </a:ext>
            </a:extLst>
          </p:cNvPr>
          <p:cNvSpPr/>
          <p:nvPr/>
        </p:nvSpPr>
        <p:spPr>
          <a:xfrm>
            <a:off x="7610116" y="1581073"/>
            <a:ext cx="2965620" cy="14704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45D1B2-058C-7283-F1D3-7212A4530901}"/>
              </a:ext>
            </a:extLst>
          </p:cNvPr>
          <p:cNvSpPr/>
          <p:nvPr/>
        </p:nvSpPr>
        <p:spPr>
          <a:xfrm>
            <a:off x="4088439" y="3682314"/>
            <a:ext cx="3016696" cy="18214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66B3D96-4137-9FE2-BEC4-7FA394F4B178}"/>
              </a:ext>
            </a:extLst>
          </p:cNvPr>
          <p:cNvSpPr/>
          <p:nvPr/>
        </p:nvSpPr>
        <p:spPr>
          <a:xfrm>
            <a:off x="4088439" y="3758816"/>
            <a:ext cx="2940908" cy="14663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3B41D77-E82F-5DC4-14C2-5E14DA18974E}"/>
              </a:ext>
            </a:extLst>
          </p:cNvPr>
          <p:cNvSpPr/>
          <p:nvPr/>
        </p:nvSpPr>
        <p:spPr>
          <a:xfrm>
            <a:off x="7611763" y="3553742"/>
            <a:ext cx="2767913" cy="19500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ừa ôm cổ anh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D1F6293-4FD2-9D40-A411-BEE369F11093}"/>
              </a:ext>
            </a:extLst>
          </p:cNvPr>
          <p:cNvSpPr/>
          <p:nvPr/>
        </p:nvSpPr>
        <p:spPr>
          <a:xfrm>
            <a:off x="7636475" y="3797731"/>
            <a:ext cx="2718487" cy="14843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64AC877-F644-57BA-E9D2-33753C42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"/>
            <a:ext cx="12191995" cy="685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 animBg="1"/>
      <p:bldP spid="28" grpId="0" animBg="1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3BF22-860F-EDAF-FD8F-4159E1244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961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71C30-5B71-F128-8097-636D6E021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756" y="374073"/>
            <a:ext cx="12191995" cy="6856793"/>
          </a:xfrm>
          <a:prstGeom prst="rect">
            <a:avLst/>
          </a:prstGeom>
        </p:spPr>
      </p:pic>
      <p:pic>
        <p:nvPicPr>
          <p:cNvPr id="9220" name="Picture 4" descr="Giải Bài 16: Đọc: Đón em SGK Tiếng Việt 2 tập 1 Cánh diều">
            <a:extLst>
              <a:ext uri="{FF2B5EF4-FFF2-40B4-BE49-F238E27FC236}">
                <a16:creationId xmlns:a16="http://schemas.microsoft.com/office/drawing/2014/main" id="{F9ADCBAB-6DA0-A6FA-295C-B98D67709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8" y="1413163"/>
            <a:ext cx="6935188" cy="460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0C64B-851C-9EA4-9541-EA983DB3F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Các em quan sát tranh và cho cô biết em thấy gì trong tranh?</a:t>
            </a:r>
          </a:p>
        </p:txBody>
      </p:sp>
      <p:pic>
        <p:nvPicPr>
          <p:cNvPr id="1026" name="Picture 2" descr="Giải Bài 16: Đọc: Đón em SGK Tiếng Việt 2 tập 1 Cánh diều">
            <a:extLst>
              <a:ext uri="{FF2B5EF4-FFF2-40B4-BE49-F238E27FC236}">
                <a16:creationId xmlns:a16="http://schemas.microsoft.com/office/drawing/2014/main" id="{6FCE02A7-8F83-2648-6D37-D94BA3D437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7" y="1883229"/>
            <a:ext cx="8305800" cy="505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1238568" y="192567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16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2: Đón em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7D905-B160-9B0E-1056-0CB3C360A46E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92873-23C6-749E-47EF-82B3AF5881C2}"/>
              </a:ext>
            </a:extLst>
          </p:cNvPr>
          <p:cNvSpPr/>
          <p:nvPr/>
        </p:nvSpPr>
        <p:spPr>
          <a:xfrm>
            <a:off x="11055875" y="730646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51943B2-4B3D-4ADD-A1EE-5A0CECFFD40D}"/>
              </a:ext>
            </a:extLst>
          </p:cNvPr>
          <p:cNvGrpSpPr/>
          <p:nvPr/>
        </p:nvGrpSpPr>
        <p:grpSpPr>
          <a:xfrm>
            <a:off x="10319658" y="772054"/>
            <a:ext cx="1762416" cy="1966054"/>
            <a:chOff x="930253" y="1573544"/>
            <a:chExt cx="1279160" cy="1356548"/>
          </a:xfrm>
        </p:grpSpPr>
        <p:pic>
          <p:nvPicPr>
            <p:cNvPr id="9" name="Picture 8">
              <a:hlinkClick r:id="rId3"/>
              <a:extLst>
                <a:ext uri="{FF2B5EF4-FFF2-40B4-BE49-F238E27FC236}">
                  <a16:creationId xmlns:a16="http://schemas.microsoft.com/office/drawing/2014/main" id="{72D9768C-50EE-40E5-BAC2-4C7A4A11F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73544"/>
              <a:ext cx="1010579" cy="91700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102348-CBAE-4D7A-85B6-1B68C1FA7396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0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6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3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GK Scan] ✓ Đọc: Đón em - Sách Giáo Khoa - Học Online Cùng  Sachgiaibaitap.com">
            <a:extLst>
              <a:ext uri="{FF2B5EF4-FFF2-40B4-BE49-F238E27FC236}">
                <a16:creationId xmlns:a16="http://schemas.microsoft.com/office/drawing/2014/main" id="{26ACBE43-D1BB-0168-823A-05ABD86613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54" y="262248"/>
            <a:ext cx="10515600" cy="659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67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Đón em trang 130 - 131 Tiếng Việt lớp 2 Tập 1 | Cánh diều">
            <a:extLst>
              <a:ext uri="{FF2B5EF4-FFF2-40B4-BE49-F238E27FC236}">
                <a16:creationId xmlns:a16="http://schemas.microsoft.com/office/drawing/2014/main" id="{69B52015-C935-7E48-C953-2F76C11EC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" r="796" b="11978"/>
          <a:stretch/>
        </p:blipFill>
        <p:spPr bwMode="auto">
          <a:xfrm>
            <a:off x="-1" y="0"/>
            <a:ext cx="12192001" cy="57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9D325C-8E02-DC6E-7727-261BC08F2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0127" y="1518846"/>
            <a:ext cx="1930730" cy="4188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HÀ</a:t>
            </a:r>
          </a:p>
        </p:txBody>
      </p:sp>
    </p:spTree>
    <p:extLst>
      <p:ext uri="{BB962C8B-B14F-4D97-AF65-F5344CB8AC3E}">
        <p14:creationId xmlns:p14="http://schemas.microsoft.com/office/powerpoint/2010/main" val="17977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36 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3336 0.24861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TOP 48 Đề đọc hiểu thi vào lớp 10 môn Văn (Có đáp án)">
            <a:extLst>
              <a:ext uri="{FF2B5EF4-FFF2-40B4-BE49-F238E27FC236}">
                <a16:creationId xmlns:a16="http://schemas.microsoft.com/office/drawing/2014/main" id="{C789BD97-1A59-1CAA-590E-F88B9AD0E9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" y="365125"/>
            <a:ext cx="10711544" cy="58941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881FD1C-EA46-5AD0-528F-B2A2C15C6925}"/>
              </a:ext>
            </a:extLst>
          </p:cNvPr>
          <p:cNvSpPr/>
          <p:nvPr/>
        </p:nvSpPr>
        <p:spPr>
          <a:xfrm>
            <a:off x="4582886" y="4855028"/>
            <a:ext cx="3331028" cy="10885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42437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ọc sách thiếu nhi, trẻ em đọc, sách, Hoạt hình png | PNGEgg">
            <a:extLst>
              <a:ext uri="{FF2B5EF4-FFF2-40B4-BE49-F238E27FC236}">
                <a16:creationId xmlns:a16="http://schemas.microsoft.com/office/drawing/2014/main" id="{7506703D-6516-1F30-64B4-E07CAD1EB6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359228"/>
            <a:ext cx="4114801" cy="642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129F4A-EE91-A56A-6FE1-D280970E7B25}"/>
              </a:ext>
            </a:extLst>
          </p:cNvPr>
          <p:cNvSpPr/>
          <p:nvPr/>
        </p:nvSpPr>
        <p:spPr>
          <a:xfrm>
            <a:off x="5078187" y="359228"/>
            <a:ext cx="4561114" cy="111034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6F83E5B-BBBE-0795-CCF3-8D37E1A8CCA0}"/>
              </a:ext>
            </a:extLst>
          </p:cNvPr>
          <p:cNvSpPr/>
          <p:nvPr/>
        </p:nvSpPr>
        <p:spPr>
          <a:xfrm>
            <a:off x="5889171" y="1834242"/>
            <a:ext cx="3102428" cy="88174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ội vàng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7E248E6-C3F0-930E-EB4B-1F549E5D6B83}"/>
              </a:ext>
            </a:extLst>
          </p:cNvPr>
          <p:cNvSpPr/>
          <p:nvPr/>
        </p:nvSpPr>
        <p:spPr>
          <a:xfrm>
            <a:off x="6259280" y="3080657"/>
            <a:ext cx="3102428" cy="88174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hút thít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48DEFB-D0EA-52A3-C954-60BE1AFF04C6}"/>
              </a:ext>
            </a:extLst>
          </p:cNvPr>
          <p:cNvSpPr/>
          <p:nvPr/>
        </p:nvSpPr>
        <p:spPr>
          <a:xfrm>
            <a:off x="6662052" y="4408714"/>
            <a:ext cx="3048005" cy="838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uýt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02063F-E11D-7CBC-A9EC-F43A19B222AA}"/>
              </a:ext>
            </a:extLst>
          </p:cNvPr>
          <p:cNvSpPr/>
          <p:nvPr/>
        </p:nvSpPr>
        <p:spPr>
          <a:xfrm>
            <a:off x="7010399" y="5693229"/>
            <a:ext cx="3102428" cy="7837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ơm rớm</a:t>
            </a:r>
          </a:p>
        </p:txBody>
      </p:sp>
    </p:spTree>
    <p:extLst>
      <p:ext uri="{BB962C8B-B14F-4D97-AF65-F5344CB8AC3E}">
        <p14:creationId xmlns:p14="http://schemas.microsoft.com/office/powerpoint/2010/main" val="41082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38105056-2528-4FFF-8D46-FB16B6A7555D}"/>
              </a:ext>
            </a:extLst>
          </p:cNvPr>
          <p:cNvSpPr/>
          <p:nvPr/>
        </p:nvSpPr>
        <p:spPr>
          <a:xfrm>
            <a:off x="5272088" y="1353558"/>
            <a:ext cx="4189605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tiếng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D1DF1E04-9ECA-4CFD-956C-40BA4491BCDC}"/>
              </a:ext>
            </a:extLst>
          </p:cNvPr>
          <p:cNvGrpSpPr/>
          <p:nvPr/>
        </p:nvGrpSpPr>
        <p:grpSpPr>
          <a:xfrm>
            <a:off x="718481" y="2151023"/>
            <a:ext cx="2354200" cy="1766146"/>
            <a:chOff x="0" y="0"/>
            <a:chExt cx="1042451" cy="1533782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A302CC8-4B6A-4C1C-AEB9-FEF4CCA7D086}"/>
                </a:ext>
              </a:extLst>
            </p:cNvPr>
            <p:cNvSpPr/>
            <p:nvPr/>
          </p:nvSpPr>
          <p:spPr>
            <a:xfrm>
              <a:off x="0" y="0"/>
              <a:ext cx="1042451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57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D16AAA8-06F8-4E63-A15F-99DFD6B588D7}"/>
              </a:ext>
            </a:extLst>
          </p:cNvPr>
          <p:cNvSpPr txBox="1"/>
          <p:nvPr/>
        </p:nvSpPr>
        <p:spPr>
          <a:xfrm>
            <a:off x="907597" y="2297204"/>
            <a:ext cx="2354200" cy="124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1890" b="1" dirty="0" err="1">
                <a:latin typeface="UTM Avo" panose="02040603050506020204" pitchFamily="18" charset="0"/>
                <a:cs typeface="Arial" pitchFamily="34" charset="0"/>
              </a:rPr>
              <a:t>Giọng</a:t>
            </a:r>
            <a:r>
              <a:rPr lang="en-US" sz="189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189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1890" dirty="0">
                <a:latin typeface="UTM Avo" panose="02040603050506020204" pitchFamily="18" charset="0"/>
                <a:cs typeface="Arial" pitchFamily="34" charset="0"/>
              </a:rPr>
              <a:t>: </a:t>
            </a:r>
          </a:p>
          <a:p>
            <a:pPr marL="269977" indent="-269977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1890" dirty="0" err="1">
                <a:latin typeface="UTM Avo" panose="02040603050506020204" pitchFamily="18" charset="0"/>
                <a:cs typeface="Arial" pitchFamily="34" charset="0"/>
              </a:rPr>
              <a:t>Truyền</a:t>
            </a:r>
            <a:r>
              <a:rPr lang="en-US" sz="189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189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endParaRPr lang="en-US" sz="1890" dirty="0">
              <a:latin typeface="UTM Avo" panose="02040603050506020204" pitchFamily="18" charset="0"/>
              <a:cs typeface="Arial" pitchFamily="34" charset="0"/>
            </a:endParaRPr>
          </a:p>
          <a:p>
            <a:pPr marL="269977" indent="-269977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1890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189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1890" dirty="0" err="1">
                <a:latin typeface="UTM Avo" panose="02040603050506020204" pitchFamily="18" charset="0"/>
                <a:cs typeface="Arial" pitchFamily="34" charset="0"/>
              </a:rPr>
              <a:t>tươi</a:t>
            </a:r>
            <a:endParaRPr lang="en-US" sz="1890" dirty="0"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AAED77E5-2155-493A-9B7E-27BADA6B3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0250" y="4114533"/>
            <a:ext cx="2949424" cy="24445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A1F5758-F099-45DB-BC2F-80905CCCAC38}"/>
              </a:ext>
            </a:extLst>
          </p:cNvPr>
          <p:cNvGrpSpPr/>
          <p:nvPr/>
        </p:nvGrpSpPr>
        <p:grpSpPr>
          <a:xfrm>
            <a:off x="3700559" y="2240616"/>
            <a:ext cx="7772960" cy="3454054"/>
            <a:chOff x="0" y="39784"/>
            <a:chExt cx="1913890" cy="1533782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9BAA233-4EE3-4C86-8D2D-5519D12E4BD1}"/>
                </a:ext>
              </a:extLst>
            </p:cNvPr>
            <p:cNvSpPr/>
            <p:nvPr/>
          </p:nvSpPr>
          <p:spPr>
            <a:xfrm>
              <a:off x="0" y="39784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57"/>
            </a:p>
          </p:txBody>
        </p: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A4EC9459-6FA3-495B-92DF-9AF54CA39BFB}"/>
              </a:ext>
            </a:extLst>
          </p:cNvPr>
          <p:cNvSpPr txBox="1"/>
          <p:nvPr/>
        </p:nvSpPr>
        <p:spPr>
          <a:xfrm>
            <a:off x="3967906" y="2301730"/>
            <a:ext cx="2354200" cy="384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18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8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9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05F25293-4D44-4C48-A120-C7502DBD9680}"/>
              </a:ext>
            </a:extLst>
          </p:cNvPr>
          <p:cNvSpPr txBox="1"/>
          <p:nvPr/>
        </p:nvSpPr>
        <p:spPr>
          <a:xfrm>
            <a:off x="3967906" y="2703900"/>
            <a:ext cx="7400798" cy="820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977" indent="-269977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vi-VN" sz="189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vi-VN" sz="1890" b="1" dirty="0">
                <a:latin typeface="+mj-lt"/>
                <a:cs typeface="Arial" pitchFamily="34" charset="0"/>
              </a:rPr>
              <a:t>Thút thít: </a:t>
            </a:r>
            <a:r>
              <a:rPr lang="vi-VN" sz="1890" dirty="0">
                <a:latin typeface="+mj-lt"/>
                <a:cs typeface="Arial" pitchFamily="34" charset="0"/>
              </a:rPr>
              <a:t>từ gợi tả tiếng khóc và rời rạc, xen lẫn tiếng xịt mũi.</a:t>
            </a:r>
          </a:p>
          <a:p>
            <a:pPr marL="269977" indent="-269977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vi-VN" sz="1890" b="1" dirty="0">
                <a:latin typeface="+mj-lt"/>
                <a:cs typeface="Arial" pitchFamily="34" charset="0"/>
              </a:rPr>
              <a:t>Rơm rớm: </a:t>
            </a:r>
            <a:r>
              <a:rPr lang="vi-VN" sz="1890" dirty="0">
                <a:latin typeface="+mj-lt"/>
                <a:cs typeface="Arial" pitchFamily="34" charset="0"/>
              </a:rPr>
              <a:t>(nước mắt)ứa ra một ít, chưa thành giọt, thành dòng.</a:t>
            </a:r>
          </a:p>
        </p:txBody>
      </p:sp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B8DF2427-CE3A-4EF9-9697-1500C3409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219" y="582461"/>
            <a:ext cx="1344600" cy="154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919</TotalTime>
  <Words>215</Words>
  <Application>Microsoft Office PowerPoint</Application>
  <PresentationFormat>Widescreen</PresentationFormat>
  <Paragraphs>39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1_Office Theme</vt:lpstr>
      <vt:lpstr>2_Office Theme</vt:lpstr>
      <vt:lpstr>PowerPoint Presentation</vt:lpstr>
      <vt:lpstr>Các em quan sát tranh và cho cô biết em thấy gì trong tranh?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Thút thít: từ gợi tả tiếng khóc và rời rạc, xen lẫn tiếng xịt mũi.</vt:lpstr>
      <vt:lpstr>Rơm rớm: (nước mắt) ứa ra một ít, chưa thành giọt, thành dòng. </vt:lpstr>
      <vt:lpstr>LUYỆN ĐỌC CÂU DÀI</vt:lpstr>
      <vt:lpstr>PowerPoint Presentation</vt:lpstr>
      <vt:lpstr>PowerPoint Presentation</vt:lpstr>
      <vt:lpstr>PowerPoint Presentation</vt:lpstr>
      <vt:lpstr>Đón em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Monkey</dc:creator>
  <dc:description>9Slide.vn</dc:description>
  <cp:lastModifiedBy>Admin</cp:lastModifiedBy>
  <cp:revision>63</cp:revision>
  <dcterms:created xsi:type="dcterms:W3CDTF">2023-10-19T01:35:13Z</dcterms:created>
  <dcterms:modified xsi:type="dcterms:W3CDTF">2025-01-13T00:45:24Z</dcterms:modified>
  <cp:category>9Slide.vn</cp:category>
</cp:coreProperties>
</file>