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6"/>
  </p:notesMasterIdLst>
  <p:sldIdLst>
    <p:sldId id="372" r:id="rId2"/>
    <p:sldId id="272" r:id="rId3"/>
    <p:sldId id="266" r:id="rId4"/>
    <p:sldId id="257" r:id="rId5"/>
    <p:sldId id="279" r:id="rId6"/>
    <p:sldId id="267" r:id="rId7"/>
    <p:sldId id="268" r:id="rId8"/>
    <p:sldId id="269" r:id="rId9"/>
    <p:sldId id="281" r:id="rId10"/>
    <p:sldId id="270" r:id="rId11"/>
    <p:sldId id="280" r:id="rId12"/>
    <p:sldId id="271" r:id="rId13"/>
    <p:sldId id="282" r:id="rId14"/>
    <p:sldId id="283" r:id="rId15"/>
    <p:sldId id="284" r:id="rId16"/>
    <p:sldId id="285" r:id="rId17"/>
    <p:sldId id="286" r:id="rId18"/>
    <p:sldId id="287" r:id="rId19"/>
    <p:sldId id="288" r:id="rId20"/>
    <p:sldId id="289" r:id="rId21"/>
    <p:sldId id="273" r:id="rId22"/>
    <p:sldId id="274" r:id="rId23"/>
    <p:sldId id="304" r:id="rId24"/>
    <p:sldId id="264" r:id="rId25"/>
  </p:sldIdLst>
  <p:sldSz cx="18288000" cy="10287000"/>
  <p:notesSz cx="6858000" cy="9144000"/>
  <p:embeddedFontLst>
    <p:embeddedFont>
      <p:font typeface="Cambria Math" pitchFamily="18" charset="0"/>
      <p:regular r:id="rId27"/>
    </p:embeddedFont>
    <p:embeddedFont>
      <p:font typeface="Gamja Flower" charset="-127"/>
      <p:regular r:id="rId28"/>
    </p:embeddedFont>
    <p:embeddedFont>
      <p:font typeface="Gaegu Bold" charset="0"/>
      <p:bold r:id="rId29"/>
    </p:embeddedFont>
    <p:embeddedFont>
      <p:font typeface="Calibri" pitchFamily="34" charset="0"/>
      <p:regular r:id="rId30"/>
      <p:bold r:id="rId31"/>
      <p:italic r:id="rId32"/>
      <p:boldItalic r:id="rId33"/>
    </p:embeddedFont>
    <p:embeddedFont>
      <p:font typeface="Franklin Gothic Medium" pitchFamily="34" charset="0"/>
      <p:regular r:id="rId34"/>
      <p:italic r:id="rId35"/>
    </p:embeddedFont>
  </p:embeddedFontLst>
  <p:defaultTextStyle>
    <a:defPPr>
      <a:defRPr lang="en-US"/>
    </a:defPPr>
    <a:lvl1pPr marL="0" algn="l" defTabSz="914393" rtl="0" eaLnBrk="1" latinLnBrk="0" hangingPunct="1">
      <a:defRPr sz="1800" kern="1200">
        <a:solidFill>
          <a:schemeClr val="tx1"/>
        </a:solidFill>
        <a:latin typeface="+mn-lt"/>
        <a:ea typeface="+mn-ea"/>
        <a:cs typeface="+mn-cs"/>
      </a:defRPr>
    </a:lvl1pPr>
    <a:lvl2pPr marL="457196" algn="l" defTabSz="914393" rtl="0" eaLnBrk="1" latinLnBrk="0" hangingPunct="1">
      <a:defRPr sz="1800" kern="1200">
        <a:solidFill>
          <a:schemeClr val="tx1"/>
        </a:solidFill>
        <a:latin typeface="+mn-lt"/>
        <a:ea typeface="+mn-ea"/>
        <a:cs typeface="+mn-cs"/>
      </a:defRPr>
    </a:lvl2pPr>
    <a:lvl3pPr marL="914393" algn="l" defTabSz="914393" rtl="0" eaLnBrk="1" latinLnBrk="0" hangingPunct="1">
      <a:defRPr sz="1800" kern="1200">
        <a:solidFill>
          <a:schemeClr val="tx1"/>
        </a:solidFill>
        <a:latin typeface="+mn-lt"/>
        <a:ea typeface="+mn-ea"/>
        <a:cs typeface="+mn-cs"/>
      </a:defRPr>
    </a:lvl3pPr>
    <a:lvl4pPr marL="1371589" algn="l" defTabSz="914393" rtl="0" eaLnBrk="1" latinLnBrk="0" hangingPunct="1">
      <a:defRPr sz="1800" kern="1200">
        <a:solidFill>
          <a:schemeClr val="tx1"/>
        </a:solidFill>
        <a:latin typeface="+mn-lt"/>
        <a:ea typeface="+mn-ea"/>
        <a:cs typeface="+mn-cs"/>
      </a:defRPr>
    </a:lvl4pPr>
    <a:lvl5pPr marL="1828785" algn="l" defTabSz="914393" rtl="0" eaLnBrk="1" latinLnBrk="0" hangingPunct="1">
      <a:defRPr sz="1800" kern="1200">
        <a:solidFill>
          <a:schemeClr val="tx1"/>
        </a:solidFill>
        <a:latin typeface="+mn-lt"/>
        <a:ea typeface="+mn-ea"/>
        <a:cs typeface="+mn-cs"/>
      </a:defRPr>
    </a:lvl5pPr>
    <a:lvl6pPr marL="2285982" algn="l" defTabSz="914393" rtl="0" eaLnBrk="1" latinLnBrk="0" hangingPunct="1">
      <a:defRPr sz="1800" kern="1200">
        <a:solidFill>
          <a:schemeClr val="tx1"/>
        </a:solidFill>
        <a:latin typeface="+mn-lt"/>
        <a:ea typeface="+mn-ea"/>
        <a:cs typeface="+mn-cs"/>
      </a:defRPr>
    </a:lvl6pPr>
    <a:lvl7pPr marL="2743178" algn="l" defTabSz="914393" rtl="0" eaLnBrk="1" latinLnBrk="0" hangingPunct="1">
      <a:defRPr sz="1800" kern="1200">
        <a:solidFill>
          <a:schemeClr val="tx1"/>
        </a:solidFill>
        <a:latin typeface="+mn-lt"/>
        <a:ea typeface="+mn-ea"/>
        <a:cs typeface="+mn-cs"/>
      </a:defRPr>
    </a:lvl7pPr>
    <a:lvl8pPr marL="3200374" algn="l" defTabSz="914393" rtl="0" eaLnBrk="1" latinLnBrk="0" hangingPunct="1">
      <a:defRPr sz="1800" kern="1200">
        <a:solidFill>
          <a:schemeClr val="tx1"/>
        </a:solidFill>
        <a:latin typeface="+mn-lt"/>
        <a:ea typeface="+mn-ea"/>
        <a:cs typeface="+mn-cs"/>
      </a:defRPr>
    </a:lvl8pPr>
    <a:lvl9pPr marL="3657571" algn="l" defTabSz="91439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21" autoAdjust="0"/>
    <p:restoredTop sz="94580" autoAdjust="0"/>
  </p:normalViewPr>
  <p:slideViewPr>
    <p:cSldViewPr showGuides="1">
      <p:cViewPr varScale="1">
        <p:scale>
          <a:sx n="43" d="100"/>
          <a:sy n="43" d="100"/>
        </p:scale>
        <p:origin x="-101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4867B-8059-4600-8C9E-8250FA8FEADD}" type="datetimeFigureOut">
              <a:rPr lang="en-US" smtClean="0"/>
              <a:t>28/10/2025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4680E-1088-409D-A0F1-F97BCFC7F225}" type="slidenum">
              <a:rPr lang="en-US" smtClean="0"/>
              <a:t>‹#›</a:t>
            </a:fld>
            <a:endParaRPr lang="en-US"/>
          </a:p>
        </p:txBody>
      </p:sp>
    </p:spTree>
    <p:extLst>
      <p:ext uri="{BB962C8B-B14F-4D97-AF65-F5344CB8AC3E}">
        <p14:creationId xmlns:p14="http://schemas.microsoft.com/office/powerpoint/2010/main" val="3507432733"/>
      </p:ext>
    </p:extLst>
  </p:cSld>
  <p:clrMap bg1="lt1" tx1="dk1" bg2="lt2" tx2="dk2" accent1="accent1" accent2="accent2" accent3="accent3" accent4="accent4" accent5="accent5" accent6="accent6" hlink="hlink" folHlink="folHlink"/>
  <p:notesStyle>
    <a:lvl1pPr marL="0" algn="l" defTabSz="914393" rtl="0" eaLnBrk="1" latinLnBrk="0" hangingPunct="1">
      <a:defRPr sz="1200" kern="1200">
        <a:solidFill>
          <a:schemeClr val="tx1"/>
        </a:solidFill>
        <a:latin typeface="+mn-lt"/>
        <a:ea typeface="+mn-ea"/>
        <a:cs typeface="+mn-cs"/>
      </a:defRPr>
    </a:lvl1pPr>
    <a:lvl2pPr marL="457196" algn="l" defTabSz="914393" rtl="0" eaLnBrk="1" latinLnBrk="0" hangingPunct="1">
      <a:defRPr sz="1200" kern="1200">
        <a:solidFill>
          <a:schemeClr val="tx1"/>
        </a:solidFill>
        <a:latin typeface="+mn-lt"/>
        <a:ea typeface="+mn-ea"/>
        <a:cs typeface="+mn-cs"/>
      </a:defRPr>
    </a:lvl2pPr>
    <a:lvl3pPr marL="914393" algn="l" defTabSz="914393" rtl="0" eaLnBrk="1" latinLnBrk="0" hangingPunct="1">
      <a:defRPr sz="1200" kern="1200">
        <a:solidFill>
          <a:schemeClr val="tx1"/>
        </a:solidFill>
        <a:latin typeface="+mn-lt"/>
        <a:ea typeface="+mn-ea"/>
        <a:cs typeface="+mn-cs"/>
      </a:defRPr>
    </a:lvl3pPr>
    <a:lvl4pPr marL="1371589" algn="l" defTabSz="914393" rtl="0" eaLnBrk="1" latinLnBrk="0" hangingPunct="1">
      <a:defRPr sz="1200" kern="1200">
        <a:solidFill>
          <a:schemeClr val="tx1"/>
        </a:solidFill>
        <a:latin typeface="+mn-lt"/>
        <a:ea typeface="+mn-ea"/>
        <a:cs typeface="+mn-cs"/>
      </a:defRPr>
    </a:lvl4pPr>
    <a:lvl5pPr marL="1828785" algn="l" defTabSz="914393" rtl="0" eaLnBrk="1" latinLnBrk="0" hangingPunct="1">
      <a:defRPr sz="1200" kern="1200">
        <a:solidFill>
          <a:schemeClr val="tx1"/>
        </a:solidFill>
        <a:latin typeface="+mn-lt"/>
        <a:ea typeface="+mn-ea"/>
        <a:cs typeface="+mn-cs"/>
      </a:defRPr>
    </a:lvl5pPr>
    <a:lvl6pPr marL="2285982" algn="l" defTabSz="914393" rtl="0" eaLnBrk="1" latinLnBrk="0" hangingPunct="1">
      <a:defRPr sz="1200" kern="1200">
        <a:solidFill>
          <a:schemeClr val="tx1"/>
        </a:solidFill>
        <a:latin typeface="+mn-lt"/>
        <a:ea typeface="+mn-ea"/>
        <a:cs typeface="+mn-cs"/>
      </a:defRPr>
    </a:lvl6pPr>
    <a:lvl7pPr marL="2743178" algn="l" defTabSz="914393" rtl="0" eaLnBrk="1" latinLnBrk="0" hangingPunct="1">
      <a:defRPr sz="1200" kern="1200">
        <a:solidFill>
          <a:schemeClr val="tx1"/>
        </a:solidFill>
        <a:latin typeface="+mn-lt"/>
        <a:ea typeface="+mn-ea"/>
        <a:cs typeface="+mn-cs"/>
      </a:defRPr>
    </a:lvl7pPr>
    <a:lvl8pPr marL="3200374" algn="l" defTabSz="914393" rtl="0" eaLnBrk="1" latinLnBrk="0" hangingPunct="1">
      <a:defRPr sz="1200" kern="1200">
        <a:solidFill>
          <a:schemeClr val="tx1"/>
        </a:solidFill>
        <a:latin typeface="+mn-lt"/>
        <a:ea typeface="+mn-ea"/>
        <a:cs typeface="+mn-cs"/>
      </a:defRPr>
    </a:lvl8pPr>
    <a:lvl9pPr marL="3657571" algn="l" defTabSz="9143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8" name="Freeform 7"/>
          <p:cNvSpPr/>
          <p:nvPr/>
        </p:nvSpPr>
        <p:spPr>
          <a:xfrm>
            <a:off x="-4760"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ctrTitle"/>
          </p:nvPr>
        </p:nvSpPr>
        <p:spPr>
          <a:xfrm rot="19140000">
            <a:off x="1634225" y="2595604"/>
            <a:ext cx="11297246" cy="1806459"/>
          </a:xfrm>
        </p:spPr>
        <p:txBody>
          <a:bodyPr bIns="16328" anchor="b"/>
          <a:lstStyle>
            <a:lvl1pPr>
              <a:defRPr sz="5700"/>
            </a:lvl1pPr>
          </a:lstStyle>
          <a:p>
            <a:r>
              <a:rPr lang="en-US" smtClean="0"/>
              <a:t>Click to edit Master title style</a:t>
            </a:r>
            <a:endParaRPr lang="en-US" dirty="0"/>
          </a:p>
        </p:txBody>
      </p:sp>
      <p:sp>
        <p:nvSpPr>
          <p:cNvPr id="3" name="Subtitle 2"/>
          <p:cNvSpPr>
            <a:spLocks noGrp="1"/>
          </p:cNvSpPr>
          <p:nvPr>
            <p:ph type="subTitle" idx="1"/>
          </p:nvPr>
        </p:nvSpPr>
        <p:spPr>
          <a:xfrm rot="19140000">
            <a:off x="2424555" y="3706388"/>
            <a:ext cx="13022262" cy="493889"/>
          </a:xfrm>
        </p:spPr>
        <p:txBody>
          <a:bodyPr tIns="16328">
            <a:normAutofit/>
          </a:bodyPr>
          <a:lstStyle>
            <a:lvl1pPr marL="0" indent="0" algn="l">
              <a:buNone/>
              <a:defRPr kumimoji="0" lang="en-US" sz="2500" b="0" i="0" u="none" strike="noStrike" kern="1200" cap="all" spc="714" normalizeH="0" baseline="0" noProof="0" dirty="0" smtClean="0">
                <a:ln>
                  <a:noFill/>
                </a:ln>
                <a:solidFill>
                  <a:schemeClr val="tx1"/>
                </a:solidFill>
                <a:effectLst/>
                <a:uLnTx/>
                <a:uFillTx/>
                <a:latin typeface="+mn-lt"/>
                <a:ea typeface="+mj-ea"/>
                <a:cs typeface="Tunga" pitchFamily="2"/>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pPr marL="0" marR="0" lvl="0" indent="0" algn="l" defTabSz="163284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70175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411959"/>
            <a:ext cx="12039600" cy="70175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760"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7" name="Right Triangle 6"/>
          <p:cNvSpPr/>
          <p:nvPr/>
        </p:nvSpPr>
        <p:spPr>
          <a:xfrm>
            <a:off x="1" y="3971925"/>
            <a:ext cx="7143750" cy="63150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title"/>
          </p:nvPr>
        </p:nvSpPr>
        <p:spPr>
          <a:xfrm rot="19140000">
            <a:off x="1638798" y="2590106"/>
            <a:ext cx="11301984" cy="1811264"/>
          </a:xfrm>
        </p:spPr>
        <p:txBody>
          <a:bodyPr bIns="16328" anchor="b"/>
          <a:lstStyle>
            <a:lvl1pPr algn="l">
              <a:defRPr kumimoji="0" lang="en-US" sz="57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632844"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2432304" y="3702456"/>
            <a:ext cx="13021056" cy="493776"/>
          </a:xfrm>
        </p:spPr>
        <p:txBody>
          <a:bodyPr anchor="t">
            <a:normAutofit/>
          </a:bodyPr>
          <a:lstStyle>
            <a:lvl1pPr marL="0" indent="0">
              <a:buNone/>
              <a:defRPr kumimoji="0" lang="en-US" sz="2500" b="0" i="0" u="none" strike="noStrike" kern="1200" cap="all" spc="714" normalizeH="0" baseline="0" noProof="0" dirty="0" smtClean="0">
                <a:ln>
                  <a:noFill/>
                </a:ln>
                <a:solidFill>
                  <a:schemeClr val="tx1"/>
                </a:solidFill>
                <a:effectLst/>
                <a:uLnTx/>
                <a:uFillTx/>
                <a:latin typeface="+mn-lt"/>
                <a:ea typeface="+mj-ea"/>
                <a:cs typeface="Tunga" pitchFamily="2"/>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marL="0" marR="0" lvl="0" indent="0" algn="l" defTabSz="163284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20" y="1645920"/>
            <a:ext cx="6400800" cy="5568696"/>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400032" y="1645920"/>
            <a:ext cx="6400800" cy="5568696"/>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645920"/>
            <a:ext cx="6400800" cy="822960"/>
          </a:xfrm>
        </p:spPr>
        <p:txBody>
          <a:bodyPr anchor="b">
            <a:normAutofit/>
          </a:bodyPr>
          <a:lstStyle>
            <a:lvl1pPr marL="0" indent="0">
              <a:buNone/>
              <a:defRPr lang="en-US" sz="2500" b="0" kern="1200" cap="all" spc="714" baseline="0" dirty="0" smtClean="0">
                <a:solidFill>
                  <a:schemeClr val="tx1"/>
                </a:solidFill>
                <a:latin typeface="+mn-lt"/>
                <a:ea typeface="+mj-ea"/>
                <a:cs typeface="Tunga" pitchFamily="2"/>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marL="0" lvl="0" indent="0" algn="l" defTabSz="1632844"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638300" y="2552772"/>
            <a:ext cx="6400800" cy="4663440"/>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400032" y="1645920"/>
            <a:ext cx="6400800" cy="822960"/>
          </a:xfrm>
        </p:spPr>
        <p:txBody>
          <a:bodyPr anchor="b">
            <a:normAutofit/>
          </a:bodyPr>
          <a:lstStyle>
            <a:lvl1pPr marL="0" indent="0">
              <a:buNone/>
              <a:defRPr lang="en-US" sz="2500" b="0" kern="1200" cap="all" spc="714" baseline="0" dirty="0" smtClean="0">
                <a:solidFill>
                  <a:schemeClr val="tx1"/>
                </a:solidFill>
                <a:latin typeface="+mn-lt"/>
                <a:ea typeface="+mj-ea"/>
                <a:cs typeface="Tunga" pitchFamily="2"/>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marL="0" lvl="0" indent="0" algn="l" defTabSz="1632844"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9400032" y="2552772"/>
            <a:ext cx="6400800" cy="4663440"/>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28/10/2025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8" name="Right Triangle 17"/>
          <p:cNvSpPr/>
          <p:nvPr/>
        </p:nvSpPr>
        <p:spPr>
          <a:xfrm rot="5400000">
            <a:off x="2581278" y="-2581275"/>
            <a:ext cx="10287000" cy="15449556"/>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marL="0" algn="ctr" defTabSz="1632844" rtl="0" eaLnBrk="1" latinLnBrk="0" hangingPunct="1"/>
            <a:endParaRPr lang="en-US" sz="3200" kern="1200">
              <a:solidFill>
                <a:schemeClr val="lt1"/>
              </a:solidFill>
              <a:latin typeface="+mn-lt"/>
              <a:ea typeface="+mn-ea"/>
              <a:cs typeface="+mn-cs"/>
            </a:endParaRPr>
          </a:p>
        </p:txBody>
      </p:sp>
      <p:sp>
        <p:nvSpPr>
          <p:cNvPr id="2" name="Title 1"/>
          <p:cNvSpPr>
            <a:spLocks noGrp="1"/>
          </p:cNvSpPr>
          <p:nvPr>
            <p:ph type="title"/>
          </p:nvPr>
        </p:nvSpPr>
        <p:spPr>
          <a:xfrm rot="19140000">
            <a:off x="1569860" y="2364155"/>
            <a:ext cx="10424160" cy="1634141"/>
          </a:xfrm>
        </p:spPr>
        <p:txBody>
          <a:bodyPr bIns="0" anchor="b"/>
          <a:lstStyle>
            <a:lvl1pPr algn="l">
              <a:defRPr kumimoji="0" lang="en-US" sz="50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632844"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9499105" y="3928368"/>
            <a:ext cx="7615558" cy="498703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2595908" y="3380078"/>
            <a:ext cx="11589520" cy="934971"/>
          </a:xfrm>
        </p:spPr>
        <p:txBody>
          <a:bodyPr>
            <a:normAutofit/>
          </a:bodyPr>
          <a:lstStyle>
            <a:lvl1pPr marL="0" indent="0">
              <a:buNone/>
              <a:defRPr lang="en-US" sz="2500" b="1" kern="1200" dirty="0" smtClean="0">
                <a:solidFill>
                  <a:srgbClr val="FFFFFF"/>
                </a:solidFill>
                <a:latin typeface="+mn-lt"/>
                <a:ea typeface="+mn-ea"/>
                <a:cs typeface="+mn-cs"/>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marL="0" marR="0" lvl="0" indent="0" algn="l" defTabSz="1632844" rtl="0" eaLnBrk="1" fontAlgn="auto" latinLnBrk="0" hangingPunct="1">
              <a:lnSpc>
                <a:spcPct val="100000"/>
              </a:lnSpc>
              <a:spcBef>
                <a:spcPts val="536"/>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28/10/2025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4057651" y="0"/>
            <a:ext cx="14230350" cy="10287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326569" anchor="ctr"/>
          <a:lstStyle>
            <a:lvl1pPr algn="r">
              <a:defRPr/>
            </a:lvl1pPr>
          </a:lstStyle>
          <a:p>
            <a:r>
              <a:rPr lang="en-US" smtClean="0"/>
              <a:t>Click icon to add picture</a:t>
            </a:r>
            <a:endParaRPr lang="en-US" dirty="0"/>
          </a:p>
        </p:txBody>
      </p:sp>
      <p:sp>
        <p:nvSpPr>
          <p:cNvPr id="9" name="Right Triangle 8"/>
          <p:cNvSpPr/>
          <p:nvPr/>
        </p:nvSpPr>
        <p:spPr>
          <a:xfrm>
            <a:off x="1"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 name="Freeform 9"/>
          <p:cNvSpPr/>
          <p:nvPr/>
        </p:nvSpPr>
        <p:spPr>
          <a:xfrm>
            <a:off x="1" y="7572375"/>
            <a:ext cx="7143750" cy="27146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title"/>
          </p:nvPr>
        </p:nvSpPr>
        <p:spPr>
          <a:xfrm rot="19140000">
            <a:off x="1342394" y="2576252"/>
            <a:ext cx="10972800" cy="1301166"/>
          </a:xfrm>
        </p:spPr>
        <p:txBody>
          <a:bodyPr anchor="b"/>
          <a:lstStyle>
            <a:lvl1pPr algn="l">
              <a:defRPr sz="50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2286959" y="3270794"/>
            <a:ext cx="12193090" cy="1110996"/>
          </a:xfrm>
        </p:spPr>
        <p:txBody>
          <a:bodyPr/>
          <a:lstStyle>
            <a:lvl1pPr marL="0" indent="0">
              <a:buNone/>
              <a:defRPr sz="2500">
                <a:solidFill>
                  <a:schemeClr val="tx2"/>
                </a:solidFill>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med">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763" y="7575950"/>
            <a:ext cx="7148514" cy="271105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8" name="Freeform 7"/>
          <p:cNvSpPr/>
          <p:nvPr/>
        </p:nvSpPr>
        <p:spPr>
          <a:xfrm>
            <a:off x="-4760" y="7576939"/>
            <a:ext cx="18292760" cy="271006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Placeholder 1"/>
          <p:cNvSpPr>
            <a:spLocks noGrp="1"/>
          </p:cNvSpPr>
          <p:nvPr>
            <p:ph type="title"/>
          </p:nvPr>
        </p:nvSpPr>
        <p:spPr>
          <a:xfrm>
            <a:off x="1645920" y="548640"/>
            <a:ext cx="15041880" cy="822960"/>
          </a:xfrm>
          <a:prstGeom prst="rect">
            <a:avLst/>
          </a:prstGeom>
        </p:spPr>
        <p:txBody>
          <a:bodyPr vert="horz" lIns="163284" tIns="81642" rIns="163284" bIns="8164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45920" y="1650943"/>
            <a:ext cx="15041880" cy="5369774"/>
          </a:xfrm>
          <a:prstGeom prst="rect">
            <a:avLst/>
          </a:prstGeom>
        </p:spPr>
        <p:txBody>
          <a:bodyPr vert="horz" lIns="163284" tIns="81642" rIns="163284" bIns="816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402336" y="8805672"/>
            <a:ext cx="4352544" cy="301752"/>
          </a:xfrm>
          <a:prstGeom prst="rect">
            <a:avLst/>
          </a:prstGeom>
        </p:spPr>
        <p:txBody>
          <a:bodyPr vert="horz" lIns="163284" tIns="81642" rIns="163284" bIns="81642" rtlCol="0" anchor="ctr"/>
          <a:lstStyle>
            <a:lvl1pPr algn="l">
              <a:defRPr sz="2100">
                <a:solidFill>
                  <a:srgbClr val="FFFFFF"/>
                </a:solidFill>
              </a:defRPr>
            </a:lvl1pPr>
          </a:lstStyle>
          <a:p>
            <a:fld id="{1D8BD707-D9CF-40AE-B4C6-C98DA3205C09}" type="datetimeFigureOut">
              <a:rPr lang="en-US" smtClean="0"/>
              <a:t>28/10/2025</a:t>
            </a:fld>
            <a:endParaRPr lang="en-US"/>
          </a:p>
        </p:txBody>
      </p:sp>
      <p:sp>
        <p:nvSpPr>
          <p:cNvPr id="5" name="Footer Placeholder 4"/>
          <p:cNvSpPr>
            <a:spLocks noGrp="1"/>
          </p:cNvSpPr>
          <p:nvPr>
            <p:ph type="ftr" sz="quarter" idx="3"/>
          </p:nvPr>
        </p:nvSpPr>
        <p:spPr>
          <a:xfrm>
            <a:off x="7035028" y="9427683"/>
            <a:ext cx="9448800" cy="411480"/>
          </a:xfrm>
          <a:prstGeom prst="rect">
            <a:avLst/>
          </a:prstGeom>
        </p:spPr>
        <p:txBody>
          <a:bodyPr vert="horz" lIns="163284" tIns="81642" rIns="163284" bIns="81642" rtlCol="0" anchor="ctr"/>
          <a:lstStyle>
            <a:lvl1pPr algn="r">
              <a:defRPr sz="1800" cap="all" spc="357" baseline="0">
                <a:solidFill>
                  <a:srgbClr val="FFFFFF"/>
                </a:solidFill>
              </a:defRPr>
            </a:lvl1pPr>
          </a:lstStyle>
          <a:p>
            <a:endParaRPr lang="en-US"/>
          </a:p>
        </p:txBody>
      </p:sp>
      <p:sp>
        <p:nvSpPr>
          <p:cNvPr id="6" name="Slide Number Placeholder 5"/>
          <p:cNvSpPr>
            <a:spLocks noGrp="1"/>
          </p:cNvSpPr>
          <p:nvPr>
            <p:ph type="sldNum" sz="quarter" idx="4"/>
          </p:nvPr>
        </p:nvSpPr>
        <p:spPr>
          <a:xfrm>
            <a:off x="16802076" y="9256233"/>
            <a:ext cx="1005840" cy="754380"/>
          </a:xfrm>
          <a:prstGeom prst="ellipse">
            <a:avLst/>
          </a:prstGeom>
          <a:ln w="19050">
            <a:solidFill>
              <a:srgbClr val="FFFFFF"/>
            </a:solidFill>
          </a:ln>
        </p:spPr>
        <p:txBody>
          <a:bodyPr vert="horz" lIns="16328" tIns="16328" rIns="16328" bIns="16328" rtlCol="0" anchor="ctr">
            <a:normAutofit/>
          </a:bodyPr>
          <a:lstStyle>
            <a:lvl1pPr algn="ctr">
              <a:defRPr sz="2900">
                <a:solidFill>
                  <a:srgbClr val="FFFFFF"/>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sh dir="r"/>
  </p:transition>
  <p:timing>
    <p:tnLst>
      <p:par>
        <p:cTn id="1" dur="indefinite" restart="never" nodeType="tmRoot"/>
      </p:par>
    </p:tnLst>
  </p:timing>
  <p:txStyles>
    <p:titleStyle>
      <a:lvl1pPr algn="l" defTabSz="1632844" rtl="0" eaLnBrk="1" latinLnBrk="0" hangingPunct="1">
        <a:spcBef>
          <a:spcPct val="0"/>
        </a:spcBef>
        <a:buNone/>
        <a:defRPr sz="5000" kern="1200" cap="all" baseline="0">
          <a:solidFill>
            <a:schemeClr val="tx1"/>
          </a:solidFill>
          <a:latin typeface="+mj-lt"/>
          <a:ea typeface="+mj-ea"/>
          <a:cs typeface="+mj-cs"/>
        </a:defRPr>
      </a:lvl1pPr>
    </p:titleStyle>
    <p:bodyStyle>
      <a:lvl1pPr marL="612317" indent="-612317" algn="l" defTabSz="1632844" rtl="0" eaLnBrk="1" latinLnBrk="0" hangingPunct="1">
        <a:spcBef>
          <a:spcPts val="1429"/>
        </a:spcBef>
        <a:buFont typeface="Arial" pitchFamily="34" charset="0"/>
        <a:buNone/>
        <a:defRPr sz="2900" b="1" kern="1200">
          <a:solidFill>
            <a:schemeClr val="tx1"/>
          </a:solidFill>
          <a:latin typeface="+mn-lt"/>
          <a:ea typeface="+mn-ea"/>
          <a:cs typeface="+mn-cs"/>
        </a:defRPr>
      </a:lvl1pPr>
      <a:lvl2pPr marL="310240" indent="-310240" algn="l" defTabSz="1632844" rtl="0" eaLnBrk="1" latinLnBrk="0" hangingPunct="1">
        <a:spcBef>
          <a:spcPts val="536"/>
        </a:spcBef>
        <a:buClr>
          <a:schemeClr val="accent2"/>
        </a:buClr>
        <a:buFont typeface="Wingdings" pitchFamily="2" charset="2"/>
        <a:buChar char="§"/>
        <a:defRPr sz="2900" kern="1200">
          <a:solidFill>
            <a:schemeClr val="tx1"/>
          </a:solidFill>
          <a:latin typeface="+mn-lt"/>
          <a:ea typeface="+mn-ea"/>
          <a:cs typeface="+mn-cs"/>
        </a:defRPr>
      </a:lvl2pPr>
      <a:lvl3pPr marL="718451" indent="-293912" algn="l" defTabSz="1632844" rtl="0" eaLnBrk="1" latinLnBrk="0" hangingPunct="1">
        <a:spcBef>
          <a:spcPts val="536"/>
        </a:spcBef>
        <a:buClr>
          <a:schemeClr val="accent2"/>
        </a:buClr>
        <a:buFont typeface="Wingdings" pitchFamily="2" charset="2"/>
        <a:buChar char="§"/>
        <a:defRPr sz="2900" kern="1200">
          <a:solidFill>
            <a:schemeClr val="tx1"/>
          </a:solidFill>
          <a:latin typeface="+mn-lt"/>
          <a:ea typeface="+mn-ea"/>
          <a:cs typeface="+mn-cs"/>
        </a:defRPr>
      </a:lvl3pPr>
      <a:lvl4pPr marL="1126662" indent="-293912" algn="l" defTabSz="1632844" rtl="0" eaLnBrk="1" latinLnBrk="0" hangingPunct="1">
        <a:spcBef>
          <a:spcPts val="536"/>
        </a:spcBef>
        <a:buClr>
          <a:schemeClr val="accent2"/>
        </a:buClr>
        <a:buFont typeface="Wingdings" pitchFamily="2" charset="2"/>
        <a:buChar char="§"/>
        <a:defRPr sz="2900" kern="1200">
          <a:solidFill>
            <a:schemeClr val="tx1"/>
          </a:solidFill>
          <a:latin typeface="+mn-lt"/>
          <a:ea typeface="+mn-ea"/>
          <a:cs typeface="+mn-cs"/>
        </a:defRPr>
      </a:lvl4pPr>
      <a:lvl5pPr marL="1534873" indent="-310240" algn="l" defTabSz="1632844" rtl="0" eaLnBrk="1" latinLnBrk="0" hangingPunct="1">
        <a:spcBef>
          <a:spcPts val="536"/>
        </a:spcBef>
        <a:buClr>
          <a:schemeClr val="accent2"/>
        </a:buClr>
        <a:buFont typeface="Wingdings" pitchFamily="2" charset="2"/>
        <a:buChar char="§"/>
        <a:defRPr sz="2900" kern="1200">
          <a:solidFill>
            <a:schemeClr val="tx1"/>
          </a:solidFill>
          <a:latin typeface="+mn-lt"/>
          <a:ea typeface="+mn-ea"/>
          <a:cs typeface="+mn-cs"/>
        </a:defRPr>
      </a:lvl5pPr>
      <a:lvl6pPr marL="1959413" indent="-310240" algn="l" defTabSz="1632844" rtl="0" eaLnBrk="1" latinLnBrk="0" hangingPunct="1">
        <a:spcBef>
          <a:spcPts val="536"/>
        </a:spcBef>
        <a:buClr>
          <a:schemeClr val="accent2"/>
        </a:buClr>
        <a:buFont typeface="Wingdings" pitchFamily="2" charset="2"/>
        <a:buChar char="§"/>
        <a:defRPr sz="2500" kern="1200">
          <a:solidFill>
            <a:schemeClr val="tx1"/>
          </a:solidFill>
          <a:latin typeface="+mn-lt"/>
          <a:ea typeface="+mn-ea"/>
          <a:cs typeface="+mn-cs"/>
        </a:defRPr>
      </a:lvl6pPr>
      <a:lvl7pPr marL="2416609" indent="-293912" algn="l" defTabSz="1632844" rtl="0" eaLnBrk="1" latinLnBrk="0" hangingPunct="1">
        <a:spcBef>
          <a:spcPts val="536"/>
        </a:spcBef>
        <a:buClr>
          <a:schemeClr val="accent2"/>
        </a:buClr>
        <a:buFont typeface="Wingdings" pitchFamily="2" charset="2"/>
        <a:buChar char="§"/>
        <a:defRPr sz="2500" kern="1200">
          <a:solidFill>
            <a:schemeClr val="tx1"/>
          </a:solidFill>
          <a:latin typeface="+mn-lt"/>
          <a:ea typeface="+mn-ea"/>
          <a:cs typeface="+mn-cs"/>
        </a:defRPr>
      </a:lvl7pPr>
      <a:lvl8pPr marL="2824820" indent="-293912" algn="l" defTabSz="1632844" rtl="0" eaLnBrk="1" latinLnBrk="0" hangingPunct="1">
        <a:spcBef>
          <a:spcPts val="536"/>
        </a:spcBef>
        <a:buClr>
          <a:schemeClr val="accent2"/>
        </a:buClr>
        <a:buFont typeface="Wingdings" pitchFamily="2" charset="2"/>
        <a:buChar char="§"/>
        <a:defRPr sz="2500" kern="1200">
          <a:solidFill>
            <a:schemeClr val="tx1"/>
          </a:solidFill>
          <a:latin typeface="+mn-lt"/>
          <a:ea typeface="+mn-ea"/>
          <a:cs typeface="+mn-cs"/>
        </a:defRPr>
      </a:lvl8pPr>
      <a:lvl9pPr marL="3200374" indent="-293912" algn="l" defTabSz="1632844" rtl="0" eaLnBrk="1" latinLnBrk="0" hangingPunct="1">
        <a:spcBef>
          <a:spcPts val="536"/>
        </a:spcBef>
        <a:buClr>
          <a:schemeClr val="accent2"/>
        </a:buClr>
        <a:buFont typeface="Wingdings" pitchFamily="2" charset="2"/>
        <a:buChar char="§"/>
        <a:defRPr sz="2500" kern="1200">
          <a:solidFill>
            <a:schemeClr val="tx1"/>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8.svg"/><Relationship Id="rId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2.svg"/><Relationship Id="rId5" Type="http://schemas.openxmlformats.org/officeDocument/2006/relationships/image" Target="../media/image13.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13.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svg"/><Relationship Id="rId5" Type="http://schemas.openxmlformats.org/officeDocument/2006/relationships/image" Target="../media/image13.sv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58.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13.svg"/><Relationship Id="rId12"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24.png"/><Relationship Id="rId9" Type="http://schemas.openxmlformats.org/officeDocument/2006/relationships/image" Target="../media/image66.sv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10" Type="http://schemas.openxmlformats.org/officeDocument/2006/relationships/image" Target="../media/image69.svg"/><Relationship Id="rId4" Type="http://schemas.openxmlformats.org/officeDocument/2006/relationships/image" Target="../media/image24.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24.png"/><Relationship Id="rId9" Type="http://schemas.openxmlformats.org/officeDocument/2006/relationships/image" Target="../media/image71.sv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13.svg"/><Relationship Id="rId12"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76.svg"/><Relationship Id="rId5" Type="http://schemas.openxmlformats.org/officeDocument/2006/relationships/image" Target="../media/image13.svg"/><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80.svg"/><Relationship Id="rId5" Type="http://schemas.openxmlformats.org/officeDocument/2006/relationships/image" Target="../media/image13.svg"/><Relationship Id="rId10" Type="http://schemas.openxmlformats.org/officeDocument/2006/relationships/image" Target="../media/image47.png"/><Relationship Id="rId4" Type="http://schemas.openxmlformats.org/officeDocument/2006/relationships/image" Target="../media/image24.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8.svg"/><Relationship Id="rId3" Type="http://schemas.openxmlformats.org/officeDocument/2006/relationships/image" Target="../media/image20.svg"/><Relationship Id="rId7" Type="http://schemas.openxmlformats.org/officeDocument/2006/relationships/image" Target="../media/image82.svg"/><Relationship Id="rId12"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86.svg"/><Relationship Id="rId5" Type="http://schemas.openxmlformats.org/officeDocument/2006/relationships/image" Target="../media/image22.svg"/><Relationship Id="rId10"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84.sv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svg"/><Relationship Id="rId7" Type="http://schemas.openxmlformats.org/officeDocument/2006/relationships/image" Target="../media/image82.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2.svg"/><Relationship Id="rId5" Type="http://schemas.openxmlformats.org/officeDocument/2006/relationships/image" Target="../media/image22.svg"/><Relationship Id="rId10"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90.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13.svg"/><Relationship Id="rId12"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10" Type="http://schemas.openxmlformats.org/officeDocument/2006/relationships/image" Target="../media/image39.svg"/><Relationship Id="rId4" Type="http://schemas.openxmlformats.org/officeDocument/2006/relationships/image" Target="../media/image8.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Freeform 4"/>
          <p:cNvSpPr/>
          <p:nvPr/>
        </p:nvSpPr>
        <p:spPr>
          <a:xfrm rot="-1389375">
            <a:off x="1071718" y="5700631"/>
            <a:ext cx="1684688" cy="3850712"/>
          </a:xfrm>
          <a:custGeom>
            <a:avLst/>
            <a:gdLst/>
            <a:ahLst/>
            <a:cxnLst/>
            <a:rect l="l" t="t" r="r" b="b"/>
            <a:pathLst>
              <a:path w="1684687" h="3850712">
                <a:moveTo>
                  <a:pt x="0" y="0"/>
                </a:moveTo>
                <a:lnTo>
                  <a:pt x="1684686" y="0"/>
                </a:lnTo>
                <a:lnTo>
                  <a:pt x="1684686" y="3850712"/>
                </a:lnTo>
                <a:lnTo>
                  <a:pt x="0" y="385071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5" name="Freeform 5"/>
          <p:cNvSpPr/>
          <p:nvPr/>
        </p:nvSpPr>
        <p:spPr>
          <a:xfrm rot="980325">
            <a:off x="13537934" y="1168586"/>
            <a:ext cx="2466012" cy="2909750"/>
          </a:xfrm>
          <a:custGeom>
            <a:avLst/>
            <a:gdLst/>
            <a:ahLst/>
            <a:cxnLst/>
            <a:rect l="l" t="t" r="r" b="b"/>
            <a:pathLst>
              <a:path w="2466012" h="2909749">
                <a:moveTo>
                  <a:pt x="0" y="0"/>
                </a:moveTo>
                <a:lnTo>
                  <a:pt x="2466012" y="0"/>
                </a:lnTo>
                <a:lnTo>
                  <a:pt x="2466012" y="2909749"/>
                </a:lnTo>
                <a:lnTo>
                  <a:pt x="0" y="29097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8" name="TextBox 8"/>
          <p:cNvSpPr txBox="1"/>
          <p:nvPr/>
        </p:nvSpPr>
        <p:spPr>
          <a:xfrm>
            <a:off x="2208579" y="2130688"/>
            <a:ext cx="13870846" cy="4916731"/>
          </a:xfrm>
          <a:prstGeom prst="rect">
            <a:avLst/>
          </a:prstGeom>
        </p:spPr>
        <p:txBody>
          <a:bodyPr wrap="square" lIns="0" tIns="0" rIns="0" bIns="0" rtlCol="0" anchor="t">
            <a:spAutoFit/>
          </a:bodyPr>
          <a:lstStyle/>
          <a:p>
            <a:pPr algn="ctr">
              <a:lnSpc>
                <a:spcPct val="150000"/>
              </a:lnSpc>
            </a:pPr>
            <a:r>
              <a:rPr lang="en-US" sz="7100" b="1" dirty="0">
                <a:solidFill>
                  <a:srgbClr val="F9F9F9"/>
                </a:solidFill>
                <a:latin typeface="Arial" panose="020B0604020202020204" pitchFamily="34" charset="0"/>
                <a:cs typeface="Arial" panose="020B0604020202020204" pitchFamily="34" charset="0"/>
              </a:rPr>
              <a:t>KÍNH CHÀO </a:t>
            </a:r>
          </a:p>
          <a:p>
            <a:pPr algn="ctr">
              <a:lnSpc>
                <a:spcPct val="150000"/>
              </a:lnSpc>
            </a:pPr>
            <a:r>
              <a:rPr lang="en-US" sz="7100" b="1" dirty="0">
                <a:solidFill>
                  <a:srgbClr val="F9F9F9"/>
                </a:solidFill>
                <a:latin typeface="Arial" panose="020B0604020202020204" pitchFamily="34" charset="0"/>
                <a:cs typeface="Arial" panose="020B0604020202020204" pitchFamily="34" charset="0"/>
              </a:rPr>
              <a:t>QUÝ THẦY CÔ VÀ CÁC BẠN </a:t>
            </a:r>
          </a:p>
          <a:p>
            <a:pPr algn="ctr">
              <a:lnSpc>
                <a:spcPct val="150000"/>
              </a:lnSpc>
            </a:pPr>
            <a:r>
              <a:rPr lang="en-US" sz="7100" b="1" dirty="0">
                <a:solidFill>
                  <a:srgbClr val="F9F9F9"/>
                </a:solidFill>
                <a:latin typeface="Arial" panose="020B0604020202020204" pitchFamily="34" charset="0"/>
                <a:cs typeface="Arial" panose="020B0604020202020204" pitchFamily="34" charset="0"/>
              </a:rPr>
              <a:t>ĐẾN VỚI BUỔI HỌC HÔM NAY</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2" name="TextBox 1"/>
          <p:cNvSpPr txBox="1"/>
          <p:nvPr/>
        </p:nvSpPr>
        <p:spPr>
          <a:xfrm>
            <a:off x="1393090" y="927830"/>
            <a:ext cx="15501820" cy="3949797"/>
          </a:xfrm>
          <a:prstGeom prst="rect">
            <a:avLst/>
          </a:prstGeom>
          <a:noFill/>
        </p:spPr>
        <p:txBody>
          <a:bodyPr wrap="square" lIns="91439" tIns="45719" rIns="91439" bIns="45719">
            <a:spAutoFit/>
          </a:bodyPr>
          <a:lstStyle/>
          <a:p>
            <a:pPr algn="just">
              <a:lnSpc>
                <a:spcPct val="150000"/>
              </a:lnSpc>
              <a:spcAft>
                <a:spcPts val="1000"/>
              </a:spcAft>
            </a:pPr>
            <a:r>
              <a:rPr lang="en-US" sz="3900" dirty="0" err="1">
                <a:solidFill>
                  <a:srgbClr val="C00000"/>
                </a:solidFill>
                <a:latin typeface="Arial" panose="020B0604020202020204" pitchFamily="34" charset="0"/>
                <a:ea typeface="Calibri" panose="020F0502020204030204" pitchFamily="34" charset="0"/>
                <a:cs typeface="Arial" panose="020B0604020202020204" pitchFamily="34" charset="0"/>
              </a:rPr>
              <a:t>Hướng</a:t>
            </a:r>
            <a:r>
              <a:rPr lang="en-US" sz="39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C00000"/>
                </a:solidFill>
                <a:latin typeface="Arial" panose="020B0604020202020204" pitchFamily="34" charset="0"/>
                <a:ea typeface="Calibri" panose="020F0502020204030204" pitchFamily="34" charset="0"/>
                <a:cs typeface="Arial" panose="020B0604020202020204" pitchFamily="34" charset="0"/>
              </a:rPr>
              <a:t>dẫn</a:t>
            </a:r>
            <a:endParaRPr lang="en-US" sz="3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Em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hãy</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a:t>
            </a:r>
            <a:r>
              <a:rPr lang="en-US" sz="3900" dirty="0">
                <a:latin typeface="Arial" panose="020B0604020202020204" pitchFamily="34" charset="0"/>
                <a:ea typeface="Calibri" panose="020F0502020204030204" pitchFamily="34" charset="0"/>
                <a:cs typeface="Arial" panose="020B0604020202020204" pitchFamily="34" charset="0"/>
              </a:rPr>
              <a:t> 1 kg 250 g </a:t>
            </a:r>
            <a:r>
              <a:rPr lang="en-US" sz="3900" dirty="0" err="1">
                <a:latin typeface="Arial" panose="020B0604020202020204" pitchFamily="34" charset="0"/>
                <a:ea typeface="Calibri" panose="020F0502020204030204" pitchFamily="34" charset="0"/>
                <a:cs typeface="Arial" panose="020B0604020202020204" pitchFamily="34" charset="0"/>
              </a:rPr>
              <a:t>dưới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hỗn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có</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phần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là</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Chuyển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hỗn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vừa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tìm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được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về</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089997" y="5228711"/>
            <a:ext cx="5111554" cy="41148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mc:AlternateContent xmlns:mc="http://schemas.openxmlformats.org/markup-compatibility/2006" xmlns:a14="http://schemas.microsoft.com/office/drawing/2010/main">
        <mc:Choice Requires="a14">
          <p:sp>
            <p:nvSpPr>
              <p:cNvPr id="2" name="TextBox 1"/>
              <p:cNvSpPr txBox="1"/>
              <p:nvPr/>
            </p:nvSpPr>
            <p:spPr>
              <a:xfrm>
                <a:off x="1241861" y="711004"/>
                <a:ext cx="7365126" cy="5632822"/>
              </a:xfrm>
              <a:prstGeom prst="rect">
                <a:avLst/>
              </a:prstGeom>
              <a:noFill/>
            </p:spPr>
            <p:txBody>
              <a:bodyPr wrap="square" lIns="91439" tIns="45719" rIns="91439" bIns="45719">
                <a:spAutoFit/>
              </a:bodyPr>
              <a:lstStyle/>
              <a:p>
                <a:pPr algn="just">
                  <a:lnSpc>
                    <a:spcPct val="150000"/>
                  </a:lnSpc>
                  <a:spcAft>
                    <a:spcPts val="1000"/>
                  </a:spcAft>
                </a:pPr>
                <a:r>
                  <a:rPr lang="en-US" sz="3900" b="1" dirty="0" err="1">
                    <a:latin typeface="Arial" panose="020B0604020202020204" pitchFamily="34" charset="0"/>
                    <a:ea typeface="Calibri" panose="020F0502020204030204" pitchFamily="34" charset="0"/>
                    <a:cs typeface="Arial" panose="020B0604020202020204" pitchFamily="34" charset="0"/>
                  </a:rPr>
                  <a:t>Ví</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dụ</a:t>
                </a:r>
                <a:r>
                  <a:rPr lang="en-US" sz="3900" b="1" dirty="0">
                    <a:latin typeface="Arial" panose="020B0604020202020204" pitchFamily="34" charset="0"/>
                    <a:ea typeface="Calibri" panose="020F0502020204030204" pitchFamily="34" charset="0"/>
                    <a:cs typeface="Arial" panose="020B0604020202020204" pitchFamily="34" charset="0"/>
                  </a:rPr>
                  <a:t> 1b:</a:t>
                </a:r>
              </a:p>
              <a:p>
                <a:pPr algn="ctr">
                  <a:lnSpc>
                    <a:spcPct val="150000"/>
                  </a:lnSpc>
                  <a:spcAft>
                    <a:spcPts val="1000"/>
                  </a:spcAft>
                </a:pPr>
                <a:r>
                  <a:rPr lang="en-US" sz="39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rgbClr val="FF0000"/>
                    </a:solidFill>
                    <a:latin typeface="Arial" panose="020B0604020202020204" pitchFamily="34" charset="0"/>
                    <a:ea typeface="Calibri" panose="020F0502020204030204" pitchFamily="34" charset="0"/>
                    <a:cs typeface="Arial" panose="020B0604020202020204" pitchFamily="34" charset="0"/>
                  </a:rPr>
                  <a:t>giải</a:t>
                </a:r>
                <a:endPar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495" indent="-571495">
                  <a:lnSpc>
                    <a:spcPct val="150000"/>
                  </a:lnSpc>
                  <a:buFont typeface="Arial" panose="020B0604020202020204" pitchFamily="34" charset="0"/>
                  <a:buChar char="•"/>
                </a:pPr>
                <a:r>
                  <a:rPr lang="vi-VN" sz="3900" dirty="0">
                    <a:latin typeface="Arial" panose="020B0604020202020204" pitchFamily="34" charset="0"/>
                    <a:cs typeface="Arial" panose="020B0604020202020204" pitchFamily="34" charset="0"/>
                  </a:rPr>
                  <a:t>Ta có: 1 kg 250 g = 1 </a:t>
                </a:r>
                <a14:m>
                  <m:oMath xmlns:m="http://schemas.openxmlformats.org/officeDocument/2006/math">
                    <m:f>
                      <m:fPr>
                        <m:ctrlPr>
                          <a:rPr lang="en-US" sz="3900" i="1">
                            <a:latin typeface="Cambria Math"/>
                          </a:rPr>
                        </m:ctrlPr>
                      </m:fPr>
                      <m:num>
                        <m:r>
                          <a:rPr lang="vi-VN" sz="3900">
                            <a:latin typeface="Cambria Math" panose="02040503050406030204" pitchFamily="18" charset="0"/>
                          </a:rPr>
                          <m:t>250</m:t>
                        </m:r>
                      </m:num>
                      <m:den>
                        <m:r>
                          <a:rPr lang="vi-VN" sz="3900">
                            <a:latin typeface="Cambria Math" panose="02040503050406030204" pitchFamily="18" charset="0"/>
                          </a:rPr>
                          <m:t>1 000</m:t>
                        </m:r>
                      </m:den>
                    </m:f>
                  </m:oMath>
                </a14:m>
                <a:r>
                  <a:rPr lang="vi-VN" sz="3900" dirty="0">
                    <a:latin typeface="Arial" panose="020B0604020202020204" pitchFamily="34" charset="0"/>
                    <a:cs typeface="Arial" panose="020B0604020202020204" pitchFamily="34" charset="0"/>
                  </a:rPr>
                  <a:t> kg.</a:t>
                </a:r>
                <a:endParaRPr lang="en-US" sz="3900" dirty="0">
                  <a:latin typeface="Arial" panose="020B0604020202020204" pitchFamily="34" charset="0"/>
                  <a:cs typeface="Arial" panose="020B0604020202020204" pitchFamily="34" charset="0"/>
                </a:endParaRPr>
              </a:p>
              <a:p>
                <a:pPr marL="571495" indent="-571495">
                  <a:lnSpc>
                    <a:spcPct val="150000"/>
                  </a:lnSpc>
                  <a:buFont typeface="Arial" panose="020B0604020202020204" pitchFamily="34" charset="0"/>
                  <a:buChar char="•"/>
                </a:pPr>
                <a:r>
                  <a:rPr lang="vi-VN" sz="3900" dirty="0">
                    <a:latin typeface="Arial" panose="020B0604020202020204" pitchFamily="34" charset="0"/>
                    <a:cs typeface="Arial" panose="020B0604020202020204" pitchFamily="34" charset="0"/>
                  </a:rPr>
                  <a:t>Ta có:  1 </a:t>
                </a:r>
                <a14:m>
                  <m:oMath xmlns:m="http://schemas.openxmlformats.org/officeDocument/2006/math">
                    <m:f>
                      <m:fPr>
                        <m:ctrlPr>
                          <a:rPr lang="en-US" sz="3900" i="1">
                            <a:latin typeface="Cambria Math"/>
                          </a:rPr>
                        </m:ctrlPr>
                      </m:fPr>
                      <m:num>
                        <m:r>
                          <a:rPr lang="vi-VN" sz="3900">
                            <a:latin typeface="Cambria Math" panose="02040503050406030204" pitchFamily="18" charset="0"/>
                          </a:rPr>
                          <m:t>250</m:t>
                        </m:r>
                      </m:num>
                      <m:den>
                        <m:r>
                          <a:rPr lang="vi-VN" sz="3900">
                            <a:latin typeface="Cambria Math" panose="02040503050406030204" pitchFamily="18" charset="0"/>
                          </a:rPr>
                          <m:t>1 000</m:t>
                        </m:r>
                      </m:den>
                    </m:f>
                  </m:oMath>
                </a14:m>
                <a:r>
                  <a:rPr lang="vi-VN" sz="3900" dirty="0">
                    <a:latin typeface="Arial" panose="020B0604020202020204" pitchFamily="34" charset="0"/>
                    <a:cs typeface="Arial" panose="020B0604020202020204" pitchFamily="34" charset="0"/>
                  </a:rPr>
                  <a:t> kg = 1,25 kg.</a:t>
                </a:r>
                <a:endParaRPr lang="en-US" sz="3900" dirty="0">
                  <a:latin typeface="Arial" panose="020B0604020202020204" pitchFamily="34" charset="0"/>
                  <a:cs typeface="Arial" panose="020B0604020202020204" pitchFamily="34" charset="0"/>
                </a:endParaRPr>
              </a:p>
              <a:p>
                <a:pPr>
                  <a:lnSpc>
                    <a:spcPct val="150000"/>
                  </a:lnSpc>
                </a:pPr>
                <a:r>
                  <a:rPr lang="vi-VN" sz="3900" dirty="0">
                    <a:latin typeface="Arial" panose="020B0604020202020204" pitchFamily="34" charset="0"/>
                    <a:cs typeface="Arial" panose="020B0604020202020204" pitchFamily="34" charset="0"/>
                  </a:rPr>
                  <a:t>Vậy 1 kg 250 g = 1,25 kg.</a:t>
                </a:r>
                <a:endParaRPr lang="en-US" sz="39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41860" y="711002"/>
                <a:ext cx="7365126" cy="5699702"/>
              </a:xfrm>
              <a:prstGeom prst="rect">
                <a:avLst/>
              </a:prstGeom>
              <a:blipFill rotWithShape="1">
                <a:blip r:embed="rId8"/>
                <a:stretch>
                  <a:fillRect l="-6" t="-8" r="3" b="7"/>
                </a:stretch>
              </a:blipFill>
            </p:spPr>
            <p:txBody>
              <a:bodyPr/>
              <a:lstStyle/>
              <a:p>
                <a:r>
                  <a:rPr lang="en-US" altLang="en-US">
                    <a:noFill/>
                  </a:rPr>
                  <a:t> </a:t>
                </a:r>
              </a:p>
            </p:txBody>
          </p:sp>
        </mc:Fallback>
      </mc:AlternateContent>
      <p:pic>
        <p:nvPicPr>
          <p:cNvPr id="6" name="Picture 5"/>
          <p:cNvPicPr>
            <a:picLocks noChangeAspect="1"/>
          </p:cNvPicPr>
          <p:nvPr/>
        </p:nvPicPr>
        <p:blipFill>
          <a:blip r:embed="rId9"/>
          <a:srcRect/>
          <a:stretch>
            <a:fillRect/>
          </a:stretch>
        </p:blipFill>
        <p:spPr>
          <a:xfrm>
            <a:off x="11926885" y="1569209"/>
            <a:ext cx="4292570" cy="4741121"/>
          </a:xfrm>
          <a:prstGeom prst="rect">
            <a:avLst/>
          </a:prstGeom>
        </p:spPr>
      </p:pic>
      <p:pic>
        <p:nvPicPr>
          <p:cNvPr id="7"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88518" y="7450280"/>
            <a:ext cx="2412444" cy="1993283"/>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1103131" y="869006"/>
            <a:ext cx="16081742" cy="8191984"/>
          </a:xfrm>
          <a:prstGeom prst="rect">
            <a:avLst/>
          </a:prstGeom>
          <a:noFill/>
        </p:spPr>
        <p:txBody>
          <a:bodyPr wrap="square" lIns="91439" tIns="45719" rIns="91439" bIns="45719">
            <a:spAutoFit/>
          </a:bodyPr>
          <a:lstStyle/>
          <a:p>
            <a:pPr algn="just">
              <a:lnSpc>
                <a:spcPct val="150000"/>
              </a:lnSpc>
              <a:spcAft>
                <a:spcPts val="1000"/>
              </a:spcAft>
            </a:pPr>
            <a:r>
              <a:rPr lang="en-US" sz="3900" b="1" dirty="0" err="1">
                <a:latin typeface="Arial" panose="020B0604020202020204" pitchFamily="34" charset="0"/>
                <a:ea typeface="Calibri" panose="020F0502020204030204" pitchFamily="34" charset="0"/>
                <a:cs typeface="Arial" panose="020B0604020202020204" pitchFamily="34" charset="0"/>
              </a:rPr>
              <a:t>Ví</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dụ</a:t>
            </a:r>
            <a:r>
              <a:rPr lang="en-US" sz="3900" b="1" dirty="0">
                <a:latin typeface="Arial" panose="020B0604020202020204" pitchFamily="34" charset="0"/>
                <a:ea typeface="Calibri" panose="020F0502020204030204" pitchFamily="34" charset="0"/>
                <a:cs typeface="Arial" panose="020B0604020202020204" pitchFamily="34" charset="0"/>
              </a:rPr>
              <a:t> 2: </a:t>
            </a:r>
            <a:r>
              <a:rPr lang="en-US" sz="3900" dirty="0">
                <a:latin typeface="Arial" panose="020B0604020202020204" pitchFamily="34" charset="0"/>
                <a:ea typeface="Calibri" panose="020F0502020204030204" pitchFamily="34" charset="0"/>
                <a:cs typeface="Arial" panose="020B0604020202020204" pitchFamily="34" charset="0"/>
              </a:rPr>
              <a:t>a)</a:t>
            </a:r>
          </a:p>
          <a:p>
            <a:pPr algn="just">
              <a:lnSpc>
                <a:spcPct val="150000"/>
              </a:lnSpc>
              <a:spcAft>
                <a:spcPts val="1000"/>
              </a:spcAft>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a:latin typeface="Arial" panose="020B0604020202020204" pitchFamily="34" charset="0"/>
                <a:ea typeface="Calibri" panose="020F0502020204030204" pitchFamily="34" charset="0"/>
                <a:cs typeface="Arial" panose="020B0604020202020204" pitchFamily="34" charset="0"/>
              </a:rPr>
              <a:t>275 g </a:t>
            </a:r>
            <a:r>
              <a:rPr lang="en-US" sz="3900" dirty="0" err="1">
                <a:latin typeface="Arial" panose="020B0604020202020204" pitchFamily="34" charset="0"/>
                <a:ea typeface="Calibri" panose="020F0502020204030204" pitchFamily="34" charset="0"/>
                <a:cs typeface="Arial" panose="020B0604020202020204" pitchFamily="34" charset="0"/>
              </a:rPr>
              <a:t>có</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thể</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dưới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như</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thế</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nào</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Chuyển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vừa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tìm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được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về</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000"/>
              </a:spcAft>
            </a:pPr>
            <a:r>
              <a:rPr lang="en-US" sz="3900" dirty="0">
                <a:latin typeface="Arial" panose="020B0604020202020204" pitchFamily="34" charset="0"/>
                <a:ea typeface="Calibri" panose="020F0502020204030204" pitchFamily="34" charset="0"/>
                <a:cs typeface="Arial" panose="020B0604020202020204" pitchFamily="34" charset="0"/>
              </a:rPr>
              <a:t>b)</a:t>
            </a:r>
          </a:p>
          <a:p>
            <a:pPr algn="just">
              <a:lnSpc>
                <a:spcPct val="150000"/>
              </a:lnSpc>
              <a:spcAft>
                <a:spcPts val="1000"/>
              </a:spcAft>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a:latin typeface="Arial" panose="020B0604020202020204" pitchFamily="34" charset="0"/>
                <a:ea typeface="Calibri" panose="020F0502020204030204" pitchFamily="34" charset="0"/>
                <a:cs typeface="Arial" panose="020B0604020202020204" pitchFamily="34" charset="0"/>
              </a:rPr>
              <a:t>125 m </a:t>
            </a:r>
            <a:r>
              <a:rPr lang="en-US" sz="3900" dirty="0" err="1">
                <a:latin typeface="Arial" panose="020B0604020202020204" pitchFamily="34" charset="0"/>
                <a:ea typeface="Calibri" panose="020F0502020204030204" pitchFamily="34" charset="0"/>
                <a:cs typeface="Arial" panose="020B0604020202020204" pitchFamily="34" charset="0"/>
              </a:rPr>
              <a:t>có</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thể</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dưới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như</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thế</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nào</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Chuyển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vừa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tìm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được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về</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p>
        </p:txBody>
      </p:sp>
      <p:pic>
        <p:nvPicPr>
          <p:cNvPr id="7" name="Picture 6"/>
          <p:cNvPicPr>
            <a:picLocks noChangeAspect="1"/>
          </p:cNvPicPr>
          <p:nvPr/>
        </p:nvPicPr>
        <p:blipFill>
          <a:blip r:embed="rId8"/>
          <a:stretch>
            <a:fillRect/>
          </a:stretch>
        </p:blipFill>
        <p:spPr>
          <a:xfrm>
            <a:off x="3617227" y="1180646"/>
            <a:ext cx="4256330" cy="1430699"/>
          </a:xfrm>
          <a:prstGeom prst="rect">
            <a:avLst/>
          </a:prstGeom>
        </p:spPr>
      </p:pic>
      <p:pic>
        <p:nvPicPr>
          <p:cNvPr id="10" name="Picture 9"/>
          <p:cNvPicPr>
            <a:picLocks noChangeAspect="1"/>
          </p:cNvPicPr>
          <p:nvPr/>
        </p:nvPicPr>
        <p:blipFill>
          <a:blip r:embed="rId9"/>
          <a:stretch>
            <a:fillRect/>
          </a:stretch>
        </p:blipFill>
        <p:spPr>
          <a:xfrm>
            <a:off x="1870818" y="5267068"/>
            <a:ext cx="3874572" cy="1423988"/>
          </a:xfrm>
          <a:prstGeom prst="rect">
            <a:avLst/>
          </a:prstGeom>
        </p:spPr>
      </p:pic>
      <p:pic>
        <p:nvPicPr>
          <p:cNvPr id="11"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652846" y="276829"/>
            <a:ext cx="3162032" cy="2351762"/>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dissolve">
                                      <p:cBhvr>
                                        <p:cTn id="24" dur="500"/>
                                        <p:tgtEl>
                                          <p:spTgt spid="6">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dissolve">
                                      <p:cBhvr>
                                        <p:cTn id="27" dur="500"/>
                                        <p:tgtEl>
                                          <p:spTgt spid="6">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mc:AlternateContent xmlns:mc="http://schemas.openxmlformats.org/markup-compatibility/2006" xmlns:a14="http://schemas.microsoft.com/office/drawing/2010/main">
        <mc:Choice Requires="a14">
          <p:sp>
            <p:nvSpPr>
              <p:cNvPr id="6" name="TextBox 5"/>
              <p:cNvSpPr txBox="1"/>
              <p:nvPr/>
            </p:nvSpPr>
            <p:spPr>
              <a:xfrm>
                <a:off x="1730376" y="1472675"/>
                <a:ext cx="6804660" cy="4859087"/>
              </a:xfrm>
              <a:prstGeom prst="rect">
                <a:avLst/>
              </a:prstGeom>
              <a:noFill/>
            </p:spPr>
            <p:txBody>
              <a:bodyPr wrap="square" lIns="91439" tIns="45719" rIns="91439" bIns="45719">
                <a:spAutoFit/>
              </a:bodyPr>
              <a:lstStyle/>
              <a:p>
                <a:pPr algn="just">
                  <a:lnSpc>
                    <a:spcPct val="150000"/>
                  </a:lnSpc>
                  <a:spcAft>
                    <a:spcPts val="1000"/>
                  </a:spcAft>
                </a:pPr>
                <a:r>
                  <a:rPr lang="fr-FR" sz="3900" b="1" dirty="0">
                    <a:solidFill>
                      <a:srgbClr val="FF0000"/>
                    </a:solidFill>
                    <a:latin typeface="Arial" panose="020B0604020202020204" pitchFamily="34" charset="0"/>
                    <a:ea typeface="Calibri" panose="020F0502020204030204" pitchFamily="34" charset="0"/>
                    <a:cs typeface="Arial" panose="020B0604020202020204" pitchFamily="34" charset="0"/>
                  </a:rPr>
                  <a:t>a) </a:t>
                </a:r>
                <a:endParaRPr lang="en-US" sz="39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 275 g =  </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275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275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kg = 0,275 kg.</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275 g = 0,275 kg.</a:t>
                </a:r>
                <a:endParaRPr lang="en-US" sz="39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30376" y="1472673"/>
                <a:ext cx="6804660" cy="4859087"/>
              </a:xfrm>
              <a:prstGeom prst="rect">
                <a:avLst/>
              </a:prstGeom>
              <a:blipFill rotWithShape="1">
                <a:blip r:embed="rId8"/>
                <a:stretch>
                  <a:fillRect t="-2" b="-676"/>
                </a:stretch>
              </a:blipFill>
            </p:spPr>
            <p:txBody>
              <a:bodyPr/>
              <a:lstStyle/>
              <a:p>
                <a:r>
                  <a:rPr lang="en-US" altLang="en-US">
                    <a:noFill/>
                  </a:rPr>
                  <a:t> </a:t>
                </a:r>
              </a:p>
            </p:txBody>
          </p:sp>
        </mc:Fallback>
      </mc:AlternateContent>
      <p:cxnSp>
        <p:nvCxnSpPr>
          <p:cNvPr id="10" name="Straight Connector 9"/>
          <p:cNvCxnSpPr/>
          <p:nvPr/>
        </p:nvCxnSpPr>
        <p:spPr>
          <a:xfrm>
            <a:off x="9144000" y="1638880"/>
            <a:ext cx="0" cy="5065199"/>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0602730" y="1472673"/>
                <a:ext cx="5698128" cy="4860816"/>
              </a:xfrm>
              <a:prstGeom prst="rect">
                <a:avLst/>
              </a:prstGeom>
              <a:noFill/>
            </p:spPr>
            <p:txBody>
              <a:bodyPr wrap="square" lIns="91439" tIns="45719" rIns="91439" bIns="45719">
                <a:spAutoFit/>
              </a:bodyPr>
              <a:lstStyle/>
              <a:p>
                <a:pPr algn="just">
                  <a:lnSpc>
                    <a:spcPct val="150000"/>
                  </a:lnSpc>
                  <a:spcAft>
                    <a:spcPts val="1000"/>
                  </a:spcAft>
                </a:pPr>
                <a:r>
                  <a:rPr lang="fr-FR" sz="39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900" b="1" dirty="0">
                    <a:solidFill>
                      <a:srgbClr val="FF0000"/>
                    </a:solidFill>
                    <a:latin typeface="Arial" panose="020B0604020202020204" pitchFamily="34" charset="0"/>
                    <a:ea typeface="Times New Roman" panose="02020603050405020304" pitchFamily="18" charset="0"/>
                    <a:cs typeface="Arial" panose="020B0604020202020204" pitchFamily="34" charset="0"/>
                  </a:rPr>
                  <a:t>b)</a:t>
                </a:r>
                <a:r>
                  <a:rPr lang="fr-FR" sz="39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125 m = </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125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km</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125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km = 0,125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125 m = 0,125 km.</a:t>
                </a:r>
                <a:endParaRPr lang="en-US" sz="39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602730" y="1472672"/>
                <a:ext cx="5698127" cy="4859087"/>
              </a:xfrm>
              <a:prstGeom prst="rect">
                <a:avLst/>
              </a:prstGeom>
              <a:blipFill rotWithShape="1">
                <a:blip r:embed="rId9"/>
                <a:stretch>
                  <a:fillRect l="-2" t="-2" r="7" b="-676"/>
                </a:stretch>
              </a:blipFill>
            </p:spPr>
            <p:txBody>
              <a:bodyPr/>
              <a:lstStyle/>
              <a:p>
                <a:r>
                  <a:rPr lang="en-US" altLang="en-US">
                    <a:noFill/>
                  </a:rPr>
                  <a:t> </a:t>
                </a:r>
              </a:p>
            </p:txBody>
          </p:sp>
        </mc:Fallback>
      </mc:AlternateContent>
      <p:pic>
        <p:nvPicPr>
          <p:cNvPr id="1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113627" y="7032923"/>
            <a:ext cx="10060750" cy="2552915"/>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2521648" y="680764"/>
            <a:ext cx="13205460" cy="2436562"/>
          </a:xfrm>
          <a:prstGeom prst="rect">
            <a:avLst/>
          </a:prstGeom>
          <a:noFill/>
        </p:spPr>
        <p:txBody>
          <a:bodyPr wrap="square" lIns="91439" tIns="45719" rIns="91439" bIns="45719">
            <a:spAutoFit/>
          </a:bodyPr>
          <a:lstStyle/>
          <a:p>
            <a:pPr algn="ctr">
              <a:lnSpc>
                <a:spcPct val="150000"/>
              </a:lnSpc>
              <a:spcAft>
                <a:spcPts val="1000"/>
              </a:spcAft>
            </a:pP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2.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Khái</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quát</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cách</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viết</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số</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đo</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độ</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dài</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spcAft>
                <a:spcPts val="1000"/>
              </a:spcAft>
            </a:pP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khối</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lượng</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dưới</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dạng</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số</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thập</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00B050"/>
                </a:solidFill>
                <a:latin typeface="Arial" panose="020B0604020202020204" pitchFamily="34" charset="0"/>
                <a:ea typeface="Calibri" panose="020F0502020204030204" pitchFamily="34" charset="0"/>
                <a:cs typeface="Arial" panose="020B0604020202020204" pitchFamily="34" charset="0"/>
              </a:rPr>
              <a:t>phân</a:t>
            </a:r>
            <a:r>
              <a:rPr lang="en-US" sz="4800" b="1" dirty="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4800"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785699" y="3297383"/>
            <a:ext cx="14225702" cy="1892824"/>
          </a:xfrm>
          <a:prstGeom prst="rect">
            <a:avLst/>
          </a:prstGeom>
          <a:noFill/>
        </p:spPr>
        <p:txBody>
          <a:bodyPr wrap="square" lIns="91439" tIns="45719" rIns="91439" bIns="45719">
            <a:spAutoFit/>
          </a:bodyPr>
          <a:lstStyle/>
          <a:p>
            <a:pPr algn="just">
              <a:lnSpc>
                <a:spcPct val="150000"/>
              </a:lnSpc>
              <a:spcAft>
                <a:spcPts val="1000"/>
              </a:spcAft>
            </a:pPr>
            <a:r>
              <a:rPr lang="en-US" sz="3900" dirty="0">
                <a:latin typeface="Arial" panose="020B0604020202020204" pitchFamily="34" charset="0"/>
                <a:ea typeface="Calibri" panose="020F0502020204030204" pitchFamily="34" charset="0"/>
                <a:cs typeface="Arial" panose="020B0604020202020204" pitchFamily="34" charset="0"/>
              </a:rPr>
              <a:t>“</a:t>
            </a:r>
            <a:r>
              <a:rPr lang="en-US" sz="3900" dirty="0" err="1">
                <a:latin typeface="Arial" panose="020B0604020202020204" pitchFamily="34" charset="0"/>
                <a:ea typeface="Calibri" panose="020F0502020204030204" pitchFamily="34" charset="0"/>
                <a:cs typeface="Arial" panose="020B0604020202020204" pitchFamily="34" charset="0"/>
              </a:rPr>
              <a:t>Muốn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độ</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khối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lượng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dưới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ta </a:t>
            </a:r>
            <a:r>
              <a:rPr lang="en-US" sz="3900" dirty="0" err="1">
                <a:latin typeface="Arial" panose="020B0604020202020204" pitchFamily="34" charset="0"/>
                <a:ea typeface="Calibri" panose="020F0502020204030204" pitchFamily="34" charset="0"/>
                <a:cs typeface="Arial" panose="020B0604020202020204" pitchFamily="34" charset="0"/>
              </a:rPr>
              <a:t>làm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như</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thế</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nào</a:t>
            </a:r>
            <a:r>
              <a:rPr lang="en-US" sz="3900" dirty="0">
                <a:latin typeface="Arial" panose="020B0604020202020204" pitchFamily="34" charset="0"/>
                <a:ea typeface="Calibri" panose="020F0502020204030204" pitchFamily="34" charset="0"/>
                <a:cs typeface="Arial" panose="020B0604020202020204" pitchFamily="34" charset="0"/>
              </a:rPr>
              <a:t>?”</a:t>
            </a:r>
          </a:p>
        </p:txBody>
      </p:sp>
      <p:sp>
        <p:nvSpPr>
          <p:cNvPr id="12" name="TextBox 11"/>
          <p:cNvSpPr txBox="1"/>
          <p:nvPr/>
        </p:nvSpPr>
        <p:spPr>
          <a:xfrm>
            <a:off x="3276604" y="5406508"/>
            <a:ext cx="14225700" cy="3821557"/>
          </a:xfrm>
          <a:prstGeom prst="rect">
            <a:avLst/>
          </a:prstGeom>
          <a:noFill/>
        </p:spPr>
        <p:txBody>
          <a:bodyPr wrap="square" lIns="91439" tIns="45719" rIns="91439" bIns="45719">
            <a:spAutoFit/>
          </a:bodyPr>
          <a:lstStyle/>
          <a:p>
            <a:pPr marL="571495" indent="-571495" algn="just">
              <a:lnSpc>
                <a:spcPct val="150000"/>
              </a:lnSpc>
              <a:spcAft>
                <a:spcPts val="1000"/>
              </a:spcAft>
              <a:buFont typeface="Arial" panose="020B0604020202020204" pitchFamily="34" charset="0"/>
              <a:buChar char="•"/>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dài</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34802">
            <a:off x="14838520" y="3238462"/>
            <a:ext cx="2507680" cy="1417979"/>
          </a:xfrm>
          <a:prstGeom prst="rect">
            <a:avLst/>
          </a:prstGeom>
        </p:spPr>
      </p:pic>
      <p:pic>
        <p:nvPicPr>
          <p:cNvPr id="14"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1284" y="6224682"/>
            <a:ext cx="2390828" cy="1598867"/>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Freeform 4"/>
          <p:cNvSpPr/>
          <p:nvPr/>
        </p:nvSpPr>
        <p:spPr>
          <a:xfrm>
            <a:off x="5957627" y="7108753"/>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5" name="Freeform 5"/>
          <p:cNvSpPr/>
          <p:nvPr/>
        </p:nvSpPr>
        <p:spPr>
          <a:xfrm>
            <a:off x="10356777" y="1465680"/>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6" name="Freeform 6"/>
          <p:cNvSpPr/>
          <p:nvPr/>
        </p:nvSpPr>
        <p:spPr>
          <a:xfrm rot="-903441">
            <a:off x="1008220"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
        <p:nvSpPr>
          <p:cNvPr id="7" name="Freeform 7"/>
          <p:cNvSpPr/>
          <p:nvPr/>
        </p:nvSpPr>
        <p:spPr>
          <a:xfrm rot="539073" flipH="1">
            <a:off x="15102568" y="7028614"/>
            <a:ext cx="2113412" cy="1894145"/>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91439" tIns="45719" rIns="91439" bIns="45719"/>
          <a:lstStyle/>
          <a:p>
            <a:endParaRPr lang="en-US"/>
          </a:p>
        </p:txBody>
      </p:sp>
      <p:sp>
        <p:nvSpPr>
          <p:cNvPr id="9" name="TextBox 9"/>
          <p:cNvSpPr txBox="1"/>
          <p:nvPr/>
        </p:nvSpPr>
        <p:spPr>
          <a:xfrm>
            <a:off x="2644932" y="4636952"/>
            <a:ext cx="12998136" cy="1015663"/>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LUYỆN TẬP</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952712" y="621232"/>
            <a:ext cx="9147704" cy="7929158"/>
          </a:xfrm>
          <a:prstGeom prst="rect">
            <a:avLst/>
          </a:prstGeom>
          <a:noFill/>
        </p:spPr>
        <p:txBody>
          <a:bodyPr wrap="square" lIns="91439" tIns="45719" rIns="91439" bIns="45719">
            <a:spAutoFit/>
          </a:bodyPr>
          <a:lstStyle/>
          <a:p>
            <a:pPr algn="just">
              <a:lnSpc>
                <a:spcPct val="200000"/>
              </a:lnSpc>
              <a:spcAft>
                <a:spcPts val="1000"/>
              </a:spcAft>
            </a:pPr>
            <a:r>
              <a:rPr lang="vi-VN" sz="3900" b="1" dirty="0">
                <a:solidFill>
                  <a:srgbClr val="000000"/>
                </a:solidFill>
                <a:latin typeface="Arial" panose="020B0604020202020204" pitchFamily="34" charset="0"/>
                <a:ea typeface="Calibri" panose="020F0502020204030204" pitchFamily="34" charset="0"/>
                <a:cs typeface="Arial" panose="020B0604020202020204" pitchFamily="34" charset="0"/>
              </a:rPr>
              <a:t>Bài tập 1:</a:t>
            </a:r>
            <a:r>
              <a:rPr lang="en-US" sz="3900" b="1" dirty="0">
                <a:latin typeface="Arial" panose="020B0604020202020204" pitchFamily="34" charset="0"/>
                <a:ea typeface="Calibri" panose="020F0502020204030204" pitchFamily="34" charset="0"/>
                <a:cs typeface="Arial" panose="020B0604020202020204" pitchFamily="34" charset="0"/>
              </a:rPr>
              <a:t> </a:t>
            </a:r>
            <a:r>
              <a:rPr lang="vi-VN" sz="3900" dirty="0">
                <a:solidFill>
                  <a:srgbClr val="000000"/>
                </a:solidFill>
                <a:latin typeface="Arial" panose="020B0604020202020204" pitchFamily="34" charset="0"/>
                <a:ea typeface="Calibri" panose="020F0502020204030204" pitchFamily="34" charset="0"/>
                <a:cs typeface="Arial" panose="020B0604020202020204" pitchFamily="34" charset="0"/>
              </a:rPr>
              <a:t>Tìm số thập phân thích hợp.</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a) 2 m 5 dm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6 m 75 cm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3 m 8 cm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m</a:t>
            </a:r>
            <a:endParaRPr lang="en-US" sz="39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962296" y="1939297"/>
            <a:ext cx="6192104" cy="6569813"/>
          </a:xfrm>
          <a:prstGeom prst="rect">
            <a:avLst/>
          </a:prstGeom>
          <a:noFill/>
        </p:spPr>
        <p:txBody>
          <a:bodyPr wrap="square" lIns="91439" tIns="45719" rIns="91439" bIns="45719">
            <a:spAutoFit/>
          </a:bodyPr>
          <a:lstStyle/>
          <a:p>
            <a:pPr algn="just">
              <a:lnSpc>
                <a:spcPct val="200000"/>
              </a:lnSpc>
              <a:spcAft>
                <a:spcPts val="10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b) 4 km 500 m =    </a:t>
            </a:r>
            <a:r>
              <a:rPr lang="nl-NL"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Aft>
                <a:spcPts val="10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7 km 80 m =     </a:t>
            </a:r>
            <a:r>
              <a:rPr lang="nl-NL"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Aft>
                <a:spcPts val="10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456 m =      </a:t>
            </a:r>
            <a:r>
              <a:rPr lang="nl-NL"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km</a:t>
            </a:r>
            <a:endParaRPr lang="en-US" sz="3900"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9">
            <a:hlinkClick r:id="" action="ppaction://hlinkshowjump?jump=nextslide"/>
          </p:cNvPr>
          <p:cNvSpPr/>
          <p:nvPr/>
        </p:nvSpPr>
        <p:spPr>
          <a:xfrm>
            <a:off x="14554200" y="8785784"/>
            <a:ext cx="3200400" cy="914400"/>
          </a:xfrm>
          <a:prstGeom prst="rect">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Hướng dẫn</a:t>
            </a:r>
          </a:p>
        </p:txBody>
      </p:sp>
      <p:sp>
        <p:nvSpPr>
          <p:cNvPr id="11" name="Rectangle 10"/>
          <p:cNvSpPr/>
          <p:nvPr/>
        </p:nvSpPr>
        <p:spPr>
          <a:xfrm>
            <a:off x="4314504" y="2142517"/>
            <a:ext cx="1143000"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2,5</a:t>
            </a:r>
          </a:p>
        </p:txBody>
      </p:sp>
      <p:sp>
        <p:nvSpPr>
          <p:cNvPr id="12" name="Rectangle 11"/>
          <p:cNvSpPr/>
          <p:nvPr/>
        </p:nvSpPr>
        <p:spPr>
          <a:xfrm>
            <a:off x="3971260" y="4839089"/>
            <a:ext cx="1359456"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6,75</a:t>
            </a:r>
          </a:p>
        </p:txBody>
      </p:sp>
      <p:sp>
        <p:nvSpPr>
          <p:cNvPr id="13" name="Rectangle 12"/>
          <p:cNvSpPr/>
          <p:nvPr/>
        </p:nvSpPr>
        <p:spPr>
          <a:xfrm>
            <a:off x="3830296" y="7468163"/>
            <a:ext cx="1178696"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3,08</a:t>
            </a:r>
          </a:p>
        </p:txBody>
      </p:sp>
      <p:sp>
        <p:nvSpPr>
          <p:cNvPr id="14" name="Rectangle 13"/>
          <p:cNvSpPr/>
          <p:nvPr/>
        </p:nvSpPr>
        <p:spPr>
          <a:xfrm>
            <a:off x="13895588" y="2113433"/>
            <a:ext cx="1158132"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4,5</a:t>
            </a:r>
          </a:p>
        </p:txBody>
      </p:sp>
      <p:sp>
        <p:nvSpPr>
          <p:cNvPr id="15" name="Rectangle 14"/>
          <p:cNvSpPr/>
          <p:nvPr/>
        </p:nvSpPr>
        <p:spPr>
          <a:xfrm>
            <a:off x="13041390" y="4741670"/>
            <a:ext cx="1338532"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7,08</a:t>
            </a:r>
          </a:p>
        </p:txBody>
      </p:sp>
      <p:sp>
        <p:nvSpPr>
          <p:cNvPr id="16" name="Rectangle 15"/>
          <p:cNvSpPr/>
          <p:nvPr/>
        </p:nvSpPr>
        <p:spPr>
          <a:xfrm>
            <a:off x="12076019" y="7473350"/>
            <a:ext cx="156507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0,456</a:t>
            </a:r>
          </a:p>
        </p:txBody>
      </p:sp>
      <p:pic>
        <p:nvPicPr>
          <p:cNvPr id="1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84759" y="322132"/>
            <a:ext cx="2423142" cy="2485274"/>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mc:AlternateContent xmlns:mc="http://schemas.openxmlformats.org/markup-compatibility/2006" xmlns:a14="http://schemas.microsoft.com/office/drawing/2010/main">
        <mc:Choice Requires="a14">
          <p:sp>
            <p:nvSpPr>
              <p:cNvPr id="6" name="TextBox 5"/>
              <p:cNvSpPr txBox="1"/>
              <p:nvPr/>
            </p:nvSpPr>
            <p:spPr>
              <a:xfrm>
                <a:off x="641268" y="517365"/>
                <a:ext cx="17005464" cy="8707833"/>
              </a:xfrm>
              <a:prstGeom prst="rect">
                <a:avLst/>
              </a:prstGeom>
              <a:noFill/>
            </p:spPr>
            <p:txBody>
              <a:bodyPr wrap="square" lIns="91439" tIns="45719" rIns="91439" bIns="45719">
                <a:spAutoFit/>
              </a:bodyPr>
              <a:lstStyle/>
              <a:p>
                <a:pPr algn="just">
                  <a:lnSpc>
                    <a:spcPct val="200000"/>
                  </a:lnSpc>
                  <a:spcBef>
                    <a:spcPts val="300"/>
                  </a:spcBef>
                  <a:spcAft>
                    <a:spcPts val="300"/>
                  </a:spcAft>
                </a:pP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Ví</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5 dm 3 cm = </a:t>
                </a:r>
                <a:r>
                  <a:rPr lang="nl-NL" sz="39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dm</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200000"/>
                  </a:lnSpc>
                  <a:spcBef>
                    <a:spcPts val="300"/>
                  </a:spcBef>
                  <a:spcAft>
                    <a:spcPts val="300"/>
                  </a:spcAft>
                  <a:buFont typeface="Arial" panose="020B0604020202020204" pitchFamily="34" charset="0"/>
                  <a:buChar char="•"/>
                </a:pP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có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thập</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5 dm 3 cm = 5</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nl-NL"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nl-NL"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den>
                    </m:f>
                  </m:oMath>
                </a14:m>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dm</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200000"/>
                  </a:lnSpc>
                  <a:spcBef>
                    <a:spcPts val="300"/>
                  </a:spcBef>
                  <a:spcAft>
                    <a:spcPts val="300"/>
                  </a:spcAft>
                  <a:buFont typeface="Arial" panose="020B0604020202020204" pitchFamily="34" charset="0"/>
                  <a:buChar char="•"/>
                </a:pP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vừa</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5</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nl-NL"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nl-NL"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den>
                    </m:f>
                  </m:oMath>
                </a14:m>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dm = 5,3 dm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nl-NL" sz="39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nl-NL" sz="3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gọn</a:t>
                </a:r>
                <a:r>
                  <a:rPr lang="nl-NL"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5 dm 3 cm = </a:t>
                </a:r>
                <a:r>
                  <a:rPr lang="nl-NL" sz="3900" b="1" dirty="0">
                    <a:solidFill>
                      <a:srgbClr val="000000"/>
                    </a:solidFill>
                    <a:latin typeface="Arial" panose="020B0604020202020204" pitchFamily="34" charset="0"/>
                    <a:ea typeface="Calibri" panose="020F0502020204030204" pitchFamily="34" charset="0"/>
                    <a:cs typeface="Arial" panose="020B0604020202020204" pitchFamily="34" charset="0"/>
                  </a:rPr>
                  <a:t>5,3</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dm.</a:t>
                </a:r>
                <a:endParaRPr lang="en-US" sz="36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1268" y="517365"/>
                <a:ext cx="17005463" cy="8707833"/>
              </a:xfrm>
              <a:prstGeom prst="rect">
                <a:avLst/>
              </a:prstGeom>
              <a:blipFill rotWithShape="1">
                <a:blip r:embed="rId8"/>
                <a:stretch>
                  <a:fillRect l="-3" t="-5" b="-861"/>
                </a:stretch>
              </a:blipFill>
            </p:spPr>
            <p:txBody>
              <a:bodyPr/>
              <a:lstStyle/>
              <a:p>
                <a:r>
                  <a:rPr lang="en-US" altLang="en-US">
                    <a:noFill/>
                  </a:rPr>
                  <a:t> </a:t>
                </a:r>
              </a:p>
            </p:txBody>
          </p:sp>
        </mc:Fallback>
      </mc:AlternateContent>
      <p:sp>
        <p:nvSpPr>
          <p:cNvPr id="7" name="Rectangle 6"/>
          <p:cNvSpPr/>
          <p:nvPr/>
        </p:nvSpPr>
        <p:spPr>
          <a:xfrm>
            <a:off x="14198346" y="737684"/>
            <a:ext cx="3200400" cy="914400"/>
          </a:xfrm>
          <a:prstGeom prst="rect">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Hướng dẫn</a:t>
            </a:r>
          </a:p>
        </p:txBody>
      </p:sp>
      <p:sp>
        <p:nvSpPr>
          <p:cNvPr id="10" name="Left Arrow 9">
            <a:hlinkClick r:id="" action="ppaction://hlinkshowjump?jump=previousslide"/>
          </p:cNvPr>
          <p:cNvSpPr/>
          <p:nvPr/>
        </p:nvSpPr>
        <p:spPr>
          <a:xfrm>
            <a:off x="14950441" y="7726155"/>
            <a:ext cx="2463546" cy="1315947"/>
          </a:xfrm>
          <a:prstGeom prst="leftArrow">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endParaRPr lang="en-US"/>
          </a:p>
        </p:txBody>
      </p:sp>
      <p:pic>
        <p:nvPicPr>
          <p:cNvPr id="11"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514553" y="4178449"/>
            <a:ext cx="2109826" cy="1983236"/>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922232" y="822449"/>
            <a:ext cx="9159240" cy="6159443"/>
          </a:xfrm>
          <a:prstGeom prst="rect">
            <a:avLst/>
          </a:prstGeom>
          <a:noFill/>
        </p:spPr>
        <p:txBody>
          <a:bodyPr wrap="square" lIns="91439" tIns="45719" rIns="91439" bIns="45719">
            <a:spAutoFit/>
          </a:bodyPr>
          <a:lstStyle/>
          <a:p>
            <a:pPr algn="just">
              <a:lnSpc>
                <a:spcPct val="150000"/>
              </a:lnSpc>
              <a:spcAft>
                <a:spcPts val="1000"/>
              </a:spcAft>
            </a:pPr>
            <a:r>
              <a:rPr lang="nl-NL" sz="39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nl-NL" sz="39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b="1"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nl-NL" sz="3900" b="1" dirty="0">
                <a:solidFill>
                  <a:srgbClr val="000000"/>
                </a:solidFill>
                <a:latin typeface="Arial" panose="020B0604020202020204" pitchFamily="34" charset="0"/>
                <a:ea typeface="Calibri" panose="020F0502020204030204" pitchFamily="34" charset="0"/>
                <a:cs typeface="Arial" panose="020B0604020202020204" pitchFamily="34" charset="0"/>
              </a:rPr>
              <a:t> 2:</a:t>
            </a:r>
            <a:r>
              <a:rPr lang="en-US" sz="3900" b="1" dirty="0">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thập</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thích</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9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a) 3 kg 725 g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kg</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8 kg 75 g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560 g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hlinkClick r:id="" action="ppaction://hlinkshowjump?jump=nextslide"/>
          </p:cNvPr>
          <p:cNvSpPr/>
          <p:nvPr/>
        </p:nvSpPr>
        <p:spPr>
          <a:xfrm>
            <a:off x="14198346" y="8051909"/>
            <a:ext cx="3200400" cy="914400"/>
          </a:xfrm>
          <a:prstGeom prst="rect">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Hướng dẫn</a:t>
            </a:r>
          </a:p>
        </p:txBody>
      </p:sp>
      <p:sp>
        <p:nvSpPr>
          <p:cNvPr id="11" name="TextBox 10"/>
          <p:cNvSpPr txBox="1"/>
          <p:nvPr/>
        </p:nvSpPr>
        <p:spPr>
          <a:xfrm>
            <a:off x="10081473" y="2007091"/>
            <a:ext cx="6654546" cy="5106524"/>
          </a:xfrm>
          <a:prstGeom prst="rect">
            <a:avLst/>
          </a:prstGeom>
          <a:noFill/>
        </p:spPr>
        <p:txBody>
          <a:bodyPr wrap="square" lIns="91439" tIns="45719" rIns="91439" bIns="45719">
            <a:spAutoFit/>
          </a:bodyPr>
          <a:lstStyle/>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b) 1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5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tạ</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2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325 kg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1 450 kg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endParaRPr lang="en-US" sz="3900"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4595257" y="1867241"/>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3,725</a:t>
            </a:r>
          </a:p>
        </p:txBody>
      </p:sp>
      <p:sp>
        <p:nvSpPr>
          <p:cNvPr id="13" name="Rectangle 12"/>
          <p:cNvSpPr/>
          <p:nvPr/>
        </p:nvSpPr>
        <p:spPr>
          <a:xfrm>
            <a:off x="3581401" y="3852725"/>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8,075</a:t>
            </a:r>
          </a:p>
        </p:txBody>
      </p:sp>
      <p:sp>
        <p:nvSpPr>
          <p:cNvPr id="14" name="Rectangle 13"/>
          <p:cNvSpPr/>
          <p:nvPr/>
        </p:nvSpPr>
        <p:spPr>
          <a:xfrm>
            <a:off x="2819653" y="5964910"/>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0,56</a:t>
            </a:r>
          </a:p>
        </p:txBody>
      </p:sp>
      <p:sp>
        <p:nvSpPr>
          <p:cNvPr id="15" name="Rectangle 14"/>
          <p:cNvSpPr/>
          <p:nvPr/>
        </p:nvSpPr>
        <p:spPr>
          <a:xfrm>
            <a:off x="13454213" y="1953329"/>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1,5</a:t>
            </a:r>
          </a:p>
        </p:txBody>
      </p:sp>
      <p:sp>
        <p:nvSpPr>
          <p:cNvPr id="16" name="Rectangle 15"/>
          <p:cNvSpPr/>
          <p:nvPr/>
        </p:nvSpPr>
        <p:spPr>
          <a:xfrm>
            <a:off x="13611727" y="4003790"/>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2,325</a:t>
            </a:r>
          </a:p>
        </p:txBody>
      </p:sp>
      <p:sp>
        <p:nvSpPr>
          <p:cNvPr id="17" name="Rectangle 16"/>
          <p:cNvSpPr/>
          <p:nvPr/>
        </p:nvSpPr>
        <p:spPr>
          <a:xfrm>
            <a:off x="12740641" y="6089554"/>
            <a:ext cx="1523498" cy="101855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1,45</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86848" y="6593861"/>
            <a:ext cx="6230940" cy="3123258"/>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dissolve">
                                      <p:cBhvr>
                                        <p:cTn id="25" dur="500"/>
                                        <p:tgtEl>
                                          <p:spTgt spid="11">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dissolve">
                                      <p:cBhvr>
                                        <p:cTn id="28" dur="500"/>
                                        <p:tgtEl>
                                          <p:spTgt spid="11">
                                            <p:txEl>
                                              <p:pRg st="1" end="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dissolve">
                                      <p:cBhvr>
                                        <p:cTn id="31" dur="500"/>
                                        <p:tgtEl>
                                          <p:spTgt spid="11">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dissolve">
                                      <p:cBhvr>
                                        <p:cTn id="34" dur="500"/>
                                        <p:tgtEl>
                                          <p:spTgt spid="11">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dissolv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2" name="Rectangle 1"/>
          <p:cNvSpPr/>
          <p:nvPr/>
        </p:nvSpPr>
        <p:spPr>
          <a:xfrm>
            <a:off x="14198346" y="737684"/>
            <a:ext cx="3200400" cy="914400"/>
          </a:xfrm>
          <a:prstGeom prst="rect">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r>
              <a:rPr lang="en-US" sz="3900" dirty="0">
                <a:latin typeface="Arial" panose="020B0604020202020204" pitchFamily="34" charset="0"/>
                <a:cs typeface="Arial" panose="020B0604020202020204" pitchFamily="34" charset="0"/>
              </a:rPr>
              <a:t>Hướng dẫn</a:t>
            </a:r>
          </a:p>
        </p:txBody>
      </p:sp>
      <p:sp>
        <p:nvSpPr>
          <p:cNvPr id="6" name="Left Arrow 5">
            <a:hlinkClick r:id="" action="ppaction://hlinkshowjump?jump=previousslide"/>
          </p:cNvPr>
          <p:cNvSpPr/>
          <p:nvPr/>
        </p:nvSpPr>
        <p:spPr>
          <a:xfrm>
            <a:off x="14950441" y="7726155"/>
            <a:ext cx="2463546" cy="1315947"/>
          </a:xfrm>
          <a:prstGeom prst="leftArrow">
            <a:avLst/>
          </a:prstGeom>
        </p:spPr>
        <p:style>
          <a:lnRef idx="3">
            <a:schemeClr val="lt1"/>
          </a:lnRef>
          <a:fillRef idx="1">
            <a:schemeClr val="accent2"/>
          </a:fillRef>
          <a:effectRef idx="1">
            <a:schemeClr val="accent2"/>
          </a:effectRef>
          <a:fontRef idx="minor">
            <a:schemeClr val="lt1"/>
          </a:fontRef>
        </p:style>
        <p:txBody>
          <a:bodyPr lIns="91439" tIns="45719" rIns="91439" bIns="45719" rtlCol="0" anchor="ctr"/>
          <a:lstStyle/>
          <a:p>
            <a:pPr algn="ct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904496" y="1078154"/>
                <a:ext cx="16306800" cy="7535779"/>
              </a:xfrm>
              <a:prstGeom prst="rect">
                <a:avLst/>
              </a:prstGeom>
              <a:noFill/>
            </p:spPr>
            <p:txBody>
              <a:bodyPr wrap="square" lIns="91439" tIns="45719" rIns="91439" bIns="45719">
                <a:spAutoFit/>
              </a:bodyPr>
              <a:lstStyle/>
              <a:p>
                <a:pPr algn="just">
                  <a:lnSpc>
                    <a:spcPct val="150000"/>
                  </a:lnSpc>
                  <a:spcBef>
                    <a:spcPts val="300"/>
                  </a:spcBef>
                  <a:spcAft>
                    <a:spcPts val="300"/>
                  </a:spcAft>
                </a:pP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Ví</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7 kg 300g = </a:t>
                </a:r>
                <a:r>
                  <a:rPr lang="en-US" sz="39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Bef>
                    <a:spcPts val="300"/>
                  </a:spcBef>
                  <a:spcAft>
                    <a:spcPts val="300"/>
                  </a:spcAft>
                  <a:buFont typeface="Arial" panose="020B0604020202020204" pitchFamily="34" charset="0"/>
                  <a:buChar char="•"/>
                </a:pP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khối</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thập</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7 kg 300 g = 7</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en-US"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300</m:t>
                        </m:r>
                      </m:num>
                      <m:den>
                        <m:r>
                          <a:rPr lang="en-US"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Bef>
                    <a:spcPts val="300"/>
                  </a:spcBef>
                  <a:spcAft>
                    <a:spcPts val="300"/>
                  </a:spcAft>
                  <a:buFont typeface="Arial" panose="020B0604020202020204" pitchFamily="34" charset="0"/>
                  <a:buChar char="•"/>
                </a:pP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vừa</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thập</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7</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en-US"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300</m:t>
                        </m:r>
                      </m:num>
                      <m:den>
                        <m:r>
                          <a:rPr lang="en-US"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kg = 7,3 kg.</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9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9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gọn</a:t>
                </a:r>
                <a:r>
                  <a:rPr lang="en-US"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7 kg 300g = </a:t>
                </a:r>
                <a:r>
                  <a:rPr lang="en-US" sz="3900" b="1" dirty="0">
                    <a:solidFill>
                      <a:srgbClr val="000000"/>
                    </a:solidFill>
                    <a:latin typeface="Arial" panose="020B0604020202020204" pitchFamily="34" charset="0"/>
                    <a:ea typeface="Calibri" panose="020F0502020204030204" pitchFamily="34" charset="0"/>
                    <a:cs typeface="Arial" panose="020B0604020202020204" pitchFamily="34" charset="0"/>
                  </a:rPr>
                  <a:t>7,3</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kg.</a:t>
                </a:r>
                <a:endParaRPr lang="en-US" sz="39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04495" y="1078152"/>
                <a:ext cx="16306800" cy="7602659"/>
              </a:xfrm>
              <a:prstGeom prst="rect">
                <a:avLst/>
              </a:prstGeom>
              <a:blipFill rotWithShape="1">
                <a:blip r:embed="rId8"/>
                <a:stretch>
                  <a:fillRect l="-2" t="-7" r="2" b="-70"/>
                </a:stretch>
              </a:blipFill>
            </p:spPr>
            <p:txBody>
              <a:bodyPr/>
              <a:lstStyle/>
              <a:p>
                <a:r>
                  <a:rPr lang="en-US" altLang="en-US">
                    <a:noFill/>
                  </a:rPr>
                  <a:t> </a:t>
                </a:r>
              </a:p>
            </p:txBody>
          </p:sp>
        </mc:Fallback>
      </mc:AlternateContent>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2" name="Rectangle 1"/>
          <p:cNvSpPr/>
          <p:nvPr/>
        </p:nvSpPr>
        <p:spPr>
          <a:xfrm>
            <a:off x="304800" y="359207"/>
            <a:ext cx="6629400" cy="1522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sz="6600" b="1" dirty="0">
                <a:latin typeface="Arial" panose="020B0604020202020204" pitchFamily="34" charset="0"/>
                <a:cs typeface="Arial" panose="020B0604020202020204" pitchFamily="34" charset="0"/>
              </a:rPr>
              <a:t>KHỞI ĐỘNG</a:t>
            </a:r>
          </a:p>
        </p:txBody>
      </p:sp>
      <p:pic>
        <p:nvPicPr>
          <p:cNvPr id="6" name="Picture 5"/>
          <p:cNvPicPr>
            <a:picLocks noChangeAspect="1"/>
          </p:cNvPicPr>
          <p:nvPr/>
        </p:nvPicPr>
        <p:blipFill>
          <a:blip r:embed="rId8"/>
          <a:stretch>
            <a:fillRect/>
          </a:stretch>
        </p:blipFill>
        <p:spPr>
          <a:xfrm>
            <a:off x="7367245" y="694125"/>
            <a:ext cx="10115214" cy="6300909"/>
          </a:xfrm>
          <a:prstGeom prst="rect">
            <a:avLst/>
          </a:prstGeom>
        </p:spPr>
      </p:pic>
      <p:sp>
        <p:nvSpPr>
          <p:cNvPr id="10" name="TextBox 9"/>
          <p:cNvSpPr txBox="1"/>
          <p:nvPr/>
        </p:nvSpPr>
        <p:spPr>
          <a:xfrm>
            <a:off x="801063" y="2787739"/>
            <a:ext cx="16420138" cy="6006771"/>
          </a:xfrm>
          <a:prstGeom prst="rect">
            <a:avLst/>
          </a:prstGeom>
          <a:noFill/>
        </p:spPr>
        <p:txBody>
          <a:bodyPr wrap="square" lIns="91439" tIns="45719" rIns="91439" bIns="45719">
            <a:spAutoFit/>
          </a:bodyPr>
          <a:lstStyle/>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Bạn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nam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đã</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nói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Bạn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nữ</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đã</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nói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Muốn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biết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hộp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sữa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nặng</a:t>
            </a:r>
            <a:r>
              <a:rPr lang="en-US" sz="3900" dirty="0">
                <a:latin typeface="Arial" panose="020B0604020202020204" pitchFamily="34" charset="0"/>
                <a:ea typeface="Calibri" panose="020F0502020204030204" pitchFamily="34" charset="0"/>
                <a:cs typeface="Arial" panose="020B0604020202020204" pitchFamily="34" charset="0"/>
              </a:rPr>
              <a:t> bao </a:t>
            </a:r>
            <a:r>
              <a:rPr lang="en-US" sz="3900" dirty="0" err="1">
                <a:latin typeface="Arial" panose="020B0604020202020204" pitchFamily="34" charset="0"/>
                <a:ea typeface="Calibri" panose="020F0502020204030204" pitchFamily="34" charset="0"/>
                <a:cs typeface="Arial" panose="020B0604020202020204" pitchFamily="34" charset="0"/>
              </a:rPr>
              <a:t>nhiêu</a:t>
            </a:r>
            <a:r>
              <a:rPr lang="en-US" sz="3900" dirty="0">
                <a:latin typeface="Arial" panose="020B0604020202020204" pitchFamily="34" charset="0"/>
                <a:ea typeface="Calibri" panose="020F0502020204030204" pitchFamily="34" charset="0"/>
                <a:cs typeface="Arial" panose="020B0604020202020204" pitchFamily="34" charset="0"/>
              </a:rPr>
              <a:t> ki – </a:t>
            </a:r>
            <a:r>
              <a:rPr lang="en-US" sz="3900" dirty="0" err="1">
                <a:latin typeface="Arial" panose="020B0604020202020204" pitchFamily="34" charset="0"/>
                <a:ea typeface="Calibri" panose="020F0502020204030204" pitchFamily="34" charset="0"/>
                <a:cs typeface="Arial" panose="020B0604020202020204" pitchFamily="34" charset="0"/>
              </a:rPr>
              <a:t>lô</a:t>
            </a:r>
            <a:r>
              <a:rPr lang="en-US" sz="3900" dirty="0">
                <a:latin typeface="Arial" panose="020B0604020202020204" pitchFamily="34" charset="0"/>
                <a:ea typeface="Calibri" panose="020F0502020204030204" pitchFamily="34" charset="0"/>
                <a:cs typeface="Arial" panose="020B0604020202020204" pitchFamily="34" charset="0"/>
              </a:rPr>
              <a:t> – gam; con </a:t>
            </a:r>
            <a:r>
              <a:rPr lang="en-US" sz="3900" dirty="0" err="1">
                <a:latin typeface="Arial" panose="020B0604020202020204" pitchFamily="34" charset="0"/>
                <a:ea typeface="Calibri" panose="020F0502020204030204" pitchFamily="34" charset="0"/>
                <a:cs typeface="Arial" panose="020B0604020202020204" pitchFamily="34" charset="0"/>
              </a:rPr>
              <a:t>ốc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sên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phải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đường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bao </a:t>
            </a:r>
            <a:r>
              <a:rPr lang="en-US" sz="3900" dirty="0" err="1">
                <a:latin typeface="Arial" panose="020B0604020202020204" pitchFamily="34" charset="0"/>
                <a:ea typeface="Calibri" panose="020F0502020204030204" pitchFamily="34" charset="0"/>
                <a:cs typeface="Arial" panose="020B0604020202020204" pitchFamily="34" charset="0"/>
              </a:rPr>
              <a:t>nhiêu</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mét</a:t>
            </a:r>
            <a:r>
              <a:rPr lang="en-US" sz="3900" dirty="0">
                <a:latin typeface="Arial" panose="020B0604020202020204" pitchFamily="34" charset="0"/>
                <a:ea typeface="Calibri" panose="020F0502020204030204" pitchFamily="34" charset="0"/>
                <a:cs typeface="Arial" panose="020B0604020202020204" pitchFamily="34" charset="0"/>
              </a:rPr>
              <a:t> ta </a:t>
            </a:r>
            <a:r>
              <a:rPr lang="en-US" sz="3900" dirty="0" err="1">
                <a:latin typeface="Arial" panose="020B0604020202020204" pitchFamily="34" charset="0"/>
                <a:ea typeface="Calibri" panose="020F0502020204030204" pitchFamily="34" charset="0"/>
                <a:cs typeface="Arial" panose="020B0604020202020204" pitchFamily="34" charset="0"/>
              </a:rPr>
              <a:t>phải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làm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dissolve">
                                      <p:cBhvr>
                                        <p:cTn id="20" dur="500"/>
                                        <p:tgtEl>
                                          <p:spTgt spid="10">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Freeform 4"/>
          <p:cNvSpPr/>
          <p:nvPr/>
        </p:nvSpPr>
        <p:spPr>
          <a:xfrm>
            <a:off x="5957627" y="7108753"/>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5" name="Freeform 5"/>
          <p:cNvSpPr/>
          <p:nvPr/>
        </p:nvSpPr>
        <p:spPr>
          <a:xfrm>
            <a:off x="10356777" y="1465680"/>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6" name="Freeform 6"/>
          <p:cNvSpPr/>
          <p:nvPr/>
        </p:nvSpPr>
        <p:spPr>
          <a:xfrm rot="-903441">
            <a:off x="1008220"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
        <p:nvSpPr>
          <p:cNvPr id="7" name="Freeform 7"/>
          <p:cNvSpPr/>
          <p:nvPr/>
        </p:nvSpPr>
        <p:spPr>
          <a:xfrm rot="539073" flipH="1">
            <a:off x="15102568" y="7028614"/>
            <a:ext cx="2113412" cy="1894145"/>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91439" tIns="45719" rIns="91439" bIns="45719"/>
          <a:lstStyle/>
          <a:p>
            <a:endParaRPr lang="en-US"/>
          </a:p>
        </p:txBody>
      </p:sp>
      <p:sp>
        <p:nvSpPr>
          <p:cNvPr id="9" name="TextBox 9"/>
          <p:cNvSpPr txBox="1"/>
          <p:nvPr/>
        </p:nvSpPr>
        <p:spPr>
          <a:xfrm>
            <a:off x="2644932" y="4636952"/>
            <a:ext cx="12998136" cy="1015663"/>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VẬN DỤNG</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877939" y="773788"/>
            <a:ext cx="13466050" cy="7163497"/>
          </a:xfrm>
          <a:prstGeom prst="rect">
            <a:avLst/>
          </a:prstGeom>
          <a:noFill/>
        </p:spPr>
        <p:txBody>
          <a:bodyPr wrap="square" lIns="91439" tIns="45719" rIns="91439" bIns="45719">
            <a:spAutoFit/>
          </a:bodyPr>
          <a:lstStyle/>
          <a:p>
            <a:pPr algn="just">
              <a:lnSpc>
                <a:spcPct val="150000"/>
              </a:lnSpc>
              <a:spcAft>
                <a:spcPts val="1000"/>
              </a:spcAft>
            </a:pPr>
            <a:r>
              <a:rPr lang="en-US" sz="39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39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3900" b="1" dirty="0">
                <a:solidFill>
                  <a:srgbClr val="000000"/>
                </a:solidFill>
                <a:latin typeface="Arial" panose="020B0604020202020204" pitchFamily="34" charset="0"/>
                <a:ea typeface="Calibri" panose="020F0502020204030204" pitchFamily="34" charset="0"/>
                <a:cs typeface="Arial" panose="020B0604020202020204" pitchFamily="34" charset="0"/>
              </a:rPr>
              <a:t> 3:</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3900" dirty="0">
                <a:latin typeface="Arial" panose="020B0604020202020204" pitchFamily="34" charset="0"/>
                <a:ea typeface="Calibri" panose="020F0502020204030204" pitchFamily="34" charset="0"/>
                <a:cs typeface="Arial" panose="020B0604020202020204" pitchFamily="34" charset="0"/>
              </a:rPr>
              <a:t>a) Tìm số thập phân thích hợp.</a:t>
            </a:r>
            <a:r>
              <a:rPr lang="en-US" sz="3900" dirty="0">
                <a:latin typeface="Arial" panose="020B0604020202020204" pitchFamily="34" charset="0"/>
                <a:ea typeface="Calibri" panose="020F0502020204030204" pitchFamily="34" charset="0"/>
                <a:cs typeface="Arial" panose="020B0604020202020204" pitchFamily="34" charset="0"/>
              </a:rPr>
              <a:t>		1 km 75 m = </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latin typeface="Arial" panose="020B0604020202020204" pitchFamily="34" charset="0"/>
                <a:ea typeface="Calibri" panose="020F0502020204030204" pitchFamily="34" charset="0"/>
                <a:cs typeface="Arial" panose="020B0604020202020204" pitchFamily="34" charset="0"/>
              </a:rPr>
              <a:t> km</a:t>
            </a:r>
          </a:p>
          <a:p>
            <a:pPr algn="just">
              <a:lnSpc>
                <a:spcPct val="150000"/>
              </a:lnSpc>
              <a:spcAft>
                <a:spcPts val="1000"/>
              </a:spcAft>
            </a:pPr>
            <a:r>
              <a:rPr lang="en-US" sz="3900" dirty="0">
                <a:latin typeface="Arial" panose="020B0604020202020204" pitchFamily="34" charset="0"/>
                <a:ea typeface="Calibri" panose="020F0502020204030204" pitchFamily="34" charset="0"/>
                <a:cs typeface="Arial" panose="020B0604020202020204" pitchFamily="34" charset="0"/>
              </a:rPr>
              <a:t>b)</a:t>
            </a:r>
            <a:r>
              <a:rPr lang="en-US" sz="3900" b="1" dirty="0">
                <a:latin typeface="Arial" panose="020B0604020202020204" pitchFamily="34" charset="0"/>
                <a:ea typeface="Calibri" panose="020F0502020204030204" pitchFamily="34" charset="0"/>
                <a:cs typeface="Arial" panose="020B0604020202020204" pitchFamily="34" charset="0"/>
              </a:rPr>
              <a:t> Đ,S?</a:t>
            </a:r>
          </a:p>
          <a:p>
            <a:pPr algn="just">
              <a:lnSpc>
                <a:spcPct val="150000"/>
              </a:lnSpc>
              <a:spcAft>
                <a:spcPts val="1000"/>
              </a:spcAft>
            </a:pPr>
            <a:endParaRPr lang="en-US" sz="39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39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39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err="1">
                <a:latin typeface="Arial" panose="020B0604020202020204" pitchFamily="34" charset="0"/>
                <a:ea typeface="Calibri" panose="020F0502020204030204" pitchFamily="34" charset="0"/>
                <a:cs typeface="Arial" panose="020B0604020202020204" pitchFamily="34" charset="0"/>
              </a:rPr>
              <a:t>Đoạn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đường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nào</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đường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nào</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hơn</a:t>
            </a:r>
            <a:r>
              <a:rPr lang="en-US" sz="39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6"/>
          <p:cNvPicPr>
            <a:picLocks noChangeAspect="1"/>
          </p:cNvPicPr>
          <p:nvPr/>
        </p:nvPicPr>
        <p:blipFill>
          <a:blip r:embed="rId8"/>
          <a:stretch>
            <a:fillRect/>
          </a:stretch>
        </p:blipFill>
        <p:spPr>
          <a:xfrm>
            <a:off x="3799642" y="2863047"/>
            <a:ext cx="5146068" cy="4131087"/>
          </a:xfrm>
          <a:prstGeom prst="rect">
            <a:avLst/>
          </a:prstGeom>
        </p:spPr>
      </p:pic>
      <p:pic>
        <p:nvPicPr>
          <p:cNvPr id="10" name="Picture 9"/>
          <p:cNvPicPr>
            <a:picLocks noChangeAspect="1"/>
          </p:cNvPicPr>
          <p:nvPr/>
        </p:nvPicPr>
        <p:blipFill>
          <a:blip r:embed="rId9"/>
          <a:stretch>
            <a:fillRect/>
          </a:stretch>
        </p:blipFill>
        <p:spPr>
          <a:xfrm>
            <a:off x="13116718" y="7183338"/>
            <a:ext cx="4447328" cy="1391457"/>
          </a:xfrm>
          <a:prstGeom prst="rect">
            <a:avLst/>
          </a:prstGeom>
        </p:spPr>
      </p:pic>
      <p:pic>
        <p:nvPicPr>
          <p:cNvPr id="11"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61166" y="692753"/>
            <a:ext cx="1870712" cy="187540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mc:AlternateContent xmlns:mc="http://schemas.openxmlformats.org/markup-compatibility/2006" xmlns:a14="http://schemas.microsoft.com/office/drawing/2010/main">
        <mc:Choice Requires="a14">
          <p:sp>
            <p:nvSpPr>
              <p:cNvPr id="6" name="TextBox 5"/>
              <p:cNvSpPr txBox="1"/>
              <p:nvPr/>
            </p:nvSpPr>
            <p:spPr>
              <a:xfrm>
                <a:off x="762000" y="630207"/>
                <a:ext cx="12998136" cy="7554887"/>
              </a:xfrm>
              <a:prstGeom prst="rect">
                <a:avLst/>
              </a:prstGeom>
              <a:noFill/>
            </p:spPr>
            <p:txBody>
              <a:bodyPr wrap="square" lIns="91439" tIns="45719" rIns="91439" bIns="45719">
                <a:spAutoFit/>
              </a:bodyPr>
              <a:lstStyle/>
              <a:p>
                <a:pPr algn="just">
                  <a:lnSpc>
                    <a:spcPct val="150000"/>
                  </a:lnSpc>
                  <a:spcAft>
                    <a:spcPts val="1000"/>
                  </a:spcAft>
                </a:pPr>
                <a:r>
                  <a:rPr lang="fr-FR" sz="3900" b="1" dirty="0">
                    <a:solidFill>
                      <a:srgbClr val="FF0000"/>
                    </a:solidFill>
                    <a:latin typeface="Arial" panose="020B0604020202020204" pitchFamily="34" charset="0"/>
                    <a:ea typeface="Calibri" panose="020F0502020204030204" pitchFamily="34" charset="0"/>
                    <a:cs typeface="Arial" panose="020B0604020202020204" pitchFamily="34" charset="0"/>
                  </a:rPr>
                  <a:t>a)</a:t>
                </a:r>
                <a:r>
                  <a:rPr lang="fr-FR"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 1 km 75 m = </a:t>
                </a:r>
                <a14:m>
                  <m:oMath xmlns:m="http://schemas.openxmlformats.org/officeDocument/2006/math">
                    <m:r>
                      <a:rPr lang="fr-FR" sz="39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75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1 000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km = 1,075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9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fr-FR" sz="3900" dirty="0">
                    <a:latin typeface="Arial" panose="020B0604020202020204" pitchFamily="34" charset="0"/>
                    <a:ea typeface="Calibri" panose="020F0502020204030204" pitchFamily="34" charset="0"/>
                    <a:cs typeface="Arial" panose="020B0604020202020204" pitchFamily="34" charset="0"/>
                  </a:rPr>
                  <a:t>1 km 75 m = </a:t>
                </a:r>
                <a:r>
                  <a:rPr lang="fr-FR" sz="3900" b="1" dirty="0">
                    <a:solidFill>
                      <a:srgbClr val="FF0000"/>
                    </a:solidFill>
                    <a:latin typeface="Arial" panose="020B0604020202020204" pitchFamily="34" charset="0"/>
                    <a:ea typeface="Calibri" panose="020F0502020204030204" pitchFamily="34" charset="0"/>
                    <a:cs typeface="Arial" panose="020B0604020202020204" pitchFamily="34" charset="0"/>
                  </a:rPr>
                  <a:t>1,075</a:t>
                </a:r>
                <a:r>
                  <a:rPr lang="fr-FR" sz="3900" dirty="0">
                    <a:latin typeface="Arial" panose="020B0604020202020204" pitchFamily="34" charset="0"/>
                    <a:ea typeface="Calibri" panose="020F0502020204030204" pitchFamily="34" charset="0"/>
                    <a:cs typeface="Arial" panose="020B0604020202020204" pitchFamily="34" charset="0"/>
                  </a:rPr>
                  <a:t>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3900" b="1" dirty="0">
                    <a:solidFill>
                      <a:srgbClr val="FF0000"/>
                    </a:solidFill>
                    <a:latin typeface="Arial" panose="020B0604020202020204" pitchFamily="34" charset="0"/>
                    <a:ea typeface="Calibri" panose="020F0502020204030204" pitchFamily="34" charset="0"/>
                    <a:cs typeface="Arial" panose="020B0604020202020204" pitchFamily="34" charset="0"/>
                  </a:rPr>
                  <a:t>b)</a:t>
                </a:r>
                <a:r>
                  <a:rPr lang="fr-FR"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 1 km 75 m = 1,075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1,2 km &gt; 1,075 km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1,2 km &gt; 1 km 75 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AB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hơn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en-US" sz="3900" dirty="0">
                    <a:solidFill>
                      <a:srgbClr val="000000"/>
                    </a:solidFill>
                    <a:latin typeface="Arial" panose="020B0604020202020204" pitchFamily="34" charset="0"/>
                    <a:ea typeface="Calibri" panose="020F0502020204030204" pitchFamily="34" charset="0"/>
                    <a:cs typeface="Arial" panose="020B0604020202020204" pitchFamily="34" charset="0"/>
                  </a:rPr>
                  <a:t> AC.</a:t>
                </a:r>
                <a:endParaRPr lang="en-US" sz="39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2000" y="630206"/>
                <a:ext cx="12998136" cy="7612405"/>
              </a:xfrm>
              <a:prstGeom prst="rect">
                <a:avLst/>
              </a:prstGeom>
              <a:blipFill rotWithShape="1">
                <a:blip r:embed="rId8"/>
                <a:stretch>
                  <a:fillRect t="-4" r="2" b="4"/>
                </a:stretch>
              </a:blipFill>
            </p:spPr>
            <p:txBody>
              <a:bodyPr/>
              <a:lstStyle/>
              <a:p>
                <a:r>
                  <a:rPr lang="en-US" altLang="en-US">
                    <a:noFill/>
                  </a:rPr>
                  <a:t> </a:t>
                </a:r>
              </a:p>
            </p:txBody>
          </p:sp>
        </mc:Fallback>
      </mc:AlternateContent>
      <p:pic>
        <p:nvPicPr>
          <p:cNvPr id="7" name="Picture 6"/>
          <p:cNvPicPr>
            <a:picLocks noChangeAspect="1"/>
          </p:cNvPicPr>
          <p:nvPr/>
        </p:nvPicPr>
        <p:blipFill>
          <a:blip r:embed="rId9"/>
          <a:stretch>
            <a:fillRect/>
          </a:stretch>
        </p:blipFill>
        <p:spPr>
          <a:xfrm>
            <a:off x="13156819" y="7156295"/>
            <a:ext cx="4623154" cy="1322693"/>
          </a:xfrm>
          <a:prstGeom prst="rect">
            <a:avLst/>
          </a:prstGeom>
        </p:spPr>
      </p:pic>
      <p:pic>
        <p:nvPicPr>
          <p:cNvPr id="10"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510454" y="756482"/>
            <a:ext cx="4546740" cy="41148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TextBox 4"/>
          <p:cNvSpPr txBox="1"/>
          <p:nvPr/>
        </p:nvSpPr>
        <p:spPr>
          <a:xfrm>
            <a:off x="3113026" y="2975369"/>
            <a:ext cx="11893208" cy="5057795"/>
          </a:xfrm>
          <a:prstGeom prst="rect">
            <a:avLst/>
          </a:prstGeom>
        </p:spPr>
        <p:txBody>
          <a:bodyPr wrap="square" lIns="0" tIns="0" rIns="0" bIns="0" rtlCol="0" anchor="t">
            <a:spAutoFit/>
          </a:bodyPr>
          <a:lstStyle/>
          <a:p>
            <a:pPr marL="571495" indent="-571495" algn="just">
              <a:lnSpc>
                <a:spcPct val="200000"/>
              </a:lnSpc>
              <a:spcAft>
                <a:spcPts val="1000"/>
              </a:spcAft>
              <a:buFont typeface="Arial" panose="020B0604020202020204" pitchFamily="34" charset="0"/>
              <a:buChar char="•"/>
            </a:pP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Ôn</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tập</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kiến</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sz="3900" i="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3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200000"/>
              </a:lnSpc>
              <a:spcAft>
                <a:spcPts val="1000"/>
              </a:spcAft>
              <a:buFont typeface="Arial" panose="020B0604020202020204" pitchFamily="34" charset="0"/>
              <a:buChar char="•"/>
            </a:pP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Hoàn</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bài</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tập</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SBT.</a:t>
            </a:r>
          </a:p>
          <a:p>
            <a:pPr marL="571495" indent="-571495">
              <a:lnSpc>
                <a:spcPct val="200000"/>
              </a:lnSpc>
              <a:buFont typeface="Arial" panose="020B0604020202020204" pitchFamily="34" charset="0"/>
              <a:buChar char="•"/>
            </a:pP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Đọc</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chuẩn</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trước</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chemeClr val="bg1"/>
                </a:solidFill>
                <a:latin typeface="Arial" panose="020B0604020202020204" pitchFamily="34" charset="0"/>
                <a:ea typeface="Calibri" panose="020F0502020204030204" pitchFamily="34" charset="0"/>
                <a:cs typeface="Arial" panose="020B0604020202020204" pitchFamily="34" charset="0"/>
              </a:rPr>
              <a:t>Tiết</a:t>
            </a:r>
            <a:r>
              <a:rPr lang="en-US" sz="39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3900" i="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200000"/>
              </a:lnSpc>
            </a:pP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đo</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diện</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thập</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3900" b="1"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3900" b="1" dirty="0">
                <a:solidFill>
                  <a:schemeClr val="bg1"/>
                </a:solidFill>
                <a:latin typeface="Arial" panose="020B0604020202020204" pitchFamily="34" charset="0"/>
                <a:cs typeface="Arial" panose="020B0604020202020204" pitchFamily="34" charset="0"/>
              </a:rPr>
              <a:t> </a:t>
            </a:r>
          </a:p>
        </p:txBody>
      </p:sp>
      <p:sp>
        <p:nvSpPr>
          <p:cNvPr id="5" name="Freeform 5"/>
          <p:cNvSpPr/>
          <p:nvPr/>
        </p:nvSpPr>
        <p:spPr>
          <a:xfrm rot="2986779">
            <a:off x="14665360" y="5644958"/>
            <a:ext cx="2711021" cy="3645626"/>
          </a:xfrm>
          <a:custGeom>
            <a:avLst/>
            <a:gdLst/>
            <a:ahLst/>
            <a:cxnLst/>
            <a:rect l="l" t="t" r="r" b="b"/>
            <a:pathLst>
              <a:path w="2711020" h="3645625">
                <a:moveTo>
                  <a:pt x="0" y="0"/>
                </a:moveTo>
                <a:lnTo>
                  <a:pt x="2711019" y="0"/>
                </a:lnTo>
                <a:lnTo>
                  <a:pt x="2711019" y="3645625"/>
                </a:lnTo>
                <a:lnTo>
                  <a:pt x="0" y="36456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6" name="Freeform 6"/>
          <p:cNvSpPr/>
          <p:nvPr/>
        </p:nvSpPr>
        <p:spPr>
          <a:xfrm>
            <a:off x="10960070" y="553493"/>
            <a:ext cx="3013176" cy="1079265"/>
          </a:xfrm>
          <a:custGeom>
            <a:avLst/>
            <a:gdLst/>
            <a:ahLst/>
            <a:cxnLst/>
            <a:rect l="l" t="t" r="r" b="b"/>
            <a:pathLst>
              <a:path w="3013176" h="1079265">
                <a:moveTo>
                  <a:pt x="0" y="0"/>
                </a:moveTo>
                <a:lnTo>
                  <a:pt x="3013176" y="0"/>
                </a:lnTo>
                <a:lnTo>
                  <a:pt x="3013176" y="1079265"/>
                </a:lnTo>
                <a:lnTo>
                  <a:pt x="0" y="107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7" name="Freeform 7"/>
          <p:cNvSpPr/>
          <p:nvPr/>
        </p:nvSpPr>
        <p:spPr>
          <a:xfrm rot="460583" flipH="1">
            <a:off x="12859687" y="1362644"/>
            <a:ext cx="2937306" cy="2178947"/>
          </a:xfrm>
          <a:custGeom>
            <a:avLst/>
            <a:gdLst/>
            <a:ahLst/>
            <a:cxnLst/>
            <a:rect l="l" t="t" r="r" b="b"/>
            <a:pathLst>
              <a:path w="2937306" h="2178947">
                <a:moveTo>
                  <a:pt x="2937306" y="0"/>
                </a:moveTo>
                <a:lnTo>
                  <a:pt x="0" y="0"/>
                </a:lnTo>
                <a:lnTo>
                  <a:pt x="0" y="2178948"/>
                </a:lnTo>
                <a:lnTo>
                  <a:pt x="2937306" y="2178948"/>
                </a:lnTo>
                <a:lnTo>
                  <a:pt x="2937306"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
        <p:nvSpPr>
          <p:cNvPr id="8" name="Freeform 8"/>
          <p:cNvSpPr/>
          <p:nvPr/>
        </p:nvSpPr>
        <p:spPr>
          <a:xfrm rot="-646785">
            <a:off x="2110168" y="6037207"/>
            <a:ext cx="1244744" cy="2727527"/>
          </a:xfrm>
          <a:custGeom>
            <a:avLst/>
            <a:gdLst/>
            <a:ahLst/>
            <a:cxnLst/>
            <a:rect l="l" t="t" r="r" b="b"/>
            <a:pathLst>
              <a:path w="1244744" h="2727526">
                <a:moveTo>
                  <a:pt x="0" y="0"/>
                </a:moveTo>
                <a:lnTo>
                  <a:pt x="1244744" y="0"/>
                </a:lnTo>
                <a:lnTo>
                  <a:pt x="1244744" y="2727526"/>
                </a:lnTo>
                <a:lnTo>
                  <a:pt x="0" y="272752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91439" tIns="45719" rIns="91439" bIns="45719"/>
          <a:lstStyle/>
          <a:p>
            <a:endParaRPr lang="en-US"/>
          </a:p>
        </p:txBody>
      </p:sp>
      <p:sp>
        <p:nvSpPr>
          <p:cNvPr id="9" name="TextBox 9"/>
          <p:cNvSpPr txBox="1"/>
          <p:nvPr/>
        </p:nvSpPr>
        <p:spPr>
          <a:xfrm>
            <a:off x="3113027" y="1738097"/>
            <a:ext cx="7973730" cy="1015663"/>
          </a:xfrm>
          <a:prstGeom prst="rect">
            <a:avLst/>
          </a:prstGeom>
        </p:spPr>
        <p:txBody>
          <a:bodyPr lIns="0" tIns="0" rIns="0" bIns="0" rtlCol="0" anchor="t">
            <a:spAutoFit/>
          </a:bodyPr>
          <a:lstStyle/>
          <a:p>
            <a:pPr algn="l"/>
            <a:r>
              <a:rPr lang="en-US" sz="6600" b="1" dirty="0">
                <a:solidFill>
                  <a:srgbClr val="FFFFFF"/>
                </a:solidFill>
                <a:latin typeface="Arial" panose="020B0604020202020204" pitchFamily="34" charset="0"/>
                <a:cs typeface="Arial" panose="020B0604020202020204" pitchFamily="34" charset="0"/>
              </a:rPr>
              <a:t>CỦNG CỐ, DẶN DÒ</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3478777" y="4053604"/>
            <a:ext cx="2421854" cy="3256772"/>
          </a:xfrm>
          <a:custGeom>
            <a:avLst/>
            <a:gdLst/>
            <a:ahLst/>
            <a:cxnLst/>
            <a:rect l="l" t="t" r="r" b="b"/>
            <a:pathLst>
              <a:path w="2421854" h="3256772">
                <a:moveTo>
                  <a:pt x="0" y="0"/>
                </a:moveTo>
                <a:lnTo>
                  <a:pt x="2421854" y="0"/>
                </a:lnTo>
                <a:lnTo>
                  <a:pt x="2421854" y="3256772"/>
                </a:lnTo>
                <a:lnTo>
                  <a:pt x="0" y="32567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6" name="Freeform 6"/>
          <p:cNvSpPr/>
          <p:nvPr/>
        </p:nvSpPr>
        <p:spPr>
          <a:xfrm rot="-1329851">
            <a:off x="3341217" y="1580276"/>
            <a:ext cx="1881586" cy="2057400"/>
          </a:xfrm>
          <a:custGeom>
            <a:avLst/>
            <a:gdLst/>
            <a:ahLst/>
            <a:cxnLst/>
            <a:rect l="l" t="t" r="r" b="b"/>
            <a:pathLst>
              <a:path w="1881586" h="2057400">
                <a:moveTo>
                  <a:pt x="0" y="0"/>
                </a:moveTo>
                <a:lnTo>
                  <a:pt x="1881586" y="0"/>
                </a:lnTo>
                <a:lnTo>
                  <a:pt x="1881586" y="2057400"/>
                </a:lnTo>
                <a:lnTo>
                  <a:pt x="0" y="20574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7" name="TextBox 7"/>
          <p:cNvSpPr txBox="1"/>
          <p:nvPr/>
        </p:nvSpPr>
        <p:spPr>
          <a:xfrm>
            <a:off x="4613478" y="2741810"/>
            <a:ext cx="9061044" cy="4916731"/>
          </a:xfrm>
          <a:prstGeom prst="rect">
            <a:avLst/>
          </a:prstGeom>
        </p:spPr>
        <p:txBody>
          <a:bodyPr lIns="0" tIns="0" rIns="0" bIns="0" rtlCol="0" anchor="t">
            <a:spAutoFit/>
          </a:bodyPr>
          <a:lstStyle/>
          <a:p>
            <a:pPr algn="ctr">
              <a:lnSpc>
                <a:spcPct val="150000"/>
              </a:lnSpc>
            </a:pPr>
            <a:r>
              <a:rPr lang="en-US" sz="7100" b="1" dirty="0">
                <a:solidFill>
                  <a:srgbClr val="FFFFFF"/>
                </a:solidFill>
                <a:latin typeface="Arial" panose="020B0604020202020204" pitchFamily="34" charset="0"/>
                <a:cs typeface="Arial" panose="020B0604020202020204" pitchFamily="34" charset="0"/>
              </a:rPr>
              <a:t>CẢM ƠN CÁC EM ĐÃ LẮNG NGHE, HẸN GẶP LẠI</a:t>
            </a:r>
          </a:p>
        </p:txBody>
      </p:sp>
      <p:sp>
        <p:nvSpPr>
          <p:cNvPr id="9" name="Freeform 9"/>
          <p:cNvSpPr/>
          <p:nvPr/>
        </p:nvSpPr>
        <p:spPr>
          <a:xfrm rot="1091332">
            <a:off x="13127250" y="1876420"/>
            <a:ext cx="1523324" cy="1665662"/>
          </a:xfrm>
          <a:custGeom>
            <a:avLst/>
            <a:gdLst/>
            <a:ahLst/>
            <a:cxnLst/>
            <a:rect l="l" t="t" r="r" b="b"/>
            <a:pathLst>
              <a:path w="1523323" h="1665661">
                <a:moveTo>
                  <a:pt x="0" y="0"/>
                </a:moveTo>
                <a:lnTo>
                  <a:pt x="1523323" y="0"/>
                </a:lnTo>
                <a:lnTo>
                  <a:pt x="1523323" y="1665661"/>
                </a:lnTo>
                <a:lnTo>
                  <a:pt x="0" y="166566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10" name="Freeform 6"/>
          <p:cNvSpPr/>
          <p:nvPr/>
        </p:nvSpPr>
        <p:spPr>
          <a:xfrm rot="-202846">
            <a:off x="1607577" y="5410407"/>
            <a:ext cx="3615882" cy="4114800"/>
          </a:xfrm>
          <a:custGeom>
            <a:avLst/>
            <a:gdLst/>
            <a:ahLst/>
            <a:cxnLst/>
            <a:rect l="l" t="t" r="r" b="b"/>
            <a:pathLst>
              <a:path w="3615881" h="4114800">
                <a:moveTo>
                  <a:pt x="0" y="0"/>
                </a:moveTo>
                <a:lnTo>
                  <a:pt x="3615881" y="0"/>
                </a:lnTo>
                <a:lnTo>
                  <a:pt x="3615881"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10" name="TextBox 9"/>
          <p:cNvSpPr txBox="1"/>
          <p:nvPr/>
        </p:nvSpPr>
        <p:spPr>
          <a:xfrm>
            <a:off x="818532" y="724431"/>
            <a:ext cx="16611692" cy="7035257"/>
          </a:xfrm>
          <a:prstGeom prst="rect">
            <a:avLst/>
          </a:prstGeom>
          <a:noFill/>
        </p:spPr>
        <p:txBody>
          <a:bodyPr wrap="square" lIns="91439" tIns="45719" rIns="91439" bIns="45719">
            <a:spAutoFit/>
          </a:bodyPr>
          <a:lstStyle/>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Bạn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nam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đã</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nói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000"/>
              </a:spcAft>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Bạn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nữ</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đã</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nói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Muốn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biết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hộp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sữa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nặng</a:t>
            </a:r>
            <a:r>
              <a:rPr lang="en-US" sz="3900" dirty="0">
                <a:latin typeface="Arial" panose="020B0604020202020204" pitchFamily="34" charset="0"/>
                <a:ea typeface="Calibri" panose="020F0502020204030204" pitchFamily="34" charset="0"/>
                <a:cs typeface="Arial" panose="020B0604020202020204" pitchFamily="34" charset="0"/>
              </a:rPr>
              <a:t> bao </a:t>
            </a:r>
            <a:r>
              <a:rPr lang="en-US" sz="3900" dirty="0" err="1">
                <a:latin typeface="Arial" panose="020B0604020202020204" pitchFamily="34" charset="0"/>
                <a:ea typeface="Calibri" panose="020F0502020204030204" pitchFamily="34" charset="0"/>
                <a:cs typeface="Arial" panose="020B0604020202020204" pitchFamily="34" charset="0"/>
              </a:rPr>
              <a:t>nhiêu</a:t>
            </a:r>
            <a:r>
              <a:rPr lang="en-US" sz="3900" dirty="0">
                <a:latin typeface="Arial" panose="020B0604020202020204" pitchFamily="34" charset="0"/>
                <a:ea typeface="Calibri" panose="020F0502020204030204" pitchFamily="34" charset="0"/>
                <a:cs typeface="Arial" panose="020B0604020202020204" pitchFamily="34" charset="0"/>
              </a:rPr>
              <a:t> ki – </a:t>
            </a:r>
            <a:r>
              <a:rPr lang="en-US" sz="3900" dirty="0" err="1">
                <a:latin typeface="Arial" panose="020B0604020202020204" pitchFamily="34" charset="0"/>
                <a:ea typeface="Calibri" panose="020F0502020204030204" pitchFamily="34" charset="0"/>
                <a:cs typeface="Arial" panose="020B0604020202020204" pitchFamily="34" charset="0"/>
              </a:rPr>
              <a:t>lô</a:t>
            </a:r>
            <a:r>
              <a:rPr lang="en-US" sz="3900" dirty="0">
                <a:latin typeface="Arial" panose="020B0604020202020204" pitchFamily="34" charset="0"/>
                <a:ea typeface="Calibri" panose="020F0502020204030204" pitchFamily="34" charset="0"/>
                <a:cs typeface="Arial" panose="020B0604020202020204" pitchFamily="34" charset="0"/>
              </a:rPr>
              <a:t> – gam; con </a:t>
            </a:r>
            <a:r>
              <a:rPr lang="en-US" sz="3900" dirty="0" err="1">
                <a:latin typeface="Arial" panose="020B0604020202020204" pitchFamily="34" charset="0"/>
                <a:ea typeface="Calibri" panose="020F0502020204030204" pitchFamily="34" charset="0"/>
                <a:cs typeface="Arial" panose="020B0604020202020204" pitchFamily="34" charset="0"/>
              </a:rPr>
              <a:t>ốc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sên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phải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đường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bao </a:t>
            </a:r>
            <a:r>
              <a:rPr lang="en-US" sz="3900" dirty="0" err="1">
                <a:latin typeface="Arial" panose="020B0604020202020204" pitchFamily="34" charset="0"/>
                <a:ea typeface="Calibri" panose="020F0502020204030204" pitchFamily="34" charset="0"/>
                <a:cs typeface="Arial" panose="020B0604020202020204" pitchFamily="34" charset="0"/>
              </a:rPr>
              <a:t>nhiêu</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mét</a:t>
            </a:r>
            <a:r>
              <a:rPr lang="en-US" sz="3900" dirty="0">
                <a:latin typeface="Arial" panose="020B0604020202020204" pitchFamily="34" charset="0"/>
                <a:ea typeface="Calibri" panose="020F0502020204030204" pitchFamily="34" charset="0"/>
                <a:cs typeface="Arial" panose="020B0604020202020204" pitchFamily="34" charset="0"/>
              </a:rPr>
              <a:t> ta </a:t>
            </a:r>
            <a:r>
              <a:rPr lang="en-US" sz="3900" dirty="0" err="1">
                <a:latin typeface="Arial" panose="020B0604020202020204" pitchFamily="34" charset="0"/>
                <a:ea typeface="Calibri" panose="020F0502020204030204" pitchFamily="34" charset="0"/>
                <a:cs typeface="Arial" panose="020B0604020202020204" pitchFamily="34" charset="0"/>
              </a:rPr>
              <a:t>phải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làm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gì</a:t>
            </a:r>
            <a:r>
              <a:rPr lang="en-US" sz="3900" dirty="0">
                <a:latin typeface="Arial" panose="020B0604020202020204" pitchFamily="34" charset="0"/>
                <a:ea typeface="Calibri" panose="020F0502020204030204" pitchFamily="34" charset="0"/>
                <a:cs typeface="Arial" panose="020B0604020202020204" pitchFamily="34" charset="0"/>
              </a:rPr>
              <a:t>?</a:t>
            </a:r>
          </a:p>
        </p:txBody>
      </p:sp>
      <p:sp>
        <p:nvSpPr>
          <p:cNvPr id="12" name="TextBox 11"/>
          <p:cNvSpPr txBox="1"/>
          <p:nvPr/>
        </p:nvSpPr>
        <p:spPr>
          <a:xfrm>
            <a:off x="3106162" y="1951751"/>
            <a:ext cx="14401800" cy="692495"/>
          </a:xfrm>
          <a:prstGeom prst="rect">
            <a:avLst/>
          </a:prstGeom>
          <a:noFill/>
        </p:spPr>
        <p:txBody>
          <a:bodyPr wrap="square" lIns="91439" tIns="45719" rIns="91439" bIns="45719">
            <a:spAutoFit/>
          </a:bodyPr>
          <a:lstStyle/>
          <a:p>
            <a:pPr algn="r">
              <a:spcAft>
                <a:spcPts val="1000"/>
              </a:spcAft>
            </a:pP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Bạn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nam</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nói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Mỗi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hộp</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sữa</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cân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nặng</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bao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nhiêu</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ki –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lô</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 gam?”</a:t>
            </a:r>
          </a:p>
        </p:txBody>
      </p:sp>
      <p:sp>
        <p:nvSpPr>
          <p:cNvPr id="14" name="TextBox 13"/>
          <p:cNvSpPr txBox="1"/>
          <p:nvPr/>
        </p:nvSpPr>
        <p:spPr>
          <a:xfrm>
            <a:off x="356646" y="4023329"/>
            <a:ext cx="17535464" cy="1892824"/>
          </a:xfrm>
          <a:prstGeom prst="rect">
            <a:avLst/>
          </a:prstGeom>
          <a:noFill/>
        </p:spPr>
        <p:txBody>
          <a:bodyPr wrap="square" lIns="91439" tIns="45719" rIns="91439" bIns="45719">
            <a:spAutoFit/>
          </a:bodyPr>
          <a:lstStyle/>
          <a:p>
            <a:pPr algn="r">
              <a:lnSpc>
                <a:spcPct val="150000"/>
              </a:lnSpc>
            </a:pP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Bạn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nữ</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nói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“Con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ốc</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sên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phải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đoạn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đường</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dài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bao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nhiêu</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mét</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để</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đến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được</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khóm</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hoa</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900" dirty="0">
                <a:solidFill>
                  <a:srgbClr val="FF0000"/>
                </a:solidFill>
                <a:latin typeface="Arial" panose="020B0604020202020204" pitchFamily="34" charset="0"/>
                <a:cs typeface="Arial" panose="020B0604020202020204" pitchFamily="34" charset="0"/>
              </a:rPr>
              <a:t> </a:t>
            </a:r>
          </a:p>
        </p:txBody>
      </p:sp>
      <p:sp>
        <p:nvSpPr>
          <p:cNvPr id="16" name="TextBox 15"/>
          <p:cNvSpPr txBox="1"/>
          <p:nvPr/>
        </p:nvSpPr>
        <p:spPr>
          <a:xfrm>
            <a:off x="3475597" y="8194169"/>
            <a:ext cx="14032366" cy="692495"/>
          </a:xfrm>
          <a:prstGeom prst="rect">
            <a:avLst/>
          </a:prstGeom>
          <a:noFill/>
        </p:spPr>
        <p:txBody>
          <a:bodyPr wrap="square" lIns="91439" tIns="45719" rIns="91439" bIns="45719">
            <a:spAutoFit/>
          </a:bodyPr>
          <a:lstStyle/>
          <a:p>
            <a:pPr algn="r">
              <a:spcAft>
                <a:spcPts val="1000"/>
              </a:spcAft>
            </a:pP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Ta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cần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viết</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đo</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độ</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dài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khối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lượng</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dưới</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dạng</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thập</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FF0000"/>
                </a:solidFill>
                <a:latin typeface="Arial" panose="020B0604020202020204" pitchFamily="34" charset="0"/>
                <a:ea typeface="Calibri" panose="020F0502020204030204" pitchFamily="34" charset="0"/>
                <a:cs typeface="Arial" panose="020B0604020202020204" pitchFamily="34" charset="0"/>
              </a:rPr>
              <a:t>phân</a:t>
            </a:r>
            <a:r>
              <a:rPr lang="en-US" sz="3900"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pic>
        <p:nvPicPr>
          <p:cNvPr id="17"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6647" y="8089847"/>
            <a:ext cx="3539614" cy="20574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Freeform 2"/>
          <p:cNvSpPr/>
          <p:nvPr/>
        </p:nvSpPr>
        <p:spPr>
          <a:xfrm>
            <a:off x="0" y="6602204"/>
            <a:ext cx="18288000" cy="3684798"/>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533401" y="114568"/>
            <a:ext cx="16926406" cy="9968441"/>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Freeform 4"/>
          <p:cNvSpPr/>
          <p:nvPr/>
        </p:nvSpPr>
        <p:spPr>
          <a:xfrm>
            <a:off x="68128" y="672449"/>
            <a:ext cx="2249080" cy="3295848"/>
          </a:xfrm>
          <a:custGeom>
            <a:avLst/>
            <a:gdLst/>
            <a:ahLst/>
            <a:cxnLst/>
            <a:rect l="l" t="t" r="r" b="b"/>
            <a:pathLst>
              <a:path w="2249080" h="3295848">
                <a:moveTo>
                  <a:pt x="0" y="0"/>
                </a:moveTo>
                <a:lnTo>
                  <a:pt x="2249080" y="0"/>
                </a:lnTo>
                <a:lnTo>
                  <a:pt x="2249080" y="3295848"/>
                </a:lnTo>
                <a:lnTo>
                  <a:pt x="0" y="32958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5" name="Freeform 5"/>
          <p:cNvSpPr/>
          <p:nvPr/>
        </p:nvSpPr>
        <p:spPr>
          <a:xfrm flipH="1">
            <a:off x="15528112" y="2930352"/>
            <a:ext cx="2249080" cy="3295848"/>
          </a:xfrm>
          <a:custGeom>
            <a:avLst/>
            <a:gdLst/>
            <a:ahLst/>
            <a:cxnLst/>
            <a:rect l="l" t="t" r="r" b="b"/>
            <a:pathLst>
              <a:path w="2249080" h="3295848">
                <a:moveTo>
                  <a:pt x="2249080" y="0"/>
                </a:moveTo>
                <a:lnTo>
                  <a:pt x="0" y="0"/>
                </a:lnTo>
                <a:lnTo>
                  <a:pt x="0" y="3295848"/>
                </a:lnTo>
                <a:lnTo>
                  <a:pt x="2249080" y="3295848"/>
                </a:lnTo>
                <a:lnTo>
                  <a:pt x="224908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6" name="Freeform 6"/>
          <p:cNvSpPr/>
          <p:nvPr/>
        </p:nvSpPr>
        <p:spPr>
          <a:xfrm>
            <a:off x="5450185" y="8161283"/>
            <a:ext cx="5772982" cy="1647924"/>
          </a:xfrm>
          <a:custGeom>
            <a:avLst/>
            <a:gdLst/>
            <a:ahLst/>
            <a:cxnLst/>
            <a:rect l="l" t="t" r="r" b="b"/>
            <a:pathLst>
              <a:path w="5772982" h="1647924">
                <a:moveTo>
                  <a:pt x="0" y="0"/>
                </a:moveTo>
                <a:lnTo>
                  <a:pt x="5772982" y="0"/>
                </a:lnTo>
                <a:lnTo>
                  <a:pt x="5772982" y="1647924"/>
                </a:lnTo>
                <a:lnTo>
                  <a:pt x="0" y="16479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7" name="Freeform 7"/>
          <p:cNvSpPr/>
          <p:nvPr/>
        </p:nvSpPr>
        <p:spPr>
          <a:xfrm rot="1048392">
            <a:off x="1083749" y="7590601"/>
            <a:ext cx="2819034" cy="2135417"/>
          </a:xfrm>
          <a:custGeom>
            <a:avLst/>
            <a:gdLst/>
            <a:ahLst/>
            <a:cxnLst/>
            <a:rect l="l" t="t" r="r" b="b"/>
            <a:pathLst>
              <a:path w="2819033" h="2135417">
                <a:moveTo>
                  <a:pt x="0" y="0"/>
                </a:moveTo>
                <a:lnTo>
                  <a:pt x="2819033" y="0"/>
                </a:lnTo>
                <a:lnTo>
                  <a:pt x="2819033" y="2135417"/>
                </a:lnTo>
                <a:lnTo>
                  <a:pt x="0" y="21354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
        <p:nvSpPr>
          <p:cNvPr id="8" name="Freeform 8"/>
          <p:cNvSpPr/>
          <p:nvPr/>
        </p:nvSpPr>
        <p:spPr>
          <a:xfrm rot="1122159">
            <a:off x="16557487" y="180251"/>
            <a:ext cx="1478258" cy="2149671"/>
          </a:xfrm>
          <a:custGeom>
            <a:avLst/>
            <a:gdLst/>
            <a:ahLst/>
            <a:cxnLst/>
            <a:rect l="l" t="t" r="r" b="b"/>
            <a:pathLst>
              <a:path w="1819884" h="2336930">
                <a:moveTo>
                  <a:pt x="0" y="0"/>
                </a:moveTo>
                <a:lnTo>
                  <a:pt x="1819884" y="0"/>
                </a:lnTo>
                <a:lnTo>
                  <a:pt x="1819884" y="2336930"/>
                </a:lnTo>
                <a:lnTo>
                  <a:pt x="0" y="233693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91439" tIns="45719" rIns="91439" bIns="45719"/>
          <a:lstStyle/>
          <a:p>
            <a:endParaRPr lang="en-US"/>
          </a:p>
        </p:txBody>
      </p:sp>
      <p:sp>
        <p:nvSpPr>
          <p:cNvPr id="9" name="TextBox 9"/>
          <p:cNvSpPr txBox="1"/>
          <p:nvPr/>
        </p:nvSpPr>
        <p:spPr>
          <a:xfrm>
            <a:off x="1459369" y="849686"/>
            <a:ext cx="15006870" cy="1800493"/>
          </a:xfrm>
          <a:prstGeom prst="rect">
            <a:avLst/>
          </a:prstGeom>
        </p:spPr>
        <p:txBody>
          <a:bodyPr wrap="square" lIns="0" tIns="0" rIns="0" bIns="0" rtlCol="0" anchor="t">
            <a:spAutoFit/>
          </a:bodyPr>
          <a:lstStyle/>
          <a:p>
            <a:pPr algn="ctr">
              <a:lnSpc>
                <a:spcPct val="150000"/>
              </a:lnSpc>
            </a:pPr>
            <a:r>
              <a:rPr lang="en-US" sz="3900" b="1" dirty="0" err="1">
                <a:solidFill>
                  <a:srgbClr val="FFFFFF"/>
                </a:solidFill>
                <a:latin typeface="Times New Roman" panose="02020603050405020304" pitchFamily="18" charset="0"/>
                <a:cs typeface="Times New Roman" panose="02020603050405020304" pitchFamily="18" charset="0"/>
              </a:rPr>
              <a:t>Thứ</a:t>
            </a:r>
            <a:r>
              <a:rPr lang="en-US" sz="3900" b="1" dirty="0">
                <a:solidFill>
                  <a:srgbClr val="FFFFFF"/>
                </a:solidFill>
                <a:latin typeface="Times New Roman" panose="02020603050405020304" pitchFamily="18" charset="0"/>
                <a:cs typeface="Times New Roman" panose="02020603050405020304" pitchFamily="18" charset="0"/>
              </a:rPr>
              <a:t> </a:t>
            </a:r>
            <a:r>
              <a:rPr lang="en-US" sz="3900" b="1" dirty="0" err="1" smtClean="0">
                <a:solidFill>
                  <a:srgbClr val="FFFFFF"/>
                </a:solidFill>
                <a:latin typeface="Times New Roman" panose="02020603050405020304" pitchFamily="18" charset="0"/>
                <a:cs typeface="Times New Roman" panose="02020603050405020304" pitchFamily="18" charset="0"/>
              </a:rPr>
              <a:t>Sáu</a:t>
            </a:r>
            <a:r>
              <a:rPr lang="en-US" sz="3900" b="1" smtClean="0">
                <a:solidFill>
                  <a:srgbClr val="FFFFFF"/>
                </a:solidFill>
                <a:latin typeface="Times New Roman" panose="02020603050405020304" pitchFamily="18" charset="0"/>
                <a:cs typeface="Times New Roman" panose="02020603050405020304" pitchFamily="18" charset="0"/>
              </a:rPr>
              <a:t>, </a:t>
            </a:r>
            <a:r>
              <a:rPr lang="en-US" sz="3900" b="1" dirty="0">
                <a:solidFill>
                  <a:srgbClr val="FFFFFF"/>
                </a:solidFill>
                <a:latin typeface="Times New Roman" panose="02020603050405020304" pitchFamily="18" charset="0"/>
                <a:cs typeface="Times New Roman" panose="02020603050405020304" pitchFamily="18" charset="0"/>
              </a:rPr>
              <a:t>ngày 10 tháng 10 năm 2025</a:t>
            </a:r>
          </a:p>
          <a:p>
            <a:pPr algn="ctr">
              <a:lnSpc>
                <a:spcPct val="150000"/>
              </a:lnSpc>
            </a:pPr>
            <a:r>
              <a:rPr lang="en-US" sz="3900" b="1" dirty="0">
                <a:solidFill>
                  <a:srgbClr val="FFFFFF"/>
                </a:solidFill>
                <a:latin typeface="Times New Roman" panose="02020603050405020304" pitchFamily="18" charset="0"/>
                <a:cs typeface="Times New Roman" panose="02020603050405020304" pitchFamily="18" charset="0"/>
              </a:rPr>
              <a:t>BÀI 12: VIẾT SỐ ĐO ĐẠI LƯỢNG DƯỚI DẠNG SỐ THẬP PHÂN</a:t>
            </a:r>
          </a:p>
        </p:txBody>
      </p:sp>
      <p:sp>
        <p:nvSpPr>
          <p:cNvPr id="11" name="TextBox 10"/>
          <p:cNvSpPr txBox="1"/>
          <p:nvPr/>
        </p:nvSpPr>
        <p:spPr>
          <a:xfrm>
            <a:off x="3241041" y="2873377"/>
            <a:ext cx="11891010" cy="1892824"/>
          </a:xfrm>
          <a:prstGeom prst="rect">
            <a:avLst/>
          </a:prstGeom>
          <a:noFill/>
        </p:spPr>
        <p:txBody>
          <a:bodyPr wrap="square" lIns="91439" tIns="45719" rIns="91439" bIns="45719" rtlCol="0">
            <a:spAutoFit/>
          </a:bodyPr>
          <a:lstStyle/>
          <a:p>
            <a:pPr algn="ctr">
              <a:lnSpc>
                <a:spcPct val="150000"/>
              </a:lnSpc>
            </a:pPr>
            <a:r>
              <a:rPr lang="en-US" sz="3900" b="1" dirty="0">
                <a:solidFill>
                  <a:schemeClr val="bg1"/>
                </a:solidFill>
                <a:latin typeface="Times New Roman" panose="02020603050405020304" pitchFamily="18" charset="0"/>
                <a:cs typeface="Times New Roman" panose="02020603050405020304" pitchFamily="18" charset="0"/>
              </a:rPr>
              <a:t>Tiết 1: Viết số đo độ dài,</a:t>
            </a:r>
          </a:p>
          <a:p>
            <a:pPr algn="ctr">
              <a:lnSpc>
                <a:spcPct val="150000"/>
              </a:lnSpc>
            </a:pPr>
            <a:r>
              <a:rPr lang="en-US" sz="3900" b="1" dirty="0">
                <a:solidFill>
                  <a:schemeClr val="bg1"/>
                </a:solidFill>
                <a:latin typeface="Times New Roman" panose="02020603050405020304" pitchFamily="18" charset="0"/>
                <a:cs typeface="Times New Roman" panose="02020603050405020304" pitchFamily="18" charset="0"/>
              </a:rPr>
              <a:t>Khối lượng dưới dạng số thập phân</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02204"/>
            <a:ext cx="18288000" cy="5861615"/>
          </a:xfrm>
          <a:custGeom>
            <a:avLst/>
            <a:gdLst/>
            <a:ahLst/>
            <a:cxnLst/>
            <a:rect l="l" t="t" r="r" b="b"/>
            <a:pathLst>
              <a:path w="18288000" h="5861615">
                <a:moveTo>
                  <a:pt x="0" y="0"/>
                </a:moveTo>
                <a:lnTo>
                  <a:pt x="18288000" y="0"/>
                </a:lnTo>
                <a:lnTo>
                  <a:pt x="18288000" y="5861615"/>
                </a:lnTo>
                <a:lnTo>
                  <a:pt x="0" y="5861615"/>
                </a:lnTo>
                <a:lnTo>
                  <a:pt x="0" y="0"/>
                </a:lnTo>
                <a:close/>
              </a:path>
            </a:pathLst>
          </a:custGeom>
          <a:blipFill>
            <a:blip r:embed="rId2">
              <a:extLst>
                <a:ext uri="{96DAC541-7B7A-43D3-8B79-37D633B846F1}">
                  <asvg:svgBlip xmlns="" xmlns:asvg="http://schemas.microsoft.com/office/drawing/2016/SVG/main" r:embed="rId3"/>
                </a:ext>
              </a:extLst>
            </a:blip>
            <a:stretch>
              <a:fillRect t="-75497"/>
            </a:stretch>
          </a:blipFill>
        </p:spPr>
        <p:txBody>
          <a:bodyPr lIns="91439" tIns="45719" rIns="91439" bIns="45719"/>
          <a:lstStyle/>
          <a:p>
            <a:endParaRPr lang="en-US"/>
          </a:p>
        </p:txBody>
      </p:sp>
      <p:sp>
        <p:nvSpPr>
          <p:cNvPr id="3" name="Freeform 3"/>
          <p:cNvSpPr/>
          <p:nvPr/>
        </p:nvSpPr>
        <p:spPr>
          <a:xfrm>
            <a:off x="1640567" y="753992"/>
            <a:ext cx="15006870" cy="877901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4" name="Freeform 4"/>
          <p:cNvSpPr/>
          <p:nvPr/>
        </p:nvSpPr>
        <p:spPr>
          <a:xfrm>
            <a:off x="5957627" y="7108753"/>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5" name="Freeform 5"/>
          <p:cNvSpPr/>
          <p:nvPr/>
        </p:nvSpPr>
        <p:spPr>
          <a:xfrm>
            <a:off x="10356777" y="1465680"/>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91439" tIns="45719" rIns="91439" bIns="45719"/>
          <a:lstStyle/>
          <a:p>
            <a:endParaRPr lang="en-US"/>
          </a:p>
        </p:txBody>
      </p:sp>
      <p:sp>
        <p:nvSpPr>
          <p:cNvPr id="6" name="Freeform 6"/>
          <p:cNvSpPr/>
          <p:nvPr/>
        </p:nvSpPr>
        <p:spPr>
          <a:xfrm rot="-903441">
            <a:off x="1008220" y="1435910"/>
            <a:ext cx="2544684" cy="2372918"/>
          </a:xfrm>
          <a:custGeom>
            <a:avLst/>
            <a:gdLst/>
            <a:ahLst/>
            <a:cxnLst/>
            <a:rect l="l" t="t" r="r" b="b"/>
            <a:pathLst>
              <a:path w="2544684" h="2372918">
                <a:moveTo>
                  <a:pt x="0" y="0"/>
                </a:moveTo>
                <a:lnTo>
                  <a:pt x="2544684" y="0"/>
                </a:lnTo>
                <a:lnTo>
                  <a:pt x="2544684" y="2372917"/>
                </a:lnTo>
                <a:lnTo>
                  <a:pt x="0" y="23729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lIns="91439" tIns="45719" rIns="91439" bIns="45719"/>
          <a:lstStyle/>
          <a:p>
            <a:endParaRPr lang="en-US"/>
          </a:p>
        </p:txBody>
      </p:sp>
      <p:sp>
        <p:nvSpPr>
          <p:cNvPr id="7" name="Freeform 7"/>
          <p:cNvSpPr/>
          <p:nvPr/>
        </p:nvSpPr>
        <p:spPr>
          <a:xfrm rot="539073" flipH="1">
            <a:off x="15102568" y="7028614"/>
            <a:ext cx="2113412" cy="1894145"/>
          </a:xfrm>
          <a:custGeom>
            <a:avLst/>
            <a:gdLst/>
            <a:ahLst/>
            <a:cxnLst/>
            <a:rect l="l" t="t" r="r" b="b"/>
            <a:pathLst>
              <a:path w="2113411" h="1894144">
                <a:moveTo>
                  <a:pt x="2113411" y="0"/>
                </a:moveTo>
                <a:lnTo>
                  <a:pt x="0" y="0"/>
                </a:lnTo>
                <a:lnTo>
                  <a:pt x="0" y="1894144"/>
                </a:lnTo>
                <a:lnTo>
                  <a:pt x="2113411" y="1894144"/>
                </a:lnTo>
                <a:lnTo>
                  <a:pt x="2113411"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91439" tIns="45719" rIns="91439" bIns="45719"/>
          <a:lstStyle/>
          <a:p>
            <a:endParaRPr lang="en-US"/>
          </a:p>
        </p:txBody>
      </p:sp>
      <p:sp>
        <p:nvSpPr>
          <p:cNvPr id="9" name="TextBox 9"/>
          <p:cNvSpPr txBox="1"/>
          <p:nvPr/>
        </p:nvSpPr>
        <p:spPr>
          <a:xfrm>
            <a:off x="2644932" y="4636952"/>
            <a:ext cx="12998136" cy="1015663"/>
          </a:xfrm>
          <a:prstGeom prst="rect">
            <a:avLst/>
          </a:prstGeom>
        </p:spPr>
        <p:txBody>
          <a:bodyPr lIns="0" tIns="0" rIns="0" bIns="0" rtlCol="0" anchor="t">
            <a:spAutoFit/>
          </a:bodyPr>
          <a:lstStyle/>
          <a:p>
            <a:pPr algn="ctr"/>
            <a:r>
              <a:rPr lang="en-US" sz="6600" b="1" dirty="0">
                <a:solidFill>
                  <a:srgbClr val="FFFFFF"/>
                </a:solidFill>
                <a:latin typeface="Arial" panose="020B0604020202020204" pitchFamily="34" charset="0"/>
                <a:cs typeface="Arial" panose="020B0604020202020204" pitchFamily="34" charset="0"/>
              </a:rPr>
              <a:t>KHÁM PHÁ</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3124200" y="479054"/>
            <a:ext cx="12039600" cy="2308322"/>
          </a:xfrm>
          <a:prstGeom prst="rect">
            <a:avLst/>
          </a:prstGeom>
          <a:noFill/>
        </p:spPr>
        <p:txBody>
          <a:bodyPr wrap="square" lIns="91439" tIns="45719" rIns="91439" bIns="45719">
            <a:spAutoFit/>
          </a:bodyPr>
          <a:lstStyle/>
          <a:p>
            <a:pPr algn="ctr">
              <a:lnSpc>
                <a:spcPct val="150000"/>
              </a:lnSpc>
              <a:spcAft>
                <a:spcPts val="1000"/>
              </a:spcAft>
            </a:pP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1.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Giới</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thiệu</a:t>
            </a:r>
            <a:r>
              <a:rPr lang="en-US" sz="4800" b="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cách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viết</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số</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đo</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độ</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dài</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khối</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lượng</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dưới</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dạng</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số</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thập</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phân</a:t>
            </a:r>
            <a:r>
              <a:rPr lang="en-US" sz="48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48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947682" y="2447345"/>
            <a:ext cx="16383000" cy="2021064"/>
          </a:xfrm>
          <a:prstGeom prst="rect">
            <a:avLst/>
          </a:prstGeom>
          <a:noFill/>
        </p:spPr>
        <p:txBody>
          <a:bodyPr wrap="square" lIns="91439" tIns="45719" rIns="91439" bIns="45719">
            <a:spAutoFit/>
          </a:bodyPr>
          <a:lstStyle/>
          <a:p>
            <a:pPr algn="just">
              <a:lnSpc>
                <a:spcPct val="150000"/>
              </a:lnSpc>
              <a:spcAft>
                <a:spcPts val="1000"/>
              </a:spcAft>
            </a:pPr>
            <a:r>
              <a:rPr lang="en-US" sz="3900" b="1" dirty="0" err="1">
                <a:latin typeface="Arial" panose="020B0604020202020204" pitchFamily="34" charset="0"/>
                <a:ea typeface="Calibri" panose="020F0502020204030204" pitchFamily="34" charset="0"/>
                <a:cs typeface="Arial" panose="020B0604020202020204" pitchFamily="34" charset="0"/>
              </a:rPr>
              <a:t>Ví</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dụ</a:t>
            </a:r>
            <a:r>
              <a:rPr lang="en-US" sz="3900" b="1" dirty="0">
                <a:latin typeface="Arial" panose="020B0604020202020204" pitchFamily="34" charset="0"/>
                <a:ea typeface="Calibri" panose="020F0502020204030204" pitchFamily="34" charset="0"/>
                <a:cs typeface="Arial" panose="020B0604020202020204" pitchFamily="34" charset="0"/>
              </a:rPr>
              <a:t> 1: </a:t>
            </a:r>
          </a:p>
          <a:p>
            <a:pPr algn="just">
              <a:lnSpc>
                <a:spcPct val="150000"/>
              </a:lnSpc>
              <a:spcAft>
                <a:spcPts val="1000"/>
              </a:spcAft>
            </a:pPr>
            <a:r>
              <a:rPr lang="en-US" sz="3900" dirty="0">
                <a:latin typeface="Arial" panose="020B0604020202020204" pitchFamily="34" charset="0"/>
                <a:ea typeface="Calibri" panose="020F0502020204030204" pitchFamily="34" charset="0"/>
                <a:cs typeface="Arial" panose="020B0604020202020204" pitchFamily="34" charset="0"/>
              </a:rPr>
              <a:t>a)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độ</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dài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đoạn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đường</a:t>
            </a:r>
            <a:r>
              <a:rPr lang="en-US" sz="3900" dirty="0">
                <a:latin typeface="Arial" panose="020B0604020202020204" pitchFamily="34" charset="0"/>
                <a:ea typeface="Calibri" panose="020F0502020204030204" pitchFamily="34" charset="0"/>
                <a:cs typeface="Arial" panose="020B0604020202020204" pitchFamily="34" charset="0"/>
              </a:rPr>
              <a:t> con </a:t>
            </a:r>
            <a:r>
              <a:rPr lang="en-US" sz="3900" dirty="0" err="1">
                <a:latin typeface="Arial" panose="020B0604020202020204" pitchFamily="34" charset="0"/>
                <a:ea typeface="Calibri" panose="020F0502020204030204" pitchFamily="34" charset="0"/>
                <a:cs typeface="Arial" panose="020B0604020202020204" pitchFamily="34" charset="0"/>
              </a:rPr>
              <a:t>ốc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sên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phải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ở</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phần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Khởi</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động</a:t>
            </a:r>
            <a:r>
              <a:rPr lang="en-US" sz="3900" dirty="0">
                <a:latin typeface="Arial" panose="020B0604020202020204" pitchFamily="34" charset="0"/>
                <a:ea typeface="Calibri" panose="020F0502020204030204" pitchFamily="34" charset="0"/>
                <a:cs typeface="Arial" panose="020B0604020202020204" pitchFamily="34" charset="0"/>
              </a:rPr>
              <a:t>.</a:t>
            </a:r>
          </a:p>
        </p:txBody>
      </p:sp>
      <p:pic>
        <p:nvPicPr>
          <p:cNvPr id="11" name="Picture 10"/>
          <p:cNvPicPr>
            <a:picLocks noChangeAspect="1"/>
          </p:cNvPicPr>
          <p:nvPr/>
        </p:nvPicPr>
        <p:blipFill>
          <a:blip r:embed="rId8"/>
          <a:stretch>
            <a:fillRect/>
          </a:stretch>
        </p:blipFill>
        <p:spPr>
          <a:xfrm>
            <a:off x="5650447" y="4906304"/>
            <a:ext cx="6947866" cy="4327925"/>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1373468" y="1188636"/>
            <a:ext cx="15501820" cy="3949797"/>
          </a:xfrm>
          <a:prstGeom prst="rect">
            <a:avLst/>
          </a:prstGeom>
          <a:noFill/>
        </p:spPr>
        <p:txBody>
          <a:bodyPr wrap="square" lIns="91439" tIns="45719" rIns="91439" bIns="45719">
            <a:spAutoFit/>
          </a:bodyPr>
          <a:lstStyle/>
          <a:p>
            <a:pPr algn="just">
              <a:lnSpc>
                <a:spcPct val="150000"/>
              </a:lnSpc>
              <a:spcAft>
                <a:spcPts val="1000"/>
              </a:spcAft>
            </a:pPr>
            <a:r>
              <a:rPr lang="en-US" sz="3900" dirty="0" err="1">
                <a:solidFill>
                  <a:srgbClr val="C00000"/>
                </a:solidFill>
                <a:latin typeface="Arial" panose="020B0604020202020204" pitchFamily="34" charset="0"/>
                <a:ea typeface="Calibri" panose="020F0502020204030204" pitchFamily="34" charset="0"/>
                <a:cs typeface="Arial" panose="020B0604020202020204" pitchFamily="34" charset="0"/>
              </a:rPr>
              <a:t>Hướng</a:t>
            </a:r>
            <a:r>
              <a:rPr lang="en-US" sz="39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C00000"/>
                </a:solidFill>
                <a:latin typeface="Arial" panose="020B0604020202020204" pitchFamily="34" charset="0"/>
                <a:ea typeface="Calibri" panose="020F0502020204030204" pitchFamily="34" charset="0"/>
                <a:cs typeface="Arial" panose="020B0604020202020204" pitchFamily="34" charset="0"/>
              </a:rPr>
              <a:t>dẫn</a:t>
            </a:r>
            <a:endParaRPr lang="en-US" sz="3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Em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hãy</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đo</a:t>
            </a:r>
            <a:r>
              <a:rPr lang="en-US" sz="3900" dirty="0">
                <a:latin typeface="Arial" panose="020B0604020202020204" pitchFamily="34" charset="0"/>
                <a:ea typeface="Calibri" panose="020F0502020204030204" pitchFamily="34" charset="0"/>
                <a:cs typeface="Arial" panose="020B0604020202020204" pitchFamily="34" charset="0"/>
              </a:rPr>
              <a:t> 2 m 15 cm </a:t>
            </a:r>
            <a:r>
              <a:rPr lang="en-US" sz="3900" dirty="0" err="1">
                <a:latin typeface="Arial" panose="020B0604020202020204" pitchFamily="34" charset="0"/>
                <a:ea typeface="Calibri" panose="020F0502020204030204" pitchFamily="34" charset="0"/>
                <a:cs typeface="Arial" panose="020B0604020202020204" pitchFamily="34" charset="0"/>
              </a:rPr>
              <a:t>dưới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hỗn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có</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phần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là</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a:t>
            </a:r>
          </a:p>
          <a:p>
            <a:pPr marL="571495" indent="-571495" algn="just">
              <a:lnSpc>
                <a:spcPct val="150000"/>
              </a:lnSpc>
              <a:spcAft>
                <a:spcPts val="1000"/>
              </a:spcAft>
              <a:buFont typeface="Arial" panose="020B0604020202020204" pitchFamily="34" charset="0"/>
              <a:buChar char="•"/>
            </a:pPr>
            <a:r>
              <a:rPr lang="en-US" sz="3900" dirty="0" err="1">
                <a:latin typeface="Arial" panose="020B0604020202020204" pitchFamily="34" charset="0"/>
                <a:ea typeface="Calibri" panose="020F0502020204030204" pitchFamily="34" charset="0"/>
                <a:cs typeface="Arial" panose="020B0604020202020204" pitchFamily="34" charset="0"/>
              </a:rPr>
              <a:t>Chuyển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hỗn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vừa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tìm</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được</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về</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dạng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số</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thập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phân</a:t>
            </a:r>
            <a:r>
              <a:rPr lang="en-US" sz="39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200046" y="5928842"/>
            <a:ext cx="9848664" cy="268376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mc:AlternateContent xmlns:mc="http://schemas.openxmlformats.org/markup-compatibility/2006" xmlns:a14="http://schemas.microsoft.com/office/drawing/2010/main">
        <mc:Choice Requires="a14">
          <p:sp>
            <p:nvSpPr>
              <p:cNvPr id="6" name="TextBox 5"/>
              <p:cNvSpPr txBox="1"/>
              <p:nvPr/>
            </p:nvSpPr>
            <p:spPr>
              <a:xfrm>
                <a:off x="1348025" y="784704"/>
                <a:ext cx="7365126" cy="5910657"/>
              </a:xfrm>
              <a:prstGeom prst="rect">
                <a:avLst/>
              </a:prstGeom>
              <a:noFill/>
            </p:spPr>
            <p:txBody>
              <a:bodyPr wrap="square" lIns="91439" tIns="45719" rIns="91439" bIns="45719">
                <a:spAutoFit/>
              </a:bodyPr>
              <a:lstStyle/>
              <a:p>
                <a:pPr algn="just">
                  <a:lnSpc>
                    <a:spcPct val="150000"/>
                  </a:lnSpc>
                  <a:spcAft>
                    <a:spcPts val="1000"/>
                  </a:spcAft>
                </a:pPr>
                <a:r>
                  <a:rPr lang="en-US" sz="3900" b="1" dirty="0" err="1">
                    <a:latin typeface="Arial" panose="020B0604020202020204" pitchFamily="34" charset="0"/>
                    <a:ea typeface="Calibri" panose="020F0502020204030204" pitchFamily="34" charset="0"/>
                    <a:cs typeface="Arial" panose="020B0604020202020204" pitchFamily="34" charset="0"/>
                  </a:rPr>
                  <a:t>Ví</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dụ</a:t>
                </a:r>
                <a:r>
                  <a:rPr lang="en-US" sz="3900" b="1" dirty="0">
                    <a:latin typeface="Arial" panose="020B0604020202020204" pitchFamily="34" charset="0"/>
                    <a:ea typeface="Calibri" panose="020F0502020204030204" pitchFamily="34" charset="0"/>
                    <a:cs typeface="Arial" panose="020B0604020202020204" pitchFamily="34" charset="0"/>
                  </a:rPr>
                  <a:t> 1a:</a:t>
                </a:r>
              </a:p>
              <a:p>
                <a:pPr algn="ctr">
                  <a:lnSpc>
                    <a:spcPct val="150000"/>
                  </a:lnSpc>
                  <a:spcAft>
                    <a:spcPts val="1000"/>
                  </a:spcAft>
                </a:pPr>
                <a:r>
                  <a:rPr lang="en-US" sz="39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900" b="1" dirty="0" err="1">
                    <a:solidFill>
                      <a:srgbClr val="FF0000"/>
                    </a:solidFill>
                    <a:latin typeface="Arial" panose="020B0604020202020204" pitchFamily="34" charset="0"/>
                    <a:ea typeface="Calibri" panose="020F0502020204030204" pitchFamily="34" charset="0"/>
                    <a:cs typeface="Arial" panose="020B0604020202020204" pitchFamily="34" charset="0"/>
                  </a:rPr>
                  <a:t>giải</a:t>
                </a:r>
                <a:endParaRPr lang="en-US" sz="3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 2 m 15 cm = 2</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m.</a:t>
                </a:r>
                <a:endParaRPr lang="en-US" sz="3900" dirty="0">
                  <a:latin typeface="Arial" panose="020B0604020202020204" pitchFamily="34" charset="0"/>
                  <a:ea typeface="Calibri" panose="020F0502020204030204" pitchFamily="34" charset="0"/>
                  <a:cs typeface="Arial" panose="020B0604020202020204" pitchFamily="34" charset="0"/>
                </a:endParaRPr>
              </a:p>
              <a:p>
                <a:pPr marL="571495" indent="-571495" algn="just">
                  <a:lnSpc>
                    <a:spcPct val="150000"/>
                  </a:lnSpc>
                  <a:spcAft>
                    <a:spcPts val="1000"/>
                  </a:spcAft>
                  <a:buFont typeface="Arial" panose="020B0604020202020204" pitchFamily="34" charset="0"/>
                  <a:buChar char="•"/>
                </a:pP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39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900" dirty="0">
                    <a:solidFill>
                      <a:srgbClr val="000000"/>
                    </a:solidFill>
                    <a:latin typeface="Arial" panose="020B0604020202020204" pitchFamily="34" charset="0"/>
                    <a:ea typeface="Calibri" panose="020F0502020204030204" pitchFamily="34" charset="0"/>
                    <a:cs typeface="Arial" panose="020B0604020202020204" pitchFamily="34" charset="0"/>
                  </a:rPr>
                  <a:t>:  2</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900" i="1">
                            <a:solidFill>
                              <a:srgbClr val="000000"/>
                            </a:solidFill>
                            <a:latin typeface="Cambria Math"/>
                            <a:ea typeface="Calibri" panose="020F0502020204030204" pitchFamily="34" charset="0"/>
                            <a:cs typeface="Times New Roman" panose="02020603050405020304" pitchFamily="18" charset="0"/>
                          </a:rPr>
                        </m:ctrlPr>
                      </m:fPr>
                      <m:num>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num>
                      <m:den>
                        <m:r>
                          <a:rPr lang="fr-FR" sz="3900">
                            <a:solidFill>
                              <a:srgbClr val="000000"/>
                            </a:solidFill>
                            <a:latin typeface="Cambria Math" panose="02040503050406030204" pitchFamily="18" charset="0"/>
                            <a:ea typeface="Calibri" panose="020F0502020204030204" pitchFamily="34" charset="0"/>
                            <a:cs typeface="Times New Roman" panose="02020603050405020304" pitchFamily="18" charset="0"/>
                          </a:rPr>
                          <m:t>100</m:t>
                        </m:r>
                      </m:den>
                    </m:f>
                  </m:oMath>
                </a14:m>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m = 2,15 m.</a:t>
                </a:r>
                <a:endParaRPr lang="en-US" sz="39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3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3900" dirty="0">
                    <a:solidFill>
                      <a:srgbClr val="000000"/>
                    </a:solidFill>
                    <a:latin typeface="Arial" panose="020B0604020202020204" pitchFamily="34" charset="0"/>
                    <a:ea typeface="Times New Roman" panose="02020603050405020304" pitchFamily="18" charset="0"/>
                    <a:cs typeface="Arial" panose="020B0604020202020204" pitchFamily="34" charset="0"/>
                  </a:rPr>
                  <a:t> 2 m 15 cm = 2,15 m.</a:t>
                </a:r>
                <a:r>
                  <a:rPr lang="en-US" sz="3900" b="1"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1348024" y="784704"/>
                <a:ext cx="7365126" cy="5910657"/>
              </a:xfrm>
              <a:prstGeom prst="rect">
                <a:avLst/>
              </a:prstGeom>
              <a:blipFill rotWithShape="1">
                <a:blip r:embed="rId8"/>
                <a:stretch>
                  <a:fillRect l="-8" t="-8" r="4" b="-377"/>
                </a:stretch>
              </a:blipFill>
            </p:spPr>
            <p:txBody>
              <a:bodyPr/>
              <a:lstStyle/>
              <a:p>
                <a:r>
                  <a:rPr lang="en-US" altLang="en-US">
                    <a:noFill/>
                  </a:rPr>
                  <a:t> </a:t>
                </a:r>
              </a:p>
            </p:txBody>
          </p:sp>
        </mc:Fallback>
      </mc:AlternateContent>
      <p:pic>
        <p:nvPicPr>
          <p:cNvPr id="7"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462378" y="2867087"/>
            <a:ext cx="5122732" cy="4552829"/>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241" y="53132"/>
            <a:ext cx="18327242" cy="10233869"/>
          </a:xfrm>
          <a:custGeom>
            <a:avLst/>
            <a:gdLst/>
            <a:ahLst/>
            <a:cxnLst/>
            <a:rect l="l" t="t" r="r" b="b"/>
            <a:pathLst>
              <a:path w="15006870" h="8779019">
                <a:moveTo>
                  <a:pt x="0" y="0"/>
                </a:moveTo>
                <a:lnTo>
                  <a:pt x="15006870" y="0"/>
                </a:lnTo>
                <a:lnTo>
                  <a:pt x="15006870" y="8779018"/>
                </a:lnTo>
                <a:lnTo>
                  <a:pt x="0" y="87790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91439" tIns="45719" rIns="91439" bIns="45719"/>
          <a:lstStyle/>
          <a:p>
            <a:endParaRPr lang="en-US"/>
          </a:p>
        </p:txBody>
      </p:sp>
      <p:sp>
        <p:nvSpPr>
          <p:cNvPr id="4" name="Freeform 4"/>
          <p:cNvSpPr/>
          <p:nvPr/>
        </p:nvSpPr>
        <p:spPr>
          <a:xfrm>
            <a:off x="2947621" y="7976116"/>
            <a:ext cx="6372750" cy="532994"/>
          </a:xfrm>
          <a:custGeom>
            <a:avLst/>
            <a:gdLst/>
            <a:ahLst/>
            <a:cxnLst/>
            <a:rect l="l" t="t" r="r" b="b"/>
            <a:pathLst>
              <a:path w="6372749" h="532994">
                <a:moveTo>
                  <a:pt x="0" y="0"/>
                </a:moveTo>
                <a:lnTo>
                  <a:pt x="6372749" y="0"/>
                </a:lnTo>
                <a:lnTo>
                  <a:pt x="6372749" y="532993"/>
                </a:lnTo>
                <a:lnTo>
                  <a:pt x="0" y="53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91439" tIns="45719" rIns="91439" bIns="45719"/>
          <a:lstStyle/>
          <a:p>
            <a:endParaRPr lang="en-US"/>
          </a:p>
        </p:txBody>
      </p:sp>
      <p:sp>
        <p:nvSpPr>
          <p:cNvPr id="5" name="Freeform 5"/>
          <p:cNvSpPr/>
          <p:nvPr/>
        </p:nvSpPr>
        <p:spPr>
          <a:xfrm>
            <a:off x="10100417" y="3342659"/>
            <a:ext cx="5698130" cy="1657638"/>
          </a:xfrm>
          <a:custGeom>
            <a:avLst/>
            <a:gdLst/>
            <a:ahLst/>
            <a:cxnLst/>
            <a:rect l="l" t="t" r="r" b="b"/>
            <a:pathLst>
              <a:path w="5698129" h="1657638">
                <a:moveTo>
                  <a:pt x="0" y="0"/>
                </a:moveTo>
                <a:lnTo>
                  <a:pt x="5698129" y="0"/>
                </a:lnTo>
                <a:lnTo>
                  <a:pt x="5698129" y="1657637"/>
                </a:lnTo>
                <a:lnTo>
                  <a:pt x="0" y="1657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91439" tIns="45719" rIns="91439" bIns="45719"/>
          <a:lstStyle/>
          <a:p>
            <a:endParaRPr lang="en-US"/>
          </a:p>
        </p:txBody>
      </p:sp>
      <p:sp>
        <p:nvSpPr>
          <p:cNvPr id="8" name="TextBox 8"/>
          <p:cNvSpPr txBox="1"/>
          <p:nvPr/>
        </p:nvSpPr>
        <p:spPr>
          <a:xfrm>
            <a:off x="2947620" y="5004356"/>
            <a:ext cx="12392764" cy="2564805"/>
          </a:xfrm>
          <a:prstGeom prst="rect">
            <a:avLst/>
          </a:prstGeom>
        </p:spPr>
        <p:txBody>
          <a:bodyPr lIns="0" tIns="0" rIns="0" bIns="0" rtlCol="0" anchor="t">
            <a:spAutoFit/>
          </a:bodyPr>
          <a:lstStyle/>
          <a:p>
            <a:pPr algn="ctr">
              <a:lnSpc>
                <a:spcPts val="5020"/>
              </a:lnSpc>
            </a:pPr>
            <a:r>
              <a:rPr lang="en-US" sz="4100">
                <a:solidFill>
                  <a:srgbClr val="FFFFFF"/>
                </a:solidFill>
                <a:latin typeface="Gamja Flower" charset="-127"/>
              </a:rPr>
              <a:t>Lorem ipsum dolor sit amet, consectetur adipiscing elit. Cras eget tortor felis. Praesent congue mattis auctor. Nullam pellentesque laoreet nisi, ac pretium ipsum commodo viverra. Lorem ipsum dolor sit amet, consectetur adipiscing elit.</a:t>
            </a:r>
          </a:p>
        </p:txBody>
      </p:sp>
      <p:sp>
        <p:nvSpPr>
          <p:cNvPr id="9" name="TextBox 9"/>
          <p:cNvSpPr txBox="1"/>
          <p:nvPr/>
        </p:nvSpPr>
        <p:spPr>
          <a:xfrm>
            <a:off x="2644932" y="2608784"/>
            <a:ext cx="12998136" cy="2026196"/>
          </a:xfrm>
          <a:prstGeom prst="rect">
            <a:avLst/>
          </a:prstGeom>
        </p:spPr>
        <p:txBody>
          <a:bodyPr lIns="0" tIns="0" rIns="0" bIns="0" rtlCol="0" anchor="t">
            <a:spAutoFit/>
          </a:bodyPr>
          <a:lstStyle/>
          <a:p>
            <a:pPr algn="ctr">
              <a:lnSpc>
                <a:spcPts val="7920"/>
              </a:lnSpc>
            </a:pPr>
            <a:r>
              <a:rPr lang="en-US" sz="8200">
                <a:solidFill>
                  <a:srgbClr val="FFFFFF"/>
                </a:solidFill>
                <a:latin typeface="Gaegu Bold"/>
              </a:rPr>
              <a:t>DESCRIPTION OF THE PROBLEM TO BE DISCUSSED</a:t>
            </a:r>
          </a:p>
        </p:txBody>
      </p:sp>
      <p:sp>
        <p:nvSpPr>
          <p:cNvPr id="6" name="TextBox 5"/>
          <p:cNvSpPr txBox="1"/>
          <p:nvPr/>
        </p:nvSpPr>
        <p:spPr>
          <a:xfrm>
            <a:off x="2840408" y="1178162"/>
            <a:ext cx="12607184" cy="692495"/>
          </a:xfrm>
          <a:prstGeom prst="rect">
            <a:avLst/>
          </a:prstGeom>
          <a:noFill/>
        </p:spPr>
        <p:txBody>
          <a:bodyPr wrap="square" lIns="91439" tIns="45719" rIns="91439" bIns="45719">
            <a:spAutoFit/>
          </a:bodyPr>
          <a:lstStyle/>
          <a:p>
            <a:pPr algn="just">
              <a:spcAft>
                <a:spcPts val="1000"/>
              </a:spcAft>
            </a:pPr>
            <a:r>
              <a:rPr lang="en-US" sz="3900" dirty="0">
                <a:latin typeface="Arial" panose="020B0604020202020204" pitchFamily="34" charset="0"/>
                <a:ea typeface="Calibri" panose="020F0502020204030204" pitchFamily="34" charset="0"/>
                <a:cs typeface="Arial" panose="020B0604020202020204" pitchFamily="34" charset="0"/>
              </a:rPr>
              <a:t>b) </a:t>
            </a:r>
            <a:r>
              <a:rPr lang="en-US" sz="3900" dirty="0" err="1">
                <a:latin typeface="Arial" panose="020B0604020202020204" pitchFamily="34" charset="0"/>
                <a:ea typeface="Calibri" panose="020F0502020204030204" pitchFamily="34" charset="0"/>
                <a:cs typeface="Arial" panose="020B0604020202020204" pitchFamily="34" charset="0"/>
              </a:rPr>
              <a:t>Viết</a:t>
            </a:r>
            <a:r>
              <a:rPr lang="en-US" sz="3900" dirty="0">
                <a:latin typeface="Arial" panose="020B0604020202020204" pitchFamily="34" charset="0"/>
                <a:ea typeface="Calibri" panose="020F0502020204030204" pitchFamily="34" charset="0"/>
                <a:cs typeface="Arial" panose="020B0604020202020204" pitchFamily="34" charset="0"/>
              </a:rPr>
              <a:t> so </a:t>
            </a:r>
            <a:r>
              <a:rPr lang="en-US" sz="3900" dirty="0" err="1">
                <a:latin typeface="Arial" panose="020B0604020202020204" pitchFamily="34" charset="0"/>
                <a:ea typeface="Calibri" panose="020F0502020204030204" pitchFamily="34" charset="0"/>
                <a:cs typeface="Arial" panose="020B0604020202020204" pitchFamily="34" charset="0"/>
              </a:rPr>
              <a:t>đo</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khối</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lượng</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hộp</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sữa</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ở</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dirty="0" err="1">
                <a:latin typeface="Arial" panose="020B0604020202020204" pitchFamily="34" charset="0"/>
                <a:ea typeface="Calibri" panose="020F0502020204030204" pitchFamily="34" charset="0"/>
                <a:cs typeface="Arial" panose="020B0604020202020204" pitchFamily="34" charset="0"/>
              </a:rPr>
              <a:t>phần</a:t>
            </a:r>
            <a:r>
              <a:rPr lang="en-US" sz="3900"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Khởi</a:t>
            </a:r>
            <a:r>
              <a:rPr lang="en-US" sz="3900" b="1" dirty="0">
                <a:latin typeface="Arial" panose="020B0604020202020204" pitchFamily="34" charset="0"/>
                <a:ea typeface="Calibri" panose="020F0502020204030204" pitchFamily="34" charset="0"/>
                <a:cs typeface="Arial" panose="020B0604020202020204" pitchFamily="34" charset="0"/>
              </a:rPr>
              <a:t> </a:t>
            </a:r>
            <a:r>
              <a:rPr lang="en-US" sz="3900" b="1" dirty="0" err="1">
                <a:latin typeface="Arial" panose="020B0604020202020204" pitchFamily="34" charset="0"/>
                <a:ea typeface="Calibri" panose="020F0502020204030204" pitchFamily="34" charset="0"/>
                <a:cs typeface="Arial" panose="020B0604020202020204" pitchFamily="34" charset="0"/>
              </a:rPr>
              <a:t>động</a:t>
            </a:r>
            <a:r>
              <a:rPr lang="en-US" sz="39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6"/>
          <p:cNvPicPr>
            <a:picLocks noChangeAspect="1"/>
          </p:cNvPicPr>
          <p:nvPr/>
        </p:nvPicPr>
        <p:blipFill>
          <a:blip r:embed="rId8"/>
          <a:stretch>
            <a:fillRect/>
          </a:stretch>
        </p:blipFill>
        <p:spPr>
          <a:xfrm>
            <a:off x="4147688" y="2570686"/>
            <a:ext cx="9953380" cy="6200102"/>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20</TotalTime>
  <Words>1842</Words>
  <Application>Microsoft Office PowerPoint</Application>
  <PresentationFormat>Custom</PresentationFormat>
  <Paragraphs>170</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Times New Roman</vt:lpstr>
      <vt:lpstr>Wingdings</vt:lpstr>
      <vt:lpstr>Cambria Math</vt:lpstr>
      <vt:lpstr>Gamja Flower</vt:lpstr>
      <vt:lpstr>Gaegu Bold</vt:lpstr>
      <vt:lpstr>Calibri</vt:lpstr>
      <vt:lpstr>Franklin Gothic Medium</vt:lpstr>
      <vt:lpstr>Franklin Gothic Book</vt:lpstr>
      <vt:lpstr>Tunga</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13</cp:revision>
  <dcterms:created xsi:type="dcterms:W3CDTF">2006-08-16T00:00:00Z</dcterms:created>
  <dcterms:modified xsi:type="dcterms:W3CDTF">2025-10-28T01:22:56Z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B7BA7580DC92467D8B4288E87616962C_12</vt:lpwstr>
  </property>
  <property fmtid="{D5CDD505-2E9C-101B-9397-08002B2CF9AE}" pid="3" name="KSOProductBuildVer">
    <vt:lpwstr>1033-12.2.0.22549</vt:lpwstr>
  </property>
</Properties>
</file>