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18"/>
  </p:notesMasterIdLst>
  <p:sldIdLst>
    <p:sldId id="341" r:id="rId4"/>
    <p:sldId id="342" r:id="rId5"/>
    <p:sldId id="292" r:id="rId6"/>
    <p:sldId id="293" r:id="rId7"/>
    <p:sldId id="267" r:id="rId8"/>
    <p:sldId id="309" r:id="rId9"/>
    <p:sldId id="310" r:id="rId10"/>
    <p:sldId id="311" r:id="rId11"/>
    <p:sldId id="312" r:id="rId12"/>
    <p:sldId id="313" r:id="rId13"/>
    <p:sldId id="297" r:id="rId14"/>
    <p:sldId id="298" r:id="rId15"/>
    <p:sldId id="272" r:id="rId16"/>
    <p:sldId id="316" r:id="rId17"/>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8" d="100"/>
          <a:sy n="68" d="100"/>
        </p:scale>
        <p:origin x="1446" y="72"/>
      </p:cViewPr>
      <p:guideLst>
        <p:guide orient="horz" pos="2160"/>
        <p:guide pos="2847"/>
      </p:guideLst>
    </p:cSldViewPr>
  </p:slideViewPr>
  <p:notesTextViewPr>
    <p:cViewPr>
      <p:scale>
        <a:sx n="100" d="100"/>
        <a:sy n="100" d="100"/>
      </p:scale>
      <p:origin x="0" y="0"/>
    </p:cViewPr>
  </p:notesTextViewPr>
  <p:sorterViewPr showFormatting="0">
    <p:cViewPr>
      <p:scale>
        <a:sx n="100" d="100"/>
        <a:sy n="100" d="100"/>
      </p:scale>
      <p:origin x="0" y="373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notesMaster" Target="notesMasters/notes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AEBE5A2-A6D2-40D1-85B0-4FC2A6738140}"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9535AD03-7AB9-469F-AF82-F59759573B1B}" type="slidenum">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BAE14F19-280B-4F47-8DE0-452F1170CAD4}"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audio" Target="../media/audio1.wav"/><Relationship Id="rId6" Type="http://schemas.openxmlformats.org/officeDocument/2006/relationships/image" Target="../media/image7.png"/><Relationship Id="rId5" Type="http://schemas.microsoft.com/office/2007/relationships/media" Target="file:///F:\ca%20nh&#7841;c\Hoa-Ban-Vao-Lop.mp3" TargetMode="External"/><Relationship Id="rId4" Type="http://schemas.openxmlformats.org/officeDocument/2006/relationships/audio" Target="file:///F:\ca%20nh&#7841;c\Hoa-Ban-Vao-Lop.mp3" TargetMode="External"/><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jpe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Title 3"/>
          <p:cNvSpPr>
            <a:spLocks noGrp="1"/>
          </p:cNvSpPr>
          <p:nvPr>
            <p:ph type="title"/>
          </p:nvPr>
        </p:nvSpPr>
        <p:spPr>
          <a:xfrm>
            <a:off x="304800" y="1828800"/>
            <a:ext cx="8385175" cy="2007870"/>
          </a:xfrm>
        </p:spPr>
        <p:txBody>
          <a:bodyPr>
            <a:scene3d>
              <a:camera prst="orthographicFront"/>
              <a:lightRig rig="threePt" dir="t"/>
            </a:scene3d>
          </a:bodyPr>
          <a:p>
            <a:r>
              <a:rPr lang="en-US">
                <a:ln w="6600">
                  <a:solidFill>
                    <a:srgbClr val="FF0066"/>
                  </a:solidFill>
                  <a:prstDash val="solid"/>
                </a:ln>
                <a:solidFill>
                  <a:srgbClr val="FFFFFF"/>
                </a:solidFill>
                <a:effectLst>
                  <a:outerShdw blurRad="60007" dist="310007" dir="7680000" sy="30000" kx="1300200" algn="ctr" rotWithShape="0">
                    <a:prstClr val="black">
                      <a:alpha val="32000"/>
                    </a:prstClr>
                  </a:outerShdw>
                </a:effectLst>
              </a:rPr>
              <a:t>CHÀO MỪNG QUÝ THẦY CÔ ĐẾN THĂM VÀ DỰ GIỜ LỚP </a:t>
            </a:r>
            <a:endParaRPr lang="en-US">
              <a:ln w="6600">
                <a:solidFill>
                  <a:srgbClr val="FF0066"/>
                </a:solidFill>
                <a:prstDash val="solid"/>
              </a:ln>
              <a:solidFill>
                <a:srgbClr val="FFFFFF"/>
              </a:solidFill>
              <a:effectLst>
                <a:outerShdw blurRad="60007" dist="310007" dir="7680000" sy="30000" kx="1300200" algn="ctr" rotWithShape="0">
                  <a:prstClr val="black">
                    <a:alpha val="32000"/>
                  </a:prst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2"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4"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Title 1"/>
          <p:cNvSpPr>
            <a:spLocks noGrp="1"/>
          </p:cNvSpPr>
          <p:nvPr>
            <p:ph type="title"/>
          </p:nvPr>
        </p:nvSpPr>
        <p:spPr/>
        <p:txBody>
          <a:bodyPr vert="horz" wrap="square" lIns="91440" tIns="45720" rIns="91440" bIns="45720" anchor="ctr" anchorCtr="0"/>
          <a:p>
            <a:endParaRPr lang="en-US" altLang="en-US" dirty="0"/>
          </a:p>
        </p:txBody>
      </p:sp>
      <p:sp>
        <p:nvSpPr>
          <p:cNvPr id="3" name="Content Placeholder 2"/>
          <p:cNvSpPr>
            <a:spLocks noGrp="1"/>
          </p:cNvSpPr>
          <p:nvPr>
            <p:ph idx="1"/>
          </p:nvPr>
        </p:nvSpPr>
        <p:spPr>
          <a:xfrm>
            <a:off x="381000" y="1447800"/>
            <a:ext cx="8534400" cy="4525963"/>
          </a:xfrm>
        </p:spPr>
        <p:txBody>
          <a:bodyPr vert="horz" wrap="square" lIns="91440" tIns="45720" rIns="91440" bIns="45720" anchor="t" anchorCtr="0"/>
          <a:p>
            <a:pPr marL="0" indent="0">
              <a:buNone/>
            </a:pPr>
            <a:r>
              <a:rPr lang="en-US" altLang="en-US" dirty="0">
                <a:solidFill>
                  <a:srgbClr val="FF0000"/>
                </a:solidFill>
                <a:latin typeface="Times New Roman" panose="02020603050405020304" pitchFamily="18" charset="0"/>
                <a:cs typeface="Times New Roman" panose="02020603050405020304" pitchFamily="18" charset="0"/>
              </a:rPr>
              <a:t>5/ Em muốn nói gì với các cậu bé?</a:t>
            </a:r>
            <a:endParaRPr lang="en-US" altLang="en-US" dirty="0">
              <a:solidFill>
                <a:srgbClr val="FF0000"/>
              </a:solidFill>
              <a:latin typeface="Times New Roman" panose="02020603050405020304" pitchFamily="18" charset="0"/>
              <a:cs typeface="Times New Roman" panose="02020603050405020304" pitchFamily="18" charset="0"/>
            </a:endParaRPr>
          </a:p>
          <a:p>
            <a:pPr marL="0" indent="0">
              <a:buNone/>
            </a:pPr>
            <a:r>
              <a:rPr lang="en-US" altLang="en-US" dirty="0">
                <a:latin typeface="Times New Roman" panose="02020603050405020304" pitchFamily="18" charset="0"/>
                <a:cs typeface="Times New Roman" panose="02020603050405020304" pitchFamily="18" charset="0"/>
              </a:rPr>
              <a:t>  Đừng bắt chim, đừng hái hoa, hãy để cho chim được tự do bay lượn, ca hát. Hãy để cho hoa được tự do tắm nắng mặt trời.</a:t>
            </a:r>
            <a:endParaRPr lang="en-US" altLang="en-US"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xEl>
                                              <p:charRg st="0" end="34"/>
                                            </p:txEl>
                                          </p:spTgt>
                                        </p:tgtEl>
                                        <p:attrNameLst>
                                          <p:attrName>style.visibility</p:attrName>
                                        </p:attrNameLst>
                                      </p:cBhvr>
                                      <p:to>
                                        <p:strVal val="visible"/>
                                      </p:to>
                                    </p:set>
                                    <p:animEffect transition="in" filter="plus(in)">
                                      <p:cBhvr>
                                        <p:cTn id="7" dur="2000"/>
                                        <p:tgtEl>
                                          <p:spTgt spid="3">
                                            <p:txEl>
                                              <p:charRg st="0" end="34"/>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charRg st="34" end="155"/>
                                            </p:txEl>
                                          </p:spTgt>
                                        </p:tgtEl>
                                        <p:attrNameLst>
                                          <p:attrName>style.visibility</p:attrName>
                                        </p:attrNameLst>
                                      </p:cBhvr>
                                      <p:to>
                                        <p:strVal val="visible"/>
                                      </p:to>
                                    </p:set>
                                    <p:animEffect transition="in" filter="diamond(in)">
                                      <p:cBhvr>
                                        <p:cTn id="12" dur="2000"/>
                                        <p:tgtEl>
                                          <p:spTgt spid="3">
                                            <p:txEl>
                                              <p:charRg st="34" end="15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Title 1"/>
          <p:cNvSpPr>
            <a:spLocks noGrp="1"/>
          </p:cNvSpPr>
          <p:nvPr>
            <p:ph type="title"/>
          </p:nvPr>
        </p:nvSpPr>
        <p:spPr/>
        <p:txBody>
          <a:bodyPr vert="horz" wrap="square" lIns="91440" tIns="45720" rIns="91440" bIns="45720" anchor="ctr" anchorCtr="0"/>
          <a:p>
            <a:endParaRPr lang="en-US" altLang="en-US" dirty="0"/>
          </a:p>
        </p:txBody>
      </p:sp>
      <p:sp>
        <p:nvSpPr>
          <p:cNvPr id="3" name="Content Placeholder 2"/>
          <p:cNvSpPr>
            <a:spLocks noGrp="1"/>
          </p:cNvSpPr>
          <p:nvPr>
            <p:ph idx="1"/>
          </p:nvPr>
        </p:nvSpPr>
        <p:spPr>
          <a:xfrm>
            <a:off x="152400" y="1600200"/>
            <a:ext cx="8839200" cy="4525963"/>
          </a:xfrm>
        </p:spPr>
        <p:txBody>
          <a:bodyPr vert="horz" wrap="square" lIns="91440" tIns="45720" rIns="91440" bIns="45720" anchor="t" anchorCtr="0"/>
          <a:p>
            <a:pPr marL="0" indent="0">
              <a:buNone/>
            </a:pPr>
            <a:r>
              <a:rPr lang="en-US" altLang="en-US" sz="2800" dirty="0">
                <a:solidFill>
                  <a:srgbClr val="FF0000"/>
                </a:solidFill>
                <a:latin typeface="Times New Roman" panose="02020603050405020304" pitchFamily="18" charset="0"/>
                <a:cs typeface="Times New Roman" panose="02020603050405020304" pitchFamily="18" charset="0"/>
              </a:rPr>
              <a:t>6. Từ câu chuyên,em rút ra b</a:t>
            </a:r>
            <a:r>
              <a:rPr lang="en-US" altLang="en-US" sz="2800" dirty="0">
                <a:solidFill>
                  <a:srgbClr val="FF0000"/>
                </a:solidFill>
                <a:latin typeface="Times New Roman" panose="02020603050405020304" pitchFamily="18" charset="0"/>
                <a:ea typeface="Times New Roman" panose="02020603050405020304" pitchFamily="18" charset="0"/>
              </a:rPr>
              <a:t>à</a:t>
            </a:r>
            <a:r>
              <a:rPr lang="en-US" altLang="en-US" sz="2800" dirty="0">
                <a:solidFill>
                  <a:srgbClr val="FF0000"/>
                </a:solidFill>
                <a:latin typeface="Times New Roman" panose="02020603050405020304" pitchFamily="18" charset="0"/>
                <a:cs typeface="Times New Roman" panose="02020603050405020304" pitchFamily="18" charset="0"/>
              </a:rPr>
              <a:t>i học gì?</a:t>
            </a:r>
            <a:endParaRPr lang="en-US" altLang="en-US" sz="2800" dirty="0">
              <a:solidFill>
                <a:srgbClr val="FF0000"/>
              </a:solidFill>
              <a:latin typeface="Times New Roman" panose="02020603050405020304" pitchFamily="18" charset="0"/>
              <a:cs typeface="Times New Roman" panose="02020603050405020304" pitchFamily="18" charset="0"/>
            </a:endParaRPr>
          </a:p>
          <a:p>
            <a:pPr marL="0" indent="0">
              <a:buNone/>
            </a:pPr>
            <a:r>
              <a:rPr lang="en-US" altLang="en-US" sz="2800" dirty="0">
                <a:latin typeface="Times New Roman" panose="02020603050405020304" pitchFamily="18" charset="0"/>
                <a:cs typeface="Times New Roman" panose="02020603050405020304" pitchFamily="18" charset="0"/>
              </a:rPr>
              <a:t>  Hãy bảo vệ chim chóc, bảo vệ các lo</a:t>
            </a:r>
            <a:r>
              <a:rPr lang="en-US" altLang="en-US" sz="2800" dirty="0">
                <a:latin typeface="Times New Roman" panose="02020603050405020304" pitchFamily="18" charset="0"/>
                <a:ea typeface="Times New Roman" panose="02020603050405020304" pitchFamily="18" charset="0"/>
              </a:rPr>
              <a:t>à</a:t>
            </a:r>
            <a:r>
              <a:rPr lang="en-US" altLang="en-US" sz="2800" dirty="0">
                <a:latin typeface="Times New Roman" panose="02020603050405020304" pitchFamily="18" charset="0"/>
                <a:cs typeface="Times New Roman" panose="02020603050405020304" pitchFamily="18" charset="0"/>
              </a:rPr>
              <a:t>i hoa vì chúng l</a:t>
            </a:r>
            <a:r>
              <a:rPr lang="en-US" altLang="en-US" sz="2800" dirty="0">
                <a:latin typeface="Times New Roman" panose="02020603050405020304" pitchFamily="18" charset="0"/>
                <a:ea typeface="Times New Roman" panose="02020603050405020304" pitchFamily="18" charset="0"/>
              </a:rPr>
              <a:t>à</a:t>
            </a:r>
            <a:r>
              <a:rPr lang="en-US" altLang="en-US" sz="2800" dirty="0">
                <a:latin typeface="Times New Roman" panose="02020603050405020304" pitchFamily="18" charset="0"/>
                <a:cs typeface="Times New Roman" panose="02020603050405020304" pitchFamily="18" charset="0"/>
              </a:rPr>
              <a:t>m cho cuộc sống của chúng ta thêm tươi đẹp. Đừng đối xử với thiên nhiên vô tình như các cậu bé trong câu chuyện n</a:t>
            </a:r>
            <a:r>
              <a:rPr lang="en-US" altLang="en-US" sz="2800" dirty="0">
                <a:latin typeface="Times New Roman" panose="02020603050405020304" pitchFamily="18" charset="0"/>
                <a:ea typeface="Times New Roman" panose="02020603050405020304" pitchFamily="18" charset="0"/>
              </a:rPr>
              <a:t>à</a:t>
            </a:r>
            <a:r>
              <a:rPr lang="en-US" altLang="en-US" sz="2800" dirty="0">
                <a:latin typeface="Times New Roman" panose="02020603050405020304" pitchFamily="18" charset="0"/>
                <a:cs typeface="Times New Roman" panose="02020603050405020304" pitchFamily="18" charset="0"/>
              </a:rPr>
              <a:t>y.</a:t>
            </a:r>
            <a:endParaRPr lang="en-US" altLang="en-US" sz="28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charRg st="0" end="39"/>
                                            </p:txEl>
                                          </p:spTgt>
                                        </p:tgtEl>
                                        <p:attrNameLst>
                                          <p:attrName>style.visibility</p:attrName>
                                        </p:attrNameLst>
                                      </p:cBhvr>
                                      <p:to>
                                        <p:strVal val="visible"/>
                                      </p:to>
                                    </p:set>
                                    <p:animEffect transition="in" filter="barn(inVertical)">
                                      <p:cBhvr>
                                        <p:cTn id="7" dur="500"/>
                                        <p:tgtEl>
                                          <p:spTgt spid="3">
                                            <p:txEl>
                                              <p:charRg st="0" end="39"/>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charRg st="39" end="211"/>
                                            </p:txEl>
                                          </p:spTgt>
                                        </p:tgtEl>
                                        <p:attrNameLst>
                                          <p:attrName>style.visibility</p:attrName>
                                        </p:attrNameLst>
                                      </p:cBhvr>
                                      <p:to>
                                        <p:strVal val="visible"/>
                                      </p:to>
                                    </p:set>
                                    <p:animEffect transition="in" filter="randombar(horizontal)">
                                      <p:cBhvr>
                                        <p:cTn id="12" dur="500"/>
                                        <p:tgtEl>
                                          <p:spTgt spid="3">
                                            <p:txEl>
                                              <p:charRg st="39" end="2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Title 1"/>
          <p:cNvSpPr>
            <a:spLocks noGrp="1"/>
          </p:cNvSpPr>
          <p:nvPr>
            <p:ph type="title"/>
          </p:nvPr>
        </p:nvSpPr>
        <p:spPr>
          <a:xfrm>
            <a:off x="457200" y="343535"/>
            <a:ext cx="8229600" cy="1485265"/>
          </a:xfrm>
        </p:spPr>
        <p:txBody>
          <a:bodyPr vert="horz" wrap="square" lIns="91440" tIns="45720" rIns="91440" bIns="45720" anchor="ctr" anchorCtr="0"/>
          <a:p>
            <a:pPr eaLnBrk="1" hangingPunct="1">
              <a:buNone/>
            </a:pPr>
            <a:r>
              <a:rPr lang="en-US" altLang="en-US" sz="3200" dirty="0">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Chim sơn ca v</a:t>
            </a:r>
            <a:r>
              <a:rPr lang="en-US" altLang="en-US" b="1" dirty="0">
                <a:solidFill>
                  <a:srgbClr val="FF0000"/>
                </a:solidFill>
                <a:latin typeface="Times New Roman" panose="02020603050405020304" pitchFamily="18" charset="0"/>
                <a:ea typeface="Times New Roman" panose="02020603050405020304" pitchFamily="18" charset="0"/>
              </a:rPr>
              <a:t>à</a:t>
            </a:r>
            <a:r>
              <a:rPr lang="en-US" altLang="en-US" b="1" dirty="0">
                <a:solidFill>
                  <a:srgbClr val="FF0000"/>
                </a:solidFill>
                <a:latin typeface="Times New Roman" panose="02020603050405020304" pitchFamily="18" charset="0"/>
                <a:cs typeface="Times New Roman" panose="02020603050405020304" pitchFamily="18" charset="0"/>
              </a:rPr>
              <a:t> bông hoa cúc trắng</a:t>
            </a:r>
            <a:br>
              <a:rPr lang="en-US" altLang="en-US" dirty="0">
                <a:latin typeface="Times New Roman" panose="02020603050405020304" pitchFamily="18" charset="0"/>
                <a:cs typeface="Times New Roman" panose="02020603050405020304" pitchFamily="18" charset="0"/>
              </a:rPr>
            </a:br>
            <a:endParaRPr lang="en-US" altLang="en-US" dirty="0">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457200" y="2332038"/>
            <a:ext cx="8686800" cy="4525962"/>
          </a:xfrm>
        </p:spPr>
        <p:txBody>
          <a:bodyPr vert="horz" wrap="square" lIns="91440" tIns="45720" rIns="91440" bIns="45720" anchor="t" anchorCtr="0"/>
          <a:p>
            <a:pPr marL="0" indent="0">
              <a:buNone/>
            </a:pPr>
            <a:r>
              <a:rPr lang="en-US" altLang="en-US" b="1" u="sng" dirty="0">
                <a:latin typeface="Times New Roman" panose="02020603050405020304" pitchFamily="18" charset="0"/>
                <a:cs typeface="Times New Roman" panose="02020603050405020304" pitchFamily="18" charset="0"/>
              </a:rPr>
              <a:t>Nội dung b</a:t>
            </a:r>
            <a:r>
              <a:rPr lang="en-US" altLang="en-US" b="1" u="sng" dirty="0">
                <a:latin typeface="Times New Roman" panose="02020603050405020304" pitchFamily="18" charset="0"/>
                <a:ea typeface="Times New Roman" panose="02020603050405020304" pitchFamily="18" charset="0"/>
              </a:rPr>
              <a:t>à</a:t>
            </a:r>
            <a:r>
              <a:rPr lang="en-US" altLang="en-US" b="1" u="sng" dirty="0">
                <a:latin typeface="Times New Roman" panose="02020603050405020304" pitchFamily="18" charset="0"/>
                <a:cs typeface="Times New Roman" panose="02020603050405020304" pitchFamily="18" charset="0"/>
              </a:rPr>
              <a:t>i</a:t>
            </a:r>
            <a:r>
              <a:rPr lang="en-US" altLang="en-US" dirty="0">
                <a:latin typeface="Times New Roman" panose="02020603050405020304" pitchFamily="18" charset="0"/>
                <a:cs typeface="Times New Roman" panose="02020603050405020304" pitchFamily="18" charset="0"/>
              </a:rPr>
              <a:t>: </a:t>
            </a:r>
            <a:r>
              <a:rPr lang="en-US" altLang="en-US" dirty="0">
                <a:solidFill>
                  <a:srgbClr val="0000FF"/>
                </a:solidFill>
                <a:latin typeface="Times New Roman" panose="02020603050405020304" pitchFamily="18" charset="0"/>
                <a:cs typeface="Times New Roman" panose="02020603050405020304" pitchFamily="18" charset="0"/>
              </a:rPr>
              <a:t>Câu chuyện khuyên chúng ta nên yêu thương v</a:t>
            </a:r>
            <a:r>
              <a:rPr lang="en-US" altLang="en-US" dirty="0">
                <a:solidFill>
                  <a:srgbClr val="0000FF"/>
                </a:solidFill>
                <a:latin typeface="Times New Roman" panose="02020603050405020304" pitchFamily="18" charset="0"/>
                <a:ea typeface="Times New Roman" panose="02020603050405020304" pitchFamily="18" charset="0"/>
              </a:rPr>
              <a:t>à</a:t>
            </a:r>
            <a:r>
              <a:rPr lang="en-US" altLang="en-US" dirty="0">
                <a:solidFill>
                  <a:srgbClr val="0000FF"/>
                </a:solidFill>
                <a:latin typeface="Times New Roman" panose="02020603050405020304" pitchFamily="18" charset="0"/>
                <a:cs typeface="Times New Roman" panose="02020603050405020304" pitchFamily="18" charset="0"/>
              </a:rPr>
              <a:t> bảo vệ các lo</a:t>
            </a:r>
            <a:r>
              <a:rPr lang="en-US" altLang="en-US" dirty="0">
                <a:solidFill>
                  <a:srgbClr val="0000FF"/>
                </a:solidFill>
                <a:latin typeface="Times New Roman" panose="02020603050405020304" pitchFamily="18" charset="0"/>
                <a:ea typeface="Times New Roman" panose="02020603050405020304" pitchFamily="18" charset="0"/>
              </a:rPr>
              <a:t>à</a:t>
            </a:r>
            <a:r>
              <a:rPr lang="en-US" altLang="en-US" dirty="0">
                <a:solidFill>
                  <a:srgbClr val="0000FF"/>
                </a:solidFill>
                <a:latin typeface="Times New Roman" panose="02020603050405020304" pitchFamily="18" charset="0"/>
                <a:cs typeface="Times New Roman" panose="02020603050405020304" pitchFamily="18" charset="0"/>
              </a:rPr>
              <a:t>i chim. Chim chóc không sống được nếu chúng không được bay lượn trên bầu trời xanh cao.</a:t>
            </a:r>
            <a:endParaRPr lang="en-US" altLang="en-US"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charRg st="0" end="161"/>
                                            </p:txEl>
                                          </p:spTgt>
                                        </p:tgtEl>
                                        <p:attrNameLst>
                                          <p:attrName>style.visibility</p:attrName>
                                        </p:attrNameLst>
                                      </p:cBhvr>
                                      <p:to>
                                        <p:strVal val="visible"/>
                                      </p:to>
                                    </p:set>
                                    <p:animEffect transition="in" filter="diamond(in)">
                                      <p:cBhvr>
                                        <p:cTn id="7" dur="2000"/>
                                        <p:tgtEl>
                                          <p:spTgt spid="3">
                                            <p:txEl>
                                              <p:charRg st="0" end="16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6" name="Text Box 4"/>
          <p:cNvSpPr txBox="1"/>
          <p:nvPr/>
        </p:nvSpPr>
        <p:spPr>
          <a:xfrm>
            <a:off x="609600" y="1792288"/>
            <a:ext cx="7924800"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lang="nl-NL" altLang="en-US" sz="1800" dirty="0">
                <a:solidFill>
                  <a:srgbClr val="0000FF"/>
                </a:solidFill>
                <a:latin typeface="Times New Roman" panose="02020603050405020304" pitchFamily="18" charset="0"/>
              </a:rPr>
              <a:t> </a:t>
            </a:r>
            <a:r>
              <a:rPr lang="nl-NL" altLang="en-US" b="1" dirty="0">
                <a:solidFill>
                  <a:srgbClr val="0000FF"/>
                </a:solidFill>
                <a:latin typeface="Times New Roman" panose="02020603050405020304" pitchFamily="18" charset="0"/>
              </a:rPr>
              <a:t>- Câu chuyện khuyên các em điều gì? </a:t>
            </a:r>
            <a:endParaRPr lang="en-US" altLang="en-US" b="1" dirty="0">
              <a:solidFill>
                <a:srgbClr val="0000FF"/>
              </a:solidFill>
              <a:latin typeface="Times New Roman" panose="02020603050405020304" pitchFamily="18" charset="0"/>
            </a:endParaRPr>
          </a:p>
        </p:txBody>
      </p:sp>
      <p:sp>
        <p:nvSpPr>
          <p:cNvPr id="18437" name="Text Box 5"/>
          <p:cNvSpPr txBox="1"/>
          <p:nvPr/>
        </p:nvSpPr>
        <p:spPr>
          <a:xfrm>
            <a:off x="1828800" y="685800"/>
            <a:ext cx="55626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nl-NL" altLang="en-US" b="1" dirty="0">
                <a:solidFill>
                  <a:srgbClr val="FF0000"/>
                </a:solidFill>
                <a:latin typeface="Times New Roman" panose="02020603050405020304" pitchFamily="18" charset="0"/>
                <a:sym typeface="Wingdings" panose="05000000000000000000" pitchFamily="2" charset="2"/>
              </a:rPr>
              <a:t></a:t>
            </a:r>
            <a:r>
              <a:rPr lang="nl-NL" altLang="en-US" dirty="0">
                <a:solidFill>
                  <a:srgbClr val="FF0000"/>
                </a:solidFill>
                <a:latin typeface="Times New Roman" panose="02020603050405020304" pitchFamily="18" charset="0"/>
              </a:rPr>
              <a:t> </a:t>
            </a:r>
            <a:r>
              <a:rPr lang="nl-NL" altLang="en-US" b="1" dirty="0">
                <a:solidFill>
                  <a:srgbClr val="FF0000"/>
                </a:solidFill>
                <a:latin typeface="Times New Roman" panose="02020603050405020304" pitchFamily="18" charset="0"/>
              </a:rPr>
              <a:t>CỦNG CỐ – DẶN DÒ:</a:t>
            </a:r>
            <a:endParaRPr lang="en-US" altLang="en-US" b="1" dirty="0">
              <a:solidFill>
                <a:srgbClr val="FF0000"/>
              </a:solidFill>
              <a:latin typeface="Times New Roman" panose="02020603050405020304" pitchFamily="18" charset="0"/>
            </a:endParaRPr>
          </a:p>
        </p:txBody>
      </p:sp>
      <p:sp>
        <p:nvSpPr>
          <p:cNvPr id="18438" name="Text Box 6"/>
          <p:cNvSpPr txBox="1"/>
          <p:nvPr/>
        </p:nvSpPr>
        <p:spPr>
          <a:xfrm>
            <a:off x="457200" y="2503488"/>
            <a:ext cx="8458200" cy="10779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lang="nl-NL" altLang="en-US" b="1" dirty="0">
                <a:latin typeface="Times New Roman" panose="02020603050405020304" pitchFamily="18" charset="0"/>
              </a:rPr>
              <a:t>Chúng ta cần đối xử tốt với các con vật và các loài cây, loài hoa.</a:t>
            </a:r>
            <a:endParaRPr lang="en-US" altLang="en-US"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checkerboard(across)">
                                      <p:cBhvr>
                                        <p:cTn id="7" dur="500"/>
                                        <p:tgtEl>
                                          <p:spTgt spid="1843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436"/>
                                        </p:tgtEl>
                                        <p:attrNameLst>
                                          <p:attrName>style.visibility</p:attrName>
                                        </p:attrNameLst>
                                      </p:cBhvr>
                                      <p:to>
                                        <p:strVal val="visible"/>
                                      </p:to>
                                    </p:set>
                                    <p:animEffect transition="in" filter="checkerboard(across)">
                                      <p:cBhvr>
                                        <p:cTn id="12" dur="500"/>
                                        <p:tgtEl>
                                          <p:spTgt spid="18436"/>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18438">
                                            <p:txEl>
                                              <p:charRg st="0" end="67"/>
                                            </p:txEl>
                                          </p:spTgt>
                                        </p:tgtEl>
                                        <p:attrNameLst>
                                          <p:attrName>style.visibility</p:attrName>
                                        </p:attrNameLst>
                                      </p:cBhvr>
                                      <p:to>
                                        <p:strVal val="visible"/>
                                      </p:to>
                                    </p:set>
                                    <p:anim calcmode="discrete" valueType="clr">
                                      <p:cBhvr override="childStyle">
                                        <p:cTn id="17" dur="80"/>
                                        <p:tgtEl>
                                          <p:spTgt spid="18438">
                                            <p:txEl>
                                              <p:charRg st="0" end="6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8438">
                                            <p:txEl>
                                              <p:charRg st="0" end="67"/>
                                            </p:txEl>
                                          </p:spTgt>
                                        </p:tgtEl>
                                        <p:attrNameLst>
                                          <p:attrName>fillcolor</p:attrName>
                                        </p:attrNameLst>
                                      </p:cBhvr>
                                      <p:tavLst>
                                        <p:tav tm="0">
                                          <p:val>
                                            <p:clrVal>
                                              <a:schemeClr val="accent2"/>
                                            </p:clrVal>
                                          </p:val>
                                        </p:tav>
                                        <p:tav tm="50000">
                                          <p:val>
                                            <p:clrVal>
                                              <a:schemeClr val="hlink"/>
                                            </p:clrVal>
                                          </p:val>
                                        </p:tav>
                                      </p:tavLst>
                                    </p:anim>
                                    <p:set>
                                      <p:cBhvr>
                                        <p:cTn id="19" dur="80"/>
                                        <p:tgtEl>
                                          <p:spTgt spid="18438">
                                            <p:txEl>
                                              <p:charRg st="0" end="6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50" name="Picture 2" descr="Frames PPT 014"/>
          <p:cNvPicPr>
            <a:picLocks noChangeAspect="1"/>
          </p:cNvPicPr>
          <p:nvPr/>
        </p:nvPicPr>
        <p:blipFill>
          <a:blip r:embed="rId1"/>
          <a:stretch>
            <a:fillRect/>
          </a:stretch>
        </p:blipFill>
        <p:spPr>
          <a:xfrm>
            <a:off x="-76200" y="-76200"/>
            <a:ext cx="9248775" cy="6998970"/>
          </a:xfrm>
          <a:prstGeom prst="rect">
            <a:avLst/>
          </a:prstGeom>
          <a:noFill/>
          <a:ln w="9525">
            <a:noFill/>
          </a:ln>
        </p:spPr>
      </p:pic>
      <p:pic>
        <p:nvPicPr>
          <p:cNvPr id="27651" name="Picture 6" descr="Picture2"/>
          <p:cNvPicPr>
            <a:picLocks noChangeAspect="1"/>
          </p:cNvPicPr>
          <p:nvPr/>
        </p:nvPicPr>
        <p:blipFill>
          <a:blip r:embed="rId2"/>
          <a:stretch>
            <a:fillRect/>
          </a:stretch>
        </p:blipFill>
        <p:spPr>
          <a:xfrm>
            <a:off x="6324600" y="5410200"/>
            <a:ext cx="1219200" cy="1103313"/>
          </a:xfrm>
          <a:prstGeom prst="rect">
            <a:avLst/>
          </a:prstGeom>
          <a:noFill/>
          <a:ln w="9525">
            <a:noFill/>
          </a:ln>
        </p:spPr>
      </p:pic>
      <p:pic>
        <p:nvPicPr>
          <p:cNvPr id="27652" name="Picture 10" descr="07041701114722"/>
          <p:cNvPicPr>
            <a:picLocks noChangeAspect="1"/>
          </p:cNvPicPr>
          <p:nvPr/>
        </p:nvPicPr>
        <p:blipFill>
          <a:blip r:embed="rId3"/>
          <a:stretch>
            <a:fillRect/>
          </a:stretch>
        </p:blipFill>
        <p:spPr>
          <a:xfrm>
            <a:off x="3200400" y="1371600"/>
            <a:ext cx="2971800" cy="2895600"/>
          </a:xfrm>
          <a:prstGeom prst="rect">
            <a:avLst/>
          </a:prstGeom>
          <a:noFill/>
          <a:ln w="9525">
            <a:noFill/>
          </a:ln>
        </p:spPr>
      </p:pic>
      <p:pic>
        <p:nvPicPr>
          <p:cNvPr id="27653" name="Picture 6" descr="Picture2"/>
          <p:cNvPicPr>
            <a:picLocks noChangeAspect="1"/>
          </p:cNvPicPr>
          <p:nvPr/>
        </p:nvPicPr>
        <p:blipFill>
          <a:blip r:embed="rId2"/>
          <a:stretch>
            <a:fillRect/>
          </a:stretch>
        </p:blipFill>
        <p:spPr>
          <a:xfrm>
            <a:off x="1828800" y="5410200"/>
            <a:ext cx="1524000" cy="1103313"/>
          </a:xfrm>
          <a:prstGeom prst="rect">
            <a:avLst/>
          </a:prstGeom>
          <a:noFill/>
          <a:ln w="9525">
            <a:noFill/>
          </a:ln>
        </p:spPr>
      </p:pic>
      <p:sp>
        <p:nvSpPr>
          <p:cNvPr id="27654" name="WordArt 6"/>
          <p:cNvSpPr>
            <a:spLocks noTextEdit="1"/>
          </p:cNvSpPr>
          <p:nvPr/>
        </p:nvSpPr>
        <p:spPr>
          <a:xfrm>
            <a:off x="457200" y="533400"/>
            <a:ext cx="7896225" cy="7391400"/>
          </a:xfrm>
          <a:prstGeom prst="rect">
            <a:avLst/>
          </a:prstGeom>
        </p:spPr>
        <p:txBody>
          <a:bodyPr wrap="none" fromWordArt="1">
            <a:prstTxWarp prst="textButton">
              <a:avLst>
                <a:gd name="adj" fmla="val 10800003"/>
              </a:avLst>
            </a:prstTxWarp>
            <a:normAutofit/>
          </a:bodyPr>
          <a:p>
            <a:pPr algn="ctr"/>
            <a:r>
              <a:rPr lang="en-US" sz="600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Cảm ơn quý thầy cô đến thăm  và dự giờ lớp </a:t>
            </a:r>
            <a:endParaRPr lang="en-US" sz="600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endParaRPr>
          </a:p>
          <a:p>
            <a:pPr algn="ctr"/>
            <a:endParaRPr lang="en-US" sz="600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endParaRPr>
          </a:p>
        </p:txBody>
      </p:sp>
      <p:pic>
        <p:nvPicPr>
          <p:cNvPr id="32775" name="Hoa-Ban-Vao-Lop.mp3">
            <a:hlinkClick r:id="" action="ppaction://media"/>
          </p:cNvPr>
          <p:cNvPicPr>
            <a:picLocks noRot="1" noChangeAspect="1"/>
          </p:cNvPicPr>
          <p:nvPr>
            <a:audioFile r:link="rId4"/>
            <p:extLst>
              <p:ext uri="{DAA4B4D4-6D71-4841-9C94-3DE7FCFB9230}">
                <p14:media xmlns:p14="http://schemas.microsoft.com/office/powerpoint/2010/main" r:link="rId5"/>
              </p:ext>
            </p:extLst>
          </p:nvPr>
        </p:nvPicPr>
        <p:blipFill>
          <a:blip r:embed="rId6"/>
          <a:stretch>
            <a:fillRect/>
          </a:stretch>
        </p:blipFill>
        <p:spPr>
          <a:xfrm>
            <a:off x="8229600" y="5943600"/>
            <a:ext cx="304800" cy="304800"/>
          </a:xfrm>
          <a:prstGeom prst="rect">
            <a:avLst/>
          </a:prstGeom>
          <a:noFill/>
          <a:ln w="9525">
            <a:noFill/>
          </a:ln>
        </p:spPr>
      </p:pic>
      <p:sp>
        <p:nvSpPr>
          <p:cNvPr id="27656" name="WordArt 11"/>
          <p:cNvSpPr>
            <a:spLocks noTextEdit="1"/>
          </p:cNvSpPr>
          <p:nvPr/>
        </p:nvSpPr>
        <p:spPr>
          <a:xfrm>
            <a:off x="1157288" y="3924300"/>
            <a:ext cx="6553200" cy="1600200"/>
          </a:xfrm>
          <a:prstGeom prst="rect">
            <a:avLst/>
          </a:prstGeom>
        </p:spPr>
        <p:txBody>
          <a:bodyPr wrap="none" fromWordArt="1">
            <a:prstTxWarp prst="textPlain">
              <a:avLst>
                <a:gd name="adj" fmla="val 50000"/>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a:endParaRPr lang="en-US" sz="6000" b="1" i="1">
              <a:gradFill rotWithShape="1">
                <a:gsLst>
                  <a:gs pos="0">
                    <a:srgbClr val="FFE701"/>
                  </a:gs>
                  <a:gs pos="100000">
                    <a:srgbClr val="FE3E02"/>
                  </a:gs>
                </a:gsLst>
                <a:lin ang="5400000" scaled="1"/>
                <a:tileRect/>
              </a:gra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withEffect">
                                  <p:stCondLst>
                                    <p:cond delay="0"/>
                                  </p:stCondLst>
                                  <p:childTnLst>
                                    <p:animClr clrSpc="rgb" dir="cw">
                                      <p:cBhvr>
                                        <p:cTn id="6" dur="2000" fill="hold"/>
                                        <p:tgtEl>
                                          <p:spTgt spid="27654"/>
                                        </p:tgtEl>
                                        <p:attrNameLst>
                                          <p:attrName>stroke.color</p:attrName>
                                        </p:attrNameLst>
                                      </p:cBhvr>
                                      <p:to>
                                        <a:schemeClr val="accent2"/>
                                      </p:to>
                                    </p:animClr>
                                    <p:set>
                                      <p:cBhvr>
                                        <p:cTn id="7" dur="2000" fill="hold"/>
                                        <p:tgtEl>
                                          <p:spTgt spid="27654"/>
                                        </p:tgtEl>
                                        <p:attrNameLst>
                                          <p:attrName>stroke.on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7" name="sap den tet.wav"/>
                                        </p:tgtEl>
                                      </p:cMediaNode>
                                    </p:audio>
                                  </p:subTnLst>
                                </p:cTn>
                              </p:par>
                              <p:par>
                                <p:cTn id="8" presetID="21" presetClass="entr" presetSubtype="4" repeatCount="5000" fill="hold" nodeType="withEffect">
                                  <p:stCondLst>
                                    <p:cond delay="0"/>
                                  </p:stCondLst>
                                  <p:childTnLst>
                                    <p:set>
                                      <p:cBhvr>
                                        <p:cTn id="9" dur="1" fill="hold">
                                          <p:stCondLst>
                                            <p:cond delay="0"/>
                                          </p:stCondLst>
                                        </p:cTn>
                                        <p:tgtEl>
                                          <p:spTgt spid="27656"/>
                                        </p:tgtEl>
                                        <p:attrNameLst>
                                          <p:attrName>style.visibility</p:attrName>
                                        </p:attrNameLst>
                                      </p:cBhvr>
                                      <p:to>
                                        <p:strVal val="visible"/>
                                      </p:to>
                                    </p:set>
                                    <p:animEffect transition="in" filter="wheel(4)">
                                      <p:cBhvr>
                                        <p:cTn id="10" dur="20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Next" delay="0">
                      <p:tgtEl>
                        <p:sldTgt/>
                      </p:tgtEl>
                    </p:cond>
                    <p:cond evt="onPrev" delay="0">
                      <p:tgtEl>
                        <p:sldTgt/>
                      </p:tgtEl>
                    </p:cond>
                    <p:cond evt="onStopAudio" delay="0">
                      <p:tgtEl>
                        <p:sldTgt/>
                      </p:tgtEl>
                    </p:cond>
                  </p:endCondLst>
                </p:cTn>
                <p:tgtEl>
                  <p:spTgt spid="3277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Title 1"/>
          <p:cNvSpPr>
            <a:spLocks noGrp="1"/>
          </p:cNvSpPr>
          <p:nvPr>
            <p:ph type="title"/>
          </p:nvPr>
        </p:nvSpPr>
        <p:spPr/>
        <p:txBody>
          <a:bodyPr vert="horz" wrap="square" lIns="91440" tIns="45720" rIns="91440" bIns="45720" anchor="ctr" anchorCtr="0"/>
          <a:p>
            <a:endParaRPr lang="en-US" altLang="en-US" dirty="0">
              <a:latin typeface="Times New Roman" panose="02020603050405020304" pitchFamily="18" charset="0"/>
              <a:ea typeface="Times New Roman" panose="02020603050405020304" pitchFamily="18" charset="0"/>
            </a:endParaRPr>
          </a:p>
        </p:txBody>
      </p:sp>
      <p:pic>
        <p:nvPicPr>
          <p:cNvPr id="5123" name="Picture 2" descr="C:\Users\Administrator\Downloads\tuyen-chon-hinh-anh-canh-dong-hoa-dep-lang-man-nen-tho-tham-tuoi-nhat-the-gioi-6.jpg"/>
          <p:cNvPicPr>
            <a:picLocks noGrp="1" noChangeAspect="1"/>
          </p:cNvPicPr>
          <p:nvPr>
            <p:ph idx="1"/>
          </p:nvPr>
        </p:nvPicPr>
        <p:blipFill>
          <a:blip r:embed="rId1"/>
          <a:srcRect/>
          <a:stretch>
            <a:fillRect/>
          </a:stretch>
        </p:blipFill>
        <p:spPr>
          <a:xfrm>
            <a:off x="228600" y="152400"/>
            <a:ext cx="8686800" cy="6553200"/>
          </a:xfrm>
        </p:spPr>
      </p:pic>
      <p:pic>
        <p:nvPicPr>
          <p:cNvPr id="5" name="Picture 2" descr="Tap Doc_T2"/>
          <p:cNvPicPr>
            <a:picLocks noChangeAspect="1"/>
          </p:cNvPicPr>
          <p:nvPr/>
        </p:nvPicPr>
        <p:blipFill>
          <a:blip r:embed="rId2"/>
          <a:stretch>
            <a:fillRect/>
          </a:stretch>
        </p:blipFill>
        <p:spPr>
          <a:xfrm>
            <a:off x="0" y="0"/>
            <a:ext cx="9144000" cy="6858000"/>
          </a:xfrm>
          <a:prstGeom prst="rect">
            <a:avLst/>
          </a:prstGeom>
          <a:noFill/>
          <a:ln w="9525">
            <a:noFill/>
          </a:ln>
        </p:spPr>
      </p:pic>
      <p:sp>
        <p:nvSpPr>
          <p:cNvPr id="7" name="Rectangle 6"/>
          <p:cNvSpPr/>
          <p:nvPr/>
        </p:nvSpPr>
        <p:spPr>
          <a:xfrm>
            <a:off x="868045" y="152400"/>
            <a:ext cx="7677785" cy="15684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800" b="1" i="0" u="none" strike="noStrike" kern="1200" cap="none" spc="50" normalizeH="0" baseline="0" noProof="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uLnTx/>
                <a:uFillTx/>
                <a:latin typeface="Times New Roman" panose="02020603050405020304" pitchFamily="18" charset="0"/>
                <a:ea typeface="+mn-ea"/>
                <a:cs typeface="Times New Roman" panose="02020603050405020304" pitchFamily="18" charset="0"/>
              </a:rPr>
              <a:t>Chim sơn ca và bông cúc trắng</a:t>
            </a:r>
            <a:endParaRPr kumimoji="0" lang="en-US" sz="4800" b="1" i="0" u="none" strike="noStrike" kern="1200" cap="none" spc="50" normalizeH="0" baseline="0" noProof="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Title 1"/>
          <p:cNvSpPr>
            <a:spLocks noGrp="1"/>
          </p:cNvSpPr>
          <p:nvPr>
            <p:ph type="title"/>
          </p:nvPr>
        </p:nvSpPr>
        <p:spPr>
          <a:xfrm>
            <a:off x="533400" y="0"/>
            <a:ext cx="8229600" cy="381000"/>
          </a:xfrm>
        </p:spPr>
        <p:txBody>
          <a:bodyPr vert="horz" wrap="square" lIns="91440" tIns="45720" rIns="91440" bIns="45720" anchor="ctr" anchorCtr="0"/>
          <a:p>
            <a:r>
              <a:rPr lang="en-US" altLang="en-US" sz="2800" b="1" dirty="0">
                <a:solidFill>
                  <a:srgbClr val="FF0000"/>
                </a:solidFill>
                <a:latin typeface="Times New Roman" panose="02020603050405020304" pitchFamily="18" charset="0"/>
                <a:cs typeface="Times New Roman" panose="02020603050405020304" pitchFamily="18" charset="0"/>
              </a:rPr>
              <a:t>Chim sơn ca v</a:t>
            </a:r>
            <a:r>
              <a:rPr lang="en-US" altLang="en-US" sz="2800" b="1" dirty="0">
                <a:solidFill>
                  <a:srgbClr val="FF0000"/>
                </a:solidFill>
                <a:latin typeface="Times New Roman" panose="02020603050405020304" pitchFamily="18" charset="0"/>
                <a:ea typeface="Times New Roman" panose="02020603050405020304" pitchFamily="18" charset="0"/>
              </a:rPr>
              <a:t>à</a:t>
            </a:r>
            <a:r>
              <a:rPr lang="en-US" altLang="en-US" sz="2800" b="1" dirty="0">
                <a:solidFill>
                  <a:srgbClr val="FF0000"/>
                </a:solidFill>
                <a:latin typeface="Times New Roman" panose="02020603050405020304" pitchFamily="18" charset="0"/>
                <a:cs typeface="Times New Roman" panose="02020603050405020304" pitchFamily="18" charset="0"/>
              </a:rPr>
              <a:t> bông hoa cúc trắng</a:t>
            </a:r>
            <a:endParaRPr lang="en-US" altLang="en-US" sz="2800" b="1" dirty="0">
              <a:solidFill>
                <a:srgbClr val="FF0000"/>
              </a:solidFill>
              <a:latin typeface="Times New Roman" panose="02020603050405020304" pitchFamily="18" charset="0"/>
              <a:ea typeface="Times New Roman" panose="02020603050405020304" pitchFamily="18" charset="0"/>
            </a:endParaRPr>
          </a:p>
        </p:txBody>
      </p:sp>
      <p:sp>
        <p:nvSpPr>
          <p:cNvPr id="11267" name="Content Placeholder 2"/>
          <p:cNvSpPr>
            <a:spLocks noGrp="1"/>
          </p:cNvSpPr>
          <p:nvPr>
            <p:ph idx="1"/>
          </p:nvPr>
        </p:nvSpPr>
        <p:spPr>
          <a:xfrm>
            <a:off x="76200" y="609600"/>
            <a:ext cx="8915400" cy="5257800"/>
          </a:xfrm>
        </p:spPr>
        <p:txBody>
          <a:bodyPr vert="horz" wrap="square" lIns="91440" tIns="45720" rIns="91440" bIns="45720" anchor="t" anchorCtr="0"/>
          <a:p>
            <a:pPr marL="0" indent="0" algn="just">
              <a:buNone/>
            </a:pPr>
            <a:r>
              <a:rPr lang="en-US" altLang="en-US" sz="2800" dirty="0">
                <a:solidFill>
                  <a:srgbClr val="0000FF"/>
                </a:solidFill>
                <a:latin typeface="Times New Roman" panose="02020603050405020304" pitchFamily="18" charset="0"/>
                <a:cs typeface="Times New Roman" panose="02020603050405020304" pitchFamily="18" charset="0"/>
              </a:rPr>
              <a:t>1. Bên bờ r</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o, giữa đám cỏ dại, có bông cúc trắng. Một chú sơn ca s</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 xuống, hót rằng:</a:t>
            </a:r>
            <a:endParaRPr lang="en-US" altLang="en-US" sz="2800" dirty="0">
              <a:solidFill>
                <a:srgbClr val="0000FF"/>
              </a:solidFill>
              <a:latin typeface="Times New Roman" panose="02020603050405020304" pitchFamily="18" charset="0"/>
              <a:cs typeface="Times New Roman" panose="02020603050405020304" pitchFamily="18" charset="0"/>
            </a:endParaRPr>
          </a:p>
          <a:p>
            <a:pPr marL="0" indent="0" algn="just">
              <a:buNone/>
            </a:pPr>
            <a:r>
              <a:rPr lang="en-US" altLang="en-US" sz="2800" dirty="0">
                <a:solidFill>
                  <a:srgbClr val="0000FF"/>
                </a:solidFill>
                <a:latin typeface="Times New Roman" panose="02020603050405020304" pitchFamily="18" charset="0"/>
                <a:cs typeface="Times New Roman" panose="02020603050405020304" pitchFamily="18" charset="0"/>
              </a:rPr>
              <a:t>- Cúc ơi ! Cúc xinh xắn l</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m sao !</a:t>
            </a:r>
            <a:endParaRPr lang="en-US" altLang="en-US" sz="2800" dirty="0">
              <a:solidFill>
                <a:srgbClr val="0000FF"/>
              </a:solidFill>
              <a:latin typeface="Times New Roman" panose="02020603050405020304" pitchFamily="18" charset="0"/>
              <a:cs typeface="Times New Roman" panose="02020603050405020304" pitchFamily="18" charset="0"/>
            </a:endParaRPr>
          </a:p>
          <a:p>
            <a:pPr marL="0" indent="0" algn="just">
              <a:buNone/>
            </a:pPr>
            <a:r>
              <a:rPr lang="en-US" altLang="en-US" sz="2800" dirty="0">
                <a:solidFill>
                  <a:srgbClr val="0000FF"/>
                </a:solidFill>
                <a:latin typeface="Times New Roman" panose="02020603050405020304" pitchFamily="18" charset="0"/>
                <a:cs typeface="Times New Roman" panose="02020603050405020304" pitchFamily="18" charset="0"/>
              </a:rPr>
              <a:t>Cúc sung sướng khôn tả. Chim véo von mãi rồi mới bay về bầu trời xanh thẳm.</a:t>
            </a:r>
            <a:endParaRPr lang="en-US" altLang="en-US" sz="2800" dirty="0">
              <a:solidFill>
                <a:srgbClr val="0000FF"/>
              </a:solidFill>
              <a:latin typeface="Times New Roman" panose="02020603050405020304" pitchFamily="18" charset="0"/>
              <a:cs typeface="Times New Roman" panose="02020603050405020304" pitchFamily="18" charset="0"/>
            </a:endParaRPr>
          </a:p>
          <a:p>
            <a:pPr marL="0" indent="0" algn="just">
              <a:buNone/>
            </a:pPr>
            <a:r>
              <a:rPr lang="en-US" altLang="en-US" sz="2800" dirty="0">
                <a:solidFill>
                  <a:srgbClr val="0000FF"/>
                </a:solidFill>
                <a:latin typeface="Times New Roman" panose="02020603050405020304" pitchFamily="18" charset="0"/>
                <a:cs typeface="Times New Roman" panose="02020603050405020304" pitchFamily="18" charset="0"/>
              </a:rPr>
              <a:t>2. Nhưng sáng hôm sau, khi vừa xòe cánh đón bình minh, bông cúc đã nghe thấy tiếng sơn ca buồn thảm. Thì ra, sơn ca đã bị nhốt trong lồng.</a:t>
            </a:r>
            <a:endParaRPr lang="en-US" altLang="en-US" sz="2800" dirty="0">
              <a:solidFill>
                <a:srgbClr val="0000FF"/>
              </a:solidFill>
              <a:latin typeface="Times New Roman" panose="02020603050405020304" pitchFamily="18" charset="0"/>
              <a:cs typeface="Times New Roman" panose="02020603050405020304" pitchFamily="18" charset="0"/>
            </a:endParaRPr>
          </a:p>
          <a:p>
            <a:pPr marL="0" indent="0" algn="just">
              <a:buNone/>
            </a:pPr>
            <a:r>
              <a:rPr lang="en-US" altLang="en-US" sz="2800" dirty="0">
                <a:solidFill>
                  <a:srgbClr val="0000FF"/>
                </a:solidFill>
                <a:latin typeface="Times New Roman" panose="02020603050405020304" pitchFamily="18" charset="0"/>
                <a:cs typeface="Times New Roman" panose="02020603050405020304" pitchFamily="18" charset="0"/>
              </a:rPr>
              <a:t> Bông cúc muốn cứu chim nhưng chẳng l</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m gì được.</a:t>
            </a:r>
            <a:endParaRPr lang="en-US" altLang="en-US" sz="2800" dirty="0">
              <a:solidFill>
                <a:srgbClr val="0000FF"/>
              </a:solidFill>
              <a:latin typeface="Times New Roman" panose="02020603050405020304" pitchFamily="18" charset="0"/>
              <a:cs typeface="Times New Roman" panose="02020603050405020304" pitchFamily="18" charset="0"/>
            </a:endParaRPr>
          </a:p>
          <a:p>
            <a:pPr marL="0" indent="0" algn="just">
              <a:buNone/>
            </a:pPr>
            <a:endParaRPr lang="en-US" altLang="en-US" sz="28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67">
                                            <p:txEl>
                                              <p:charRg st="0" end="86"/>
                                            </p:txEl>
                                          </p:spTgt>
                                        </p:tgtEl>
                                        <p:attrNameLst>
                                          <p:attrName>style.visibility</p:attrName>
                                        </p:attrNameLst>
                                      </p:cBhvr>
                                      <p:to>
                                        <p:strVal val="visible"/>
                                      </p:to>
                                    </p:set>
                                    <p:animEffect transition="in" filter="barn(inVertical)">
                                      <p:cBhvr>
                                        <p:cTn id="12" dur="500"/>
                                        <p:tgtEl>
                                          <p:spTgt spid="11267">
                                            <p:txEl>
                                              <p:charRg st="0" end="86"/>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267">
                                            <p:txEl>
                                              <p:charRg st="86" end="120"/>
                                            </p:txEl>
                                          </p:spTgt>
                                        </p:tgtEl>
                                        <p:attrNameLst>
                                          <p:attrName>style.visibility</p:attrName>
                                        </p:attrNameLst>
                                      </p:cBhvr>
                                      <p:to>
                                        <p:strVal val="visible"/>
                                      </p:to>
                                    </p:set>
                                    <p:animEffect transition="in" filter="barn(inVertical)">
                                      <p:cBhvr>
                                        <p:cTn id="15" dur="500"/>
                                        <p:tgtEl>
                                          <p:spTgt spid="11267">
                                            <p:txEl>
                                              <p:charRg st="86" end="12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1267">
                                            <p:txEl>
                                              <p:charRg st="120" end="196"/>
                                            </p:txEl>
                                          </p:spTgt>
                                        </p:tgtEl>
                                        <p:attrNameLst>
                                          <p:attrName>style.visibility</p:attrName>
                                        </p:attrNameLst>
                                      </p:cBhvr>
                                      <p:to>
                                        <p:strVal val="visible"/>
                                      </p:to>
                                    </p:set>
                                    <p:animEffect transition="in" filter="barn(inVertical)">
                                      <p:cBhvr>
                                        <p:cTn id="18" dur="500"/>
                                        <p:tgtEl>
                                          <p:spTgt spid="11267">
                                            <p:txEl>
                                              <p:charRg st="120" end="196"/>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1267">
                                            <p:txEl>
                                              <p:charRg st="196" end="335"/>
                                            </p:txEl>
                                          </p:spTgt>
                                        </p:tgtEl>
                                        <p:attrNameLst>
                                          <p:attrName>style.visibility</p:attrName>
                                        </p:attrNameLst>
                                      </p:cBhvr>
                                      <p:to>
                                        <p:strVal val="visible"/>
                                      </p:to>
                                    </p:set>
                                    <p:animEffect transition="in" filter="barn(inVertical)">
                                      <p:cBhvr>
                                        <p:cTn id="21" dur="500"/>
                                        <p:tgtEl>
                                          <p:spTgt spid="11267">
                                            <p:txEl>
                                              <p:charRg st="196" end="33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1267">
                                            <p:txEl>
                                              <p:charRg st="335" end="384"/>
                                            </p:txEl>
                                          </p:spTgt>
                                        </p:tgtEl>
                                        <p:attrNameLst>
                                          <p:attrName>style.visibility</p:attrName>
                                        </p:attrNameLst>
                                      </p:cBhvr>
                                      <p:to>
                                        <p:strVal val="visible"/>
                                      </p:to>
                                    </p:set>
                                    <p:animEffect transition="in" filter="barn(inVertical)">
                                      <p:cBhvr>
                                        <p:cTn id="24" dur="500"/>
                                        <p:tgtEl>
                                          <p:spTgt spid="11267">
                                            <p:txEl>
                                              <p:charRg st="335" end="38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11267">
                                            <p:txEl>
                                              <p:charRg st="0" end="86"/>
                                            </p:txEl>
                                          </p:spTgt>
                                        </p:tgtEl>
                                      </p:cBhvr>
                                    </p:animEffect>
                                    <p:set>
                                      <p:cBhvr>
                                        <p:cTn id="29" dur="1" fill="hold">
                                          <p:stCondLst>
                                            <p:cond delay="499"/>
                                          </p:stCondLst>
                                        </p:cTn>
                                        <p:tgtEl>
                                          <p:spTgt spid="11267">
                                            <p:txEl>
                                              <p:charRg st="0" end="86"/>
                                            </p:txEl>
                                          </p:spTgt>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11267">
                                            <p:txEl>
                                              <p:charRg st="86" end="120"/>
                                            </p:txEl>
                                          </p:spTgt>
                                        </p:tgtEl>
                                      </p:cBhvr>
                                    </p:animEffect>
                                    <p:set>
                                      <p:cBhvr>
                                        <p:cTn id="32" dur="1" fill="hold">
                                          <p:stCondLst>
                                            <p:cond delay="499"/>
                                          </p:stCondLst>
                                        </p:cTn>
                                        <p:tgtEl>
                                          <p:spTgt spid="11267">
                                            <p:txEl>
                                              <p:charRg st="86" end="120"/>
                                            </p:txEl>
                                          </p:spTgt>
                                        </p:tgtEl>
                                        <p:attrNameLst>
                                          <p:attrName>style.visibility</p:attrName>
                                        </p:attrNameLst>
                                      </p:cBhvr>
                                      <p:to>
                                        <p:strVal val="hidden"/>
                                      </p:to>
                                    </p:set>
                                  </p:childTnLst>
                                </p:cTn>
                              </p:par>
                              <p:par>
                                <p:cTn id="33" presetID="9" presetClass="exit" presetSubtype="0" fill="hold" nodeType="withEffect">
                                  <p:stCondLst>
                                    <p:cond delay="0"/>
                                  </p:stCondLst>
                                  <p:childTnLst>
                                    <p:animEffect transition="out" filter="dissolve">
                                      <p:cBhvr>
                                        <p:cTn id="34" dur="500"/>
                                        <p:tgtEl>
                                          <p:spTgt spid="11267">
                                            <p:txEl>
                                              <p:charRg st="120" end="196"/>
                                            </p:txEl>
                                          </p:spTgt>
                                        </p:tgtEl>
                                      </p:cBhvr>
                                    </p:animEffect>
                                    <p:set>
                                      <p:cBhvr>
                                        <p:cTn id="35" dur="1" fill="hold">
                                          <p:stCondLst>
                                            <p:cond delay="499"/>
                                          </p:stCondLst>
                                        </p:cTn>
                                        <p:tgtEl>
                                          <p:spTgt spid="11267">
                                            <p:txEl>
                                              <p:charRg st="120" end="196"/>
                                            </p:txEl>
                                          </p:spTgt>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11267">
                                            <p:txEl>
                                              <p:charRg st="196" end="335"/>
                                            </p:txEl>
                                          </p:spTgt>
                                        </p:tgtEl>
                                      </p:cBhvr>
                                    </p:animEffect>
                                    <p:set>
                                      <p:cBhvr>
                                        <p:cTn id="38" dur="1" fill="hold">
                                          <p:stCondLst>
                                            <p:cond delay="499"/>
                                          </p:stCondLst>
                                        </p:cTn>
                                        <p:tgtEl>
                                          <p:spTgt spid="11267">
                                            <p:txEl>
                                              <p:charRg st="196" end="335"/>
                                            </p:txEl>
                                          </p:spTgt>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11267">
                                            <p:txEl>
                                              <p:charRg st="335" end="384"/>
                                            </p:txEl>
                                          </p:spTgt>
                                        </p:tgtEl>
                                      </p:cBhvr>
                                    </p:animEffect>
                                    <p:set>
                                      <p:cBhvr>
                                        <p:cTn id="41" dur="1" fill="hold">
                                          <p:stCondLst>
                                            <p:cond delay="499"/>
                                          </p:stCondLst>
                                        </p:cTn>
                                        <p:tgtEl>
                                          <p:spTgt spid="11267">
                                            <p:txEl>
                                              <p:charRg st="335" end="38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Content Placeholder 2"/>
          <p:cNvSpPr>
            <a:spLocks noGrp="1"/>
          </p:cNvSpPr>
          <p:nvPr>
            <p:ph idx="1"/>
          </p:nvPr>
        </p:nvSpPr>
        <p:spPr>
          <a:xfrm>
            <a:off x="76200" y="228600"/>
            <a:ext cx="9067800" cy="5897563"/>
          </a:xfrm>
        </p:spPr>
        <p:txBody>
          <a:bodyPr vert="horz" wrap="square" lIns="91440" tIns="45720" rIns="91440" bIns="45720" anchor="t" anchorCtr="0"/>
          <a:p>
            <a:pPr marL="0" indent="0" algn="just">
              <a:buNone/>
            </a:pPr>
            <a:r>
              <a:rPr lang="en-US" altLang="en-US" sz="2800" dirty="0">
                <a:solidFill>
                  <a:srgbClr val="0000FF"/>
                </a:solidFill>
                <a:latin typeface="Times New Roman" panose="02020603050405020304" pitchFamily="18" charset="0"/>
                <a:cs typeface="Times New Roman" panose="02020603050405020304" pitchFamily="18" charset="0"/>
              </a:rPr>
              <a:t>3. Bỗng có hai cậu bé đi v</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o vườn, cắt cả đám cỏ lẫn bông cúc đem về bỏ v</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o lồng sơn ca. Con chim bị cầm tù, họng khô bỏng vì khát, rúc mỏ vặt đám cỏ ẩm ướt. Cúc tỏa hương thơm ng</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o ngạt an ủi chim. Sơn ca dù khát, phải vặt hết nắm cỏ, vẫn không đụng đến bông hoa.</a:t>
            </a:r>
            <a:endParaRPr lang="en-US" altLang="en-US" sz="2800" dirty="0">
              <a:solidFill>
                <a:srgbClr val="0000FF"/>
              </a:solidFill>
              <a:latin typeface="Times New Roman" panose="02020603050405020304" pitchFamily="18" charset="0"/>
              <a:cs typeface="Times New Roman" panose="02020603050405020304" pitchFamily="18" charset="0"/>
            </a:endParaRPr>
          </a:p>
          <a:p>
            <a:pPr marL="0" indent="0" algn="just">
              <a:buNone/>
            </a:pPr>
            <a:r>
              <a:rPr lang="en-US" altLang="en-US" sz="2800" dirty="0">
                <a:solidFill>
                  <a:srgbClr val="0000FF"/>
                </a:solidFill>
                <a:latin typeface="Times New Roman" panose="02020603050405020304" pitchFamily="18" charset="0"/>
                <a:cs typeface="Times New Roman" panose="02020603050405020304" pitchFamily="18" charset="0"/>
              </a:rPr>
              <a:t>  Tối rồi, chẳng ai cho con chim khốn khổ một giọt nước. Đêm ấy, sơn ca lìa đời. Bông cúc héo lả đi vì thương xót.</a:t>
            </a:r>
            <a:endParaRPr lang="en-US" altLang="en-US" sz="2800" dirty="0">
              <a:solidFill>
                <a:srgbClr val="0000FF"/>
              </a:solidFill>
              <a:latin typeface="Times New Roman" panose="02020603050405020304" pitchFamily="18" charset="0"/>
              <a:cs typeface="Times New Roman" panose="02020603050405020304" pitchFamily="18" charset="0"/>
            </a:endParaRPr>
          </a:p>
          <a:p>
            <a:pPr marL="0" indent="0" algn="just">
              <a:buNone/>
            </a:pPr>
            <a:r>
              <a:rPr lang="en-US" altLang="en-US" sz="2800" dirty="0">
                <a:solidFill>
                  <a:srgbClr val="0000FF"/>
                </a:solidFill>
                <a:latin typeface="Times New Roman" panose="02020603050405020304" pitchFamily="18" charset="0"/>
                <a:cs typeface="Times New Roman" panose="02020603050405020304" pitchFamily="18" charset="0"/>
              </a:rPr>
              <a:t>4. Sáng hôm sau, thấy sơn ca đã chết, hai cậu bé đặt con chim v</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o một chiếc hộp rất đẹp v</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 chôn cất thật long trọng. Tội nghiệp con chim ! Khi nó còn sống v</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 ca hát, các cậu đã bỏ mặc nó chết vì đói khát. Còn bông hoa, giá các cậu đừng ngắt nó thì hôm nay chắc nó vẫn đang tắm nắng mặt trời.</a:t>
            </a:r>
            <a:endParaRPr lang="en-US" altLang="en-US" sz="2800"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2290">
                                            <p:txEl>
                                              <p:charRg st="0" end="265"/>
                                            </p:txEl>
                                          </p:spTgt>
                                        </p:tgtEl>
                                        <p:attrNameLst>
                                          <p:attrName>style.visibility</p:attrName>
                                        </p:attrNameLst>
                                      </p:cBhvr>
                                      <p:to>
                                        <p:strVal val="visible"/>
                                      </p:to>
                                    </p:set>
                                    <p:animEffect transition="in" filter="plus(in)">
                                      <p:cBhvr>
                                        <p:cTn id="7" dur="2000"/>
                                        <p:tgtEl>
                                          <p:spTgt spid="12290">
                                            <p:txEl>
                                              <p:charRg st="0" end="265"/>
                                            </p:txEl>
                                          </p:spTgt>
                                        </p:tgtEl>
                                      </p:cBhvr>
                                    </p:animEffect>
                                  </p:childTnLst>
                                </p:cTn>
                              </p:par>
                              <p:par>
                                <p:cTn id="8" presetID="13" presetClass="entr" presetSubtype="16" fill="hold" nodeType="withEffect">
                                  <p:stCondLst>
                                    <p:cond delay="0"/>
                                  </p:stCondLst>
                                  <p:childTnLst>
                                    <p:set>
                                      <p:cBhvr>
                                        <p:cTn id="9" dur="1" fill="hold">
                                          <p:stCondLst>
                                            <p:cond delay="0"/>
                                          </p:stCondLst>
                                        </p:cTn>
                                        <p:tgtEl>
                                          <p:spTgt spid="12290">
                                            <p:txEl>
                                              <p:charRg st="265" end="380"/>
                                            </p:txEl>
                                          </p:spTgt>
                                        </p:tgtEl>
                                        <p:attrNameLst>
                                          <p:attrName>style.visibility</p:attrName>
                                        </p:attrNameLst>
                                      </p:cBhvr>
                                      <p:to>
                                        <p:strVal val="visible"/>
                                      </p:to>
                                    </p:set>
                                    <p:animEffect transition="in" filter="plus(in)">
                                      <p:cBhvr>
                                        <p:cTn id="10" dur="2000"/>
                                        <p:tgtEl>
                                          <p:spTgt spid="12290">
                                            <p:txEl>
                                              <p:charRg st="265" end="380"/>
                                            </p:txEl>
                                          </p:spTgt>
                                        </p:tgtEl>
                                      </p:cBhvr>
                                    </p:animEffect>
                                  </p:childTnLst>
                                </p:cTn>
                              </p:par>
                              <p:par>
                                <p:cTn id="11" presetID="13" presetClass="entr" presetSubtype="16" fill="hold" nodeType="withEffect">
                                  <p:stCondLst>
                                    <p:cond delay="0"/>
                                  </p:stCondLst>
                                  <p:childTnLst>
                                    <p:set>
                                      <p:cBhvr>
                                        <p:cTn id="12" dur="1" fill="hold">
                                          <p:stCondLst>
                                            <p:cond delay="0"/>
                                          </p:stCondLst>
                                        </p:cTn>
                                        <p:tgtEl>
                                          <p:spTgt spid="12290">
                                            <p:txEl>
                                              <p:charRg st="380" end="672"/>
                                            </p:txEl>
                                          </p:spTgt>
                                        </p:tgtEl>
                                        <p:attrNameLst>
                                          <p:attrName>style.visibility</p:attrName>
                                        </p:attrNameLst>
                                      </p:cBhvr>
                                      <p:to>
                                        <p:strVal val="visible"/>
                                      </p:to>
                                    </p:set>
                                    <p:animEffect transition="in" filter="plus(in)">
                                      <p:cBhvr>
                                        <p:cTn id="13" dur="2000"/>
                                        <p:tgtEl>
                                          <p:spTgt spid="12290">
                                            <p:txEl>
                                              <p:charRg st="380" end="67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nodeType="clickEffect">
                                  <p:stCondLst>
                                    <p:cond delay="0"/>
                                  </p:stCondLst>
                                  <p:childTnLst>
                                    <p:animEffect transition="out" filter="circle(out)">
                                      <p:cBhvr>
                                        <p:cTn id="17" dur="2000"/>
                                        <p:tgtEl>
                                          <p:spTgt spid="12290">
                                            <p:txEl>
                                              <p:charRg st="0" end="265"/>
                                            </p:txEl>
                                          </p:spTgt>
                                        </p:tgtEl>
                                      </p:cBhvr>
                                    </p:animEffect>
                                    <p:set>
                                      <p:cBhvr>
                                        <p:cTn id="18" dur="1" fill="hold">
                                          <p:stCondLst>
                                            <p:cond delay="1999"/>
                                          </p:stCondLst>
                                        </p:cTn>
                                        <p:tgtEl>
                                          <p:spTgt spid="12290">
                                            <p:txEl>
                                              <p:charRg st="0" end="265"/>
                                            </p:txEl>
                                          </p:spTgt>
                                        </p:tgtEl>
                                        <p:attrNameLst>
                                          <p:attrName>style.visibility</p:attrName>
                                        </p:attrNameLst>
                                      </p:cBhvr>
                                      <p:to>
                                        <p:strVal val="hidden"/>
                                      </p:to>
                                    </p:set>
                                  </p:childTnLst>
                                </p:cTn>
                              </p:par>
                              <p:par>
                                <p:cTn id="19" presetID="6" presetClass="exit" presetSubtype="32" fill="hold" nodeType="withEffect">
                                  <p:stCondLst>
                                    <p:cond delay="0"/>
                                  </p:stCondLst>
                                  <p:childTnLst>
                                    <p:animEffect transition="out" filter="circle(out)">
                                      <p:cBhvr>
                                        <p:cTn id="20" dur="2000"/>
                                        <p:tgtEl>
                                          <p:spTgt spid="12290">
                                            <p:txEl>
                                              <p:charRg st="265" end="380"/>
                                            </p:txEl>
                                          </p:spTgt>
                                        </p:tgtEl>
                                      </p:cBhvr>
                                    </p:animEffect>
                                    <p:set>
                                      <p:cBhvr>
                                        <p:cTn id="21" dur="1" fill="hold">
                                          <p:stCondLst>
                                            <p:cond delay="1999"/>
                                          </p:stCondLst>
                                        </p:cTn>
                                        <p:tgtEl>
                                          <p:spTgt spid="12290">
                                            <p:txEl>
                                              <p:charRg st="265" end="380"/>
                                            </p:txEl>
                                          </p:spTgt>
                                        </p:tgtEl>
                                        <p:attrNameLst>
                                          <p:attrName>style.visibility</p:attrName>
                                        </p:attrNameLst>
                                      </p:cBhvr>
                                      <p:to>
                                        <p:strVal val="hidden"/>
                                      </p:to>
                                    </p:set>
                                  </p:childTnLst>
                                </p:cTn>
                              </p:par>
                              <p:par>
                                <p:cTn id="22" presetID="6" presetClass="exit" presetSubtype="32" fill="hold" nodeType="withEffect">
                                  <p:stCondLst>
                                    <p:cond delay="0"/>
                                  </p:stCondLst>
                                  <p:childTnLst>
                                    <p:animEffect transition="out" filter="circle(out)">
                                      <p:cBhvr>
                                        <p:cTn id="23" dur="2000"/>
                                        <p:tgtEl>
                                          <p:spTgt spid="12290">
                                            <p:txEl>
                                              <p:charRg st="380" end="672"/>
                                            </p:txEl>
                                          </p:spTgt>
                                        </p:tgtEl>
                                      </p:cBhvr>
                                    </p:animEffect>
                                    <p:set>
                                      <p:cBhvr>
                                        <p:cTn id="24" dur="1" fill="hold">
                                          <p:stCondLst>
                                            <p:cond delay="1999"/>
                                          </p:stCondLst>
                                        </p:cTn>
                                        <p:tgtEl>
                                          <p:spTgt spid="12290">
                                            <p:txEl>
                                              <p:charRg st="380" end="67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6" name="AutoShape 4"/>
          <p:cNvSpPr/>
          <p:nvPr/>
        </p:nvSpPr>
        <p:spPr>
          <a:xfrm>
            <a:off x="990600" y="1219200"/>
            <a:ext cx="7467600" cy="3048000"/>
          </a:xfrm>
          <a:prstGeom prst="flowChartDecision">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nl-NL" altLang="en-US" sz="3600" b="1" dirty="0">
                <a:solidFill>
                  <a:srgbClr val="FF0000"/>
                </a:solidFill>
                <a:latin typeface="Times New Roman" panose="02020603050405020304" pitchFamily="18" charset="0"/>
                <a:sym typeface="Wingdings" panose="05000000000000000000" pitchFamily="2" charset="2"/>
              </a:rPr>
              <a:t></a:t>
            </a:r>
            <a:r>
              <a:rPr lang="nl-NL" altLang="en-US" sz="3600" b="1" dirty="0">
                <a:solidFill>
                  <a:srgbClr val="FF0000"/>
                </a:solidFill>
                <a:latin typeface="Times New Roman" panose="02020603050405020304" pitchFamily="18" charset="0"/>
              </a:rPr>
              <a:t> Hoạt động 2: Tìm hiểu bài</a:t>
            </a:r>
            <a:r>
              <a:rPr lang="nl-NL" altLang="en-US" sz="2000" dirty="0">
                <a:solidFill>
                  <a:srgbClr val="FF0000"/>
                </a:solidFill>
                <a:latin typeface="Times New Roman" panose="02020603050405020304" pitchFamily="18" charset="0"/>
              </a:rPr>
              <a:t> </a:t>
            </a:r>
            <a:endParaRPr lang="en-US" altLang="en-US" sz="2000"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ox(in)">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28600" y="228600"/>
            <a:ext cx="8763000" cy="1981200"/>
          </a:xfrm>
        </p:spPr>
        <p:txBody>
          <a:bodyPr vert="horz" wrap="square" lIns="91440" tIns="45720" rIns="91440" bIns="45720" anchor="ctr" anchorCtr="0"/>
          <a:p>
            <a:pPr algn="l"/>
            <a:r>
              <a:rPr lang="en-US" altLang="en-US" sz="2800" dirty="0">
                <a:solidFill>
                  <a:srgbClr val="0000FF"/>
                </a:solidFill>
                <a:latin typeface="Times New Roman" panose="02020603050405020304" pitchFamily="18" charset="0"/>
                <a:cs typeface="Times New Roman" panose="02020603050405020304" pitchFamily="18" charset="0"/>
              </a:rPr>
              <a:t>1. Bên bờ r</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o, giữa đám cỏ dại, có bông cúc trắng. Một chú sơn ca s</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 xuống hót rằng:</a:t>
            </a:r>
            <a:br>
              <a:rPr lang="en-US" altLang="en-US" sz="2800" dirty="0">
                <a:solidFill>
                  <a:srgbClr val="0000FF"/>
                </a:solidFill>
                <a:latin typeface="Times New Roman" panose="02020603050405020304" pitchFamily="18" charset="0"/>
                <a:cs typeface="Times New Roman" panose="02020603050405020304" pitchFamily="18" charset="0"/>
              </a:rPr>
            </a:br>
            <a:r>
              <a:rPr lang="en-US" altLang="en-US" sz="2800" dirty="0">
                <a:solidFill>
                  <a:srgbClr val="0000FF"/>
                </a:solidFill>
                <a:latin typeface="Times New Roman" panose="02020603050405020304" pitchFamily="18" charset="0"/>
                <a:cs typeface="Times New Roman" panose="02020603050405020304" pitchFamily="18" charset="0"/>
              </a:rPr>
              <a:t> - Cúc ơi ! Cúc xinh xắn l</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m sao!</a:t>
            </a:r>
            <a:br>
              <a:rPr lang="en-US" altLang="en-US" sz="2800" dirty="0">
                <a:solidFill>
                  <a:srgbClr val="0000FF"/>
                </a:solidFill>
                <a:latin typeface="Times New Roman" panose="02020603050405020304" pitchFamily="18" charset="0"/>
                <a:cs typeface="Times New Roman" panose="02020603050405020304" pitchFamily="18" charset="0"/>
              </a:rPr>
            </a:br>
            <a:r>
              <a:rPr lang="en-US" altLang="en-US" sz="2800" dirty="0">
                <a:solidFill>
                  <a:srgbClr val="0000FF"/>
                </a:solidFill>
                <a:latin typeface="Times New Roman" panose="02020603050405020304" pitchFamily="18" charset="0"/>
                <a:cs typeface="Times New Roman" panose="02020603050405020304" pitchFamily="18" charset="0"/>
              </a:rPr>
              <a:t> - Cúc sung sướng khôn tả. Chim véo von mãi rồi mới bay về bầu trời xanh thẳm.</a:t>
            </a:r>
            <a:endParaRPr lang="en-US" altLang="en-US" sz="2800" dirty="0">
              <a:solidFill>
                <a:srgbClr val="0000FF"/>
              </a:solidFill>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152400" y="2514600"/>
            <a:ext cx="8839200" cy="3611563"/>
          </a:xfrm>
        </p:spPr>
        <p:txBody>
          <a:bodyPr vert="horz" wrap="square" lIns="91440" tIns="45720" rIns="91440" bIns="45720" numCol="1" anchor="t" anchorCtr="0" compatLnSpc="1"/>
          <a:p>
            <a:pPr marL="0" indent="0">
              <a:buNone/>
            </a:pPr>
            <a:r>
              <a:rPr b="1" dirty="0">
                <a:solidFill>
                  <a:srgbClr val="FF0000"/>
                </a:solidFill>
                <a:latin typeface="Times New Roman" panose="02020603050405020304" pitchFamily="18" charset="0"/>
                <a:cs typeface="Times New Roman" panose="02020603050405020304" pitchFamily="18" charset="0"/>
              </a:rPr>
              <a:t>1</a:t>
            </a:r>
            <a:r>
              <a:rPr dirty="0">
                <a:solidFill>
                  <a:srgbClr val="FF0000"/>
                </a:solidFill>
                <a:latin typeface="Times New Roman" panose="02020603050405020304" pitchFamily="18" charset="0"/>
                <a:cs typeface="Times New Roman" panose="02020603050405020304" pitchFamily="18" charset="0"/>
              </a:rPr>
              <a:t>/ Trước khi bị bỏ v</a:t>
            </a:r>
            <a:r>
              <a:rPr dirty="0">
                <a:solidFill>
                  <a:srgbClr val="FF0000"/>
                </a:solidFill>
                <a:latin typeface="Times New Roman" panose="02020603050405020304" pitchFamily="18" charset="0"/>
                <a:ea typeface="Times New Roman" panose="02020603050405020304" pitchFamily="18" charset="0"/>
              </a:rPr>
              <a:t>à</a:t>
            </a:r>
            <a:r>
              <a:rPr dirty="0">
                <a:solidFill>
                  <a:srgbClr val="FF0000"/>
                </a:solidFill>
                <a:latin typeface="Times New Roman" panose="02020603050405020304" pitchFamily="18" charset="0"/>
                <a:cs typeface="Times New Roman" panose="02020603050405020304" pitchFamily="18" charset="0"/>
              </a:rPr>
              <a:t>o lồng chim v</a:t>
            </a:r>
            <a:r>
              <a:rPr dirty="0">
                <a:solidFill>
                  <a:srgbClr val="FF0000"/>
                </a:solidFill>
                <a:latin typeface="Times New Roman" panose="02020603050405020304" pitchFamily="18" charset="0"/>
                <a:ea typeface="Times New Roman" panose="02020603050405020304" pitchFamily="18" charset="0"/>
              </a:rPr>
              <a:t>à</a:t>
            </a:r>
            <a:r>
              <a:rPr dirty="0">
                <a:solidFill>
                  <a:srgbClr val="FF0000"/>
                </a:solidFill>
                <a:latin typeface="Times New Roman" panose="02020603050405020304" pitchFamily="18" charset="0"/>
                <a:cs typeface="Times New Roman" panose="02020603050405020304" pitchFamily="18" charset="0"/>
              </a:rPr>
              <a:t> hoa sống thế n</a:t>
            </a:r>
            <a:r>
              <a:rPr dirty="0">
                <a:solidFill>
                  <a:srgbClr val="FF0000"/>
                </a:solidFill>
                <a:latin typeface="Times New Roman" panose="02020603050405020304" pitchFamily="18" charset="0"/>
                <a:ea typeface="Times New Roman" panose="02020603050405020304" pitchFamily="18" charset="0"/>
              </a:rPr>
              <a:t>à</a:t>
            </a:r>
            <a:r>
              <a:rPr dirty="0">
                <a:solidFill>
                  <a:srgbClr val="FF0000"/>
                </a:solidFill>
                <a:latin typeface="Times New Roman" panose="02020603050405020304" pitchFamily="18" charset="0"/>
                <a:cs typeface="Times New Roman" panose="02020603050405020304" pitchFamily="18" charset="0"/>
              </a:rPr>
              <a:t>o?</a:t>
            </a:r>
            <a:endParaRPr dirty="0">
              <a:solidFill>
                <a:srgbClr val="FF0000"/>
              </a:solidFill>
              <a:latin typeface="Times New Roman" panose="02020603050405020304" pitchFamily="18" charset="0"/>
              <a:cs typeface="Times New Roman" panose="02020603050405020304" pitchFamily="18" charset="0"/>
            </a:endParaRPr>
          </a:p>
          <a:p>
            <a:pPr marL="0" indent="0">
              <a:buNone/>
            </a:pPr>
            <a:r>
              <a:rPr sz="2800" dirty="0">
                <a:solidFill>
                  <a:srgbClr val="0D0D0D"/>
                </a:solidFill>
                <a:latin typeface="Times New Roman" panose="02020603050405020304" pitchFamily="18" charset="0"/>
                <a:cs typeface="Times New Roman" panose="02020603050405020304" pitchFamily="18" charset="0"/>
              </a:rPr>
              <a:t>- Chim sơn ca tự do bay nhảy, hót véo von, sống trong một thế giới rộng lớn l</a:t>
            </a:r>
            <a:r>
              <a:rPr sz="2800" dirty="0">
                <a:solidFill>
                  <a:srgbClr val="0D0D0D"/>
                </a:solidFill>
                <a:latin typeface="Times New Roman" panose="02020603050405020304" pitchFamily="18" charset="0"/>
                <a:ea typeface="Times New Roman" panose="02020603050405020304" pitchFamily="18" charset="0"/>
              </a:rPr>
              <a:t>à</a:t>
            </a:r>
            <a:r>
              <a:rPr sz="2800" dirty="0">
                <a:solidFill>
                  <a:srgbClr val="0D0D0D"/>
                </a:solidFill>
                <a:latin typeface="Times New Roman" panose="02020603050405020304" pitchFamily="18" charset="0"/>
                <a:cs typeface="Times New Roman" panose="02020603050405020304" pitchFamily="18" charset="0"/>
              </a:rPr>
              <a:t> cả bầu trời xanh thẳm.</a:t>
            </a:r>
            <a:endParaRPr sz="2800" dirty="0">
              <a:solidFill>
                <a:srgbClr val="0D0D0D"/>
              </a:solidFill>
              <a:latin typeface="Times New Roman" panose="02020603050405020304" pitchFamily="18" charset="0"/>
              <a:cs typeface="Times New Roman" panose="02020603050405020304" pitchFamily="18" charset="0"/>
            </a:endParaRPr>
          </a:p>
          <a:p>
            <a:pPr marL="0" indent="0">
              <a:buNone/>
            </a:pPr>
            <a:r>
              <a:rPr sz="2800" dirty="0">
                <a:solidFill>
                  <a:srgbClr val="0D0D0D"/>
                </a:solidFill>
                <a:latin typeface="Times New Roman" panose="02020603050405020304" pitchFamily="18" charset="0"/>
                <a:cs typeface="Times New Roman" panose="02020603050405020304" pitchFamily="18" charset="0"/>
              </a:rPr>
              <a:t>- Cúc sống tự do bên bờ r</a:t>
            </a:r>
            <a:r>
              <a:rPr sz="2800" dirty="0">
                <a:solidFill>
                  <a:srgbClr val="0D0D0D"/>
                </a:solidFill>
                <a:latin typeface="Times New Roman" panose="02020603050405020304" pitchFamily="18" charset="0"/>
                <a:ea typeface="Times New Roman" panose="02020603050405020304" pitchFamily="18" charset="0"/>
              </a:rPr>
              <a:t>à</a:t>
            </a:r>
            <a:r>
              <a:rPr sz="2800" dirty="0">
                <a:solidFill>
                  <a:srgbClr val="0D0D0D"/>
                </a:solidFill>
                <a:latin typeface="Times New Roman" panose="02020603050405020304" pitchFamily="18" charset="0"/>
                <a:cs typeface="Times New Roman" panose="02020603050405020304" pitchFamily="18" charset="0"/>
              </a:rPr>
              <a:t>o, giữa đám cỏ dại , tươi tắn v</a:t>
            </a:r>
            <a:r>
              <a:rPr sz="2800" dirty="0">
                <a:solidFill>
                  <a:srgbClr val="0D0D0D"/>
                </a:solidFill>
                <a:latin typeface="Times New Roman" panose="02020603050405020304" pitchFamily="18" charset="0"/>
                <a:ea typeface="Times New Roman" panose="02020603050405020304" pitchFamily="18" charset="0"/>
              </a:rPr>
              <a:t>à</a:t>
            </a:r>
            <a:r>
              <a:rPr sz="2800" dirty="0">
                <a:solidFill>
                  <a:srgbClr val="0D0D0D"/>
                </a:solidFill>
                <a:latin typeface="Times New Roman" panose="02020603050405020304" pitchFamily="18" charset="0"/>
                <a:cs typeface="Times New Roman" panose="02020603050405020304" pitchFamily="18" charset="0"/>
              </a:rPr>
              <a:t> xinh xắn.</a:t>
            </a:r>
            <a:endParaRPr sz="2800" dirty="0">
              <a:solidFill>
                <a:srgbClr val="0D0D0D"/>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charRg st="0" end="54"/>
                                            </p:txEl>
                                          </p:spTgt>
                                        </p:tgtEl>
                                        <p:attrNameLst>
                                          <p:attrName>style.visibility</p:attrName>
                                        </p:attrNameLst>
                                      </p:cBhvr>
                                      <p:to>
                                        <p:strVal val="visible"/>
                                      </p:to>
                                    </p:set>
                                    <p:animEffect transition="in" filter="fade">
                                      <p:cBhvr>
                                        <p:cTn id="7" dur="1000"/>
                                        <p:tgtEl>
                                          <p:spTgt spid="3">
                                            <p:txEl>
                                              <p:charRg st="0" end="54"/>
                                            </p:txEl>
                                          </p:spTgt>
                                        </p:tgtEl>
                                      </p:cBhvr>
                                    </p:animEffect>
                                    <p:anim calcmode="lin" valueType="num">
                                      <p:cBhvr>
                                        <p:cTn id="8" dur="1000" fill="hold"/>
                                        <p:tgtEl>
                                          <p:spTgt spid="3">
                                            <p:txEl>
                                              <p:charRg st="0" end="54"/>
                                            </p:txEl>
                                          </p:spTgt>
                                        </p:tgtEl>
                                        <p:attrNameLst>
                                          <p:attrName>ppt_x</p:attrName>
                                        </p:attrNameLst>
                                      </p:cBhvr>
                                      <p:tavLst>
                                        <p:tav tm="0">
                                          <p:val>
                                            <p:strVal val="#ppt_x"/>
                                          </p:val>
                                        </p:tav>
                                        <p:tav tm="100000">
                                          <p:val>
                                            <p:strVal val="#ppt_x"/>
                                          </p:val>
                                        </p:tav>
                                      </p:tavLst>
                                    </p:anim>
                                    <p:anim calcmode="lin" valueType="num">
                                      <p:cBhvr>
                                        <p:cTn id="9" dur="1000" fill="hold"/>
                                        <p:tgtEl>
                                          <p:spTgt spid="3">
                                            <p:txEl>
                                              <p:charRg st="0" end="5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plus(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3">
                                            <p:txEl>
                                              <p:charRg st="54" end="156"/>
                                            </p:txEl>
                                          </p:spTgt>
                                        </p:tgtEl>
                                        <p:attrNameLst>
                                          <p:attrName>style.visibility</p:attrName>
                                        </p:attrNameLst>
                                      </p:cBhvr>
                                      <p:to>
                                        <p:strVal val="visible"/>
                                      </p:to>
                                    </p:set>
                                    <p:animEffect transition="in" filter="diamond(in)">
                                      <p:cBhvr>
                                        <p:cTn id="19" dur="2000"/>
                                        <p:tgtEl>
                                          <p:spTgt spid="3">
                                            <p:txEl>
                                              <p:charRg st="54" end="156"/>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3">
                                            <p:txEl>
                                              <p:charRg st="156" end="225"/>
                                            </p:txEl>
                                          </p:spTgt>
                                        </p:tgtEl>
                                        <p:attrNameLst>
                                          <p:attrName>style.visibility</p:attrName>
                                        </p:attrNameLst>
                                      </p:cBhvr>
                                      <p:to>
                                        <p:strVal val="visible"/>
                                      </p:to>
                                    </p:set>
                                    <p:animEffect transition="in" filter="diamond(in)">
                                      <p:cBhvr>
                                        <p:cTn id="22" dur="2000"/>
                                        <p:tgtEl>
                                          <p:spTgt spid="3">
                                            <p:txEl>
                                              <p:charRg st="156" end="2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52400" y="274638"/>
            <a:ext cx="8763000" cy="2316162"/>
          </a:xfrm>
        </p:spPr>
        <p:txBody>
          <a:bodyPr vert="horz" wrap="square" lIns="91440" tIns="45720" rIns="91440" bIns="45720" anchor="ctr" anchorCtr="0"/>
          <a:p>
            <a:pPr algn="l"/>
            <a:r>
              <a:rPr lang="en-US" altLang="en-US" sz="2800" dirty="0">
                <a:solidFill>
                  <a:srgbClr val="0000FF"/>
                </a:solidFill>
                <a:latin typeface="Times New Roman" panose="02020603050405020304" pitchFamily="18" charset="0"/>
                <a:cs typeface="Times New Roman" panose="02020603050405020304" pitchFamily="18" charset="0"/>
              </a:rPr>
              <a:t>2. Nhưng sáng hôm sau , khi vừa xòe cánh đón bình minh, bông cúc đã nghe thấy tiếng sơn ca buồn thảm. Thì ra, sơn ca đã bị nhốt trong lồng.</a:t>
            </a:r>
            <a:br>
              <a:rPr lang="en-US" altLang="en-US" sz="2800" dirty="0">
                <a:solidFill>
                  <a:srgbClr val="0000FF"/>
                </a:solidFill>
                <a:latin typeface="Times New Roman" panose="02020603050405020304" pitchFamily="18" charset="0"/>
                <a:cs typeface="Times New Roman" panose="02020603050405020304" pitchFamily="18" charset="0"/>
              </a:rPr>
            </a:br>
            <a:r>
              <a:rPr lang="en-US" altLang="en-US" sz="2800" dirty="0">
                <a:solidFill>
                  <a:srgbClr val="0000FF"/>
                </a:solidFill>
                <a:latin typeface="Times New Roman" panose="02020603050405020304" pitchFamily="18" charset="0"/>
                <a:cs typeface="Times New Roman" panose="02020603050405020304" pitchFamily="18" charset="0"/>
              </a:rPr>
              <a:t>    Bông cúc muốn cứu chim nhưng chẳng l</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m gì được.</a:t>
            </a:r>
            <a:br>
              <a:rPr lang="en-US" altLang="en-US" sz="2800" dirty="0">
                <a:solidFill>
                  <a:srgbClr val="0000FF"/>
                </a:solidFill>
                <a:latin typeface="Times New Roman" panose="02020603050405020304" pitchFamily="18" charset="0"/>
                <a:cs typeface="Times New Roman" panose="02020603050405020304" pitchFamily="18" charset="0"/>
              </a:rPr>
            </a:br>
            <a:endParaRPr lang="en-US" altLang="en-US" sz="2800" dirty="0">
              <a:solidFill>
                <a:srgbClr val="0000FF"/>
              </a:solidFill>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0" y="2514600"/>
            <a:ext cx="8991600" cy="3611563"/>
          </a:xfrm>
        </p:spPr>
        <p:txBody>
          <a:bodyPr vert="horz" wrap="square" lIns="91440" tIns="45720" rIns="91440" bIns="45720" numCol="1" anchor="t" anchorCtr="0" compatLnSpc="1"/>
          <a:p>
            <a:pPr marL="0" indent="0">
              <a:buNone/>
            </a:pPr>
            <a:r>
              <a:rPr dirty="0">
                <a:solidFill>
                  <a:srgbClr val="FF0000"/>
                </a:solidFill>
                <a:latin typeface="Times New Roman" panose="02020603050405020304" pitchFamily="18" charset="0"/>
                <a:cs typeface="Times New Roman" panose="02020603050405020304" pitchFamily="18" charset="0"/>
              </a:rPr>
              <a:t>2/ Vì sao tiếng hót của chim trở nên buồn thảm?</a:t>
            </a:r>
            <a:endParaRPr dirty="0">
              <a:solidFill>
                <a:srgbClr val="FF0000"/>
              </a:solidFill>
              <a:latin typeface="Times New Roman" panose="02020603050405020304" pitchFamily="18" charset="0"/>
              <a:cs typeface="Times New Roman" panose="02020603050405020304" pitchFamily="18" charset="0"/>
            </a:endParaRPr>
          </a:p>
          <a:p>
            <a:pPr marL="0" indent="0">
              <a:buNone/>
            </a:pPr>
            <a:r>
              <a:rPr dirty="0">
                <a:solidFill>
                  <a:srgbClr val="FF0000"/>
                </a:solidFill>
                <a:latin typeface="Times New Roman" panose="02020603050405020304" pitchFamily="18" charset="0"/>
                <a:cs typeface="Times New Roman" panose="02020603050405020304" pitchFamily="18" charset="0"/>
              </a:rPr>
              <a:t> </a:t>
            </a:r>
            <a:r>
              <a:rPr dirty="0">
                <a:solidFill>
                  <a:srgbClr val="0D0D0D"/>
                </a:solidFill>
                <a:latin typeface="Times New Roman" panose="02020603050405020304" pitchFamily="18" charset="0"/>
                <a:cs typeface="Times New Roman" panose="02020603050405020304" pitchFamily="18" charset="0"/>
              </a:rPr>
              <a:t>- Vì chim bị bắt, bị nhốt trong lồng.</a:t>
            </a:r>
            <a:endParaRPr dirty="0">
              <a:solidFill>
                <a:srgbClr val="0D0D0D"/>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xEl>
                                              <p:charRg st="0" end="48"/>
                                            </p:txEl>
                                          </p:spTgt>
                                        </p:tgtEl>
                                        <p:attrNameLst>
                                          <p:attrName>style.visibility</p:attrName>
                                        </p:attrNameLst>
                                      </p:cBhvr>
                                      <p:to>
                                        <p:strVal val="visible"/>
                                      </p:to>
                                    </p:set>
                                    <p:animEffect transition="in" filter="wedge">
                                      <p:cBhvr>
                                        <p:cTn id="12" dur="2000"/>
                                        <p:tgtEl>
                                          <p:spTgt spid="3">
                                            <p:txEl>
                                              <p:charRg st="0" end="4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charRg st="48" end="87"/>
                                            </p:txEl>
                                          </p:spTgt>
                                        </p:tgtEl>
                                        <p:attrNameLst>
                                          <p:attrName>style.visibility</p:attrName>
                                        </p:attrNameLst>
                                      </p:cBhvr>
                                      <p:to>
                                        <p:strVal val="visible"/>
                                      </p:to>
                                    </p:set>
                                    <p:animEffect transition="in" filter="wipe(down)">
                                      <p:cBhvr>
                                        <p:cTn id="17" dur="500"/>
                                        <p:tgtEl>
                                          <p:spTgt spid="3">
                                            <p:txEl>
                                              <p:charRg st="48" end="8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638"/>
            <a:ext cx="8534400" cy="3382962"/>
          </a:xfrm>
        </p:spPr>
        <p:txBody>
          <a:bodyPr vert="horz" wrap="square" lIns="91440" tIns="45720" rIns="91440" bIns="45720" anchor="ctr" anchorCtr="0"/>
          <a:p>
            <a:pPr algn="l"/>
            <a:r>
              <a:rPr lang="en-US" altLang="en-US" sz="2800" dirty="0">
                <a:solidFill>
                  <a:srgbClr val="0000FF"/>
                </a:solidFill>
                <a:latin typeface="Times New Roman" panose="02020603050405020304" pitchFamily="18" charset="0"/>
                <a:cs typeface="Times New Roman" panose="02020603050405020304" pitchFamily="18" charset="0"/>
              </a:rPr>
              <a:t>3. Bỗng có hai cậu bé đi v</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o vườn, cắt cả đám cỏ lẫn bông cúc đem về bỏ v</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o lồng sơn ca. Con chim bị câm tù, họng khô bỏng vì khát, rúc mỏ vặt đám cỏ ẩm ướt. Cúc tỏa hương thơm ng</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o ngạt an ủi chim. Sơn ca dù khát , phải vặt hết nắm cỏ, vẫn không đụng đến bông hoa.</a:t>
            </a:r>
            <a:br>
              <a:rPr lang="en-US" altLang="en-US" sz="2800" dirty="0">
                <a:solidFill>
                  <a:srgbClr val="0000FF"/>
                </a:solidFill>
                <a:latin typeface="Times New Roman" panose="02020603050405020304" pitchFamily="18" charset="0"/>
                <a:cs typeface="Times New Roman" panose="02020603050405020304" pitchFamily="18" charset="0"/>
              </a:rPr>
            </a:br>
            <a:r>
              <a:rPr lang="en-US" altLang="en-US" sz="2800" dirty="0">
                <a:solidFill>
                  <a:srgbClr val="0000FF"/>
                </a:solidFill>
                <a:latin typeface="Times New Roman" panose="02020603050405020304" pitchFamily="18" charset="0"/>
                <a:cs typeface="Times New Roman" panose="02020603050405020304" pitchFamily="18" charset="0"/>
              </a:rPr>
              <a:t>    Tối rồi, chẳng ai cho con chim khốn chổ một giọt nước. Đêm ấy, sơn ca lìa đời. Bông cúc héo lả đi vì thương xót.</a:t>
            </a:r>
            <a:endParaRPr lang="en-US" altLang="en-US" sz="2800" dirty="0">
              <a:solidFill>
                <a:srgbClr val="0000FF"/>
              </a:solidFill>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381000" y="3962400"/>
            <a:ext cx="8458200" cy="2590800"/>
          </a:xfrm>
        </p:spPr>
        <p:txBody>
          <a:bodyPr vert="horz" wrap="square" lIns="91440" tIns="45720" rIns="91440" bIns="45720" numCol="1" anchor="t" anchorCtr="0" compatLnSpc="1"/>
          <a:p>
            <a:pPr marL="0" indent="0">
              <a:buNone/>
            </a:pPr>
            <a:r>
              <a:rPr sz="2800" dirty="0">
                <a:solidFill>
                  <a:srgbClr val="FF0000"/>
                </a:solidFill>
                <a:latin typeface="Times New Roman" panose="02020603050405020304" pitchFamily="18" charset="0"/>
                <a:cs typeface="Times New Roman" panose="02020603050405020304" pitchFamily="18" charset="0"/>
              </a:rPr>
              <a:t>3/ Điều gì cho thấy các cậu bé rất vô tình đới với chim, đối với hoa?</a:t>
            </a:r>
            <a:endParaRPr sz="2800" dirty="0">
              <a:solidFill>
                <a:srgbClr val="FF0000"/>
              </a:solidFill>
              <a:latin typeface="Times New Roman" panose="02020603050405020304" pitchFamily="18" charset="0"/>
              <a:cs typeface="Times New Roman" panose="02020603050405020304" pitchFamily="18" charset="0"/>
            </a:endParaRPr>
          </a:p>
          <a:p>
            <a:pPr marL="0" indent="0">
              <a:buNone/>
            </a:pPr>
            <a:r>
              <a:rPr sz="2800" dirty="0">
                <a:solidFill>
                  <a:srgbClr val="0D0D0D"/>
                </a:solidFill>
                <a:latin typeface="Times New Roman" panose="02020603050405020304" pitchFamily="18" charset="0"/>
                <a:cs typeface="Times New Roman" panose="02020603050405020304" pitchFamily="18" charset="0"/>
              </a:rPr>
              <a:t>- Đối với chim: nhốt chim v</a:t>
            </a:r>
            <a:r>
              <a:rPr sz="2800" dirty="0">
                <a:solidFill>
                  <a:srgbClr val="0D0D0D"/>
                </a:solidFill>
                <a:latin typeface="Times New Roman" panose="02020603050405020304" pitchFamily="18" charset="0"/>
                <a:ea typeface="Times New Roman" panose="02020603050405020304" pitchFamily="18" charset="0"/>
              </a:rPr>
              <a:t>à</a:t>
            </a:r>
            <a:r>
              <a:rPr sz="2800" dirty="0">
                <a:solidFill>
                  <a:srgbClr val="0D0D0D"/>
                </a:solidFill>
                <a:latin typeface="Times New Roman" panose="02020603050405020304" pitchFamily="18" charset="0"/>
                <a:cs typeface="Times New Roman" panose="02020603050405020304" pitchFamily="18" charset="0"/>
              </a:rPr>
              <a:t>o lồng nhưng lại vô ý để chim chết vi đói khát.</a:t>
            </a:r>
            <a:endParaRPr sz="2800" dirty="0">
              <a:solidFill>
                <a:srgbClr val="0D0D0D"/>
              </a:solidFill>
              <a:latin typeface="Times New Roman" panose="02020603050405020304" pitchFamily="18" charset="0"/>
              <a:cs typeface="Times New Roman" panose="02020603050405020304" pitchFamily="18" charset="0"/>
            </a:endParaRPr>
          </a:p>
          <a:p>
            <a:pPr marL="0" indent="0">
              <a:buNone/>
            </a:pPr>
            <a:r>
              <a:rPr sz="2800" dirty="0">
                <a:solidFill>
                  <a:srgbClr val="0D0D0D"/>
                </a:solidFill>
                <a:latin typeface="Times New Roman" panose="02020603050405020304" pitchFamily="18" charset="0"/>
                <a:cs typeface="Times New Roman" panose="02020603050405020304" pitchFamily="18" charset="0"/>
              </a:rPr>
              <a:t>- Đối với hoa: cầm dao cắt cả đám cỏ lẫn bông cúc bỏ v</a:t>
            </a:r>
            <a:r>
              <a:rPr sz="2800" dirty="0">
                <a:solidFill>
                  <a:srgbClr val="0D0D0D"/>
                </a:solidFill>
                <a:latin typeface="Times New Roman" panose="02020603050405020304" pitchFamily="18" charset="0"/>
                <a:ea typeface="Times New Roman" panose="02020603050405020304" pitchFamily="18" charset="0"/>
              </a:rPr>
              <a:t>à</a:t>
            </a:r>
            <a:r>
              <a:rPr sz="2800" dirty="0">
                <a:solidFill>
                  <a:srgbClr val="0D0D0D"/>
                </a:solidFill>
                <a:latin typeface="Times New Roman" panose="02020603050405020304" pitchFamily="18" charset="0"/>
                <a:cs typeface="Times New Roman" panose="02020603050405020304" pitchFamily="18" charset="0"/>
              </a:rPr>
              <a:t>o lồng sơn ca.</a:t>
            </a:r>
            <a:endParaRPr sz="2800" dirty="0">
              <a:solidFill>
                <a:srgbClr val="0D0D0D"/>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charRg st="0" end="70"/>
                                            </p:txEl>
                                          </p:spTgt>
                                        </p:tgtEl>
                                        <p:attrNameLst>
                                          <p:attrName>style.visibility</p:attrName>
                                        </p:attrNameLst>
                                      </p:cBhvr>
                                      <p:to>
                                        <p:strVal val="visible"/>
                                      </p:to>
                                    </p:set>
                                    <p:animEffect transition="in" filter="wheel(1)">
                                      <p:cBhvr>
                                        <p:cTn id="7" dur="2000"/>
                                        <p:tgtEl>
                                          <p:spTgt spid="3">
                                            <p:txEl>
                                              <p:charRg st="0" end="7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3">
                                            <p:txEl>
                                              <p:charRg st="70" end="146"/>
                                            </p:txEl>
                                          </p:spTgt>
                                        </p:tgtEl>
                                        <p:attrNameLst>
                                          <p:attrName>style.visibility</p:attrName>
                                        </p:attrNameLst>
                                      </p:cBhvr>
                                      <p:to>
                                        <p:strVal val="visible"/>
                                      </p:to>
                                    </p:set>
                                    <p:animEffect transition="in" filter="wedge">
                                      <p:cBhvr>
                                        <p:cTn id="19" dur="2000"/>
                                        <p:tgtEl>
                                          <p:spTgt spid="3">
                                            <p:txEl>
                                              <p:charRg st="70" end="14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
                                            <p:txEl>
                                              <p:charRg st="146" end="216"/>
                                            </p:txEl>
                                          </p:spTgt>
                                        </p:tgtEl>
                                        <p:attrNameLst>
                                          <p:attrName>style.visibility</p:attrName>
                                        </p:attrNameLst>
                                      </p:cBhvr>
                                      <p:to>
                                        <p:strVal val="visible"/>
                                      </p:to>
                                    </p:set>
                                    <p:animEffect transition="in" filter="checkerboard(across)">
                                      <p:cBhvr>
                                        <p:cTn id="24" dur="500"/>
                                        <p:tgtEl>
                                          <p:spTgt spid="3">
                                            <p:txEl>
                                              <p:charRg st="146" end="2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304800" y="304800"/>
            <a:ext cx="8686800" cy="2362200"/>
          </a:xfrm>
        </p:spPr>
        <p:txBody>
          <a:bodyPr vert="horz" wrap="square" lIns="91440" tIns="45720" rIns="91440" bIns="45720" anchor="ctr" anchorCtr="0"/>
          <a:p>
            <a:pPr algn="l"/>
            <a:r>
              <a:rPr lang="en-US" altLang="en-US" sz="2800" dirty="0">
                <a:solidFill>
                  <a:srgbClr val="0000FF"/>
                </a:solidFill>
                <a:latin typeface="Times New Roman" panose="02020603050405020304" pitchFamily="18" charset="0"/>
                <a:cs typeface="Times New Roman" panose="02020603050405020304" pitchFamily="18" charset="0"/>
              </a:rPr>
              <a:t>4. Sáng hôm sau, thấy sơn ca đã chết, hai cậu bé đặt con chim v</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o chiếc hộp rất đẹp v</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 chôn cất thật long trọng .Tội nghiệp con chim ! Khi nó còn sống v</a:t>
            </a:r>
            <a:r>
              <a:rPr lang="en-US" altLang="en-US" sz="2800" dirty="0">
                <a:solidFill>
                  <a:srgbClr val="0000FF"/>
                </a:solidFill>
                <a:latin typeface="Times New Roman" panose="02020603050405020304" pitchFamily="18" charset="0"/>
                <a:ea typeface="Times New Roman" panose="02020603050405020304" pitchFamily="18" charset="0"/>
              </a:rPr>
              <a:t>à</a:t>
            </a:r>
            <a:r>
              <a:rPr lang="en-US" altLang="en-US" sz="2800" dirty="0">
                <a:solidFill>
                  <a:srgbClr val="0000FF"/>
                </a:solidFill>
                <a:latin typeface="Times New Roman" panose="02020603050405020304" pitchFamily="18" charset="0"/>
                <a:cs typeface="Times New Roman" panose="02020603050405020304" pitchFamily="18" charset="0"/>
              </a:rPr>
              <a:t> ca hát , các cậu đã để mặc nó chết vì đói khát . Còn bông hoa, giá các cậu đừng ngắt nó thì hôm nay chắc nó đang tắm nắng mặt trời.</a:t>
            </a:r>
            <a:endParaRPr lang="en-US" altLang="en-US" sz="2800" dirty="0">
              <a:solidFill>
                <a:srgbClr val="0000FF"/>
              </a:solidFill>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304800" y="3048000"/>
            <a:ext cx="8610600" cy="3078163"/>
          </a:xfrm>
        </p:spPr>
        <p:txBody>
          <a:bodyPr vert="horz" wrap="square" lIns="91440" tIns="45720" rIns="91440" bIns="45720" anchor="t" anchorCtr="0"/>
          <a:p>
            <a:pPr marL="0" indent="0">
              <a:buNone/>
            </a:pPr>
            <a:r>
              <a:rPr lang="en-US" altLang="en-US" dirty="0">
                <a:solidFill>
                  <a:srgbClr val="FF0000"/>
                </a:solidFill>
                <a:latin typeface="Times New Roman" panose="02020603050405020304" pitchFamily="18" charset="0"/>
                <a:cs typeface="Times New Roman" panose="02020603050405020304" pitchFamily="18" charset="0"/>
              </a:rPr>
              <a:t>4/ H</a:t>
            </a:r>
            <a:r>
              <a:rPr lang="en-US" altLang="en-US" dirty="0">
                <a:solidFill>
                  <a:srgbClr val="FF0000"/>
                </a:solidFill>
                <a:latin typeface="Times New Roman" panose="02020603050405020304" pitchFamily="18" charset="0"/>
                <a:ea typeface="Times New Roman" panose="02020603050405020304" pitchFamily="18" charset="0"/>
              </a:rPr>
              <a:t>à</a:t>
            </a:r>
            <a:r>
              <a:rPr lang="en-US" altLang="en-US" dirty="0">
                <a:solidFill>
                  <a:srgbClr val="FF0000"/>
                </a:solidFill>
                <a:latin typeface="Times New Roman" panose="02020603050405020304" pitchFamily="18" charset="0"/>
                <a:cs typeface="Times New Roman" panose="02020603050405020304" pitchFamily="18" charset="0"/>
              </a:rPr>
              <a:t>nh động của các cậu bé gây ra chuyện gì đau lòng?</a:t>
            </a:r>
            <a:endParaRPr lang="en-US" altLang="en-US" dirty="0">
              <a:solidFill>
                <a:srgbClr val="FF0000"/>
              </a:solidFill>
              <a:latin typeface="Times New Roman" panose="02020603050405020304" pitchFamily="18" charset="0"/>
              <a:cs typeface="Times New Roman" panose="02020603050405020304" pitchFamily="18" charset="0"/>
            </a:endParaRPr>
          </a:p>
          <a:p>
            <a:pPr marL="0" indent="0">
              <a:buNone/>
            </a:pPr>
            <a:r>
              <a:rPr lang="en-US" altLang="en-US" dirty="0">
                <a:latin typeface="Times New Roman" panose="02020603050405020304" pitchFamily="18" charset="0"/>
                <a:cs typeface="Times New Roman" panose="02020603050405020304" pitchFamily="18" charset="0"/>
              </a:rPr>
              <a:t>- Sơn ca chết rũ, bông cúc héo t</a:t>
            </a:r>
            <a:r>
              <a:rPr lang="en-US" altLang="en-US" dirty="0">
                <a:latin typeface="Times New Roman" panose="02020603050405020304" pitchFamily="18" charset="0"/>
                <a:ea typeface="Times New Roman" panose="02020603050405020304" pitchFamily="18" charset="0"/>
              </a:rPr>
              <a:t>à</a:t>
            </a:r>
            <a:r>
              <a:rPr lang="en-US" altLang="en-US" dirty="0">
                <a:latin typeface="Times New Roman" panose="02020603050405020304" pitchFamily="18" charset="0"/>
                <a:cs typeface="Times New Roman" panose="02020603050405020304" pitchFamily="18" charset="0"/>
              </a:rPr>
              <a:t>n</a:t>
            </a:r>
            <a:endParaRPr lang="en-US" altLang="en-US"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xEl>
                                              <p:charRg st="0" end="55"/>
                                            </p:txEl>
                                          </p:spTgt>
                                        </p:tgtEl>
                                        <p:attrNameLst>
                                          <p:attrName>style.visibility</p:attrName>
                                        </p:attrNameLst>
                                      </p:cBhvr>
                                      <p:to>
                                        <p:strVal val="visible"/>
                                      </p:to>
                                    </p:set>
                                    <p:animEffect transition="in" filter="plus(in)">
                                      <p:cBhvr>
                                        <p:cTn id="7" dur="2000"/>
                                        <p:tgtEl>
                                          <p:spTgt spid="3">
                                            <p:txEl>
                                              <p:charRg st="0" end="5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charRg st="55" end="90"/>
                                            </p:txEl>
                                          </p:spTgt>
                                        </p:tgtEl>
                                        <p:attrNameLst>
                                          <p:attrName>style.visibility</p:attrName>
                                        </p:attrNameLst>
                                      </p:cBhvr>
                                      <p:to>
                                        <p:strVal val="visible"/>
                                      </p:to>
                                    </p:set>
                                    <p:animEffect transition="in" filter="wheel(1)">
                                      <p:cBhvr>
                                        <p:cTn id="17" dur="2000"/>
                                        <p:tgtEl>
                                          <p:spTgt spid="3">
                                            <p:txEl>
                                              <p:charRg st="55" end="9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3573</Words>
  <Application>WPS Presentation</Application>
  <PresentationFormat/>
  <Paragraphs>60</Paragraphs>
  <Slides>14</Slides>
  <Notes>2</Notes>
  <HiddenSlides>0</HiddenSlides>
  <MMClips>1</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14</vt:i4>
      </vt:variant>
    </vt:vector>
  </HeadingPairs>
  <TitlesOfParts>
    <vt:vector size="23" baseType="lpstr">
      <vt:lpstr>Arial</vt:lpstr>
      <vt:lpstr>SimSun</vt:lpstr>
      <vt:lpstr>Wingdings</vt:lpstr>
      <vt:lpstr>Times New Roman</vt:lpstr>
      <vt:lpstr>Microsoft YaHei</vt:lpstr>
      <vt:lpstr>Arial Unicode MS</vt:lpstr>
      <vt:lpstr>Calibri</vt:lpstr>
      <vt:lpstr>Default Design</vt:lpstr>
      <vt:lpstr>1_Default Design</vt:lpstr>
      <vt:lpstr>CHÀO MỪNG QUÝ THẦY CÔ ĐẾN THĂM VÀ DỰ GIỜ LỚP </vt:lpstr>
      <vt:lpstr>PowerPoint 演示文稿</vt:lpstr>
      <vt:lpstr>Chim sơn ca và bông hoa cúc trắng</vt:lpstr>
      <vt:lpstr>PowerPoint 演示文稿</vt:lpstr>
      <vt:lpstr>PowerPoint 演示文稿</vt:lpstr>
      <vt:lpstr>1. Bên bờ rào, giữa đám cỏ dại, có bông cúc trắng. Một chú sơn ca sà xuống hót rằng:  - Cúc ơi ! Cúc xinh xắn làm sao!  - Cúc sung sướng khôn tả. Chim véo von mãi rồi mới bay về bầu trời xanh thẳm.</vt:lpstr>
      <vt:lpstr>2. Nhưng sáng hôm sau , khi vừa xòe cánh đón bình minh, bông cúc đã nghe thấy tiếng sơn ca buồn thảm. Thì ra, sơn ca đã bị nhốt trong lồng.     Bông cúc muốn cứu chim nhưng chẳng làm gì được. </vt:lpstr>
      <vt:lpstr>3. Bỗng có hai cậu bé đi vào vườn, cắt cả đám cỏ lẫn bông cúc đem về bỏ vào lồng sơn ca. Con chim bị câm tù, họng khô bỏng vì khát, rúc mỏ vặt đám cỏ ẩm ướt. Cúc tỏa hương thơm ngào ngạt an ủi chim. Sơn ca dù khát , phải vặt hết nắm cỏ, vẫn không đụng đến bông hoa.     Tối rồi, chẳng ai cho con chim khốn chổ một giọt nước. Đêm ấy, sơn ca lìa đời. Bông cúc héo lả đi vì thương xót.</vt:lpstr>
      <vt:lpstr>4. Sáng hôm sau, thấy sơn ca đã chết, hai cậu bé đặt con chim vào chiếc hộp rất đẹp và chôn cất thật long trọng .Tội nghiệp con chim ! Khi nó còn sống và ca hát , các cậu đã để mặc nó chết vì đói khát . Còn bông hoa, giá các cậu đừng ngắt nó thì hôm nay chắc nó đang tắm nắng mặt trời.</vt:lpstr>
      <vt:lpstr>PowerPoint 演示文稿</vt:lpstr>
      <vt:lpstr>PowerPoint 演示文稿</vt:lpstr>
      <vt:lpstr>Thứ Hai ngày 22 tháng 2 năm 2021 Tập đọc      Chim sơn ca và bông hoa cúc trắng </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NP-COMPUTER</dc:creator>
  <cp:lastModifiedBy>HP</cp:lastModifiedBy>
  <cp:revision>110</cp:revision>
  <dcterms:created xsi:type="dcterms:W3CDTF">2014-01-04T00:16:00Z</dcterms:created>
  <dcterms:modified xsi:type="dcterms:W3CDTF">2024-02-28T09:22:38Z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8641519A9EDF4046ACEBAA977168F546_12</vt:lpwstr>
  </property>
  <property fmtid="{D5CDD505-2E9C-101B-9397-08002B2CF9AE}" pid="3" name="KSOProductBuildVer">
    <vt:lpwstr>1033-12.2.0.13489</vt:lpwstr>
  </property>
</Properties>
</file>