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09" r:id="rId6"/>
    <p:sldMasterId id="2147483721" r:id="rId7"/>
    <p:sldMasterId id="2147483733" r:id="rId8"/>
  </p:sldMasterIdLst>
  <p:notesMasterIdLst>
    <p:notesMasterId r:id="rId46"/>
  </p:notesMasterIdLst>
  <p:sldIdLst>
    <p:sldId id="265" r:id="rId9"/>
    <p:sldId id="297" r:id="rId10"/>
    <p:sldId id="290" r:id="rId11"/>
    <p:sldId id="291" r:id="rId12"/>
    <p:sldId id="292" r:id="rId13"/>
    <p:sldId id="293" r:id="rId14"/>
    <p:sldId id="294" r:id="rId15"/>
    <p:sldId id="299" r:id="rId16"/>
    <p:sldId id="303" r:id="rId17"/>
    <p:sldId id="304" r:id="rId18"/>
    <p:sldId id="305" r:id="rId19"/>
    <p:sldId id="306" r:id="rId20"/>
    <p:sldId id="307" r:id="rId21"/>
    <p:sldId id="298" r:id="rId22"/>
    <p:sldId id="256" r:id="rId23"/>
    <p:sldId id="258" r:id="rId24"/>
    <p:sldId id="274" r:id="rId25"/>
    <p:sldId id="301" r:id="rId26"/>
    <p:sldId id="300" r:id="rId27"/>
    <p:sldId id="310" r:id="rId28"/>
    <p:sldId id="311" r:id="rId29"/>
    <p:sldId id="309" r:id="rId30"/>
    <p:sldId id="308" r:id="rId31"/>
    <p:sldId id="287" r:id="rId32"/>
    <p:sldId id="312" r:id="rId33"/>
    <p:sldId id="302" r:id="rId34"/>
    <p:sldId id="296" r:id="rId35"/>
    <p:sldId id="275" r:id="rId36"/>
    <p:sldId id="260" r:id="rId37"/>
    <p:sldId id="288" r:id="rId38"/>
    <p:sldId id="262" r:id="rId39"/>
    <p:sldId id="278" r:id="rId40"/>
    <p:sldId id="263" r:id="rId41"/>
    <p:sldId id="264" r:id="rId42"/>
    <p:sldId id="276" r:id="rId43"/>
    <p:sldId id="277" r:id="rId44"/>
    <p:sldId id="279" r:id="rId45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8540C"/>
    <a:srgbClr val="F6D2DF"/>
    <a:srgbClr val="EAF4FE"/>
    <a:srgbClr val="C50303"/>
    <a:srgbClr val="FF0066"/>
    <a:srgbClr val="E6E6E6"/>
    <a:srgbClr val="B7EC1E"/>
    <a:srgbClr val="A10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94660"/>
  </p:normalViewPr>
  <p:slideViewPr>
    <p:cSldViewPr>
      <p:cViewPr>
        <p:scale>
          <a:sx n="102" d="100"/>
          <a:sy n="102" d="100"/>
        </p:scale>
        <p:origin x="-65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16E66-57D1-4EB2-B286-F1E505B73ACF}" type="datetimeFigureOut">
              <a:rPr lang="vi-VN" smtClean="0"/>
              <a:t>13/10/2023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AC5C-21A4-44BA-A9E0-10B7F100F5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83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AC5C-21A4-44BA-A9E0-10B7F100F5E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13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AC5C-21A4-44BA-A9E0-10B7F100F5E6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74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AC5C-21A4-44BA-A9E0-10B7F100F5E6}" type="slidenum">
              <a:rPr lang="vi-VN" smtClean="0">
                <a:solidFill>
                  <a:prstClr val="black"/>
                </a:solidFill>
              </a:rPr>
              <a:pPr/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AC5C-21A4-44BA-A9E0-10B7F100F5E6}" type="slidenum">
              <a:rPr lang="vi-VN" smtClean="0">
                <a:solidFill>
                  <a:prstClr val="black"/>
                </a:solidFill>
              </a:rPr>
              <a:pPr/>
              <a:t>13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7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2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6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3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23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00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22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8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62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8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0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45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16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5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10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19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39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62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29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92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8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0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92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18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12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73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59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89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31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6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46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1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5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99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84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12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74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34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61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46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14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77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4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4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35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1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21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52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71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228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8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969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5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4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00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5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08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42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10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315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33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4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45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8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149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753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52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51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482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06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9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200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01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59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48" indent="0" algn="ctr">
              <a:buNone/>
              <a:defRPr/>
            </a:lvl2pPr>
            <a:lvl3pPr marL="685698" indent="0" algn="ctr">
              <a:buNone/>
              <a:defRPr/>
            </a:lvl3pPr>
            <a:lvl4pPr marL="1028547" indent="0" algn="ctr">
              <a:buNone/>
              <a:defRPr/>
            </a:lvl4pPr>
            <a:lvl5pPr marL="1371396" indent="0" algn="ctr">
              <a:buNone/>
              <a:defRPr/>
            </a:lvl5pPr>
            <a:lvl6pPr marL="1714247" indent="0" algn="ctr">
              <a:buNone/>
              <a:defRPr/>
            </a:lvl6pPr>
            <a:lvl7pPr marL="2057093" indent="0" algn="ctr">
              <a:buNone/>
              <a:defRPr/>
            </a:lvl7pPr>
            <a:lvl8pPr marL="2399940" indent="0" algn="ctr">
              <a:buNone/>
              <a:defRPr/>
            </a:lvl8pPr>
            <a:lvl9pPr marL="27427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A74E4-C8A3-45B3-9616-B5ED336A0E1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9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93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159F1-17DE-423B-93F9-0DAAA354DAA6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37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48" indent="0">
              <a:buNone/>
              <a:defRPr sz="1400"/>
            </a:lvl2pPr>
            <a:lvl3pPr marL="685698" indent="0">
              <a:buNone/>
              <a:defRPr sz="1200"/>
            </a:lvl3pPr>
            <a:lvl4pPr marL="1028547" indent="0">
              <a:buNone/>
              <a:defRPr sz="1100"/>
            </a:lvl4pPr>
            <a:lvl5pPr marL="1371396" indent="0">
              <a:buNone/>
              <a:defRPr sz="1100"/>
            </a:lvl5pPr>
            <a:lvl6pPr marL="1714247" indent="0">
              <a:buNone/>
              <a:defRPr sz="1100"/>
            </a:lvl6pPr>
            <a:lvl7pPr marL="2057093" indent="0">
              <a:buNone/>
              <a:defRPr sz="1100"/>
            </a:lvl7pPr>
            <a:lvl8pPr marL="2399940" indent="0">
              <a:buNone/>
              <a:defRPr sz="1100"/>
            </a:lvl8pPr>
            <a:lvl9pPr marL="274278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3C6B4-640D-491A-BC99-DAD666FE9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17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8232A-25AA-44C8-9BF3-BE4805C6D1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72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ECD05-D4EC-406C-B94A-5E2108EF55A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531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7629C-BC95-4456-AB59-F1386DC4DCDA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849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178D4-AE11-48E1-8BEF-7E15D861147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388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48" indent="0">
              <a:buNone/>
              <a:defRPr sz="900"/>
            </a:lvl2pPr>
            <a:lvl3pPr marL="685698" indent="0">
              <a:buNone/>
              <a:defRPr sz="800"/>
            </a:lvl3pPr>
            <a:lvl4pPr marL="1028547" indent="0">
              <a:buNone/>
              <a:defRPr sz="700"/>
            </a:lvl4pPr>
            <a:lvl5pPr marL="1371396" indent="0">
              <a:buNone/>
              <a:defRPr sz="700"/>
            </a:lvl5pPr>
            <a:lvl6pPr marL="1714247" indent="0">
              <a:buNone/>
              <a:defRPr sz="700"/>
            </a:lvl6pPr>
            <a:lvl7pPr marL="2057093" indent="0">
              <a:buNone/>
              <a:defRPr sz="700"/>
            </a:lvl7pPr>
            <a:lvl8pPr marL="2399940" indent="0">
              <a:buNone/>
              <a:defRPr sz="700"/>
            </a:lvl8pPr>
            <a:lvl9pPr marL="274278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3C756-C7AC-4DEB-AE8C-AB8D63804FC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956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48" indent="0">
              <a:buNone/>
              <a:defRPr sz="900"/>
            </a:lvl2pPr>
            <a:lvl3pPr marL="685698" indent="0">
              <a:buNone/>
              <a:defRPr sz="800"/>
            </a:lvl3pPr>
            <a:lvl4pPr marL="1028547" indent="0">
              <a:buNone/>
              <a:defRPr sz="700"/>
            </a:lvl4pPr>
            <a:lvl5pPr marL="1371396" indent="0">
              <a:buNone/>
              <a:defRPr sz="700"/>
            </a:lvl5pPr>
            <a:lvl6pPr marL="1714247" indent="0">
              <a:buNone/>
              <a:defRPr sz="700"/>
            </a:lvl6pPr>
            <a:lvl7pPr marL="2057093" indent="0">
              <a:buNone/>
              <a:defRPr sz="700"/>
            </a:lvl7pPr>
            <a:lvl8pPr marL="2399940" indent="0">
              <a:buNone/>
              <a:defRPr sz="700"/>
            </a:lvl8pPr>
            <a:lvl9pPr marL="274278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E436C-CC0B-426E-AA92-DAF767998E44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532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085FA-19CF-438A-AB71-B35AF814AA0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983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73B86-F305-4411-A40E-D4A66AEAC0E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2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19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76C1A-61BF-4589-911B-D60BA26AD30E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1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E29B-9062-4A6B-AAB4-F76E875876B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2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5"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5"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7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5"/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5"/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latin typeface="Arial" charset="0"/>
              </a:defRPr>
            </a:lvl1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71" tIns="34289" rIns="68571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5698" fontAlgn="base">
              <a:spcBef>
                <a:spcPct val="0"/>
              </a:spcBef>
              <a:spcAft>
                <a:spcPct val="0"/>
              </a:spcAft>
            </a:pPr>
            <a:fld id="{5E32EBD9-1892-4900-AA08-673067D385CA}" type="slidenum">
              <a:rPr lang="en-US" altLang="vi-VN" smtClean="0">
                <a:solidFill>
                  <a:srgbClr val="000000"/>
                </a:solidFill>
              </a:rPr>
              <a:pPr defTabSz="6856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4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6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547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39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38" indent="-2571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29" indent="-21428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123" indent="-17142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9970" indent="-17142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2818" indent="-17142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668" indent="-17142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517" indent="-17142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366" indent="-17142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217" indent="-17142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8.png"/><Relationship Id="rId11" Type="http://schemas.microsoft.com/office/2007/relationships/hdphoto" Target="../media/hdphoto6.wdp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4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image" Target="../media/image16.gif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image" Target="../media/image16.gif"/><Relationship Id="rId10" Type="http://schemas.openxmlformats.org/officeDocument/2006/relationships/image" Target="../media/image25.jpeg"/><Relationship Id="rId4" Type="http://schemas.openxmlformats.org/officeDocument/2006/relationships/image" Target="../media/image12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19.png"/><Relationship Id="rId5" Type="http://schemas.openxmlformats.org/officeDocument/2006/relationships/image" Target="../media/image12.jpeg"/><Relationship Id="rId15" Type="http://schemas.openxmlformats.org/officeDocument/2006/relationships/image" Target="../media/image23.gif"/><Relationship Id="rId10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4.gif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457200" y="554440"/>
            <a:ext cx="8534400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</a:t>
            </a:r>
            <a:endParaRPr lang="en-US" sz="5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QUÝ THẦY CÔ VỀ DỰ GIỜ LỚP 2B</a:t>
            </a:r>
            <a:endParaRPr sz="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387173" y="3332465"/>
            <a:ext cx="3309027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b="1" i="1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b="1" i="1" dirty="0" err="1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Trần</a:t>
            </a:r>
            <a:r>
              <a:rPr lang="en-US" b="1" i="1" dirty="0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1" dirty="0" err="1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b="1" i="1" dirty="0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1" dirty="0" err="1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Hồng</a:t>
            </a:r>
            <a:r>
              <a:rPr lang="en-US" b="1" i="1" dirty="0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1" dirty="0" err="1" smtClean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Lắm</a:t>
            </a:r>
            <a:endParaRPr b="1" i="1" dirty="0">
              <a:solidFill>
                <a:srgbClr val="FF00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368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2;p3"/>
          <p:cNvGrpSpPr/>
          <p:nvPr/>
        </p:nvGrpSpPr>
        <p:grpSpPr>
          <a:xfrm>
            <a:off x="3122754" y="747467"/>
            <a:ext cx="2536864" cy="1557805"/>
            <a:chOff x="3703077" y="921142"/>
            <a:chExt cx="4611891" cy="2736950"/>
          </a:xfrm>
          <a:scene3d>
            <a:camera prst="perspectiveAbove"/>
            <a:lightRig rig="threePt" dir="t"/>
          </a:scene3d>
        </p:grpSpPr>
        <p:grpSp>
          <p:nvGrpSpPr>
            <p:cNvPr id="6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8" name="Google Shape;104;p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5;p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Google Shape;106;p3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7;p3"/>
          <p:cNvSpPr txBox="1"/>
          <p:nvPr/>
        </p:nvSpPr>
        <p:spPr>
          <a:xfrm>
            <a:off x="2708681" y="2135391"/>
            <a:ext cx="3406575" cy="917159"/>
          </a:xfrm>
          <a:prstGeom prst="rect">
            <a:avLst/>
          </a:prstGeom>
          <a:noFill/>
          <a:ln>
            <a:noFill/>
          </a:ln>
          <a:scene3d>
            <a:camera prst="perspectiveAbove"/>
            <a:lightRig rig="threePt" dir="t"/>
          </a:scene3d>
        </p:spPr>
        <p:txBody>
          <a:bodyPr spcFirstLastPara="1" wrap="square" lIns="90807" tIns="45391" rIns="90807" bIns="45391" anchor="t" anchorCtr="0">
            <a:spAutoFit/>
          </a:bodyPr>
          <a:lstStyle/>
          <a:p>
            <a:pPr algn="ctr" defTabSz="914310"/>
            <a:r>
              <a:rPr lang="en-US" sz="5400" b="1" dirty="0">
                <a:solidFill>
                  <a:srgbClr val="FF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5400" b="1" dirty="0">
              <a:solidFill>
                <a:srgbClr val="FF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08;p3"/>
          <p:cNvSpPr/>
          <p:nvPr/>
        </p:nvSpPr>
        <p:spPr>
          <a:xfrm>
            <a:off x="2780211" y="874405"/>
            <a:ext cx="3352800" cy="2840345"/>
          </a:xfrm>
          <a:prstGeom prst="ellipse">
            <a:avLst/>
          </a:prstGeom>
          <a:noFill/>
          <a:ln w="38100" cap="flat" cmpd="sng">
            <a:solidFill>
              <a:sysClr val="window" lastClr="FFFFFF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ysClr val="window" lastClr="FFFFFF">
                <a:alpha val="40000"/>
              </a:sysClr>
            </a:glow>
          </a:effectLst>
          <a:scene3d>
            <a:camera prst="perspectiveAbove"/>
            <a:lightRig rig="threePt" dir="t"/>
          </a:scene3d>
        </p:spPr>
        <p:txBody>
          <a:bodyPr spcFirstLastPara="1" wrap="square" lIns="90807" tIns="45391" rIns="90807" bIns="45391" anchor="ctr" anchorCtr="0">
            <a:noAutofit/>
          </a:bodyPr>
          <a:lstStyle/>
          <a:p>
            <a:pPr algn="ctr" defTabSz="914310">
              <a:defRPr/>
            </a:pPr>
            <a:endParaRPr sz="4400" kern="0" smtClea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Cloud 3"/>
          <p:cNvSpPr/>
          <p:nvPr/>
        </p:nvSpPr>
        <p:spPr>
          <a:xfrm>
            <a:off x="76200" y="26475"/>
            <a:ext cx="982509" cy="7803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65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2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0322" y="128444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2370" y="1284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418" y="1284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6466" y="1284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8514" y="1284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0562" y="1284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2130" y="164448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4178" y="164448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6226" y="164448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8274" y="164448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0322" y="164448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2370" y="164448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8274" y="200558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00322" y="2005584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2370" y="200558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4418" y="200558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00322" y="2365623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32370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64418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96466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8514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60562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2610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24658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56706" y="23656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2130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4178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36226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68274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00322" y="2725662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2370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64418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96466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28514" y="2725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36226" y="308570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68274" y="308570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00322" y="3085704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32370" y="308570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64418" y="308570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96466" y="308570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8514" y="308570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40082" y="3443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72130" y="3443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04178" y="3443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36226" y="3443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968274" y="3443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00322" y="3443154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5986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08034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40082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72130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04178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536226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68274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00322" y="380319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32370" y="3803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36226" y="416323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68274" y="416323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00322" y="4163235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32370" y="416323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64418" y="416323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96466" y="416323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968275" y="1275360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240083" y="164448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536226" y="204193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92167" y="2401974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240083" y="272288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1966" y="312204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808035" y="344574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20374" y="383954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04179" y="423593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798" y="477036"/>
            <a:ext cx="8932802" cy="83099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Chọn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trống ứng </a:t>
            </a:r>
            <a:r>
              <a:rPr lang="en-US" sz="24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một chữ cái.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28509" y="28450"/>
            <a:ext cx="2117887" cy="523220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265"/>
            <a:r>
              <a:rPr lang="en-US" sz="28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GIẢI Ô CHỮ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6825" y="4628432"/>
            <a:ext cx="6935787" cy="46166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Đọc từ mới xuất hiện ở cột dọc tô màu xanh đậm.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812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15" grpId="0"/>
      <p:bldP spid="73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26"/>
          <p:cNvSpPr/>
          <p:nvPr/>
        </p:nvSpPr>
        <p:spPr>
          <a:xfrm>
            <a:off x="4385892" y="2350887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403433" y="2352796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404463" y="2352822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79540" y="186375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1588" y="18637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3636" y="18637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5684" y="18637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7732" y="18637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39780" y="18637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1348" y="546417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3396" y="546417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5444" y="546417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7492" y="546417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3142" y="53922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588" y="546417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47492" y="9075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79540" y="90750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11588" y="9075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43636" y="9075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79540" y="126754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1588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3636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5684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07732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39780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71828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03876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35924" y="126754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51348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3396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15444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47492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9540" y="162759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1588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43636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75684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7732" y="162759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15444" y="198762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47492" y="198762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79540" y="198762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11588" y="198762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43636" y="198762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75684" y="198762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07732" y="198762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9300" y="23450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51348" y="23450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83396" y="23450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515444" y="23450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947492" y="23450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55204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787252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19300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51348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83396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15444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47492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379540" y="2705121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11588" y="270512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515444" y="306516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47492" y="306516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79540" y="306516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811588" y="306516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243636" y="306516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675684" y="306516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947494" y="17728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2219302" y="54641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515445" y="943860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971386" y="1303899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2219302" y="162481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31182" y="202396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787254" y="234766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899593" y="274147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3083398" y="313786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47493" y="898239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383504" y="902865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35028" y="908238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43637" y="898239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361338" y="1255484"/>
            <a:ext cx="433371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23157" y="127015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72512" y="1280150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99577" y="129390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07733" y="128760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63673" y="128760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71829" y="128760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427769" y="1275438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Ọ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871010" y="1276488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379097" y="2705124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87253" y="2705124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9301" y="2695392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75241" y="2705124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83397" y="271193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539337" y="2701280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71385" y="2713155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385892" y="2703190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823157" y="2705124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8343" y="4430103"/>
            <a:ext cx="2364060" cy="46165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34165" y="3074454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977424" y="3073970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410447" y="306899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827378" y="304908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267529" y="3060516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699577" y="3065163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6736" y="4394973"/>
            <a:ext cx="259228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defTabSz="914265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MÁI TRƯỜNG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264671" y="2340438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676897" y="2339539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099613" y="2336517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536058" y="2347671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47493" y="2347671"/>
            <a:ext cx="384262" cy="36932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265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2600" y="2280186"/>
            <a:ext cx="609600" cy="609600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128903" y="3638550"/>
            <a:ext cx="8894647" cy="830985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Dòng 3: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V)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32857" y="3638550"/>
            <a:ext cx="8885555" cy="830985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Dòng 4: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T)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62300" y="3628940"/>
            <a:ext cx="8885555" cy="830985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Dòng 7: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C)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19836" y="3642963"/>
            <a:ext cx="8916374" cy="830985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Dòng 8: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K)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81655" y="3612825"/>
            <a:ext cx="8866200" cy="830985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 defTabSz="914265"/>
            <a:r>
              <a:rPr lang="en-US" sz="2400" b="1" smtClean="0">
                <a:solidFill>
                  <a:prstClr val="black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Dòng 9: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Người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6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C)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7" dur="1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2" grpId="1"/>
      <p:bldP spid="10" grpId="0" animBg="1"/>
      <p:bldP spid="20" grpId="0" animBg="1"/>
      <p:bldP spid="43" grpId="0" animBg="1"/>
      <p:bldP spid="50" grpId="0" animBg="1"/>
      <p:bldP spid="80" grpId="0" animBg="1"/>
      <p:bldP spid="81" grpId="0" animBg="1"/>
      <p:bldP spid="84" grpId="0" animBg="1"/>
      <p:bldP spid="85" grpId="0" animBg="1"/>
      <p:bldP spid="86" grpId="0" animBg="1"/>
      <p:bldP spid="87" grpId="0"/>
      <p:bldP spid="89" grpId="0"/>
      <p:bldP spid="89" grpId="1"/>
      <p:bldP spid="90" grpId="0"/>
      <p:bldP spid="91" grpId="0"/>
      <p:bldP spid="92" grpId="0"/>
      <p:bldP spid="92" grpId="1"/>
      <p:bldP spid="93" grpId="0"/>
      <p:bldP spid="94" grpId="0"/>
      <p:bldP spid="95" grpId="0"/>
      <p:bldP spid="96" grpId="0"/>
      <p:bldP spid="97" grpId="0"/>
      <p:bldP spid="88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7" grpId="1"/>
      <p:bldP spid="108" grpId="0"/>
      <p:bldP spid="2" grpId="0" animBg="1"/>
      <p:bldP spid="109" grpId="0"/>
      <p:bldP spid="110" grpId="0"/>
      <p:bldP spid="112" grpId="0"/>
      <p:bldP spid="112" grpId="1"/>
      <p:bldP spid="113" grpId="0"/>
      <p:bldP spid="114" grpId="0"/>
      <p:bldP spid="115" grpId="0"/>
      <p:bldP spid="3" grpId="0"/>
      <p:bldP spid="116" grpId="0"/>
      <p:bldP spid="118" grpId="0"/>
      <p:bldP spid="119" grpId="0"/>
      <p:bldP spid="120" grpId="0"/>
      <p:bldP spid="121" grpId="0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-28573" y="-27385"/>
            <a:ext cx="9269413" cy="5230416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77ACBA51-8289-4AF1-9669-3BA0C27B97DD}"/>
              </a:ext>
            </a:extLst>
          </p:cNvPr>
          <p:cNvSpPr/>
          <p:nvPr/>
        </p:nvSpPr>
        <p:spPr>
          <a:xfrm>
            <a:off x="2293238" y="643386"/>
            <a:ext cx="4343400" cy="499674"/>
          </a:xfrm>
          <a:prstGeom prst="rect">
            <a:avLst/>
          </a:prstGeom>
          <a:noFill/>
        </p:spPr>
        <p:txBody>
          <a:bodyPr wrap="square" lIns="68112" tIns="34061" rIns="68112" bIns="340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681"/>
            <a:r>
              <a:rPr lang="en-US" sz="28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Sân trường em</a:t>
            </a:r>
            <a:endParaRPr lang="en-US" sz="28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143125" y="70282"/>
            <a:ext cx="4629150" cy="8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9" rIns="68570" bIns="34289" anchor="ctr"/>
          <a:lstStyle/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Thứ Sáu ngày 13 tháng 10 năm 2023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u="sng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Tiếng Việt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endParaRPr lang="en-US" altLang="vi-VN" sz="1200" b="1">
              <a:solidFill>
                <a:srgbClr val="00660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455250" y="655261"/>
            <a:ext cx="2070275" cy="437268"/>
          </a:xfrm>
          <a:prstGeom prst="homePlate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r>
              <a:rPr lang="en-US" sz="2800" b="1" u="sng" kern="0" spc="38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Bài đọc </a:t>
            </a:r>
            <a:r>
              <a:rPr lang="en-US" sz="2800" b="1" u="sng" kern="0" spc="38" smtClean="0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1                             </a:t>
            </a:r>
            <a:endParaRPr lang="en-US" sz="2800" b="1" kern="0" spc="38" dirty="0">
              <a:ln w="11430"/>
              <a:solidFill>
                <a:srgbClr val="0000CC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173588" y="104654"/>
            <a:ext cx="8904287" cy="49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15193"/>
            <a:ext cx="3505200" cy="2201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-171450"/>
            <a:ext cx="20574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28"/>
            <a:ext cx="1046223" cy="114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2191139"/>
            <a:ext cx="5257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9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9703" y="325437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0711" y="1047750"/>
            <a:ext cx="3309471" cy="29718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Bùi Hoàng Tám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47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97107" y="3744934"/>
            <a:ext cx="3508693" cy="972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400" b="1" i="1" dirty="0" smtClean="0">
                <a:solidFill>
                  <a:srgbClr val="0000FF"/>
                </a:solidFill>
                <a:latin typeface="+mj-lt"/>
              </a:rPr>
              <a:t>Xao xuyến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endParaRPr lang="en-US" sz="2400" dirty="0" smtClean="0">
              <a:solidFill>
                <a:srgbClr val="0000F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sz="2400" dirty="0" smtClean="0">
                <a:latin typeface="+mj-lt"/>
              </a:rPr>
              <a:t>xúc động bồi hồi.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0394" y="313017"/>
            <a:ext cx="301044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Chú thích: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1197507"/>
            <a:ext cx="327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 smtClean="0">
                <a:solidFill>
                  <a:srgbClr val="0000FF"/>
                </a:solidFill>
                <a:latin typeface="+mj-lt"/>
              </a:rPr>
              <a:t>Tựu trường</a:t>
            </a:r>
            <a:r>
              <a:rPr lang="vi-VN" sz="2400" b="1" i="1" dirty="0">
                <a:solidFill>
                  <a:srgbClr val="0000FF"/>
                </a:solidFill>
                <a:latin typeface="+mj-lt"/>
              </a:rPr>
              <a:t>: </a:t>
            </a:r>
            <a:endParaRPr lang="en-US" sz="2400" b="1" i="1" dirty="0" smtClean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vi-VN" sz="2400" dirty="0" smtClean="0">
                <a:latin typeface="+mj-lt"/>
              </a:rPr>
              <a:t>(</a:t>
            </a:r>
            <a:r>
              <a:rPr lang="vi-VN" sz="2400" dirty="0">
                <a:latin typeface="+mj-lt"/>
              </a:rPr>
              <a:t>học sinh) tậ</a:t>
            </a:r>
            <a:r>
              <a:rPr lang="en-US" sz="2400" dirty="0">
                <a:latin typeface="+mj-lt"/>
              </a:rPr>
              <a:t>p</a:t>
            </a:r>
            <a:r>
              <a:rPr lang="vi-VN" sz="2400" dirty="0">
                <a:latin typeface="+mj-lt"/>
              </a:rPr>
              <a:t> trung đến trường ngày đầu tiên.</a:t>
            </a:r>
          </a:p>
        </p:txBody>
      </p:sp>
      <p:pic>
        <p:nvPicPr>
          <p:cNvPr id="2" name="Picture 2" descr="Khán giả xúc động, bật khóc trong đêm nhạc về mẹ của MC Quỳnh Hương - Nhạc 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29355"/>
            <a:ext cx="2246053" cy="2227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ùa tựu trường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2610675"/>
            <a:ext cx="2279073" cy="22558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257299" y="2443183"/>
            <a:ext cx="2590800" cy="2590800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37826" y="1147784"/>
            <a:ext cx="2590800" cy="2590800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319589"/>
            <a:ext cx="1397726" cy="840240"/>
          </a:xfrm>
          <a:custGeom>
            <a:avLst/>
            <a:gdLst>
              <a:gd name="connsiteX0" fmla="*/ 0 w 1397726"/>
              <a:gd name="connsiteY0" fmla="*/ 840240 h 840240"/>
              <a:gd name="connsiteX1" fmla="*/ 770709 w 1397726"/>
              <a:gd name="connsiteY1" fmla="*/ 108720 h 840240"/>
              <a:gd name="connsiteX2" fmla="*/ 1397726 w 1397726"/>
              <a:gd name="connsiteY2" fmla="*/ 17280 h 84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726" h="840240">
                <a:moveTo>
                  <a:pt x="0" y="840240"/>
                </a:moveTo>
                <a:cubicBezTo>
                  <a:pt x="268877" y="543060"/>
                  <a:pt x="537755" y="245880"/>
                  <a:pt x="770709" y="108720"/>
                </a:cubicBezTo>
                <a:cubicBezTo>
                  <a:pt x="1003663" y="-28440"/>
                  <a:pt x="1200694" y="-5580"/>
                  <a:pt x="1397726" y="17280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66606" y="2690949"/>
            <a:ext cx="1384663" cy="927462"/>
          </a:xfrm>
          <a:custGeom>
            <a:avLst/>
            <a:gdLst>
              <a:gd name="connsiteX0" fmla="*/ 0 w 1384663"/>
              <a:gd name="connsiteY0" fmla="*/ 927462 h 927462"/>
              <a:gd name="connsiteX1" fmla="*/ 836023 w 1384663"/>
              <a:gd name="connsiteY1" fmla="*/ 705394 h 927462"/>
              <a:gd name="connsiteX2" fmla="*/ 1384663 w 1384663"/>
              <a:gd name="connsiteY2" fmla="*/ 0 h 9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663" h="927462">
                <a:moveTo>
                  <a:pt x="0" y="927462"/>
                </a:moveTo>
                <a:cubicBezTo>
                  <a:pt x="302623" y="893716"/>
                  <a:pt x="605246" y="859971"/>
                  <a:pt x="836023" y="705394"/>
                </a:cubicBezTo>
                <a:cubicBezTo>
                  <a:pt x="1066800" y="550817"/>
                  <a:pt x="1225731" y="275408"/>
                  <a:pt x="1384663" y="0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341326" y="1041963"/>
            <a:ext cx="1815737" cy="381888"/>
          </a:xfrm>
          <a:custGeom>
            <a:avLst/>
            <a:gdLst>
              <a:gd name="connsiteX0" fmla="*/ 0 w 1815737"/>
              <a:gd name="connsiteY0" fmla="*/ 381888 h 381888"/>
              <a:gd name="connsiteX1" fmla="*/ 888274 w 1815737"/>
              <a:gd name="connsiteY1" fmla="*/ 55317 h 381888"/>
              <a:gd name="connsiteX2" fmla="*/ 1815737 w 1815737"/>
              <a:gd name="connsiteY2" fmla="*/ 3066 h 3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737" h="381888">
                <a:moveTo>
                  <a:pt x="0" y="381888"/>
                </a:moveTo>
                <a:cubicBezTo>
                  <a:pt x="292825" y="250171"/>
                  <a:pt x="585651" y="118454"/>
                  <a:pt x="888274" y="55317"/>
                </a:cubicBezTo>
                <a:cubicBezTo>
                  <a:pt x="1190897" y="-7820"/>
                  <a:pt x="1503317" y="-2377"/>
                  <a:pt x="1815737" y="3066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743200" y="400884"/>
            <a:ext cx="3657600" cy="514350"/>
          </a:xfrm>
        </p:spPr>
        <p:txBody>
          <a:bodyPr>
            <a:no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Sân trường em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1235420"/>
            <a:ext cx="3810000" cy="35814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Trong lớ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Đang mơ về 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400" dirty="0">
              <a:solidFill>
                <a:schemeClr val="tx1"/>
              </a:solidFill>
              <a:latin typeface="+mj-lt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Ngày tựu trường sẽ </a:t>
            </a:r>
            <a:r>
              <a:rPr lang="vi-VN" sz="2400" dirty="0">
                <a:latin typeface="+mj-lt"/>
              </a:rPr>
              <a:t>đ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Sân trường lại n</a:t>
            </a:r>
            <a:r>
              <a:rPr lang="en-US" sz="2400" dirty="0" err="1" smtClean="0">
                <a:latin typeface="+mj-lt"/>
              </a:rPr>
              <a:t>gậ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235420"/>
            <a:ext cx="43434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4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4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Bùi Hoàng Tám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1276228"/>
            <a:ext cx="0" cy="135641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1999" y="3149293"/>
            <a:ext cx="0" cy="148059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97472" y="1368906"/>
            <a:ext cx="0" cy="12637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Terminator 13"/>
          <p:cNvSpPr/>
          <p:nvPr/>
        </p:nvSpPr>
        <p:spPr>
          <a:xfrm>
            <a:off x="438727" y="99997"/>
            <a:ext cx="2626173" cy="748597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854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KHỔ THƠ ?</a:t>
            </a:r>
            <a:endParaRPr lang="en-US" sz="1600" b="1" dirty="0">
              <a:solidFill>
                <a:srgbClr val="0854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7010400" y="60685"/>
            <a:ext cx="1673272" cy="637477"/>
          </a:xfrm>
          <a:prstGeom prst="flowChartTerminator">
            <a:avLst/>
          </a:prstGeom>
          <a:solidFill>
            <a:srgbClr val="08540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1000" y="1205237"/>
            <a:ext cx="320849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4673" y="3075747"/>
            <a:ext cx="314255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23065" y="1257032"/>
            <a:ext cx="314255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800600" y="3178468"/>
            <a:ext cx="0" cy="145142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419600" y="3107477"/>
            <a:ext cx="320849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9703" y="325437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0711" y="1047750"/>
            <a:ext cx="3237889" cy="18288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876550"/>
            <a:ext cx="3031259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Gặ</a:t>
            </a: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thầy cô quý mến 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Gặ</a:t>
            </a: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bạn bè thân yêu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Có bao nhiêu, bao nhiêu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Là những điều muốn nói. 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7857004" y="34131"/>
            <a:ext cx="1292225" cy="58261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9703" y="325437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0711" y="1047750"/>
            <a:ext cx="3237889" cy="18288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876550"/>
            <a:ext cx="3031259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Gặ</a:t>
            </a: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thầy cô quý mến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Gặ</a:t>
            </a: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bạn bè thân yêu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Có bao nhiêu,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bao nhiêu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Là những điều muốn nói.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//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7239000" y="34131"/>
            <a:ext cx="1910229" cy="6326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49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751" y="529471"/>
            <a:ext cx="5472345" cy="27432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3" y="0"/>
            <a:ext cx="1316690" cy="1421128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3928"/>
            <a:ext cx="1021430" cy="1261449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51" y="2252569"/>
            <a:ext cx="4238506" cy="1040841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6785598" y="2048007"/>
            <a:ext cx="709033" cy="589626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202753" y="1171170"/>
            <a:ext cx="463169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838200" cy="742950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31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600">
              <a:srgbClr val="FFCCFF"/>
            </a:gs>
            <a:gs pos="91000">
              <a:srgbClr val="AAF52F"/>
            </a:gs>
            <a:gs pos="0">
              <a:srgbClr val="AAF52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>
            <a:off x="522625" y="1653659"/>
            <a:ext cx="1806237" cy="310883"/>
          </a:xfrm>
          <a:prstGeom prst="rect">
            <a:avLst/>
          </a:prstGeom>
        </p:spPr>
        <p:txBody>
          <a:bodyPr wrap="none" lIns="68570" tIns="34289" rIns="68570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681"/>
            <a:r>
              <a:rPr lang="vi-VN" sz="2700" b="1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-28573" y="-32146"/>
            <a:ext cx="9269413" cy="5235178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AutoShape 28"/>
          <p:cNvSpPr>
            <a:spLocks noChangeArrowheads="1"/>
          </p:cNvSpPr>
          <p:nvPr/>
        </p:nvSpPr>
        <p:spPr bwMode="auto">
          <a:xfrm>
            <a:off x="2590800" y="2242542"/>
            <a:ext cx="3429000" cy="723900"/>
          </a:xfrm>
          <a:prstGeom prst="flowChartTerminator">
            <a:avLst/>
          </a:prstGeom>
          <a:solidFill>
            <a:srgbClr val="00FFFF">
              <a:alpha val="2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68570" tIns="34289" rIns="68570" bIns="34289" anchor="ctr"/>
          <a:lstStyle/>
          <a:p>
            <a:pPr algn="ctr" defTabSz="685681"/>
            <a:r>
              <a:rPr lang="en-US" sz="2400" b="1">
                <a:solidFill>
                  <a:srgbClr val="000000"/>
                </a:solidFill>
                <a:latin typeface="Tiffany" pitchFamily="18" charset="-93"/>
                <a:ea typeface="Tiffany" pitchFamily="18" charset="-93"/>
                <a:cs typeface="Tiffany" pitchFamily="18" charset="-93"/>
              </a:rPr>
              <a:t>Đọc trong nhóm </a:t>
            </a:r>
          </a:p>
        </p:txBody>
      </p:sp>
      <p:pic>
        <p:nvPicPr>
          <p:cNvPr id="40" name="Picture 27" descr="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3186113"/>
            <a:ext cx="8873332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nhomd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3207544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2143125" y="34657"/>
            <a:ext cx="4629150" cy="8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9" rIns="68570" bIns="34289" anchor="ctr"/>
          <a:lstStyle/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Thứ Sáu ngày 13 tháng 10 năm 2023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u="sng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Tiếng Việt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endParaRPr lang="en-US" altLang="vi-VN" sz="1200" b="1">
              <a:solidFill>
                <a:srgbClr val="00660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77ACBA51-8289-4AF1-9669-3BA0C27B97DD}"/>
              </a:ext>
            </a:extLst>
          </p:cNvPr>
          <p:cNvSpPr/>
          <p:nvPr/>
        </p:nvSpPr>
        <p:spPr>
          <a:xfrm>
            <a:off x="2293238" y="643386"/>
            <a:ext cx="4343400" cy="499674"/>
          </a:xfrm>
          <a:prstGeom prst="rect">
            <a:avLst/>
          </a:prstGeom>
          <a:noFill/>
        </p:spPr>
        <p:txBody>
          <a:bodyPr wrap="square" lIns="68112" tIns="34061" rIns="68112" bIns="340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681"/>
            <a:r>
              <a:rPr lang="en-US" sz="28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Sân trường em</a:t>
            </a:r>
            <a:endParaRPr lang="en-US" sz="28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455250" y="655261"/>
            <a:ext cx="2070275" cy="437268"/>
          </a:xfrm>
          <a:prstGeom prst="homePlate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r>
              <a:rPr lang="en-US" sz="2800" b="1" u="sng" kern="0" spc="38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Bài đọc </a:t>
            </a:r>
            <a:r>
              <a:rPr lang="en-US" sz="2800" b="1" u="sng" kern="0" spc="38" smtClean="0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1                             </a:t>
            </a:r>
            <a:endParaRPr lang="en-US" sz="2800" b="1" kern="0" spc="38" dirty="0">
              <a:ln w="11430"/>
              <a:solidFill>
                <a:srgbClr val="0000CC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9703" y="325437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0711" y="1047750"/>
            <a:ext cx="3237889" cy="18288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ến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 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876550"/>
            <a:ext cx="3031259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Gặ</a:t>
            </a: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thầy cô quý mến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Gặ</a:t>
            </a:r>
            <a:r>
              <a:rPr lang="en-US" sz="2000" dirty="0" smtClean="0">
                <a:solidFill>
                  <a:prstClr val="black"/>
                </a:solidFill>
              </a:rPr>
              <a:t>p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bạn bè thân yêu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Có bao nhiêu,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 bao nhiêu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prstClr val="black"/>
                </a:solidFill>
                <a:latin typeface="Times New Roman"/>
              </a:rPr>
              <a:t>Là những điều muốn nói. 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</a:rPr>
              <a:t>//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7239000" y="34131"/>
            <a:ext cx="1910229" cy="632619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78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CCE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52400" y="-171450"/>
            <a:ext cx="9393240" cy="5374482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Picture 27" descr="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3186113"/>
            <a:ext cx="8873332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2043113" y="2100263"/>
            <a:ext cx="5029200" cy="1143000"/>
          </a:xfrm>
          <a:prstGeom prst="star8">
            <a:avLst>
              <a:gd name="adj" fmla="val 38250"/>
            </a:avLst>
          </a:prstGeom>
          <a:solidFill>
            <a:schemeClr val="bg1">
              <a:alpha val="38823"/>
            </a:scheme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lIns="68570" tIns="34289" rIns="68570" bIns="34289" anchor="ctr"/>
          <a:lstStyle/>
          <a:p>
            <a:pPr algn="ctr" defTabSz="685681"/>
            <a:r>
              <a:rPr lang="en-US" sz="2700">
                <a:solidFill>
                  <a:srgbClr val="000000"/>
                </a:solidFill>
                <a:latin typeface="Victorian" pitchFamily="2" charset="0"/>
              </a:rPr>
              <a:t>Thi đọc giữa các nhóm</a:t>
            </a:r>
          </a:p>
        </p:txBody>
      </p:sp>
      <p:pic>
        <p:nvPicPr>
          <p:cNvPr id="37" name="Picture 8" descr="nhomd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043113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C:\Users\Admin\Desktop\9627.png_3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33" b="90000" l="3589" r="94498">
                        <a14:foregroundMark x1="48086" y1="21333" x2="48086" y2="21333"/>
                        <a14:foregroundMark x1="51914" y1="41333" x2="51914" y2="41333"/>
                        <a14:foregroundMark x1="42344" y1="50000" x2="42344" y2="50000"/>
                        <a14:foregroundMark x1="89713" y1="75667" x2="89713" y2="75667"/>
                        <a14:foregroundMark x1="13158" y1="80333" x2="12440" y2="78667"/>
                        <a14:backgroundMark x1="32297" y1="1333" x2="32297" y2="1333"/>
                        <a14:backgroundMark x1="69139" y1="2667" x2="69139" y2="2667"/>
                        <a14:backgroundMark x1="99282" y1="12000" x2="99282" y2="12000"/>
                        <a14:backgroundMark x1="96651" y1="77667" x2="96651" y2="77667"/>
                        <a14:backgroundMark x1="32775" y1="93333" x2="32775" y2="93333"/>
                        <a14:backgroundMark x1="14354" y1="94333" x2="14354" y2="94333"/>
                        <a14:backgroundMark x1="73445" y1="96333" x2="73445" y2="96333"/>
                        <a14:backgroundMark x1="55024" y1="97000" x2="55024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3" t="4133" r="4067" b="9067"/>
          <a:stretch/>
        </p:blipFill>
        <p:spPr bwMode="auto">
          <a:xfrm>
            <a:off x="6915151" y="1713082"/>
            <a:ext cx="1986756" cy="147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pngtree-book-books-read-library-png-image_381133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5" b="89947" l="5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4" t="1818" r="8622" b="12351"/>
          <a:stretch/>
        </p:blipFill>
        <p:spPr bwMode="auto">
          <a:xfrm>
            <a:off x="3014662" y="3477600"/>
            <a:ext cx="2814638" cy="13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143125" y="34657"/>
            <a:ext cx="4629150" cy="8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9" rIns="68570" bIns="34289" anchor="ctr"/>
          <a:lstStyle/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Thứ Sáu ngày 13 tháng 10 năm 2023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u="sng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Tiếng Việt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endParaRPr lang="en-US" altLang="vi-VN" sz="1200" b="1">
              <a:solidFill>
                <a:srgbClr val="00660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4" name="WordArt 9"/>
          <p:cNvSpPr>
            <a:spLocks noChangeArrowheads="1" noChangeShapeType="1" noTextEdit="1"/>
          </p:cNvSpPr>
          <p:nvPr/>
        </p:nvSpPr>
        <p:spPr bwMode="auto">
          <a:xfrm>
            <a:off x="522625" y="1653659"/>
            <a:ext cx="1806237" cy="310883"/>
          </a:xfrm>
          <a:prstGeom prst="rect">
            <a:avLst/>
          </a:prstGeom>
        </p:spPr>
        <p:txBody>
          <a:bodyPr wrap="none" lIns="68570" tIns="34289" rIns="68570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681"/>
            <a:r>
              <a:rPr lang="vi-VN" sz="2700" b="1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xmlns="" id="{77ACBA51-8289-4AF1-9669-3BA0C27B97DD}"/>
              </a:ext>
            </a:extLst>
          </p:cNvPr>
          <p:cNvSpPr/>
          <p:nvPr/>
        </p:nvSpPr>
        <p:spPr>
          <a:xfrm>
            <a:off x="2293238" y="643386"/>
            <a:ext cx="4343400" cy="499674"/>
          </a:xfrm>
          <a:prstGeom prst="rect">
            <a:avLst/>
          </a:prstGeom>
          <a:noFill/>
        </p:spPr>
        <p:txBody>
          <a:bodyPr wrap="square" lIns="68112" tIns="34061" rIns="68112" bIns="340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681"/>
            <a:r>
              <a:rPr lang="en-US" sz="28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Sân trường em</a:t>
            </a:r>
            <a:endParaRPr lang="en-US" sz="28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455250" y="655261"/>
            <a:ext cx="2070275" cy="437268"/>
          </a:xfrm>
          <a:prstGeom prst="homePlate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r>
              <a:rPr lang="en-US" sz="2800" b="1" u="sng" kern="0" spc="38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Bài đọc </a:t>
            </a:r>
            <a:r>
              <a:rPr lang="en-US" sz="2800" b="1" u="sng" kern="0" spc="38" smtClean="0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1                             </a:t>
            </a:r>
            <a:endParaRPr lang="en-US" sz="2800" b="1" kern="0" spc="38" dirty="0">
              <a:ln w="11430"/>
              <a:solidFill>
                <a:srgbClr val="0000CC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9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CCE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8573" y="-32146"/>
            <a:ext cx="9269413" cy="5235178"/>
            <a:chOff x="-38099" y="-42862"/>
            <a:chExt cx="12359217" cy="6980237"/>
          </a:xfrm>
        </p:grpSpPr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-38099" y="-36513"/>
              <a:ext cx="12359217" cy="6973888"/>
              <a:chOff x="-18" y="-23"/>
              <a:chExt cx="5839" cy="4393"/>
            </a:xfrm>
          </p:grpSpPr>
          <p:pic>
            <p:nvPicPr>
              <p:cNvPr id="33" name="Picture 13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4274"/>
                <a:ext cx="5760" cy="96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4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-2125" y="2087"/>
                <a:ext cx="4330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5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-23"/>
                <a:ext cx="5810" cy="117"/>
              </a:xfrm>
              <a:prstGeom prst="rect">
                <a:avLst/>
              </a:prstGeom>
              <a:solidFill>
                <a:srgbClr val="009900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6" descr="J009917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-5400000">
                <a:off x="3592" y="2130"/>
                <a:ext cx="4344" cy="115"/>
              </a:xfrm>
              <a:prstGeom prst="rect">
                <a:avLst/>
              </a:prstGeom>
              <a:solidFill>
                <a:srgbClr val="009900">
                  <a:alpha val="98822"/>
                </a:srgbClr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Picture 6" descr="WhitecornerFlow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2150"/>
              <a:ext cx="1543049" cy="108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8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839450" y="0"/>
              <a:ext cx="13525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9" descr="WhitecornerFlow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200" y="-42862"/>
              <a:ext cx="1543049" cy="115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7" descr="WhitecornerFlow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256511">
              <a:off x="10902181" y="5540422"/>
              <a:ext cx="1083952" cy="1469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Picture 27" descr="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9" y="3186113"/>
            <a:ext cx="8873332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nhomd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53" y="3546763"/>
            <a:ext cx="2057400" cy="11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19"/>
          <p:cNvSpPr>
            <a:spLocks noChangeArrowheads="1"/>
          </p:cNvSpPr>
          <p:nvPr/>
        </p:nvSpPr>
        <p:spPr bwMode="auto">
          <a:xfrm>
            <a:off x="1485901" y="1918692"/>
            <a:ext cx="6172200" cy="1371600"/>
          </a:xfrm>
          <a:prstGeom prst="star32">
            <a:avLst>
              <a:gd name="adj" fmla="val 37500"/>
            </a:avLst>
          </a:prstGeom>
          <a:solidFill>
            <a:srgbClr val="99CC00">
              <a:alpha val="32941"/>
            </a:srgbClr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68570" tIns="34289" rIns="68570" bIns="34289" anchor="ctr"/>
          <a:lstStyle/>
          <a:p>
            <a:pPr algn="ctr" defTabSz="685681"/>
            <a:r>
              <a:rPr lang="en-US" sz="2400" b="1">
                <a:solidFill>
                  <a:srgbClr val="000000"/>
                </a:solidFill>
                <a:latin typeface="Tiffany-Heavy" pitchFamily="2" charset="0"/>
              </a:rPr>
              <a:t>Đọc đồng thanh cả lớp </a:t>
            </a:r>
          </a:p>
        </p:txBody>
      </p:sp>
      <p:pic>
        <p:nvPicPr>
          <p:cNvPr id="39" name="Picture 2" descr="C:\Users\Admin\Desktop\6571.png_30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507" y1="32000" x2="24470" y2="31333"/>
                        <a14:foregroundMark x1="26204" y1="28000" x2="26204" y2="28000"/>
                        <a14:foregroundMark x1="29865" y1="27667" x2="30829" y2="26667"/>
                        <a14:foregroundMark x1="28324" y1="29667" x2="28324" y2="29667"/>
                        <a14:foregroundMark x1="30829" y1="31333" x2="30829" y2="31333"/>
                        <a14:foregroundMark x1="33719" y1="34667" x2="33719" y2="34667"/>
                        <a14:foregroundMark x1="33911" y1="38333" x2="33911" y2="38333"/>
                        <a14:foregroundMark x1="34489" y1="42667" x2="34489" y2="42667"/>
                        <a14:foregroundMark x1="34489" y1="46667" x2="34489" y2="46667"/>
                        <a14:backgroundMark x1="5588" y1="5333" x2="5588" y2="5333"/>
                        <a14:backgroundMark x1="4432" y1="37333" x2="4432" y2="37333"/>
                        <a14:backgroundMark x1="5973" y1="61667" x2="5973" y2="61667"/>
                        <a14:backgroundMark x1="5010" y1="96000" x2="5010" y2="96000"/>
                        <a14:backgroundMark x1="19846" y1="96333" x2="19846" y2="96333"/>
                        <a14:backgroundMark x1="34489" y1="97333" x2="34489" y2="97333"/>
                        <a14:backgroundMark x1="49711" y1="98667" x2="49711" y2="98667"/>
                        <a14:backgroundMark x1="61464" y1="95333" x2="61464" y2="95333"/>
                        <a14:backgroundMark x1="74952" y1="95333" x2="74952" y2="95333"/>
                        <a14:backgroundMark x1="92293" y1="95333" x2="92293" y2="95333"/>
                        <a14:backgroundMark x1="97110" y1="82000" x2="97110" y2="80333"/>
                        <a14:backgroundMark x1="95954" y1="61667" x2="95954" y2="57333"/>
                        <a14:backgroundMark x1="94990" y1="37333" x2="94990" y2="35000"/>
                        <a14:backgroundMark x1="94027" y1="13333" x2="94027" y2="13333"/>
                        <a14:backgroundMark x1="97495" y1="4667" x2="97495" y2="4667"/>
                        <a14:backgroundMark x1="84778" y1="5333" x2="84778" y2="5333"/>
                        <a14:backgroundMark x1="68786" y1="5667" x2="67245" y2="4667"/>
                        <a14:backgroundMark x1="31214" y1="4000" x2="31214" y2="4000"/>
                        <a14:backgroundMark x1="21965" y1="17000" x2="21965" y2="17000"/>
                        <a14:backgroundMark x1="70713" y1="16333" x2="70713" y2="16333"/>
                        <a14:backgroundMark x1="64162" y1="16333" x2="64162" y2="16333"/>
                        <a14:backgroundMark x1="37380" y1="23333" x2="37380" y2="23333"/>
                        <a14:backgroundMark x1="31214" y1="85333" x2="31214" y2="85333"/>
                        <a14:backgroundMark x1="58574" y1="78333" x2="58574" y2="78333"/>
                        <a14:backgroundMark x1="78035" y1="78333" x2="78035" y2="78333"/>
                        <a14:backgroundMark x1="87861" y1="82667" x2="87861" y2="82667"/>
                        <a14:backgroundMark x1="86127" y1="16000" x2="86127" y2="1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15907" r="11307" b="22226"/>
          <a:stretch/>
        </p:blipFill>
        <p:spPr bwMode="auto">
          <a:xfrm>
            <a:off x="894398" y="3603903"/>
            <a:ext cx="286893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C:\Users\Admin\Desktop\Lovepik_com-401570889-children-reading-together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867" b="80467" l="3667" r="95267">
                        <a14:backgroundMark x1="1733" y1="35533" x2="1733" y2="35533"/>
                        <a14:backgroundMark x1="20067" y1="4200" x2="20067" y2="4200"/>
                        <a14:backgroundMark x1="81067" y1="5200" x2="81067" y2="5200"/>
                        <a14:backgroundMark x1="98733" y1="17867" x2="98733" y2="17867"/>
                        <a14:backgroundMark x1="91733" y1="93200" x2="91733" y2="93200"/>
                        <a14:backgroundMark x1="43733" y1="96533" x2="43733" y2="96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6567" r="3917" b="17434"/>
          <a:stretch/>
        </p:blipFill>
        <p:spPr bwMode="auto">
          <a:xfrm>
            <a:off x="5608253" y="3603904"/>
            <a:ext cx="2638505" cy="120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2143125" y="34657"/>
            <a:ext cx="4629150" cy="8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9" rIns="68570" bIns="34289" anchor="ctr"/>
          <a:lstStyle/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Thứ Sáu ngày 13 tháng 10 năm 2023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u="sng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Tiếng Việt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endParaRPr lang="en-US" altLang="vi-VN" sz="1200" b="1">
              <a:solidFill>
                <a:srgbClr val="00660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4" name="WordArt 9"/>
          <p:cNvSpPr>
            <a:spLocks noChangeArrowheads="1" noChangeShapeType="1" noTextEdit="1"/>
          </p:cNvSpPr>
          <p:nvPr/>
        </p:nvSpPr>
        <p:spPr bwMode="auto">
          <a:xfrm>
            <a:off x="522625" y="1653659"/>
            <a:ext cx="1806237" cy="310883"/>
          </a:xfrm>
          <a:prstGeom prst="rect">
            <a:avLst/>
          </a:prstGeom>
        </p:spPr>
        <p:txBody>
          <a:bodyPr wrap="none" lIns="68570" tIns="34289" rIns="68570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681"/>
            <a:r>
              <a:rPr lang="vi-VN" sz="2700" b="1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ffany"/>
                <a:ea typeface="Tiffany"/>
                <a:cs typeface="Tiffany"/>
              </a:rPr>
              <a:t>I. Luyện đọc </a:t>
            </a:r>
          </a:p>
        </p:txBody>
      </p:sp>
      <p:sp>
        <p:nvSpPr>
          <p:cNvPr id="45" name="Rectangle 1">
            <a:extLst>
              <a:ext uri="{FF2B5EF4-FFF2-40B4-BE49-F238E27FC236}">
                <a16:creationId xmlns:a16="http://schemas.microsoft.com/office/drawing/2014/main" xmlns="" id="{77ACBA51-8289-4AF1-9669-3BA0C27B97DD}"/>
              </a:ext>
            </a:extLst>
          </p:cNvPr>
          <p:cNvSpPr/>
          <p:nvPr/>
        </p:nvSpPr>
        <p:spPr>
          <a:xfrm>
            <a:off x="2293238" y="643386"/>
            <a:ext cx="4343400" cy="499674"/>
          </a:xfrm>
          <a:prstGeom prst="rect">
            <a:avLst/>
          </a:prstGeom>
          <a:noFill/>
        </p:spPr>
        <p:txBody>
          <a:bodyPr wrap="square" lIns="68112" tIns="34061" rIns="68112" bIns="3406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681"/>
            <a:r>
              <a:rPr lang="en-US" sz="28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Roboto" pitchFamily="2" charset="0"/>
                <a:ea typeface="Roboto" pitchFamily="2" charset="0"/>
                <a:cs typeface="Roboto" pitchFamily="2" charset="0"/>
              </a:rPr>
              <a:t>Sân trường em</a:t>
            </a:r>
            <a:endParaRPr lang="en-US" sz="28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46" name="Pentagon 45"/>
          <p:cNvSpPr/>
          <p:nvPr/>
        </p:nvSpPr>
        <p:spPr>
          <a:xfrm>
            <a:off x="455250" y="655261"/>
            <a:ext cx="2070275" cy="437268"/>
          </a:xfrm>
          <a:prstGeom prst="homePlate">
            <a:avLst/>
          </a:prstGeom>
          <a:solidFill>
            <a:schemeClr val="bg1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r>
              <a:rPr lang="en-US" sz="2800" b="1" u="sng" kern="0" spc="38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Bài đọc </a:t>
            </a:r>
            <a:r>
              <a:rPr lang="en-US" sz="2800" b="1" u="sng" kern="0" spc="38" smtClean="0">
                <a:ln w="11430"/>
                <a:solidFill>
                  <a:srgbClr val="0000CC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1                             </a:t>
            </a:r>
            <a:endParaRPr lang="en-US" sz="2800" b="1" kern="0" spc="38" dirty="0">
              <a:ln w="11430"/>
              <a:solidFill>
                <a:srgbClr val="0000CC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9703" y="325437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0711" y="1047750"/>
            <a:ext cx="3309471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65280" y="51435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Bùi Hoàng Tám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419600" y="3714750"/>
            <a:ext cx="4283941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ình ả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2838"/>
            <a:ext cx="9143999" cy="59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74295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45329"/>
            <a:ext cx="3886200" cy="177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6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190750"/>
            <a:ext cx="8166100" cy="2667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Tạm</a:t>
            </a:r>
            <a:r>
              <a:rPr lang="en-US" sz="4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biệt</a:t>
            </a:r>
            <a:r>
              <a:rPr lang="en-US" sz="4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4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4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48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4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50+ Ảnh động trái tim cực đẹ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24150"/>
            <a:ext cx="3162300" cy="255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814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7335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6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6400" y="1352550"/>
            <a:ext cx="4191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cap="all" dirty="0" smtClean="0">
                <a:ln w="0"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</a:p>
          <a:p>
            <a:r>
              <a:rPr lang="en-US" sz="7200" b="1" cap="all" dirty="0" smtClean="0">
                <a:ln w="0"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endParaRPr lang="en-US" sz="7200" b="1" cap="all" dirty="0">
              <a:ln w="0"/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59946" y="2076450"/>
            <a:ext cx="5584054" cy="99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lớp, bảng đen mơ về phấn trắng. Ngoài sân trường vắng lặng, chỉ nghe tiếng thì thầm cùng bóng cây.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8030" y="272160"/>
            <a:ext cx="5675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Những chi tiết nào tả sân trường, lớ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học vắng lặng trong những ngày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hè?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08620" y="450308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em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2720" y="1310907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ngâ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76600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Với Bảng đen Phấn, Bảng đen, Bảng đen, áp Phích Trường Vector và 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781" l="6250" r="94688">
                        <a14:foregroundMark x1="54688" y1="70781" x2="60938" y2="7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00350"/>
            <a:ext cx="2913880" cy="29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892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158515" y="240174"/>
            <a:ext cx="5899624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6693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48689"/>
            <a:ext cx="548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Bạn học sinh tưởng tượng sân trường mới sẽ đổi khác như thế nào trong ngày tựu trường?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92021" y="1547984"/>
            <a:ext cx="5163601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học sinh tưởng tượng ngày tựu trường, sân trường sẽ ngập tràn những niềm vui xao xuyến khi học sinh được gặp lại bạn bè, thầy cô.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3723" y="1023766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ngâ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03973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194023" y="361950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em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58" y="2918762"/>
            <a:ext cx="2511314" cy="2511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2965944"/>
            <a:ext cx="2416950" cy="24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29000" y="1657350"/>
            <a:ext cx="5486400" cy="121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trống trường mời gọi, thầy cô mong chờ các bạn học sinh bước vào năm học mới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57150"/>
            <a:ext cx="5295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Những ai, những gì đang mời gọi, mong chờ bạn học sinh bước vào năm học mới?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2947" y="886093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thầy cô quý mến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Gặ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bạn bè thân yêu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bao nhiêu, bao nhiêu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những điều muốn nói.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 trường mời gọi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Thầy cô đang mong chờ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em vào lớ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thành trang thơ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BÙI HOÀNG TÂM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03973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ô Giáo Hình ảnh | Định dạng hình ảnh PNG 400367938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9" b="93782" l="10000" r="91628">
                        <a14:foregroundMark x1="59070" y1="27002" x2="61860" y2="31431"/>
                        <a14:foregroundMark x1="50698" y1="51193" x2="46977" y2="63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571749"/>
            <a:ext cx="1988670" cy="27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ống trường học đường kính mặt 48cm - Trống Đọi Tam, Làng Trống Cổ truyền 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9" b="98986" l="1000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02" y="2876550"/>
            <a:ext cx="1520825" cy="22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6400" y="1352550"/>
            <a:ext cx="4191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b="1" cap="all" dirty="0" smtClean="0">
                <a:ln w="0"/>
                <a:solidFill>
                  <a:schemeClr val="bg1"/>
                </a:solidFill>
                <a:effectLst/>
              </a:rPr>
              <a:t>LUYỆN </a:t>
            </a:r>
            <a:endParaRPr lang="en-US" sz="7200" b="1" cap="all" dirty="0" smtClean="0">
              <a:ln w="0"/>
              <a:solidFill>
                <a:schemeClr val="bg1"/>
              </a:solidFill>
              <a:effectLst/>
            </a:endParaRPr>
          </a:p>
          <a:p>
            <a:r>
              <a:rPr lang="vi-VN" sz="7200" b="1" cap="all" dirty="0" smtClean="0">
                <a:ln w="0"/>
                <a:solidFill>
                  <a:schemeClr val="bg1"/>
                </a:solidFill>
                <a:effectLst/>
              </a:rPr>
              <a:t>TẬP</a:t>
            </a:r>
            <a:endParaRPr lang="en-US" sz="7200" b="1" cap="all" dirty="0">
              <a:ln w="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89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9700" y="3562350"/>
            <a:ext cx="9144000" cy="1000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Ai?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0" y="1885950"/>
            <a:ext cx="1828800" cy="685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Ai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11700" y="1885950"/>
            <a:ext cx="1905000" cy="685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Làm gì?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300" y="550226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Tìm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 phận câu trả lời cho câu hỏi 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Ai?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bộ phận câu trả lời cho câu hỏi </a:t>
            </a:r>
            <a:r>
              <a:rPr lang="vi-VN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gì?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câu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2745" y="2886263"/>
            <a:ext cx="3837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95800" y="2952448"/>
            <a:ext cx="139700" cy="5232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3409483"/>
            <a:ext cx="1524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5500" y="3409950"/>
            <a:ext cx="18415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35500" y="3460234"/>
            <a:ext cx="18415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687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647950"/>
            <a:ext cx="8229600" cy="879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Em trò chuyện với các bạn cùng lớp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5755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Đặt một câu nói về hoạt động của em trên sân trường trong ngày tựu trường.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67741" y="2716796"/>
            <a:ext cx="76200" cy="60960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4400" y="327806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6888" y="3333167"/>
            <a:ext cx="93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Ai?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743941" y="3258787"/>
            <a:ext cx="6409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43941" y="3347687"/>
            <a:ext cx="6409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05200" y="3333167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gì?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2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9703" y="325437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00711" y="1047750"/>
            <a:ext cx="3309471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 mơ về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lại ng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ập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niềm vui xao xuyến.</a:t>
            </a:r>
            <a:endParaRPr lang="vi-V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Gặ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 smtClean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Chúng em vào lớ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</a:t>
            </a: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BÙI VĂN TÁM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895350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vi-V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809750"/>
            <a:ext cx="82423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Tạm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biệt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50+ Ảnh động trái tim cực đẹ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67099"/>
            <a:ext cx="2095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44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1"/>
            <a:ext cx="9217951" cy="740270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03382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399981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239646" y="192152"/>
            <a:ext cx="8717682" cy="17634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bài ‘‘Trường em’’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 chi tiết cho thấy Hà và các bạn rất háo hức mong chờ ngôi trường mới. Chọn đáp án đúng nhất</a:t>
            </a: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4579160" y="2092392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vi-V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 ngoái, giờ ra chơi, Hà và các bạn thường trò chuyện về ngôi trường đang xây và tưởng tượng biết bao điều.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167753" y="2070618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ở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 biết bao điều về ngôi trường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01445" y="2622406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33110" y="2494555"/>
            <a:ext cx="696669" cy="6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" y="3415580"/>
            <a:ext cx="9195089" cy="3987130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169312" y="3488096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 </a:t>
            </a:r>
            <a:r>
              <a:rPr lang="vi-V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ngoái, giờ ra chơi, Hà và các bạn thường trò chuyện về ngôi trường đang xây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579160" y="3496833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Tất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đáp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đúng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76657" y="4044536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42739" y="4003173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84464" y="257789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-158514" y="5772150"/>
            <a:ext cx="9912114" cy="1981200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2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03382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399262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0066" y="341535"/>
            <a:ext cx="8843867" cy="18880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‘‘Trường em’’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và các bạn thích những gì ở ngôi trường mới?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037" y="3809653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cổng trường đến các lớp học đều được khoác tấm áo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0823" y="2375048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cũ không thay đổi gì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0823" y="3765965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037" y="2375048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sạch sẽ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37389" y="3052067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18750" y="4383644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5538" y="3036478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11190" y="4439145"/>
            <a:ext cx="783914" cy="6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62796" y="538526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03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291445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12015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993" y="354985"/>
            <a:ext cx="8852007" cy="14867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7915" y="2520638"/>
            <a:ext cx="5913300" cy="15122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27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38" y="3889760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494860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2" y="2942665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552" y="3803705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8262" y="341818"/>
            <a:ext cx="7606365" cy="17219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bài ‘‘Trường em’’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em, vì sao trường mới trở thành ‘’ngôi nhà thứ hai’’ của Hà và các bạn?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82481" y="3636405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 ở trường, Hà và các bạn được thầy cô dạy dỗ, yêu thương như ở nhà với cha </a:t>
            </a:r>
            <a:r>
              <a:rPr lang="vi-VN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095" y="3640463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6228" y="2288265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1" y="2328384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29628" y="26345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58784" y="2774871"/>
            <a:ext cx="565294" cy="5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4293" y="39161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27000" y="3933133"/>
            <a:ext cx="693341" cy="6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139" y="172378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14" y="1325540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0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-28573" y="-27385"/>
            <a:ext cx="9269413" cy="5230416"/>
            <a:chOff x="-18" y="-23"/>
            <a:chExt cx="5839" cy="4393"/>
          </a:xfrm>
        </p:grpSpPr>
        <p:pic>
          <p:nvPicPr>
            <p:cNvPr id="8" name="Picture 13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74"/>
              <a:ext cx="5760" cy="96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2125" y="2087"/>
              <a:ext cx="4330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-23"/>
              <a:ext cx="5810" cy="117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J00991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3592" y="2130"/>
              <a:ext cx="4344" cy="115"/>
            </a:xfrm>
            <a:prstGeom prst="rect">
              <a:avLst/>
            </a:prstGeom>
            <a:solidFill>
              <a:srgbClr val="009900">
                <a:alpha val="98822"/>
              </a:srgbClr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143125" y="70282"/>
            <a:ext cx="4629150" cy="86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0" tIns="34289" rIns="68570" bIns="34289" anchor="ctr"/>
          <a:lstStyle/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Thứ Sáu ngày 13 tháng 10 năm 2023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u="sng">
                <a:solidFill>
                  <a:srgbClr val="000000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Tiếng Việt</a:t>
            </a:r>
          </a:p>
          <a:p>
            <a:pPr algn="ctr" defTabSz="685681" fontAlgn="base">
              <a:spcBef>
                <a:spcPct val="0"/>
              </a:spcBef>
              <a:spcAft>
                <a:spcPct val="0"/>
              </a:spcAft>
            </a:pPr>
            <a:endParaRPr lang="en-US" altLang="vi-VN" sz="1200" b="1">
              <a:solidFill>
                <a:srgbClr val="006600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6" t="29687" r="22704" b="38789"/>
          <a:stretch/>
        </p:blipFill>
        <p:spPr bwMode="auto">
          <a:xfrm>
            <a:off x="-4948" y="0"/>
            <a:ext cx="9125197" cy="511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30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1679</Words>
  <Application>Microsoft Office PowerPoint</Application>
  <PresentationFormat>On-screen Show (16:9)</PresentationFormat>
  <Paragraphs>355</Paragraphs>
  <Slides>37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Office Theme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Sân trường em</vt:lpstr>
      <vt:lpstr>PowerPoint Presentation</vt:lpstr>
      <vt:lpstr>Sân trường em</vt:lpstr>
      <vt:lpstr>Sân trường em</vt:lpstr>
      <vt:lpstr>Sân trường em</vt:lpstr>
      <vt:lpstr>PowerPoint Presentation</vt:lpstr>
      <vt:lpstr>Sân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MyPC</cp:lastModifiedBy>
  <cp:revision>82</cp:revision>
  <dcterms:created xsi:type="dcterms:W3CDTF">2021-07-17T01:47:53Z</dcterms:created>
  <dcterms:modified xsi:type="dcterms:W3CDTF">2023-10-13T07:13:45Z</dcterms:modified>
</cp:coreProperties>
</file>