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99" r:id="rId2"/>
    <p:sldId id="500" r:id="rId3"/>
    <p:sldId id="520" r:id="rId4"/>
    <p:sldId id="525" r:id="rId5"/>
    <p:sldId id="503" r:id="rId6"/>
    <p:sldId id="518" r:id="rId7"/>
    <p:sldId id="515" r:id="rId8"/>
    <p:sldId id="261" r:id="rId9"/>
    <p:sldId id="516" r:id="rId10"/>
    <p:sldId id="517" r:id="rId11"/>
    <p:sldId id="521" r:id="rId12"/>
    <p:sldId id="522" r:id="rId13"/>
    <p:sldId id="262" r:id="rId14"/>
    <p:sldId id="264" r:id="rId15"/>
    <p:sldId id="263" r:id="rId16"/>
    <p:sldId id="265" r:id="rId17"/>
    <p:sldId id="266" r:id="rId18"/>
    <p:sldId id="267" r:id="rId19"/>
    <p:sldId id="523" r:id="rId20"/>
    <p:sldId id="524" r:id="rId21"/>
    <p:sldId id="501" r:id="rId22"/>
    <p:sldId id="431" r:id="rId23"/>
  </p:sldIdLst>
  <p:sldSz cx="16276638" cy="9144000"/>
  <p:notesSz cx="6858000" cy="9144000"/>
  <p:custDataLst>
    <p:tags r:id="rId2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00"/>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p:scale>
          <a:sx n="60" d="100"/>
          <a:sy n="60" d="100"/>
        </p:scale>
        <p:origin x="-246" y="-3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slide" Target="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hyperlink" Target="Nh&#7841;c%20thi&#7871;u%20nhi%20vui%20nh&#7897;n%20cho%20b&#233;-%20T&#7853;p%20th&#7875;%20d&#7909;c%20bu&#7893;i%20s&#225;ng.mp4" TargetMode="Externa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file:///C:\Users\Admin\Downloads\Ch&#250;%20B&#7897;%20&#272;&#7897;i%20-%20Nh&#7841;c%20Thi&#7871;u%20Nhi%20C&#243;%20L&#7901;i%20(online-video-cutter.com).mp4"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9">
            <a:extLst>
              <a:ext uri="{FF2B5EF4-FFF2-40B4-BE49-F238E27FC236}">
                <a16:creationId xmlns:a16="http://schemas.microsoft.com/office/drawing/2014/main" xmlns="" id="{2C978ACB-790E-4FFC-BB19-8D42C16D8BA9}"/>
              </a:ext>
            </a:extLst>
          </p:cNvPr>
          <p:cNvSpPr>
            <a:spLocks noChangeArrowheads="1"/>
          </p:cNvSpPr>
          <p:nvPr/>
        </p:nvSpPr>
        <p:spPr bwMode="auto">
          <a:xfrm>
            <a:off x="1209507" y="8286751"/>
            <a:ext cx="3048000" cy="508000"/>
          </a:xfrm>
          <a:prstGeom prst="flowChartAlternateProcess">
            <a:avLst/>
          </a:prstGeom>
          <a:gradFill rotWithShape="1">
            <a:gsLst>
              <a:gs pos="0">
                <a:srgbClr val="430000"/>
              </a:gs>
              <a:gs pos="50000">
                <a:srgbClr val="FF0000"/>
              </a:gs>
              <a:gs pos="100000">
                <a:srgbClr val="430000"/>
              </a:gs>
            </a:gsLst>
            <a:lin ang="5400000" scaled="1"/>
          </a:gradFill>
          <a:ln w="15875">
            <a:solidFill>
              <a:srgbClr val="0000FF"/>
            </a:solidFill>
            <a:miter lim="800000"/>
            <a:headEnd/>
            <a:tailEnd/>
          </a:ln>
        </p:spPr>
        <p:txBody>
          <a:bodyPr wrap="none" lIns="91421" tIns="45711" rIns="91421" bIns="45711"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endParaRPr lang="vi-VN" altLang="vi-VN" sz="2400"/>
          </a:p>
        </p:txBody>
      </p:sp>
      <p:sp>
        <p:nvSpPr>
          <p:cNvPr id="8" name="AutoShape 10">
            <a:extLst>
              <a:ext uri="{FF2B5EF4-FFF2-40B4-BE49-F238E27FC236}">
                <a16:creationId xmlns:a16="http://schemas.microsoft.com/office/drawing/2014/main" xmlns="" id="{0338949A-014C-4ED4-8026-B0168F465417}"/>
              </a:ext>
            </a:extLst>
          </p:cNvPr>
          <p:cNvSpPr>
            <a:spLocks noChangeArrowheads="1"/>
          </p:cNvSpPr>
          <p:nvPr/>
        </p:nvSpPr>
        <p:spPr bwMode="auto">
          <a:xfrm>
            <a:off x="10116440" y="8286751"/>
            <a:ext cx="3048000" cy="508000"/>
          </a:xfrm>
          <a:prstGeom prst="flowChartAlternateProcess">
            <a:avLst/>
          </a:prstGeom>
          <a:gradFill rotWithShape="1">
            <a:gsLst>
              <a:gs pos="0">
                <a:srgbClr val="430000"/>
              </a:gs>
              <a:gs pos="50000">
                <a:srgbClr val="FF0000"/>
              </a:gs>
              <a:gs pos="100000">
                <a:srgbClr val="430000"/>
              </a:gs>
            </a:gsLst>
            <a:lin ang="5400000" scaled="1"/>
          </a:gradFill>
          <a:ln w="15875">
            <a:solidFill>
              <a:srgbClr val="0000CC"/>
            </a:solidFill>
            <a:miter lim="800000"/>
            <a:headEnd/>
            <a:tailEnd/>
          </a:ln>
        </p:spPr>
        <p:txBody>
          <a:bodyPr wrap="none" lIns="91421" tIns="45711" rIns="91421" bIns="45711"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endParaRPr lang="vi-VN" altLang="vi-VN" sz="2400"/>
          </a:p>
        </p:txBody>
      </p:sp>
      <p:sp>
        <p:nvSpPr>
          <p:cNvPr id="9" name="AutoShape 11">
            <a:extLst>
              <a:ext uri="{FF2B5EF4-FFF2-40B4-BE49-F238E27FC236}">
                <a16:creationId xmlns:a16="http://schemas.microsoft.com/office/drawing/2014/main" xmlns="" id="{A28C0B18-B742-46E8-8923-212CBDD11000}"/>
              </a:ext>
            </a:extLst>
          </p:cNvPr>
          <p:cNvSpPr>
            <a:spLocks noChangeArrowheads="1"/>
          </p:cNvSpPr>
          <p:nvPr/>
        </p:nvSpPr>
        <p:spPr bwMode="auto">
          <a:xfrm>
            <a:off x="1768308" y="8456085"/>
            <a:ext cx="1761067" cy="237067"/>
          </a:xfrm>
          <a:prstGeom prst="ribbon2">
            <a:avLst>
              <a:gd name="adj1" fmla="val 12500"/>
              <a:gd name="adj2" fmla="val 50000"/>
            </a:avLst>
          </a:prstGeom>
          <a:gradFill rotWithShape="0">
            <a:gsLst>
              <a:gs pos="0">
                <a:srgbClr val="55261C"/>
              </a:gs>
              <a:gs pos="3000">
                <a:srgbClr val="EBDAD4"/>
              </a:gs>
              <a:gs pos="14499">
                <a:srgbClr val="C0524E"/>
              </a:gs>
              <a:gs pos="21001">
                <a:srgbClr val="80302D"/>
              </a:gs>
              <a:gs pos="22000">
                <a:srgbClr val="9C6563"/>
              </a:gs>
              <a:gs pos="24001">
                <a:srgbClr val="FFFFFF"/>
              </a:gs>
              <a:gs pos="39500">
                <a:srgbClr val="83A7C3"/>
              </a:gs>
              <a:gs pos="43500">
                <a:srgbClr val="768FB9"/>
              </a:gs>
              <a:gs pos="46001">
                <a:srgbClr val="83A7C3"/>
              </a:gs>
              <a:gs pos="50000">
                <a:srgbClr val="DCEBF5"/>
              </a:gs>
              <a:gs pos="53999">
                <a:srgbClr val="83A7C3"/>
              </a:gs>
              <a:gs pos="56500">
                <a:srgbClr val="768FB9"/>
              </a:gs>
              <a:gs pos="60501">
                <a:srgbClr val="83A7C3"/>
              </a:gs>
              <a:gs pos="75999">
                <a:srgbClr val="FFFFFF"/>
              </a:gs>
              <a:gs pos="78000">
                <a:srgbClr val="9C6563"/>
              </a:gs>
              <a:gs pos="78999">
                <a:srgbClr val="80302D"/>
              </a:gs>
              <a:gs pos="85501">
                <a:srgbClr val="C0524E"/>
              </a:gs>
              <a:gs pos="97000">
                <a:srgbClr val="EBDAD4"/>
              </a:gs>
              <a:gs pos="100000">
                <a:srgbClr val="55261C"/>
              </a:gs>
            </a:gsLst>
            <a:lin ang="5400000" scaled="1"/>
          </a:gradFill>
          <a:ln w="9525">
            <a:solidFill>
              <a:schemeClr val="tx1"/>
            </a:solidFill>
            <a:round/>
            <a:headEnd/>
            <a:tailEnd/>
          </a:ln>
        </p:spPr>
        <p:txBody>
          <a:bodyPr wrap="none" lIns="91421" tIns="45711" rIns="91421" bIns="45711"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endParaRPr lang="vi-VN" altLang="vi-VN" sz="4300"/>
          </a:p>
        </p:txBody>
      </p:sp>
      <p:sp>
        <p:nvSpPr>
          <p:cNvPr id="10" name="AutoShape 12">
            <a:extLst>
              <a:ext uri="{FF2B5EF4-FFF2-40B4-BE49-F238E27FC236}">
                <a16:creationId xmlns:a16="http://schemas.microsoft.com/office/drawing/2014/main" xmlns="" id="{B2E551FC-59FB-4331-B7EE-62607B5444A2}"/>
              </a:ext>
            </a:extLst>
          </p:cNvPr>
          <p:cNvSpPr>
            <a:spLocks noChangeArrowheads="1"/>
          </p:cNvSpPr>
          <p:nvPr/>
        </p:nvSpPr>
        <p:spPr bwMode="auto">
          <a:xfrm>
            <a:off x="10709107" y="8456085"/>
            <a:ext cx="1761067" cy="237067"/>
          </a:xfrm>
          <a:prstGeom prst="ribbon2">
            <a:avLst>
              <a:gd name="adj1" fmla="val 12500"/>
              <a:gd name="adj2" fmla="val 50000"/>
            </a:avLst>
          </a:prstGeom>
          <a:gradFill rotWithShape="0">
            <a:gsLst>
              <a:gs pos="0">
                <a:srgbClr val="55261C"/>
              </a:gs>
              <a:gs pos="3000">
                <a:srgbClr val="EBDAD4"/>
              </a:gs>
              <a:gs pos="14499">
                <a:srgbClr val="C0524E"/>
              </a:gs>
              <a:gs pos="21001">
                <a:srgbClr val="80302D"/>
              </a:gs>
              <a:gs pos="22000">
                <a:srgbClr val="9C6563"/>
              </a:gs>
              <a:gs pos="24001">
                <a:srgbClr val="FFFFFF"/>
              </a:gs>
              <a:gs pos="39500">
                <a:srgbClr val="83A7C3"/>
              </a:gs>
              <a:gs pos="43500">
                <a:srgbClr val="768FB9"/>
              </a:gs>
              <a:gs pos="46001">
                <a:srgbClr val="83A7C3"/>
              </a:gs>
              <a:gs pos="50000">
                <a:srgbClr val="DCEBF5"/>
              </a:gs>
              <a:gs pos="53999">
                <a:srgbClr val="83A7C3"/>
              </a:gs>
              <a:gs pos="56500">
                <a:srgbClr val="768FB9"/>
              </a:gs>
              <a:gs pos="60501">
                <a:srgbClr val="83A7C3"/>
              </a:gs>
              <a:gs pos="75999">
                <a:srgbClr val="FFFFFF"/>
              </a:gs>
              <a:gs pos="78000">
                <a:srgbClr val="9C6563"/>
              </a:gs>
              <a:gs pos="78999">
                <a:srgbClr val="80302D"/>
              </a:gs>
              <a:gs pos="85501">
                <a:srgbClr val="C0524E"/>
              </a:gs>
              <a:gs pos="97000">
                <a:srgbClr val="EBDAD4"/>
              </a:gs>
              <a:gs pos="100000">
                <a:srgbClr val="55261C"/>
              </a:gs>
            </a:gsLst>
            <a:lin ang="5400000" scaled="1"/>
          </a:gradFill>
          <a:ln w="9525">
            <a:solidFill>
              <a:schemeClr val="tx1"/>
            </a:solidFill>
            <a:round/>
            <a:headEnd/>
            <a:tailEnd/>
          </a:ln>
        </p:spPr>
        <p:txBody>
          <a:bodyPr wrap="none" lIns="91421" tIns="45711" rIns="91421" bIns="45711"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endParaRPr lang="vi-VN" altLang="vi-VN" sz="4300"/>
          </a:p>
        </p:txBody>
      </p:sp>
      <p:pic>
        <p:nvPicPr>
          <p:cNvPr id="11" name="Picture 18" descr="LN026">
            <a:extLst>
              <a:ext uri="{FF2B5EF4-FFF2-40B4-BE49-F238E27FC236}">
                <a16:creationId xmlns:a16="http://schemas.microsoft.com/office/drawing/2014/main" xmlns="" id="{033E6D20-0E00-420C-8FCA-9D038109325F}"/>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379774" y="-7646"/>
            <a:ext cx="15320044" cy="38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LN026">
            <a:extLst>
              <a:ext uri="{FF2B5EF4-FFF2-40B4-BE49-F238E27FC236}">
                <a16:creationId xmlns:a16="http://schemas.microsoft.com/office/drawing/2014/main" xmlns="" id="{4E633F52-1A12-4598-BBF4-1AB6C7239561}"/>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379776" y="8755866"/>
            <a:ext cx="15320044" cy="38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descr="LN026">
            <a:extLst>
              <a:ext uri="{FF2B5EF4-FFF2-40B4-BE49-F238E27FC236}">
                <a16:creationId xmlns:a16="http://schemas.microsoft.com/office/drawing/2014/main" xmlns="" id="{A185C437-A6FD-42F3-9530-AB9EAE7C4D27}"/>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V="1">
            <a:off x="-4405528" y="4415850"/>
            <a:ext cx="9201151" cy="36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LN026">
            <a:extLst>
              <a:ext uri="{FF2B5EF4-FFF2-40B4-BE49-F238E27FC236}">
                <a16:creationId xmlns:a16="http://schemas.microsoft.com/office/drawing/2014/main" xmlns="" id="{0F319029-AB32-4715-BD4B-9EA53C084F83}"/>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flipV="1">
            <a:off x="11424058" y="4358943"/>
            <a:ext cx="9201151" cy="46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beaver_scaring_tree_md_wht">
            <a:extLst>
              <a:ext uri="{FF2B5EF4-FFF2-40B4-BE49-F238E27FC236}">
                <a16:creationId xmlns:a16="http://schemas.microsoft.com/office/drawing/2014/main" xmlns="" id="{3A6DC0EB-AC20-4EE7-B3EF-5E0C63E6768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85" y="5238751"/>
            <a:ext cx="1015999"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blumen-pflanzen042">
            <a:hlinkClick r:id="rId4" action="ppaction://hlinksldjump"/>
            <a:extLst>
              <a:ext uri="{FF2B5EF4-FFF2-40B4-BE49-F238E27FC236}">
                <a16:creationId xmlns:a16="http://schemas.microsoft.com/office/drawing/2014/main" xmlns="" id="{23184A71-F821-4393-A295-6D3DEDF8646B}"/>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735" y="-41452"/>
            <a:ext cx="2641600" cy="15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6" descr="blumen-pflanzen042">
            <a:hlinkClick r:id="rId4" action="ppaction://hlinksldjump"/>
            <a:extLst>
              <a:ext uri="{FF2B5EF4-FFF2-40B4-BE49-F238E27FC236}">
                <a16:creationId xmlns:a16="http://schemas.microsoft.com/office/drawing/2014/main" xmlns="" id="{506CA92C-B3D3-4C62-B311-A108275E906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5507" y="7655986"/>
            <a:ext cx="2641600" cy="15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7" descr="blumen-pflanzen042">
            <a:hlinkClick r:id="rId4" action="ppaction://hlinksldjump"/>
            <a:extLst>
              <a:ext uri="{FF2B5EF4-FFF2-40B4-BE49-F238E27FC236}">
                <a16:creationId xmlns:a16="http://schemas.microsoft.com/office/drawing/2014/main" xmlns="" id="{309F15FB-6194-447B-B10F-07D069DA3CA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55264" y="52773"/>
            <a:ext cx="2641600" cy="15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2" descr="WINGS">
            <a:extLst>
              <a:ext uri="{FF2B5EF4-FFF2-40B4-BE49-F238E27FC236}">
                <a16:creationId xmlns:a16="http://schemas.microsoft.com/office/drawing/2014/main" xmlns="" id="{56DAEAD7-001D-4172-994A-31A91D9980CB}"/>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972369">
            <a:off x="2602417" y="1403679"/>
            <a:ext cx="1015999" cy="82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7">
            <a:extLst>
              <a:ext uri="{FF2B5EF4-FFF2-40B4-BE49-F238E27FC236}">
                <a16:creationId xmlns:a16="http://schemas.microsoft.com/office/drawing/2014/main" xmlns="" id="{11D7F3A4-1FB1-6EC4-6F17-AF757AC01CF3}"/>
              </a:ext>
            </a:extLst>
          </p:cNvPr>
          <p:cNvSpPr txBox="1">
            <a:spLocks noChangeArrowheads="1"/>
          </p:cNvSpPr>
          <p:nvPr/>
        </p:nvSpPr>
        <p:spPr bwMode="auto">
          <a:xfrm>
            <a:off x="2710629" y="1478435"/>
            <a:ext cx="11471155" cy="199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61" tIns="71830" rIns="143661" bIns="7183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a:t>
            </a:r>
            <a:r>
              <a:rPr lang="en-US" sz="6000" b="1">
                <a:solidFill>
                  <a:srgbClr val="0000CC"/>
                </a:solidFill>
                <a:effectLst>
                  <a:outerShdw blurRad="38100" dist="38100" dir="2700000" algn="tl">
                    <a:srgbClr val="000000">
                      <a:alpha val="43137"/>
                    </a:srgbClr>
                  </a:outerShdw>
                </a:effectLst>
                <a:latin typeface="Times New Roman" pitchFamily="18" charset="0"/>
              </a:rPr>
              <a:t>GIỜ  LỚP 1A</a:t>
            </a:r>
            <a:endParaRPr lang="en-US" sz="6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3" name="AutoShape 4">
            <a:extLst>
              <a:ext uri="{FF2B5EF4-FFF2-40B4-BE49-F238E27FC236}">
                <a16:creationId xmlns:a16="http://schemas.microsoft.com/office/drawing/2014/main" xmlns="" id="{2D30EDAF-04CD-B718-9ECF-11E4F78A4245}"/>
              </a:ext>
            </a:extLst>
          </p:cNvPr>
          <p:cNvSpPr>
            <a:spLocks noChangeArrowheads="1"/>
          </p:cNvSpPr>
          <p:nvPr/>
        </p:nvSpPr>
        <p:spPr bwMode="auto">
          <a:xfrm>
            <a:off x="1347886" y="3369590"/>
            <a:ext cx="7697461" cy="4425345"/>
          </a:xfrm>
          <a:prstGeom prst="star32">
            <a:avLst>
              <a:gd name="adj" fmla="val 37500"/>
            </a:avLst>
          </a:prstGeom>
          <a:gradFill rotWithShape="1">
            <a:gsLst>
              <a:gs pos="0">
                <a:schemeClr val="bg1"/>
              </a:gs>
              <a:gs pos="100000">
                <a:srgbClr val="FF99CC">
                  <a:alpha val="81000"/>
                </a:srgbClr>
              </a:gs>
            </a:gsLst>
            <a:path path="shape">
              <a:fillToRect l="50000" t="50000" r="50000" b="50000"/>
            </a:path>
          </a:gradFill>
          <a:ln w="9525">
            <a:solidFill>
              <a:srgbClr val="00CC99"/>
            </a:solidFill>
            <a:miter lim="800000"/>
            <a:headEnd/>
            <a:tailEnd/>
          </a:ln>
        </p:spPr>
        <p:txBody>
          <a:bodyPr wrap="none" lIns="91421" tIns="45711" rIns="91421" bIns="45711"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endParaRPr lang="vi-VN" altLang="vi-VN" sz="4300"/>
          </a:p>
        </p:txBody>
      </p:sp>
      <p:sp>
        <p:nvSpPr>
          <p:cNvPr id="4" name="Rectangle 3">
            <a:extLst>
              <a:ext uri="{FF2B5EF4-FFF2-40B4-BE49-F238E27FC236}">
                <a16:creationId xmlns:a16="http://schemas.microsoft.com/office/drawing/2014/main" xmlns="" id="{467BD842-BC44-1518-90EA-E17DA9D4D0D8}"/>
              </a:ext>
            </a:extLst>
          </p:cNvPr>
          <p:cNvSpPr/>
          <p:nvPr/>
        </p:nvSpPr>
        <p:spPr>
          <a:xfrm>
            <a:off x="1848087" y="5029200"/>
            <a:ext cx="6290232" cy="799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914196"/>
            <a:r>
              <a:rPr lang="en-US" sz="4800" b="1">
                <a:solidFill>
                  <a:srgbClr val="002060"/>
                </a:solidFill>
                <a:latin typeface="HP001 4 hàng" panose="020B0603050302020204" pitchFamily="34" charset="0"/>
                <a:cs typeface="Times New Roman" panose="02020603050405020304" pitchFamily="18" charset="0"/>
              </a:rPr>
              <a:t>Hoạt động trải nghiệm</a:t>
            </a:r>
            <a:endParaRPr lang="en-US" sz="4800" dirty="0">
              <a:solidFill>
                <a:srgbClr val="002060"/>
              </a:solidFill>
              <a:latin typeface="HP001 4 hàng" panose="020B06030503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xmlns="" id="{77D8B464-A15A-63E6-4AE0-93B702D91BD4}"/>
              </a:ext>
            </a:extLst>
          </p:cNvPr>
          <p:cNvSpPr/>
          <p:nvPr/>
        </p:nvSpPr>
        <p:spPr>
          <a:xfrm>
            <a:off x="8391088" y="7051293"/>
            <a:ext cx="7776288" cy="85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914196"/>
            <a:r>
              <a:rPr lang="en-US" sz="3700" b="1" dirty="0" err="1">
                <a:solidFill>
                  <a:schemeClr val="tx1"/>
                </a:solidFill>
                <a:latin typeface="HP001 4 hàng" panose="020B0603050302020204" pitchFamily="34" charset="0"/>
                <a:cs typeface="Times New Roman" panose="02020603050405020304" pitchFamily="18" charset="0"/>
              </a:rPr>
              <a:t>Giáo</a:t>
            </a:r>
            <a:r>
              <a:rPr lang="en-US" sz="3700" b="1" dirty="0">
                <a:solidFill>
                  <a:schemeClr val="tx1"/>
                </a:solidFill>
                <a:latin typeface="HP001 4 hàng" panose="020B0603050302020204" pitchFamily="34" charset="0"/>
                <a:cs typeface="Times New Roman" panose="02020603050405020304" pitchFamily="18" charset="0"/>
              </a:rPr>
              <a:t> </a:t>
            </a:r>
            <a:r>
              <a:rPr lang="en-US" sz="3700" b="1" dirty="0" err="1">
                <a:solidFill>
                  <a:schemeClr val="tx1"/>
                </a:solidFill>
                <a:latin typeface="HP001 4 hàng" panose="020B0603050302020204" pitchFamily="34" charset="0"/>
                <a:cs typeface="Times New Roman" panose="02020603050405020304" pitchFamily="18" charset="0"/>
              </a:rPr>
              <a:t>viên</a:t>
            </a:r>
            <a:r>
              <a:rPr lang="en-US" sz="3700" b="1">
                <a:solidFill>
                  <a:schemeClr val="tx1"/>
                </a:solidFill>
                <a:latin typeface="HP001 4 hàng" panose="020B0603050302020204" pitchFamily="34" charset="0"/>
                <a:cs typeface="Times New Roman" panose="02020603050405020304" pitchFamily="18" charset="0"/>
              </a:rPr>
              <a:t>: </a:t>
            </a:r>
            <a:r>
              <a:rPr lang="en-US" sz="3700" b="1" i="1">
                <a:solidFill>
                  <a:schemeClr val="tx1"/>
                </a:solidFill>
                <a:latin typeface="HP001 4 hàng" panose="020B0603050302020204" pitchFamily="34" charset="0"/>
                <a:cs typeface="Times New Roman" panose="02020603050405020304" pitchFamily="18" charset="0"/>
              </a:rPr>
              <a:t>Phạm Thị Mâng</a:t>
            </a:r>
            <a:endParaRPr lang="en-US" sz="3700" i="1" dirty="0">
              <a:solidFill>
                <a:schemeClr val="tx1"/>
              </a:solidFill>
              <a:latin typeface="HP001 4 hàng" panose="020B060305030202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A3E0F4DA-017B-3B1A-CB35-18ACC02204E1}"/>
              </a:ext>
            </a:extLst>
          </p:cNvPr>
          <p:cNvSpPr txBox="1"/>
          <p:nvPr/>
        </p:nvSpPr>
        <p:spPr>
          <a:xfrm>
            <a:off x="8646967" y="4476750"/>
            <a:ext cx="7121079" cy="754034"/>
          </a:xfrm>
          <a:prstGeom prst="rect">
            <a:avLst/>
          </a:prstGeom>
          <a:noFill/>
        </p:spPr>
        <p:txBody>
          <a:bodyPr wrap="square" lIns="91421" tIns="45711" rIns="91421" bIns="45711">
            <a:spAutoFit/>
          </a:bodyPr>
          <a:lstStyle/>
          <a:p>
            <a:pPr algn="ctr" defTabSz="914196"/>
            <a:r>
              <a:rPr lang="en-US" sz="4300" b="1" u="sng" err="1">
                <a:highlight>
                  <a:srgbClr val="00FF00"/>
                </a:highlight>
                <a:latin typeface="HP001 4 hàng" panose="020B0603050302020204" pitchFamily="34" charset="0"/>
                <a:cs typeface="Times New Roman" panose="02020603050405020304" pitchFamily="18" charset="0"/>
              </a:rPr>
              <a:t>Bài</a:t>
            </a:r>
            <a:r>
              <a:rPr lang="en-US" sz="4300" b="1" u="sng">
                <a:highlight>
                  <a:srgbClr val="00FF00"/>
                </a:highlight>
                <a:latin typeface="HP001 4 hàng" panose="020B0603050302020204" pitchFamily="34" charset="0"/>
                <a:cs typeface="Times New Roman" panose="02020603050405020304" pitchFamily="18" charset="0"/>
              </a:rPr>
              <a:t>: MẸ CỦA EM</a:t>
            </a:r>
            <a:endParaRPr lang="en-US" sz="5400" b="1">
              <a:highlight>
                <a:srgbClr val="00FF00"/>
              </a:highlight>
              <a:latin typeface="HP001 4 hàng" panose="020B0603050302020204" pitchFamily="34" charset="0"/>
              <a:cs typeface="Times New Roman" panose="02020603050405020304" pitchFamily="18" charset="0"/>
            </a:endParaRPr>
          </a:p>
        </p:txBody>
      </p:sp>
      <p:sp>
        <p:nvSpPr>
          <p:cNvPr id="23" name="Text Box 3">
            <a:extLst>
              <a:ext uri="{FF2B5EF4-FFF2-40B4-BE49-F238E27FC236}">
                <a16:creationId xmlns:a16="http://schemas.microsoft.com/office/drawing/2014/main" xmlns="" id="{BE35756B-EBB8-600F-8290-907B97476EB0}"/>
              </a:ext>
            </a:extLst>
          </p:cNvPr>
          <p:cNvSpPr txBox="1">
            <a:spLocks noChangeArrowheads="1"/>
          </p:cNvSpPr>
          <p:nvPr/>
        </p:nvSpPr>
        <p:spPr bwMode="auto">
          <a:xfrm>
            <a:off x="3156215" y="424801"/>
            <a:ext cx="10037260" cy="68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61" tIns="71830" rIns="143661" bIns="7183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a:t>
            </a:r>
            <a:r>
              <a:rPr lang="en-US" altLang="en-US" sz="3500" b="1">
                <a:solidFill>
                  <a:srgbClr val="FF0066"/>
                </a:solidFill>
                <a:latin typeface="Times New Roman" pitchFamily="18" charset="0"/>
              </a:rPr>
              <a:t>HỌC MỸ AN</a:t>
            </a:r>
            <a:endParaRPr lang="en-US" altLang="en-US" sz="3500" b="1" dirty="0">
              <a:solidFill>
                <a:srgbClr val="FF0066"/>
              </a:solidFill>
              <a:latin typeface="Times New Roman" pitchFamily="18" charset="0"/>
            </a:endParaRPr>
          </a:p>
        </p:txBody>
      </p:sp>
      <p:cxnSp>
        <p:nvCxnSpPr>
          <p:cNvPr id="24" name="Straight Connector 23">
            <a:extLst>
              <a:ext uri="{FF2B5EF4-FFF2-40B4-BE49-F238E27FC236}">
                <a16:creationId xmlns:a16="http://schemas.microsoft.com/office/drawing/2014/main" xmlns="" id="{41C8CC3D-12BB-95E3-3168-111C2DD61539}"/>
              </a:ext>
            </a:extLst>
          </p:cNvPr>
          <p:cNvCxnSpPr/>
          <p:nvPr/>
        </p:nvCxnSpPr>
        <p:spPr>
          <a:xfrm flipV="1">
            <a:off x="5196617" y="1173181"/>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0598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ppt_x</p:attrName>
                                        </p:attrNameLst>
                                      </p:cBhvr>
                                      <p:tavLst>
                                        <p:tav tm="0">
                                          <p:val>
                                            <p:strVal val="#ppt_x-.2"/>
                                          </p:val>
                                        </p:tav>
                                        <p:tav tm="100000">
                                          <p:val>
                                            <p:strVal val="#ppt_x"/>
                                          </p:val>
                                        </p:tav>
                                      </p:tavLst>
                                    </p:anim>
                                    <p:anim calcmode="lin" valueType="num">
                                      <p:cBhvr>
                                        <p:cTn id="8" dur="2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2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ppt_x</p:attrName>
                                        </p:attrNameLst>
                                      </p:cBhvr>
                                      <p:tavLst>
                                        <p:tav tm="0">
                                          <p:val>
                                            <p:strVal val="#ppt_x-.2"/>
                                          </p:val>
                                        </p:tav>
                                        <p:tav tm="100000">
                                          <p:val>
                                            <p:strVal val="#ppt_x"/>
                                          </p:val>
                                        </p:tav>
                                      </p:tavLst>
                                    </p:anim>
                                    <p:anim calcmode="lin" valueType="num">
                                      <p:cBhvr>
                                        <p:cTn id="13"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2000"/>
                                        <p:tgtEl>
                                          <p:spTgt spid="8"/>
                                        </p:tgtEl>
                                      </p:cBhvr>
                                    </p:animEffect>
                                  </p:childTnLst>
                                </p:cTn>
                              </p:par>
                              <p:par>
                                <p:cTn id="15" presetID="21"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4)">
                                      <p:cBhvr>
                                        <p:cTn id="17" dur="2000"/>
                                        <p:tgtEl>
                                          <p:spTgt spid="9"/>
                                        </p:tgtEl>
                                      </p:cBhvr>
                                    </p:animEffect>
                                  </p:childTnLst>
                                </p:cTn>
                              </p:par>
                              <p:par>
                                <p:cTn id="18" presetID="21"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4)">
                                      <p:cBhvr>
                                        <p:cTn id="20" dur="2000"/>
                                        <p:tgtEl>
                                          <p:spTgt spid="10"/>
                                        </p:tgtEl>
                                      </p:cBhvr>
                                    </p:animEffect>
                                  </p:childTnLst>
                                </p:cTn>
                              </p:par>
                              <p:par>
                                <p:cTn id="21" presetID="3" presetClass="emph" presetSubtype="2" repeatCount="1000000" accel="36000" decel="20000" fill="hold" grpId="0" nodeType="withEffect">
                                  <p:stCondLst>
                                    <p:cond delay="0"/>
                                  </p:stCondLst>
                                  <p:childTnLst>
                                    <p:animClr clrSpc="rgb" dir="cw">
                                      <p:cBhvr override="childStyle">
                                        <p:cTn id="22" dur="4750" fill="hold"/>
                                        <p:tgtEl>
                                          <p:spTgt spid="2"/>
                                        </p:tgtEl>
                                        <p:attrNameLst>
                                          <p:attrName>style.color</p:attrName>
                                        </p:attrNameLst>
                                      </p:cBhvr>
                                      <p:to>
                                        <a:srgbClr val="0000FF"/>
                                      </p:to>
                                    </p:animClr>
                                  </p:childTnLst>
                                </p:cTn>
                              </p:par>
                              <p:par>
                                <p:cTn id="23" presetID="21" presetClass="emph" presetSubtype="0" repeatCount="200000" fill="hold" grpId="1" nodeType="withEffect">
                                  <p:stCondLst>
                                    <p:cond delay="0"/>
                                  </p:stCondLst>
                                  <p:childTnLst>
                                    <p:animClr clrSpc="hsl" dir="cw">
                                      <p:cBhvr override="childStyle">
                                        <p:cTn id="24" dur="2000" fill="hold"/>
                                        <p:tgtEl>
                                          <p:spTgt spid="2"/>
                                        </p:tgtEl>
                                        <p:attrNameLst>
                                          <p:attrName>style.color</p:attrName>
                                        </p:attrNameLst>
                                      </p:cBhvr>
                                      <p:by>
                                        <p:hsl h="7200000" s="0" l="0"/>
                                      </p:by>
                                    </p:animClr>
                                    <p:animClr clrSpc="hsl" dir="cw">
                                      <p:cBhvr>
                                        <p:cTn id="25" dur="2000" fill="hold"/>
                                        <p:tgtEl>
                                          <p:spTgt spid="2"/>
                                        </p:tgtEl>
                                        <p:attrNameLst>
                                          <p:attrName>fillcolor</p:attrName>
                                        </p:attrNameLst>
                                      </p:cBhvr>
                                      <p:by>
                                        <p:hsl h="7200000" s="0" l="0"/>
                                      </p:by>
                                    </p:animClr>
                                    <p:animClr clrSpc="hsl" dir="cw">
                                      <p:cBhvr>
                                        <p:cTn id="26" dur="2000" fill="hold"/>
                                        <p:tgtEl>
                                          <p:spTgt spid="2"/>
                                        </p:tgtEl>
                                        <p:attrNameLst>
                                          <p:attrName>stroke.color</p:attrName>
                                        </p:attrNameLst>
                                      </p:cBhvr>
                                      <p:by>
                                        <p:hsl h="7200000" s="0" l="0"/>
                                      </p:by>
                                    </p:animClr>
                                    <p:set>
                                      <p:cBhvr>
                                        <p:cTn id="27" dur="2000" fill="hold"/>
                                        <p:tgtEl>
                                          <p:spTgt spid="2"/>
                                        </p:tgtEl>
                                        <p:attrNameLst>
                                          <p:attrName>fill.type</p:attrName>
                                        </p:attrNameLst>
                                      </p:cBhvr>
                                      <p:to>
                                        <p:strVal val="solid"/>
                                      </p:to>
                                    </p:set>
                                  </p:childTnLst>
                                </p:cTn>
                              </p:par>
                              <p:par>
                                <p:cTn id="28" presetID="21" presetClass="entr" presetSubtype="4" repeatCount="indefinite"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4)">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 grpId="0"/>
      <p:bldP spid="2" grpId="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9DFA479-6F6F-26CC-081D-513A20833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7CC5EFE5-A8F4-94A6-29D4-FC7903618815}"/>
              </a:ext>
            </a:extLst>
          </p:cNvPr>
          <p:cNvSpPr>
            <a:spLocks noGrp="1"/>
          </p:cNvSpPr>
          <p:nvPr>
            <p:ph type="title"/>
          </p:nvPr>
        </p:nvSpPr>
        <p:spPr>
          <a:xfrm>
            <a:off x="813832" y="15721"/>
            <a:ext cx="14648974" cy="700087"/>
          </a:xfrm>
        </p:spPr>
        <p:txBody>
          <a:bodyPr/>
          <a:lstStyle/>
          <a:p>
            <a:r>
              <a:rPr lang="en-US" sz="3700" i="1">
                <a:latin typeface="Times New Roman" pitchFamily="18" charset="0"/>
                <a:cs typeface="Times New Roman" pitchFamily="18" charset="0"/>
              </a:rPr>
              <a:t>Thứ Tư ngày 05 tháng 03 năm 2024</a:t>
            </a:r>
          </a:p>
        </p:txBody>
      </p:sp>
      <p:sp>
        <p:nvSpPr>
          <p:cNvPr id="6" name="Title 1">
            <a:extLst>
              <a:ext uri="{FF2B5EF4-FFF2-40B4-BE49-F238E27FC236}">
                <a16:creationId xmlns:a16="http://schemas.microsoft.com/office/drawing/2014/main" xmlns="" id="{CF76CCEA-879F-57A0-872B-0489B44B7F14}"/>
              </a:ext>
            </a:extLst>
          </p:cNvPr>
          <p:cNvSpPr txBox="1">
            <a:spLocks/>
          </p:cNvSpPr>
          <p:nvPr/>
        </p:nvSpPr>
        <p:spPr bwMode="auto">
          <a:xfrm>
            <a:off x="670719" y="563409"/>
            <a:ext cx="14648974"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3700" b="1" u="sng" kern="0">
                <a:solidFill>
                  <a:schemeClr val="tx2"/>
                </a:solidFill>
                <a:latin typeface="Times New Roman" pitchFamily="18" charset="0"/>
                <a:ea typeface="+mj-ea"/>
                <a:cs typeface="Times New Roman" pitchFamily="18" charset="0"/>
              </a:rPr>
              <a:t>Hoạt động trải nghiệm</a:t>
            </a:r>
            <a:r>
              <a:rPr lang="en-US" sz="3700" b="1" kern="0">
                <a:solidFill>
                  <a:schemeClr val="tx2"/>
                </a:solidFill>
                <a:latin typeface="Times New Roman" pitchFamily="18" charset="0"/>
                <a:ea typeface="+mj-ea"/>
                <a:cs typeface="Times New Roman" pitchFamily="18" charset="0"/>
              </a:rPr>
              <a:t>:</a:t>
            </a:r>
          </a:p>
        </p:txBody>
      </p:sp>
      <p:sp>
        <p:nvSpPr>
          <p:cNvPr id="7" name="Title 1">
            <a:extLst>
              <a:ext uri="{FF2B5EF4-FFF2-40B4-BE49-F238E27FC236}">
                <a16:creationId xmlns:a16="http://schemas.microsoft.com/office/drawing/2014/main" xmlns="" id="{3B4D2504-DF89-24D1-E4C9-FDD45FFA9B6C}"/>
              </a:ext>
            </a:extLst>
          </p:cNvPr>
          <p:cNvSpPr txBox="1">
            <a:spLocks/>
          </p:cNvSpPr>
          <p:nvPr/>
        </p:nvSpPr>
        <p:spPr bwMode="auto">
          <a:xfrm>
            <a:off x="899318" y="1173009"/>
            <a:ext cx="14648974" cy="111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5400" b="1" kern="0">
                <a:solidFill>
                  <a:srgbClr val="FF0000"/>
                </a:solidFill>
                <a:latin typeface="Times New Roman" pitchFamily="18" charset="0"/>
                <a:ea typeface="+mj-ea"/>
                <a:cs typeface="Times New Roman" pitchFamily="18" charset="0"/>
              </a:rPr>
              <a:t>Hoạt động giáo dục theo chủ đề: </a:t>
            </a:r>
            <a:r>
              <a:rPr lang="en-US" sz="7200" b="1" kern="0">
                <a:solidFill>
                  <a:srgbClr val="FF0000"/>
                </a:solidFill>
                <a:latin typeface="Times New Roman" pitchFamily="18" charset="0"/>
                <a:ea typeface="+mj-ea"/>
                <a:cs typeface="Times New Roman" pitchFamily="18" charset="0"/>
              </a:rPr>
              <a:t>Mẹ của em</a:t>
            </a:r>
            <a:endParaRPr lang="en-US" sz="5400" b="1" kern="0">
              <a:solidFill>
                <a:srgbClr val="FF0000"/>
              </a:solidFill>
              <a:latin typeface="Times New Roman" pitchFamily="18" charset="0"/>
              <a:ea typeface="+mj-ea"/>
              <a:cs typeface="Times New Roman" pitchFamily="18" charset="0"/>
            </a:endParaRPr>
          </a:p>
        </p:txBody>
      </p:sp>
      <p:pic>
        <p:nvPicPr>
          <p:cNvPr id="4" name="Picture 2" descr="D:\2021 - 2022\Dự giờ\Hinh-nen-powerpoint-cuc-dep-3.05.03-PM.png">
            <a:extLst>
              <a:ext uri="{FF2B5EF4-FFF2-40B4-BE49-F238E27FC236}">
                <a16:creationId xmlns:a16="http://schemas.microsoft.com/office/drawing/2014/main" xmlns="" id="{B8A1792C-D373-1C71-7E9D-72D3C2C34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7" y="2264417"/>
            <a:ext cx="1627663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5D8A734A-514F-73AF-CAC6-6844EB6BE3BF}"/>
              </a:ext>
            </a:extLst>
          </p:cNvPr>
          <p:cNvSpPr txBox="1"/>
          <p:nvPr/>
        </p:nvSpPr>
        <p:spPr>
          <a:xfrm>
            <a:off x="2118519" y="4503879"/>
            <a:ext cx="12039599" cy="1200329"/>
          </a:xfrm>
          <a:prstGeom prst="rect">
            <a:avLst/>
          </a:prstGeom>
          <a:noFill/>
        </p:spPr>
        <p:txBody>
          <a:bodyPr wrap="square" rtlCol="0">
            <a:spAutoFit/>
          </a:bodyPr>
          <a:lstStyle/>
          <a:p>
            <a:pPr algn="ctr"/>
            <a:r>
              <a:rPr lang="en-US" sz="6000" b="1">
                <a:solidFill>
                  <a:srgbClr val="7030A0"/>
                </a:solidFill>
                <a:latin typeface="Times New Roman" pitchFamily="18" charset="0"/>
                <a:cs typeface="Times New Roman" pitchFamily="18" charset="0"/>
              </a:rPr>
              <a:t>Hoạt động 2: </a:t>
            </a:r>
            <a:r>
              <a:rPr lang="en-US" sz="7200" b="1">
                <a:solidFill>
                  <a:srgbClr val="7030A0"/>
                </a:solidFill>
                <a:latin typeface="Times New Roman" pitchFamily="18" charset="0"/>
                <a:cs typeface="Times New Roman" pitchFamily="18" charset="0"/>
              </a:rPr>
              <a:t>Món quà tặng mẹ</a:t>
            </a:r>
            <a:endParaRPr lang="en-US" sz="60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91846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6342D86-CF86-02E4-DB61-C6EDEE88DBEA}"/>
              </a:ext>
            </a:extLst>
          </p:cNvPr>
          <p:cNvPicPr>
            <a:picLocks noChangeAspect="1"/>
          </p:cNvPicPr>
          <p:nvPr/>
        </p:nvPicPr>
        <p:blipFill>
          <a:blip r:embed="rId2"/>
          <a:stretch>
            <a:fillRect/>
          </a:stretch>
        </p:blipFill>
        <p:spPr>
          <a:xfrm>
            <a:off x="1253361" y="0"/>
            <a:ext cx="13769915" cy="9144000"/>
          </a:xfrm>
          <a:prstGeom prst="rect">
            <a:avLst/>
          </a:prstGeom>
        </p:spPr>
      </p:pic>
    </p:spTree>
    <p:extLst>
      <p:ext uri="{BB962C8B-B14F-4D97-AF65-F5344CB8AC3E}">
        <p14:creationId xmlns:p14="http://schemas.microsoft.com/office/powerpoint/2010/main" val="231803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646408-88F6-63D7-7CD8-EEFF43CE6CE9}"/>
            </a:ext>
          </a:extLst>
        </p:cNvPr>
        <p:cNvGrpSpPr/>
        <p:nvPr/>
      </p:nvGrpSpPr>
      <p:grpSpPr>
        <a:xfrm>
          <a:off x="0" y="0"/>
          <a:ext cx="0" cy="0"/>
          <a:chOff x="0" y="0"/>
          <a:chExt cx="0" cy="0"/>
        </a:xfrm>
      </p:grpSpPr>
      <p:pic>
        <p:nvPicPr>
          <p:cNvPr id="4" name="Picture 2" descr="Cách làm thiệp 8/3 đơn giản và đẹp | Làm thiệp 8/3 | Làm thiệp handmade">
            <a:extLst>
              <a:ext uri="{FF2B5EF4-FFF2-40B4-BE49-F238E27FC236}">
                <a16:creationId xmlns:a16="http://schemas.microsoft.com/office/drawing/2014/main" xmlns="" id="{549DEA15-9C5C-17EE-2789-7DD7DBEFA1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71519" y="23446"/>
            <a:ext cx="9195900" cy="91205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2021 - 2022\Dự giờ\z2995468459746_73bdbed2a9c9b1aa6fb87749fa2e0ba5.jpg">
            <a:extLst>
              <a:ext uri="{FF2B5EF4-FFF2-40B4-BE49-F238E27FC236}">
                <a16:creationId xmlns:a16="http://schemas.microsoft.com/office/drawing/2014/main" xmlns="" id="{1558E556-56EA-874D-FB0E-C08A014DB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9" y="23446"/>
            <a:ext cx="7062300" cy="9097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12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 fill="hold"/>
                                        <p:tgtEl>
                                          <p:spTgt spid="5"/>
                                        </p:tgtEl>
                                        <p:attrNameLst>
                                          <p:attrName>ppt_x</p:attrName>
                                        </p:attrNameLst>
                                      </p:cBhvr>
                                      <p:tavLst>
                                        <p:tav tm="0">
                                          <p:val>
                                            <p:strVal val="#ppt_x"/>
                                          </p:val>
                                        </p:tav>
                                        <p:tav tm="100000">
                                          <p:val>
                                            <p:strVal val="#ppt_x"/>
                                          </p:val>
                                        </p:tav>
                                      </p:tavLst>
                                    </p:anim>
                                    <p:anim calcmode="lin" valueType="num">
                                      <p:cBhvr additive="base">
                                        <p:cTn id="8" dur="1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2021 - 2022\Dự giờ\phong-nen-powerpoint-chuyen-nghiep-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76638" cy="9144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2021 - 2022\Dự giờ\z2995468465299_7f837077bedafaf6ad641673ddf27a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519" y="0"/>
            <a:ext cx="69088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42319" y="1320801"/>
            <a:ext cx="5283200" cy="4555093"/>
          </a:xfrm>
          <a:prstGeom prst="rect">
            <a:avLst/>
          </a:prstGeom>
          <a:noFill/>
        </p:spPr>
        <p:txBody>
          <a:bodyPr wrap="square" lIns="121920" tIns="60960" rIns="121920" bIns="60960">
            <a:spAutoFit/>
          </a:bodyPr>
          <a:lstStyle/>
          <a:p>
            <a:pPr algn="ctr"/>
            <a:r>
              <a:rPr lang="en-US" sz="7200" dirty="0" err="1">
                <a:solidFill>
                  <a:schemeClr val="accent2">
                    <a:lumMod val="50000"/>
                  </a:schemeClr>
                </a:solidFill>
                <a:latin typeface="Times New Roman" pitchFamily="18" charset="0"/>
                <a:cs typeface="Times New Roman" pitchFamily="18" charset="0"/>
              </a:rPr>
              <a:t>Bước</a:t>
            </a:r>
            <a:r>
              <a:rPr lang="en-US" sz="7200" dirty="0">
                <a:solidFill>
                  <a:schemeClr val="accent2">
                    <a:lumMod val="50000"/>
                  </a:schemeClr>
                </a:solidFill>
                <a:latin typeface="Times New Roman" pitchFamily="18" charset="0"/>
                <a:cs typeface="Times New Roman" pitchFamily="18" charset="0"/>
              </a:rPr>
              <a:t> 1: </a:t>
            </a:r>
            <a:r>
              <a:rPr lang="vi-VN" sz="7200" dirty="0">
                <a:solidFill>
                  <a:schemeClr val="accent2">
                    <a:lumMod val="50000"/>
                  </a:schemeClr>
                </a:solidFill>
                <a:latin typeface="Times New Roman" pitchFamily="18" charset="0"/>
                <a:cs typeface="Times New Roman" pitchFamily="18" charset="0"/>
              </a:rPr>
              <a:t>Buộc một nút thắt ở một đầu sợi dây. </a:t>
            </a:r>
            <a:endParaRPr lang="en-US" sz="7200" b="1" dirty="0">
              <a:ln w="1905"/>
              <a:solidFill>
                <a:schemeClr val="accent2">
                  <a:lumMod val="50000"/>
                </a:schemeClr>
              </a:soli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887247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2021 - 2022\Dự giờ\anh-nen-dep-nhat-cho-slide_1051539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67"/>
            <a:ext cx="16276638" cy="917786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2021 - 2022\Dự giờ\z2995468465661_5330fc239cd7fda18d2bdcff1cd52e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519" y="0"/>
            <a:ext cx="5892800" cy="9144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51919" y="812801"/>
            <a:ext cx="5486401" cy="7305013"/>
          </a:xfrm>
          <a:prstGeom prst="rect">
            <a:avLst/>
          </a:prstGeom>
          <a:noFill/>
        </p:spPr>
        <p:txBody>
          <a:bodyPr wrap="square" lIns="121920" tIns="60960" rIns="121920" bIns="60960">
            <a:spAutoFit/>
          </a:bodyPr>
          <a:lstStyle/>
          <a:p>
            <a:pPr algn="ctr"/>
            <a:r>
              <a:rPr lang="en-US" sz="6667" dirty="0" err="1">
                <a:solidFill>
                  <a:srgbClr val="0070C0"/>
                </a:solidFill>
                <a:latin typeface="Times New Roman" pitchFamily="18" charset="0"/>
                <a:cs typeface="Times New Roman" pitchFamily="18" charset="0"/>
              </a:rPr>
              <a:t>Bước</a:t>
            </a:r>
            <a:r>
              <a:rPr lang="en-US" sz="6667" dirty="0">
                <a:solidFill>
                  <a:srgbClr val="0070C0"/>
                </a:solidFill>
                <a:latin typeface="Times New Roman" pitchFamily="18" charset="0"/>
                <a:cs typeface="Times New Roman" pitchFamily="18" charset="0"/>
              </a:rPr>
              <a:t> 2:</a:t>
            </a:r>
          </a:p>
          <a:p>
            <a:pPr algn="ctr"/>
            <a:r>
              <a:rPr lang="vi-VN" sz="6667" dirty="0">
                <a:solidFill>
                  <a:srgbClr val="0070C0"/>
                </a:solidFill>
                <a:latin typeface="Times New Roman" pitchFamily="18" charset="0"/>
                <a:cs typeface="Times New Roman" pitchFamily="18" charset="0"/>
              </a:rPr>
              <a:t>Lần lượt chọn các hạt vòng theo màu sắc mình thích và xuyên vào sợi dây. </a:t>
            </a:r>
            <a:endParaRPr lang="en-US" sz="6667" b="1" dirty="0">
              <a:ln w="1905"/>
              <a:solidFill>
                <a:srgbClr val="0070C0"/>
              </a:soli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51611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2021 - 2022\Dự giờ\hinh-nen-Powerpoint-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76638" cy="9144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2021 - 2022\Dự giờ\z2995468459020_01df16977eaf727e46faae4f7f6b9c2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673" y="0"/>
            <a:ext cx="12397293" cy="568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51919" y="5763736"/>
            <a:ext cx="10972800" cy="3375026"/>
          </a:xfrm>
          <a:prstGeom prst="rect">
            <a:avLst/>
          </a:prstGeom>
          <a:noFill/>
        </p:spPr>
        <p:txBody>
          <a:bodyPr wrap="square" rtlCol="0">
            <a:spAutoFit/>
          </a:bodyPr>
          <a:lstStyle/>
          <a:p>
            <a:r>
              <a:rPr lang="en-US" sz="5333" b="1" dirty="0" err="1">
                <a:solidFill>
                  <a:schemeClr val="bg1"/>
                </a:solidFill>
                <a:latin typeface="Times New Roman" pitchFamily="18" charset="0"/>
                <a:cs typeface="Times New Roman" pitchFamily="18" charset="0"/>
              </a:rPr>
              <a:t>Bước</a:t>
            </a:r>
            <a:r>
              <a:rPr lang="en-US" sz="5333" b="1" dirty="0">
                <a:solidFill>
                  <a:schemeClr val="bg1"/>
                </a:solidFill>
                <a:latin typeface="Times New Roman" pitchFamily="18" charset="0"/>
                <a:cs typeface="Times New Roman" pitchFamily="18" charset="0"/>
              </a:rPr>
              <a:t> 3: </a:t>
            </a:r>
            <a:r>
              <a:rPr lang="vi-VN" sz="5333" b="1" dirty="0">
                <a:solidFill>
                  <a:schemeClr val="bg1"/>
                </a:solidFill>
                <a:latin typeface="+mj-lt"/>
              </a:rPr>
              <a:t>Khi đã xuyên đủ số hạt để ướm vừa cổ tay mẹ (khoảng 16cm) thì cầm hai đầu sợi dây buộc nút lại với nhau.</a:t>
            </a:r>
            <a:endParaRPr lang="en-US" sz="5333" b="1" dirty="0">
              <a:solidFill>
                <a:schemeClr val="bg1"/>
              </a:solidFill>
              <a:latin typeface="+mj-lt"/>
            </a:endParaRPr>
          </a:p>
        </p:txBody>
      </p:sp>
    </p:spTree>
    <p:extLst>
      <p:ext uri="{BB962C8B-B14F-4D97-AF65-F5344CB8AC3E}">
        <p14:creationId xmlns:p14="http://schemas.microsoft.com/office/powerpoint/2010/main" val="1828251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2021 - 2022\Dự giờ\hinh-nen-Powerpoint-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76638"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2021 - 2022\Dự giờ\z2995468459746_73bdbed2a9c9b1aa6fb87749fa2e0b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319" y="0"/>
            <a:ext cx="12192000" cy="660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20720" y="7213600"/>
            <a:ext cx="184731" cy="369332"/>
          </a:xfrm>
          <a:prstGeom prst="rect">
            <a:avLst/>
          </a:prstGeom>
          <a:noFill/>
        </p:spPr>
        <p:txBody>
          <a:bodyPr wrap="none" rtlCol="0">
            <a:spAutoFit/>
          </a:bodyPr>
          <a:lstStyle/>
          <a:p>
            <a:endParaRPr lang="en-US" dirty="0"/>
          </a:p>
        </p:txBody>
      </p:sp>
      <p:sp>
        <p:nvSpPr>
          <p:cNvPr id="8" name="Rectangle 7"/>
          <p:cNvSpPr/>
          <p:nvPr/>
        </p:nvSpPr>
        <p:spPr>
          <a:xfrm>
            <a:off x="2042319" y="6666895"/>
            <a:ext cx="12177485" cy="1928861"/>
          </a:xfrm>
          <a:prstGeom prst="rect">
            <a:avLst/>
          </a:prstGeom>
          <a:noFill/>
        </p:spPr>
        <p:txBody>
          <a:bodyPr wrap="square" lIns="121920" tIns="60960" rIns="121920" bIns="60960">
            <a:spAutoFit/>
          </a:bodyPr>
          <a:lstStyle/>
          <a:p>
            <a:pPr algn="ctr"/>
            <a:r>
              <a:rPr lang="en-US" sz="5867" b="1" dirty="0" err="1">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Bước</a:t>
            </a:r>
            <a:r>
              <a:rPr lang="en-US" sz="5867" b="1" dirty="0">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 4: </a:t>
            </a:r>
            <a:r>
              <a:rPr lang="en-US" sz="5867" b="1" dirty="0" err="1">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Dùng</a:t>
            </a:r>
            <a:r>
              <a:rPr lang="en-US" sz="5867" b="1" dirty="0">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 </a:t>
            </a:r>
            <a:r>
              <a:rPr lang="en-US" sz="5867" b="1" dirty="0" err="1">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kéo</a:t>
            </a:r>
            <a:r>
              <a:rPr lang="en-US" sz="5867" b="1" dirty="0">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 </a:t>
            </a:r>
            <a:r>
              <a:rPr lang="en-US" sz="5867" b="1" dirty="0" err="1">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cắt</a:t>
            </a:r>
            <a:r>
              <a:rPr lang="en-US" sz="5867" b="1" dirty="0">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 </a:t>
            </a:r>
            <a:r>
              <a:rPr lang="en-US" sz="5867" b="1" dirty="0" err="1">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đi</a:t>
            </a:r>
            <a:r>
              <a:rPr lang="en-US" sz="5867" b="1" dirty="0">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 </a:t>
            </a:r>
            <a:r>
              <a:rPr lang="en-US" sz="5867" b="1" dirty="0" err="1">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phần</a:t>
            </a:r>
            <a:r>
              <a:rPr lang="en-US" sz="5867" b="1" dirty="0">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 </a:t>
            </a:r>
            <a:r>
              <a:rPr lang="en-US" sz="5867" b="1" dirty="0" err="1">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dây</a:t>
            </a:r>
            <a:r>
              <a:rPr lang="en-US" sz="5867" b="1" dirty="0">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 </a:t>
            </a:r>
            <a:r>
              <a:rPr lang="en-US" sz="5867" b="1" dirty="0" err="1">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thừa</a:t>
            </a:r>
            <a:r>
              <a:rPr lang="en-US" sz="5867" b="1" dirty="0">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 </a:t>
            </a:r>
            <a:r>
              <a:rPr lang="en-US" sz="5867" b="1" dirty="0" err="1">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nếu</a:t>
            </a:r>
            <a:r>
              <a:rPr lang="en-US" sz="5867" b="1" dirty="0">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 </a:t>
            </a:r>
            <a:r>
              <a:rPr lang="en-US" sz="5867" b="1" dirty="0" err="1">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có</a:t>
            </a:r>
            <a:r>
              <a:rPr lang="en-US" sz="5867" b="1" dirty="0">
                <a:ln w="1905"/>
                <a:solidFill>
                  <a:schemeClr val="bg1"/>
                </a:solidFill>
                <a:effectLst>
                  <a:innerShdw blurRad="69850" dist="43180" dir="5400000">
                    <a:srgbClr val="000000">
                      <a:alpha val="65000"/>
                    </a:srgbClr>
                  </a:inn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3136614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806" y="4059006"/>
            <a:ext cx="7162800" cy="1025987"/>
          </a:xfrm>
          <a:prstGeom prst="rect">
            <a:avLst/>
          </a:prstGeom>
          <a:noFill/>
        </p:spPr>
        <p:txBody>
          <a:bodyPr wrap="square" lIns="121920" tIns="60960" rIns="121920" bIns="6096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867"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THỰC HÀNH </a:t>
            </a:r>
          </a:p>
        </p:txBody>
      </p:sp>
      <p:pic>
        <p:nvPicPr>
          <p:cNvPr id="2" name="Bàn Tay Mẹ - Nhạc Thiếu Nhi Cho Bé - Nhạc Thiếu Nhi Hay Nhất Mới Nhất 20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421519" y="179827"/>
            <a:ext cx="812800" cy="812800"/>
          </a:xfrm>
          <a:prstGeom prst="rect">
            <a:avLst/>
          </a:prstGeom>
        </p:spPr>
      </p:pic>
      <p:sp>
        <p:nvSpPr>
          <p:cNvPr id="3" name="Title 1">
            <a:extLst>
              <a:ext uri="{FF2B5EF4-FFF2-40B4-BE49-F238E27FC236}">
                <a16:creationId xmlns:a16="http://schemas.microsoft.com/office/drawing/2014/main" xmlns="" id="{0C383A4B-614C-6E68-E642-A306F67D1C0F}"/>
              </a:ext>
            </a:extLst>
          </p:cNvPr>
          <p:cNvSpPr>
            <a:spLocks noGrp="1"/>
          </p:cNvSpPr>
          <p:nvPr>
            <p:ph type="title"/>
          </p:nvPr>
        </p:nvSpPr>
        <p:spPr>
          <a:xfrm>
            <a:off x="813832" y="68476"/>
            <a:ext cx="14648974" cy="700087"/>
          </a:xfrm>
        </p:spPr>
        <p:txBody>
          <a:bodyPr/>
          <a:lstStyle/>
          <a:p>
            <a:r>
              <a:rPr lang="en-US" sz="3700" i="1">
                <a:latin typeface="Times New Roman" pitchFamily="18" charset="0"/>
                <a:cs typeface="Times New Roman" pitchFamily="18" charset="0"/>
              </a:rPr>
              <a:t>Thứ Tư ngày 05 tháng 03 năm 2024</a:t>
            </a:r>
          </a:p>
        </p:txBody>
      </p:sp>
      <p:sp>
        <p:nvSpPr>
          <p:cNvPr id="5" name="Title 1">
            <a:extLst>
              <a:ext uri="{FF2B5EF4-FFF2-40B4-BE49-F238E27FC236}">
                <a16:creationId xmlns:a16="http://schemas.microsoft.com/office/drawing/2014/main" xmlns="" id="{76D3BCC0-01A9-C45A-436E-540AD3D0850C}"/>
              </a:ext>
            </a:extLst>
          </p:cNvPr>
          <p:cNvSpPr txBox="1">
            <a:spLocks/>
          </p:cNvSpPr>
          <p:nvPr/>
        </p:nvSpPr>
        <p:spPr bwMode="auto">
          <a:xfrm>
            <a:off x="670719" y="616164"/>
            <a:ext cx="14648974"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3700" b="1" u="sng" kern="0">
                <a:solidFill>
                  <a:schemeClr val="tx2"/>
                </a:solidFill>
                <a:latin typeface="Times New Roman" pitchFamily="18" charset="0"/>
                <a:ea typeface="+mj-ea"/>
                <a:cs typeface="Times New Roman" pitchFamily="18" charset="0"/>
              </a:rPr>
              <a:t>Hoạt động trải nghiệm</a:t>
            </a:r>
            <a:r>
              <a:rPr lang="en-US" sz="3700" b="1" kern="0">
                <a:solidFill>
                  <a:schemeClr val="tx2"/>
                </a:solidFill>
                <a:latin typeface="Times New Roman" pitchFamily="18" charset="0"/>
                <a:ea typeface="+mj-ea"/>
                <a:cs typeface="Times New Roman" pitchFamily="18" charset="0"/>
              </a:rPr>
              <a:t>:</a:t>
            </a:r>
          </a:p>
        </p:txBody>
      </p:sp>
      <p:sp>
        <p:nvSpPr>
          <p:cNvPr id="6" name="Title 1">
            <a:extLst>
              <a:ext uri="{FF2B5EF4-FFF2-40B4-BE49-F238E27FC236}">
                <a16:creationId xmlns:a16="http://schemas.microsoft.com/office/drawing/2014/main" xmlns="" id="{FEE7D7B3-EA8C-A896-1891-A22408793BD9}"/>
              </a:ext>
            </a:extLst>
          </p:cNvPr>
          <p:cNvSpPr txBox="1">
            <a:spLocks/>
          </p:cNvSpPr>
          <p:nvPr/>
        </p:nvSpPr>
        <p:spPr bwMode="auto">
          <a:xfrm>
            <a:off x="899318" y="1225764"/>
            <a:ext cx="14648974" cy="111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5400" b="1" kern="0">
                <a:solidFill>
                  <a:srgbClr val="FF0000"/>
                </a:solidFill>
                <a:latin typeface="Times New Roman" pitchFamily="18" charset="0"/>
                <a:ea typeface="+mj-ea"/>
                <a:cs typeface="Times New Roman" pitchFamily="18" charset="0"/>
              </a:rPr>
              <a:t>Hoạt động giáo dục theo chủ đề: </a:t>
            </a:r>
            <a:r>
              <a:rPr lang="en-US" sz="7200" b="1" kern="0">
                <a:solidFill>
                  <a:srgbClr val="FF0000"/>
                </a:solidFill>
                <a:latin typeface="Times New Roman" pitchFamily="18" charset="0"/>
                <a:ea typeface="+mj-ea"/>
                <a:cs typeface="Times New Roman" pitchFamily="18" charset="0"/>
              </a:rPr>
              <a:t>Mẹ của em</a:t>
            </a:r>
            <a:endParaRPr lang="en-US" sz="5400" b="1" kern="0">
              <a:solidFill>
                <a:srgbClr val="FF000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646090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3480" fill="hold"/>
                                        <p:tgtEl>
                                          <p:spTgt spid="2"/>
                                        </p:tgtEl>
                                      </p:cBhvr>
                                    </p:cmd>
                                  </p:childTnLst>
                                </p:cTn>
                              </p:par>
                            </p:childTnLst>
                          </p:cTn>
                        </p:par>
                      </p:childTnLst>
                    </p:cTn>
                  </p:par>
                </p:childTnLst>
              </p:cTn>
              <p:nextCondLst>
                <p:cond evt="onClick" delay="0">
                  <p:tgtEl>
                    <p:spTgt spid="2"/>
                  </p:tgtEl>
                </p:cond>
              </p:nextCondLst>
            </p:seq>
            <p:audio>
              <p:cMediaNode vol="6061">
                <p:cTn id="13"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2021 - 2022\Dự giờ\khoanh24.com-61acd6e8203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6276638" cy="91255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81242" y="2946401"/>
            <a:ext cx="8281477" cy="2831544"/>
          </a:xfrm>
          <a:prstGeom prst="rect">
            <a:avLst/>
          </a:prstGeom>
          <a:noFill/>
        </p:spPr>
        <p:txBody>
          <a:bodyPr wrap="square" lIns="121920" tIns="60960" rIns="121920" bIns="6096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8800" b="1" dirty="0">
                <a:ln/>
                <a:solidFill>
                  <a:srgbClr val="FF0000"/>
                </a:solidFill>
                <a:latin typeface="Times New Roman" pitchFamily="18" charset="0"/>
                <a:cs typeface="Times New Roman" pitchFamily="18" charset="0"/>
              </a:rPr>
              <a:t>TRƯNG BÀY </a:t>
            </a:r>
          </a:p>
          <a:p>
            <a:pPr algn="ctr"/>
            <a:r>
              <a:rPr lang="en-US" sz="8800" b="1" dirty="0">
                <a:ln/>
                <a:solidFill>
                  <a:srgbClr val="FF0000"/>
                </a:solidFill>
                <a:latin typeface="Times New Roman" pitchFamily="18" charset="0"/>
                <a:cs typeface="Times New Roman" pitchFamily="18" charset="0"/>
              </a:rPr>
              <a:t>SẢN PHẨM</a:t>
            </a:r>
          </a:p>
        </p:txBody>
      </p:sp>
    </p:spTree>
    <p:extLst>
      <p:ext uri="{BB962C8B-B14F-4D97-AF65-F5344CB8AC3E}">
        <p14:creationId xmlns:p14="http://schemas.microsoft.com/office/powerpoint/2010/main" val="2016853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06871D9-E0C8-ED1A-E82E-065F66C343EF}"/>
            </a:ext>
          </a:extLst>
        </p:cNvPr>
        <p:cNvGrpSpPr/>
        <p:nvPr/>
      </p:nvGrpSpPr>
      <p:grpSpPr>
        <a:xfrm>
          <a:off x="0" y="0"/>
          <a:ext cx="0" cy="0"/>
          <a:chOff x="0" y="0"/>
          <a:chExt cx="0" cy="0"/>
        </a:xfrm>
      </p:grpSpPr>
      <p:pic>
        <p:nvPicPr>
          <p:cNvPr id="2050" name="Picture 2" descr="Những lời chúc ý nghĩa dành cho mẹ nhân ngày 8.3">
            <a:extLst>
              <a:ext uri="{FF2B5EF4-FFF2-40B4-BE49-F238E27FC236}">
                <a16:creationId xmlns:a16="http://schemas.microsoft.com/office/drawing/2014/main" xmlns="" id="{2EF35EA5-2DAC-3272-E976-22ACE5348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562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thói quen ăn uống lành mạnh bố mẹ nên thực hành cùng con">
            <a:extLst>
              <a:ext uri="{FF2B5EF4-FFF2-40B4-BE49-F238E27FC236}">
                <a16:creationId xmlns:a16="http://schemas.microsoft.com/office/drawing/2014/main" xmlns="" id="{B4CA86F1-195D-98E0-88A1-B54EE9BD3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589" y="12492"/>
            <a:ext cx="5562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huyến Khích Bé Giúp Đỡ Cha Mẹ Làm Việc Nhà Từng Độ Tuổi – bTaskee">
            <a:extLst>
              <a:ext uri="{FF2B5EF4-FFF2-40B4-BE49-F238E27FC236}">
                <a16:creationId xmlns:a16="http://schemas.microsoft.com/office/drawing/2014/main" xmlns="" id="{A3F5248E-44B4-0541-008E-9D71A68EF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6189" y="0"/>
            <a:ext cx="4940979" cy="914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2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
                                        <p:tgtEl>
                                          <p:spTgt spid="2052"/>
                                        </p:tgtEl>
                                      </p:cBhvr>
                                    </p:animEffect>
                                    <p:anim calcmode="lin" valueType="num">
                                      <p:cBhvr>
                                        <p:cTn id="13" dur="10" fill="hold"/>
                                        <p:tgtEl>
                                          <p:spTgt spid="2052"/>
                                        </p:tgtEl>
                                        <p:attrNameLst>
                                          <p:attrName>ppt_x</p:attrName>
                                        </p:attrNameLst>
                                      </p:cBhvr>
                                      <p:tavLst>
                                        <p:tav tm="0">
                                          <p:val>
                                            <p:strVal val="#ppt_x"/>
                                          </p:val>
                                        </p:tav>
                                        <p:tav tm="100000">
                                          <p:val>
                                            <p:strVal val="#ppt_x"/>
                                          </p:val>
                                        </p:tav>
                                      </p:tavLst>
                                    </p:anim>
                                    <p:anim calcmode="lin" valueType="num">
                                      <p:cBhvr>
                                        <p:cTn id="14" dur="1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barn(inVertical)">
                                      <p:cBhvr>
                                        <p:cTn id="19" dur="1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2230" y="0"/>
            <a:ext cx="16325244" cy="9144000"/>
          </a:xfrm>
          <a:prstGeom prst="rect">
            <a:avLst/>
          </a:prstGeom>
          <a:blipFill>
            <a:blip r:embed="rId2" cstate="print"/>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5224" tIns="72612" rIns="145224" bIns="72612" rtlCol="0" anchor="ctr"/>
          <a:lstStyle/>
          <a:p>
            <a:pPr algn="ctr"/>
            <a:r>
              <a:rPr lang="en-US"/>
              <a:t>444444444444444444444x=,k m                        </a:t>
            </a:r>
          </a:p>
        </p:txBody>
      </p:sp>
      <p:sp>
        <p:nvSpPr>
          <p:cNvPr id="4" name="WordArt 12"/>
          <p:cNvSpPr>
            <a:spLocks noChangeArrowheads="1" noChangeShapeType="1" noTextEdit="1"/>
          </p:cNvSpPr>
          <p:nvPr/>
        </p:nvSpPr>
        <p:spPr bwMode="auto">
          <a:xfrm rot="432432">
            <a:off x="3674552" y="4017108"/>
            <a:ext cx="9521791" cy="2325053"/>
          </a:xfrm>
          <a:prstGeom prst="rect">
            <a:avLst/>
          </a:prstGeom>
        </p:spPr>
        <p:txBody>
          <a:bodyPr wrap="none" lIns="145224" tIns="72612" rIns="145224" bIns="72612" fromWordArt="1">
            <a:prstTxWarp prst="textSlantUp">
              <a:avLst>
                <a:gd name="adj" fmla="val 55556"/>
              </a:avLst>
            </a:prstTxWarp>
          </a:bodyPr>
          <a:lstStyle/>
          <a:p>
            <a:r>
              <a:rPr lang="vi-VN" sz="5700" kern="10">
                <a:ln w="9525">
                  <a:solidFill>
                    <a:srgbClr val="000000"/>
                  </a:solidFill>
                  <a:round/>
                  <a:headEnd/>
                  <a:tailEnd/>
                </a:ln>
                <a:gradFill rotWithShape="1">
                  <a:gsLst>
                    <a:gs pos="0">
                      <a:srgbClr val="FFCC00"/>
                    </a:gs>
                    <a:gs pos="100000">
                      <a:srgbClr val="0000FF"/>
                    </a:gs>
                  </a:gsLst>
                  <a:lin ang="5400000" scaled="1"/>
                </a:gradFill>
                <a:latin typeface="Verdana"/>
                <a:hlinkClick r:id="rId3" action="ppaction://hlinkfile"/>
              </a:rPr>
              <a:t>Khởi động</a:t>
            </a:r>
            <a:endParaRPr lang="en-US" sz="5700" kern="10">
              <a:ln w="9525">
                <a:solidFill>
                  <a:srgbClr val="000000"/>
                </a:solidFill>
                <a:round/>
                <a:headEnd/>
                <a:tailEnd/>
              </a:ln>
              <a:gradFill rotWithShape="1">
                <a:gsLst>
                  <a:gs pos="0">
                    <a:srgbClr val="FFCC00"/>
                  </a:gs>
                  <a:gs pos="100000">
                    <a:srgbClr val="0000FF"/>
                  </a:gs>
                </a:gsLst>
                <a:lin ang="5400000" scaled="1"/>
              </a:gradFill>
              <a:latin typeface="Verdana"/>
            </a:endParaRPr>
          </a:p>
        </p:txBody>
      </p:sp>
    </p:spTree>
    <p:extLst>
      <p:ext uri="{BB962C8B-B14F-4D97-AF65-F5344CB8AC3E}">
        <p14:creationId xmlns:p14="http://schemas.microsoft.com/office/powerpoint/2010/main" val="236235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AC3AB2F-C1F7-CFA0-1076-6760C05BB1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E3CAA97-B727-A819-4B12-5DD391B5E0FA}"/>
              </a:ext>
            </a:extLst>
          </p:cNvPr>
          <p:cNvSpPr>
            <a:spLocks noGrp="1"/>
          </p:cNvSpPr>
          <p:nvPr>
            <p:ph type="title"/>
          </p:nvPr>
        </p:nvSpPr>
        <p:spPr>
          <a:xfrm>
            <a:off x="813832" y="15721"/>
            <a:ext cx="14648974" cy="700087"/>
          </a:xfrm>
        </p:spPr>
        <p:txBody>
          <a:bodyPr/>
          <a:lstStyle/>
          <a:p>
            <a:r>
              <a:rPr lang="en-US" sz="3700" i="1">
                <a:latin typeface="Times New Roman" pitchFamily="18" charset="0"/>
                <a:cs typeface="Times New Roman" pitchFamily="18" charset="0"/>
              </a:rPr>
              <a:t>Thứ Tư ngày 05 tháng 03 năm 2024</a:t>
            </a:r>
          </a:p>
        </p:txBody>
      </p:sp>
      <p:sp>
        <p:nvSpPr>
          <p:cNvPr id="6" name="Title 1">
            <a:extLst>
              <a:ext uri="{FF2B5EF4-FFF2-40B4-BE49-F238E27FC236}">
                <a16:creationId xmlns:a16="http://schemas.microsoft.com/office/drawing/2014/main" xmlns="" id="{9E2CA479-D976-5626-6502-4F10FF2DC3C5}"/>
              </a:ext>
            </a:extLst>
          </p:cNvPr>
          <p:cNvSpPr txBox="1">
            <a:spLocks/>
          </p:cNvSpPr>
          <p:nvPr/>
        </p:nvSpPr>
        <p:spPr bwMode="auto">
          <a:xfrm>
            <a:off x="670719" y="563409"/>
            <a:ext cx="14648974"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3700" b="1" u="sng" kern="0">
                <a:solidFill>
                  <a:schemeClr val="tx2"/>
                </a:solidFill>
                <a:latin typeface="Times New Roman" pitchFamily="18" charset="0"/>
                <a:ea typeface="+mj-ea"/>
                <a:cs typeface="Times New Roman" pitchFamily="18" charset="0"/>
              </a:rPr>
              <a:t>Hoạt động trải nghiệm</a:t>
            </a:r>
            <a:r>
              <a:rPr lang="en-US" sz="3700" b="1" kern="0">
                <a:solidFill>
                  <a:schemeClr val="tx2"/>
                </a:solidFill>
                <a:latin typeface="Times New Roman" pitchFamily="18" charset="0"/>
                <a:ea typeface="+mj-ea"/>
                <a:cs typeface="Times New Roman" pitchFamily="18" charset="0"/>
              </a:rPr>
              <a:t>:</a:t>
            </a:r>
          </a:p>
        </p:txBody>
      </p:sp>
      <p:sp>
        <p:nvSpPr>
          <p:cNvPr id="7" name="Title 1">
            <a:extLst>
              <a:ext uri="{FF2B5EF4-FFF2-40B4-BE49-F238E27FC236}">
                <a16:creationId xmlns:a16="http://schemas.microsoft.com/office/drawing/2014/main" xmlns="" id="{7D518515-6F02-2615-4705-529817079A7A}"/>
              </a:ext>
            </a:extLst>
          </p:cNvPr>
          <p:cNvSpPr txBox="1">
            <a:spLocks/>
          </p:cNvSpPr>
          <p:nvPr/>
        </p:nvSpPr>
        <p:spPr bwMode="auto">
          <a:xfrm>
            <a:off x="899318" y="1173009"/>
            <a:ext cx="14648974" cy="111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5400" b="1" kern="0">
                <a:solidFill>
                  <a:srgbClr val="FF0000"/>
                </a:solidFill>
                <a:latin typeface="Times New Roman" pitchFamily="18" charset="0"/>
                <a:ea typeface="+mj-ea"/>
                <a:cs typeface="Times New Roman" pitchFamily="18" charset="0"/>
              </a:rPr>
              <a:t>Hoạt động giáo dục theo chủ đề: </a:t>
            </a:r>
            <a:r>
              <a:rPr lang="en-US" sz="7200" b="1" kern="0">
                <a:solidFill>
                  <a:srgbClr val="FF0000"/>
                </a:solidFill>
                <a:latin typeface="Times New Roman" pitchFamily="18" charset="0"/>
                <a:ea typeface="+mj-ea"/>
                <a:cs typeface="Times New Roman" pitchFamily="18" charset="0"/>
              </a:rPr>
              <a:t>Mẹ của em</a:t>
            </a:r>
            <a:endParaRPr lang="en-US" sz="5400" b="1" kern="0">
              <a:solidFill>
                <a:srgbClr val="FF0000"/>
              </a:solidFill>
              <a:latin typeface="Times New Roman" pitchFamily="18" charset="0"/>
              <a:ea typeface="+mj-ea"/>
              <a:cs typeface="Times New Roman" pitchFamily="18" charset="0"/>
            </a:endParaRPr>
          </a:p>
        </p:txBody>
      </p:sp>
      <p:pic>
        <p:nvPicPr>
          <p:cNvPr id="14" name="图片 73732" descr="PPT素材-12">
            <a:extLst>
              <a:ext uri="{FF2B5EF4-FFF2-40B4-BE49-F238E27FC236}">
                <a16:creationId xmlns:a16="http://schemas.microsoft.com/office/drawing/2014/main" xmlns="" id="{1FE6B813-2D0A-FD81-D0AC-1D06ACAD7AC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60" r="-2" b="5237"/>
          <a:stretch/>
        </p:blipFill>
        <p:spPr bwMode="auto">
          <a:xfrm>
            <a:off x="1204119" y="2514600"/>
            <a:ext cx="13868400" cy="66184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xmlns="" id="{DAB06881-A39F-9C85-E342-88DC5892E34A}"/>
              </a:ext>
            </a:extLst>
          </p:cNvPr>
          <p:cNvSpPr txBox="1"/>
          <p:nvPr/>
        </p:nvSpPr>
        <p:spPr>
          <a:xfrm>
            <a:off x="2042319" y="5257800"/>
            <a:ext cx="10902923" cy="1308032"/>
          </a:xfrm>
          <a:prstGeom prst="rect">
            <a:avLst/>
          </a:prstGeom>
          <a:noFill/>
        </p:spPr>
        <p:txBody>
          <a:bodyPr wrap="square" lIns="91421" tIns="45711" rIns="91421" bIns="45711">
            <a:spAutoFit/>
          </a:bodyPr>
          <a:lstStyle/>
          <a:p>
            <a:pPr algn="ctr"/>
            <a:r>
              <a:rPr lang="en-US" sz="7900" b="1">
                <a:solidFill>
                  <a:srgbClr val="FF0000"/>
                </a:solidFill>
                <a:latin typeface="Times New Roman" pitchFamily="18" charset="0"/>
                <a:cs typeface="Times New Roman" pitchFamily="18" charset="0"/>
              </a:rPr>
              <a:t> </a:t>
            </a:r>
            <a:r>
              <a:rPr lang="en-US" sz="6000" b="1">
                <a:solidFill>
                  <a:srgbClr val="FF0000"/>
                </a:solidFill>
                <a:latin typeface="Times New Roman" pitchFamily="18" charset="0"/>
                <a:cs typeface="Times New Roman" pitchFamily="18" charset="0"/>
              </a:rPr>
              <a:t>VẬN DỤNG, TRẢI NGHIỆM</a:t>
            </a:r>
            <a:endParaRPr lang="en-US" sz="7900" b="1" dirty="0">
              <a:solidFill>
                <a:srgbClr val="FF0000"/>
              </a:solidFill>
            </a:endParaRPr>
          </a:p>
        </p:txBody>
      </p:sp>
    </p:spTree>
    <p:extLst>
      <p:ext uri="{BB962C8B-B14F-4D97-AF65-F5344CB8AC3E}">
        <p14:creationId xmlns:p14="http://schemas.microsoft.com/office/powerpoint/2010/main" val="54875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69D9E44-ADD9-0AE1-AC09-74AC7834B4CD}"/>
            </a:ext>
          </a:extLst>
        </p:cNvPr>
        <p:cNvGrpSpPr/>
        <p:nvPr/>
      </p:nvGrpSpPr>
      <p:grpSpPr>
        <a:xfrm>
          <a:off x="0" y="0"/>
          <a:ext cx="0" cy="0"/>
          <a:chOff x="0" y="0"/>
          <a:chExt cx="0" cy="0"/>
        </a:xfrm>
      </p:grpSpPr>
      <p:pic>
        <p:nvPicPr>
          <p:cNvPr id="3" name="Chú Bộ Đội - Nhạc Thiếu Nhi Có Lời (online-video-cutter.com).mp4">
            <a:hlinkClick r:id="" action="ppaction://media"/>
            <a:extLst>
              <a:ext uri="{FF2B5EF4-FFF2-40B4-BE49-F238E27FC236}">
                <a16:creationId xmlns:a16="http://schemas.microsoft.com/office/drawing/2014/main" xmlns="" id="{4C70BA3D-A07B-3F80-7144-21B4B9B87D51}"/>
              </a:ext>
            </a:extLst>
          </p:cNvPr>
          <p:cNvPicPr>
            <a:picLocks noRot="1" noChangeAspect="1"/>
          </p:cNvPicPr>
          <p:nvPr>
            <a:videoFile r:link="rId1"/>
          </p:nvPr>
        </p:nvPicPr>
        <p:blipFill>
          <a:blip r:embed="rId3" cstate="print"/>
          <a:stretch>
            <a:fillRect/>
          </a:stretch>
        </p:blipFill>
        <p:spPr>
          <a:xfrm>
            <a:off x="3" y="0"/>
            <a:ext cx="16276636" cy="9144000"/>
          </a:xfrm>
          <a:prstGeom prst="rect">
            <a:avLst/>
          </a:prstGeom>
        </p:spPr>
      </p:pic>
    </p:spTree>
    <p:extLst>
      <p:ext uri="{BB962C8B-B14F-4D97-AF65-F5344CB8AC3E}">
        <p14:creationId xmlns:p14="http://schemas.microsoft.com/office/powerpoint/2010/main" val="1333069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319" y="40417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12">
            <a:extLst>
              <a:ext uri="{FF2B5EF4-FFF2-40B4-BE49-F238E27FC236}">
                <a16:creationId xmlns:a16="http://schemas.microsoft.com/office/drawing/2014/main" xmlns="" id="{58C39E5F-E7FE-6616-C69E-4C810DC32C11}"/>
              </a:ext>
            </a:extLst>
          </p:cNvPr>
          <p:cNvSpPr>
            <a:spLocks noChangeArrowheads="1" noChangeShapeType="1" noTextEdit="1"/>
          </p:cNvSpPr>
          <p:nvPr/>
        </p:nvSpPr>
        <p:spPr bwMode="auto">
          <a:xfrm>
            <a:off x="4364941" y="3060527"/>
            <a:ext cx="7227008" cy="3442363"/>
          </a:xfrm>
          <a:prstGeom prst="rect">
            <a:avLst/>
          </a:prstGeom>
        </p:spPr>
        <p:txBody>
          <a:bodyPr wrap="none" fromWordArt="1">
            <a:prstTxWarp prst="textPlain">
              <a:avLst>
                <a:gd name="adj" fmla="val 49882"/>
              </a:avLst>
            </a:prstTxWarp>
          </a:bodyPr>
          <a:lstStyle/>
          <a:p>
            <a:pPr algn="ctr" fontAlgn="base">
              <a:spcBef>
                <a:spcPct val="0"/>
              </a:spcBef>
              <a:spcAft>
                <a:spcPct val="0"/>
              </a:spcAft>
            </a:pPr>
            <a:r>
              <a:rPr lang="vi-VN" sz="3600" b="1" kern="10" dirty="0">
                <a:ln w="9525">
                  <a:solidFill>
                    <a:srgbClr val="0000FF"/>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TRÂN TRỌNG CẢM ƠN</a:t>
            </a:r>
            <a:endParaRPr lang="en-US" sz="3600" b="1" kern="10" dirty="0">
              <a:ln w="9525">
                <a:solidFill>
                  <a:srgbClr val="0000FF"/>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endParaRPr>
          </a:p>
          <a:p>
            <a:pPr algn="ctr" fontAlgn="base">
              <a:spcBef>
                <a:spcPct val="0"/>
              </a:spcBef>
              <a:spcAft>
                <a:spcPct val="0"/>
              </a:spcAft>
            </a:pPr>
            <a:r>
              <a:rPr lang="en-US" sz="3600" b="1" kern="10" dirty="0">
                <a:ln w="9525">
                  <a:solidFill>
                    <a:srgbClr val="0000FF"/>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QUÝ THẦY CÔ GIÁO</a:t>
            </a:r>
            <a:r>
              <a:rPr lang="vi-VN" sz="3600" b="1" kern="10" dirty="0">
                <a:ln w="9525">
                  <a:solidFill>
                    <a:srgbClr val="0000FF"/>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a:t>
            </a:r>
            <a:endParaRPr lang="en-US" sz="3600" b="1" kern="10" dirty="0">
              <a:ln w="9525">
                <a:solidFill>
                  <a:srgbClr val="0000FF"/>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pic>
        <p:nvPicPr>
          <p:cNvPr id="4" name="đoạn chào">
            <a:hlinkClick r:id="" action="ppaction://media"/>
            <a:extLst>
              <a:ext uri="{FF2B5EF4-FFF2-40B4-BE49-F238E27FC236}">
                <a16:creationId xmlns:a16="http://schemas.microsoft.com/office/drawing/2014/main" xmlns="" id="{81CEAFBD-4AE4-4584-E891-E7D4CC206FF0}"/>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3853319" y="7753538"/>
            <a:ext cx="1753394" cy="986284"/>
          </a:xfrm>
          <a:prstGeom prst="rect">
            <a:avLst/>
          </a:prstGeom>
        </p:spPr>
      </p:pic>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220251220761">
            <a:hlinkClick r:id="" action="ppaction://media"/>
            <a:extLst>
              <a:ext uri="{FF2B5EF4-FFF2-40B4-BE49-F238E27FC236}">
                <a16:creationId xmlns:a16="http://schemas.microsoft.com/office/drawing/2014/main" xmlns="" id="{F21A3A02-A628-BC09-8362-7AC86F1280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304800"/>
            <a:ext cx="16276637" cy="7862888"/>
          </a:xfrm>
        </p:spPr>
      </p:pic>
    </p:spTree>
    <p:extLst>
      <p:ext uri="{BB962C8B-B14F-4D97-AF65-F5344CB8AC3E}">
        <p14:creationId xmlns:p14="http://schemas.microsoft.com/office/powerpoint/2010/main" val="265002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7D47B9-5837-7256-0621-71AF01822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8C03886D-0E13-E514-73FC-42E4CDD2B3C5}"/>
              </a:ext>
            </a:extLst>
          </p:cNvPr>
          <p:cNvSpPr>
            <a:spLocks noGrp="1"/>
          </p:cNvSpPr>
          <p:nvPr>
            <p:ph type="title"/>
          </p:nvPr>
        </p:nvSpPr>
        <p:spPr>
          <a:xfrm>
            <a:off x="813832" y="15721"/>
            <a:ext cx="14648974" cy="700087"/>
          </a:xfrm>
        </p:spPr>
        <p:txBody>
          <a:bodyPr/>
          <a:lstStyle/>
          <a:p>
            <a:r>
              <a:rPr lang="en-US" sz="3700" i="1">
                <a:latin typeface="Times New Roman" pitchFamily="18" charset="0"/>
                <a:cs typeface="Times New Roman" pitchFamily="18" charset="0"/>
              </a:rPr>
              <a:t>Thứ Tư ngày 05 tháng 03 năm 2024</a:t>
            </a:r>
          </a:p>
        </p:txBody>
      </p:sp>
      <p:sp>
        <p:nvSpPr>
          <p:cNvPr id="6" name="Title 1">
            <a:extLst>
              <a:ext uri="{FF2B5EF4-FFF2-40B4-BE49-F238E27FC236}">
                <a16:creationId xmlns:a16="http://schemas.microsoft.com/office/drawing/2014/main" xmlns="" id="{CFFC0C5D-36AD-F966-F642-D0B3D4EF1DFA}"/>
              </a:ext>
            </a:extLst>
          </p:cNvPr>
          <p:cNvSpPr txBox="1">
            <a:spLocks/>
          </p:cNvSpPr>
          <p:nvPr/>
        </p:nvSpPr>
        <p:spPr bwMode="auto">
          <a:xfrm>
            <a:off x="670719" y="563409"/>
            <a:ext cx="14648974"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3700" b="1" u="sng" kern="0">
                <a:solidFill>
                  <a:schemeClr val="tx2"/>
                </a:solidFill>
                <a:latin typeface="Times New Roman" pitchFamily="18" charset="0"/>
                <a:ea typeface="+mj-ea"/>
                <a:cs typeface="Times New Roman" pitchFamily="18" charset="0"/>
              </a:rPr>
              <a:t>Hoạt động trải nghiệm</a:t>
            </a:r>
            <a:r>
              <a:rPr lang="en-US" sz="3700" b="1" kern="0">
                <a:solidFill>
                  <a:schemeClr val="tx2"/>
                </a:solidFill>
                <a:latin typeface="Times New Roman" pitchFamily="18" charset="0"/>
                <a:ea typeface="+mj-ea"/>
                <a:cs typeface="Times New Roman" pitchFamily="18" charset="0"/>
              </a:rPr>
              <a:t>:</a:t>
            </a:r>
          </a:p>
        </p:txBody>
      </p:sp>
      <p:sp>
        <p:nvSpPr>
          <p:cNvPr id="7" name="Title 1">
            <a:extLst>
              <a:ext uri="{FF2B5EF4-FFF2-40B4-BE49-F238E27FC236}">
                <a16:creationId xmlns:a16="http://schemas.microsoft.com/office/drawing/2014/main" xmlns="" id="{F189D4D1-693D-1E8F-FBAF-D8C27DF2706C}"/>
              </a:ext>
            </a:extLst>
          </p:cNvPr>
          <p:cNvSpPr txBox="1">
            <a:spLocks/>
          </p:cNvSpPr>
          <p:nvPr/>
        </p:nvSpPr>
        <p:spPr bwMode="auto">
          <a:xfrm>
            <a:off x="899318" y="1173009"/>
            <a:ext cx="14648974" cy="111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5400" b="1" kern="0">
                <a:solidFill>
                  <a:srgbClr val="FF0000"/>
                </a:solidFill>
                <a:latin typeface="Times New Roman" pitchFamily="18" charset="0"/>
                <a:ea typeface="+mj-ea"/>
                <a:cs typeface="Times New Roman" pitchFamily="18" charset="0"/>
              </a:rPr>
              <a:t>Hoạt động giáo dục theo chủ đề: </a:t>
            </a:r>
            <a:r>
              <a:rPr lang="en-US" sz="7200" b="1" kern="0">
                <a:solidFill>
                  <a:srgbClr val="FF0000"/>
                </a:solidFill>
                <a:latin typeface="Times New Roman" pitchFamily="18" charset="0"/>
                <a:ea typeface="+mj-ea"/>
                <a:cs typeface="Times New Roman" pitchFamily="18" charset="0"/>
              </a:rPr>
              <a:t>Mẹ của em</a:t>
            </a:r>
            <a:endParaRPr lang="en-US" sz="5400" b="1" kern="0">
              <a:solidFill>
                <a:srgbClr val="FF0000"/>
              </a:solidFill>
              <a:latin typeface="Times New Roman" pitchFamily="18" charset="0"/>
              <a:ea typeface="+mj-ea"/>
              <a:cs typeface="Times New Roman" pitchFamily="18" charset="0"/>
            </a:endParaRPr>
          </a:p>
        </p:txBody>
      </p:sp>
      <p:pic>
        <p:nvPicPr>
          <p:cNvPr id="4" name="Picture 3">
            <a:extLst>
              <a:ext uri="{FF2B5EF4-FFF2-40B4-BE49-F238E27FC236}">
                <a16:creationId xmlns:a16="http://schemas.microsoft.com/office/drawing/2014/main" xmlns="" id="{61241E7D-0138-DDE8-A67B-9B8A7FA03CAD}"/>
              </a:ext>
            </a:extLst>
          </p:cNvPr>
          <p:cNvPicPr>
            <a:picLocks noChangeAspect="1"/>
          </p:cNvPicPr>
          <p:nvPr/>
        </p:nvPicPr>
        <p:blipFill>
          <a:blip r:embed="rId2"/>
          <a:stretch>
            <a:fillRect/>
          </a:stretch>
        </p:blipFill>
        <p:spPr>
          <a:xfrm>
            <a:off x="1356519" y="1157769"/>
            <a:ext cx="13963174" cy="7955269"/>
          </a:xfrm>
          <a:prstGeom prst="rect">
            <a:avLst/>
          </a:prstGeom>
        </p:spPr>
      </p:pic>
    </p:spTree>
    <p:extLst>
      <p:ext uri="{BB962C8B-B14F-4D97-AF65-F5344CB8AC3E}">
        <p14:creationId xmlns:p14="http://schemas.microsoft.com/office/powerpoint/2010/main" val="3080822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4"/>
                                        </p:tgtEl>
                                      </p:cBhvr>
                                    </p:animEffect>
                                    <p:set>
                                      <p:cBhvr>
                                        <p:cTn id="7" dur="1" fill="hold">
                                          <p:stCondLst>
                                            <p:cond delay="9"/>
                                          </p:stCondLst>
                                        </p:cTn>
                                        <p:tgtEl>
                                          <p:spTgt spid="4"/>
                                        </p:tgtEl>
                                        <p:attrNameLst>
                                          <p:attrName>style.visibility</p:attrName>
                                        </p:attrNameLst>
                                      </p:cBhvr>
                                      <p:to>
                                        <p:strVal val="hidden"/>
                                      </p:to>
                                    </p:se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32" y="15721"/>
            <a:ext cx="14648974" cy="700087"/>
          </a:xfrm>
        </p:spPr>
        <p:txBody>
          <a:bodyPr/>
          <a:lstStyle/>
          <a:p>
            <a:r>
              <a:rPr lang="en-US" sz="3700" i="1">
                <a:latin typeface="Times New Roman" pitchFamily="18" charset="0"/>
                <a:cs typeface="Times New Roman" pitchFamily="18" charset="0"/>
              </a:rPr>
              <a:t>Thứ Tư ngày 05 tháng 03 năm 2024</a:t>
            </a:r>
          </a:p>
        </p:txBody>
      </p:sp>
      <p:sp>
        <p:nvSpPr>
          <p:cNvPr id="6" name="Title 1"/>
          <p:cNvSpPr txBox="1">
            <a:spLocks/>
          </p:cNvSpPr>
          <p:nvPr/>
        </p:nvSpPr>
        <p:spPr bwMode="auto">
          <a:xfrm>
            <a:off x="670719" y="563409"/>
            <a:ext cx="14648974"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3700" b="1" u="sng" kern="0">
                <a:solidFill>
                  <a:schemeClr val="tx2"/>
                </a:solidFill>
                <a:latin typeface="Times New Roman" pitchFamily="18" charset="0"/>
                <a:ea typeface="+mj-ea"/>
                <a:cs typeface="Times New Roman" pitchFamily="18" charset="0"/>
              </a:rPr>
              <a:t>Hoạt động trải nghiệm</a:t>
            </a:r>
            <a:r>
              <a:rPr lang="en-US" sz="3700" b="1" kern="0">
                <a:solidFill>
                  <a:schemeClr val="tx2"/>
                </a:solidFill>
                <a:latin typeface="Times New Roman" pitchFamily="18" charset="0"/>
                <a:ea typeface="+mj-ea"/>
                <a:cs typeface="Times New Roman" pitchFamily="18" charset="0"/>
              </a:rPr>
              <a:t>:</a:t>
            </a:r>
          </a:p>
        </p:txBody>
      </p:sp>
      <p:sp>
        <p:nvSpPr>
          <p:cNvPr id="7" name="Title 1"/>
          <p:cNvSpPr txBox="1">
            <a:spLocks/>
          </p:cNvSpPr>
          <p:nvPr/>
        </p:nvSpPr>
        <p:spPr bwMode="auto">
          <a:xfrm>
            <a:off x="899318" y="1173009"/>
            <a:ext cx="14648974" cy="111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5400" b="1" kern="0">
                <a:solidFill>
                  <a:srgbClr val="FF0000"/>
                </a:solidFill>
                <a:latin typeface="Times New Roman" pitchFamily="18" charset="0"/>
                <a:ea typeface="+mj-ea"/>
                <a:cs typeface="Times New Roman" pitchFamily="18" charset="0"/>
              </a:rPr>
              <a:t>Hoạt động giáo dục theo chủ đề: </a:t>
            </a:r>
            <a:r>
              <a:rPr lang="en-US" sz="7200" b="1" kern="0">
                <a:solidFill>
                  <a:srgbClr val="FF0000"/>
                </a:solidFill>
                <a:latin typeface="Times New Roman" pitchFamily="18" charset="0"/>
                <a:ea typeface="+mj-ea"/>
                <a:cs typeface="Times New Roman" pitchFamily="18" charset="0"/>
              </a:rPr>
              <a:t>Mẹ của em</a:t>
            </a:r>
            <a:endParaRPr lang="en-US" sz="5400" b="1" kern="0">
              <a:solidFill>
                <a:srgbClr val="FF0000"/>
              </a:solidFill>
              <a:latin typeface="Times New Roman" pitchFamily="18" charset="0"/>
              <a:ea typeface="+mj-ea"/>
              <a:cs typeface="Times New Roman" pitchFamily="18" charset="0"/>
            </a:endParaRPr>
          </a:p>
        </p:txBody>
      </p:sp>
      <p:pic>
        <p:nvPicPr>
          <p:cNvPr id="14" name="图片 73732" descr="PPT素材-12">
            <a:extLst>
              <a:ext uri="{FF2B5EF4-FFF2-40B4-BE49-F238E27FC236}">
                <a16:creationId xmlns:a16="http://schemas.microsoft.com/office/drawing/2014/main" xmlns="" id="{2440F643-AB53-2EB5-9D6E-AD894DE3E1A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60" r="-2" b="5237"/>
          <a:stretch/>
        </p:blipFill>
        <p:spPr bwMode="auto">
          <a:xfrm>
            <a:off x="1204119" y="2514600"/>
            <a:ext cx="13868400" cy="66184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xmlns="" id="{413CCF62-9064-FDA9-1B40-E7A9278F2AC4}"/>
              </a:ext>
            </a:extLst>
          </p:cNvPr>
          <p:cNvSpPr txBox="1"/>
          <p:nvPr/>
        </p:nvSpPr>
        <p:spPr>
          <a:xfrm>
            <a:off x="2042319" y="5257800"/>
            <a:ext cx="10902923" cy="1308032"/>
          </a:xfrm>
          <a:prstGeom prst="rect">
            <a:avLst/>
          </a:prstGeom>
          <a:noFill/>
        </p:spPr>
        <p:txBody>
          <a:bodyPr wrap="square" lIns="91421" tIns="45711" rIns="91421" bIns="45711">
            <a:spAutoFit/>
          </a:bodyPr>
          <a:lstStyle/>
          <a:p>
            <a:pPr algn="ctr"/>
            <a:r>
              <a:rPr lang="en-US" sz="7900" b="1">
                <a:solidFill>
                  <a:srgbClr val="FF0000"/>
                </a:solidFill>
                <a:latin typeface="Times New Roman" pitchFamily="18" charset="0"/>
                <a:cs typeface="Times New Roman" pitchFamily="18" charset="0"/>
              </a:rPr>
              <a:t> </a:t>
            </a:r>
            <a:r>
              <a:rPr lang="en-US" sz="6000" b="1">
                <a:solidFill>
                  <a:srgbClr val="FF0000"/>
                </a:solidFill>
                <a:latin typeface="Times New Roman" pitchFamily="18" charset="0"/>
                <a:cs typeface="Times New Roman" pitchFamily="18" charset="0"/>
              </a:rPr>
              <a:t>HÌNH THÀNH KIẾN THỨC</a:t>
            </a:r>
            <a:endParaRPr lang="en-US" sz="79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8AA74FF-987A-3F22-8D86-63EDF7AD6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CDD15696-052B-BE8F-250E-2BAEA24C05E8}"/>
              </a:ext>
            </a:extLst>
          </p:cNvPr>
          <p:cNvSpPr>
            <a:spLocks noGrp="1"/>
          </p:cNvSpPr>
          <p:nvPr>
            <p:ph type="title"/>
          </p:nvPr>
        </p:nvSpPr>
        <p:spPr>
          <a:xfrm>
            <a:off x="813832" y="15721"/>
            <a:ext cx="14648974" cy="700087"/>
          </a:xfrm>
        </p:spPr>
        <p:txBody>
          <a:bodyPr/>
          <a:lstStyle/>
          <a:p>
            <a:r>
              <a:rPr lang="en-US" sz="3700" i="1">
                <a:latin typeface="Times New Roman" pitchFamily="18" charset="0"/>
                <a:cs typeface="Times New Roman" pitchFamily="18" charset="0"/>
              </a:rPr>
              <a:t>Thứ Tư ngày 05 tháng 03 năm 2024</a:t>
            </a:r>
          </a:p>
        </p:txBody>
      </p:sp>
      <p:sp>
        <p:nvSpPr>
          <p:cNvPr id="6" name="Title 1">
            <a:extLst>
              <a:ext uri="{FF2B5EF4-FFF2-40B4-BE49-F238E27FC236}">
                <a16:creationId xmlns:a16="http://schemas.microsoft.com/office/drawing/2014/main" xmlns="" id="{550FF1CC-0350-FEF8-614B-C87521B0B046}"/>
              </a:ext>
            </a:extLst>
          </p:cNvPr>
          <p:cNvSpPr txBox="1">
            <a:spLocks/>
          </p:cNvSpPr>
          <p:nvPr/>
        </p:nvSpPr>
        <p:spPr bwMode="auto">
          <a:xfrm>
            <a:off x="670719" y="563409"/>
            <a:ext cx="14648974"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3700" b="1" u="sng" kern="0">
                <a:solidFill>
                  <a:schemeClr val="tx2"/>
                </a:solidFill>
                <a:latin typeface="Times New Roman" pitchFamily="18" charset="0"/>
                <a:ea typeface="+mj-ea"/>
                <a:cs typeface="Times New Roman" pitchFamily="18" charset="0"/>
              </a:rPr>
              <a:t>Hoạt động trải nghiệm</a:t>
            </a:r>
            <a:r>
              <a:rPr lang="en-US" sz="3700" b="1" kern="0">
                <a:solidFill>
                  <a:schemeClr val="tx2"/>
                </a:solidFill>
                <a:latin typeface="Times New Roman" pitchFamily="18" charset="0"/>
                <a:ea typeface="+mj-ea"/>
                <a:cs typeface="Times New Roman" pitchFamily="18" charset="0"/>
              </a:rPr>
              <a:t>:</a:t>
            </a:r>
          </a:p>
        </p:txBody>
      </p:sp>
      <p:sp>
        <p:nvSpPr>
          <p:cNvPr id="7" name="Title 1">
            <a:extLst>
              <a:ext uri="{FF2B5EF4-FFF2-40B4-BE49-F238E27FC236}">
                <a16:creationId xmlns:a16="http://schemas.microsoft.com/office/drawing/2014/main" xmlns="" id="{B8562FA0-FE8F-70DB-56B7-5C16167316C7}"/>
              </a:ext>
            </a:extLst>
          </p:cNvPr>
          <p:cNvSpPr txBox="1">
            <a:spLocks/>
          </p:cNvSpPr>
          <p:nvPr/>
        </p:nvSpPr>
        <p:spPr bwMode="auto">
          <a:xfrm>
            <a:off x="899318" y="1173009"/>
            <a:ext cx="14648974" cy="111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5400" b="1" kern="0">
                <a:solidFill>
                  <a:srgbClr val="FF0000"/>
                </a:solidFill>
                <a:latin typeface="Times New Roman" pitchFamily="18" charset="0"/>
                <a:ea typeface="+mj-ea"/>
                <a:cs typeface="Times New Roman" pitchFamily="18" charset="0"/>
              </a:rPr>
              <a:t>Hoạt động giáo dục theo chủ đề: </a:t>
            </a:r>
            <a:r>
              <a:rPr lang="en-US" sz="7200" b="1" kern="0">
                <a:solidFill>
                  <a:srgbClr val="FF0000"/>
                </a:solidFill>
                <a:latin typeface="Times New Roman" pitchFamily="18" charset="0"/>
                <a:ea typeface="+mj-ea"/>
                <a:cs typeface="Times New Roman" pitchFamily="18" charset="0"/>
              </a:rPr>
              <a:t>Mẹ của em</a:t>
            </a:r>
            <a:endParaRPr lang="en-US" sz="5400" b="1" kern="0">
              <a:solidFill>
                <a:srgbClr val="FF0000"/>
              </a:solidFill>
              <a:latin typeface="Times New Roman" pitchFamily="18" charset="0"/>
              <a:ea typeface="+mj-ea"/>
              <a:cs typeface="Times New Roman" pitchFamily="18" charset="0"/>
            </a:endParaRPr>
          </a:p>
        </p:txBody>
      </p:sp>
      <p:pic>
        <p:nvPicPr>
          <p:cNvPr id="3" name="Picture 2" descr="D:\2021 - 2022\Dự giờ\images.jpg">
            <a:extLst>
              <a:ext uri="{FF2B5EF4-FFF2-40B4-BE49-F238E27FC236}">
                <a16:creationId xmlns:a16="http://schemas.microsoft.com/office/drawing/2014/main" xmlns="" id="{1D4584BB-5F87-5387-6C88-90EA4CB22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319" y="2285999"/>
            <a:ext cx="14496571" cy="62945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DD988F2A-D890-3EEA-1A90-D1EB0722CB27}"/>
              </a:ext>
            </a:extLst>
          </p:cNvPr>
          <p:cNvSpPr txBox="1"/>
          <p:nvPr/>
        </p:nvSpPr>
        <p:spPr>
          <a:xfrm>
            <a:off x="2797581" y="4419600"/>
            <a:ext cx="10852447" cy="1308032"/>
          </a:xfrm>
          <a:prstGeom prst="rect">
            <a:avLst/>
          </a:prstGeom>
          <a:noFill/>
        </p:spPr>
        <p:txBody>
          <a:bodyPr wrap="square" lIns="91421" tIns="45711" rIns="91421" bIns="45711">
            <a:spAutoFit/>
          </a:bodyPr>
          <a:lstStyle/>
          <a:p>
            <a:pPr algn="ctr"/>
            <a:r>
              <a:rPr lang="en-US" sz="7900" b="1">
                <a:solidFill>
                  <a:srgbClr val="FF0000"/>
                </a:solidFill>
                <a:latin typeface="Times New Roman" pitchFamily="18" charset="0"/>
                <a:cs typeface="Times New Roman" pitchFamily="18" charset="0"/>
              </a:rPr>
              <a:t> </a:t>
            </a:r>
            <a:r>
              <a:rPr lang="en-US" sz="5400" b="1">
                <a:solidFill>
                  <a:srgbClr val="0000CC"/>
                </a:solidFill>
                <a:latin typeface="Times New Roman" pitchFamily="18" charset="0"/>
                <a:cs typeface="Times New Roman" pitchFamily="18" charset="0"/>
              </a:rPr>
              <a:t>Hoạt động 1: Cùng nhau hát</a:t>
            </a:r>
            <a:endParaRPr lang="en-US" sz="7900" b="1" dirty="0">
              <a:solidFill>
                <a:srgbClr val="0000CC"/>
              </a:solidFill>
            </a:endParaRPr>
          </a:p>
        </p:txBody>
      </p:sp>
    </p:spTree>
    <p:extLst>
      <p:ext uri="{BB962C8B-B14F-4D97-AF65-F5344CB8AC3E}">
        <p14:creationId xmlns:p14="http://schemas.microsoft.com/office/powerpoint/2010/main" val="30629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3CA0441-625E-B01D-EE85-EC891C75C0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E9CCDCE9-2B55-6CD9-AC6C-6EC3A65D535B}"/>
              </a:ext>
            </a:extLst>
          </p:cNvPr>
          <p:cNvSpPr>
            <a:spLocks noGrp="1"/>
          </p:cNvSpPr>
          <p:nvPr>
            <p:ph type="title"/>
          </p:nvPr>
        </p:nvSpPr>
        <p:spPr>
          <a:xfrm>
            <a:off x="813832" y="15721"/>
            <a:ext cx="14648974" cy="700087"/>
          </a:xfrm>
        </p:spPr>
        <p:txBody>
          <a:bodyPr/>
          <a:lstStyle/>
          <a:p>
            <a:r>
              <a:rPr lang="en-US" sz="3700" i="1">
                <a:latin typeface="Times New Roman" pitchFamily="18" charset="0"/>
                <a:cs typeface="Times New Roman" pitchFamily="18" charset="0"/>
              </a:rPr>
              <a:t>Thứ Tư ngày 05 tháng 03 năm 2024</a:t>
            </a:r>
          </a:p>
        </p:txBody>
      </p:sp>
      <p:sp>
        <p:nvSpPr>
          <p:cNvPr id="6" name="Title 1">
            <a:extLst>
              <a:ext uri="{FF2B5EF4-FFF2-40B4-BE49-F238E27FC236}">
                <a16:creationId xmlns:a16="http://schemas.microsoft.com/office/drawing/2014/main" xmlns="" id="{1F99CE43-F480-8974-F4C9-EA3BAC4B2490}"/>
              </a:ext>
            </a:extLst>
          </p:cNvPr>
          <p:cNvSpPr txBox="1">
            <a:spLocks/>
          </p:cNvSpPr>
          <p:nvPr/>
        </p:nvSpPr>
        <p:spPr bwMode="auto">
          <a:xfrm>
            <a:off x="670719" y="563409"/>
            <a:ext cx="14648974"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3700" b="1" u="sng" kern="0">
                <a:solidFill>
                  <a:schemeClr val="tx2"/>
                </a:solidFill>
                <a:latin typeface="Times New Roman" pitchFamily="18" charset="0"/>
                <a:ea typeface="+mj-ea"/>
                <a:cs typeface="Times New Roman" pitchFamily="18" charset="0"/>
              </a:rPr>
              <a:t>Hoạt động trải nghiệm</a:t>
            </a:r>
            <a:r>
              <a:rPr lang="en-US" sz="3700" b="1" kern="0">
                <a:solidFill>
                  <a:schemeClr val="tx2"/>
                </a:solidFill>
                <a:latin typeface="Times New Roman" pitchFamily="18" charset="0"/>
                <a:ea typeface="+mj-ea"/>
                <a:cs typeface="Times New Roman" pitchFamily="18" charset="0"/>
              </a:rPr>
              <a:t>:</a:t>
            </a:r>
          </a:p>
        </p:txBody>
      </p:sp>
      <p:sp>
        <p:nvSpPr>
          <p:cNvPr id="7" name="Title 1">
            <a:extLst>
              <a:ext uri="{FF2B5EF4-FFF2-40B4-BE49-F238E27FC236}">
                <a16:creationId xmlns:a16="http://schemas.microsoft.com/office/drawing/2014/main" xmlns="" id="{4B1F7246-922F-87F4-3037-14F929F8BE21}"/>
              </a:ext>
            </a:extLst>
          </p:cNvPr>
          <p:cNvSpPr txBox="1">
            <a:spLocks/>
          </p:cNvSpPr>
          <p:nvPr/>
        </p:nvSpPr>
        <p:spPr bwMode="auto">
          <a:xfrm>
            <a:off x="899318" y="1173009"/>
            <a:ext cx="14648974" cy="111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5400" b="1" kern="0">
                <a:solidFill>
                  <a:srgbClr val="FF0000"/>
                </a:solidFill>
                <a:latin typeface="Times New Roman" pitchFamily="18" charset="0"/>
                <a:ea typeface="+mj-ea"/>
                <a:cs typeface="Times New Roman" pitchFamily="18" charset="0"/>
              </a:rPr>
              <a:t>Hoạt động giáo dục theo chủ đề: </a:t>
            </a:r>
            <a:r>
              <a:rPr lang="en-US" sz="7200" b="1" kern="0">
                <a:solidFill>
                  <a:srgbClr val="FF0000"/>
                </a:solidFill>
                <a:latin typeface="Times New Roman" pitchFamily="18" charset="0"/>
                <a:ea typeface="+mj-ea"/>
                <a:cs typeface="Times New Roman" pitchFamily="18" charset="0"/>
              </a:rPr>
              <a:t>Mẹ của em</a:t>
            </a:r>
            <a:endParaRPr lang="en-US" sz="5400" b="1" kern="0">
              <a:solidFill>
                <a:srgbClr val="FF0000"/>
              </a:solidFill>
              <a:latin typeface="Times New Roman" pitchFamily="18" charset="0"/>
              <a:ea typeface="+mj-ea"/>
              <a:cs typeface="Times New Roman" pitchFamily="18" charset="0"/>
            </a:endParaRPr>
          </a:p>
        </p:txBody>
      </p:sp>
      <p:pic>
        <p:nvPicPr>
          <p:cNvPr id="3" name="Picture 2" descr="D:\2021 - 2022\Dự giờ\images.jpg">
            <a:extLst>
              <a:ext uri="{FF2B5EF4-FFF2-40B4-BE49-F238E27FC236}">
                <a16:creationId xmlns:a16="http://schemas.microsoft.com/office/drawing/2014/main" xmlns="" id="{C91C1E0F-1484-8D8D-3B9B-1A6F4214E7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319" y="2285999"/>
            <a:ext cx="14496571" cy="62945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9FB9F94D-CF5E-AC11-50F5-CEE8414483DE}"/>
              </a:ext>
            </a:extLst>
          </p:cNvPr>
          <p:cNvSpPr txBox="1"/>
          <p:nvPr/>
        </p:nvSpPr>
        <p:spPr>
          <a:xfrm>
            <a:off x="2797581" y="4419600"/>
            <a:ext cx="10852447" cy="1308032"/>
          </a:xfrm>
          <a:prstGeom prst="rect">
            <a:avLst/>
          </a:prstGeom>
          <a:noFill/>
        </p:spPr>
        <p:txBody>
          <a:bodyPr wrap="square" lIns="91421" tIns="45711" rIns="91421" bIns="45711">
            <a:spAutoFit/>
          </a:bodyPr>
          <a:lstStyle/>
          <a:p>
            <a:pPr algn="ctr"/>
            <a:r>
              <a:rPr lang="en-US" sz="7900" b="1">
                <a:solidFill>
                  <a:srgbClr val="FF0000"/>
                </a:solidFill>
                <a:latin typeface="Times New Roman" pitchFamily="18" charset="0"/>
                <a:cs typeface="Times New Roman" pitchFamily="18" charset="0"/>
              </a:rPr>
              <a:t> </a:t>
            </a:r>
            <a:r>
              <a:rPr lang="en-US" sz="5400" b="1">
                <a:solidFill>
                  <a:srgbClr val="0000CC"/>
                </a:solidFill>
                <a:latin typeface="Times New Roman" pitchFamily="18" charset="0"/>
                <a:cs typeface="Times New Roman" pitchFamily="18" charset="0"/>
              </a:rPr>
              <a:t>Hoạt động 1: Cùng nhau hát</a:t>
            </a:r>
            <a:endParaRPr lang="en-US" sz="7900" b="1" dirty="0">
              <a:solidFill>
                <a:srgbClr val="0000CC"/>
              </a:solidFill>
            </a:endParaRPr>
          </a:p>
        </p:txBody>
      </p:sp>
      <p:pic>
        <p:nvPicPr>
          <p:cNvPr id="5" name="5220226829846">
            <a:hlinkClick r:id="" action="ppaction://media"/>
            <a:extLst>
              <a:ext uri="{FF2B5EF4-FFF2-40B4-BE49-F238E27FC236}">
                <a16:creationId xmlns:a16="http://schemas.microsoft.com/office/drawing/2014/main" xmlns="" id="{C01E8047-2543-AEBF-E9B5-EC8DCCEFF6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76638" cy="9372600"/>
          </a:xfrm>
          <a:prstGeom prst="rect">
            <a:avLst/>
          </a:prstGeom>
        </p:spPr>
      </p:pic>
    </p:spTree>
    <p:extLst>
      <p:ext uri="{BB962C8B-B14F-4D97-AF65-F5344CB8AC3E}">
        <p14:creationId xmlns:p14="http://schemas.microsoft.com/office/powerpoint/2010/main" val="306655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32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bldLst>
      <p:bldP spid="7"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2021 - 2022\Dự giờ\hinh-nen-powerpoint-cut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76637" cy="914400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hlinkClick r:id="rId3" action="ppaction://hlinksldjump"/>
          </p:cNvPr>
          <p:cNvSpPr/>
          <p:nvPr/>
        </p:nvSpPr>
        <p:spPr>
          <a:xfrm flipH="1">
            <a:off x="9255919" y="7315200"/>
            <a:ext cx="1219200" cy="64617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lumMod val="75000"/>
                </a:schemeClr>
              </a:solidFill>
            </a:endParaRPr>
          </a:p>
        </p:txBody>
      </p:sp>
      <p:sp>
        <p:nvSpPr>
          <p:cNvPr id="2" name="TextBox 1">
            <a:extLst>
              <a:ext uri="{FF2B5EF4-FFF2-40B4-BE49-F238E27FC236}">
                <a16:creationId xmlns:a16="http://schemas.microsoft.com/office/drawing/2014/main" xmlns="" id="{6F8BFA81-B56F-0838-2C2C-69B2BA4DE0EC}"/>
              </a:ext>
            </a:extLst>
          </p:cNvPr>
          <p:cNvSpPr txBox="1"/>
          <p:nvPr/>
        </p:nvSpPr>
        <p:spPr>
          <a:xfrm>
            <a:off x="2194719" y="1395443"/>
            <a:ext cx="12420600" cy="4524315"/>
          </a:xfrm>
          <a:prstGeom prst="rect">
            <a:avLst/>
          </a:prstGeom>
          <a:noFill/>
        </p:spPr>
        <p:txBody>
          <a:bodyPr wrap="square" rtlCol="0">
            <a:spAutoFit/>
          </a:bodyPr>
          <a:lstStyle/>
          <a:p>
            <a:pPr algn="just"/>
            <a:r>
              <a:rPr lang="en-US" sz="4800">
                <a:solidFill>
                  <a:srgbClr val="0000CC"/>
                </a:solidFill>
              </a:rPr>
              <a:t>   Mẹ là người đã sinh ra và chăm sóc em hằng ngày, nuôi dưỡng em khôn lớn. Các em hãy thể hiện sự yêu thương dành cho mẹ bằng những hành động thể hiện sự quan tâm, chăm sóc phù hợp với khả năng của   mình.</a:t>
            </a:r>
          </a:p>
        </p:txBody>
      </p:sp>
    </p:spTree>
    <p:extLst>
      <p:ext uri="{BB962C8B-B14F-4D97-AF65-F5344CB8AC3E}">
        <p14:creationId xmlns:p14="http://schemas.microsoft.com/office/powerpoint/2010/main" val="816517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7FF012-2E17-F9A0-D5FC-1237241419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EEA1FF2-9F73-DE54-E134-6259EA1CE884}"/>
              </a:ext>
            </a:extLst>
          </p:cNvPr>
          <p:cNvSpPr>
            <a:spLocks noGrp="1"/>
          </p:cNvSpPr>
          <p:nvPr>
            <p:ph type="title"/>
          </p:nvPr>
        </p:nvSpPr>
        <p:spPr>
          <a:xfrm>
            <a:off x="813832" y="15721"/>
            <a:ext cx="14648974" cy="700087"/>
          </a:xfrm>
        </p:spPr>
        <p:txBody>
          <a:bodyPr/>
          <a:lstStyle/>
          <a:p>
            <a:r>
              <a:rPr lang="en-US" sz="3700" i="1">
                <a:latin typeface="Times New Roman" pitchFamily="18" charset="0"/>
                <a:cs typeface="Times New Roman" pitchFamily="18" charset="0"/>
              </a:rPr>
              <a:t>Thứ Tư ngày 05 tháng 03 năm 2024</a:t>
            </a:r>
          </a:p>
        </p:txBody>
      </p:sp>
      <p:sp>
        <p:nvSpPr>
          <p:cNvPr id="6" name="Title 1">
            <a:extLst>
              <a:ext uri="{FF2B5EF4-FFF2-40B4-BE49-F238E27FC236}">
                <a16:creationId xmlns:a16="http://schemas.microsoft.com/office/drawing/2014/main" xmlns="" id="{9FA9E7AC-B24C-6991-2C6B-B8D780DCE79A}"/>
              </a:ext>
            </a:extLst>
          </p:cNvPr>
          <p:cNvSpPr txBox="1">
            <a:spLocks/>
          </p:cNvSpPr>
          <p:nvPr/>
        </p:nvSpPr>
        <p:spPr bwMode="auto">
          <a:xfrm>
            <a:off x="670719" y="563409"/>
            <a:ext cx="14648974"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3700" b="1" u="sng" kern="0">
                <a:solidFill>
                  <a:schemeClr val="tx2"/>
                </a:solidFill>
                <a:latin typeface="Times New Roman" pitchFamily="18" charset="0"/>
                <a:ea typeface="+mj-ea"/>
                <a:cs typeface="Times New Roman" pitchFamily="18" charset="0"/>
              </a:rPr>
              <a:t>Hoạt động trải nghiệm</a:t>
            </a:r>
            <a:r>
              <a:rPr lang="en-US" sz="3700" b="1" kern="0">
                <a:solidFill>
                  <a:schemeClr val="tx2"/>
                </a:solidFill>
                <a:latin typeface="Times New Roman" pitchFamily="18" charset="0"/>
                <a:ea typeface="+mj-ea"/>
                <a:cs typeface="Times New Roman" pitchFamily="18" charset="0"/>
              </a:rPr>
              <a:t>:</a:t>
            </a:r>
          </a:p>
        </p:txBody>
      </p:sp>
      <p:sp>
        <p:nvSpPr>
          <p:cNvPr id="7" name="Title 1">
            <a:extLst>
              <a:ext uri="{FF2B5EF4-FFF2-40B4-BE49-F238E27FC236}">
                <a16:creationId xmlns:a16="http://schemas.microsoft.com/office/drawing/2014/main" xmlns="" id="{69A7CAEE-5797-5DA1-0370-9E6249BAB9EF}"/>
              </a:ext>
            </a:extLst>
          </p:cNvPr>
          <p:cNvSpPr txBox="1">
            <a:spLocks/>
          </p:cNvSpPr>
          <p:nvPr/>
        </p:nvSpPr>
        <p:spPr bwMode="auto">
          <a:xfrm>
            <a:off x="899318" y="1173009"/>
            <a:ext cx="14648974" cy="111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61" tIns="71830" rIns="143661" bIns="71830" numCol="1" anchor="ctr" anchorCtr="0" compatLnSpc="1">
            <a:prstTxWarp prst="textNoShape">
              <a:avLst/>
            </a:prstTxWarp>
          </a:bodyPr>
          <a:lstStyle/>
          <a:p>
            <a:pPr algn="ctr" defTabSz="914218">
              <a:defRPr/>
            </a:pPr>
            <a:r>
              <a:rPr lang="en-US" sz="5400" b="1" kern="0">
                <a:solidFill>
                  <a:srgbClr val="FF0000"/>
                </a:solidFill>
                <a:latin typeface="Times New Roman" pitchFamily="18" charset="0"/>
                <a:ea typeface="+mj-ea"/>
                <a:cs typeface="Times New Roman" pitchFamily="18" charset="0"/>
              </a:rPr>
              <a:t>Hoạt động giáo dục theo chủ đề: </a:t>
            </a:r>
            <a:r>
              <a:rPr lang="en-US" sz="7200" b="1" kern="0">
                <a:solidFill>
                  <a:srgbClr val="FF0000"/>
                </a:solidFill>
                <a:latin typeface="Times New Roman" pitchFamily="18" charset="0"/>
                <a:ea typeface="+mj-ea"/>
                <a:cs typeface="Times New Roman" pitchFamily="18" charset="0"/>
              </a:rPr>
              <a:t>Mẹ của em</a:t>
            </a:r>
            <a:endParaRPr lang="en-US" sz="5400" b="1" kern="0">
              <a:solidFill>
                <a:srgbClr val="FF0000"/>
              </a:solidFill>
              <a:latin typeface="Times New Roman" pitchFamily="18" charset="0"/>
              <a:ea typeface="+mj-ea"/>
              <a:cs typeface="Times New Roman" pitchFamily="18" charset="0"/>
            </a:endParaRPr>
          </a:p>
        </p:txBody>
      </p:sp>
      <p:pic>
        <p:nvPicPr>
          <p:cNvPr id="14" name="图片 73732" descr="PPT素材-12">
            <a:extLst>
              <a:ext uri="{FF2B5EF4-FFF2-40B4-BE49-F238E27FC236}">
                <a16:creationId xmlns:a16="http://schemas.microsoft.com/office/drawing/2014/main" xmlns="" id="{53878EE6-5D56-5A56-7207-E06A005DA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60" r="-2" b="5237"/>
          <a:stretch/>
        </p:blipFill>
        <p:spPr bwMode="auto">
          <a:xfrm>
            <a:off x="1204119" y="2514600"/>
            <a:ext cx="13868400" cy="66184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xmlns="" id="{024DCC37-6409-A309-A7DF-ACB1D5E8E74A}"/>
              </a:ext>
            </a:extLst>
          </p:cNvPr>
          <p:cNvSpPr txBox="1"/>
          <p:nvPr/>
        </p:nvSpPr>
        <p:spPr>
          <a:xfrm>
            <a:off x="2042319" y="5257800"/>
            <a:ext cx="10902923" cy="1308032"/>
          </a:xfrm>
          <a:prstGeom prst="rect">
            <a:avLst/>
          </a:prstGeom>
          <a:noFill/>
        </p:spPr>
        <p:txBody>
          <a:bodyPr wrap="square" lIns="91421" tIns="45711" rIns="91421" bIns="45711">
            <a:spAutoFit/>
          </a:bodyPr>
          <a:lstStyle/>
          <a:p>
            <a:pPr algn="ctr"/>
            <a:r>
              <a:rPr lang="en-US" sz="7900" b="1">
                <a:solidFill>
                  <a:srgbClr val="FF0000"/>
                </a:solidFill>
                <a:latin typeface="Times New Roman" pitchFamily="18" charset="0"/>
                <a:cs typeface="Times New Roman" pitchFamily="18" charset="0"/>
              </a:rPr>
              <a:t> </a:t>
            </a:r>
            <a:r>
              <a:rPr lang="en-US" sz="6000" b="1">
                <a:solidFill>
                  <a:srgbClr val="FF0000"/>
                </a:solidFill>
                <a:latin typeface="Times New Roman" pitchFamily="18" charset="0"/>
                <a:cs typeface="Times New Roman" pitchFamily="18" charset="0"/>
              </a:rPr>
              <a:t>LUYỆN TẬP, THỰC HÀNH</a:t>
            </a:r>
            <a:endParaRPr lang="en-US" sz="7900" b="1" dirty="0">
              <a:solidFill>
                <a:srgbClr val="FF0000"/>
              </a:solidFill>
            </a:endParaRPr>
          </a:p>
        </p:txBody>
      </p:sp>
    </p:spTree>
    <p:extLst>
      <p:ext uri="{BB962C8B-B14F-4D97-AF65-F5344CB8AC3E}">
        <p14:creationId xmlns:p14="http://schemas.microsoft.com/office/powerpoint/2010/main" val="137330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18672</TotalTime>
  <Words>413</Words>
  <Application>Microsoft Office PowerPoint</Application>
  <PresentationFormat>Custom</PresentationFormat>
  <Paragraphs>49</Paragraphs>
  <Slides>22</Slides>
  <Notes>0</Notes>
  <HiddenSlides>0</HiddenSlides>
  <MMClips>5</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Default Design</vt:lpstr>
      <vt:lpstr>PowerPoint Presentation</vt:lpstr>
      <vt:lpstr>PowerPoint Presentation</vt:lpstr>
      <vt:lpstr>PowerPoint Presentation</vt:lpstr>
      <vt:lpstr>Thứ Tư ngày 05 tháng 03 năm 2024</vt:lpstr>
      <vt:lpstr>Thứ Tư ngày 05 tháng 03 năm 2024</vt:lpstr>
      <vt:lpstr>Thứ Tư ngày 05 tháng 03 năm 2024</vt:lpstr>
      <vt:lpstr>Thứ Tư ngày 05 tháng 03 năm 2024</vt:lpstr>
      <vt:lpstr>PowerPoint Presentation</vt:lpstr>
      <vt:lpstr>Thứ Tư ngày 05 tháng 03 năm 2024</vt:lpstr>
      <vt:lpstr>Thứ Tư ngày 05 tháng 03 năm 2024</vt:lpstr>
      <vt:lpstr>PowerPoint Presentation</vt:lpstr>
      <vt:lpstr>PowerPoint Presentation</vt:lpstr>
      <vt:lpstr>PowerPoint Presentation</vt:lpstr>
      <vt:lpstr>PowerPoint Presentation</vt:lpstr>
      <vt:lpstr>PowerPoint Presentation</vt:lpstr>
      <vt:lpstr>PowerPoint Presentation</vt:lpstr>
      <vt:lpstr>Thứ Tư ngày 05 tháng 03 năm 2024</vt:lpstr>
      <vt:lpstr>PowerPoint Presentation</vt:lpstr>
      <vt:lpstr>PowerPoint Presentation</vt:lpstr>
      <vt:lpstr>Thứ Tư ngày 05 tháng 03 năm 2024</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1264</cp:revision>
  <dcterms:created xsi:type="dcterms:W3CDTF">2008-09-09T22:52:10Z</dcterms:created>
  <dcterms:modified xsi:type="dcterms:W3CDTF">2024-07-13T22:03:12Z</dcterms:modified>
</cp:coreProperties>
</file>