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6"/>
  </p:notesMasterIdLst>
  <p:sldIdLst>
    <p:sldId id="345" r:id="rId2"/>
    <p:sldId id="346" r:id="rId3"/>
    <p:sldId id="278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8" r:id="rId31"/>
    <p:sldId id="309" r:id="rId32"/>
    <p:sldId id="310" r:id="rId33"/>
    <p:sldId id="340" r:id="rId34"/>
    <p:sldId id="344" r:id="rId3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73" d="100"/>
          <a:sy n="73" d="100"/>
        </p:scale>
        <p:origin x="618" y="7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B726FDCA-72DA-DEC5-2E95-9DBEFD234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6D999154-1941-098B-BDDE-1845BF80B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46C3CC9-4827-D806-2D2D-4FFA432BD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r>
              <a:rPr lang="en-US" dirty="0"/>
              <a:t/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6BA285-8EB6-34CF-E63D-A6B5E1E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  <a:pPr>
                <a:defRPr/>
              </a:pPr>
              <a:t>6/13/2024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650-20E3-2D7E-580C-D3DC9F6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9C5BF-9D58-28FA-27C4-F208902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057400" y="1524000"/>
            <a:ext cx="8229600" cy="4114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125724" dir="18900000" algn="ctr" rotWithShape="0">
                  <a:srgbClr val="000099"/>
                </a:outerShdw>
              </a:effectLst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724400" y="5638801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b="1">
              <a:solidFill>
                <a:srgbClr val="8C07F9"/>
              </a:solidFill>
              <a:latin typeface=".VnTime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3999"/>
            <a:ext cx="1219200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vi-VN" sz="6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KHTN</a:t>
            </a:r>
            <a:r>
              <a:rPr lang="en-US" sz="6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vi-VN" sz="6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5360" y="3941295"/>
            <a:ext cx="5804140" cy="12192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5024"/>
              </p:ext>
            </p:extLst>
          </p:nvPr>
        </p:nvGraphicFramePr>
        <p:xfrm>
          <a:off x="547572" y="2510623"/>
          <a:ext cx="10846141" cy="39684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Bệnh</a:t>
                      </a:r>
                      <a:r>
                        <a:rPr lang="en-US" sz="2800" dirty="0">
                          <a:effectLst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Thoái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(do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tuổi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khuẩn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đông</a:t>
                      </a:r>
                      <a:r>
                        <a:rPr lang="en-US" sz="2800" dirty="0">
                          <a:effectLst/>
                        </a:rPr>
                        <a:t>, run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Mất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bằng</a:t>
                      </a:r>
                      <a:r>
                        <a:rPr lang="en-US" sz="2800" dirty="0">
                          <a:effectLst/>
                        </a:rPr>
                        <a:t>,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khăn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Bổ</a:t>
                      </a:r>
                      <a:r>
                        <a:rPr lang="en-US" sz="2800" dirty="0">
                          <a:effectLst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</a:rPr>
                        <a:t>tắm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nắng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Luyện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tập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Tránh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hại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97046"/>
              </p:ext>
            </p:extLst>
          </p:nvPr>
        </p:nvGraphicFramePr>
        <p:xfrm>
          <a:off x="547572" y="2481592"/>
          <a:ext cx="10846141" cy="39258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74"/>
              </p:ext>
            </p:extLst>
          </p:nvPr>
        </p:nvGraphicFramePr>
        <p:xfrm>
          <a:off x="547572" y="2438051"/>
          <a:ext cx="10846141" cy="37259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trí nhớ, lẩm cẩm.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Giảm khả năng ngôn ngữ, hoạt động kém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5364"/>
              </p:ext>
            </p:extLst>
          </p:nvPr>
        </p:nvGraphicFramePr>
        <p:xfrm>
          <a:off x="547574" y="2429334"/>
          <a:ext cx="11179969" cy="29443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15318"/>
              </p:ext>
            </p:extLst>
          </p:nvPr>
        </p:nvGraphicFramePr>
        <p:xfrm>
          <a:off x="576602" y="2385792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Khi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kịp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ngăn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chặn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chia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giúp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hòa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235144"/>
            <a:ext cx="11132456" cy="108714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số 1-6 hoàn thành phiếu học tập số 2, 3,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566058" y="2240686"/>
            <a:ext cx="6096000" cy="451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1,4: Tìm hiểu cấu tạo chức năng của cơ quan thị giác và quá trình thu nhận ánh sáng.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2,5: Tìm hiểu cấu tạo chức năng của cơ quan thính giác và quá trình thu nhận âm thanh.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3,6 : Tìm hiểu các bệnh, tật về thị giác và thính giác.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2357830" y="1640114"/>
            <a:ext cx="6947643" cy="521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94D8-F118-7AD9-9078-3E64B6D7DFBB}"/>
              </a:ext>
            </a:extLst>
          </p:cNvPr>
          <p:cNvSpPr txBox="1"/>
          <p:nvPr/>
        </p:nvSpPr>
        <p:spPr>
          <a:xfrm>
            <a:off x="159657" y="1236489"/>
            <a:ext cx="1185817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được phân công dán nội dung của nhóm mình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di chuyển theo từng nhóm quan sát và đánh giá sản phẩm.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74842-A358-24D7-2424-D8BFC18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26336"/>
              </p:ext>
            </p:extLst>
          </p:nvPr>
        </p:nvGraphicFramePr>
        <p:xfrm>
          <a:off x="634659" y="1686177"/>
          <a:ext cx="11020311" cy="50568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9112">
                  <a:extLst>
                    <a:ext uri="{9D8B030D-6E8A-4147-A177-3AD203B41FA5}">
                      <a16:colId xmlns:a16="http://schemas.microsoft.com/office/drawing/2014/main" val="29833406"/>
                    </a:ext>
                  </a:extLst>
                </a:gridCol>
                <a:gridCol w="8331199">
                  <a:extLst>
                    <a:ext uri="{9D8B030D-6E8A-4147-A177-3AD203B41FA5}">
                      <a16:colId xmlns:a16="http://schemas.microsoft.com/office/drawing/2014/main" val="4166661809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98524"/>
                  </a:ext>
                </a:extLst>
              </a:tr>
              <a:tr h="17854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1. Cấu tạo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nằm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) ,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lông</a:t>
                      </a:r>
                      <a:r>
                        <a:rPr lang="en-US" sz="2800" dirty="0">
                          <a:effectLst/>
                        </a:rPr>
                        <a:t> mi, </a:t>
                      </a:r>
                      <a:r>
                        <a:rPr lang="en-US" sz="2800" dirty="0" err="1">
                          <a:effectLst/>
                        </a:rPr>
                        <a:t>mí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13806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Quan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sắc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sự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2748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3. Quá trình thu nhận ánh sáng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chiếu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khúc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xạ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lưới</a:t>
                      </a:r>
                      <a:r>
                        <a:rPr lang="en-US" sz="2800" dirty="0">
                          <a:effectLst/>
                        </a:rPr>
                        <a:t> -&gt; TB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PT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=&gt;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8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CAF9-5A6B-6252-33A8-173263E7D76E}"/>
              </a:ext>
            </a:extLst>
          </p:cNvPr>
          <p:cNvSpPr txBox="1"/>
          <p:nvPr/>
        </p:nvSpPr>
        <p:spPr>
          <a:xfrm>
            <a:off x="3294743" y="11629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FBF78-B8B6-806D-8DFC-DA680170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58989"/>
              </p:ext>
            </p:extLst>
          </p:nvPr>
        </p:nvGraphicFramePr>
        <p:xfrm>
          <a:off x="508000" y="1750156"/>
          <a:ext cx="11074400" cy="5074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1827278706"/>
                    </a:ext>
                  </a:extLst>
                </a:gridCol>
                <a:gridCol w="8486156">
                  <a:extLst>
                    <a:ext uri="{9D8B030D-6E8A-4147-A177-3AD203B41FA5}">
                      <a16:colId xmlns:a16="http://schemas.microsoft.com/office/drawing/2014/main" val="355329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72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+Tai: Tai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tai, 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tai):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khoang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miệng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(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thính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Thu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ta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43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78943-B2A5-74EA-1187-B6DD21902884}"/>
              </a:ext>
            </a:extLst>
          </p:cNvPr>
          <p:cNvSpPr txBox="1"/>
          <p:nvPr/>
        </p:nvSpPr>
        <p:spPr>
          <a:xfrm>
            <a:off x="0" y="120665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35"/>
              </p:ext>
            </p:extLst>
          </p:nvPr>
        </p:nvGraphicFramePr>
        <p:xfrm>
          <a:off x="566738" y="1426714"/>
          <a:ext cx="11175319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75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Quá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 -&gt;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-&gt;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tích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F4EB4-74E0-9ACF-0A88-9F4A9DA04B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648930"/>
            <a:ext cx="12192000" cy="12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b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5546"/>
              </p:ext>
            </p:extLst>
          </p:nvPr>
        </p:nvGraphicFramePr>
        <p:xfrm>
          <a:off x="435429" y="1198600"/>
          <a:ext cx="11335657" cy="557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428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870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Thị giác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 phổ biến: đau mắt hột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Nguyên nhân: do virus, vi khuẩn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Triệu chứng: đỏ mắt, ngứa, nhiều ghèn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Phòng bệnh: vệ sinh mắt sạch sẽ, không dụi mắt, bổ sung vitamin A tốt cho mắt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dài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 </a:t>
                      </a:r>
                      <a:r>
                        <a:rPr lang="en-US" sz="2700" dirty="0" err="1">
                          <a:effectLst/>
                        </a:rPr>
                        <a:t>hoặc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đọc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sách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ánh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yếu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phồng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mất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đàn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hồi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phân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kì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Viễn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ngắn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),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hóa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xẹp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xuống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xa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hội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tụ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6253"/>
              </p:ext>
            </p:extLst>
          </p:nvPr>
        </p:nvGraphicFramePr>
        <p:xfrm>
          <a:off x="435429" y="1198600"/>
          <a:ext cx="11234056" cy="4754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6304514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3797428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544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r>
                        <a:rPr lang="en-US" sz="2700" dirty="0" err="1">
                          <a:effectLst/>
                        </a:rPr>
                        <a:t>Thính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Viêm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giữa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vi </a:t>
                      </a:r>
                      <a:r>
                        <a:rPr lang="en-US" sz="2700" dirty="0" err="1">
                          <a:effectLst/>
                        </a:rPr>
                        <a:t>khuẩn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gây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ra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nước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lọt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vào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ráy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thiếu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mãu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não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các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mũi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biến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Triệu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nhức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đầu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chảy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dịch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sốt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nhẹ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việc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nhiều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môi</a:t>
                      </a:r>
                      <a:r>
                        <a:rPr lang="en-US" sz="2700" dirty="0">
                          <a:effectLst/>
                        </a:rPr>
                        <a:t> trường </a:t>
                      </a:r>
                      <a:r>
                        <a:rPr lang="en-US" sz="2700" dirty="0" err="1">
                          <a:effectLst/>
                        </a:rPr>
                        <a:t>có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tiếng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ồn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lớn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dị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người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không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nghe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rõ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âm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thanh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232915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50D81D-7AE7-560C-0EF3-93FA7827D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4657-DB26-2C31-5CD3-122330D4EB5D}"/>
              </a:ext>
            </a:extLst>
          </p:cNvPr>
          <p:cNvSpPr txBox="1"/>
          <p:nvPr/>
        </p:nvSpPr>
        <p:spPr>
          <a:xfrm>
            <a:off x="2888343" y="1390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CHƠI: “AI NHANH HƠN” </a:t>
            </a:r>
            <a:endParaRPr lang="en-US" sz="2800" b="1" dirty="0">
              <a:solidFill>
                <a:srgbClr val="202C8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9CFAD-F7D5-4AB5-3F72-86C512630364}"/>
              </a:ext>
            </a:extLst>
          </p:cNvPr>
          <p:cNvSpPr txBox="1"/>
          <p:nvPr/>
        </p:nvSpPr>
        <p:spPr>
          <a:xfrm>
            <a:off x="558800" y="2057684"/>
            <a:ext cx="1107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4 nhóm “xuân, hạ, thu, đông”.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7C6CB-DB79-5398-EFB3-DEDF5F7AB2BF}"/>
              </a:ext>
            </a:extLst>
          </p:cNvPr>
          <p:cNvSpPr txBox="1"/>
          <p:nvPr/>
        </p:nvSpPr>
        <p:spPr>
          <a:xfrm>
            <a:off x="558799" y="2580686"/>
            <a:ext cx="11074399" cy="229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chơi: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nêu câu hỏi, 4 đại diện của 4 nhóm viết câu trả lời lên bảng, các nhóm chấm điểm nhau.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trả lời được nhiều câu đúng hơn thì nhóm đó giành chiến thắng.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BB56BB-D7A1-6332-7D9C-69B16F6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23" y="1514262"/>
            <a:ext cx="5151505" cy="417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2D1B-2E63-869D-0F01-16D750C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" y="1497136"/>
            <a:ext cx="5940234" cy="4189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350D0-C7D1-C880-5937-F375E0907A5C}"/>
              </a:ext>
            </a:extLst>
          </p:cNvPr>
          <p:cNvSpPr txBox="1"/>
          <p:nvPr/>
        </p:nvSpPr>
        <p:spPr>
          <a:xfrm>
            <a:off x="534007" y="271923"/>
            <a:ext cx="1112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2334204-BA01-DA6F-74B1-58ACAAB3DF1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5840B7-8585-AE71-43C8-22EAEB1D4F3E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97A97AF-99C7-CD76-C042-860F7A0C6143}"/>
              </a:ext>
            </a:extLst>
          </p:cNvPr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427BAB-6233-BA83-8C73-FC5488426E6A}"/>
              </a:ext>
            </a:extLst>
          </p:cNvPr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BDBA20-307E-DC63-1D6D-CB2B469E9A95}"/>
              </a:ext>
            </a:extLst>
          </p:cNvPr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A0DCD9-E302-5DD2-5E83-E147BE898E49}"/>
              </a:ext>
            </a:extLst>
          </p:cNvPr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E3FB06-3B8E-1C42-B8F7-5DBF877514B4}"/>
              </a:ext>
            </a:extLst>
          </p:cNvPr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AFC591-1FAC-1096-AE78-DE925BF0ACA4}"/>
              </a:ext>
            </a:extLst>
          </p:cNvPr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DC45799-D4D6-DB6B-B05D-FF3164A316E5}"/>
              </a:ext>
            </a:extLst>
          </p:cNvPr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2E1B52-F724-C296-22E6-F1D8D2947F1C}"/>
              </a:ext>
            </a:extLst>
          </p:cNvPr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383921-EA01-4CA0-87D7-554AC2414158}"/>
              </a:ext>
            </a:extLst>
          </p:cNvPr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97BCA-2C3F-9473-4973-51EF31C5837F}"/>
              </a:ext>
            </a:extLst>
          </p:cNvPr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CBEFD-A064-C436-6912-1B047DEB8676}"/>
              </a:ext>
            </a:extLst>
          </p:cNvPr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2456A7F-6EEA-B57D-F31A-EE434D18B82F}"/>
              </a:ext>
            </a:extLst>
          </p:cNvPr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05C2D2BA-B2FC-BE42-6255-C7702D6B549F}"/>
              </a:ext>
            </a:extLst>
          </p:cNvPr>
          <p:cNvSpPr txBox="1">
            <a:spLocks/>
          </p:cNvSpPr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>
            <a:extLst>
              <a:ext uri="{FF2B5EF4-FFF2-40B4-BE49-F238E27FC236}">
                <a16:creationId xmlns:a16="http://schemas.microsoft.com/office/drawing/2014/main" id="{B7A71CE1-629A-9688-21EA-9D6E793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>
            <a:extLst>
              <a:ext uri="{FF2B5EF4-FFF2-40B4-BE49-F238E27FC236}">
                <a16:creationId xmlns:a16="http://schemas.microsoft.com/office/drawing/2014/main" id="{0249D2E1-584B-33E8-CDF6-C9939A5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>
            <a:extLst>
              <a:ext uri="{FF2B5EF4-FFF2-40B4-BE49-F238E27FC236}">
                <a16:creationId xmlns:a16="http://schemas.microsoft.com/office/drawing/2014/main" id="{E51B7077-6D40-811A-F42A-80AD933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>
            <a:extLst>
              <a:ext uri="{FF2B5EF4-FFF2-40B4-BE49-F238E27FC236}">
                <a16:creationId xmlns:a16="http://schemas.microsoft.com/office/drawing/2014/main" id="{8E393B68-261E-9B84-F043-2A36D8C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747486"/>
          </a:xfrm>
        </p:spPr>
        <p:txBody>
          <a:bodyPr/>
          <a:lstStyle/>
          <a:p>
            <a:r>
              <a:rPr lang="vi-VN" sz="2800" b="0" dirty="0">
                <a:solidFill>
                  <a:schemeClr val="accent6"/>
                </a:solidFill>
                <a:ea typeface="Arial Regular" pitchFamily="34" charset="-122"/>
              </a:rPr>
              <a:t>Bài 37. HỆ THẦN KINH VÀ CÁC GIÁC QUAN Ở NGƯỜI</a:t>
            </a:r>
            <a:endParaRPr lang="en-US" sz="2800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8914" y="2050143"/>
            <a:ext cx="5254172" cy="55778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5758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105310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800" dirty="0">
              <a:solidFill>
                <a:srgbClr val="FDFBF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99FA1-B0A7-CA86-8469-84F132B23AC3}"/>
              </a:ext>
            </a:extLst>
          </p:cNvPr>
          <p:cNvSpPr txBox="1"/>
          <p:nvPr/>
        </p:nvSpPr>
        <p:spPr>
          <a:xfrm>
            <a:off x="2583542" y="4386747"/>
            <a:ext cx="9158513" cy="54809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4279"/>
              </p:ext>
            </p:extLst>
          </p:nvPr>
        </p:nvGraphicFramePr>
        <p:xfrm>
          <a:off x="566057" y="2844800"/>
          <a:ext cx="7315199" cy="351129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D3EC-086E-1D71-A00F-AF46ACF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85057"/>
            <a:ext cx="4271413" cy="513115"/>
          </a:xfrm>
        </p:spPr>
        <p:txBody>
          <a:bodyPr anchor="ctr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566058" y="1732760"/>
            <a:ext cx="73151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thần kinh ở người: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hình ống, gồm 2 phần: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trung ương (não, tủy sống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ngoại biên (dây TK, hạch TK)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Chức năng: điều khiển, điều hòa, phối hợp hoạt động các cơ quan trong cơ thể.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6937828" cy="10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phiếu học tập số 1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4" y="2827592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7658"/>
              </p:ext>
            </p:extLst>
          </p:nvPr>
        </p:nvGraphicFramePr>
        <p:xfrm>
          <a:off x="3821170" y="1413796"/>
          <a:ext cx="7946000" cy="5468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01469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57868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380341">
                  <a:extLst>
                    <a:ext uri="{9D8B030D-6E8A-4147-A177-3AD203B41FA5}">
                      <a16:colId xmlns:a16="http://schemas.microsoft.com/office/drawing/2014/main" val="116262699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8056" y="2043277"/>
            <a:ext cx="364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1085</TotalTime>
  <Words>2124</Words>
  <Application>Microsoft Office PowerPoint</Application>
  <PresentationFormat>Widescreen</PresentationFormat>
  <Paragraphs>207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.VnTime</vt:lpstr>
      <vt:lpstr>Arial</vt:lpstr>
      <vt:lpstr>Arial Black</vt:lpstr>
      <vt:lpstr>Arial Regular</vt:lpstr>
      <vt:lpstr>Calibri</vt:lpstr>
      <vt:lpstr>等线</vt:lpstr>
      <vt:lpstr>Sabon Next LT</vt:lpstr>
      <vt:lpstr>Segoe UI</vt:lpstr>
      <vt:lpstr>Times New Roman</vt:lpstr>
      <vt:lpstr>Wingdings</vt:lpstr>
      <vt:lpstr>Office Theme</vt:lpstr>
      <vt:lpstr>PowerPoint Presentation</vt:lpstr>
      <vt:lpstr>CHÀO MỪNG CÁC EM  ĐẾN VỚI TIẾT HỌC HÔM NAY</vt:lpstr>
      <vt:lpstr>PowerPoint Presentation</vt:lpstr>
      <vt:lpstr>Bài 37. HỆ THẦN KINH VÀ CÁC GIÁC QUAN Ở NGƯỜI</vt:lpstr>
      <vt:lpstr>Nội dung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NỘI QUY TRÌNH BÀY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VnTeach.Com</dc:creator>
  <cp:keywords>VnTeach.Com</cp:keywords>
  <cp:lastModifiedBy>MyPC</cp:lastModifiedBy>
  <cp:revision>2</cp:revision>
  <dcterms:created xsi:type="dcterms:W3CDTF">2023-07-20T01:42:56Z</dcterms:created>
  <dcterms:modified xsi:type="dcterms:W3CDTF">2024-06-13T01:13:17Z</dcterms:modified>
</cp:coreProperties>
</file>