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0" r:id="rId2"/>
    <p:sldId id="341" r:id="rId3"/>
    <p:sldId id="342" r:id="rId4"/>
    <p:sldId id="258" r:id="rId5"/>
    <p:sldId id="291" r:id="rId6"/>
    <p:sldId id="305" r:id="rId7"/>
    <p:sldId id="327" r:id="rId8"/>
    <p:sldId id="328" r:id="rId9"/>
    <p:sldId id="306" r:id="rId10"/>
    <p:sldId id="308" r:id="rId11"/>
    <p:sldId id="292" r:id="rId12"/>
    <p:sldId id="329" r:id="rId13"/>
    <p:sldId id="325" r:id="rId14"/>
    <p:sldId id="330" r:id="rId15"/>
    <p:sldId id="331" r:id="rId16"/>
    <p:sldId id="310" r:id="rId17"/>
    <p:sldId id="332" r:id="rId18"/>
    <p:sldId id="311" r:id="rId19"/>
    <p:sldId id="333" r:id="rId20"/>
    <p:sldId id="334" r:id="rId21"/>
    <p:sldId id="316" r:id="rId22"/>
    <p:sldId id="321" r:id="rId23"/>
    <p:sldId id="326" r:id="rId24"/>
    <p:sldId id="335" r:id="rId25"/>
    <p:sldId id="336" r:id="rId26"/>
    <p:sldId id="337" r:id="rId27"/>
    <p:sldId id="318" r:id="rId28"/>
    <p:sldId id="319" r:id="rId29"/>
    <p:sldId id="339" r:id="rId30"/>
    <p:sldId id="322" r:id="rId31"/>
    <p:sldId id="323" r:id="rId32"/>
    <p:sldId id="293" r:id="rId33"/>
    <p:sldId id="3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00"/>
    <a:srgbClr val="E29CD0"/>
    <a:srgbClr val="FFFFCC"/>
    <a:srgbClr val="FFFF99"/>
    <a:srgbClr val="CC00FF"/>
    <a:srgbClr val="3403BD"/>
    <a:srgbClr val="E8C8E6"/>
    <a:srgbClr val="C9B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94671" autoAdjust="0"/>
  </p:normalViewPr>
  <p:slideViewPr>
    <p:cSldViewPr>
      <p:cViewPr varScale="1">
        <p:scale>
          <a:sx n="42" d="100"/>
          <a:sy n="42" d="100"/>
        </p:scale>
        <p:origin x="131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665D3-74E4-4BF1-989B-21B2ACC97B86}" type="datetimeFigureOut">
              <a:rPr lang="en-US" smtClean="0"/>
              <a:t>3/23/2022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2378E-BFCC-4B96-99B2-F1619B4F81E9}" type="slidenum">
              <a:rPr lang="en-US" smtClean="0"/>
              <a:t>‹#›</a:t>
            </a:fld>
            <a:endParaRPr lang="en-US"/>
          </a:p>
        </p:txBody>
      </p:sp>
    </p:spTree>
    <p:extLst>
      <p:ext uri="{BB962C8B-B14F-4D97-AF65-F5344CB8AC3E}">
        <p14:creationId xmlns:p14="http://schemas.microsoft.com/office/powerpoint/2010/main" val="306344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CF778-7D19-4248-9F53-85385D30DF4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5660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CF778-7D19-4248-9F53-85385D30DF4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19463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CF778-7D19-4248-9F53-85385D30DF4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18683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CF778-7D19-4248-9F53-85385D30DF4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12006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CF778-7D19-4248-9F53-85385D30DF4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243432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CF778-7D19-4248-9F53-85385D30DF4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379083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CF778-7D19-4248-9F53-85385D30DF4E}"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368285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CF778-7D19-4248-9F53-85385D30DF4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338710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CF778-7D19-4248-9F53-85385D30DF4E}"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28802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CF778-7D19-4248-9F53-85385D30DF4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23932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CF778-7D19-4248-9F53-85385D30DF4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DA10-07AA-44D8-A0EE-D24868F53871}" type="slidenum">
              <a:rPr lang="en-US" smtClean="0"/>
              <a:t>‹#›</a:t>
            </a:fld>
            <a:endParaRPr lang="en-US"/>
          </a:p>
        </p:txBody>
      </p:sp>
    </p:spTree>
    <p:extLst>
      <p:ext uri="{BB962C8B-B14F-4D97-AF65-F5344CB8AC3E}">
        <p14:creationId xmlns:p14="http://schemas.microsoft.com/office/powerpoint/2010/main" val="85941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E8C8E6"/>
            </a:gs>
            <a:gs pos="0">
              <a:srgbClr val="FFFFCC"/>
            </a:gs>
            <a:gs pos="49000">
              <a:schemeClr val="bg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CF778-7D19-4248-9F53-85385D30DF4E}" type="datetimeFigureOut">
              <a:rPr lang="en-US" smtClean="0"/>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BDA10-07AA-44D8-A0EE-D24868F53871}" type="slidenum">
              <a:rPr lang="en-US" smtClean="0"/>
              <a:t>‹#›</a:t>
            </a:fld>
            <a:endParaRPr lang="en-US"/>
          </a:p>
        </p:txBody>
      </p:sp>
    </p:spTree>
    <p:extLst>
      <p:ext uri="{BB962C8B-B14F-4D97-AF65-F5344CB8AC3E}">
        <p14:creationId xmlns:p14="http://schemas.microsoft.com/office/powerpoint/2010/main" val="328361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438400" y="914400"/>
            <a:ext cx="44196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104453" name="Text Box 5"/>
          <p:cNvSpPr txBox="1">
            <a:spLocks noChangeArrowheads="1"/>
          </p:cNvSpPr>
          <p:nvPr/>
        </p:nvSpPr>
        <p:spPr bwMode="auto">
          <a:xfrm>
            <a:off x="444296" y="1682354"/>
            <a:ext cx="79246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100" b="1" dirty="0">
                <a:solidFill>
                  <a:srgbClr val="FF0000"/>
                </a:solidFill>
                <a:latin typeface="Arial" panose="020B0604020202020204" pitchFamily="34" charset="0"/>
                <a:cs typeface="Arial" panose="020B0604020202020204" pitchFamily="34" charset="0"/>
              </a:rPr>
              <a:t>1.Nhiệt </a:t>
            </a:r>
            <a:r>
              <a:rPr lang="en-US" altLang="en-US" sz="2100" b="1" dirty="0" err="1">
                <a:solidFill>
                  <a:srgbClr val="FF0000"/>
                </a:solidFill>
                <a:latin typeface="Arial" panose="020B0604020202020204" pitchFamily="34" charset="0"/>
                <a:cs typeface="Arial" panose="020B0604020202020204" pitchFamily="34" charset="0"/>
              </a:rPr>
              <a:t>năng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của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một</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vật</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là</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gì</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Có</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mấy</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cách</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làm</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thay</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đổi</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nhiệt</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năng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của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một</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vật</a:t>
            </a:r>
            <a:r>
              <a:rPr lang="en-US" altLang="en-US" sz="2100" b="1" dirty="0">
                <a:solidFill>
                  <a:srgbClr val="FF0000"/>
                </a:solidFill>
                <a:latin typeface="Arial" panose="020B0604020202020204" pitchFamily="34" charset="0"/>
                <a:cs typeface="Arial" panose="020B0604020202020204" pitchFamily="34" charset="0"/>
              </a:rPr>
              <a:t> ? </a:t>
            </a:r>
            <a:r>
              <a:rPr lang="en-US" altLang="en-US" sz="2100" b="1" dirty="0" err="1">
                <a:solidFill>
                  <a:srgbClr val="FF0000"/>
                </a:solidFill>
                <a:latin typeface="Arial" panose="020B0604020202020204" pitchFamily="34" charset="0"/>
                <a:cs typeface="Arial" panose="020B0604020202020204" pitchFamily="34" charset="0"/>
              </a:rPr>
              <a:t>Lấy</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ví</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dụ</a:t>
            </a:r>
            <a:r>
              <a:rPr lang="en-US" altLang="en-US" sz="2100" b="1" dirty="0">
                <a:solidFill>
                  <a:srgbClr val="FF0000"/>
                </a:solidFill>
                <a:latin typeface="Arial" panose="020B0604020202020204" pitchFamily="34" charset="0"/>
                <a:cs typeface="Arial" panose="020B0604020202020204" pitchFamily="34" charset="0"/>
              </a:rPr>
              <a:t>?</a:t>
            </a:r>
            <a:r>
              <a:rPr lang="vi-VN" sz="2100" b="1" dirty="0">
                <a:solidFill>
                  <a:srgbClr val="FF0000"/>
                </a:solidFill>
              </a:rPr>
              <a:t> </a:t>
            </a:r>
            <a:endParaRPr lang="en-US" altLang="en-US" sz="2100" b="1" dirty="0">
              <a:solidFill>
                <a:srgbClr val="FF0000"/>
              </a:solidFill>
              <a:latin typeface="Arial" panose="020B0604020202020204" pitchFamily="34" charset="0"/>
              <a:cs typeface="Arial" panose="020B0604020202020204" pitchFamily="34" charset="0"/>
            </a:endParaRPr>
          </a:p>
        </p:txBody>
      </p:sp>
      <p:sp>
        <p:nvSpPr>
          <p:cNvPr id="104454" name="Text Box 6"/>
          <p:cNvSpPr txBox="1">
            <a:spLocks noChangeArrowheads="1"/>
          </p:cNvSpPr>
          <p:nvPr/>
        </p:nvSpPr>
        <p:spPr bwMode="auto">
          <a:xfrm>
            <a:off x="342900" y="2481262"/>
            <a:ext cx="77724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100" dirty="0">
                <a:solidFill>
                  <a:srgbClr val="0000FF"/>
                </a:solidFill>
                <a:latin typeface="Arial" panose="020B0604020202020204" pitchFamily="34" charset="0"/>
                <a:cs typeface="Arial" panose="020B0604020202020204" pitchFamily="34" charset="0"/>
              </a:rPr>
              <a:t>-</a:t>
            </a:r>
            <a:r>
              <a:rPr lang="vi-VN"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Nhiệt</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năng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của</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một</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vật</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là</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tổng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động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năng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của</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các</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phân</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tử</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cấu</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tạo</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nên</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vật</a:t>
            </a:r>
            <a:r>
              <a:rPr lang="en-US" altLang="en-US" sz="2100" dirty="0">
                <a:solidFill>
                  <a:srgbClr val="0000FF"/>
                </a:solidFill>
                <a:latin typeface="Arial" panose="020B0604020202020204" pitchFamily="34" charset="0"/>
                <a:cs typeface="Arial" panose="020B0604020202020204" pitchFamily="34" charset="0"/>
              </a:rPr>
              <a:t>.</a:t>
            </a:r>
            <a:endParaRPr lang="vi-VN" altLang="en-US" sz="2100" dirty="0">
              <a:solidFill>
                <a:srgbClr val="0000FF"/>
              </a:solidFill>
              <a:latin typeface="Arial" panose="020B0604020202020204" pitchFamily="34" charset="0"/>
              <a:cs typeface="Arial" panose="020B0604020202020204" pitchFamily="34" charset="0"/>
            </a:endParaRPr>
          </a:p>
          <a:p>
            <a:pPr eaLnBrk="0" fontAlgn="base" hangingPunct="0">
              <a:spcBef>
                <a:spcPct val="50000"/>
              </a:spcBef>
              <a:spcAft>
                <a:spcPct val="0"/>
              </a:spcAft>
            </a:pPr>
            <a:r>
              <a:rPr lang="vi-VN"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Có</a:t>
            </a:r>
            <a:r>
              <a:rPr lang="en-US" altLang="en-US" sz="2100" dirty="0">
                <a:solidFill>
                  <a:srgbClr val="0000FF"/>
                </a:solidFill>
                <a:latin typeface="Arial" panose="020B0604020202020204" pitchFamily="34" charset="0"/>
                <a:cs typeface="Arial" panose="020B0604020202020204" pitchFamily="34" charset="0"/>
              </a:rPr>
              <a:t> 2 </a:t>
            </a:r>
            <a:r>
              <a:rPr lang="en-US" altLang="en-US" sz="2100" dirty="0" err="1">
                <a:solidFill>
                  <a:srgbClr val="0000FF"/>
                </a:solidFill>
                <a:latin typeface="Arial" panose="020B0604020202020204" pitchFamily="34" charset="0"/>
                <a:cs typeface="Arial" panose="020B0604020202020204" pitchFamily="34" charset="0"/>
              </a:rPr>
              <a:t>cách</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làm</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thay</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đổi</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nhiệt</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năng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thực</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hiện</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công</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và</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truyền</a:t>
            </a:r>
            <a:r>
              <a:rPr lang="en-US" altLang="en-US" sz="2100" dirty="0">
                <a:solidFill>
                  <a:srgbClr val="0000FF"/>
                </a:solidFill>
                <a:latin typeface="Arial" panose="020B0604020202020204" pitchFamily="34" charset="0"/>
                <a:cs typeface="Arial" panose="020B0604020202020204" pitchFamily="34" charset="0"/>
              </a:rPr>
              <a:t> </a:t>
            </a:r>
            <a:r>
              <a:rPr lang="en-US" altLang="en-US" sz="2100" dirty="0" err="1">
                <a:solidFill>
                  <a:srgbClr val="0000FF"/>
                </a:solidFill>
                <a:latin typeface="Arial" panose="020B0604020202020204" pitchFamily="34" charset="0"/>
                <a:cs typeface="Arial" panose="020B0604020202020204" pitchFamily="34" charset="0"/>
              </a:rPr>
              <a:t>nhiệt</a:t>
            </a:r>
            <a:r>
              <a:rPr lang="en-US" altLang="en-US" sz="2100" dirty="0">
                <a:solidFill>
                  <a:srgbClr val="0000FF"/>
                </a:solidFill>
                <a:latin typeface="Arial" panose="020B0604020202020204" pitchFamily="34" charset="0"/>
                <a:cs typeface="Arial" panose="020B0604020202020204" pitchFamily="34" charset="0"/>
              </a:rPr>
              <a:t>.</a:t>
            </a:r>
          </a:p>
        </p:txBody>
      </p:sp>
      <p:sp>
        <p:nvSpPr>
          <p:cNvPr id="104455" name="Text Box 7"/>
          <p:cNvSpPr txBox="1">
            <a:spLocks noChangeArrowheads="1"/>
          </p:cNvSpPr>
          <p:nvPr/>
        </p:nvSpPr>
        <p:spPr bwMode="auto">
          <a:xfrm>
            <a:off x="444295" y="4031840"/>
            <a:ext cx="755670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vi-VN" sz="2100" b="1" smtClean="0">
                <a:solidFill>
                  <a:srgbClr val="FF0000"/>
                </a:solidFill>
              </a:rPr>
              <a:t> 2</a:t>
            </a:r>
            <a:r>
              <a:rPr lang="en-US" sz="2100" b="1" smtClean="0">
                <a:solidFill>
                  <a:srgbClr val="FF0000"/>
                </a:solidFill>
              </a:rPr>
              <a:t>.</a:t>
            </a:r>
            <a:r>
              <a:rPr lang="vi-VN" sz="2100" b="1" smtClean="0">
                <a:solidFill>
                  <a:srgbClr val="FF0000"/>
                </a:solidFill>
              </a:rPr>
              <a:t>Em </a:t>
            </a:r>
            <a:r>
              <a:rPr lang="vi-VN" sz="2100" b="1" dirty="0">
                <a:solidFill>
                  <a:srgbClr val="FF0000"/>
                </a:solidFill>
              </a:rPr>
              <a:t>hãy giải thích : Tại sao khi cho đồng bạc vào trong cốc nước nóng thì đồng bạc nóng lên?</a:t>
            </a:r>
            <a:endParaRPr lang="en-US" sz="2100" b="1" dirty="0">
              <a:solidFill>
                <a:srgbClr val="FF0000"/>
              </a:solidFill>
            </a:endParaRPr>
          </a:p>
          <a:p>
            <a:pPr eaLnBrk="0" fontAlgn="base" hangingPunct="0">
              <a:spcBef>
                <a:spcPct val="50000"/>
              </a:spcBef>
              <a:spcAft>
                <a:spcPct val="0"/>
              </a:spcAft>
            </a:pPr>
            <a:endParaRPr lang="en-US" altLang="en-US" sz="2100" b="1" dirty="0">
              <a:solidFill>
                <a:schemeClr val="accent2">
                  <a:lumMod val="75000"/>
                </a:schemeClr>
              </a:solidFill>
              <a:latin typeface="Arial" panose="020B0604020202020204" pitchFamily="34" charset="0"/>
              <a:cs typeface="Arial" panose="020B0604020202020204" pitchFamily="34" charset="0"/>
            </a:endParaRPr>
          </a:p>
        </p:txBody>
      </p:sp>
      <p:sp>
        <p:nvSpPr>
          <p:cNvPr id="104456" name="Text Box 8"/>
          <p:cNvSpPr txBox="1">
            <a:spLocks noChangeArrowheads="1"/>
          </p:cNvSpPr>
          <p:nvPr/>
        </p:nvSpPr>
        <p:spPr bwMode="auto">
          <a:xfrm>
            <a:off x="342900" y="4800600"/>
            <a:ext cx="7886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vi-VN" altLang="en-US" sz="2100" dirty="0">
                <a:solidFill>
                  <a:srgbClr val="0000FF"/>
                </a:solidFill>
                <a:latin typeface="Arial" panose="020B0604020202020204" pitchFamily="34" charset="0"/>
                <a:cs typeface="Arial" panose="020B0604020202020204" pitchFamily="34" charset="0"/>
              </a:rPr>
              <a:t>Vì nhiệt năng của cốc nước đã truyền sang miếng đồng làm miếng đồng nóng lên.</a:t>
            </a:r>
            <a:endParaRPr lang="en-US" altLang="en-US" sz="21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228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box(in)">
                                      <p:cBhvr>
                                        <p:cTn id="7" dur="500"/>
                                        <p:tgtEl>
                                          <p:spTgt spid="104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55"/>
                                        </p:tgtEl>
                                        <p:attrNameLst>
                                          <p:attrName>style.visibility</p:attrName>
                                        </p:attrNameLst>
                                      </p:cBhvr>
                                      <p:to>
                                        <p:strVal val="visible"/>
                                      </p:to>
                                    </p:set>
                                    <p:animEffect transition="in" filter="box(in)">
                                      <p:cBhvr>
                                        <p:cTn id="12" dur="500"/>
                                        <p:tgtEl>
                                          <p:spTgt spid="1044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4454"/>
                                        </p:tgtEl>
                                        <p:attrNameLst>
                                          <p:attrName>style.visibility</p:attrName>
                                        </p:attrNameLst>
                                      </p:cBhvr>
                                      <p:to>
                                        <p:strVal val="visible"/>
                                      </p:to>
                                    </p:set>
                                    <p:animEffect transition="in" filter="checkerboard(across)">
                                      <p:cBhvr>
                                        <p:cTn id="17" dur="500"/>
                                        <p:tgtEl>
                                          <p:spTgt spid="1044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4456"/>
                                        </p:tgtEl>
                                        <p:attrNameLst>
                                          <p:attrName>style.visibility</p:attrName>
                                        </p:attrNameLst>
                                      </p:cBhvr>
                                      <p:to>
                                        <p:strVal val="visible"/>
                                      </p:to>
                                    </p:set>
                                    <p:anim calcmode="lin" valueType="num">
                                      <p:cBhvr>
                                        <p:cTn id="22" dur="1000" fill="hold"/>
                                        <p:tgtEl>
                                          <p:spTgt spid="104456"/>
                                        </p:tgtEl>
                                        <p:attrNameLst>
                                          <p:attrName>ppt_w</p:attrName>
                                        </p:attrNameLst>
                                      </p:cBhvr>
                                      <p:tavLst>
                                        <p:tav tm="0">
                                          <p:val>
                                            <p:strVal val="#ppt_w*0.70"/>
                                          </p:val>
                                        </p:tav>
                                        <p:tav tm="100000">
                                          <p:val>
                                            <p:strVal val="#ppt_w"/>
                                          </p:val>
                                        </p:tav>
                                      </p:tavLst>
                                    </p:anim>
                                    <p:anim calcmode="lin" valueType="num">
                                      <p:cBhvr>
                                        <p:cTn id="23" dur="1000" fill="hold"/>
                                        <p:tgtEl>
                                          <p:spTgt spid="104456"/>
                                        </p:tgtEl>
                                        <p:attrNameLst>
                                          <p:attrName>ppt_h</p:attrName>
                                        </p:attrNameLst>
                                      </p:cBhvr>
                                      <p:tavLst>
                                        <p:tav tm="0">
                                          <p:val>
                                            <p:strVal val="#ppt_h"/>
                                          </p:val>
                                        </p:tav>
                                        <p:tav tm="100000">
                                          <p:val>
                                            <p:strVal val="#ppt_h"/>
                                          </p:val>
                                        </p:tav>
                                      </p:tavLst>
                                    </p:anim>
                                    <p:animEffect transition="in" filter="fade">
                                      <p:cBhvr>
                                        <p:cTn id="24" dur="10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4" grpId="0"/>
      <p:bldP spid="104455" grpId="0"/>
      <p:bldP spid="1044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599" y="838200"/>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28597" y="1574068"/>
            <a:ext cx="3419107"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4038600" y="1547842"/>
            <a:ext cx="4800600" cy="1877437"/>
          </a:xfrm>
          <a:prstGeom prst="rect">
            <a:avLst/>
          </a:prstGeom>
          <a:noFill/>
        </p:spPr>
        <p:txBody>
          <a:bodyPr wrap="square" rtlCol="0">
            <a:spAutoFit/>
          </a:bodyPr>
          <a:lstStyle/>
          <a:p>
            <a:r>
              <a:rPr lang="en-US" sz="2800" b="1" i="1" u="sng" smtClean="0">
                <a:solidFill>
                  <a:srgbClr val="00B050"/>
                </a:solidFill>
                <a:latin typeface="Times New Roman" pitchFamily="18" charset="0"/>
                <a:cs typeface="Times New Roman" pitchFamily="18" charset="0"/>
              </a:rPr>
              <a:t>Thí nghiệm 1 :</a:t>
            </a:r>
            <a:r>
              <a:rPr lang="en-US" sz="2800" smtClean="0">
                <a:solidFill>
                  <a:srgbClr val="00B050"/>
                </a:solidFill>
                <a:latin typeface="Times New Roman" pitchFamily="18" charset="0"/>
                <a:cs typeface="Times New Roman" pitchFamily="18" charset="0"/>
              </a:rPr>
              <a:t> </a:t>
            </a:r>
            <a:r>
              <a:rPr lang="en-US" sz="2800" smtClean="0">
                <a:latin typeface="Times New Roman" pitchFamily="18" charset="0"/>
                <a:cs typeface="Times New Roman" pitchFamily="18" charset="0"/>
              </a:rPr>
              <a:t>Dùng đèn cồn đun nóng đồng thời các thanh đồng, nhôm</a:t>
            </a:r>
            <a:r>
              <a:rPr lang="en-US" sz="3200" smtClean="0">
                <a:latin typeface="Times New Roman" pitchFamily="18" charset="0"/>
                <a:cs typeface="Times New Roman" pitchFamily="18" charset="0"/>
              </a:rPr>
              <a:t>, </a:t>
            </a:r>
            <a:r>
              <a:rPr lang="en-US" sz="2800" smtClean="0">
                <a:latin typeface="Times New Roman" pitchFamily="18" charset="0"/>
                <a:cs typeface="Times New Roman" pitchFamily="18" charset="0"/>
              </a:rPr>
              <a:t>thủy tinh có đinh gắn bằng sáp ở đầu. </a:t>
            </a:r>
            <a:endParaRPr lang="en-US" sz="2800" b="1" i="1" u="sng">
              <a:solidFill>
                <a:srgbClr val="00B050"/>
              </a:solidFill>
              <a:latin typeface="Times New Roman" pitchFamily="18" charset="0"/>
              <a:cs typeface="Times New Roman" pitchFamily="18" charset="0"/>
            </a:endParaRPr>
          </a:p>
        </p:txBody>
      </p:sp>
      <p:pic>
        <p:nvPicPr>
          <p:cNvPr id="13" name="Picture 23" descr="IMG128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938" y="3505200"/>
            <a:ext cx="4146722" cy="315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3"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2700" y="685800"/>
            <a:ext cx="9144000" cy="6172200"/>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3" name="Rectangle 3" descr="Medium wood"/>
          <p:cNvSpPr>
            <a:spLocks noChangeArrowheads="1"/>
          </p:cNvSpPr>
          <p:nvPr/>
        </p:nvSpPr>
        <p:spPr bwMode="auto">
          <a:xfrm>
            <a:off x="101600" y="4622800"/>
            <a:ext cx="8915400" cy="2209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24" name="Group 4"/>
          <p:cNvGrpSpPr>
            <a:grpSpLocks/>
          </p:cNvGrpSpPr>
          <p:nvPr/>
        </p:nvGrpSpPr>
        <p:grpSpPr bwMode="auto">
          <a:xfrm>
            <a:off x="4546600" y="3340100"/>
            <a:ext cx="152400" cy="762000"/>
            <a:chOff x="1432" y="1824"/>
            <a:chExt cx="264" cy="1536"/>
          </a:xfrm>
        </p:grpSpPr>
        <p:sp>
          <p:nvSpPr>
            <p:cNvPr id="56325" name="AutoShape 5"/>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Rectangle 6"/>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Oval 7"/>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28" name="AutoShape 8"/>
          <p:cNvSpPr>
            <a:spLocks noChangeArrowheads="1"/>
          </p:cNvSpPr>
          <p:nvPr/>
        </p:nvSpPr>
        <p:spPr bwMode="auto">
          <a:xfrm rot="4696460" flipH="1">
            <a:off x="4513263" y="2293938"/>
            <a:ext cx="152400" cy="1905000"/>
          </a:xfrm>
          <a:prstGeom prst="can">
            <a:avLst>
              <a:gd name="adj" fmla="val 27720"/>
            </a:avLst>
          </a:prstGeom>
          <a:solidFill>
            <a:srgbClr val="D78585"/>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AutoShape 9"/>
          <p:cNvSpPr>
            <a:spLocks noChangeArrowheads="1"/>
          </p:cNvSpPr>
          <p:nvPr/>
        </p:nvSpPr>
        <p:spPr bwMode="auto">
          <a:xfrm>
            <a:off x="1270000" y="5181600"/>
            <a:ext cx="2971800" cy="914400"/>
          </a:xfrm>
          <a:prstGeom prst="cube">
            <a:avLst>
              <a:gd name="adj" fmla="val 66148"/>
            </a:avLst>
          </a:prstGeom>
          <a:gradFill rotWithShape="1">
            <a:gsLst>
              <a:gs pos="0">
                <a:schemeClr val="tx1"/>
              </a:gs>
              <a:gs pos="50000">
                <a:schemeClr val="bg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6330" name="Picture 10"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65500"/>
            <a:ext cx="1117600" cy="1676400"/>
          </a:xfrm>
          <a:prstGeom prst="rect">
            <a:avLst/>
          </a:prstGeom>
          <a:noFill/>
          <a:extLst>
            <a:ext uri="{909E8E84-426E-40DD-AFC4-6F175D3DCCD1}">
              <a14:hiddenFill xmlns:a14="http://schemas.microsoft.com/office/drawing/2010/main">
                <a:solidFill>
                  <a:srgbClr val="FFFFFF"/>
                </a:solidFill>
              </a14:hiddenFill>
            </a:ext>
          </a:extLst>
        </p:spPr>
      </p:pic>
      <p:grpSp>
        <p:nvGrpSpPr>
          <p:cNvPr id="56331" name="Group 11"/>
          <p:cNvGrpSpPr>
            <a:grpSpLocks/>
          </p:cNvGrpSpPr>
          <p:nvPr/>
        </p:nvGrpSpPr>
        <p:grpSpPr bwMode="auto">
          <a:xfrm>
            <a:off x="1371600" y="2184400"/>
            <a:ext cx="2438400" cy="3276600"/>
            <a:chOff x="816" y="768"/>
            <a:chExt cx="1536" cy="2208"/>
          </a:xfrm>
        </p:grpSpPr>
        <p:grpSp>
          <p:nvGrpSpPr>
            <p:cNvPr id="56332" name="Group 12"/>
            <p:cNvGrpSpPr>
              <a:grpSpLocks/>
            </p:cNvGrpSpPr>
            <p:nvPr/>
          </p:nvGrpSpPr>
          <p:grpSpPr bwMode="auto">
            <a:xfrm>
              <a:off x="816" y="1536"/>
              <a:ext cx="336" cy="240"/>
              <a:chOff x="576" y="1728"/>
              <a:chExt cx="336" cy="240"/>
            </a:xfrm>
          </p:grpSpPr>
          <p:sp>
            <p:nvSpPr>
              <p:cNvPr id="56333" name="AutoShape 13"/>
              <p:cNvSpPr>
                <a:spLocks noChangeArrowheads="1"/>
              </p:cNvSpPr>
              <p:nvPr/>
            </p:nvSpPr>
            <p:spPr bwMode="auto">
              <a:xfrm rot="5400000" flipH="1">
                <a:off x="528" y="1776"/>
                <a:ext cx="240" cy="144"/>
              </a:xfrm>
              <a:prstGeom prst="can">
                <a:avLst>
                  <a:gd name="adj" fmla="val 36106"/>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56334" name="AutoShape 14"/>
              <p:cNvSpPr>
                <a:spLocks noChangeArrowheads="1"/>
              </p:cNvSpPr>
              <p:nvPr/>
            </p:nvSpPr>
            <p:spPr bwMode="auto">
              <a:xfrm rot="5400000" flipH="1">
                <a:off x="672" y="1800"/>
                <a:ext cx="144" cy="96"/>
              </a:xfrm>
              <a:prstGeom prst="can">
                <a:avLst>
                  <a:gd name="adj" fmla="val 36111"/>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56335" name="AutoShape 15"/>
              <p:cNvSpPr>
                <a:spLocks noChangeArrowheads="1"/>
              </p:cNvSpPr>
              <p:nvPr/>
            </p:nvSpPr>
            <p:spPr bwMode="auto">
              <a:xfrm rot="5400000">
                <a:off x="816" y="1776"/>
                <a:ext cx="48" cy="144"/>
              </a:xfrm>
              <a:prstGeom prst="can">
                <a:avLst>
                  <a:gd name="adj" fmla="val 2500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grpSp>
        <p:sp>
          <p:nvSpPr>
            <p:cNvPr id="56336" name="AutoShape 16"/>
            <p:cNvSpPr>
              <a:spLocks noChangeArrowheads="1"/>
            </p:cNvSpPr>
            <p:nvPr/>
          </p:nvSpPr>
          <p:spPr bwMode="auto">
            <a:xfrm>
              <a:off x="1200" y="1872"/>
              <a:ext cx="144" cy="1104"/>
            </a:xfrm>
            <a:prstGeom prst="can">
              <a:avLst>
                <a:gd name="adj" fmla="val 35849"/>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grpSp>
          <p:nvGrpSpPr>
            <p:cNvPr id="56337" name="Group 17"/>
            <p:cNvGrpSpPr>
              <a:grpSpLocks/>
            </p:cNvGrpSpPr>
            <p:nvPr/>
          </p:nvGrpSpPr>
          <p:grpSpPr bwMode="auto">
            <a:xfrm>
              <a:off x="960" y="1456"/>
              <a:ext cx="1392" cy="576"/>
              <a:chOff x="720" y="1728"/>
              <a:chExt cx="918" cy="672"/>
            </a:xfrm>
          </p:grpSpPr>
          <p:sp>
            <p:nvSpPr>
              <p:cNvPr id="56338" name="Freeform 18"/>
              <p:cNvSpPr>
                <a:spLocks/>
              </p:cNvSpPr>
              <p:nvPr/>
            </p:nvSpPr>
            <p:spPr bwMode="auto">
              <a:xfrm>
                <a:off x="720" y="1974"/>
                <a:ext cx="918" cy="426"/>
              </a:xfrm>
              <a:custGeom>
                <a:avLst/>
                <a:gdLst>
                  <a:gd name="T0" fmla="*/ 0 w 918"/>
                  <a:gd name="T1" fmla="*/ 234 h 426"/>
                  <a:gd name="T2" fmla="*/ 0 w 918"/>
                  <a:gd name="T3" fmla="*/ 426 h 426"/>
                  <a:gd name="T4" fmla="*/ 624 w 918"/>
                  <a:gd name="T5" fmla="*/ 426 h 426"/>
                  <a:gd name="T6" fmla="*/ 696 w 918"/>
                  <a:gd name="T7" fmla="*/ 411 h 426"/>
                  <a:gd name="T8" fmla="*/ 768 w 918"/>
                  <a:gd name="T9" fmla="*/ 378 h 426"/>
                  <a:gd name="T10" fmla="*/ 813 w 918"/>
                  <a:gd name="T11" fmla="*/ 351 h 426"/>
                  <a:gd name="T12" fmla="*/ 855 w 918"/>
                  <a:gd name="T13" fmla="*/ 321 h 426"/>
                  <a:gd name="T14" fmla="*/ 894 w 918"/>
                  <a:gd name="T15" fmla="*/ 270 h 426"/>
                  <a:gd name="T16" fmla="*/ 918 w 918"/>
                  <a:gd name="T17" fmla="*/ 183 h 426"/>
                  <a:gd name="T18" fmla="*/ 918 w 918"/>
                  <a:gd name="T19" fmla="*/ 0 h 426"/>
                  <a:gd name="T20" fmla="*/ 912 w 918"/>
                  <a:gd name="T21" fmla="*/ 27 h 426"/>
                  <a:gd name="T22" fmla="*/ 894 w 918"/>
                  <a:gd name="T23" fmla="*/ 81 h 426"/>
                  <a:gd name="T24" fmla="*/ 861 w 918"/>
                  <a:gd name="T25" fmla="*/ 120 h 426"/>
                  <a:gd name="T26" fmla="*/ 825 w 918"/>
                  <a:gd name="T27" fmla="*/ 153 h 426"/>
                  <a:gd name="T28" fmla="*/ 768 w 918"/>
                  <a:gd name="T29" fmla="*/ 186 h 426"/>
                  <a:gd name="T30" fmla="*/ 702 w 918"/>
                  <a:gd name="T31" fmla="*/ 213 h 426"/>
                  <a:gd name="T32" fmla="*/ 624 w 918"/>
                  <a:gd name="T33" fmla="*/ 234 h 426"/>
                  <a:gd name="T34" fmla="*/ 0 w 918"/>
                  <a:gd name="T35" fmla="*/ 23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 h="426">
                    <a:moveTo>
                      <a:pt x="0" y="234"/>
                    </a:moveTo>
                    <a:lnTo>
                      <a:pt x="0" y="426"/>
                    </a:lnTo>
                    <a:lnTo>
                      <a:pt x="624" y="426"/>
                    </a:lnTo>
                    <a:lnTo>
                      <a:pt x="696" y="411"/>
                    </a:lnTo>
                    <a:lnTo>
                      <a:pt x="768" y="378"/>
                    </a:lnTo>
                    <a:lnTo>
                      <a:pt x="813" y="351"/>
                    </a:lnTo>
                    <a:lnTo>
                      <a:pt x="855" y="321"/>
                    </a:lnTo>
                    <a:lnTo>
                      <a:pt x="894" y="270"/>
                    </a:lnTo>
                    <a:lnTo>
                      <a:pt x="918" y="183"/>
                    </a:lnTo>
                    <a:lnTo>
                      <a:pt x="918" y="0"/>
                    </a:lnTo>
                    <a:lnTo>
                      <a:pt x="912" y="27"/>
                    </a:lnTo>
                    <a:lnTo>
                      <a:pt x="894" y="81"/>
                    </a:lnTo>
                    <a:lnTo>
                      <a:pt x="861" y="120"/>
                    </a:lnTo>
                    <a:lnTo>
                      <a:pt x="825" y="153"/>
                    </a:lnTo>
                    <a:lnTo>
                      <a:pt x="768" y="186"/>
                    </a:lnTo>
                    <a:lnTo>
                      <a:pt x="702" y="213"/>
                    </a:lnTo>
                    <a:lnTo>
                      <a:pt x="624" y="234"/>
                    </a:lnTo>
                    <a:lnTo>
                      <a:pt x="0" y="234"/>
                    </a:lnTo>
                    <a:close/>
                  </a:path>
                </a:pathLst>
              </a:cu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56339" name="Freeform 19"/>
              <p:cNvSpPr>
                <a:spLocks/>
              </p:cNvSpPr>
              <p:nvPr/>
            </p:nvSpPr>
            <p:spPr bwMode="auto">
              <a:xfrm>
                <a:off x="720" y="1728"/>
                <a:ext cx="915" cy="480"/>
              </a:xfrm>
              <a:custGeom>
                <a:avLst/>
                <a:gdLst>
                  <a:gd name="T0" fmla="*/ 195 w 915"/>
                  <a:gd name="T1" fmla="*/ 0 h 480"/>
                  <a:gd name="T2" fmla="*/ 627 w 915"/>
                  <a:gd name="T3" fmla="*/ 0 h 480"/>
                  <a:gd name="T4" fmla="*/ 771 w 915"/>
                  <a:gd name="T5" fmla="*/ 48 h 480"/>
                  <a:gd name="T6" fmla="*/ 828 w 915"/>
                  <a:gd name="T7" fmla="*/ 84 h 480"/>
                  <a:gd name="T8" fmla="*/ 876 w 915"/>
                  <a:gd name="T9" fmla="*/ 132 h 480"/>
                  <a:gd name="T10" fmla="*/ 909 w 915"/>
                  <a:gd name="T11" fmla="*/ 192 h 480"/>
                  <a:gd name="T12" fmla="*/ 915 w 915"/>
                  <a:gd name="T13" fmla="*/ 261 h 480"/>
                  <a:gd name="T14" fmla="*/ 888 w 915"/>
                  <a:gd name="T15" fmla="*/ 324 h 480"/>
                  <a:gd name="T16" fmla="*/ 855 w 915"/>
                  <a:gd name="T17" fmla="*/ 366 h 480"/>
                  <a:gd name="T18" fmla="*/ 825 w 915"/>
                  <a:gd name="T19" fmla="*/ 396 h 480"/>
                  <a:gd name="T20" fmla="*/ 774 w 915"/>
                  <a:gd name="T21" fmla="*/ 435 h 480"/>
                  <a:gd name="T22" fmla="*/ 735 w 915"/>
                  <a:gd name="T23" fmla="*/ 450 h 480"/>
                  <a:gd name="T24" fmla="*/ 690 w 915"/>
                  <a:gd name="T25" fmla="*/ 468 h 480"/>
                  <a:gd name="T26" fmla="*/ 627 w 915"/>
                  <a:gd name="T27" fmla="*/ 480 h 480"/>
                  <a:gd name="T28" fmla="*/ 483 w 915"/>
                  <a:gd name="T29" fmla="*/ 480 h 480"/>
                  <a:gd name="T30" fmla="*/ 339 w 915"/>
                  <a:gd name="T31" fmla="*/ 480 h 480"/>
                  <a:gd name="T32" fmla="*/ 0 w 915"/>
                  <a:gd name="T33" fmla="*/ 477 h 480"/>
                  <a:gd name="T34" fmla="*/ 195 w 915"/>
                  <a:gd name="T3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480">
                    <a:moveTo>
                      <a:pt x="195" y="0"/>
                    </a:moveTo>
                    <a:lnTo>
                      <a:pt x="627" y="0"/>
                    </a:lnTo>
                    <a:lnTo>
                      <a:pt x="771" y="48"/>
                    </a:lnTo>
                    <a:lnTo>
                      <a:pt x="828" y="84"/>
                    </a:lnTo>
                    <a:lnTo>
                      <a:pt x="876" y="132"/>
                    </a:lnTo>
                    <a:lnTo>
                      <a:pt x="909" y="192"/>
                    </a:lnTo>
                    <a:lnTo>
                      <a:pt x="915" y="261"/>
                    </a:lnTo>
                    <a:lnTo>
                      <a:pt x="888" y="324"/>
                    </a:lnTo>
                    <a:lnTo>
                      <a:pt x="855" y="366"/>
                    </a:lnTo>
                    <a:lnTo>
                      <a:pt x="825" y="396"/>
                    </a:lnTo>
                    <a:lnTo>
                      <a:pt x="774" y="435"/>
                    </a:lnTo>
                    <a:lnTo>
                      <a:pt x="735" y="450"/>
                    </a:lnTo>
                    <a:lnTo>
                      <a:pt x="690" y="468"/>
                    </a:lnTo>
                    <a:lnTo>
                      <a:pt x="627" y="480"/>
                    </a:lnTo>
                    <a:lnTo>
                      <a:pt x="483" y="480"/>
                    </a:lnTo>
                    <a:lnTo>
                      <a:pt x="339" y="480"/>
                    </a:lnTo>
                    <a:lnTo>
                      <a:pt x="0" y="477"/>
                    </a:lnTo>
                    <a:lnTo>
                      <a:pt x="195" y="0"/>
                    </a:lnTo>
                    <a:close/>
                  </a:path>
                </a:pathLst>
              </a:cu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grpSp>
        <p:sp>
          <p:nvSpPr>
            <p:cNvPr id="56340" name="AutoShape 20"/>
            <p:cNvSpPr>
              <a:spLocks noChangeArrowheads="1"/>
            </p:cNvSpPr>
            <p:nvPr/>
          </p:nvSpPr>
          <p:spPr bwMode="auto">
            <a:xfrm>
              <a:off x="1200" y="768"/>
              <a:ext cx="144" cy="912"/>
            </a:xfrm>
            <a:prstGeom prst="can">
              <a:avLst>
                <a:gd name="adj" fmla="val 29614"/>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grpSp>
      <p:sp>
        <p:nvSpPr>
          <p:cNvPr id="56341" name="AutoShape 21"/>
          <p:cNvSpPr>
            <a:spLocks noChangeArrowheads="1"/>
          </p:cNvSpPr>
          <p:nvPr/>
        </p:nvSpPr>
        <p:spPr bwMode="auto">
          <a:xfrm rot="5400000" flipH="1">
            <a:off x="4622800" y="2755900"/>
            <a:ext cx="152400" cy="1905000"/>
          </a:xfrm>
          <a:prstGeom prst="can">
            <a:avLst>
              <a:gd name="adj" fmla="val 27720"/>
            </a:avLst>
          </a:prstGeom>
          <a:gradFill rotWithShape="1">
            <a:gsLst>
              <a:gs pos="0">
                <a:schemeClr val="tx1"/>
              </a:gs>
              <a:gs pos="50000">
                <a:schemeClr val="bg1">
                  <a:alpha val="81000"/>
                </a:schemeClr>
              </a:gs>
              <a:gs pos="100000">
                <a:schemeClr val="tx1"/>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2" name="Text Box 22"/>
          <p:cNvSpPr txBox="1">
            <a:spLocks noChangeArrowheads="1"/>
          </p:cNvSpPr>
          <p:nvPr/>
        </p:nvSpPr>
        <p:spPr bwMode="auto">
          <a:xfrm>
            <a:off x="5486400" y="2928938"/>
            <a:ext cx="838200"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000" b="1">
                <a:solidFill>
                  <a:srgbClr val="FF0000"/>
                </a:solidFill>
                <a:latin typeface="Times New Roman" pitchFamily="18" charset="0"/>
                <a:cs typeface="Times New Roman" pitchFamily="18" charset="0"/>
              </a:rPr>
              <a:t>Đồng</a:t>
            </a:r>
          </a:p>
        </p:txBody>
      </p:sp>
      <p:sp>
        <p:nvSpPr>
          <p:cNvPr id="56343" name="Text Box 23"/>
          <p:cNvSpPr txBox="1">
            <a:spLocks noChangeArrowheads="1"/>
          </p:cNvSpPr>
          <p:nvPr/>
        </p:nvSpPr>
        <p:spPr bwMode="auto">
          <a:xfrm>
            <a:off x="5468240" y="4205287"/>
            <a:ext cx="1625600"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sz="2000" b="1">
                <a:solidFill>
                  <a:srgbClr val="660066"/>
                </a:solidFill>
                <a:latin typeface="Times New Roman" pitchFamily="18" charset="0"/>
                <a:cs typeface="Times New Roman" pitchFamily="18" charset="0"/>
              </a:rPr>
              <a:t>Thủy tinh</a:t>
            </a:r>
          </a:p>
        </p:txBody>
      </p:sp>
      <p:sp>
        <p:nvSpPr>
          <p:cNvPr id="56344" name="Freeform 24"/>
          <p:cNvSpPr>
            <a:spLocks/>
          </p:cNvSpPr>
          <p:nvPr/>
        </p:nvSpPr>
        <p:spPr bwMode="auto">
          <a:xfrm rot="-214062">
            <a:off x="4495800" y="32385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5" name="Freeform 25"/>
          <p:cNvSpPr>
            <a:spLocks/>
          </p:cNvSpPr>
          <p:nvPr/>
        </p:nvSpPr>
        <p:spPr bwMode="auto">
          <a:xfrm>
            <a:off x="4519613" y="3213100"/>
            <a:ext cx="280987"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346" name="Group 26"/>
          <p:cNvGrpSpPr>
            <a:grpSpLocks/>
          </p:cNvGrpSpPr>
          <p:nvPr/>
        </p:nvGrpSpPr>
        <p:grpSpPr bwMode="auto">
          <a:xfrm>
            <a:off x="4699000" y="3721100"/>
            <a:ext cx="152400" cy="762000"/>
            <a:chOff x="1432" y="1824"/>
            <a:chExt cx="264" cy="1536"/>
          </a:xfrm>
        </p:grpSpPr>
        <p:sp>
          <p:nvSpPr>
            <p:cNvPr id="56347" name="AutoShape 27"/>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8" name="Rectangle 28"/>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9" name="Oval 29"/>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50" name="Freeform 30"/>
          <p:cNvSpPr>
            <a:spLocks/>
          </p:cNvSpPr>
          <p:nvPr/>
        </p:nvSpPr>
        <p:spPr bwMode="auto">
          <a:xfrm rot="-214062">
            <a:off x="4622800" y="3627438"/>
            <a:ext cx="295275" cy="195262"/>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1" name="AutoShape 31"/>
          <p:cNvSpPr>
            <a:spLocks noChangeArrowheads="1"/>
          </p:cNvSpPr>
          <p:nvPr/>
        </p:nvSpPr>
        <p:spPr bwMode="auto">
          <a:xfrm rot="6285597" flipH="1">
            <a:off x="4400550" y="3151188"/>
            <a:ext cx="150813" cy="1976437"/>
          </a:xfrm>
          <a:prstGeom prst="can">
            <a:avLst>
              <a:gd name="adj" fmla="val 29062"/>
            </a:avLst>
          </a:prstGeom>
          <a:gradFill rotWithShape="1">
            <a:gsLst>
              <a:gs pos="0">
                <a:schemeClr val="tx1">
                  <a:alpha val="17000"/>
                </a:schemeClr>
              </a:gs>
              <a:gs pos="50000">
                <a:schemeClr val="bg1">
                  <a:alpha val="81000"/>
                </a:schemeClr>
              </a:gs>
              <a:gs pos="100000">
                <a:schemeClr val="tx1">
                  <a:alpha val="17000"/>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52" name="Group 32"/>
          <p:cNvGrpSpPr>
            <a:grpSpLocks/>
          </p:cNvGrpSpPr>
          <p:nvPr/>
        </p:nvGrpSpPr>
        <p:grpSpPr bwMode="auto">
          <a:xfrm>
            <a:off x="4470400" y="4114800"/>
            <a:ext cx="152400" cy="762000"/>
            <a:chOff x="1432" y="1824"/>
            <a:chExt cx="264" cy="1536"/>
          </a:xfrm>
        </p:grpSpPr>
        <p:sp>
          <p:nvSpPr>
            <p:cNvPr id="56353" name="AutoShape 33"/>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4" name="Rectangle 34"/>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5" name="Oval 35"/>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56" name="Freeform 36"/>
          <p:cNvSpPr>
            <a:spLocks/>
          </p:cNvSpPr>
          <p:nvPr/>
        </p:nvSpPr>
        <p:spPr bwMode="auto">
          <a:xfrm rot="-214062">
            <a:off x="4419600" y="40640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7" name="Oval 37"/>
          <p:cNvSpPr>
            <a:spLocks noChangeArrowheads="1"/>
          </p:cNvSpPr>
          <p:nvPr/>
        </p:nvSpPr>
        <p:spPr bwMode="auto">
          <a:xfrm>
            <a:off x="8686800" y="6515100"/>
            <a:ext cx="304800" cy="304800"/>
          </a:xfrm>
          <a:prstGeom prst="ellipse">
            <a:avLst/>
          </a:prstGeom>
          <a:solidFill>
            <a:srgbClr val="00FF00"/>
          </a:solidFill>
          <a:ln>
            <a:noFill/>
          </a:ln>
          <a:effectLst>
            <a:outerShdw dist="40161" dir="1106097" algn="ctr" rotWithShape="0">
              <a:schemeClr val="tx1"/>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sp>
        <p:nvSpPr>
          <p:cNvPr id="56359" name="Freeform 39"/>
          <p:cNvSpPr>
            <a:spLocks/>
          </p:cNvSpPr>
          <p:nvPr/>
        </p:nvSpPr>
        <p:spPr bwMode="auto">
          <a:xfrm>
            <a:off x="4648200" y="359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6361" name="Picture 41"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660900"/>
            <a:ext cx="1074738" cy="1162050"/>
          </a:xfrm>
          <a:prstGeom prst="rect">
            <a:avLst/>
          </a:prstGeom>
          <a:noFill/>
          <a:extLst>
            <a:ext uri="{909E8E84-426E-40DD-AFC4-6F175D3DCCD1}">
              <a14:hiddenFill xmlns:a14="http://schemas.microsoft.com/office/drawing/2010/main">
                <a:solidFill>
                  <a:srgbClr val="FFFFFF"/>
                </a:solidFill>
              </a14:hiddenFill>
            </a:ext>
          </a:extLst>
        </p:spPr>
      </p:pic>
      <p:sp>
        <p:nvSpPr>
          <p:cNvPr id="56363" name="AutoShape 43"/>
          <p:cNvSpPr>
            <a:spLocks noChangeArrowheads="1"/>
          </p:cNvSpPr>
          <p:nvPr/>
        </p:nvSpPr>
        <p:spPr bwMode="auto">
          <a:xfrm rot="4696460" flipH="1">
            <a:off x="4578351" y="2325687"/>
            <a:ext cx="119062" cy="1808163"/>
          </a:xfrm>
          <a:prstGeom prst="can">
            <a:avLst>
              <a:gd name="adj" fmla="val 33678"/>
            </a:avLst>
          </a:prstGeom>
          <a:solidFill>
            <a:srgbClr val="FF0000"/>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4" name="AutoShape 44"/>
          <p:cNvSpPr>
            <a:spLocks noChangeArrowheads="1"/>
          </p:cNvSpPr>
          <p:nvPr/>
        </p:nvSpPr>
        <p:spPr bwMode="auto">
          <a:xfrm rot="5400000" flipH="1">
            <a:off x="4601447" y="2739152"/>
            <a:ext cx="169705" cy="1930400"/>
          </a:xfrm>
          <a:prstGeom prst="can">
            <a:avLst>
              <a:gd name="adj" fmla="val 27720"/>
            </a:avLst>
          </a:prstGeom>
          <a:solidFill>
            <a:srgbClr val="FF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5" name="AutoShape 45"/>
          <p:cNvSpPr>
            <a:spLocks noChangeArrowheads="1"/>
          </p:cNvSpPr>
          <p:nvPr/>
        </p:nvSpPr>
        <p:spPr bwMode="auto">
          <a:xfrm rot="6285597" flipH="1">
            <a:off x="4418012" y="3163888"/>
            <a:ext cx="150813" cy="1976438"/>
          </a:xfrm>
          <a:prstGeom prst="can">
            <a:avLst>
              <a:gd name="adj" fmla="val 29062"/>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Text Box 46"/>
          <p:cNvSpPr txBox="1">
            <a:spLocks noChangeArrowheads="1"/>
          </p:cNvSpPr>
          <p:nvPr/>
        </p:nvSpPr>
        <p:spPr bwMode="auto">
          <a:xfrm>
            <a:off x="5715000" y="3568700"/>
            <a:ext cx="1123584"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0" lang="en-US" sz="2000" b="1">
                <a:solidFill>
                  <a:srgbClr val="0000FF"/>
                </a:solidFill>
                <a:latin typeface="Times New Roman" pitchFamily="18" charset="0"/>
                <a:cs typeface="Times New Roman" pitchFamily="18" charset="0"/>
              </a:rPr>
              <a:t>Nhôm</a:t>
            </a:r>
          </a:p>
        </p:txBody>
      </p:sp>
      <p:sp>
        <p:nvSpPr>
          <p:cNvPr id="50" name="Rectangle 49"/>
          <p:cNvSpPr/>
          <p:nvPr/>
        </p:nvSpPr>
        <p:spPr>
          <a:xfrm>
            <a:off x="2326195" y="0"/>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47"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17339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35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fade">
                                      <p:cBhvr>
                                        <p:cTn id="7" dur="1000"/>
                                        <p:tgtEl>
                                          <p:spTgt spid="563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365"/>
                                        </p:tgtEl>
                                        <p:attrNameLst>
                                          <p:attrName>style.visibility</p:attrName>
                                        </p:attrNameLst>
                                      </p:cBhvr>
                                      <p:to>
                                        <p:strVal val="visible"/>
                                      </p:to>
                                    </p:set>
                                    <p:animEffect transition="in" filter="wipe(left)">
                                      <p:cBhvr>
                                        <p:cTn id="10" dur="45000"/>
                                        <p:tgtEl>
                                          <p:spTgt spid="56365"/>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56363"/>
                                        </p:tgtEl>
                                        <p:attrNameLst>
                                          <p:attrName>style.visibility</p:attrName>
                                        </p:attrNameLst>
                                      </p:cBhvr>
                                      <p:to>
                                        <p:strVal val="visible"/>
                                      </p:to>
                                    </p:set>
                                    <p:animEffect transition="in" filter="wipe(left)">
                                      <p:cBhvr>
                                        <p:cTn id="13" dur="10000"/>
                                        <p:tgtEl>
                                          <p:spTgt spid="56363"/>
                                        </p:tgtEl>
                                      </p:cBhvr>
                                    </p:animEffect>
                                  </p:childTnLst>
                                </p:cTn>
                              </p:par>
                              <p:par>
                                <p:cTn id="14" presetID="10" presetClass="exit" presetSubtype="0" fill="hold" grpId="0" nodeType="withEffect">
                                  <p:stCondLst>
                                    <p:cond delay="7500"/>
                                  </p:stCondLst>
                                  <p:childTnLst>
                                    <p:animEffect transition="out" filter="fade">
                                      <p:cBhvr>
                                        <p:cTn id="15" dur="500"/>
                                        <p:tgtEl>
                                          <p:spTgt spid="56344"/>
                                        </p:tgtEl>
                                      </p:cBhvr>
                                    </p:animEffect>
                                    <p:set>
                                      <p:cBhvr>
                                        <p:cTn id="16" dur="1" fill="hold">
                                          <p:stCondLst>
                                            <p:cond delay="499"/>
                                          </p:stCondLst>
                                        </p:cTn>
                                        <p:tgtEl>
                                          <p:spTgt spid="56344"/>
                                        </p:tgtEl>
                                        <p:attrNameLst>
                                          <p:attrName>style.visibility</p:attrName>
                                        </p:attrNameLst>
                                      </p:cBhvr>
                                      <p:to>
                                        <p:strVal val="hidden"/>
                                      </p:to>
                                    </p:set>
                                  </p:childTnLst>
                                </p:cTn>
                              </p:par>
                              <p:par>
                                <p:cTn id="17" presetID="22" presetClass="entr" presetSubtype="1" fill="hold" grpId="0" nodeType="withEffect">
                                  <p:stCondLst>
                                    <p:cond delay="7500"/>
                                  </p:stCondLst>
                                  <p:childTnLst>
                                    <p:set>
                                      <p:cBhvr>
                                        <p:cTn id="18" dur="1" fill="hold">
                                          <p:stCondLst>
                                            <p:cond delay="0"/>
                                          </p:stCondLst>
                                        </p:cTn>
                                        <p:tgtEl>
                                          <p:spTgt spid="56345"/>
                                        </p:tgtEl>
                                        <p:attrNameLst>
                                          <p:attrName>style.visibility</p:attrName>
                                        </p:attrNameLst>
                                      </p:cBhvr>
                                      <p:to>
                                        <p:strVal val="visible"/>
                                      </p:to>
                                    </p:set>
                                    <p:animEffect transition="in" filter="wipe(up)">
                                      <p:cBhvr>
                                        <p:cTn id="19" dur="500"/>
                                        <p:tgtEl>
                                          <p:spTgt spid="56345"/>
                                        </p:tgtEl>
                                      </p:cBhvr>
                                    </p:animEffect>
                                  </p:childTnLst>
                                </p:cTn>
                              </p:par>
                              <p:par>
                                <p:cTn id="20" presetID="42" presetClass="path" presetSubtype="0" accel="50000" decel="50000" fill="hold" nodeType="withEffect">
                                  <p:stCondLst>
                                    <p:cond delay="6000"/>
                                  </p:stCondLst>
                                  <p:childTnLst>
                                    <p:animMotion origin="layout" path="M -3.33333E-6 2.53469E-6 L -3.33333E-6 0.23335 " pathEditMode="relative" rAng="0" ptsTypes="AA">
                                      <p:cBhvr>
                                        <p:cTn id="21" dur="2000" fill="hold"/>
                                        <p:tgtEl>
                                          <p:spTgt spid="56324"/>
                                        </p:tgtEl>
                                        <p:attrNameLst>
                                          <p:attrName>ppt_x</p:attrName>
                                          <p:attrName>ppt_y</p:attrName>
                                        </p:attrNameLst>
                                      </p:cBhvr>
                                      <p:rCtr x="0" y="11656"/>
                                    </p:animMotion>
                                  </p:childTnLst>
                                </p:cTn>
                              </p:par>
                              <p:par>
                                <p:cTn id="22" presetID="42" presetClass="path" presetSubtype="0" accel="50000" decel="50000" fill="hold" grpId="1" nodeType="withEffect">
                                  <p:stCondLst>
                                    <p:cond delay="6000"/>
                                  </p:stCondLst>
                                  <p:childTnLst>
                                    <p:animMotion origin="layout" path="M -3.33333E-6 4.19981E-6 L 0.00139 0.25832 " pathEditMode="relative" rAng="0" ptsTypes="AA">
                                      <p:cBhvr>
                                        <p:cTn id="23" dur="2000" fill="hold"/>
                                        <p:tgtEl>
                                          <p:spTgt spid="56345"/>
                                        </p:tgtEl>
                                        <p:attrNameLst>
                                          <p:attrName>ppt_x</p:attrName>
                                          <p:attrName>ppt_y</p:attrName>
                                        </p:attrNameLst>
                                      </p:cBhvr>
                                      <p:rCtr x="69" y="12905"/>
                                    </p:animMotion>
                                  </p:childTnLst>
                                </p:cTn>
                              </p:par>
                              <p:par>
                                <p:cTn id="24" presetID="42" presetClass="path" presetSubtype="0" accel="50000" decel="50000" fill="hold" grpId="1" nodeType="withEffect">
                                  <p:stCondLst>
                                    <p:cond delay="6000"/>
                                  </p:stCondLst>
                                  <p:childTnLst>
                                    <p:animMotion origin="layout" path="M -1.38889E-6 4.19981E-6 L -0.00087 0.27104 " pathEditMode="relative" rAng="0" ptsTypes="AA">
                                      <p:cBhvr>
                                        <p:cTn id="25" dur="2000" fill="hold"/>
                                        <p:tgtEl>
                                          <p:spTgt spid="56344"/>
                                        </p:tgtEl>
                                        <p:attrNameLst>
                                          <p:attrName>ppt_x</p:attrName>
                                          <p:attrName>ppt_y</p:attrName>
                                        </p:attrNameLst>
                                      </p:cBhvr>
                                      <p:rCtr x="-52" y="13552"/>
                                    </p:animMotion>
                                  </p:childTnLst>
                                </p:cTn>
                              </p:par>
                              <p:par>
                                <p:cTn id="26" presetID="8" presetClass="emph" presetSubtype="0" fill="hold" nodeType="withEffect">
                                  <p:stCondLst>
                                    <p:cond delay="10500"/>
                                  </p:stCondLst>
                                  <p:childTnLst>
                                    <p:animRot by="5400000">
                                      <p:cBhvr>
                                        <p:cTn id="27" dur="500" fill="hold"/>
                                        <p:tgtEl>
                                          <p:spTgt spid="56324"/>
                                        </p:tgtEl>
                                        <p:attrNameLst>
                                          <p:attrName>r</p:attrName>
                                        </p:attrNameLst>
                                      </p:cBhvr>
                                    </p:animRot>
                                  </p:childTnLst>
                                </p:cTn>
                              </p:par>
                              <p:par>
                                <p:cTn id="28" presetID="22" presetClass="entr" presetSubtype="8" fill="hold" grpId="0" nodeType="withEffect">
                                  <p:stCondLst>
                                    <p:cond delay="0"/>
                                  </p:stCondLst>
                                  <p:childTnLst>
                                    <p:set>
                                      <p:cBhvr>
                                        <p:cTn id="29" dur="1" fill="hold">
                                          <p:stCondLst>
                                            <p:cond delay="0"/>
                                          </p:stCondLst>
                                        </p:cTn>
                                        <p:tgtEl>
                                          <p:spTgt spid="56364"/>
                                        </p:tgtEl>
                                        <p:attrNameLst>
                                          <p:attrName>style.visibility</p:attrName>
                                        </p:attrNameLst>
                                      </p:cBhvr>
                                      <p:to>
                                        <p:strVal val="visible"/>
                                      </p:to>
                                    </p:set>
                                    <p:animEffect transition="in" filter="wipe(left)">
                                      <p:cBhvr>
                                        <p:cTn id="30" dur="20000"/>
                                        <p:tgtEl>
                                          <p:spTgt spid="56364"/>
                                        </p:tgtEl>
                                      </p:cBhvr>
                                    </p:animEffect>
                                  </p:childTnLst>
                                </p:cTn>
                              </p:par>
                              <p:par>
                                <p:cTn id="31" presetID="10" presetClass="exit" presetSubtype="0" fill="hold" grpId="0" nodeType="withEffect">
                                  <p:stCondLst>
                                    <p:cond delay="12000"/>
                                  </p:stCondLst>
                                  <p:childTnLst>
                                    <p:animEffect transition="out" filter="fade">
                                      <p:cBhvr>
                                        <p:cTn id="32" dur="500"/>
                                        <p:tgtEl>
                                          <p:spTgt spid="56350"/>
                                        </p:tgtEl>
                                      </p:cBhvr>
                                    </p:animEffect>
                                    <p:set>
                                      <p:cBhvr>
                                        <p:cTn id="33" dur="1" fill="hold">
                                          <p:stCondLst>
                                            <p:cond delay="499"/>
                                          </p:stCondLst>
                                        </p:cTn>
                                        <p:tgtEl>
                                          <p:spTgt spid="56350"/>
                                        </p:tgtEl>
                                        <p:attrNameLst>
                                          <p:attrName>style.visibility</p:attrName>
                                        </p:attrNameLst>
                                      </p:cBhvr>
                                      <p:to>
                                        <p:strVal val="hidden"/>
                                      </p:to>
                                    </p:set>
                                  </p:childTnLst>
                                </p:cTn>
                              </p:par>
                              <p:par>
                                <p:cTn id="34" presetID="22" presetClass="entr" presetSubtype="1" fill="hold" grpId="0" nodeType="withEffect">
                                  <p:stCondLst>
                                    <p:cond delay="11500"/>
                                  </p:stCondLst>
                                  <p:childTnLst>
                                    <p:set>
                                      <p:cBhvr>
                                        <p:cTn id="35" dur="1" fill="hold">
                                          <p:stCondLst>
                                            <p:cond delay="0"/>
                                          </p:stCondLst>
                                        </p:cTn>
                                        <p:tgtEl>
                                          <p:spTgt spid="56359"/>
                                        </p:tgtEl>
                                        <p:attrNameLst>
                                          <p:attrName>style.visibility</p:attrName>
                                        </p:attrNameLst>
                                      </p:cBhvr>
                                      <p:to>
                                        <p:strVal val="visible"/>
                                      </p:to>
                                    </p:set>
                                    <p:animEffect transition="in" filter="wipe(up)">
                                      <p:cBhvr>
                                        <p:cTn id="36" dur="500"/>
                                        <p:tgtEl>
                                          <p:spTgt spid="56359"/>
                                        </p:tgtEl>
                                      </p:cBhvr>
                                    </p:animEffect>
                                  </p:childTnLst>
                                </p:cTn>
                              </p:par>
                              <p:par>
                                <p:cTn id="37" presetID="42" presetClass="path" presetSubtype="0" accel="50000" decel="50000" fill="hold" nodeType="withEffect">
                                  <p:stCondLst>
                                    <p:cond delay="13500"/>
                                  </p:stCondLst>
                                  <p:childTnLst>
                                    <p:animMotion origin="layout" path="M 3.33333E-6 2.22222E-6 L 3.33333E-6 0.24444 " pathEditMode="relative" rAng="0" ptsTypes="AA">
                                      <p:cBhvr>
                                        <p:cTn id="38" dur="2000" fill="hold"/>
                                        <p:tgtEl>
                                          <p:spTgt spid="56346"/>
                                        </p:tgtEl>
                                        <p:attrNameLst>
                                          <p:attrName>ppt_x</p:attrName>
                                          <p:attrName>ppt_y</p:attrName>
                                        </p:attrNameLst>
                                      </p:cBhvr>
                                      <p:rCtr x="0" y="12222"/>
                                    </p:animMotion>
                                  </p:childTnLst>
                                </p:cTn>
                              </p:par>
                              <p:par>
                                <p:cTn id="39" presetID="42" presetClass="path" presetSubtype="0" accel="50000" decel="50000" fill="hold" grpId="1" nodeType="withEffect">
                                  <p:stCondLst>
                                    <p:cond delay="13500"/>
                                  </p:stCondLst>
                                  <p:childTnLst>
                                    <p:animMotion origin="layout" path="M -1.38889E-6 -0.00601 L 0.0033 0.27686 " pathEditMode="relative" rAng="0" ptsTypes="AA">
                                      <p:cBhvr>
                                        <p:cTn id="40" dur="2000" fill="hold"/>
                                        <p:tgtEl>
                                          <p:spTgt spid="56350"/>
                                        </p:tgtEl>
                                        <p:attrNameLst>
                                          <p:attrName>ppt_x</p:attrName>
                                          <p:attrName>ppt_y</p:attrName>
                                        </p:attrNameLst>
                                      </p:cBhvr>
                                      <p:rCtr x="156" y="14144"/>
                                    </p:animMotion>
                                  </p:childTnLst>
                                </p:cTn>
                              </p:par>
                              <p:par>
                                <p:cTn id="41" presetID="42" presetClass="path" presetSubtype="0" accel="50000" decel="50000" fill="hold" grpId="1" nodeType="withEffect">
                                  <p:stCondLst>
                                    <p:cond delay="13500"/>
                                  </p:stCondLst>
                                  <p:childTnLst>
                                    <p:animMotion origin="layout" path="M 2.5E-6 -3.7037E-6 L 0.00156 0.27686 " pathEditMode="relative" rAng="0" ptsTypes="AA">
                                      <p:cBhvr>
                                        <p:cTn id="42" dur="2000" fill="hold"/>
                                        <p:tgtEl>
                                          <p:spTgt spid="56359"/>
                                        </p:tgtEl>
                                        <p:attrNameLst>
                                          <p:attrName>ppt_x</p:attrName>
                                          <p:attrName>ppt_y</p:attrName>
                                        </p:attrNameLst>
                                      </p:cBhvr>
                                      <p:rCtr x="69" y="13843"/>
                                    </p:animMotion>
                                  </p:childTnLst>
                                </p:cTn>
                              </p:par>
                              <p:par>
                                <p:cTn id="43" presetID="8" presetClass="emph" presetSubtype="0" fill="hold" nodeType="withEffect">
                                  <p:stCondLst>
                                    <p:cond delay="15500"/>
                                  </p:stCondLst>
                                  <p:childTnLst>
                                    <p:animRot by="-5400000">
                                      <p:cBhvr>
                                        <p:cTn id="44" dur="500" fill="hold"/>
                                        <p:tgtEl>
                                          <p:spTgt spid="56346"/>
                                        </p:tgtEl>
                                        <p:attrNameLst>
                                          <p:attrName>r</p:attrName>
                                        </p:attrNameLst>
                                      </p:cBhvr>
                                    </p:animRot>
                                  </p:childTnLst>
                                </p:cTn>
                              </p:par>
                              <p:par>
                                <p:cTn id="45" presetID="42" presetClass="path" presetSubtype="0" accel="50000" decel="50000" fill="hold" nodeType="withEffect">
                                  <p:stCondLst>
                                    <p:cond delay="25000"/>
                                  </p:stCondLst>
                                  <p:childTnLst>
                                    <p:animMotion origin="layout" path="M 0 3.3765E-6 L 0.00278 0.21299 " pathEditMode="relative" rAng="0" ptsTypes="AA">
                                      <p:cBhvr>
                                        <p:cTn id="46" dur="2000" fill="hold"/>
                                        <p:tgtEl>
                                          <p:spTgt spid="56352"/>
                                        </p:tgtEl>
                                        <p:attrNameLst>
                                          <p:attrName>ppt_x</p:attrName>
                                          <p:attrName>ppt_y</p:attrName>
                                        </p:attrNameLst>
                                      </p:cBhvr>
                                      <p:rCtr x="139" y="10638"/>
                                    </p:animMotion>
                                  </p:childTnLst>
                                </p:cTn>
                              </p:par>
                              <p:par>
                                <p:cTn id="47" presetID="42" presetClass="path" presetSubtype="0" accel="50000" decel="50000" fill="hold" grpId="0" nodeType="withEffect">
                                  <p:stCondLst>
                                    <p:cond delay="25000"/>
                                  </p:stCondLst>
                                  <p:childTnLst>
                                    <p:animMotion origin="layout" path="M 0 4.20907E-6 L 0.00052 0.29509 " pathEditMode="relative" rAng="0" ptsTypes="AA">
                                      <p:cBhvr>
                                        <p:cTn id="48" dur="2000" fill="hold"/>
                                        <p:tgtEl>
                                          <p:spTgt spid="56356"/>
                                        </p:tgtEl>
                                        <p:attrNameLst>
                                          <p:attrName>ppt_x</p:attrName>
                                          <p:attrName>ppt_y</p:attrName>
                                        </p:attrNameLst>
                                      </p:cBhvr>
                                      <p:rCtr x="17" y="14755"/>
                                    </p:animMotion>
                                  </p:childTnLst>
                                </p:cTn>
                              </p:par>
                            </p:childTnLst>
                          </p:cTn>
                        </p:par>
                      </p:childTnLst>
                    </p:cTn>
                  </p:par>
                </p:childTnLst>
              </p:cTn>
              <p:nextCondLst>
                <p:cond evt="onClick" delay="0">
                  <p:tgtEl>
                    <p:spTgt spid="56357"/>
                  </p:tgtEl>
                </p:cond>
              </p:nextCondLst>
            </p:seq>
          </p:childTnLst>
        </p:cTn>
      </p:par>
    </p:tnLst>
    <p:bldLst>
      <p:bldP spid="56344" grpId="0" animBg="1"/>
      <p:bldP spid="56344" grpId="1" animBg="1"/>
      <p:bldP spid="56345" grpId="0" animBg="1"/>
      <p:bldP spid="56345" grpId="1" animBg="1"/>
      <p:bldP spid="56350" grpId="0" animBg="1"/>
      <p:bldP spid="56350" grpId="1" animBg="1"/>
      <p:bldP spid="56356" grpId="0" animBg="1"/>
      <p:bldP spid="56359" grpId="0" animBg="1"/>
      <p:bldP spid="56359" grpId="1" animBg="1"/>
      <p:bldP spid="56363" grpId="0" animBg="1"/>
      <p:bldP spid="56364" grpId="0" animBg="1"/>
      <p:bldP spid="563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184" y="846330"/>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26007" y="1583832"/>
            <a:ext cx="3479490"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 Box 20"/>
          <p:cNvSpPr txBox="1">
            <a:spLocks noChangeArrowheads="1"/>
          </p:cNvSpPr>
          <p:nvPr/>
        </p:nvSpPr>
        <p:spPr bwMode="auto">
          <a:xfrm>
            <a:off x="4019086" y="3733800"/>
            <a:ext cx="48686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a:lstStyle>
          <a:p>
            <a:pPr algn="just" eaLnBrk="1" hangingPunct="1"/>
            <a:r>
              <a:rPr lang="en-US" sz="2800">
                <a:solidFill>
                  <a:srgbClr val="0000FF"/>
                </a:solidFill>
                <a:cs typeface="Times New Roman" pitchFamily="18" charset="0"/>
              </a:rPr>
              <a:t>C</a:t>
            </a:r>
            <a:r>
              <a:rPr lang="vi-VN" sz="2800">
                <a:solidFill>
                  <a:srgbClr val="0000FF"/>
                </a:solidFill>
                <a:cs typeface="Times New Roman" pitchFamily="18" charset="0"/>
              </a:rPr>
              <a:t>ác</a:t>
            </a:r>
            <a:r>
              <a:rPr lang="en-US" sz="2800">
                <a:solidFill>
                  <a:srgbClr val="0000FF"/>
                </a:solidFill>
                <a:cs typeface="Times New Roman" pitchFamily="18" charset="0"/>
              </a:rPr>
              <a:t> </a:t>
            </a:r>
            <a:r>
              <a:rPr lang="vi-VN" sz="2800">
                <a:solidFill>
                  <a:srgbClr val="0000FF"/>
                </a:solidFill>
                <a:cs typeface="Times New Roman" pitchFamily="18" charset="0"/>
              </a:rPr>
              <a:t>đ</a:t>
            </a:r>
            <a:r>
              <a:rPr lang="en-US" sz="2800">
                <a:solidFill>
                  <a:srgbClr val="0000FF"/>
                </a:solidFill>
                <a:cs typeface="Times New Roman" pitchFamily="18" charset="0"/>
              </a:rPr>
              <a:t>inh g</a:t>
            </a:r>
            <a:r>
              <a:rPr lang="vi-VN" sz="2800">
                <a:solidFill>
                  <a:srgbClr val="0000FF"/>
                </a:solidFill>
                <a:cs typeface="Times New Roman" pitchFamily="18" charset="0"/>
              </a:rPr>
              <a:t>ắn</a:t>
            </a:r>
            <a:r>
              <a:rPr lang="en-US" sz="2800">
                <a:solidFill>
                  <a:srgbClr val="0000FF"/>
                </a:solidFill>
                <a:cs typeface="Times New Roman" pitchFamily="18" charset="0"/>
              </a:rPr>
              <a:t> </a:t>
            </a:r>
            <a:r>
              <a:rPr lang="vi-VN" sz="2800">
                <a:solidFill>
                  <a:srgbClr val="0000FF"/>
                </a:solidFill>
                <a:cs typeface="Times New Roman" pitchFamily="18" charset="0"/>
              </a:rPr>
              <a:t>ở</a:t>
            </a:r>
            <a:r>
              <a:rPr lang="en-US" sz="2800">
                <a:solidFill>
                  <a:srgbClr val="0000FF"/>
                </a:solidFill>
                <a:cs typeface="Times New Roman" pitchFamily="18" charset="0"/>
              </a:rPr>
              <a:t> </a:t>
            </a:r>
            <a:r>
              <a:rPr lang="vi-VN" sz="2800">
                <a:solidFill>
                  <a:srgbClr val="0000FF"/>
                </a:solidFill>
                <a:cs typeface="Times New Roman" pitchFamily="18" charset="0"/>
              </a:rPr>
              <a:t>đầu</a:t>
            </a:r>
            <a:r>
              <a:rPr lang="en-US" sz="2800">
                <a:solidFill>
                  <a:srgbClr val="0000FF"/>
                </a:solidFill>
                <a:cs typeface="Times New Roman" pitchFamily="18" charset="0"/>
              </a:rPr>
              <a:t> c</a:t>
            </a:r>
            <a:r>
              <a:rPr lang="vi-VN" sz="2800">
                <a:solidFill>
                  <a:srgbClr val="0000FF"/>
                </a:solidFill>
                <a:cs typeface="Times New Roman" pitchFamily="18" charset="0"/>
              </a:rPr>
              <a:t>ác</a:t>
            </a:r>
            <a:r>
              <a:rPr lang="en-US" sz="2800">
                <a:solidFill>
                  <a:srgbClr val="0000FF"/>
                </a:solidFill>
                <a:cs typeface="Times New Roman" pitchFamily="18" charset="0"/>
              </a:rPr>
              <a:t> thanh r</a:t>
            </a:r>
            <a:r>
              <a:rPr lang="vi-VN" sz="2800">
                <a:solidFill>
                  <a:srgbClr val="0000FF"/>
                </a:solidFill>
                <a:cs typeface="Times New Roman" pitchFamily="18" charset="0"/>
              </a:rPr>
              <a:t>ơ</a:t>
            </a:r>
            <a:r>
              <a:rPr lang="en-US" sz="2800">
                <a:solidFill>
                  <a:srgbClr val="0000FF"/>
                </a:solidFill>
                <a:cs typeface="Times New Roman" pitchFamily="18" charset="0"/>
              </a:rPr>
              <a:t>i xu</a:t>
            </a:r>
            <a:r>
              <a:rPr lang="vi-VN" sz="2800">
                <a:solidFill>
                  <a:srgbClr val="0000FF"/>
                </a:solidFill>
                <a:cs typeface="Times New Roman" pitchFamily="18" charset="0"/>
              </a:rPr>
              <a:t>ống</a:t>
            </a:r>
            <a:r>
              <a:rPr lang="en-US" sz="2800">
                <a:solidFill>
                  <a:srgbClr val="0000FF"/>
                </a:solidFill>
                <a:cs typeface="Times New Roman" pitchFamily="18" charset="0"/>
              </a:rPr>
              <a:t> kh</a:t>
            </a:r>
            <a:r>
              <a:rPr lang="vi-VN" sz="2800">
                <a:solidFill>
                  <a:srgbClr val="0000FF"/>
                </a:solidFill>
                <a:cs typeface="Times New Roman" pitchFamily="18" charset="0"/>
              </a:rPr>
              <a:t>ô</a:t>
            </a:r>
            <a:r>
              <a:rPr lang="en-US" sz="2800">
                <a:solidFill>
                  <a:srgbClr val="0000FF"/>
                </a:solidFill>
                <a:cs typeface="Times New Roman" pitchFamily="18" charset="0"/>
              </a:rPr>
              <a:t>ng </a:t>
            </a:r>
            <a:r>
              <a:rPr lang="vi-VN" sz="2800">
                <a:solidFill>
                  <a:srgbClr val="0000FF"/>
                </a:solidFill>
                <a:cs typeface="Times New Roman" pitchFamily="18" charset="0"/>
              </a:rPr>
              <a:t>đồng</a:t>
            </a:r>
            <a:r>
              <a:rPr lang="en-US" sz="2800">
                <a:solidFill>
                  <a:srgbClr val="0000FF"/>
                </a:solidFill>
                <a:cs typeface="Times New Roman" pitchFamily="18" charset="0"/>
              </a:rPr>
              <a:t> th</a:t>
            </a:r>
            <a:r>
              <a:rPr lang="vi-VN" sz="2800">
                <a:solidFill>
                  <a:srgbClr val="0000FF"/>
                </a:solidFill>
                <a:cs typeface="Times New Roman" pitchFamily="18" charset="0"/>
              </a:rPr>
              <a:t>ờ</a:t>
            </a:r>
            <a:r>
              <a:rPr lang="en-US" sz="2800">
                <a:solidFill>
                  <a:srgbClr val="0000FF"/>
                </a:solidFill>
                <a:cs typeface="Times New Roman" pitchFamily="18" charset="0"/>
              </a:rPr>
              <a:t>i.</a:t>
            </a:r>
          </a:p>
          <a:p>
            <a:pPr algn="just" eaLnBrk="1" hangingPunct="1"/>
            <a:r>
              <a:rPr lang="en-US" sz="2800">
                <a:solidFill>
                  <a:srgbClr val="0000FF"/>
                </a:solidFill>
                <a:cs typeface="Times New Roman" pitchFamily="18" charset="0"/>
              </a:rPr>
              <a:t>Kim lo</a:t>
            </a:r>
            <a:r>
              <a:rPr lang="vi-VN" sz="2800">
                <a:solidFill>
                  <a:srgbClr val="0000FF"/>
                </a:solidFill>
                <a:cs typeface="Times New Roman" pitchFamily="18" charset="0"/>
              </a:rPr>
              <a:t>ại</a:t>
            </a:r>
            <a:r>
              <a:rPr lang="en-US" sz="2800">
                <a:solidFill>
                  <a:srgbClr val="0000FF"/>
                </a:solidFill>
                <a:cs typeface="Times New Roman" pitchFamily="18" charset="0"/>
              </a:rPr>
              <a:t> d</a:t>
            </a:r>
            <a:r>
              <a:rPr lang="vi-VN" sz="2800">
                <a:solidFill>
                  <a:srgbClr val="0000FF"/>
                </a:solidFill>
                <a:cs typeface="Times New Roman" pitchFamily="18" charset="0"/>
              </a:rPr>
              <a:t>ẫn</a:t>
            </a:r>
            <a:r>
              <a:rPr lang="en-US" sz="2800">
                <a:solidFill>
                  <a:srgbClr val="0000FF"/>
                </a:solidFill>
                <a:cs typeface="Times New Roman" pitchFamily="18" charset="0"/>
              </a:rPr>
              <a:t> nhi</a:t>
            </a:r>
            <a:r>
              <a:rPr lang="vi-VN" sz="2800">
                <a:solidFill>
                  <a:srgbClr val="0000FF"/>
                </a:solidFill>
                <a:cs typeface="Times New Roman" pitchFamily="18" charset="0"/>
              </a:rPr>
              <a:t>ệt</a:t>
            </a:r>
            <a:r>
              <a:rPr lang="en-US" sz="2800">
                <a:solidFill>
                  <a:srgbClr val="0000FF"/>
                </a:solidFill>
                <a:cs typeface="Times New Roman" pitchFamily="18" charset="0"/>
              </a:rPr>
              <a:t> t</a:t>
            </a:r>
            <a:r>
              <a:rPr lang="vi-VN" sz="2800">
                <a:solidFill>
                  <a:srgbClr val="0000FF"/>
                </a:solidFill>
                <a:cs typeface="Times New Roman" pitchFamily="18" charset="0"/>
              </a:rPr>
              <a:t>ốt</a:t>
            </a:r>
            <a:r>
              <a:rPr lang="en-US" sz="2800">
                <a:solidFill>
                  <a:srgbClr val="0000FF"/>
                </a:solidFill>
                <a:cs typeface="Times New Roman" pitchFamily="18" charset="0"/>
              </a:rPr>
              <a:t> h</a:t>
            </a:r>
            <a:r>
              <a:rPr lang="vi-VN" sz="2800">
                <a:solidFill>
                  <a:srgbClr val="0000FF"/>
                </a:solidFill>
                <a:cs typeface="Times New Roman" pitchFamily="18" charset="0"/>
              </a:rPr>
              <a:t>ơ</a:t>
            </a:r>
            <a:r>
              <a:rPr lang="en-US" sz="2800">
                <a:solidFill>
                  <a:srgbClr val="0000FF"/>
                </a:solidFill>
                <a:cs typeface="Times New Roman" pitchFamily="18" charset="0"/>
              </a:rPr>
              <a:t>n th</a:t>
            </a:r>
            <a:r>
              <a:rPr lang="vi-VN" sz="2800">
                <a:solidFill>
                  <a:srgbClr val="0000FF"/>
                </a:solidFill>
                <a:cs typeface="Times New Roman" pitchFamily="18" charset="0"/>
              </a:rPr>
              <a:t>ủy</a:t>
            </a:r>
            <a:r>
              <a:rPr lang="en-US" sz="2800">
                <a:solidFill>
                  <a:srgbClr val="0000FF"/>
                </a:solidFill>
                <a:cs typeface="Times New Roman" pitchFamily="18" charset="0"/>
              </a:rPr>
              <a:t> </a:t>
            </a:r>
            <a:r>
              <a:rPr lang="en-US" sz="2800" smtClean="0">
                <a:solidFill>
                  <a:srgbClr val="0000FF"/>
                </a:solidFill>
                <a:cs typeface="Times New Roman" pitchFamily="18" charset="0"/>
              </a:rPr>
              <a:t>tinh.</a:t>
            </a:r>
            <a:endParaRPr lang="vi-VN" sz="2800">
              <a:solidFill>
                <a:srgbClr val="0000FF"/>
              </a:solidFill>
              <a:cs typeface="Times New Roman" pitchFamily="18" charset="0"/>
            </a:endParaRPr>
          </a:p>
        </p:txBody>
      </p:sp>
      <p:sp>
        <p:nvSpPr>
          <p:cNvPr id="16" name="Text Box 50"/>
          <p:cNvSpPr txBox="1">
            <a:spLocks noChangeArrowheads="1"/>
          </p:cNvSpPr>
          <p:nvPr/>
        </p:nvSpPr>
        <p:spPr bwMode="auto">
          <a:xfrm>
            <a:off x="4019086" y="1598511"/>
            <a:ext cx="48490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sz="2800" b="1" u="sng" smtClean="0">
                <a:solidFill>
                  <a:srgbClr val="7030A0"/>
                </a:solidFill>
                <a:latin typeface="Times New Roman" pitchFamily="18" charset="0"/>
                <a:cs typeface="Times New Roman" pitchFamily="18" charset="0"/>
              </a:rPr>
              <a:t>C4:</a:t>
            </a:r>
            <a:r>
              <a:rPr lang="en-US" sz="2800">
                <a:solidFill>
                  <a:srgbClr val="7030A0"/>
                </a:solidFill>
                <a:latin typeface="Times New Roman" pitchFamily="18" charset="0"/>
                <a:cs typeface="Times New Roman" pitchFamily="18" charset="0"/>
              </a:rPr>
              <a:t> </a:t>
            </a:r>
            <a:r>
              <a:rPr lang="en-US" sz="2800" smtClean="0">
                <a:latin typeface="Times New Roman" pitchFamily="18" charset="0"/>
                <a:cs typeface="Times New Roman" pitchFamily="18" charset="0"/>
              </a:rPr>
              <a:t>Các đinh gắn ở đầu các thanh có rơi xuống đồng thời không? Hiện tượng này chứng tỏ điều gì?</a:t>
            </a:r>
            <a:endParaRPr lang="vi-VN" sz="2800">
              <a:latin typeface="Times New Roman" pitchFamily="18" charset="0"/>
              <a:cs typeface="Times New Roman" pitchFamily="18" charset="0"/>
            </a:endParaRPr>
          </a:p>
        </p:txBody>
      </p: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3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05"/>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 calcmode="lin" valueType="num">
                                      <p:cBhvr>
                                        <p:cTn id="9" dur="500" fill="hold"/>
                                        <p:tgtEl>
                                          <p:spTgt spid="16"/>
                                        </p:tgtEl>
                                        <p:attrNameLst>
                                          <p:attrName>ppt_x</p:attrName>
                                        </p:attrNameLst>
                                      </p:cBhvr>
                                      <p:tavLst>
                                        <p:tav tm="0">
                                          <p:val>
                                            <p:strVal val="#ppt_x-.2"/>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1000"/>
                                        <p:tgtEl>
                                          <p:spTgt spid="16"/>
                                        </p:tgtEl>
                                        <p:attrNameLst>
                                          <p:attrName>ppt_x</p:attrName>
                                        </p:attrNameLst>
                                      </p:cBhvr>
                                      <p:tavLst>
                                        <p:tav tm="0">
                                          <p:val>
                                            <p:strVal val="ppt_x"/>
                                          </p:val>
                                        </p:tav>
                                        <p:tav tm="100000">
                                          <p:val>
                                            <p:strVal val="ppt_x"/>
                                          </p:val>
                                        </p:tav>
                                      </p:tavLst>
                                    </p:anim>
                                    <p:anim calcmode="lin" valueType="num">
                                      <p:cBhvr additive="base">
                                        <p:cTn id="21" dur="1000"/>
                                        <p:tgtEl>
                                          <p:spTgt spid="16"/>
                                        </p:tgtEl>
                                        <p:attrNameLst>
                                          <p:attrName>ppt_y</p:attrName>
                                        </p:attrNameLst>
                                      </p:cBhvr>
                                      <p:tavLst>
                                        <p:tav tm="0">
                                          <p:val>
                                            <p:strVal val="ppt_y"/>
                                          </p:val>
                                        </p:tav>
                                        <p:tav tm="100000">
                                          <p:val>
                                            <p:strVal val="1+ppt_h/2"/>
                                          </p:val>
                                        </p:tav>
                                      </p:tavLst>
                                    </p:anim>
                                    <p:set>
                                      <p:cBhvr>
                                        <p:cTn id="22" dur="1" fill="hold">
                                          <p:stCondLst>
                                            <p:cond delay="999"/>
                                          </p:stCondLst>
                                        </p:cTn>
                                        <p:tgtEl>
                                          <p:spTgt spid="16"/>
                                        </p:tgtEl>
                                        <p:attrNameLst>
                                          <p:attrName>style.visibility</p:attrName>
                                        </p:attrNameLst>
                                      </p:cBhvr>
                                      <p:to>
                                        <p:strVal val="hidden"/>
                                      </p:to>
                                    </p:set>
                                  </p:childTnLst>
                                </p:cTn>
                              </p:par>
                              <p:par>
                                <p:cTn id="23" presetID="42" presetClass="exit" presetSubtype="0" fill="hold" grpId="1" nodeType="withEffect">
                                  <p:stCondLst>
                                    <p:cond delay="0"/>
                                  </p:stCondLst>
                                  <p:childTnLst>
                                    <p:animEffect transition="out" filter="fade">
                                      <p:cBhvr>
                                        <p:cTn id="24" dur="1000"/>
                                        <p:tgtEl>
                                          <p:spTgt spid="12"/>
                                        </p:tgtEl>
                                      </p:cBhvr>
                                    </p:animEffect>
                                    <p:anim calcmode="lin" valueType="num">
                                      <p:cBhvr>
                                        <p:cTn id="25" dur="1000"/>
                                        <p:tgtEl>
                                          <p:spTgt spid="12"/>
                                        </p:tgtEl>
                                        <p:attrNameLst>
                                          <p:attrName>ppt_x</p:attrName>
                                        </p:attrNameLst>
                                      </p:cBhvr>
                                      <p:tavLst>
                                        <p:tav tm="0">
                                          <p:val>
                                            <p:strVal val="ppt_x"/>
                                          </p:val>
                                        </p:tav>
                                        <p:tav tm="100000">
                                          <p:val>
                                            <p:strVal val="ppt_x"/>
                                          </p:val>
                                        </p:tav>
                                      </p:tavLst>
                                    </p:anim>
                                    <p:anim calcmode="lin" valueType="num">
                                      <p:cBhvr>
                                        <p:cTn id="26" dur="1000"/>
                                        <p:tgtEl>
                                          <p:spTgt spid="12"/>
                                        </p:tgtEl>
                                        <p:attrNameLst>
                                          <p:attrName>ppt_y</p:attrName>
                                        </p:attrNameLst>
                                      </p:cBhvr>
                                      <p:tavLst>
                                        <p:tav tm="0">
                                          <p:val>
                                            <p:strVal val="ppt_y"/>
                                          </p:val>
                                        </p:tav>
                                        <p:tav tm="100000">
                                          <p:val>
                                            <p:strVal val="ppt_y+.1"/>
                                          </p:val>
                                        </p:tav>
                                      </p:tavLst>
                                    </p:anim>
                                    <p:set>
                                      <p:cBhvr>
                                        <p:cTn id="2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184" y="846330"/>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3065" y="1552263"/>
            <a:ext cx="3479490"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Box 51"/>
          <p:cNvSpPr txBox="1">
            <a:spLocks noChangeArrowheads="1"/>
          </p:cNvSpPr>
          <p:nvPr/>
        </p:nvSpPr>
        <p:spPr bwMode="auto">
          <a:xfrm>
            <a:off x="4023839" y="4058828"/>
            <a:ext cx="4853046" cy="138499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sz="2800" smtClean="0">
                <a:solidFill>
                  <a:srgbClr val="0000FF"/>
                </a:solidFill>
                <a:latin typeface="Times New Roman" pitchFamily="18" charset="0"/>
                <a:cs typeface="Times New Roman" pitchFamily="18" charset="0"/>
              </a:rPr>
              <a:t>Trong </a:t>
            </a:r>
            <a:r>
              <a:rPr lang="en-US" sz="2800">
                <a:solidFill>
                  <a:srgbClr val="0000FF"/>
                </a:solidFill>
                <a:latin typeface="Times New Roman" pitchFamily="18" charset="0"/>
                <a:cs typeface="Times New Roman" pitchFamily="18" charset="0"/>
              </a:rPr>
              <a:t>ba chất này thì đồng dẫn nhiệt tốt nhất, thủy tinh dẫn nhiệt kém nhất</a:t>
            </a:r>
            <a:r>
              <a:rPr lang="en-US" sz="2800" b="1" i="1" smtClean="0">
                <a:solidFill>
                  <a:srgbClr val="0000FF"/>
                </a:solidFill>
                <a:latin typeface="Times New Roman" pitchFamily="18" charset="0"/>
                <a:cs typeface="Times New Roman" pitchFamily="18" charset="0"/>
              </a:rPr>
              <a:t>.</a:t>
            </a:r>
            <a:endParaRPr lang="en-US" sz="2800" b="1" i="1">
              <a:solidFill>
                <a:srgbClr val="0000FF"/>
              </a:solidFill>
              <a:latin typeface="Times New Roman" pitchFamily="18" charset="0"/>
              <a:cs typeface="Times New Roman" pitchFamily="18" charset="0"/>
            </a:endParaRPr>
          </a:p>
        </p:txBody>
      </p:sp>
      <p:sp>
        <p:nvSpPr>
          <p:cNvPr id="17" name="Text Box 50"/>
          <p:cNvSpPr txBox="1">
            <a:spLocks noChangeArrowheads="1"/>
          </p:cNvSpPr>
          <p:nvPr/>
        </p:nvSpPr>
        <p:spPr bwMode="auto">
          <a:xfrm>
            <a:off x="4023839" y="1555956"/>
            <a:ext cx="485304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sz="2800" b="1" u="sng">
                <a:solidFill>
                  <a:srgbClr val="7030A0"/>
                </a:solidFill>
                <a:latin typeface="Times New Roman" pitchFamily="18" charset="0"/>
                <a:cs typeface="Times New Roman" pitchFamily="18" charset="0"/>
              </a:rPr>
              <a:t>C5:</a:t>
            </a:r>
            <a:r>
              <a:rPr lang="en-US" sz="2800">
                <a:solidFill>
                  <a:srgbClr val="7030A0"/>
                </a:solidFill>
                <a:latin typeface="Times New Roman" pitchFamily="18" charset="0"/>
                <a:cs typeface="Times New Roman" pitchFamily="18" charset="0"/>
              </a:rPr>
              <a:t> </a:t>
            </a:r>
            <a:r>
              <a:rPr lang="en-US" sz="2800">
                <a:latin typeface="Times New Roman" pitchFamily="18" charset="0"/>
                <a:cs typeface="Times New Roman" pitchFamily="18" charset="0"/>
              </a:rPr>
              <a:t>Dựa vào thí nghiệm trên để so sánh tính đẫn nhiệt của đồng, nhôm, thủy tinh. Chất nào dẫn nhiệt tốt nhất, chất nào dẫn nhiệt kém nhất? </a:t>
            </a:r>
            <a:endParaRPr lang="vi-VN" sz="2800">
              <a:latin typeface="Times New Roman" pitchFamily="18" charset="0"/>
              <a:cs typeface="Times New Roman" pitchFamily="18" charset="0"/>
            </a:endParaRPr>
          </a:p>
        </p:txBody>
      </p: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05"/>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 calcmode="lin" valueType="num">
                                      <p:cBhvr>
                                        <p:cTn id="9" dur="500" fill="hold"/>
                                        <p:tgtEl>
                                          <p:spTgt spid="17"/>
                                        </p:tgtEl>
                                        <p:attrNameLst>
                                          <p:attrName>ppt_x</p:attrName>
                                        </p:attrNameLst>
                                      </p:cBhvr>
                                      <p:tavLst>
                                        <p:tav tm="0">
                                          <p:val>
                                            <p:strVal val="#ppt_x-.2"/>
                                          </p:val>
                                        </p:tav>
                                        <p:tav tm="100000">
                                          <p:val>
                                            <p:strVal val="#ppt_x"/>
                                          </p:val>
                                        </p:tav>
                                      </p:tavLst>
                                    </p:anim>
                                    <p:anim calcmode="lin" valueType="num">
                                      <p:cBhvr>
                                        <p:cTn id="10" dur="500" fill="hold"/>
                                        <p:tgtEl>
                                          <p:spTgt spid="17"/>
                                        </p:tgtEl>
                                        <p:attrNameLst>
                                          <p:attrName>ppt_y</p:attrName>
                                        </p:attrNameLst>
                                      </p:cBhvr>
                                      <p:tavLst>
                                        <p:tav tm="0">
                                          <p:val>
                                            <p:strVal val="#ppt_y"/>
                                          </p:val>
                                        </p:tav>
                                        <p:tav tm="100000">
                                          <p:val>
                                            <p:strVal val="#ppt_y"/>
                                          </p:val>
                                        </p:tav>
                                      </p:tavLst>
                                    </p:anim>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1000"/>
                                        <p:tgtEl>
                                          <p:spTgt spid="17"/>
                                        </p:tgtEl>
                                        <p:attrNameLst>
                                          <p:attrName>ppt_x</p:attrName>
                                        </p:attrNameLst>
                                      </p:cBhvr>
                                      <p:tavLst>
                                        <p:tav tm="0">
                                          <p:val>
                                            <p:strVal val="ppt_x"/>
                                          </p:val>
                                        </p:tav>
                                        <p:tav tm="100000">
                                          <p:val>
                                            <p:strVal val="ppt_x"/>
                                          </p:val>
                                        </p:tav>
                                      </p:tavLst>
                                    </p:anim>
                                    <p:anim calcmode="lin" valueType="num">
                                      <p:cBhvr additive="base">
                                        <p:cTn id="24" dur="1000"/>
                                        <p:tgtEl>
                                          <p:spTgt spid="17"/>
                                        </p:tgtEl>
                                        <p:attrNameLst>
                                          <p:attrName>ppt_y</p:attrName>
                                        </p:attrNameLst>
                                      </p:cBhvr>
                                      <p:tavLst>
                                        <p:tav tm="0">
                                          <p:val>
                                            <p:strVal val="ppt_y"/>
                                          </p:val>
                                        </p:tav>
                                        <p:tav tm="100000">
                                          <p:val>
                                            <p:strVal val="1+ppt_h/2"/>
                                          </p:val>
                                        </p:tav>
                                      </p:tavLst>
                                    </p:anim>
                                    <p:set>
                                      <p:cBhvr>
                                        <p:cTn id="25" dur="1" fill="hold">
                                          <p:stCondLst>
                                            <p:cond delay="999"/>
                                          </p:stCondLst>
                                        </p:cTn>
                                        <p:tgtEl>
                                          <p:spTgt spid="17"/>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184" y="846330"/>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28184" y="1524000"/>
            <a:ext cx="3479490"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Text Box 20"/>
          <p:cNvSpPr txBox="1">
            <a:spLocks noChangeArrowheads="1"/>
          </p:cNvSpPr>
          <p:nvPr/>
        </p:nvSpPr>
        <p:spPr bwMode="auto">
          <a:xfrm>
            <a:off x="4343400" y="1630431"/>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a:lstStyle>
          <a:p>
            <a:pPr algn="just" eaLnBrk="1" hangingPunct="1"/>
            <a:r>
              <a:rPr lang="en-US" sz="2800" b="1" i="1" u="sng" smtClean="0">
                <a:cs typeface="Times New Roman" pitchFamily="18" charset="0"/>
              </a:rPr>
              <a:t>k</a:t>
            </a:r>
            <a:r>
              <a:rPr lang="vi-VN" sz="2800" b="1" i="1" u="sng">
                <a:cs typeface="Times New Roman" pitchFamily="18" charset="0"/>
              </a:rPr>
              <a:t>ết</a:t>
            </a:r>
            <a:r>
              <a:rPr lang="en-US" sz="2800" b="1" i="1" u="sng">
                <a:cs typeface="Times New Roman" pitchFamily="18" charset="0"/>
              </a:rPr>
              <a:t> lu</a:t>
            </a:r>
            <a:r>
              <a:rPr lang="vi-VN" sz="2800" b="1" i="1" u="sng">
                <a:cs typeface="Times New Roman" pitchFamily="18" charset="0"/>
              </a:rPr>
              <a:t>ận</a:t>
            </a:r>
            <a:r>
              <a:rPr lang="en-US" sz="2800" b="1" i="1" u="sng">
                <a:cs typeface="Times New Roman" pitchFamily="18" charset="0"/>
              </a:rPr>
              <a:t> </a:t>
            </a:r>
            <a:endParaRPr lang="vi-VN" sz="2800" b="1" i="1" u="sng">
              <a:cs typeface="Times New Roman" pitchFamily="18" charset="0"/>
            </a:endParaRPr>
          </a:p>
        </p:txBody>
      </p:sp>
      <p:sp>
        <p:nvSpPr>
          <p:cNvPr id="19" name="Text Box 20"/>
          <p:cNvSpPr txBox="1">
            <a:spLocks noChangeArrowheads="1"/>
          </p:cNvSpPr>
          <p:nvPr/>
        </p:nvSpPr>
        <p:spPr bwMode="auto">
          <a:xfrm>
            <a:off x="4038600" y="2732781"/>
            <a:ext cx="487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a:lstStyle>
          <a:p>
            <a:pPr algn="just" eaLnBrk="1" hangingPunct="1"/>
            <a:r>
              <a:rPr lang="en-US" sz="2800" smtClean="0">
                <a:solidFill>
                  <a:srgbClr val="0000FF"/>
                </a:solidFill>
                <a:cs typeface="Times New Roman" pitchFamily="18" charset="0"/>
              </a:rPr>
              <a:t>Chất rắn dẫn nhiệt tốt. Trong </a:t>
            </a:r>
            <a:r>
              <a:rPr lang="en-US" sz="2800">
                <a:solidFill>
                  <a:srgbClr val="0000FF"/>
                </a:solidFill>
                <a:cs typeface="Times New Roman" pitchFamily="18" charset="0"/>
              </a:rPr>
              <a:t>chất rắn kim lo</a:t>
            </a:r>
            <a:r>
              <a:rPr lang="vi-VN" sz="2800">
                <a:solidFill>
                  <a:srgbClr val="0000FF"/>
                </a:solidFill>
                <a:cs typeface="Times New Roman" pitchFamily="18" charset="0"/>
              </a:rPr>
              <a:t>ại</a:t>
            </a:r>
            <a:r>
              <a:rPr lang="en-US" sz="2800">
                <a:solidFill>
                  <a:srgbClr val="0000FF"/>
                </a:solidFill>
                <a:cs typeface="Times New Roman" pitchFamily="18" charset="0"/>
              </a:rPr>
              <a:t> d</a:t>
            </a:r>
            <a:r>
              <a:rPr lang="vi-VN" sz="2800">
                <a:solidFill>
                  <a:srgbClr val="0000FF"/>
                </a:solidFill>
                <a:cs typeface="Times New Roman" pitchFamily="18" charset="0"/>
              </a:rPr>
              <a:t>ẫn</a:t>
            </a:r>
            <a:r>
              <a:rPr lang="en-US" sz="2800">
                <a:solidFill>
                  <a:srgbClr val="0000FF"/>
                </a:solidFill>
                <a:cs typeface="Times New Roman" pitchFamily="18" charset="0"/>
              </a:rPr>
              <a:t> nhi</a:t>
            </a:r>
            <a:r>
              <a:rPr lang="vi-VN" sz="2800">
                <a:solidFill>
                  <a:srgbClr val="0000FF"/>
                </a:solidFill>
                <a:cs typeface="Times New Roman" pitchFamily="18" charset="0"/>
              </a:rPr>
              <a:t>ệt</a:t>
            </a:r>
            <a:r>
              <a:rPr lang="en-US" sz="2800">
                <a:solidFill>
                  <a:srgbClr val="0000FF"/>
                </a:solidFill>
                <a:cs typeface="Times New Roman" pitchFamily="18" charset="0"/>
              </a:rPr>
              <a:t> t</a:t>
            </a:r>
            <a:r>
              <a:rPr lang="vi-VN" sz="2800">
                <a:solidFill>
                  <a:srgbClr val="0000FF"/>
                </a:solidFill>
                <a:cs typeface="Times New Roman" pitchFamily="18" charset="0"/>
              </a:rPr>
              <a:t>ốt</a:t>
            </a:r>
            <a:r>
              <a:rPr lang="en-US" sz="2800">
                <a:solidFill>
                  <a:srgbClr val="0000FF"/>
                </a:solidFill>
                <a:cs typeface="Times New Roman" pitchFamily="18" charset="0"/>
              </a:rPr>
              <a:t> nh</a:t>
            </a:r>
            <a:r>
              <a:rPr lang="vi-VN" sz="2800">
                <a:solidFill>
                  <a:srgbClr val="0000FF"/>
                </a:solidFill>
                <a:cs typeface="Times New Roman" pitchFamily="18" charset="0"/>
              </a:rPr>
              <a:t>ất</a:t>
            </a:r>
            <a:r>
              <a:rPr lang="en-US" sz="2800">
                <a:solidFill>
                  <a:srgbClr val="0000FF"/>
                </a:solidFill>
                <a:cs typeface="Times New Roman" pitchFamily="18" charset="0"/>
              </a:rPr>
              <a:t>.</a:t>
            </a:r>
            <a:endParaRPr lang="vi-VN" sz="2800">
              <a:solidFill>
                <a:srgbClr val="0000FF"/>
              </a:solidFill>
              <a:cs typeface="Times New Roman" pitchFamily="18" charset="0"/>
            </a:endParaRPr>
          </a:p>
        </p:txBody>
      </p: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6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34635" y="850578"/>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4155" y="1551662"/>
            <a:ext cx="3529645"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4038600" y="1652652"/>
            <a:ext cx="4876800" cy="1815882"/>
          </a:xfrm>
          <a:prstGeom prst="rect">
            <a:avLst/>
          </a:prstGeom>
          <a:noFill/>
        </p:spPr>
        <p:txBody>
          <a:bodyPr wrap="square" rtlCol="0">
            <a:spAutoFit/>
          </a:bodyPr>
          <a:lstStyle/>
          <a:p>
            <a:r>
              <a:rPr lang="en-US" sz="2800" b="1" i="1" u="sng" smtClean="0">
                <a:solidFill>
                  <a:srgbClr val="00B050"/>
                </a:solidFill>
                <a:latin typeface="Times New Roman" pitchFamily="18" charset="0"/>
                <a:cs typeface="Times New Roman" pitchFamily="18" charset="0"/>
              </a:rPr>
              <a:t>Thí nghiệm 2:</a:t>
            </a:r>
            <a:r>
              <a:rPr lang="en-US" sz="2800" smtClean="0">
                <a:solidFill>
                  <a:srgbClr val="00B050"/>
                </a:solidFill>
                <a:latin typeface="Times New Roman" pitchFamily="18" charset="0"/>
                <a:cs typeface="Times New Roman" pitchFamily="18" charset="0"/>
              </a:rPr>
              <a:t> </a:t>
            </a:r>
            <a:r>
              <a:rPr lang="en-US" sz="2800" smtClean="0">
                <a:latin typeface="Times New Roman" pitchFamily="18" charset="0"/>
                <a:cs typeface="Times New Roman" pitchFamily="18" charset="0"/>
              </a:rPr>
              <a:t>Dùng đèn cồn đun nóng miệng một ống nghiệm trong có đựng nước, dưới đáy có một cục sáp.</a:t>
            </a:r>
            <a:endParaRPr lang="en-US" sz="2800" b="1" i="1" u="sng">
              <a:solidFill>
                <a:srgbClr val="00B050"/>
              </a:solidFill>
              <a:latin typeface="Times New Roman" pitchFamily="18" charset="0"/>
              <a:cs typeface="Times New Roman" pitchFamily="18" charset="0"/>
            </a:endParaRPr>
          </a:p>
        </p:txBody>
      </p:sp>
      <p:pic>
        <p:nvPicPr>
          <p:cNvPr id="12" name="THI NGHIEM 3 SU DAN NHIET CUA CHAT LONG.wmv">
            <a:hlinkClick r:id="" action="ppaction://media"/>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346" y="3452265"/>
            <a:ext cx="4293854" cy="322039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0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7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500"/>
                                        <p:tgtEl>
                                          <p:spTgt spid="11"/>
                                        </p:tgtEl>
                                      </p:cBhvr>
                                    </p:animEffect>
                                    <p:anim calcmode="lin" valueType="num">
                                      <p:cBhvr>
                                        <p:cTn id="15" dur="500"/>
                                        <p:tgtEl>
                                          <p:spTgt spid="11"/>
                                        </p:tgtEl>
                                        <p:attrNameLst>
                                          <p:attrName>ppt_x</p:attrName>
                                        </p:attrNameLst>
                                      </p:cBhvr>
                                      <p:tavLst>
                                        <p:tav tm="0">
                                          <p:val>
                                            <p:strVal val="ppt_x"/>
                                          </p:val>
                                        </p:tav>
                                        <p:tav tm="100000">
                                          <p:val>
                                            <p:strVal val="ppt_x"/>
                                          </p:val>
                                        </p:tav>
                                      </p:tavLst>
                                    </p:anim>
                                    <p:anim calcmode="lin" valueType="num">
                                      <p:cBhvr>
                                        <p:cTn id="16" dur="500"/>
                                        <p:tgtEl>
                                          <p:spTgt spid="11"/>
                                        </p:tgtEl>
                                        <p:attrNameLst>
                                          <p:attrName>ppt_y</p:attrName>
                                        </p:attrNameLst>
                                      </p:cBhvr>
                                      <p:tavLst>
                                        <p:tav tm="0">
                                          <p:val>
                                            <p:strVal val="ppt_y"/>
                                          </p:val>
                                        </p:tav>
                                        <p:tav tm="100000">
                                          <p:val>
                                            <p:strVal val="ppt_y+.1"/>
                                          </p:val>
                                        </p:tav>
                                      </p:tavLst>
                                    </p:anim>
                                    <p:set>
                                      <p:cBhvr>
                                        <p:cTn id="17" dur="1" fill="hold">
                                          <p:stCondLst>
                                            <p:cond delay="499"/>
                                          </p:stCondLst>
                                        </p:cTn>
                                        <p:tgtEl>
                                          <p:spTgt spid="11"/>
                                        </p:tgtEl>
                                        <p:attrNameLst>
                                          <p:attrName>style.visibility</p:attrName>
                                        </p:attrNameLst>
                                      </p:cBhvr>
                                      <p:to>
                                        <p:strVal val="hidden"/>
                                      </p:to>
                                    </p:set>
                                  </p:childTnLst>
                                </p:cTn>
                              </p:par>
                              <p:par>
                                <p:cTn id="18" presetID="16" presetClass="exit" presetSubtype="21" fill="hold" nodeType="withEffect">
                                  <p:stCondLst>
                                    <p:cond delay="0"/>
                                  </p:stCondLst>
                                  <p:childTnLst>
                                    <p:animEffect transition="out" filter="barn(inVertic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34635" y="850578"/>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15041" y="1609397"/>
            <a:ext cx="3529645"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3" name="Text Box 28"/>
          <p:cNvSpPr txBox="1">
            <a:spLocks noChangeArrowheads="1"/>
          </p:cNvSpPr>
          <p:nvPr/>
        </p:nvSpPr>
        <p:spPr bwMode="auto">
          <a:xfrm>
            <a:off x="4038599" y="1609397"/>
            <a:ext cx="48768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eaLnBrk="1" hangingPunct="1"/>
            <a:r>
              <a:rPr lang="en-US" sz="2800" b="1" u="sng">
                <a:solidFill>
                  <a:srgbClr val="7030A0"/>
                </a:solidFill>
                <a:cs typeface="Times New Roman" pitchFamily="18" charset="0"/>
              </a:rPr>
              <a:t>C6: </a:t>
            </a:r>
            <a:r>
              <a:rPr lang="en-US" sz="2800">
                <a:cs typeface="Times New Roman" pitchFamily="18" charset="0"/>
              </a:rPr>
              <a:t>Khi n</a:t>
            </a:r>
            <a:r>
              <a:rPr lang="vi-VN" sz="2800">
                <a:cs typeface="Times New Roman" pitchFamily="18" charset="0"/>
              </a:rPr>
              <a:t>ước</a:t>
            </a:r>
            <a:r>
              <a:rPr lang="en-US" sz="2800">
                <a:cs typeface="Times New Roman" pitchFamily="18" charset="0"/>
              </a:rPr>
              <a:t> </a:t>
            </a:r>
            <a:r>
              <a:rPr lang="vi-VN" sz="2800">
                <a:cs typeface="Times New Roman" pitchFamily="18" charset="0"/>
              </a:rPr>
              <a:t>ở</a:t>
            </a:r>
            <a:r>
              <a:rPr lang="en-US" sz="2800">
                <a:cs typeface="Times New Roman" pitchFamily="18" charset="0"/>
              </a:rPr>
              <a:t> ph</a:t>
            </a:r>
            <a:r>
              <a:rPr lang="vi-VN" sz="2800">
                <a:cs typeface="Times New Roman" pitchFamily="18" charset="0"/>
              </a:rPr>
              <a:t>ần</a:t>
            </a:r>
            <a:r>
              <a:rPr lang="en-US" sz="2800">
                <a:cs typeface="Times New Roman" pitchFamily="18" charset="0"/>
              </a:rPr>
              <a:t> tr</a:t>
            </a:r>
            <a:r>
              <a:rPr lang="vi-VN" sz="2800">
                <a:cs typeface="Times New Roman" pitchFamily="18" charset="0"/>
              </a:rPr>
              <a:t>ê</a:t>
            </a:r>
            <a:r>
              <a:rPr lang="en-US" sz="2800">
                <a:cs typeface="Times New Roman" pitchFamily="18" charset="0"/>
              </a:rPr>
              <a:t>n </a:t>
            </a:r>
            <a:r>
              <a:rPr lang="vi-VN" sz="2800">
                <a:cs typeface="Times New Roman" pitchFamily="18" charset="0"/>
              </a:rPr>
              <a:t>ống</a:t>
            </a:r>
            <a:r>
              <a:rPr lang="en-US" sz="2800">
                <a:cs typeface="Times New Roman" pitchFamily="18" charset="0"/>
              </a:rPr>
              <a:t> nghi</a:t>
            </a:r>
            <a:r>
              <a:rPr lang="vi-VN" sz="2800">
                <a:cs typeface="Times New Roman" pitchFamily="18" charset="0"/>
              </a:rPr>
              <a:t>ệm</a:t>
            </a:r>
            <a:r>
              <a:rPr lang="en-US" sz="2800">
                <a:cs typeface="Times New Roman" pitchFamily="18" charset="0"/>
              </a:rPr>
              <a:t> b</a:t>
            </a:r>
            <a:r>
              <a:rPr lang="vi-VN" sz="2800">
                <a:cs typeface="Times New Roman" pitchFamily="18" charset="0"/>
              </a:rPr>
              <a:t>ắt</a:t>
            </a:r>
            <a:r>
              <a:rPr lang="en-US" sz="2800">
                <a:cs typeface="Times New Roman" pitchFamily="18" charset="0"/>
              </a:rPr>
              <a:t> </a:t>
            </a:r>
            <a:r>
              <a:rPr lang="vi-VN" sz="2800">
                <a:cs typeface="Times New Roman" pitchFamily="18" charset="0"/>
              </a:rPr>
              <a:t>đầu</a:t>
            </a:r>
            <a:r>
              <a:rPr lang="en-US" sz="2800">
                <a:cs typeface="Times New Roman" pitchFamily="18" charset="0"/>
              </a:rPr>
              <a:t> s</a:t>
            </a:r>
            <a:r>
              <a:rPr lang="vi-VN" sz="2800">
                <a:cs typeface="Times New Roman" pitchFamily="18" charset="0"/>
              </a:rPr>
              <a:t>ô</a:t>
            </a:r>
            <a:r>
              <a:rPr lang="en-US" sz="2800">
                <a:cs typeface="Times New Roman" pitchFamily="18" charset="0"/>
              </a:rPr>
              <a:t>i th</a:t>
            </a:r>
            <a:r>
              <a:rPr lang="vi-VN" sz="2800">
                <a:cs typeface="Times New Roman" pitchFamily="18" charset="0"/>
              </a:rPr>
              <a:t>ì</a:t>
            </a:r>
            <a:r>
              <a:rPr lang="en-US" sz="2800">
                <a:cs typeface="Times New Roman" pitchFamily="18" charset="0"/>
              </a:rPr>
              <a:t> c</a:t>
            </a:r>
            <a:r>
              <a:rPr lang="vi-VN" sz="2800">
                <a:cs typeface="Times New Roman" pitchFamily="18" charset="0"/>
              </a:rPr>
              <a:t>ục</a:t>
            </a:r>
            <a:r>
              <a:rPr lang="en-US" sz="2800">
                <a:cs typeface="Times New Roman" pitchFamily="18" charset="0"/>
              </a:rPr>
              <a:t> s</a:t>
            </a:r>
            <a:r>
              <a:rPr lang="vi-VN" sz="2800">
                <a:cs typeface="Times New Roman" pitchFamily="18" charset="0"/>
              </a:rPr>
              <a:t>áp</a:t>
            </a:r>
            <a:r>
              <a:rPr lang="en-US" sz="2800">
                <a:cs typeface="Times New Roman" pitchFamily="18" charset="0"/>
              </a:rPr>
              <a:t> </a:t>
            </a:r>
            <a:r>
              <a:rPr lang="vi-VN" sz="2800">
                <a:cs typeface="Times New Roman" pitchFamily="18" charset="0"/>
              </a:rPr>
              <a:t>ở</a:t>
            </a:r>
            <a:r>
              <a:rPr lang="en-US" sz="2800">
                <a:cs typeface="Times New Roman" pitchFamily="18" charset="0"/>
              </a:rPr>
              <a:t> </a:t>
            </a:r>
            <a:r>
              <a:rPr lang="vi-VN" sz="2800">
                <a:cs typeface="Times New Roman" pitchFamily="18" charset="0"/>
              </a:rPr>
              <a:t>đáy</a:t>
            </a:r>
            <a:r>
              <a:rPr lang="en-US" sz="2800">
                <a:cs typeface="Times New Roman" pitchFamily="18" charset="0"/>
              </a:rPr>
              <a:t> </a:t>
            </a:r>
            <a:r>
              <a:rPr lang="vi-VN" sz="2800">
                <a:cs typeface="Times New Roman" pitchFamily="18" charset="0"/>
              </a:rPr>
              <a:t>ống</a:t>
            </a:r>
            <a:r>
              <a:rPr lang="en-US" sz="2800">
                <a:cs typeface="Times New Roman" pitchFamily="18" charset="0"/>
              </a:rPr>
              <a:t> nghi</a:t>
            </a:r>
            <a:r>
              <a:rPr lang="vi-VN" sz="2800">
                <a:cs typeface="Times New Roman" pitchFamily="18" charset="0"/>
              </a:rPr>
              <a:t>ệm</a:t>
            </a:r>
            <a:r>
              <a:rPr lang="en-US" sz="2800">
                <a:cs typeface="Times New Roman" pitchFamily="18" charset="0"/>
              </a:rPr>
              <a:t> c</a:t>
            </a:r>
            <a:r>
              <a:rPr lang="vi-VN" sz="2800">
                <a:cs typeface="Times New Roman" pitchFamily="18" charset="0"/>
              </a:rPr>
              <a:t>ó</a:t>
            </a:r>
            <a:r>
              <a:rPr lang="en-US" sz="2800">
                <a:cs typeface="Times New Roman" pitchFamily="18" charset="0"/>
              </a:rPr>
              <a:t> b</a:t>
            </a:r>
            <a:r>
              <a:rPr lang="vi-VN" sz="2800">
                <a:cs typeface="Times New Roman" pitchFamily="18" charset="0"/>
              </a:rPr>
              <a:t>ị</a:t>
            </a:r>
            <a:r>
              <a:rPr lang="en-US" sz="2800">
                <a:cs typeface="Times New Roman" pitchFamily="18" charset="0"/>
              </a:rPr>
              <a:t> n</a:t>
            </a:r>
            <a:r>
              <a:rPr lang="vi-VN" sz="2800">
                <a:cs typeface="Times New Roman" pitchFamily="18" charset="0"/>
              </a:rPr>
              <a:t>óng</a:t>
            </a:r>
            <a:r>
              <a:rPr lang="en-US" sz="2800">
                <a:cs typeface="Times New Roman" pitchFamily="18" charset="0"/>
              </a:rPr>
              <a:t> ch</a:t>
            </a:r>
            <a:r>
              <a:rPr lang="vi-VN" sz="2800">
                <a:cs typeface="Times New Roman" pitchFamily="18" charset="0"/>
              </a:rPr>
              <a:t>ảy</a:t>
            </a:r>
            <a:r>
              <a:rPr lang="en-US" sz="2800">
                <a:cs typeface="Times New Roman" pitchFamily="18" charset="0"/>
              </a:rPr>
              <a:t> kh</a:t>
            </a:r>
            <a:r>
              <a:rPr lang="vi-VN" sz="2800">
                <a:cs typeface="Times New Roman" pitchFamily="18" charset="0"/>
              </a:rPr>
              <a:t>ô</a:t>
            </a:r>
            <a:r>
              <a:rPr lang="en-US" sz="2800">
                <a:cs typeface="Times New Roman" pitchFamily="18" charset="0"/>
              </a:rPr>
              <a:t>ng? </a:t>
            </a:r>
            <a:endParaRPr lang="vi-VN" sz="2800">
              <a:cs typeface="Times New Roman" pitchFamily="18" charset="0"/>
            </a:endParaRPr>
          </a:p>
        </p:txBody>
      </p:sp>
      <p:sp>
        <p:nvSpPr>
          <p:cNvPr id="14" name="Text Box 29"/>
          <p:cNvSpPr txBox="1">
            <a:spLocks noChangeArrowheads="1"/>
          </p:cNvSpPr>
          <p:nvPr/>
        </p:nvSpPr>
        <p:spPr bwMode="auto">
          <a:xfrm>
            <a:off x="4038598" y="3581400"/>
            <a:ext cx="4876801" cy="181588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eaLnBrk="1" hangingPunct="1"/>
            <a:r>
              <a:rPr lang="en-US" sz="2800" smtClean="0">
                <a:solidFill>
                  <a:srgbClr val="0000FF"/>
                </a:solidFill>
                <a:cs typeface="Times New Roman" pitchFamily="18" charset="0"/>
              </a:rPr>
              <a:t>Khi n</a:t>
            </a:r>
            <a:r>
              <a:rPr lang="vi-VN" sz="2800" smtClean="0">
                <a:solidFill>
                  <a:srgbClr val="0000FF"/>
                </a:solidFill>
                <a:cs typeface="Times New Roman" pitchFamily="18" charset="0"/>
              </a:rPr>
              <a:t>ước</a:t>
            </a:r>
            <a:r>
              <a:rPr lang="en-US" sz="2800" smtClean="0">
                <a:solidFill>
                  <a:srgbClr val="0000FF"/>
                </a:solidFill>
                <a:cs typeface="Times New Roman" pitchFamily="18" charset="0"/>
              </a:rPr>
              <a:t> </a:t>
            </a:r>
            <a:r>
              <a:rPr lang="vi-VN" sz="2800" smtClean="0">
                <a:solidFill>
                  <a:srgbClr val="0000FF"/>
                </a:solidFill>
                <a:cs typeface="Times New Roman" pitchFamily="18" charset="0"/>
              </a:rPr>
              <a:t>ở</a:t>
            </a:r>
            <a:r>
              <a:rPr lang="en-US" sz="2800" smtClean="0">
                <a:solidFill>
                  <a:srgbClr val="0000FF"/>
                </a:solidFill>
                <a:cs typeface="Times New Roman" pitchFamily="18" charset="0"/>
              </a:rPr>
              <a:t> ph</a:t>
            </a:r>
            <a:r>
              <a:rPr lang="vi-VN" sz="2800" smtClean="0">
                <a:solidFill>
                  <a:srgbClr val="0000FF"/>
                </a:solidFill>
                <a:cs typeface="Times New Roman" pitchFamily="18" charset="0"/>
              </a:rPr>
              <a:t>ần</a:t>
            </a:r>
            <a:r>
              <a:rPr lang="en-US" sz="2800" smtClean="0">
                <a:solidFill>
                  <a:srgbClr val="0000FF"/>
                </a:solidFill>
                <a:cs typeface="Times New Roman" pitchFamily="18" charset="0"/>
              </a:rPr>
              <a:t> tr</a:t>
            </a:r>
            <a:r>
              <a:rPr lang="vi-VN" sz="2800" smtClean="0">
                <a:solidFill>
                  <a:srgbClr val="0000FF"/>
                </a:solidFill>
                <a:cs typeface="Times New Roman" pitchFamily="18" charset="0"/>
              </a:rPr>
              <a:t>ê</a:t>
            </a:r>
            <a:r>
              <a:rPr lang="en-US" sz="2800" smtClean="0">
                <a:solidFill>
                  <a:srgbClr val="0000FF"/>
                </a:solidFill>
                <a:cs typeface="Times New Roman" pitchFamily="18" charset="0"/>
              </a:rPr>
              <a:t>n </a:t>
            </a:r>
            <a:r>
              <a:rPr lang="vi-VN" sz="2800" smtClean="0">
                <a:solidFill>
                  <a:srgbClr val="0000FF"/>
                </a:solidFill>
                <a:cs typeface="Times New Roman" pitchFamily="18" charset="0"/>
              </a:rPr>
              <a:t>ống</a:t>
            </a:r>
            <a:r>
              <a:rPr lang="en-US" sz="2800" smtClean="0">
                <a:solidFill>
                  <a:srgbClr val="0000FF"/>
                </a:solidFill>
                <a:cs typeface="Times New Roman" pitchFamily="18" charset="0"/>
              </a:rPr>
              <a:t> nghi</a:t>
            </a:r>
            <a:r>
              <a:rPr lang="vi-VN" sz="2800" smtClean="0">
                <a:solidFill>
                  <a:srgbClr val="0000FF"/>
                </a:solidFill>
                <a:cs typeface="Times New Roman" pitchFamily="18" charset="0"/>
              </a:rPr>
              <a:t>ệm</a:t>
            </a:r>
            <a:r>
              <a:rPr lang="en-US" sz="2800" smtClean="0">
                <a:solidFill>
                  <a:srgbClr val="0000FF"/>
                </a:solidFill>
                <a:cs typeface="Times New Roman" pitchFamily="18" charset="0"/>
              </a:rPr>
              <a:t> b</a:t>
            </a:r>
            <a:r>
              <a:rPr lang="vi-VN" sz="2800" smtClean="0">
                <a:solidFill>
                  <a:srgbClr val="0000FF"/>
                </a:solidFill>
                <a:cs typeface="Times New Roman" pitchFamily="18" charset="0"/>
              </a:rPr>
              <a:t>ắt</a:t>
            </a:r>
            <a:r>
              <a:rPr lang="en-US" sz="2800" smtClean="0">
                <a:solidFill>
                  <a:srgbClr val="0000FF"/>
                </a:solidFill>
                <a:cs typeface="Times New Roman" pitchFamily="18" charset="0"/>
              </a:rPr>
              <a:t> </a:t>
            </a:r>
            <a:r>
              <a:rPr lang="vi-VN" sz="2800" smtClean="0">
                <a:solidFill>
                  <a:srgbClr val="0000FF"/>
                </a:solidFill>
                <a:cs typeface="Times New Roman" pitchFamily="18" charset="0"/>
              </a:rPr>
              <a:t>đầu</a:t>
            </a:r>
            <a:r>
              <a:rPr lang="en-US" sz="2800" smtClean="0">
                <a:solidFill>
                  <a:srgbClr val="0000FF"/>
                </a:solidFill>
                <a:cs typeface="Times New Roman" pitchFamily="18" charset="0"/>
              </a:rPr>
              <a:t> s</a:t>
            </a:r>
            <a:r>
              <a:rPr lang="vi-VN" sz="2800" smtClean="0">
                <a:solidFill>
                  <a:srgbClr val="0000FF"/>
                </a:solidFill>
                <a:cs typeface="Times New Roman" pitchFamily="18" charset="0"/>
              </a:rPr>
              <a:t>ô</a:t>
            </a:r>
            <a:r>
              <a:rPr lang="en-US" sz="2800" smtClean="0">
                <a:solidFill>
                  <a:srgbClr val="0000FF"/>
                </a:solidFill>
                <a:cs typeface="Times New Roman" pitchFamily="18" charset="0"/>
              </a:rPr>
              <a:t>i th</a:t>
            </a:r>
            <a:r>
              <a:rPr lang="vi-VN" sz="2800" smtClean="0">
                <a:solidFill>
                  <a:srgbClr val="0000FF"/>
                </a:solidFill>
                <a:cs typeface="Times New Roman" pitchFamily="18" charset="0"/>
              </a:rPr>
              <a:t>ì</a:t>
            </a:r>
            <a:r>
              <a:rPr lang="en-US" sz="2800" smtClean="0">
                <a:solidFill>
                  <a:srgbClr val="0000FF"/>
                </a:solidFill>
                <a:cs typeface="Times New Roman" pitchFamily="18" charset="0"/>
              </a:rPr>
              <a:t> c</a:t>
            </a:r>
            <a:r>
              <a:rPr lang="vi-VN" sz="2800" smtClean="0">
                <a:solidFill>
                  <a:srgbClr val="0000FF"/>
                </a:solidFill>
                <a:cs typeface="Times New Roman" pitchFamily="18" charset="0"/>
              </a:rPr>
              <a:t>ục</a:t>
            </a:r>
            <a:r>
              <a:rPr lang="en-US" sz="2800" smtClean="0">
                <a:solidFill>
                  <a:srgbClr val="0000FF"/>
                </a:solidFill>
                <a:cs typeface="Times New Roman" pitchFamily="18" charset="0"/>
              </a:rPr>
              <a:t> s</a:t>
            </a:r>
            <a:r>
              <a:rPr lang="vi-VN" sz="2800" smtClean="0">
                <a:solidFill>
                  <a:srgbClr val="0000FF"/>
                </a:solidFill>
                <a:cs typeface="Times New Roman" pitchFamily="18" charset="0"/>
              </a:rPr>
              <a:t>áp</a:t>
            </a:r>
            <a:r>
              <a:rPr lang="en-US" sz="2800" smtClean="0">
                <a:solidFill>
                  <a:srgbClr val="0000FF"/>
                </a:solidFill>
                <a:cs typeface="Times New Roman" pitchFamily="18" charset="0"/>
              </a:rPr>
              <a:t> </a:t>
            </a:r>
            <a:r>
              <a:rPr lang="vi-VN" sz="2800" smtClean="0">
                <a:solidFill>
                  <a:srgbClr val="0000FF"/>
                </a:solidFill>
                <a:cs typeface="Times New Roman" pitchFamily="18" charset="0"/>
              </a:rPr>
              <a:t>ở</a:t>
            </a:r>
            <a:r>
              <a:rPr lang="en-US" sz="2800" smtClean="0">
                <a:solidFill>
                  <a:srgbClr val="0000FF"/>
                </a:solidFill>
                <a:cs typeface="Times New Roman" pitchFamily="18" charset="0"/>
              </a:rPr>
              <a:t> </a:t>
            </a:r>
            <a:r>
              <a:rPr lang="vi-VN" sz="2800" smtClean="0">
                <a:solidFill>
                  <a:srgbClr val="0000FF"/>
                </a:solidFill>
                <a:cs typeface="Times New Roman" pitchFamily="18" charset="0"/>
              </a:rPr>
              <a:t>đáy</a:t>
            </a:r>
            <a:r>
              <a:rPr lang="en-US" sz="2800" smtClean="0">
                <a:solidFill>
                  <a:srgbClr val="0000FF"/>
                </a:solidFill>
                <a:cs typeface="Times New Roman" pitchFamily="18" charset="0"/>
              </a:rPr>
              <a:t> </a:t>
            </a:r>
            <a:r>
              <a:rPr lang="vi-VN" sz="2800" smtClean="0">
                <a:solidFill>
                  <a:srgbClr val="0000FF"/>
                </a:solidFill>
                <a:cs typeface="Times New Roman" pitchFamily="18" charset="0"/>
              </a:rPr>
              <a:t>ống</a:t>
            </a:r>
            <a:r>
              <a:rPr lang="en-US" sz="2800" smtClean="0">
                <a:solidFill>
                  <a:srgbClr val="0000FF"/>
                </a:solidFill>
                <a:cs typeface="Times New Roman" pitchFamily="18" charset="0"/>
              </a:rPr>
              <a:t> nghi</a:t>
            </a:r>
            <a:r>
              <a:rPr lang="vi-VN" sz="2800" smtClean="0">
                <a:solidFill>
                  <a:srgbClr val="0000FF"/>
                </a:solidFill>
                <a:cs typeface="Times New Roman" pitchFamily="18" charset="0"/>
              </a:rPr>
              <a:t>ệm</a:t>
            </a:r>
            <a:r>
              <a:rPr lang="en-US" sz="2800" smtClean="0">
                <a:solidFill>
                  <a:srgbClr val="0000FF"/>
                </a:solidFill>
                <a:cs typeface="Times New Roman" pitchFamily="18" charset="0"/>
              </a:rPr>
              <a:t> kh</a:t>
            </a:r>
            <a:r>
              <a:rPr lang="vi-VN" sz="2800" smtClean="0">
                <a:solidFill>
                  <a:srgbClr val="0000FF"/>
                </a:solidFill>
                <a:cs typeface="Times New Roman" pitchFamily="18" charset="0"/>
              </a:rPr>
              <a:t>ô</a:t>
            </a:r>
            <a:r>
              <a:rPr lang="en-US" sz="2800" smtClean="0">
                <a:solidFill>
                  <a:srgbClr val="0000FF"/>
                </a:solidFill>
                <a:cs typeface="Times New Roman" pitchFamily="18" charset="0"/>
              </a:rPr>
              <a:t>ng b</a:t>
            </a:r>
            <a:r>
              <a:rPr lang="vi-VN" sz="2800" smtClean="0">
                <a:solidFill>
                  <a:srgbClr val="0000FF"/>
                </a:solidFill>
                <a:cs typeface="Times New Roman" pitchFamily="18" charset="0"/>
              </a:rPr>
              <a:t>ị</a:t>
            </a:r>
            <a:r>
              <a:rPr lang="en-US" sz="2800" smtClean="0">
                <a:solidFill>
                  <a:srgbClr val="0000FF"/>
                </a:solidFill>
                <a:cs typeface="Times New Roman" pitchFamily="18" charset="0"/>
              </a:rPr>
              <a:t> n</a:t>
            </a:r>
            <a:r>
              <a:rPr lang="vi-VN" sz="2800" smtClean="0">
                <a:solidFill>
                  <a:srgbClr val="0000FF"/>
                </a:solidFill>
                <a:cs typeface="Times New Roman" pitchFamily="18" charset="0"/>
              </a:rPr>
              <a:t>óng</a:t>
            </a:r>
            <a:r>
              <a:rPr lang="en-US" sz="2800" smtClean="0">
                <a:solidFill>
                  <a:srgbClr val="0000FF"/>
                </a:solidFill>
                <a:cs typeface="Times New Roman" pitchFamily="18" charset="0"/>
              </a:rPr>
              <a:t> ch</a:t>
            </a:r>
            <a:r>
              <a:rPr lang="vi-VN" sz="2800" smtClean="0">
                <a:solidFill>
                  <a:srgbClr val="0000FF"/>
                </a:solidFill>
                <a:cs typeface="Times New Roman" pitchFamily="18" charset="0"/>
              </a:rPr>
              <a:t>ảy</a:t>
            </a:r>
            <a:r>
              <a:rPr lang="en-US" sz="2800" smtClean="0">
                <a:solidFill>
                  <a:srgbClr val="0000FF"/>
                </a:solidFill>
                <a:cs typeface="Times New Roman" pitchFamily="18" charset="0"/>
              </a:rPr>
              <a:t>. </a:t>
            </a:r>
            <a:endParaRPr lang="vi-VN" sz="2800">
              <a:solidFill>
                <a:srgbClr val="0000FF"/>
              </a:solidFill>
              <a:cs typeface="Times New Roman" pitchFamily="18" charset="0"/>
            </a:endParaRPr>
          </a:p>
        </p:txBody>
      </p:sp>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05"/>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 calcmode="lin" valueType="num">
                                      <p:cBhvr>
                                        <p:cTn id="9" dur="500" fill="hold"/>
                                        <p:tgtEl>
                                          <p:spTgt spid="13"/>
                                        </p:tgtEl>
                                        <p:attrNameLst>
                                          <p:attrName>ppt_x</p:attrName>
                                        </p:attrNameLst>
                                      </p:cBhvr>
                                      <p:tavLst>
                                        <p:tav tm="0">
                                          <p:val>
                                            <p:strVal val="#ppt_x-.2"/>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13"/>
                                        </p:tgtEl>
                                      </p:cBhvr>
                                    </p:animEffect>
                                    <p:anim calcmode="lin" valueType="num">
                                      <p:cBhvr>
                                        <p:cTn id="24" dur="1000"/>
                                        <p:tgtEl>
                                          <p:spTgt spid="13"/>
                                        </p:tgtEl>
                                        <p:attrNameLst>
                                          <p:attrName>ppt_x</p:attrName>
                                        </p:attrNameLst>
                                      </p:cBhvr>
                                      <p:tavLst>
                                        <p:tav tm="0">
                                          <p:val>
                                            <p:strVal val="ppt_x"/>
                                          </p:val>
                                        </p:tav>
                                        <p:tav tm="100000">
                                          <p:val>
                                            <p:strVal val="ppt_x"/>
                                          </p:val>
                                        </p:tav>
                                      </p:tavLst>
                                    </p:anim>
                                    <p:anim calcmode="lin" valueType="num">
                                      <p:cBhvr>
                                        <p:cTn id="25" dur="1000"/>
                                        <p:tgtEl>
                                          <p:spTgt spid="13"/>
                                        </p:tgtEl>
                                        <p:attrNameLst>
                                          <p:attrName>ppt_y</p:attrName>
                                        </p:attrNameLst>
                                      </p:cBhvr>
                                      <p:tavLst>
                                        <p:tav tm="0">
                                          <p:val>
                                            <p:strVal val="ppt_y"/>
                                          </p:val>
                                        </p:tav>
                                        <p:tav tm="100000">
                                          <p:val>
                                            <p:strVal val="ppt_y+.1"/>
                                          </p:val>
                                        </p:tav>
                                      </p:tavLst>
                                    </p:anim>
                                    <p:set>
                                      <p:cBhvr>
                                        <p:cTn id="26" dur="1" fill="hold">
                                          <p:stCondLst>
                                            <p:cond delay="999"/>
                                          </p:stCondLst>
                                        </p:cTn>
                                        <p:tgtEl>
                                          <p:spTgt spid="13"/>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34635" y="850578"/>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4155" y="1676400"/>
            <a:ext cx="3529645"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 name="Text Box 29"/>
          <p:cNvSpPr txBox="1">
            <a:spLocks noChangeArrowheads="1"/>
          </p:cNvSpPr>
          <p:nvPr/>
        </p:nvSpPr>
        <p:spPr bwMode="auto">
          <a:xfrm>
            <a:off x="3968797" y="1811659"/>
            <a:ext cx="4946604" cy="138499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i="1" u="sng" smtClean="0">
                <a:cs typeface="Times New Roman" pitchFamily="18" charset="0"/>
              </a:rPr>
              <a:t>T</a:t>
            </a:r>
            <a:r>
              <a:rPr lang="vi-VN" sz="2800" i="1" u="sng" smtClean="0">
                <a:cs typeface="Times New Roman" pitchFamily="18" charset="0"/>
              </a:rPr>
              <a:t>ừ</a:t>
            </a:r>
            <a:r>
              <a:rPr lang="en-US" sz="2800" i="1" u="sng" smtClean="0">
                <a:cs typeface="Times New Roman" pitchFamily="18" charset="0"/>
              </a:rPr>
              <a:t> th</a:t>
            </a:r>
            <a:r>
              <a:rPr lang="vi-VN" sz="2800" i="1" u="sng">
                <a:cs typeface="Times New Roman" pitchFamily="18" charset="0"/>
              </a:rPr>
              <a:t>í</a:t>
            </a:r>
            <a:r>
              <a:rPr lang="en-US" sz="2800" i="1" u="sng">
                <a:cs typeface="Times New Roman" pitchFamily="18" charset="0"/>
              </a:rPr>
              <a:t> nghi</a:t>
            </a:r>
            <a:r>
              <a:rPr lang="vi-VN" sz="2800" i="1" u="sng">
                <a:cs typeface="Times New Roman" pitchFamily="18" charset="0"/>
              </a:rPr>
              <a:t>ệm</a:t>
            </a:r>
            <a:r>
              <a:rPr lang="en-US" sz="2800" i="1" u="sng">
                <a:cs typeface="Times New Roman" pitchFamily="18" charset="0"/>
              </a:rPr>
              <a:t> n</a:t>
            </a:r>
            <a:r>
              <a:rPr lang="vi-VN" sz="2800" i="1" u="sng">
                <a:cs typeface="Times New Roman" pitchFamily="18" charset="0"/>
              </a:rPr>
              <a:t>ày</a:t>
            </a:r>
            <a:r>
              <a:rPr lang="en-US" sz="2800" i="1" u="sng">
                <a:cs typeface="Times New Roman" pitchFamily="18" charset="0"/>
              </a:rPr>
              <a:t> c</a:t>
            </a:r>
            <a:r>
              <a:rPr lang="vi-VN" sz="2800" i="1" u="sng">
                <a:cs typeface="Times New Roman" pitchFamily="18" charset="0"/>
              </a:rPr>
              <a:t>ó</a:t>
            </a:r>
            <a:r>
              <a:rPr lang="en-US" sz="2800" i="1" u="sng">
                <a:cs typeface="Times New Roman" pitchFamily="18" charset="0"/>
              </a:rPr>
              <a:t> th</a:t>
            </a:r>
            <a:r>
              <a:rPr lang="vi-VN" sz="2800" i="1" u="sng">
                <a:cs typeface="Times New Roman" pitchFamily="18" charset="0"/>
              </a:rPr>
              <a:t>ể</a:t>
            </a:r>
            <a:r>
              <a:rPr lang="en-US" sz="2800" i="1" u="sng">
                <a:cs typeface="Times New Roman" pitchFamily="18" charset="0"/>
              </a:rPr>
              <a:t> r</a:t>
            </a:r>
            <a:r>
              <a:rPr lang="vi-VN" sz="2800" i="1" u="sng">
                <a:cs typeface="Times New Roman" pitchFamily="18" charset="0"/>
              </a:rPr>
              <a:t>út</a:t>
            </a:r>
            <a:r>
              <a:rPr lang="en-US" sz="2800" i="1" u="sng">
                <a:cs typeface="Times New Roman" pitchFamily="18" charset="0"/>
              </a:rPr>
              <a:t> ra nhận xét g</a:t>
            </a:r>
            <a:r>
              <a:rPr lang="vi-VN" sz="2800" i="1" u="sng">
                <a:cs typeface="Times New Roman" pitchFamily="18" charset="0"/>
              </a:rPr>
              <a:t>ì</a:t>
            </a:r>
            <a:r>
              <a:rPr lang="en-US" sz="2800" i="1" u="sng">
                <a:cs typeface="Times New Roman" pitchFamily="18" charset="0"/>
              </a:rPr>
              <a:t> v</a:t>
            </a:r>
            <a:r>
              <a:rPr lang="vi-VN" sz="2800" i="1" u="sng">
                <a:cs typeface="Times New Roman" pitchFamily="18" charset="0"/>
              </a:rPr>
              <a:t>ề</a:t>
            </a:r>
            <a:r>
              <a:rPr lang="en-US" sz="2800" i="1" u="sng">
                <a:cs typeface="Times New Roman" pitchFamily="18" charset="0"/>
              </a:rPr>
              <a:t> t</a:t>
            </a:r>
            <a:r>
              <a:rPr lang="vi-VN" sz="2800" i="1" u="sng">
                <a:cs typeface="Times New Roman" pitchFamily="18" charset="0"/>
              </a:rPr>
              <a:t>ính</a:t>
            </a:r>
            <a:r>
              <a:rPr lang="en-US" sz="2800" i="1" u="sng">
                <a:cs typeface="Times New Roman" pitchFamily="18" charset="0"/>
              </a:rPr>
              <a:t> d</a:t>
            </a:r>
            <a:r>
              <a:rPr lang="vi-VN" sz="2800" i="1" u="sng">
                <a:cs typeface="Times New Roman" pitchFamily="18" charset="0"/>
              </a:rPr>
              <a:t>ẫn</a:t>
            </a:r>
            <a:r>
              <a:rPr lang="en-US" sz="2800" i="1" u="sng">
                <a:cs typeface="Times New Roman" pitchFamily="18" charset="0"/>
              </a:rPr>
              <a:t> nhi</a:t>
            </a:r>
            <a:r>
              <a:rPr lang="vi-VN" sz="2800" i="1" u="sng">
                <a:cs typeface="Times New Roman" pitchFamily="18" charset="0"/>
              </a:rPr>
              <a:t>ệt</a:t>
            </a:r>
            <a:r>
              <a:rPr lang="en-US" sz="2800" i="1" u="sng">
                <a:cs typeface="Times New Roman" pitchFamily="18" charset="0"/>
              </a:rPr>
              <a:t> c</a:t>
            </a:r>
            <a:r>
              <a:rPr lang="vi-VN" sz="2800" i="1" u="sng">
                <a:cs typeface="Times New Roman" pitchFamily="18" charset="0"/>
              </a:rPr>
              <a:t>ủa</a:t>
            </a:r>
            <a:r>
              <a:rPr lang="en-US" sz="2800" i="1" u="sng">
                <a:cs typeface="Times New Roman" pitchFamily="18" charset="0"/>
              </a:rPr>
              <a:t> ch</a:t>
            </a:r>
            <a:r>
              <a:rPr lang="vi-VN" sz="2800" i="1" u="sng">
                <a:cs typeface="Times New Roman" pitchFamily="18" charset="0"/>
              </a:rPr>
              <a:t>ất</a:t>
            </a:r>
            <a:r>
              <a:rPr lang="en-US" sz="2800" i="1" u="sng">
                <a:cs typeface="Times New Roman" pitchFamily="18" charset="0"/>
              </a:rPr>
              <a:t> l</a:t>
            </a:r>
            <a:r>
              <a:rPr lang="vi-VN" sz="2800" i="1" u="sng">
                <a:cs typeface="Times New Roman" pitchFamily="18" charset="0"/>
              </a:rPr>
              <a:t>ỏng</a:t>
            </a:r>
            <a:r>
              <a:rPr lang="en-US" sz="2800" i="1" u="sng">
                <a:cs typeface="Times New Roman" pitchFamily="18" charset="0"/>
              </a:rPr>
              <a:t>?</a:t>
            </a:r>
            <a:endParaRPr lang="vi-VN" sz="2800" i="1" u="sng">
              <a:cs typeface="Times New Roman" pitchFamily="18" charset="0"/>
            </a:endParaRPr>
          </a:p>
        </p:txBody>
      </p:sp>
      <p:sp>
        <p:nvSpPr>
          <p:cNvPr id="17" name="Text Box 29"/>
          <p:cNvSpPr txBox="1">
            <a:spLocks noChangeArrowheads="1"/>
          </p:cNvSpPr>
          <p:nvPr/>
        </p:nvSpPr>
        <p:spPr bwMode="auto">
          <a:xfrm>
            <a:off x="4318206" y="3733800"/>
            <a:ext cx="4247785"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smtClean="0">
                <a:solidFill>
                  <a:srgbClr val="0000FF"/>
                </a:solidFill>
                <a:cs typeface="Times New Roman" pitchFamily="18" charset="0"/>
              </a:rPr>
              <a:t>Chất </a:t>
            </a:r>
            <a:r>
              <a:rPr lang="en-US" sz="2800">
                <a:solidFill>
                  <a:srgbClr val="0000FF"/>
                </a:solidFill>
                <a:cs typeface="Times New Roman" pitchFamily="18" charset="0"/>
              </a:rPr>
              <a:t>lỏng d</a:t>
            </a:r>
            <a:r>
              <a:rPr lang="vi-VN" sz="2800">
                <a:solidFill>
                  <a:srgbClr val="0000FF"/>
                </a:solidFill>
                <a:cs typeface="Times New Roman" pitchFamily="18" charset="0"/>
              </a:rPr>
              <a:t>ẫn</a:t>
            </a:r>
            <a:r>
              <a:rPr lang="en-US" sz="2800">
                <a:solidFill>
                  <a:srgbClr val="0000FF"/>
                </a:solidFill>
                <a:cs typeface="Times New Roman" pitchFamily="18" charset="0"/>
              </a:rPr>
              <a:t> nhi</a:t>
            </a:r>
            <a:r>
              <a:rPr lang="vi-VN" sz="2800">
                <a:solidFill>
                  <a:srgbClr val="0000FF"/>
                </a:solidFill>
                <a:cs typeface="Times New Roman" pitchFamily="18" charset="0"/>
              </a:rPr>
              <a:t>ệt</a:t>
            </a:r>
            <a:r>
              <a:rPr lang="en-US" sz="2800">
                <a:solidFill>
                  <a:srgbClr val="0000FF"/>
                </a:solidFill>
                <a:cs typeface="Times New Roman" pitchFamily="18" charset="0"/>
              </a:rPr>
              <a:t> k</a:t>
            </a:r>
            <a:r>
              <a:rPr lang="vi-VN" sz="2800">
                <a:solidFill>
                  <a:srgbClr val="0000FF"/>
                </a:solidFill>
                <a:cs typeface="Times New Roman" pitchFamily="18" charset="0"/>
              </a:rPr>
              <a:t>ém</a:t>
            </a:r>
            <a:r>
              <a:rPr lang="en-US" sz="2800">
                <a:solidFill>
                  <a:srgbClr val="0000FF"/>
                </a:solidFill>
                <a:cs typeface="Times New Roman" pitchFamily="18" charset="0"/>
              </a:rPr>
              <a:t>.</a:t>
            </a:r>
            <a:endParaRPr lang="vi-VN" sz="2800">
              <a:solidFill>
                <a:srgbClr val="0000FF"/>
              </a:solidFill>
              <a:cs typeface="Times New Roman" pitchFamily="18" charset="0"/>
            </a:endParaRPr>
          </a:p>
        </p:txBody>
      </p:sp>
      <p:grpSp>
        <p:nvGrpSpPr>
          <p:cNvPr id="3" name="Group 2"/>
          <p:cNvGrpSpPr/>
          <p:nvPr/>
        </p:nvGrpSpPr>
        <p:grpSpPr>
          <a:xfrm>
            <a:off x="48490" y="685800"/>
            <a:ext cx="9067800" cy="6096000"/>
            <a:chOff x="48490" y="685800"/>
            <a:chExt cx="9067800" cy="6096000"/>
          </a:xfrm>
        </p:grpSpPr>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370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304800" y="872243"/>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39717" y="1609397"/>
            <a:ext cx="341811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3" name="TextBox 12"/>
          <p:cNvSpPr txBox="1"/>
          <p:nvPr/>
        </p:nvSpPr>
        <p:spPr>
          <a:xfrm>
            <a:off x="4034246" y="1609397"/>
            <a:ext cx="4800600" cy="1815882"/>
          </a:xfrm>
          <a:prstGeom prst="rect">
            <a:avLst/>
          </a:prstGeom>
          <a:noFill/>
        </p:spPr>
        <p:txBody>
          <a:bodyPr wrap="square" rtlCol="0">
            <a:spAutoFit/>
          </a:bodyPr>
          <a:lstStyle/>
          <a:p>
            <a:r>
              <a:rPr lang="en-US" sz="2800" b="1" i="1" u="sng" smtClean="0">
                <a:solidFill>
                  <a:srgbClr val="00B050"/>
                </a:solidFill>
                <a:latin typeface="Times New Roman" pitchFamily="18" charset="0"/>
                <a:cs typeface="Times New Roman" pitchFamily="18" charset="0"/>
              </a:rPr>
              <a:t>Thí nghiệm 3:</a:t>
            </a:r>
            <a:r>
              <a:rPr lang="en-US" sz="2800" smtClean="0">
                <a:solidFill>
                  <a:srgbClr val="00B050"/>
                </a:solidFill>
                <a:latin typeface="Times New Roman" pitchFamily="18" charset="0"/>
                <a:cs typeface="Times New Roman" pitchFamily="18" charset="0"/>
              </a:rPr>
              <a:t> </a:t>
            </a:r>
            <a:r>
              <a:rPr lang="en-US" sz="2800" smtClean="0">
                <a:latin typeface="Times New Roman" pitchFamily="18" charset="0"/>
                <a:cs typeface="Times New Roman" pitchFamily="18" charset="0"/>
              </a:rPr>
              <a:t>Dùng đèn cồn đun nóng đáy một ống nghiệm trong có không khí, ở nút có gắn một cục sáp.</a:t>
            </a:r>
            <a:endParaRPr lang="en-US" sz="2800" b="1" i="1" u="sng">
              <a:solidFill>
                <a:srgbClr val="00B050"/>
              </a:solidFill>
              <a:latin typeface="Times New Roman" pitchFamily="18" charset="0"/>
              <a:cs typeface="Times New Roman" pitchFamily="18" charset="0"/>
            </a:endParaRPr>
          </a:p>
        </p:txBody>
      </p:sp>
      <p:pic>
        <p:nvPicPr>
          <p:cNvPr id="14" name="THI NGHIEM 4 SU DAN NHIET CUA CHAT KHI.wmv">
            <a:hlinkClick r:id="" action="ppaction://media"/>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915" y="3425278"/>
            <a:ext cx="4281262" cy="314186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8490" y="685800"/>
            <a:ext cx="9067800" cy="6096000"/>
            <a:chOff x="48490" y="685800"/>
            <a:chExt cx="9067800" cy="6096000"/>
          </a:xfrm>
        </p:grpSpPr>
        <p:cxnSp>
          <p:nvCxnSpPr>
            <p:cNvPr id="19" name="Straight Connector 18"/>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9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7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500"/>
                                        <p:tgtEl>
                                          <p:spTgt spid="13"/>
                                        </p:tgtEl>
                                      </p:cBhvr>
                                    </p:animEffect>
                                    <p:anim calcmode="lin" valueType="num">
                                      <p:cBhvr>
                                        <p:cTn id="15" dur="500"/>
                                        <p:tgtEl>
                                          <p:spTgt spid="13"/>
                                        </p:tgtEl>
                                        <p:attrNameLst>
                                          <p:attrName>ppt_x</p:attrName>
                                        </p:attrNameLst>
                                      </p:cBhvr>
                                      <p:tavLst>
                                        <p:tav tm="0">
                                          <p:val>
                                            <p:strVal val="ppt_x"/>
                                          </p:val>
                                        </p:tav>
                                        <p:tav tm="100000">
                                          <p:val>
                                            <p:strVal val="ppt_x"/>
                                          </p:val>
                                        </p:tav>
                                      </p:tavLst>
                                    </p:anim>
                                    <p:anim calcmode="lin" valueType="num">
                                      <p:cBhvr>
                                        <p:cTn id="16" dur="500"/>
                                        <p:tgtEl>
                                          <p:spTgt spid="13"/>
                                        </p:tgtEl>
                                        <p:attrNameLst>
                                          <p:attrName>ppt_y</p:attrName>
                                        </p:attrNameLst>
                                      </p:cBhvr>
                                      <p:tavLst>
                                        <p:tav tm="0">
                                          <p:val>
                                            <p:strVal val="ppt_y"/>
                                          </p:val>
                                        </p:tav>
                                        <p:tav tm="100000">
                                          <p:val>
                                            <p:strVal val="ppt_y+.1"/>
                                          </p:val>
                                        </p:tav>
                                      </p:tavLst>
                                    </p:anim>
                                    <p:set>
                                      <p:cBhvr>
                                        <p:cTn id="17" dur="1" fill="hold">
                                          <p:stCondLst>
                                            <p:cond delay="499"/>
                                          </p:stCondLst>
                                        </p:cTn>
                                        <p:tgtEl>
                                          <p:spTgt spid="13"/>
                                        </p:tgtEl>
                                        <p:attrNameLst>
                                          <p:attrName>style.visibility</p:attrName>
                                        </p:attrNameLst>
                                      </p:cBhvr>
                                      <p:to>
                                        <p:strVal val="hidden"/>
                                      </p:to>
                                    </p:set>
                                  </p:childTnLst>
                                </p:cTn>
                              </p:par>
                              <p:par>
                                <p:cTn id="18" presetID="16" presetClass="exit" presetSubtype="21" fill="hold" nodeType="withEffect">
                                  <p:stCondLst>
                                    <p:cond delay="0"/>
                                  </p:stCondLst>
                                  <p:childTnLst>
                                    <p:animEffect transition="out" filter="barn(inVertic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304800" y="872243"/>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33186" y="1676400"/>
            <a:ext cx="341811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 name="Text Box 28"/>
          <p:cNvSpPr txBox="1">
            <a:spLocks noChangeArrowheads="1"/>
          </p:cNvSpPr>
          <p:nvPr/>
        </p:nvSpPr>
        <p:spPr bwMode="auto">
          <a:xfrm>
            <a:off x="4003766" y="1820266"/>
            <a:ext cx="487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eaLnBrk="1" hangingPunct="1"/>
            <a:r>
              <a:rPr lang="en-US" b="1" u="sng" smtClean="0">
                <a:solidFill>
                  <a:srgbClr val="7030A0"/>
                </a:solidFill>
                <a:cs typeface="Times New Roman" pitchFamily="18" charset="0"/>
              </a:rPr>
              <a:t>C7: </a:t>
            </a:r>
            <a:r>
              <a:rPr lang="en-US" sz="2800">
                <a:cs typeface="Times New Roman" pitchFamily="18" charset="0"/>
              </a:rPr>
              <a:t>Khi </a:t>
            </a:r>
            <a:r>
              <a:rPr lang="en-US" sz="2800" smtClean="0">
                <a:cs typeface="Times New Roman" pitchFamily="18" charset="0"/>
              </a:rPr>
              <a:t>đáy ống nghiệm đã nóng thì miếng sáp gắn ở nút ống nghiệm có bị nóng chảy không? </a:t>
            </a:r>
            <a:endParaRPr lang="vi-VN" sz="2800">
              <a:cs typeface="Times New Roman" pitchFamily="18" charset="0"/>
            </a:endParaRPr>
          </a:p>
        </p:txBody>
      </p:sp>
      <p:sp>
        <p:nvSpPr>
          <p:cNvPr id="17" name="Text Box 29"/>
          <p:cNvSpPr txBox="1">
            <a:spLocks noChangeArrowheads="1"/>
          </p:cNvSpPr>
          <p:nvPr/>
        </p:nvSpPr>
        <p:spPr bwMode="auto">
          <a:xfrm>
            <a:off x="4003766" y="3673175"/>
            <a:ext cx="4876800" cy="138499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smtClean="0">
                <a:solidFill>
                  <a:srgbClr val="0000FF"/>
                </a:solidFill>
                <a:cs typeface="Times New Roman" pitchFamily="18" charset="0"/>
              </a:rPr>
              <a:t>Khi </a:t>
            </a:r>
            <a:r>
              <a:rPr lang="vi-VN" sz="2800">
                <a:solidFill>
                  <a:srgbClr val="0000FF"/>
                </a:solidFill>
                <a:cs typeface="Times New Roman" pitchFamily="18" charset="0"/>
              </a:rPr>
              <a:t>đáy</a:t>
            </a:r>
            <a:r>
              <a:rPr lang="en-US" sz="2800">
                <a:solidFill>
                  <a:srgbClr val="0000FF"/>
                </a:solidFill>
                <a:cs typeface="Times New Roman" pitchFamily="18" charset="0"/>
              </a:rPr>
              <a:t> </a:t>
            </a:r>
            <a:r>
              <a:rPr lang="vi-VN" sz="2800">
                <a:solidFill>
                  <a:srgbClr val="0000FF"/>
                </a:solidFill>
                <a:cs typeface="Times New Roman" pitchFamily="18" charset="0"/>
              </a:rPr>
              <a:t>ống</a:t>
            </a:r>
            <a:r>
              <a:rPr lang="en-US" sz="2800">
                <a:solidFill>
                  <a:srgbClr val="0000FF"/>
                </a:solidFill>
                <a:cs typeface="Times New Roman" pitchFamily="18" charset="0"/>
              </a:rPr>
              <a:t> nghi</a:t>
            </a:r>
            <a:r>
              <a:rPr lang="vi-VN" sz="2800">
                <a:solidFill>
                  <a:srgbClr val="0000FF"/>
                </a:solidFill>
                <a:cs typeface="Times New Roman" pitchFamily="18" charset="0"/>
              </a:rPr>
              <a:t>ệm</a:t>
            </a:r>
            <a:r>
              <a:rPr lang="en-US" sz="2800">
                <a:solidFill>
                  <a:srgbClr val="0000FF"/>
                </a:solidFill>
                <a:cs typeface="Times New Roman" pitchFamily="18" charset="0"/>
              </a:rPr>
              <a:t> đã nóng thì miếng sáp gắn ở nút </a:t>
            </a:r>
            <a:r>
              <a:rPr lang="vi-VN" sz="2800">
                <a:solidFill>
                  <a:srgbClr val="0000FF"/>
                </a:solidFill>
                <a:cs typeface="Times New Roman" pitchFamily="18" charset="0"/>
              </a:rPr>
              <a:t>ống</a:t>
            </a:r>
            <a:r>
              <a:rPr lang="en-US" sz="2800">
                <a:solidFill>
                  <a:srgbClr val="0000FF"/>
                </a:solidFill>
                <a:cs typeface="Times New Roman" pitchFamily="18" charset="0"/>
              </a:rPr>
              <a:t> nghi</a:t>
            </a:r>
            <a:r>
              <a:rPr lang="vi-VN" sz="2800">
                <a:solidFill>
                  <a:srgbClr val="0000FF"/>
                </a:solidFill>
                <a:cs typeface="Times New Roman" pitchFamily="18" charset="0"/>
              </a:rPr>
              <a:t>ệm</a:t>
            </a:r>
            <a:r>
              <a:rPr lang="en-US" sz="2800">
                <a:solidFill>
                  <a:srgbClr val="0000FF"/>
                </a:solidFill>
                <a:cs typeface="Times New Roman" pitchFamily="18" charset="0"/>
              </a:rPr>
              <a:t> kh</a:t>
            </a:r>
            <a:r>
              <a:rPr lang="vi-VN" sz="2800">
                <a:solidFill>
                  <a:srgbClr val="0000FF"/>
                </a:solidFill>
                <a:cs typeface="Times New Roman" pitchFamily="18" charset="0"/>
              </a:rPr>
              <a:t>ô</a:t>
            </a:r>
            <a:r>
              <a:rPr lang="en-US" sz="2800">
                <a:solidFill>
                  <a:srgbClr val="0000FF"/>
                </a:solidFill>
                <a:cs typeface="Times New Roman" pitchFamily="18" charset="0"/>
              </a:rPr>
              <a:t>ng b</a:t>
            </a:r>
            <a:r>
              <a:rPr lang="vi-VN" sz="2800">
                <a:solidFill>
                  <a:srgbClr val="0000FF"/>
                </a:solidFill>
                <a:cs typeface="Times New Roman" pitchFamily="18" charset="0"/>
              </a:rPr>
              <a:t>ị</a:t>
            </a:r>
            <a:r>
              <a:rPr lang="en-US" sz="2800">
                <a:solidFill>
                  <a:srgbClr val="0000FF"/>
                </a:solidFill>
                <a:cs typeface="Times New Roman" pitchFamily="18" charset="0"/>
              </a:rPr>
              <a:t> n</a:t>
            </a:r>
            <a:r>
              <a:rPr lang="vi-VN" sz="2800">
                <a:solidFill>
                  <a:srgbClr val="0000FF"/>
                </a:solidFill>
                <a:cs typeface="Times New Roman" pitchFamily="18" charset="0"/>
              </a:rPr>
              <a:t>óng</a:t>
            </a:r>
            <a:r>
              <a:rPr lang="en-US" sz="2800">
                <a:solidFill>
                  <a:srgbClr val="0000FF"/>
                </a:solidFill>
                <a:cs typeface="Times New Roman" pitchFamily="18" charset="0"/>
              </a:rPr>
              <a:t> ch</a:t>
            </a:r>
            <a:r>
              <a:rPr lang="vi-VN" sz="2800" smtClean="0">
                <a:solidFill>
                  <a:srgbClr val="0000FF"/>
                </a:solidFill>
                <a:cs typeface="Times New Roman" pitchFamily="18" charset="0"/>
              </a:rPr>
              <a:t>ảy</a:t>
            </a:r>
            <a:r>
              <a:rPr lang="en-US" sz="2800" smtClean="0">
                <a:solidFill>
                  <a:srgbClr val="0000FF"/>
                </a:solidFill>
                <a:cs typeface="Times New Roman" pitchFamily="18" charset="0"/>
              </a:rPr>
              <a:t>.</a:t>
            </a:r>
            <a:endParaRPr lang="vi-VN" sz="2800">
              <a:solidFill>
                <a:srgbClr val="0000FF"/>
              </a:solidFill>
              <a:cs typeface="Times New Roman" pitchFamily="18" charset="0"/>
            </a:endParaRPr>
          </a:p>
        </p:txBody>
      </p:sp>
      <p:grpSp>
        <p:nvGrpSpPr>
          <p:cNvPr id="18" name="Group 17"/>
          <p:cNvGrpSpPr/>
          <p:nvPr/>
        </p:nvGrpSpPr>
        <p:grpSpPr>
          <a:xfrm>
            <a:off x="48490" y="685800"/>
            <a:ext cx="9067800" cy="6096000"/>
            <a:chOff x="48490" y="685800"/>
            <a:chExt cx="9067800" cy="6096000"/>
          </a:xfrm>
        </p:grpSpPr>
        <p:cxnSp>
          <p:nvCxnSpPr>
            <p:cNvPr id="19" name="Straight Connector 18"/>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05"/>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 calcmode="lin" valueType="num">
                                      <p:cBhvr>
                                        <p:cTn id="9" dur="500" fill="hold"/>
                                        <p:tgtEl>
                                          <p:spTgt spid="16"/>
                                        </p:tgtEl>
                                        <p:attrNameLst>
                                          <p:attrName>ppt_x</p:attrName>
                                        </p:attrNameLst>
                                      </p:cBhvr>
                                      <p:tavLst>
                                        <p:tav tm="0">
                                          <p:val>
                                            <p:strVal val="#ppt_x-.2"/>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16"/>
                                        </p:tgtEl>
                                      </p:cBhvr>
                                    </p:animEffect>
                                    <p:anim calcmode="lin" valueType="num">
                                      <p:cBhvr>
                                        <p:cTn id="24" dur="1000"/>
                                        <p:tgtEl>
                                          <p:spTgt spid="16"/>
                                        </p:tgtEl>
                                        <p:attrNameLst>
                                          <p:attrName>ppt_x</p:attrName>
                                        </p:attrNameLst>
                                      </p:cBhvr>
                                      <p:tavLst>
                                        <p:tav tm="0">
                                          <p:val>
                                            <p:strVal val="ppt_x"/>
                                          </p:val>
                                        </p:tav>
                                        <p:tav tm="100000">
                                          <p:val>
                                            <p:strVal val="ppt_x"/>
                                          </p:val>
                                        </p:tav>
                                      </p:tavLst>
                                    </p:anim>
                                    <p:anim calcmode="lin" valueType="num">
                                      <p:cBhvr>
                                        <p:cTn id="25" dur="1000"/>
                                        <p:tgtEl>
                                          <p:spTgt spid="16"/>
                                        </p:tgtEl>
                                        <p:attrNameLst>
                                          <p:attrName>ppt_y</p:attrName>
                                        </p:attrNameLst>
                                      </p:cBhvr>
                                      <p:tavLst>
                                        <p:tav tm="0">
                                          <p:val>
                                            <p:strVal val="ppt_y"/>
                                          </p:val>
                                        </p:tav>
                                        <p:tav tm="100000">
                                          <p:val>
                                            <p:strVal val="ppt_y+.1"/>
                                          </p:val>
                                        </p:tav>
                                      </p:tavLst>
                                    </p:anim>
                                    <p:set>
                                      <p:cBhvr>
                                        <p:cTn id="26" dur="1" fill="hold">
                                          <p:stCondLst>
                                            <p:cond delay="999"/>
                                          </p:stCondLst>
                                        </p:cTn>
                                        <p:tgtEl>
                                          <p:spTgt spid="16"/>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17"/>
                                        </p:tgtEl>
                                      </p:cBhvr>
                                    </p:animEffect>
                                    <p:anim calcmode="lin" valueType="num">
                                      <p:cBhvr>
                                        <p:cTn id="29" dur="1000"/>
                                        <p:tgtEl>
                                          <p:spTgt spid="17"/>
                                        </p:tgtEl>
                                        <p:attrNameLst>
                                          <p:attrName>ppt_x</p:attrName>
                                        </p:attrNameLst>
                                      </p:cBhvr>
                                      <p:tavLst>
                                        <p:tav tm="0">
                                          <p:val>
                                            <p:strVal val="ppt_x"/>
                                          </p:val>
                                        </p:tav>
                                        <p:tav tm="100000">
                                          <p:val>
                                            <p:strVal val="ppt_x"/>
                                          </p:val>
                                        </p:tav>
                                      </p:tavLst>
                                    </p:anim>
                                    <p:anim calcmode="lin" valueType="num">
                                      <p:cBhvr>
                                        <p:cTn id="30" dur="1000"/>
                                        <p:tgtEl>
                                          <p:spTgt spid="17"/>
                                        </p:tgtEl>
                                        <p:attrNameLst>
                                          <p:attrName>ppt_y</p:attrName>
                                        </p:attrNameLst>
                                      </p:cBhvr>
                                      <p:tavLst>
                                        <p:tav tm="0">
                                          <p:val>
                                            <p:strVal val="ppt_y"/>
                                          </p:val>
                                        </p:tav>
                                        <p:tav tm="100000">
                                          <p:val>
                                            <p:strVal val="ppt_y+.1"/>
                                          </p:val>
                                        </p:tav>
                                      </p:tavLst>
                                    </p:anim>
                                    <p:set>
                                      <p:cBhvr>
                                        <p:cTn id="31"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946"/>
            <a:ext cx="5112543"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3381070"/>
            <a:ext cx="4785122" cy="302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Ly Vuông Plaza Rock 195ml – ly Thủy Tinh Nhập Khẩ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748" y="3504709"/>
            <a:ext cx="4263158" cy="277601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5160169" y="857251"/>
            <a:ext cx="3877396" cy="26717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2060"/>
                </a:solidFill>
              </a:rPr>
              <a:t>Khi rót nước nóng vào cốc và cầm vào cốc tay sẽ có cảm giác như thế nào? </a:t>
            </a:r>
            <a:endParaRPr lang="en-US" dirty="0">
              <a:solidFill>
                <a:srgbClr val="002060"/>
              </a:solidFill>
            </a:endParaRPr>
          </a:p>
        </p:txBody>
      </p:sp>
    </p:spTree>
    <p:extLst>
      <p:ext uri="{BB962C8B-B14F-4D97-AF65-F5344CB8AC3E}">
        <p14:creationId xmlns:p14="http://schemas.microsoft.com/office/powerpoint/2010/main" val="411649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304800" y="872243"/>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39717" y="1676400"/>
            <a:ext cx="341811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1" name="Text Box 29"/>
          <p:cNvSpPr txBox="1">
            <a:spLocks noChangeArrowheads="1"/>
          </p:cNvSpPr>
          <p:nvPr/>
        </p:nvSpPr>
        <p:spPr bwMode="auto">
          <a:xfrm>
            <a:off x="4038600" y="1676400"/>
            <a:ext cx="4800600" cy="138499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i="1" u="sng">
                <a:cs typeface="Times New Roman" pitchFamily="18" charset="0"/>
              </a:rPr>
              <a:t>T</a:t>
            </a:r>
            <a:r>
              <a:rPr lang="vi-VN" sz="2800" i="1" u="sng">
                <a:cs typeface="Times New Roman" pitchFamily="18" charset="0"/>
              </a:rPr>
              <a:t>ừ</a:t>
            </a:r>
            <a:r>
              <a:rPr lang="en-US" sz="2800" i="1" u="sng">
                <a:cs typeface="Times New Roman" pitchFamily="18" charset="0"/>
              </a:rPr>
              <a:t> th</a:t>
            </a:r>
            <a:r>
              <a:rPr lang="vi-VN" sz="2800" i="1" u="sng">
                <a:cs typeface="Times New Roman" pitchFamily="18" charset="0"/>
              </a:rPr>
              <a:t>í</a:t>
            </a:r>
            <a:r>
              <a:rPr lang="en-US" sz="2800" i="1" u="sng">
                <a:cs typeface="Times New Roman" pitchFamily="18" charset="0"/>
              </a:rPr>
              <a:t> nghi</a:t>
            </a:r>
            <a:r>
              <a:rPr lang="vi-VN" sz="2800" i="1" u="sng">
                <a:cs typeface="Times New Roman" pitchFamily="18" charset="0"/>
              </a:rPr>
              <a:t>ệm</a:t>
            </a:r>
            <a:r>
              <a:rPr lang="en-US" sz="2800" i="1" u="sng">
                <a:cs typeface="Times New Roman" pitchFamily="18" charset="0"/>
              </a:rPr>
              <a:t> n</a:t>
            </a:r>
            <a:r>
              <a:rPr lang="vi-VN" sz="2800" i="1" u="sng">
                <a:cs typeface="Times New Roman" pitchFamily="18" charset="0"/>
              </a:rPr>
              <a:t>ày</a:t>
            </a:r>
            <a:r>
              <a:rPr lang="en-US" sz="2800" i="1" u="sng">
                <a:cs typeface="Times New Roman" pitchFamily="18" charset="0"/>
              </a:rPr>
              <a:t> c</a:t>
            </a:r>
            <a:r>
              <a:rPr lang="vi-VN" sz="2800" i="1" u="sng">
                <a:cs typeface="Times New Roman" pitchFamily="18" charset="0"/>
              </a:rPr>
              <a:t>ó</a:t>
            </a:r>
            <a:r>
              <a:rPr lang="en-US" sz="2800" i="1" u="sng">
                <a:cs typeface="Times New Roman" pitchFamily="18" charset="0"/>
              </a:rPr>
              <a:t> th</a:t>
            </a:r>
            <a:r>
              <a:rPr lang="vi-VN" sz="2800" i="1" u="sng">
                <a:cs typeface="Times New Roman" pitchFamily="18" charset="0"/>
              </a:rPr>
              <a:t>ể</a:t>
            </a:r>
            <a:r>
              <a:rPr lang="en-US" sz="2800" i="1" u="sng">
                <a:cs typeface="Times New Roman" pitchFamily="18" charset="0"/>
              </a:rPr>
              <a:t> r</a:t>
            </a:r>
            <a:r>
              <a:rPr lang="vi-VN" sz="2800" i="1" u="sng">
                <a:cs typeface="Times New Roman" pitchFamily="18" charset="0"/>
              </a:rPr>
              <a:t>út</a:t>
            </a:r>
            <a:r>
              <a:rPr lang="en-US" sz="2800" i="1" u="sng">
                <a:cs typeface="Times New Roman" pitchFamily="18" charset="0"/>
              </a:rPr>
              <a:t> ra nhận xét g</a:t>
            </a:r>
            <a:r>
              <a:rPr lang="vi-VN" sz="2800" i="1" u="sng">
                <a:cs typeface="Times New Roman" pitchFamily="18" charset="0"/>
              </a:rPr>
              <a:t>ì</a:t>
            </a:r>
            <a:r>
              <a:rPr lang="en-US" sz="2800" i="1" u="sng">
                <a:cs typeface="Times New Roman" pitchFamily="18" charset="0"/>
              </a:rPr>
              <a:t> v</a:t>
            </a:r>
            <a:r>
              <a:rPr lang="vi-VN" sz="2800" i="1" u="sng">
                <a:cs typeface="Times New Roman" pitchFamily="18" charset="0"/>
              </a:rPr>
              <a:t>ề</a:t>
            </a:r>
            <a:r>
              <a:rPr lang="en-US" sz="2800" i="1" u="sng">
                <a:cs typeface="Times New Roman" pitchFamily="18" charset="0"/>
              </a:rPr>
              <a:t> t</a:t>
            </a:r>
            <a:r>
              <a:rPr lang="vi-VN" sz="2800" i="1" u="sng">
                <a:cs typeface="Times New Roman" pitchFamily="18" charset="0"/>
              </a:rPr>
              <a:t>ính</a:t>
            </a:r>
            <a:r>
              <a:rPr lang="en-US" sz="2800" i="1" u="sng">
                <a:cs typeface="Times New Roman" pitchFamily="18" charset="0"/>
              </a:rPr>
              <a:t> d</a:t>
            </a:r>
            <a:r>
              <a:rPr lang="vi-VN" sz="2800" i="1" u="sng">
                <a:cs typeface="Times New Roman" pitchFamily="18" charset="0"/>
              </a:rPr>
              <a:t>ẫn</a:t>
            </a:r>
            <a:r>
              <a:rPr lang="en-US" sz="2800" i="1" u="sng">
                <a:cs typeface="Times New Roman" pitchFamily="18" charset="0"/>
              </a:rPr>
              <a:t> nhi</a:t>
            </a:r>
            <a:r>
              <a:rPr lang="vi-VN" sz="2800" i="1" u="sng">
                <a:cs typeface="Times New Roman" pitchFamily="18" charset="0"/>
              </a:rPr>
              <a:t>ệt</a:t>
            </a:r>
            <a:r>
              <a:rPr lang="en-US" sz="2800" i="1" u="sng">
                <a:cs typeface="Times New Roman" pitchFamily="18" charset="0"/>
              </a:rPr>
              <a:t> c</a:t>
            </a:r>
            <a:r>
              <a:rPr lang="vi-VN" sz="2800" i="1" u="sng">
                <a:cs typeface="Times New Roman" pitchFamily="18" charset="0"/>
              </a:rPr>
              <a:t>ủa</a:t>
            </a:r>
            <a:r>
              <a:rPr lang="en-US" sz="2800" i="1" u="sng">
                <a:cs typeface="Times New Roman" pitchFamily="18" charset="0"/>
              </a:rPr>
              <a:t> ch</a:t>
            </a:r>
            <a:r>
              <a:rPr lang="vi-VN" sz="2800" i="1" u="sng">
                <a:cs typeface="Times New Roman" pitchFamily="18" charset="0"/>
              </a:rPr>
              <a:t>ất</a:t>
            </a:r>
            <a:r>
              <a:rPr lang="en-US" sz="2800" i="1" u="sng">
                <a:cs typeface="Times New Roman" pitchFamily="18" charset="0"/>
              </a:rPr>
              <a:t> khí?</a:t>
            </a:r>
            <a:endParaRPr lang="vi-VN" sz="2800" i="1" u="sng">
              <a:cs typeface="Times New Roman" pitchFamily="18" charset="0"/>
            </a:endParaRPr>
          </a:p>
        </p:txBody>
      </p:sp>
      <p:sp>
        <p:nvSpPr>
          <p:cNvPr id="12" name="Text Box 29"/>
          <p:cNvSpPr txBox="1">
            <a:spLocks noChangeArrowheads="1"/>
          </p:cNvSpPr>
          <p:nvPr/>
        </p:nvSpPr>
        <p:spPr bwMode="auto">
          <a:xfrm>
            <a:off x="4557938" y="3624143"/>
            <a:ext cx="4052662"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a:solidFill>
                  <a:srgbClr val="0000FF"/>
                </a:solidFill>
                <a:cs typeface="Times New Roman" pitchFamily="18" charset="0"/>
              </a:rPr>
              <a:t>Chất khí d</a:t>
            </a:r>
            <a:r>
              <a:rPr lang="vi-VN" sz="2800">
                <a:solidFill>
                  <a:srgbClr val="0000FF"/>
                </a:solidFill>
                <a:cs typeface="Times New Roman" pitchFamily="18" charset="0"/>
              </a:rPr>
              <a:t>ẫn</a:t>
            </a:r>
            <a:r>
              <a:rPr lang="en-US" sz="2800">
                <a:solidFill>
                  <a:srgbClr val="0000FF"/>
                </a:solidFill>
                <a:cs typeface="Times New Roman" pitchFamily="18" charset="0"/>
              </a:rPr>
              <a:t> nhi</a:t>
            </a:r>
            <a:r>
              <a:rPr lang="vi-VN" sz="2800">
                <a:solidFill>
                  <a:srgbClr val="0000FF"/>
                </a:solidFill>
                <a:cs typeface="Times New Roman" pitchFamily="18" charset="0"/>
              </a:rPr>
              <a:t>ệt</a:t>
            </a:r>
            <a:r>
              <a:rPr lang="en-US" sz="2800">
                <a:solidFill>
                  <a:srgbClr val="0000FF"/>
                </a:solidFill>
                <a:cs typeface="Times New Roman" pitchFamily="18" charset="0"/>
              </a:rPr>
              <a:t> k</a:t>
            </a:r>
            <a:r>
              <a:rPr lang="vi-VN" sz="2800">
                <a:solidFill>
                  <a:srgbClr val="0000FF"/>
                </a:solidFill>
                <a:cs typeface="Times New Roman" pitchFamily="18" charset="0"/>
              </a:rPr>
              <a:t>ém</a:t>
            </a:r>
            <a:r>
              <a:rPr lang="en-US" sz="2800">
                <a:solidFill>
                  <a:srgbClr val="0000FF"/>
                </a:solidFill>
                <a:cs typeface="Times New Roman" pitchFamily="18" charset="0"/>
              </a:rPr>
              <a:t>.</a:t>
            </a:r>
            <a:endParaRPr lang="vi-VN" sz="2800">
              <a:solidFill>
                <a:srgbClr val="0000FF"/>
              </a:solidFill>
              <a:cs typeface="Times New Roman" pitchFamily="18" charset="0"/>
            </a:endParaRPr>
          </a:p>
        </p:txBody>
      </p:sp>
      <p:grpSp>
        <p:nvGrpSpPr>
          <p:cNvPr id="18" name="Group 17"/>
          <p:cNvGrpSpPr/>
          <p:nvPr/>
        </p:nvGrpSpPr>
        <p:grpSpPr>
          <a:xfrm>
            <a:off x="48490" y="685800"/>
            <a:ext cx="9067800" cy="6096000"/>
            <a:chOff x="48490" y="685800"/>
            <a:chExt cx="9067800" cy="6096000"/>
          </a:xfrm>
        </p:grpSpPr>
        <p:cxnSp>
          <p:nvCxnSpPr>
            <p:cNvPr id="19" name="Straight Connector 18"/>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28913"/>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93766" y="1524000"/>
            <a:ext cx="3616233"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1" name="Text Box 19"/>
          <p:cNvSpPr txBox="1">
            <a:spLocks noChangeArrowheads="1"/>
          </p:cNvSpPr>
          <p:nvPr/>
        </p:nvSpPr>
        <p:spPr bwMode="auto">
          <a:xfrm>
            <a:off x="4343400" y="1629132"/>
            <a:ext cx="39624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ctr" eaLnBrk="0" fontAlgn="base" hangingPunct="0">
              <a:spcBef>
                <a:spcPct val="0"/>
              </a:spcBef>
              <a:spcAft>
                <a:spcPct val="0"/>
              </a:spcAft>
              <a:defRPr sz="2800">
                <a:solidFill>
                  <a:schemeClr val="tx1"/>
                </a:solidFill>
                <a:latin typeface=".VnTime" pitchFamily="34" charset="0"/>
              </a:defRPr>
            </a:lvl6pPr>
            <a:lvl7pPr marL="2971800" indent="-228600" algn="ctr" eaLnBrk="0" fontAlgn="base" hangingPunct="0">
              <a:spcBef>
                <a:spcPct val="0"/>
              </a:spcBef>
              <a:spcAft>
                <a:spcPct val="0"/>
              </a:spcAft>
              <a:defRPr sz="2800">
                <a:solidFill>
                  <a:schemeClr val="tx1"/>
                </a:solidFill>
                <a:latin typeface=".VnTime" pitchFamily="34" charset="0"/>
              </a:defRPr>
            </a:lvl7pPr>
            <a:lvl8pPr marL="3429000" indent="-228600" algn="ctr" eaLnBrk="0" fontAlgn="base" hangingPunct="0">
              <a:spcBef>
                <a:spcPct val="0"/>
              </a:spcBef>
              <a:spcAft>
                <a:spcPct val="0"/>
              </a:spcAft>
              <a:defRPr sz="2800">
                <a:solidFill>
                  <a:schemeClr val="tx1"/>
                </a:solidFill>
                <a:latin typeface=".VnTime" pitchFamily="34" charset="0"/>
              </a:defRPr>
            </a:lvl8pPr>
            <a:lvl9pPr marL="3886200" indent="-228600" algn="ctr" eaLnBrk="0" fontAlgn="base" hangingPunct="0">
              <a:spcBef>
                <a:spcPct val="0"/>
              </a:spcBef>
              <a:spcAft>
                <a:spcPct val="0"/>
              </a:spcAft>
              <a:defRPr sz="2800">
                <a:solidFill>
                  <a:schemeClr val="tx1"/>
                </a:solidFill>
                <a:latin typeface=".VnTime" pitchFamily="34" charset="0"/>
              </a:defRPr>
            </a:lvl9pPr>
          </a:lstStyle>
          <a:p>
            <a:pPr algn="l" eaLnBrk="1" hangingPunct="1">
              <a:spcBef>
                <a:spcPct val="50000"/>
              </a:spcBef>
            </a:pPr>
            <a:r>
              <a:rPr lang="en-US" b="1" u="sng"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KẾT LUẬN CHUNG</a:t>
            </a:r>
            <a:endParaRPr lang="en-US" b="1" u="sng">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 Box 20"/>
          <p:cNvSpPr txBox="1">
            <a:spLocks noChangeArrowheads="1"/>
          </p:cNvSpPr>
          <p:nvPr/>
        </p:nvSpPr>
        <p:spPr bwMode="auto">
          <a:xfrm>
            <a:off x="182880" y="2695303"/>
            <a:ext cx="3627119" cy="2462213"/>
          </a:xfrm>
          <a:prstGeom prst="rect">
            <a:avLst/>
          </a:prstGeom>
          <a:noFill/>
          <a:ln w="38100" cap="sq" algn="ctr">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ctr" eaLnBrk="0" fontAlgn="base" hangingPunct="0">
              <a:spcBef>
                <a:spcPct val="0"/>
              </a:spcBef>
              <a:spcAft>
                <a:spcPct val="0"/>
              </a:spcAft>
              <a:defRPr sz="2800">
                <a:solidFill>
                  <a:schemeClr val="tx1"/>
                </a:solidFill>
                <a:latin typeface=".VnTime" pitchFamily="34" charset="0"/>
              </a:defRPr>
            </a:lvl6pPr>
            <a:lvl7pPr marL="2971800" indent="-228600" algn="ctr" eaLnBrk="0" fontAlgn="base" hangingPunct="0">
              <a:spcBef>
                <a:spcPct val="0"/>
              </a:spcBef>
              <a:spcAft>
                <a:spcPct val="0"/>
              </a:spcAft>
              <a:defRPr sz="2800">
                <a:solidFill>
                  <a:schemeClr val="tx1"/>
                </a:solidFill>
                <a:latin typeface=".VnTime" pitchFamily="34" charset="0"/>
              </a:defRPr>
            </a:lvl7pPr>
            <a:lvl8pPr marL="3429000" indent="-228600" algn="ctr" eaLnBrk="0" fontAlgn="base" hangingPunct="0">
              <a:spcBef>
                <a:spcPct val="0"/>
              </a:spcBef>
              <a:spcAft>
                <a:spcPct val="0"/>
              </a:spcAft>
              <a:defRPr sz="2800">
                <a:solidFill>
                  <a:schemeClr val="tx1"/>
                </a:solidFill>
                <a:latin typeface=".VnTime" pitchFamily="34" charset="0"/>
              </a:defRPr>
            </a:lvl8pPr>
            <a:lvl9pPr marL="3886200" indent="-228600" algn="ctr" eaLnBrk="0" fontAlgn="base" hangingPunct="0">
              <a:spcBef>
                <a:spcPct val="0"/>
              </a:spcBef>
              <a:spcAft>
                <a:spcPct val="0"/>
              </a:spcAft>
              <a:defRPr sz="2800">
                <a:solidFill>
                  <a:schemeClr val="tx1"/>
                </a:solidFill>
                <a:latin typeface=".VnTime" pitchFamily="34" charset="0"/>
              </a:defRPr>
            </a:lvl9pPr>
          </a:lstStyle>
          <a:p>
            <a:pPr algn="l" eaLnBrk="1" hangingPunct="1">
              <a:spcBef>
                <a:spcPct val="50000"/>
              </a:spcBef>
            </a:pPr>
            <a:r>
              <a:rPr lang="en-US" smtClean="0">
                <a:solidFill>
                  <a:srgbClr val="0000FF"/>
                </a:solidFill>
                <a:latin typeface="Times New Roman" pitchFamily="18" charset="0"/>
                <a:cs typeface="Times New Roman" pitchFamily="18" charset="0"/>
              </a:rPr>
              <a:t>Chất rắn dẫn nhiệt tốt. Trong chất rắn, kim loại dẫn nhiệt tốt nhất.</a:t>
            </a:r>
          </a:p>
          <a:p>
            <a:pPr algn="l" eaLnBrk="1" hangingPunct="1">
              <a:spcBef>
                <a:spcPct val="50000"/>
              </a:spcBef>
            </a:pPr>
            <a:r>
              <a:rPr lang="en-US" smtClean="0">
                <a:solidFill>
                  <a:srgbClr val="0000FF"/>
                </a:solidFill>
                <a:latin typeface="Times New Roman" pitchFamily="18" charset="0"/>
                <a:cs typeface="Times New Roman" pitchFamily="18" charset="0"/>
              </a:rPr>
              <a:t>Chất lỏng và chất khí dẫn nhiệt kém.</a:t>
            </a:r>
            <a:endParaRPr lang="en-US">
              <a:solidFill>
                <a:srgbClr val="0000FF"/>
              </a:solidFill>
              <a:latin typeface="Times New Roman" pitchFamily="18" charset="0"/>
              <a:cs typeface="Times New Roman" pitchFamily="18" charset="0"/>
            </a:endParaRPr>
          </a:p>
        </p:txBody>
      </p:sp>
      <p:grpSp>
        <p:nvGrpSpPr>
          <p:cNvPr id="15" name="Group 14"/>
          <p:cNvGrpSpPr/>
          <p:nvPr/>
        </p:nvGrpSpPr>
        <p:grpSpPr>
          <a:xfrm>
            <a:off x="48490" y="685800"/>
            <a:ext cx="9067800" cy="6096000"/>
            <a:chOff x="48490" y="685800"/>
            <a:chExt cx="9067800" cy="6096000"/>
          </a:xfrm>
        </p:grpSpPr>
        <p:cxnSp>
          <p:nvCxnSpPr>
            <p:cNvPr id="16" name="Straight Connector 15"/>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93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750"/>
                                        <p:tgtEl>
                                          <p:spTgt spid="11"/>
                                        </p:tgtEl>
                                      </p:cBhvr>
                                    </p:animEffect>
                                    <p:anim calcmode="lin" valueType="num">
                                      <p:cBhvr>
                                        <p:cTn id="12" dur="750"/>
                                        <p:tgtEl>
                                          <p:spTgt spid="11"/>
                                        </p:tgtEl>
                                        <p:attrNameLst>
                                          <p:attrName>ppt_x</p:attrName>
                                        </p:attrNameLst>
                                      </p:cBhvr>
                                      <p:tavLst>
                                        <p:tav tm="0">
                                          <p:val>
                                            <p:strVal val="ppt_x"/>
                                          </p:val>
                                        </p:tav>
                                        <p:tav tm="100000">
                                          <p:val>
                                            <p:strVal val="ppt_x"/>
                                          </p:val>
                                        </p:tav>
                                      </p:tavLst>
                                    </p:anim>
                                    <p:anim calcmode="lin" valueType="num">
                                      <p:cBhvr>
                                        <p:cTn id="13" dur="750"/>
                                        <p:tgtEl>
                                          <p:spTgt spid="11"/>
                                        </p:tgtEl>
                                        <p:attrNameLst>
                                          <p:attrName>ppt_y</p:attrName>
                                        </p:attrNameLst>
                                      </p:cBhvr>
                                      <p:tavLst>
                                        <p:tav tm="0">
                                          <p:val>
                                            <p:strVal val="ppt_y"/>
                                          </p:val>
                                        </p:tav>
                                        <p:tav tm="100000">
                                          <p:val>
                                            <p:strVal val="ppt_y+.1"/>
                                          </p:val>
                                        </p:tav>
                                      </p:tavLst>
                                    </p:anim>
                                    <p:set>
                                      <p:cBhvr>
                                        <p:cTn id="14" dur="1" fill="hold">
                                          <p:stCondLst>
                                            <p:cond delay="749"/>
                                          </p:stCondLst>
                                        </p:cTn>
                                        <p:tgtEl>
                                          <p:spTgt spid="11"/>
                                        </p:tgtEl>
                                        <p:attrNameLst>
                                          <p:attrName>style.visibility</p:attrName>
                                        </p:attrNameLst>
                                      </p:cBhvr>
                                      <p:to>
                                        <p:strVal val="hidden"/>
                                      </p:to>
                                    </p:set>
                                  </p:childTnLst>
                                </p:cTn>
                              </p:par>
                            </p:childTnLst>
                          </p:cTn>
                        </p:par>
                        <p:par>
                          <p:cTn id="15" fill="hold">
                            <p:stCondLst>
                              <p:cond delay="750"/>
                            </p:stCondLst>
                            <p:childTnLst>
                              <p:par>
                                <p:cTn id="16" presetID="5"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38199"/>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11183" y="1617098"/>
            <a:ext cx="3505200"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Box 13"/>
          <p:cNvSpPr txBox="1"/>
          <p:nvPr/>
        </p:nvSpPr>
        <p:spPr>
          <a:xfrm>
            <a:off x="228600" y="2706465"/>
            <a:ext cx="2428357"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Vận dụng</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4038600" y="1392197"/>
            <a:ext cx="4876800" cy="954107"/>
          </a:xfrm>
          <a:prstGeom prst="rect">
            <a:avLst/>
          </a:prstGeom>
          <a:noFill/>
        </p:spPr>
        <p:txBody>
          <a:bodyPr wrap="square" rtlCol="0">
            <a:spAutoFit/>
          </a:bodyPr>
          <a:lstStyle/>
          <a:p>
            <a:r>
              <a:rPr lang="en-US" sz="2800" b="1" u="sng">
                <a:solidFill>
                  <a:srgbClr val="7030A0"/>
                </a:solidFill>
                <a:latin typeface="Times New Roman" pitchFamily="18" charset="0"/>
                <a:cs typeface="Times New Roman" pitchFamily="18" charset="0"/>
              </a:rPr>
              <a:t>C8: </a:t>
            </a:r>
            <a:r>
              <a:rPr lang="en-US" sz="2800">
                <a:latin typeface="Times New Roman" pitchFamily="18" charset="0"/>
                <a:cs typeface="Times New Roman" pitchFamily="18" charset="0"/>
              </a:rPr>
              <a:t>Hãy nêu ba ví dụ về hiện tượng dẫn nhiệt</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11" name="TextBox 10"/>
          <p:cNvSpPr txBox="1"/>
          <p:nvPr/>
        </p:nvSpPr>
        <p:spPr>
          <a:xfrm>
            <a:off x="4076700" y="2567966"/>
            <a:ext cx="4800600" cy="1384995"/>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Đổ nước nóng vào cốc nhôm thì nhiệt năng từ nước nóng truyền sang cốc nhôm.</a:t>
            </a:r>
            <a:endParaRPr lang="en-US" sz="2800">
              <a:solidFill>
                <a:srgbClr val="002060"/>
              </a:solidFill>
              <a:latin typeface="Times New Roman" pitchFamily="18" charset="0"/>
              <a:cs typeface="Times New Roman" pitchFamily="18" charset="0"/>
            </a:endParaRPr>
          </a:p>
        </p:txBody>
      </p:sp>
      <p:sp>
        <p:nvSpPr>
          <p:cNvPr id="12" name="TextBox 11"/>
          <p:cNvSpPr txBox="1"/>
          <p:nvPr/>
        </p:nvSpPr>
        <p:spPr>
          <a:xfrm>
            <a:off x="4057650" y="4038600"/>
            <a:ext cx="4838700" cy="1815882"/>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Khi ta đốt nóng một đầu thanh sắt thì nhiệt năng sẽ truyền từ đầu này sang đầu kia của thanh sắt. </a:t>
            </a:r>
            <a:endParaRPr lang="en-US" sz="2800">
              <a:solidFill>
                <a:srgbClr val="002060"/>
              </a:solidFill>
              <a:latin typeface="Times New Roman" pitchFamily="18" charset="0"/>
              <a:cs typeface="Times New Roman" pitchFamily="18" charset="0"/>
            </a:endParaRPr>
          </a:p>
        </p:txBody>
      </p:sp>
      <p:grpSp>
        <p:nvGrpSpPr>
          <p:cNvPr id="13" name="Group 12"/>
          <p:cNvGrpSpPr/>
          <p:nvPr/>
        </p:nvGrpSpPr>
        <p:grpSpPr>
          <a:xfrm>
            <a:off x="48490" y="685800"/>
            <a:ext cx="9067800" cy="6096000"/>
            <a:chOff x="48490" y="685800"/>
            <a:chExt cx="9067800" cy="6096000"/>
          </a:xfrm>
        </p:grpSpPr>
        <p:cxnSp>
          <p:nvCxnSpPr>
            <p:cNvPr id="15" name="Straight Connector 14"/>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03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41976"/>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9006" y="1600200"/>
            <a:ext cx="375138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Box 13"/>
          <p:cNvSpPr txBox="1"/>
          <p:nvPr/>
        </p:nvSpPr>
        <p:spPr>
          <a:xfrm>
            <a:off x="209006" y="2743200"/>
            <a:ext cx="2428357"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Vận dụng</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4038599" y="1848360"/>
            <a:ext cx="4800601" cy="1384995"/>
          </a:xfrm>
          <a:prstGeom prst="rect">
            <a:avLst/>
          </a:prstGeom>
          <a:noFill/>
        </p:spPr>
        <p:txBody>
          <a:bodyPr wrap="square" rtlCol="0">
            <a:spAutoFit/>
          </a:bodyPr>
          <a:lstStyle/>
          <a:p>
            <a:r>
              <a:rPr lang="en-US" sz="2800" b="1" u="sng" smtClean="0">
                <a:solidFill>
                  <a:srgbClr val="7030A0"/>
                </a:solidFill>
                <a:latin typeface="Times New Roman" pitchFamily="18" charset="0"/>
                <a:cs typeface="Times New Roman" pitchFamily="18" charset="0"/>
              </a:rPr>
              <a:t>C9: </a:t>
            </a:r>
            <a:r>
              <a:rPr lang="en-US" sz="2800">
                <a:latin typeface="Times New Roman" pitchFamily="18" charset="0"/>
                <a:cs typeface="Times New Roman" pitchFamily="18" charset="0"/>
              </a:rPr>
              <a:t> Tại sao nồi, xoong thường làm bằng kim loại, còn bát đĩa thường làm bằng sứ?</a:t>
            </a:r>
          </a:p>
        </p:txBody>
      </p:sp>
      <p:sp>
        <p:nvSpPr>
          <p:cNvPr id="12" name="TextBox 11"/>
          <p:cNvSpPr txBox="1"/>
          <p:nvPr/>
        </p:nvSpPr>
        <p:spPr>
          <a:xfrm>
            <a:off x="4038599" y="3465493"/>
            <a:ext cx="4800601" cy="954107"/>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Vì kim loại dẫn nhiệt tốt, còn sứ dẫn nhiệt kém.</a:t>
            </a:r>
            <a:endParaRPr lang="en-US" sz="2800">
              <a:solidFill>
                <a:srgbClr val="002060"/>
              </a:solidFill>
              <a:latin typeface="Times New Roman" pitchFamily="18" charset="0"/>
              <a:cs typeface="Times New Roman" pitchFamily="18" charset="0"/>
            </a:endParaRPr>
          </a:p>
        </p:txBody>
      </p:sp>
      <p:grpSp>
        <p:nvGrpSpPr>
          <p:cNvPr id="16" name="Group 15"/>
          <p:cNvGrpSpPr/>
          <p:nvPr/>
        </p:nvGrpSpPr>
        <p:grpSpPr>
          <a:xfrm>
            <a:off x="48490" y="685800"/>
            <a:ext cx="9067800" cy="6096000"/>
            <a:chOff x="48490" y="685800"/>
            <a:chExt cx="9067800" cy="6096000"/>
          </a:xfrm>
        </p:grpSpPr>
        <p:cxnSp>
          <p:nvCxnSpPr>
            <p:cNvPr id="17" name="Straight Connector 16"/>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4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41976"/>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9006" y="1600200"/>
            <a:ext cx="375138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Box 13"/>
          <p:cNvSpPr txBox="1"/>
          <p:nvPr/>
        </p:nvSpPr>
        <p:spPr>
          <a:xfrm>
            <a:off x="209006" y="2743200"/>
            <a:ext cx="2428357"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Vận dụng</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4064920" y="1796295"/>
            <a:ext cx="4850480" cy="1384995"/>
          </a:xfrm>
          <a:prstGeom prst="rect">
            <a:avLst/>
          </a:prstGeom>
          <a:noFill/>
        </p:spPr>
        <p:txBody>
          <a:bodyPr wrap="square" rtlCol="0">
            <a:spAutoFit/>
          </a:bodyPr>
          <a:lstStyle/>
          <a:p>
            <a:r>
              <a:rPr lang="en-US" sz="2800" b="1" u="sng">
                <a:solidFill>
                  <a:srgbClr val="7030A0"/>
                </a:solidFill>
                <a:latin typeface="Times New Roman" pitchFamily="18" charset="0"/>
                <a:cs typeface="Times New Roman" pitchFamily="18" charset="0"/>
              </a:rPr>
              <a:t>C10. </a:t>
            </a:r>
            <a:r>
              <a:rPr lang="en-US" sz="2800">
                <a:latin typeface="Times New Roman" pitchFamily="18" charset="0"/>
                <a:cs typeface="Times New Roman" pitchFamily="18" charset="0"/>
              </a:rPr>
              <a:t>Tại sao về mùa đông mặc nhiều áo mỏng ấm hơn mặc một áo dày?</a:t>
            </a:r>
          </a:p>
        </p:txBody>
      </p:sp>
      <p:sp>
        <p:nvSpPr>
          <p:cNvPr id="15" name="TextBox 14"/>
          <p:cNvSpPr txBox="1"/>
          <p:nvPr/>
        </p:nvSpPr>
        <p:spPr>
          <a:xfrm>
            <a:off x="4064920" y="3522099"/>
            <a:ext cx="4850480" cy="954107"/>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Vì không khí ở giữa các lớp áo mỏng dẫn nhiệt kém.</a:t>
            </a:r>
            <a:endParaRPr lang="en-US" sz="2800">
              <a:solidFill>
                <a:srgbClr val="002060"/>
              </a:solidFill>
              <a:latin typeface="Times New Roman" pitchFamily="18" charset="0"/>
              <a:cs typeface="Times New Roman" pitchFamily="18" charset="0"/>
            </a:endParaRPr>
          </a:p>
        </p:txBody>
      </p:sp>
      <p:grpSp>
        <p:nvGrpSpPr>
          <p:cNvPr id="16" name="Group 15"/>
          <p:cNvGrpSpPr/>
          <p:nvPr/>
        </p:nvGrpSpPr>
        <p:grpSpPr>
          <a:xfrm>
            <a:off x="48490" y="685800"/>
            <a:ext cx="9067800" cy="6096000"/>
            <a:chOff x="48490" y="685800"/>
            <a:chExt cx="9067800" cy="6096000"/>
          </a:xfrm>
        </p:grpSpPr>
        <p:cxnSp>
          <p:nvCxnSpPr>
            <p:cNvPr id="17" name="Straight Connector 16"/>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5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41976"/>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9006" y="1600200"/>
            <a:ext cx="375138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Box 13"/>
          <p:cNvSpPr txBox="1"/>
          <p:nvPr/>
        </p:nvSpPr>
        <p:spPr>
          <a:xfrm>
            <a:off x="190418" y="2750402"/>
            <a:ext cx="2428357"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Vận dụng</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4064920" y="1796295"/>
            <a:ext cx="4850480" cy="954107"/>
          </a:xfrm>
          <a:prstGeom prst="rect">
            <a:avLst/>
          </a:prstGeom>
          <a:noFill/>
        </p:spPr>
        <p:txBody>
          <a:bodyPr wrap="square" rtlCol="0">
            <a:spAutoFit/>
          </a:bodyPr>
          <a:lstStyle/>
          <a:p>
            <a:r>
              <a:rPr lang="en-US" sz="2800" b="1" u="sng" smtClean="0">
                <a:solidFill>
                  <a:srgbClr val="7030A0"/>
                </a:solidFill>
                <a:latin typeface="Times New Roman" pitchFamily="18" charset="0"/>
                <a:cs typeface="Times New Roman" pitchFamily="18" charset="0"/>
              </a:rPr>
              <a:t>C11. </a:t>
            </a:r>
            <a:r>
              <a:rPr lang="en-US" sz="2800">
                <a:latin typeface="Times New Roman" pitchFamily="18" charset="0"/>
                <a:cs typeface="Times New Roman" pitchFamily="18" charset="0"/>
              </a:rPr>
              <a:t>Về mùa nào chim thường hay đứng xù lông? Tại sao?</a:t>
            </a:r>
          </a:p>
        </p:txBody>
      </p:sp>
      <p:sp>
        <p:nvSpPr>
          <p:cNvPr id="15" name="TextBox 14"/>
          <p:cNvSpPr txBox="1"/>
          <p:nvPr/>
        </p:nvSpPr>
        <p:spPr>
          <a:xfrm>
            <a:off x="4064920" y="3124200"/>
            <a:ext cx="4850480" cy="1384995"/>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Mùa đông. Để tạo ra các lớp không khí dẫn nhiệt kém giữa các lông chim.</a:t>
            </a:r>
            <a:endParaRPr lang="en-US" sz="2800">
              <a:solidFill>
                <a:srgbClr val="002060"/>
              </a:solidFill>
              <a:latin typeface="Times New Roman" pitchFamily="18" charset="0"/>
              <a:cs typeface="Times New Roman" pitchFamily="18" charset="0"/>
            </a:endParaRPr>
          </a:p>
        </p:txBody>
      </p:sp>
      <p:grpSp>
        <p:nvGrpSpPr>
          <p:cNvPr id="16" name="Group 15"/>
          <p:cNvGrpSpPr/>
          <p:nvPr/>
        </p:nvGrpSpPr>
        <p:grpSpPr>
          <a:xfrm>
            <a:off x="48490" y="685800"/>
            <a:ext cx="9067800" cy="6096000"/>
            <a:chOff x="48490" y="685800"/>
            <a:chExt cx="9067800" cy="6096000"/>
          </a:xfrm>
        </p:grpSpPr>
        <p:cxnSp>
          <p:nvCxnSpPr>
            <p:cNvPr id="17" name="Straight Connector 16"/>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77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28600" y="841976"/>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09006" y="1600200"/>
            <a:ext cx="3751384" cy="1015663"/>
          </a:xfrm>
          <a:prstGeom prst="rect">
            <a:avLst/>
          </a:prstGeom>
          <a:noFill/>
        </p:spPr>
        <p:txBody>
          <a:bodyPr wrap="squar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Tính dẫn nhiệt của các chất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Box 13"/>
          <p:cNvSpPr txBox="1"/>
          <p:nvPr/>
        </p:nvSpPr>
        <p:spPr>
          <a:xfrm>
            <a:off x="209006" y="2743200"/>
            <a:ext cx="2428357"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Vận dụng</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4064920" y="984646"/>
            <a:ext cx="4850480" cy="2246769"/>
          </a:xfrm>
          <a:prstGeom prst="rect">
            <a:avLst/>
          </a:prstGeom>
          <a:noFill/>
        </p:spPr>
        <p:txBody>
          <a:bodyPr wrap="square" rtlCol="0">
            <a:spAutoFit/>
          </a:bodyPr>
          <a:lstStyle/>
          <a:p>
            <a:r>
              <a:rPr lang="en-US" sz="2800" b="1" u="sng" smtClean="0">
                <a:solidFill>
                  <a:srgbClr val="7030A0"/>
                </a:solidFill>
                <a:latin typeface="Times New Roman" pitchFamily="18" charset="0"/>
                <a:cs typeface="Times New Roman" pitchFamily="18" charset="0"/>
              </a:rPr>
              <a:t>C12. </a:t>
            </a:r>
            <a:r>
              <a:rPr lang="vi-VN" sz="2800">
                <a:latin typeface="Times New Roman" pitchFamily="18" charset="0"/>
                <a:cs typeface="Times New Roman" pitchFamily="18" charset="0"/>
              </a:rPr>
              <a:t>Tại sao trong những ngày rét sờ vào kim loại ta thấy lạnh</a:t>
            </a:r>
            <a:r>
              <a:rPr lang="en-US" sz="2800">
                <a:latin typeface="Times New Roman" pitchFamily="18" charset="0"/>
                <a:cs typeface="Times New Roman" pitchFamily="18" charset="0"/>
              </a:rPr>
              <a:t>,</a:t>
            </a:r>
            <a:r>
              <a:rPr lang="vi-VN" sz="2800">
                <a:latin typeface="Times New Roman" pitchFamily="18" charset="0"/>
                <a:cs typeface="Times New Roman" pitchFamily="18" charset="0"/>
              </a:rPr>
              <a:t>còn trong những ngày nắng nóng sờ vào kim loại ta lại thấy nóng</a:t>
            </a:r>
            <a:r>
              <a:rPr lang="en-US" sz="2800">
                <a:latin typeface="Times New Roman" pitchFamily="18" charset="0"/>
                <a:cs typeface="Times New Roman" pitchFamily="18" charset="0"/>
              </a:rPr>
              <a:t>?</a:t>
            </a:r>
          </a:p>
        </p:txBody>
      </p:sp>
      <p:sp>
        <p:nvSpPr>
          <p:cNvPr id="15" name="TextBox 14"/>
          <p:cNvSpPr txBox="1"/>
          <p:nvPr/>
        </p:nvSpPr>
        <p:spPr>
          <a:xfrm>
            <a:off x="4064920" y="3297198"/>
            <a:ext cx="4850480" cy="3108543"/>
          </a:xfrm>
          <a:prstGeom prst="rect">
            <a:avLst/>
          </a:prstGeom>
          <a:noFill/>
        </p:spPr>
        <p:txBody>
          <a:bodyPr wrap="square" rtlCol="0">
            <a:spAutoFit/>
          </a:bodyPr>
          <a:lstStyle/>
          <a:p>
            <a:r>
              <a:rPr lang="en-US" sz="2800" smtClean="0">
                <a:solidFill>
                  <a:srgbClr val="002060"/>
                </a:solidFill>
                <a:latin typeface="Times New Roman" pitchFamily="18" charset="0"/>
                <a:cs typeface="Times New Roman" pitchFamily="18" charset="0"/>
              </a:rPr>
              <a:t>Vì kim loại dẫn nhiệt tốt. Khi trời rét, nhiệt độ bên ngoài thấp hơn nhiệt độ cơ thể nên sờ vào kim loại ta thấy lạnh, ngược lại khi trời nóng thì nhiệt độ bên ngoài cao hơn nhiệt độ cơ thể nên ta thấy nóng.</a:t>
            </a:r>
            <a:endParaRPr lang="en-US" sz="2800">
              <a:solidFill>
                <a:srgbClr val="002060"/>
              </a:solidFill>
              <a:latin typeface="Times New Roman" pitchFamily="18" charset="0"/>
              <a:cs typeface="Times New Roman" pitchFamily="18" charset="0"/>
            </a:endParaRPr>
          </a:p>
        </p:txBody>
      </p:sp>
      <p:grpSp>
        <p:nvGrpSpPr>
          <p:cNvPr id="16" name="Group 15"/>
          <p:cNvGrpSpPr/>
          <p:nvPr/>
        </p:nvGrpSpPr>
        <p:grpSpPr>
          <a:xfrm>
            <a:off x="48490" y="685800"/>
            <a:ext cx="9067800" cy="6096000"/>
            <a:chOff x="48490" y="685800"/>
            <a:chExt cx="9067800" cy="6096000"/>
          </a:xfrm>
        </p:grpSpPr>
        <p:cxnSp>
          <p:nvCxnSpPr>
            <p:cNvPr id="17" name="Straight Connector 16"/>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36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89683">
            <a:off x="0" y="5329238"/>
            <a:ext cx="1143000" cy="1528762"/>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57">
            <a:off x="8001000" y="-76200"/>
            <a:ext cx="11430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304800" y="228600"/>
            <a:ext cx="8610600" cy="6324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53605" name="Freeform 5"/>
          <p:cNvSpPr>
            <a:spLocks/>
          </p:cNvSpPr>
          <p:nvPr/>
        </p:nvSpPr>
        <p:spPr bwMode="auto">
          <a:xfrm>
            <a:off x="4098925" y="6189663"/>
            <a:ext cx="66675" cy="107950"/>
          </a:xfrm>
          <a:custGeom>
            <a:avLst/>
            <a:gdLst>
              <a:gd name="T0" fmla="*/ 0 w 85"/>
              <a:gd name="T1" fmla="*/ 1 h 136"/>
              <a:gd name="T2" fmla="*/ 23 w 85"/>
              <a:gd name="T3" fmla="*/ 7 h 136"/>
              <a:gd name="T4" fmla="*/ 41 w 85"/>
              <a:gd name="T5" fmla="*/ 17 h 136"/>
              <a:gd name="T6" fmla="*/ 55 w 85"/>
              <a:gd name="T7" fmla="*/ 31 h 136"/>
              <a:gd name="T8" fmla="*/ 66 w 85"/>
              <a:gd name="T9" fmla="*/ 50 h 136"/>
              <a:gd name="T10" fmla="*/ 73 w 85"/>
              <a:gd name="T11" fmla="*/ 69 h 136"/>
              <a:gd name="T12" fmla="*/ 77 w 85"/>
              <a:gd name="T13" fmla="*/ 91 h 136"/>
              <a:gd name="T14" fmla="*/ 78 w 85"/>
              <a:gd name="T15" fmla="*/ 113 h 136"/>
              <a:gd name="T16" fmla="*/ 77 w 85"/>
              <a:gd name="T17" fmla="*/ 135 h 136"/>
              <a:gd name="T18" fmla="*/ 78 w 85"/>
              <a:gd name="T19" fmla="*/ 136 h 136"/>
              <a:gd name="T20" fmla="*/ 79 w 85"/>
              <a:gd name="T21" fmla="*/ 136 h 136"/>
              <a:gd name="T22" fmla="*/ 80 w 85"/>
              <a:gd name="T23" fmla="*/ 135 h 136"/>
              <a:gd name="T24" fmla="*/ 81 w 85"/>
              <a:gd name="T25" fmla="*/ 132 h 136"/>
              <a:gd name="T26" fmla="*/ 85 w 85"/>
              <a:gd name="T27" fmla="*/ 109 h 136"/>
              <a:gd name="T28" fmla="*/ 84 w 85"/>
              <a:gd name="T29" fmla="*/ 88 h 136"/>
              <a:gd name="T30" fmla="*/ 80 w 85"/>
              <a:gd name="T31" fmla="*/ 66 h 136"/>
              <a:gd name="T32" fmla="*/ 72 w 85"/>
              <a:gd name="T33" fmla="*/ 45 h 136"/>
              <a:gd name="T34" fmla="*/ 61 w 85"/>
              <a:gd name="T35" fmla="*/ 28 h 136"/>
              <a:gd name="T36" fmla="*/ 44 w 85"/>
              <a:gd name="T37" fmla="*/ 14 h 136"/>
              <a:gd name="T38" fmla="*/ 24 w 85"/>
              <a:gd name="T39" fmla="*/ 3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auto">
          <a:xfrm>
            <a:off x="4060825" y="6199188"/>
            <a:ext cx="61913" cy="111125"/>
          </a:xfrm>
          <a:custGeom>
            <a:avLst/>
            <a:gdLst>
              <a:gd name="T0" fmla="*/ 0 w 79"/>
              <a:gd name="T1" fmla="*/ 0 h 140"/>
              <a:gd name="T2" fmla="*/ 7 w 79"/>
              <a:gd name="T3" fmla="*/ 6 h 140"/>
              <a:gd name="T4" fmla="*/ 15 w 79"/>
              <a:gd name="T5" fmla="*/ 12 h 140"/>
              <a:gd name="T6" fmla="*/ 22 w 79"/>
              <a:gd name="T7" fmla="*/ 18 h 140"/>
              <a:gd name="T8" fmla="*/ 30 w 79"/>
              <a:gd name="T9" fmla="*/ 24 h 140"/>
              <a:gd name="T10" fmla="*/ 37 w 79"/>
              <a:gd name="T11" fmla="*/ 29 h 140"/>
              <a:gd name="T12" fmla="*/ 44 w 79"/>
              <a:gd name="T13" fmla="*/ 36 h 140"/>
              <a:gd name="T14" fmla="*/ 51 w 79"/>
              <a:gd name="T15" fmla="*/ 43 h 140"/>
              <a:gd name="T16" fmla="*/ 57 w 79"/>
              <a:gd name="T17" fmla="*/ 50 h 140"/>
              <a:gd name="T18" fmla="*/ 67 w 79"/>
              <a:gd name="T19" fmla="*/ 71 h 140"/>
              <a:gd name="T20" fmla="*/ 72 w 79"/>
              <a:gd name="T21" fmla="*/ 93 h 140"/>
              <a:gd name="T22" fmla="*/ 72 w 79"/>
              <a:gd name="T23" fmla="*/ 116 h 140"/>
              <a:gd name="T24" fmla="*/ 67 w 79"/>
              <a:gd name="T25" fmla="*/ 139 h 140"/>
              <a:gd name="T26" fmla="*/ 67 w 79"/>
              <a:gd name="T27" fmla="*/ 140 h 140"/>
              <a:gd name="T28" fmla="*/ 68 w 79"/>
              <a:gd name="T29" fmla="*/ 140 h 140"/>
              <a:gd name="T30" fmla="*/ 69 w 79"/>
              <a:gd name="T31" fmla="*/ 139 h 140"/>
              <a:gd name="T32" fmla="*/ 71 w 79"/>
              <a:gd name="T33" fmla="*/ 138 h 140"/>
              <a:gd name="T34" fmla="*/ 75 w 79"/>
              <a:gd name="T35" fmla="*/ 120 h 140"/>
              <a:gd name="T36" fmla="*/ 79 w 79"/>
              <a:gd name="T37" fmla="*/ 102 h 140"/>
              <a:gd name="T38" fmla="*/ 79 w 79"/>
              <a:gd name="T39" fmla="*/ 85 h 140"/>
              <a:gd name="T40" fmla="*/ 73 w 79"/>
              <a:gd name="T41" fmla="*/ 67 h 140"/>
              <a:gd name="T42" fmla="*/ 66 w 79"/>
              <a:gd name="T43" fmla="*/ 56 h 140"/>
              <a:gd name="T44" fmla="*/ 59 w 79"/>
              <a:gd name="T45" fmla="*/ 47 h 140"/>
              <a:gd name="T46" fmla="*/ 51 w 79"/>
              <a:gd name="T47" fmla="*/ 37 h 140"/>
              <a:gd name="T48" fmla="*/ 42 w 79"/>
              <a:gd name="T49" fmla="*/ 29 h 140"/>
              <a:gd name="T50" fmla="*/ 31 w 79"/>
              <a:gd name="T51" fmla="*/ 21 h 140"/>
              <a:gd name="T52" fmla="*/ 21 w 79"/>
              <a:gd name="T53" fmla="*/ 14 h 140"/>
              <a:gd name="T54" fmla="*/ 11 w 79"/>
              <a:gd name="T55" fmla="*/ 7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Freeform 7"/>
          <p:cNvSpPr>
            <a:spLocks/>
          </p:cNvSpPr>
          <p:nvPr/>
        </p:nvSpPr>
        <p:spPr bwMode="auto">
          <a:xfrm>
            <a:off x="4002088" y="6245225"/>
            <a:ext cx="103187" cy="60325"/>
          </a:xfrm>
          <a:custGeom>
            <a:avLst/>
            <a:gdLst>
              <a:gd name="T0" fmla="*/ 0 w 132"/>
              <a:gd name="T1" fmla="*/ 1 h 75"/>
              <a:gd name="T2" fmla="*/ 6 w 132"/>
              <a:gd name="T3" fmla="*/ 23 h 75"/>
              <a:gd name="T4" fmla="*/ 15 w 132"/>
              <a:gd name="T5" fmla="*/ 42 h 75"/>
              <a:gd name="T6" fmla="*/ 29 w 132"/>
              <a:gd name="T7" fmla="*/ 57 h 75"/>
              <a:gd name="T8" fmla="*/ 45 w 132"/>
              <a:gd name="T9" fmla="*/ 67 h 75"/>
              <a:gd name="T10" fmla="*/ 64 w 132"/>
              <a:gd name="T11" fmla="*/ 73 h 75"/>
              <a:gd name="T12" fmla="*/ 85 w 132"/>
              <a:gd name="T13" fmla="*/ 75 h 75"/>
              <a:gd name="T14" fmla="*/ 106 w 132"/>
              <a:gd name="T15" fmla="*/ 74 h 75"/>
              <a:gd name="T16" fmla="*/ 128 w 132"/>
              <a:gd name="T17" fmla="*/ 68 h 75"/>
              <a:gd name="T18" fmla="*/ 131 w 132"/>
              <a:gd name="T19" fmla="*/ 66 h 75"/>
              <a:gd name="T20" fmla="*/ 132 w 132"/>
              <a:gd name="T21" fmla="*/ 63 h 75"/>
              <a:gd name="T22" fmla="*/ 132 w 132"/>
              <a:gd name="T23" fmla="*/ 61 h 75"/>
              <a:gd name="T24" fmla="*/ 129 w 132"/>
              <a:gd name="T25" fmla="*/ 60 h 75"/>
              <a:gd name="T26" fmla="*/ 118 w 132"/>
              <a:gd name="T27" fmla="*/ 61 h 75"/>
              <a:gd name="T28" fmla="*/ 108 w 132"/>
              <a:gd name="T29" fmla="*/ 62 h 75"/>
              <a:gd name="T30" fmla="*/ 96 w 132"/>
              <a:gd name="T31" fmla="*/ 62 h 75"/>
              <a:gd name="T32" fmla="*/ 86 w 132"/>
              <a:gd name="T33" fmla="*/ 62 h 75"/>
              <a:gd name="T34" fmla="*/ 75 w 132"/>
              <a:gd name="T35" fmla="*/ 62 h 75"/>
              <a:gd name="T36" fmla="*/ 65 w 132"/>
              <a:gd name="T37" fmla="*/ 60 h 75"/>
              <a:gd name="T38" fmla="*/ 55 w 132"/>
              <a:gd name="T39" fmla="*/ 59 h 75"/>
              <a:gd name="T40" fmla="*/ 43 w 132"/>
              <a:gd name="T41" fmla="*/ 55 h 75"/>
              <a:gd name="T42" fmla="*/ 34 w 132"/>
              <a:gd name="T43" fmla="*/ 52 h 75"/>
              <a:gd name="T44" fmla="*/ 26 w 132"/>
              <a:gd name="T45" fmla="*/ 47 h 75"/>
              <a:gd name="T46" fmla="*/ 20 w 132"/>
              <a:gd name="T47" fmla="*/ 42 h 75"/>
              <a:gd name="T48" fmla="*/ 14 w 132"/>
              <a:gd name="T49" fmla="*/ 35 h 75"/>
              <a:gd name="T50" fmla="*/ 10 w 132"/>
              <a:gd name="T51" fmla="*/ 27 h 75"/>
              <a:gd name="T52" fmla="*/ 6 w 132"/>
              <a:gd name="T53" fmla="*/ 19 h 75"/>
              <a:gd name="T54" fmla="*/ 4 w 132"/>
              <a:gd name="T55" fmla="*/ 9 h 75"/>
              <a:gd name="T56" fmla="*/ 2 w 132"/>
              <a:gd name="T57" fmla="*/ 0 h 75"/>
              <a:gd name="T58" fmla="*/ 0 w 132"/>
              <a:gd name="T59" fmla="*/ 0 h 75"/>
              <a:gd name="T60" fmla="*/ 0 w 132"/>
              <a:gd name="T61" fmla="*/ 0 h 75"/>
              <a:gd name="T62" fmla="*/ 0 w 132"/>
              <a:gd name="T63" fmla="*/ 0 h 75"/>
              <a:gd name="T64" fmla="*/ 0 w 132"/>
              <a:gd name="T65" fmla="*/ 1 h 75"/>
              <a:gd name="T66" fmla="*/ 0 w 132"/>
              <a:gd name="T67"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Freeform 8"/>
          <p:cNvSpPr>
            <a:spLocks/>
          </p:cNvSpPr>
          <p:nvPr/>
        </p:nvSpPr>
        <p:spPr bwMode="auto">
          <a:xfrm>
            <a:off x="4152900" y="6276975"/>
            <a:ext cx="36513" cy="14288"/>
          </a:xfrm>
          <a:custGeom>
            <a:avLst/>
            <a:gdLst>
              <a:gd name="T0" fmla="*/ 0 w 45"/>
              <a:gd name="T1" fmla="*/ 19 h 19"/>
              <a:gd name="T2" fmla="*/ 5 w 45"/>
              <a:gd name="T3" fmla="*/ 18 h 19"/>
              <a:gd name="T4" fmla="*/ 10 w 45"/>
              <a:gd name="T5" fmla="*/ 17 h 19"/>
              <a:gd name="T6" fmla="*/ 16 w 45"/>
              <a:gd name="T7" fmla="*/ 14 h 19"/>
              <a:gd name="T8" fmla="*/ 21 w 45"/>
              <a:gd name="T9" fmla="*/ 13 h 19"/>
              <a:gd name="T10" fmla="*/ 26 w 45"/>
              <a:gd name="T11" fmla="*/ 11 h 19"/>
              <a:gd name="T12" fmla="*/ 32 w 45"/>
              <a:gd name="T13" fmla="*/ 10 h 19"/>
              <a:gd name="T14" fmla="*/ 36 w 45"/>
              <a:gd name="T15" fmla="*/ 7 h 19"/>
              <a:gd name="T16" fmla="*/ 42 w 45"/>
              <a:gd name="T17" fmla="*/ 5 h 19"/>
              <a:gd name="T18" fmla="*/ 43 w 45"/>
              <a:gd name="T19" fmla="*/ 4 h 19"/>
              <a:gd name="T20" fmla="*/ 45 w 45"/>
              <a:gd name="T21" fmla="*/ 3 h 19"/>
              <a:gd name="T22" fmla="*/ 43 w 45"/>
              <a:gd name="T23" fmla="*/ 2 h 19"/>
              <a:gd name="T24" fmla="*/ 42 w 45"/>
              <a:gd name="T25" fmla="*/ 0 h 19"/>
              <a:gd name="T26" fmla="*/ 36 w 45"/>
              <a:gd name="T27" fmla="*/ 3 h 19"/>
              <a:gd name="T28" fmla="*/ 32 w 45"/>
              <a:gd name="T29" fmla="*/ 4 h 19"/>
              <a:gd name="T30" fmla="*/ 26 w 45"/>
              <a:gd name="T31" fmla="*/ 6 h 19"/>
              <a:gd name="T32" fmla="*/ 21 w 45"/>
              <a:gd name="T33" fmla="*/ 9 h 19"/>
              <a:gd name="T34" fmla="*/ 16 w 45"/>
              <a:gd name="T35" fmla="*/ 11 h 19"/>
              <a:gd name="T36" fmla="*/ 10 w 45"/>
              <a:gd name="T37" fmla="*/ 14 h 19"/>
              <a:gd name="T38" fmla="*/ 5 w 45"/>
              <a:gd name="T39" fmla="*/ 17 h 19"/>
              <a:gd name="T40" fmla="*/ 0 w 45"/>
              <a:gd name="T41" fmla="*/ 19 h 19"/>
              <a:gd name="T42" fmla="*/ 0 w 45"/>
              <a:gd name="T43" fmla="*/ 19 h 19"/>
              <a:gd name="T44" fmla="*/ 0 w 45"/>
              <a:gd name="T45" fmla="*/ 19 h 19"/>
              <a:gd name="T46" fmla="*/ 0 w 45"/>
              <a:gd name="T47" fmla="*/ 19 h 19"/>
              <a:gd name="T48" fmla="*/ 0 w 45"/>
              <a:gd name="T49" fmla="*/ 19 h 19"/>
              <a:gd name="T50" fmla="*/ 0 w 45"/>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lnTo>
                  <a:pt x="0" y="19"/>
                </a:lnTo>
                <a:lnTo>
                  <a:pt x="0" y="19"/>
                </a:lnTo>
                <a:lnTo>
                  <a:pt x="0" y="1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0"/>
          <p:cNvSpPr/>
          <p:nvPr/>
        </p:nvSpPr>
        <p:spPr>
          <a:xfrm>
            <a:off x="2095500" y="460563"/>
            <a:ext cx="5029200" cy="1015663"/>
          </a:xfrm>
          <a:prstGeom prst="rect">
            <a:avLst/>
          </a:prstGeom>
          <a:noFill/>
        </p:spPr>
        <p:txBody>
          <a:bodyPr wrap="square" lIns="91440" tIns="45720" rIns="91440" bIns="45720">
            <a:spAutoFit/>
          </a:bodyPr>
          <a:lstStyle/>
          <a:p>
            <a:pPr algn="ctr"/>
            <a:r>
              <a:rPr lang="en-US" sz="6000" b="1" smtClean="0">
                <a:ln w="17780" cmpd="sng">
                  <a:solidFill>
                    <a:srgbClr val="FFFFFF"/>
                  </a:solidFill>
                  <a:prstDash val="solid"/>
                  <a:miter lim="800000"/>
                </a:ln>
                <a:solidFill>
                  <a:srgbClr val="FF0000"/>
                </a:solidFill>
                <a:effectLst>
                  <a:outerShdw blurRad="50800" algn="tl" rotWithShape="0">
                    <a:srgbClr val="000000"/>
                  </a:outerShdw>
                </a:effectLst>
              </a:rPr>
              <a:t>CỦNG CỐ</a:t>
            </a:r>
            <a:endParaRPr lang="en-US" sz="60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762000" y="1681371"/>
            <a:ext cx="7206942" cy="738664"/>
          </a:xfrm>
          <a:prstGeom prst="rect">
            <a:avLst/>
          </a:prstGeom>
          <a:noFill/>
        </p:spPr>
        <p:txBody>
          <a:bodyPr wrap="square" rtlCol="0">
            <a:spAutoFit/>
          </a:bodyPr>
          <a:lstStyle/>
          <a:p>
            <a:pPr>
              <a:spcBef>
                <a:spcPct val="50000"/>
              </a:spcBef>
            </a:pPr>
            <a:r>
              <a:rPr lang="en-US" sz="2400" b="1" i="1" u="sng" smtClean="0">
                <a:latin typeface="Times New Roman" pitchFamily="18" charset="0"/>
              </a:rPr>
              <a:t>Câu 1: </a:t>
            </a:r>
            <a:r>
              <a:rPr lang="en-US" sz="2400" b="1" smtClean="0">
                <a:latin typeface="Times New Roman" pitchFamily="18" charset="0"/>
              </a:rPr>
              <a:t>Dẫn nhiệt là hình thức truyền chủ yếu của </a:t>
            </a:r>
            <a:endParaRPr lang="en-US" sz="2400" b="1">
              <a:latin typeface="Times New Roman" pitchFamily="18" charset="0"/>
            </a:endParaRPr>
          </a:p>
          <a:p>
            <a:endParaRPr lang="en-US"/>
          </a:p>
        </p:txBody>
      </p:sp>
      <p:sp>
        <p:nvSpPr>
          <p:cNvPr id="14" name="TextBox 13"/>
          <p:cNvSpPr txBox="1"/>
          <p:nvPr/>
        </p:nvSpPr>
        <p:spPr>
          <a:xfrm>
            <a:off x="1899501" y="2642312"/>
            <a:ext cx="3352200" cy="3785652"/>
          </a:xfrm>
          <a:prstGeom prst="rect">
            <a:avLst/>
          </a:prstGeom>
          <a:noFill/>
        </p:spPr>
        <p:txBody>
          <a:bodyPr wrap="none" rtlCol="0">
            <a:spAutoFit/>
          </a:bodyPr>
          <a:lstStyle/>
          <a:p>
            <a:pPr marL="457200" indent="-457200">
              <a:spcBef>
                <a:spcPct val="50000"/>
              </a:spcBef>
              <a:buAutoNum type="alphaUcPeriod"/>
            </a:pPr>
            <a:r>
              <a:rPr lang="en-US" sz="2400" smtClean="0">
                <a:solidFill>
                  <a:srgbClr val="0000FF"/>
                </a:solidFill>
                <a:latin typeface="Times New Roman" pitchFamily="18" charset="0"/>
              </a:rPr>
              <a:t>Chất rắn.</a:t>
            </a:r>
          </a:p>
          <a:p>
            <a:pPr marL="457200" indent="-457200">
              <a:spcBef>
                <a:spcPct val="50000"/>
              </a:spcBef>
              <a:buAutoNum type="alphaUcPeriod" startAt="2"/>
            </a:pPr>
            <a:r>
              <a:rPr lang="en-US" sz="2400" smtClean="0">
                <a:solidFill>
                  <a:srgbClr val="0000FF"/>
                </a:solidFill>
                <a:latin typeface="Times New Roman" pitchFamily="18" charset="0"/>
              </a:rPr>
              <a:t>Chất </a:t>
            </a:r>
            <a:r>
              <a:rPr lang="en-US" sz="2400">
                <a:solidFill>
                  <a:srgbClr val="0000FF"/>
                </a:solidFill>
                <a:latin typeface="Times New Roman" pitchFamily="18" charset="0"/>
              </a:rPr>
              <a:t>khí và chất lỏng</a:t>
            </a:r>
            <a:r>
              <a:rPr lang="en-US" sz="2400" smtClean="0">
                <a:solidFill>
                  <a:srgbClr val="0000FF"/>
                </a:solidFill>
                <a:latin typeface="Times New Roman" pitchFamily="18" charset="0"/>
              </a:rPr>
              <a:t>.</a:t>
            </a:r>
          </a:p>
          <a:p>
            <a:pPr marL="457200" indent="-457200">
              <a:spcBef>
                <a:spcPct val="50000"/>
              </a:spcBef>
              <a:buAutoNum type="alphaUcPeriod" startAt="3"/>
            </a:pPr>
            <a:r>
              <a:rPr lang="en-US" sz="2400" smtClean="0">
                <a:solidFill>
                  <a:srgbClr val="0000FF"/>
                </a:solidFill>
                <a:latin typeface="Times New Roman" pitchFamily="18" charset="0"/>
              </a:rPr>
              <a:t>Chất </a:t>
            </a:r>
            <a:r>
              <a:rPr lang="en-US" sz="2400">
                <a:solidFill>
                  <a:srgbClr val="0000FF"/>
                </a:solidFill>
                <a:latin typeface="Times New Roman" pitchFamily="18" charset="0"/>
              </a:rPr>
              <a:t>khí</a:t>
            </a:r>
            <a:r>
              <a:rPr lang="en-US" sz="2400" smtClean="0">
                <a:solidFill>
                  <a:srgbClr val="0000FF"/>
                </a:solidFill>
                <a:latin typeface="Times New Roman" pitchFamily="18" charset="0"/>
              </a:rPr>
              <a:t>.</a:t>
            </a:r>
          </a:p>
          <a:p>
            <a:pPr marL="457200" indent="-457200">
              <a:spcBef>
                <a:spcPct val="50000"/>
              </a:spcBef>
              <a:buAutoNum type="alphaUcPeriod" startAt="4"/>
            </a:pPr>
            <a:r>
              <a:rPr lang="en-US" sz="2400" smtClean="0">
                <a:solidFill>
                  <a:srgbClr val="0000FF"/>
                </a:solidFill>
                <a:latin typeface="Times New Roman" pitchFamily="18" charset="0"/>
              </a:rPr>
              <a:t>Chất </a:t>
            </a:r>
            <a:r>
              <a:rPr lang="en-US" sz="2400">
                <a:solidFill>
                  <a:srgbClr val="0000FF"/>
                </a:solidFill>
                <a:latin typeface="Times New Roman" pitchFamily="18" charset="0"/>
              </a:rPr>
              <a:t>lỏng</a:t>
            </a:r>
            <a:r>
              <a:rPr lang="en-US" sz="2400" smtClean="0">
                <a:solidFill>
                  <a:srgbClr val="0000FF"/>
                </a:solidFill>
                <a:latin typeface="Times New Roman" pitchFamily="18" charset="0"/>
              </a:rPr>
              <a:t>.</a:t>
            </a:r>
          </a:p>
          <a:p>
            <a:pPr>
              <a:spcBef>
                <a:spcPct val="50000"/>
              </a:spcBef>
            </a:pPr>
            <a:endParaRPr lang="en-US" sz="2400" smtClean="0">
              <a:latin typeface="Times New Roman" pitchFamily="18" charset="0"/>
            </a:endParaRPr>
          </a:p>
          <a:p>
            <a:pPr>
              <a:spcBef>
                <a:spcPct val="50000"/>
              </a:spcBef>
            </a:pPr>
            <a:r>
              <a:rPr lang="en-US" sz="2400" smtClean="0">
                <a:latin typeface="Times New Roman" pitchFamily="18" charset="0"/>
              </a:rPr>
              <a:t>Hãy </a:t>
            </a:r>
            <a:r>
              <a:rPr lang="en-US" sz="2400">
                <a:latin typeface="Times New Roman" pitchFamily="18" charset="0"/>
              </a:rPr>
              <a:t>chọn đáp án đúng.</a:t>
            </a:r>
            <a:endParaRPr lang="en-US" sz="2400"/>
          </a:p>
          <a:p>
            <a:pPr marL="457200" indent="-457200">
              <a:spcBef>
                <a:spcPct val="50000"/>
              </a:spcBef>
              <a:buAutoNum type="alphaUcPeriod" startAt="4"/>
            </a:pPr>
            <a:endParaRPr lang="en-US" sz="2400">
              <a:solidFill>
                <a:srgbClr val="0000FF"/>
              </a:solidFill>
              <a:latin typeface="Times New Roman" pitchFamily="18" charset="0"/>
            </a:endParaRPr>
          </a:p>
        </p:txBody>
      </p:sp>
      <p:sp>
        <p:nvSpPr>
          <p:cNvPr id="5" name="Oval 4"/>
          <p:cNvSpPr/>
          <p:nvPr/>
        </p:nvSpPr>
        <p:spPr>
          <a:xfrm>
            <a:off x="1731917" y="2514600"/>
            <a:ext cx="685800" cy="763958"/>
          </a:xfrm>
          <a:prstGeom prst="ellipse">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77310"/>
            <a:ext cx="2461231" cy="239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53"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89683">
            <a:off x="0" y="5329238"/>
            <a:ext cx="1143000" cy="1528762"/>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57">
            <a:off x="8001000" y="-76200"/>
            <a:ext cx="11430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304800" y="228600"/>
            <a:ext cx="8610600" cy="6324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dirty="0"/>
          </a:p>
        </p:txBody>
      </p:sp>
      <p:sp>
        <p:nvSpPr>
          <p:cNvPr id="153605" name="Freeform 5"/>
          <p:cNvSpPr>
            <a:spLocks/>
          </p:cNvSpPr>
          <p:nvPr/>
        </p:nvSpPr>
        <p:spPr bwMode="auto">
          <a:xfrm>
            <a:off x="4098925" y="6189663"/>
            <a:ext cx="66675" cy="107950"/>
          </a:xfrm>
          <a:custGeom>
            <a:avLst/>
            <a:gdLst>
              <a:gd name="T0" fmla="*/ 0 w 85"/>
              <a:gd name="T1" fmla="*/ 1 h 136"/>
              <a:gd name="T2" fmla="*/ 23 w 85"/>
              <a:gd name="T3" fmla="*/ 7 h 136"/>
              <a:gd name="T4" fmla="*/ 41 w 85"/>
              <a:gd name="T5" fmla="*/ 17 h 136"/>
              <a:gd name="T6" fmla="*/ 55 w 85"/>
              <a:gd name="T7" fmla="*/ 31 h 136"/>
              <a:gd name="T8" fmla="*/ 66 w 85"/>
              <a:gd name="T9" fmla="*/ 50 h 136"/>
              <a:gd name="T10" fmla="*/ 73 w 85"/>
              <a:gd name="T11" fmla="*/ 69 h 136"/>
              <a:gd name="T12" fmla="*/ 77 w 85"/>
              <a:gd name="T13" fmla="*/ 91 h 136"/>
              <a:gd name="T14" fmla="*/ 78 w 85"/>
              <a:gd name="T15" fmla="*/ 113 h 136"/>
              <a:gd name="T16" fmla="*/ 77 w 85"/>
              <a:gd name="T17" fmla="*/ 135 h 136"/>
              <a:gd name="T18" fmla="*/ 78 w 85"/>
              <a:gd name="T19" fmla="*/ 136 h 136"/>
              <a:gd name="T20" fmla="*/ 79 w 85"/>
              <a:gd name="T21" fmla="*/ 136 h 136"/>
              <a:gd name="T22" fmla="*/ 80 w 85"/>
              <a:gd name="T23" fmla="*/ 135 h 136"/>
              <a:gd name="T24" fmla="*/ 81 w 85"/>
              <a:gd name="T25" fmla="*/ 132 h 136"/>
              <a:gd name="T26" fmla="*/ 85 w 85"/>
              <a:gd name="T27" fmla="*/ 109 h 136"/>
              <a:gd name="T28" fmla="*/ 84 w 85"/>
              <a:gd name="T29" fmla="*/ 88 h 136"/>
              <a:gd name="T30" fmla="*/ 80 w 85"/>
              <a:gd name="T31" fmla="*/ 66 h 136"/>
              <a:gd name="T32" fmla="*/ 72 w 85"/>
              <a:gd name="T33" fmla="*/ 45 h 136"/>
              <a:gd name="T34" fmla="*/ 61 w 85"/>
              <a:gd name="T35" fmla="*/ 28 h 136"/>
              <a:gd name="T36" fmla="*/ 44 w 85"/>
              <a:gd name="T37" fmla="*/ 14 h 136"/>
              <a:gd name="T38" fmla="*/ 24 w 85"/>
              <a:gd name="T39" fmla="*/ 3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606" name="Freeform 6"/>
          <p:cNvSpPr>
            <a:spLocks/>
          </p:cNvSpPr>
          <p:nvPr/>
        </p:nvSpPr>
        <p:spPr bwMode="auto">
          <a:xfrm>
            <a:off x="4060825" y="6199188"/>
            <a:ext cx="61913" cy="111125"/>
          </a:xfrm>
          <a:custGeom>
            <a:avLst/>
            <a:gdLst>
              <a:gd name="T0" fmla="*/ 0 w 79"/>
              <a:gd name="T1" fmla="*/ 0 h 140"/>
              <a:gd name="T2" fmla="*/ 7 w 79"/>
              <a:gd name="T3" fmla="*/ 6 h 140"/>
              <a:gd name="T4" fmla="*/ 15 w 79"/>
              <a:gd name="T5" fmla="*/ 12 h 140"/>
              <a:gd name="T6" fmla="*/ 22 w 79"/>
              <a:gd name="T7" fmla="*/ 18 h 140"/>
              <a:gd name="T8" fmla="*/ 30 w 79"/>
              <a:gd name="T9" fmla="*/ 24 h 140"/>
              <a:gd name="T10" fmla="*/ 37 w 79"/>
              <a:gd name="T11" fmla="*/ 29 h 140"/>
              <a:gd name="T12" fmla="*/ 44 w 79"/>
              <a:gd name="T13" fmla="*/ 36 h 140"/>
              <a:gd name="T14" fmla="*/ 51 w 79"/>
              <a:gd name="T15" fmla="*/ 43 h 140"/>
              <a:gd name="T16" fmla="*/ 57 w 79"/>
              <a:gd name="T17" fmla="*/ 50 h 140"/>
              <a:gd name="T18" fmla="*/ 67 w 79"/>
              <a:gd name="T19" fmla="*/ 71 h 140"/>
              <a:gd name="T20" fmla="*/ 72 w 79"/>
              <a:gd name="T21" fmla="*/ 93 h 140"/>
              <a:gd name="T22" fmla="*/ 72 w 79"/>
              <a:gd name="T23" fmla="*/ 116 h 140"/>
              <a:gd name="T24" fmla="*/ 67 w 79"/>
              <a:gd name="T25" fmla="*/ 139 h 140"/>
              <a:gd name="T26" fmla="*/ 67 w 79"/>
              <a:gd name="T27" fmla="*/ 140 h 140"/>
              <a:gd name="T28" fmla="*/ 68 w 79"/>
              <a:gd name="T29" fmla="*/ 140 h 140"/>
              <a:gd name="T30" fmla="*/ 69 w 79"/>
              <a:gd name="T31" fmla="*/ 139 h 140"/>
              <a:gd name="T32" fmla="*/ 71 w 79"/>
              <a:gd name="T33" fmla="*/ 138 h 140"/>
              <a:gd name="T34" fmla="*/ 75 w 79"/>
              <a:gd name="T35" fmla="*/ 120 h 140"/>
              <a:gd name="T36" fmla="*/ 79 w 79"/>
              <a:gd name="T37" fmla="*/ 102 h 140"/>
              <a:gd name="T38" fmla="*/ 79 w 79"/>
              <a:gd name="T39" fmla="*/ 85 h 140"/>
              <a:gd name="T40" fmla="*/ 73 w 79"/>
              <a:gd name="T41" fmla="*/ 67 h 140"/>
              <a:gd name="T42" fmla="*/ 66 w 79"/>
              <a:gd name="T43" fmla="*/ 56 h 140"/>
              <a:gd name="T44" fmla="*/ 59 w 79"/>
              <a:gd name="T45" fmla="*/ 47 h 140"/>
              <a:gd name="T46" fmla="*/ 51 w 79"/>
              <a:gd name="T47" fmla="*/ 37 h 140"/>
              <a:gd name="T48" fmla="*/ 42 w 79"/>
              <a:gd name="T49" fmla="*/ 29 h 140"/>
              <a:gd name="T50" fmla="*/ 31 w 79"/>
              <a:gd name="T51" fmla="*/ 21 h 140"/>
              <a:gd name="T52" fmla="*/ 21 w 79"/>
              <a:gd name="T53" fmla="*/ 14 h 140"/>
              <a:gd name="T54" fmla="*/ 11 w 79"/>
              <a:gd name="T55" fmla="*/ 7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607" name="Freeform 7"/>
          <p:cNvSpPr>
            <a:spLocks/>
          </p:cNvSpPr>
          <p:nvPr/>
        </p:nvSpPr>
        <p:spPr bwMode="auto">
          <a:xfrm>
            <a:off x="4002088" y="6245225"/>
            <a:ext cx="103187" cy="60325"/>
          </a:xfrm>
          <a:custGeom>
            <a:avLst/>
            <a:gdLst>
              <a:gd name="T0" fmla="*/ 0 w 132"/>
              <a:gd name="T1" fmla="*/ 1 h 75"/>
              <a:gd name="T2" fmla="*/ 6 w 132"/>
              <a:gd name="T3" fmla="*/ 23 h 75"/>
              <a:gd name="T4" fmla="*/ 15 w 132"/>
              <a:gd name="T5" fmla="*/ 42 h 75"/>
              <a:gd name="T6" fmla="*/ 29 w 132"/>
              <a:gd name="T7" fmla="*/ 57 h 75"/>
              <a:gd name="T8" fmla="*/ 45 w 132"/>
              <a:gd name="T9" fmla="*/ 67 h 75"/>
              <a:gd name="T10" fmla="*/ 64 w 132"/>
              <a:gd name="T11" fmla="*/ 73 h 75"/>
              <a:gd name="T12" fmla="*/ 85 w 132"/>
              <a:gd name="T13" fmla="*/ 75 h 75"/>
              <a:gd name="T14" fmla="*/ 106 w 132"/>
              <a:gd name="T15" fmla="*/ 74 h 75"/>
              <a:gd name="T16" fmla="*/ 128 w 132"/>
              <a:gd name="T17" fmla="*/ 68 h 75"/>
              <a:gd name="T18" fmla="*/ 131 w 132"/>
              <a:gd name="T19" fmla="*/ 66 h 75"/>
              <a:gd name="T20" fmla="*/ 132 w 132"/>
              <a:gd name="T21" fmla="*/ 63 h 75"/>
              <a:gd name="T22" fmla="*/ 132 w 132"/>
              <a:gd name="T23" fmla="*/ 61 h 75"/>
              <a:gd name="T24" fmla="*/ 129 w 132"/>
              <a:gd name="T25" fmla="*/ 60 h 75"/>
              <a:gd name="T26" fmla="*/ 118 w 132"/>
              <a:gd name="T27" fmla="*/ 61 h 75"/>
              <a:gd name="T28" fmla="*/ 108 w 132"/>
              <a:gd name="T29" fmla="*/ 62 h 75"/>
              <a:gd name="T30" fmla="*/ 96 w 132"/>
              <a:gd name="T31" fmla="*/ 62 h 75"/>
              <a:gd name="T32" fmla="*/ 86 w 132"/>
              <a:gd name="T33" fmla="*/ 62 h 75"/>
              <a:gd name="T34" fmla="*/ 75 w 132"/>
              <a:gd name="T35" fmla="*/ 62 h 75"/>
              <a:gd name="T36" fmla="*/ 65 w 132"/>
              <a:gd name="T37" fmla="*/ 60 h 75"/>
              <a:gd name="T38" fmla="*/ 55 w 132"/>
              <a:gd name="T39" fmla="*/ 59 h 75"/>
              <a:gd name="T40" fmla="*/ 43 w 132"/>
              <a:gd name="T41" fmla="*/ 55 h 75"/>
              <a:gd name="T42" fmla="*/ 34 w 132"/>
              <a:gd name="T43" fmla="*/ 52 h 75"/>
              <a:gd name="T44" fmla="*/ 26 w 132"/>
              <a:gd name="T45" fmla="*/ 47 h 75"/>
              <a:gd name="T46" fmla="*/ 20 w 132"/>
              <a:gd name="T47" fmla="*/ 42 h 75"/>
              <a:gd name="T48" fmla="*/ 14 w 132"/>
              <a:gd name="T49" fmla="*/ 35 h 75"/>
              <a:gd name="T50" fmla="*/ 10 w 132"/>
              <a:gd name="T51" fmla="*/ 27 h 75"/>
              <a:gd name="T52" fmla="*/ 6 w 132"/>
              <a:gd name="T53" fmla="*/ 19 h 75"/>
              <a:gd name="T54" fmla="*/ 4 w 132"/>
              <a:gd name="T55" fmla="*/ 9 h 75"/>
              <a:gd name="T56" fmla="*/ 2 w 132"/>
              <a:gd name="T57" fmla="*/ 0 h 75"/>
              <a:gd name="T58" fmla="*/ 0 w 132"/>
              <a:gd name="T59" fmla="*/ 0 h 75"/>
              <a:gd name="T60" fmla="*/ 0 w 132"/>
              <a:gd name="T61" fmla="*/ 0 h 75"/>
              <a:gd name="T62" fmla="*/ 0 w 132"/>
              <a:gd name="T63" fmla="*/ 0 h 75"/>
              <a:gd name="T64" fmla="*/ 0 w 132"/>
              <a:gd name="T65" fmla="*/ 1 h 75"/>
              <a:gd name="T66" fmla="*/ 0 w 132"/>
              <a:gd name="T67"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608" name="Freeform 8"/>
          <p:cNvSpPr>
            <a:spLocks/>
          </p:cNvSpPr>
          <p:nvPr/>
        </p:nvSpPr>
        <p:spPr bwMode="auto">
          <a:xfrm>
            <a:off x="4152900" y="6276975"/>
            <a:ext cx="36513" cy="14288"/>
          </a:xfrm>
          <a:custGeom>
            <a:avLst/>
            <a:gdLst>
              <a:gd name="T0" fmla="*/ 0 w 45"/>
              <a:gd name="T1" fmla="*/ 19 h 19"/>
              <a:gd name="T2" fmla="*/ 5 w 45"/>
              <a:gd name="T3" fmla="*/ 18 h 19"/>
              <a:gd name="T4" fmla="*/ 10 w 45"/>
              <a:gd name="T5" fmla="*/ 17 h 19"/>
              <a:gd name="T6" fmla="*/ 16 w 45"/>
              <a:gd name="T7" fmla="*/ 14 h 19"/>
              <a:gd name="T8" fmla="*/ 21 w 45"/>
              <a:gd name="T9" fmla="*/ 13 h 19"/>
              <a:gd name="T10" fmla="*/ 26 w 45"/>
              <a:gd name="T11" fmla="*/ 11 h 19"/>
              <a:gd name="T12" fmla="*/ 32 w 45"/>
              <a:gd name="T13" fmla="*/ 10 h 19"/>
              <a:gd name="T14" fmla="*/ 36 w 45"/>
              <a:gd name="T15" fmla="*/ 7 h 19"/>
              <a:gd name="T16" fmla="*/ 42 w 45"/>
              <a:gd name="T17" fmla="*/ 5 h 19"/>
              <a:gd name="T18" fmla="*/ 43 w 45"/>
              <a:gd name="T19" fmla="*/ 4 h 19"/>
              <a:gd name="T20" fmla="*/ 45 w 45"/>
              <a:gd name="T21" fmla="*/ 3 h 19"/>
              <a:gd name="T22" fmla="*/ 43 w 45"/>
              <a:gd name="T23" fmla="*/ 2 h 19"/>
              <a:gd name="T24" fmla="*/ 42 w 45"/>
              <a:gd name="T25" fmla="*/ 0 h 19"/>
              <a:gd name="T26" fmla="*/ 36 w 45"/>
              <a:gd name="T27" fmla="*/ 3 h 19"/>
              <a:gd name="T28" fmla="*/ 32 w 45"/>
              <a:gd name="T29" fmla="*/ 4 h 19"/>
              <a:gd name="T30" fmla="*/ 26 w 45"/>
              <a:gd name="T31" fmla="*/ 6 h 19"/>
              <a:gd name="T32" fmla="*/ 21 w 45"/>
              <a:gd name="T33" fmla="*/ 9 h 19"/>
              <a:gd name="T34" fmla="*/ 16 w 45"/>
              <a:gd name="T35" fmla="*/ 11 h 19"/>
              <a:gd name="T36" fmla="*/ 10 w 45"/>
              <a:gd name="T37" fmla="*/ 14 h 19"/>
              <a:gd name="T38" fmla="*/ 5 w 45"/>
              <a:gd name="T39" fmla="*/ 17 h 19"/>
              <a:gd name="T40" fmla="*/ 0 w 45"/>
              <a:gd name="T41" fmla="*/ 19 h 19"/>
              <a:gd name="T42" fmla="*/ 0 w 45"/>
              <a:gd name="T43" fmla="*/ 19 h 19"/>
              <a:gd name="T44" fmla="*/ 0 w 45"/>
              <a:gd name="T45" fmla="*/ 19 h 19"/>
              <a:gd name="T46" fmla="*/ 0 w 45"/>
              <a:gd name="T47" fmla="*/ 19 h 19"/>
              <a:gd name="T48" fmla="*/ 0 w 45"/>
              <a:gd name="T49" fmla="*/ 19 h 19"/>
              <a:gd name="T50" fmla="*/ 0 w 45"/>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lnTo>
                  <a:pt x="0" y="19"/>
                </a:lnTo>
                <a:lnTo>
                  <a:pt x="0" y="19"/>
                </a:lnTo>
                <a:lnTo>
                  <a:pt x="0" y="1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Rectangle 10"/>
          <p:cNvSpPr/>
          <p:nvPr/>
        </p:nvSpPr>
        <p:spPr>
          <a:xfrm>
            <a:off x="2095500" y="460563"/>
            <a:ext cx="5029200" cy="1015663"/>
          </a:xfrm>
          <a:prstGeom prst="rect">
            <a:avLst/>
          </a:prstGeom>
          <a:noFill/>
        </p:spPr>
        <p:txBody>
          <a:bodyPr wrap="square" lIns="91440" tIns="45720" rIns="91440" bIns="45720">
            <a:spAutoFit/>
          </a:bodyPr>
          <a:lstStyle/>
          <a:p>
            <a:pPr algn="ctr"/>
            <a:r>
              <a:rPr lang="en-US" sz="6000" b="1" dirty="0" smtClean="0">
                <a:ln w="17780" cmpd="sng">
                  <a:solidFill>
                    <a:srgbClr val="FFFFFF"/>
                  </a:solidFill>
                  <a:prstDash val="solid"/>
                  <a:miter lim="800000"/>
                </a:ln>
                <a:solidFill>
                  <a:srgbClr val="FF0000"/>
                </a:solidFill>
                <a:effectLst>
                  <a:outerShdw blurRad="50800" algn="tl" rotWithShape="0">
                    <a:srgbClr val="000000"/>
                  </a:outerShdw>
                </a:effectLst>
              </a:rPr>
              <a:t>CỦNG CỐ</a:t>
            </a:r>
            <a:endParaRPr lang="en-US" sz="6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762000" y="1681371"/>
            <a:ext cx="7206942" cy="1107996"/>
          </a:xfrm>
          <a:prstGeom prst="rect">
            <a:avLst/>
          </a:prstGeom>
          <a:noFill/>
        </p:spPr>
        <p:txBody>
          <a:bodyPr wrap="square" rtlCol="0">
            <a:spAutoFit/>
          </a:bodyPr>
          <a:lstStyle/>
          <a:p>
            <a:pPr>
              <a:spcBef>
                <a:spcPct val="50000"/>
              </a:spcBef>
            </a:pPr>
            <a:r>
              <a:rPr lang="en-US" sz="2400" b="1" i="1" u="sng" dirty="0" err="1">
                <a:latin typeface="Times New Roman" pitchFamily="18" charset="0"/>
              </a:rPr>
              <a:t>Câu</a:t>
            </a:r>
            <a:r>
              <a:rPr lang="en-US" sz="2400" b="1" i="1" u="sng">
                <a:latin typeface="Times New Roman" pitchFamily="18" charset="0"/>
              </a:rPr>
              <a:t> 2</a:t>
            </a:r>
            <a:r>
              <a:rPr lang="en-US" sz="2400" b="1" i="1">
                <a:latin typeface="Times New Roman" pitchFamily="18" charset="0"/>
              </a:rPr>
              <a:t>: </a:t>
            </a:r>
            <a:r>
              <a:rPr lang="en-US" sz="2400" b="1" smtClean="0">
                <a:latin typeface="Times New Roman" pitchFamily="18" charset="0"/>
              </a:rPr>
              <a:t>Để giữ nước đá lâu chảy, người ta thường để nước đá vào các hộp xốp kín vì</a:t>
            </a:r>
            <a:endParaRPr lang="en-US" sz="2400" b="1">
              <a:latin typeface="Times New Roman" pitchFamily="18" charset="0"/>
            </a:endParaRPr>
          </a:p>
          <a:p>
            <a:endParaRPr lang="en-US"/>
          </a:p>
        </p:txBody>
      </p:sp>
      <p:sp>
        <p:nvSpPr>
          <p:cNvPr id="14" name="TextBox 13"/>
          <p:cNvSpPr txBox="1"/>
          <p:nvPr/>
        </p:nvSpPr>
        <p:spPr>
          <a:xfrm>
            <a:off x="842854" y="2667000"/>
            <a:ext cx="7726411" cy="3231654"/>
          </a:xfrm>
          <a:prstGeom prst="rect">
            <a:avLst/>
          </a:prstGeom>
          <a:noFill/>
        </p:spPr>
        <p:txBody>
          <a:bodyPr wrap="none" rtlCol="0">
            <a:spAutoFit/>
          </a:bodyPr>
          <a:lstStyle/>
          <a:p>
            <a:pPr marL="457200" indent="-457200">
              <a:spcBef>
                <a:spcPct val="50000"/>
              </a:spcBef>
              <a:buAutoNum type="alphaUcPeriod"/>
            </a:pPr>
            <a:r>
              <a:rPr lang="en-US" sz="2400" smtClean="0">
                <a:solidFill>
                  <a:srgbClr val="0000FF"/>
                </a:solidFill>
                <a:latin typeface="Times New Roman" pitchFamily="18" charset="0"/>
              </a:rPr>
              <a:t>Hộp xốp kín nên dẫn nhiệt kém.</a:t>
            </a:r>
          </a:p>
          <a:p>
            <a:pPr marL="457200" indent="-457200">
              <a:spcBef>
                <a:spcPct val="50000"/>
              </a:spcBef>
              <a:buAutoNum type="alphaUcPeriod" startAt="2"/>
            </a:pPr>
            <a:r>
              <a:rPr lang="en-US" sz="2400" smtClean="0">
                <a:solidFill>
                  <a:srgbClr val="0000FF"/>
                </a:solidFill>
                <a:latin typeface="Times New Roman" pitchFamily="18" charset="0"/>
              </a:rPr>
              <a:t>Trong </a:t>
            </a:r>
            <a:r>
              <a:rPr lang="en-US" sz="2400">
                <a:solidFill>
                  <a:srgbClr val="0000FF"/>
                </a:solidFill>
                <a:latin typeface="Times New Roman" pitchFamily="18" charset="0"/>
              </a:rPr>
              <a:t>xốp có các khoảng không khí nên dẫn nhiệt kém</a:t>
            </a:r>
            <a:r>
              <a:rPr lang="en-US" sz="2400" smtClean="0">
                <a:solidFill>
                  <a:srgbClr val="0000FF"/>
                </a:solidFill>
                <a:latin typeface="Times New Roman" pitchFamily="18" charset="0"/>
              </a:rPr>
              <a:t>.</a:t>
            </a:r>
          </a:p>
          <a:p>
            <a:pPr>
              <a:spcBef>
                <a:spcPct val="50000"/>
              </a:spcBef>
            </a:pPr>
            <a:r>
              <a:rPr lang="en-US" sz="2400">
                <a:solidFill>
                  <a:srgbClr val="0000FF"/>
                </a:solidFill>
                <a:latin typeface="Times New Roman" pitchFamily="18" charset="0"/>
              </a:rPr>
              <a:t>C.   Trong xốp có các khoảng chân không nên dẫn nhiệt kém.</a:t>
            </a:r>
          </a:p>
          <a:p>
            <a:pPr marL="457200" indent="-457200">
              <a:spcBef>
                <a:spcPct val="50000"/>
              </a:spcBef>
              <a:buAutoNum type="alphaUcPeriod" startAt="4"/>
            </a:pPr>
            <a:r>
              <a:rPr lang="en-US" sz="2400" smtClean="0">
                <a:solidFill>
                  <a:srgbClr val="0000FF"/>
                </a:solidFill>
                <a:latin typeface="Times New Roman" pitchFamily="18" charset="0"/>
              </a:rPr>
              <a:t>Cả </a:t>
            </a:r>
            <a:r>
              <a:rPr lang="en-US" sz="2400">
                <a:solidFill>
                  <a:srgbClr val="0000FF"/>
                </a:solidFill>
                <a:latin typeface="Times New Roman" pitchFamily="18" charset="0"/>
              </a:rPr>
              <a:t>ba lí do trên</a:t>
            </a:r>
            <a:r>
              <a:rPr lang="en-US" sz="2400" smtClean="0">
                <a:solidFill>
                  <a:srgbClr val="0000FF"/>
                </a:solidFill>
                <a:latin typeface="Times New Roman" pitchFamily="18" charset="0"/>
              </a:rPr>
              <a:t>.</a:t>
            </a:r>
          </a:p>
          <a:p>
            <a:pPr marL="457200" indent="-457200">
              <a:spcBef>
                <a:spcPct val="50000"/>
              </a:spcBef>
              <a:buAutoNum type="alphaUcPeriod" startAt="4"/>
            </a:pPr>
            <a:endParaRPr lang="en-US" sz="2400">
              <a:solidFill>
                <a:srgbClr val="0000FF"/>
              </a:solidFill>
              <a:latin typeface="Times New Roman" pitchFamily="18" charset="0"/>
            </a:endParaRPr>
          </a:p>
          <a:p>
            <a:pPr>
              <a:spcBef>
                <a:spcPct val="50000"/>
              </a:spcBef>
            </a:pPr>
            <a:r>
              <a:rPr lang="en-US" sz="2400">
                <a:latin typeface="Times New Roman" pitchFamily="18" charset="0"/>
              </a:rPr>
              <a:t>Hãy chọn đáp án đúng</a:t>
            </a:r>
            <a:r>
              <a:rPr lang="en-US" sz="2400" smtClean="0">
                <a:latin typeface="Times New Roman" pitchFamily="18" charset="0"/>
              </a:rPr>
              <a:t>.</a:t>
            </a:r>
            <a:endParaRPr lang="en-US" sz="2400"/>
          </a:p>
        </p:txBody>
      </p:sp>
      <p:sp>
        <p:nvSpPr>
          <p:cNvPr id="5" name="Oval 4"/>
          <p:cNvSpPr/>
          <p:nvPr/>
        </p:nvSpPr>
        <p:spPr>
          <a:xfrm>
            <a:off x="704306" y="3100362"/>
            <a:ext cx="685800" cy="763958"/>
          </a:xfrm>
          <a:prstGeom prst="ellipse">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2039" y="4188283"/>
            <a:ext cx="2425321" cy="222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53"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89683">
            <a:off x="0" y="5329238"/>
            <a:ext cx="1143000" cy="1528762"/>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57">
            <a:off x="8001000" y="-76200"/>
            <a:ext cx="11430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304800" y="228600"/>
            <a:ext cx="8610600" cy="6324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53605" name="Freeform 5"/>
          <p:cNvSpPr>
            <a:spLocks/>
          </p:cNvSpPr>
          <p:nvPr/>
        </p:nvSpPr>
        <p:spPr bwMode="auto">
          <a:xfrm>
            <a:off x="4098925" y="6189663"/>
            <a:ext cx="66675" cy="107950"/>
          </a:xfrm>
          <a:custGeom>
            <a:avLst/>
            <a:gdLst>
              <a:gd name="T0" fmla="*/ 0 w 85"/>
              <a:gd name="T1" fmla="*/ 1 h 136"/>
              <a:gd name="T2" fmla="*/ 23 w 85"/>
              <a:gd name="T3" fmla="*/ 7 h 136"/>
              <a:gd name="T4" fmla="*/ 41 w 85"/>
              <a:gd name="T5" fmla="*/ 17 h 136"/>
              <a:gd name="T6" fmla="*/ 55 w 85"/>
              <a:gd name="T7" fmla="*/ 31 h 136"/>
              <a:gd name="T8" fmla="*/ 66 w 85"/>
              <a:gd name="T9" fmla="*/ 50 h 136"/>
              <a:gd name="T10" fmla="*/ 73 w 85"/>
              <a:gd name="T11" fmla="*/ 69 h 136"/>
              <a:gd name="T12" fmla="*/ 77 w 85"/>
              <a:gd name="T13" fmla="*/ 91 h 136"/>
              <a:gd name="T14" fmla="*/ 78 w 85"/>
              <a:gd name="T15" fmla="*/ 113 h 136"/>
              <a:gd name="T16" fmla="*/ 77 w 85"/>
              <a:gd name="T17" fmla="*/ 135 h 136"/>
              <a:gd name="T18" fmla="*/ 78 w 85"/>
              <a:gd name="T19" fmla="*/ 136 h 136"/>
              <a:gd name="T20" fmla="*/ 79 w 85"/>
              <a:gd name="T21" fmla="*/ 136 h 136"/>
              <a:gd name="T22" fmla="*/ 80 w 85"/>
              <a:gd name="T23" fmla="*/ 135 h 136"/>
              <a:gd name="T24" fmla="*/ 81 w 85"/>
              <a:gd name="T25" fmla="*/ 132 h 136"/>
              <a:gd name="T26" fmla="*/ 85 w 85"/>
              <a:gd name="T27" fmla="*/ 109 h 136"/>
              <a:gd name="T28" fmla="*/ 84 w 85"/>
              <a:gd name="T29" fmla="*/ 88 h 136"/>
              <a:gd name="T30" fmla="*/ 80 w 85"/>
              <a:gd name="T31" fmla="*/ 66 h 136"/>
              <a:gd name="T32" fmla="*/ 72 w 85"/>
              <a:gd name="T33" fmla="*/ 45 h 136"/>
              <a:gd name="T34" fmla="*/ 61 w 85"/>
              <a:gd name="T35" fmla="*/ 28 h 136"/>
              <a:gd name="T36" fmla="*/ 44 w 85"/>
              <a:gd name="T37" fmla="*/ 14 h 136"/>
              <a:gd name="T38" fmla="*/ 24 w 85"/>
              <a:gd name="T39" fmla="*/ 3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auto">
          <a:xfrm>
            <a:off x="4060825" y="6199188"/>
            <a:ext cx="61913" cy="111125"/>
          </a:xfrm>
          <a:custGeom>
            <a:avLst/>
            <a:gdLst>
              <a:gd name="T0" fmla="*/ 0 w 79"/>
              <a:gd name="T1" fmla="*/ 0 h 140"/>
              <a:gd name="T2" fmla="*/ 7 w 79"/>
              <a:gd name="T3" fmla="*/ 6 h 140"/>
              <a:gd name="T4" fmla="*/ 15 w 79"/>
              <a:gd name="T5" fmla="*/ 12 h 140"/>
              <a:gd name="T6" fmla="*/ 22 w 79"/>
              <a:gd name="T7" fmla="*/ 18 h 140"/>
              <a:gd name="T8" fmla="*/ 30 w 79"/>
              <a:gd name="T9" fmla="*/ 24 h 140"/>
              <a:gd name="T10" fmla="*/ 37 w 79"/>
              <a:gd name="T11" fmla="*/ 29 h 140"/>
              <a:gd name="T12" fmla="*/ 44 w 79"/>
              <a:gd name="T13" fmla="*/ 36 h 140"/>
              <a:gd name="T14" fmla="*/ 51 w 79"/>
              <a:gd name="T15" fmla="*/ 43 h 140"/>
              <a:gd name="T16" fmla="*/ 57 w 79"/>
              <a:gd name="T17" fmla="*/ 50 h 140"/>
              <a:gd name="T18" fmla="*/ 67 w 79"/>
              <a:gd name="T19" fmla="*/ 71 h 140"/>
              <a:gd name="T20" fmla="*/ 72 w 79"/>
              <a:gd name="T21" fmla="*/ 93 h 140"/>
              <a:gd name="T22" fmla="*/ 72 w 79"/>
              <a:gd name="T23" fmla="*/ 116 h 140"/>
              <a:gd name="T24" fmla="*/ 67 w 79"/>
              <a:gd name="T25" fmla="*/ 139 h 140"/>
              <a:gd name="T26" fmla="*/ 67 w 79"/>
              <a:gd name="T27" fmla="*/ 140 h 140"/>
              <a:gd name="T28" fmla="*/ 68 w 79"/>
              <a:gd name="T29" fmla="*/ 140 h 140"/>
              <a:gd name="T30" fmla="*/ 69 w 79"/>
              <a:gd name="T31" fmla="*/ 139 h 140"/>
              <a:gd name="T32" fmla="*/ 71 w 79"/>
              <a:gd name="T33" fmla="*/ 138 h 140"/>
              <a:gd name="T34" fmla="*/ 75 w 79"/>
              <a:gd name="T35" fmla="*/ 120 h 140"/>
              <a:gd name="T36" fmla="*/ 79 w 79"/>
              <a:gd name="T37" fmla="*/ 102 h 140"/>
              <a:gd name="T38" fmla="*/ 79 w 79"/>
              <a:gd name="T39" fmla="*/ 85 h 140"/>
              <a:gd name="T40" fmla="*/ 73 w 79"/>
              <a:gd name="T41" fmla="*/ 67 h 140"/>
              <a:gd name="T42" fmla="*/ 66 w 79"/>
              <a:gd name="T43" fmla="*/ 56 h 140"/>
              <a:gd name="T44" fmla="*/ 59 w 79"/>
              <a:gd name="T45" fmla="*/ 47 h 140"/>
              <a:gd name="T46" fmla="*/ 51 w 79"/>
              <a:gd name="T47" fmla="*/ 37 h 140"/>
              <a:gd name="T48" fmla="*/ 42 w 79"/>
              <a:gd name="T49" fmla="*/ 29 h 140"/>
              <a:gd name="T50" fmla="*/ 31 w 79"/>
              <a:gd name="T51" fmla="*/ 21 h 140"/>
              <a:gd name="T52" fmla="*/ 21 w 79"/>
              <a:gd name="T53" fmla="*/ 14 h 140"/>
              <a:gd name="T54" fmla="*/ 11 w 79"/>
              <a:gd name="T55" fmla="*/ 7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Freeform 7"/>
          <p:cNvSpPr>
            <a:spLocks/>
          </p:cNvSpPr>
          <p:nvPr/>
        </p:nvSpPr>
        <p:spPr bwMode="auto">
          <a:xfrm>
            <a:off x="4002088" y="6245225"/>
            <a:ext cx="103187" cy="60325"/>
          </a:xfrm>
          <a:custGeom>
            <a:avLst/>
            <a:gdLst>
              <a:gd name="T0" fmla="*/ 0 w 132"/>
              <a:gd name="T1" fmla="*/ 1 h 75"/>
              <a:gd name="T2" fmla="*/ 6 w 132"/>
              <a:gd name="T3" fmla="*/ 23 h 75"/>
              <a:gd name="T4" fmla="*/ 15 w 132"/>
              <a:gd name="T5" fmla="*/ 42 h 75"/>
              <a:gd name="T6" fmla="*/ 29 w 132"/>
              <a:gd name="T7" fmla="*/ 57 h 75"/>
              <a:gd name="T8" fmla="*/ 45 w 132"/>
              <a:gd name="T9" fmla="*/ 67 h 75"/>
              <a:gd name="T10" fmla="*/ 64 w 132"/>
              <a:gd name="T11" fmla="*/ 73 h 75"/>
              <a:gd name="T12" fmla="*/ 85 w 132"/>
              <a:gd name="T13" fmla="*/ 75 h 75"/>
              <a:gd name="T14" fmla="*/ 106 w 132"/>
              <a:gd name="T15" fmla="*/ 74 h 75"/>
              <a:gd name="T16" fmla="*/ 128 w 132"/>
              <a:gd name="T17" fmla="*/ 68 h 75"/>
              <a:gd name="T18" fmla="*/ 131 w 132"/>
              <a:gd name="T19" fmla="*/ 66 h 75"/>
              <a:gd name="T20" fmla="*/ 132 w 132"/>
              <a:gd name="T21" fmla="*/ 63 h 75"/>
              <a:gd name="T22" fmla="*/ 132 w 132"/>
              <a:gd name="T23" fmla="*/ 61 h 75"/>
              <a:gd name="T24" fmla="*/ 129 w 132"/>
              <a:gd name="T25" fmla="*/ 60 h 75"/>
              <a:gd name="T26" fmla="*/ 118 w 132"/>
              <a:gd name="T27" fmla="*/ 61 h 75"/>
              <a:gd name="T28" fmla="*/ 108 w 132"/>
              <a:gd name="T29" fmla="*/ 62 h 75"/>
              <a:gd name="T30" fmla="*/ 96 w 132"/>
              <a:gd name="T31" fmla="*/ 62 h 75"/>
              <a:gd name="T32" fmla="*/ 86 w 132"/>
              <a:gd name="T33" fmla="*/ 62 h 75"/>
              <a:gd name="T34" fmla="*/ 75 w 132"/>
              <a:gd name="T35" fmla="*/ 62 h 75"/>
              <a:gd name="T36" fmla="*/ 65 w 132"/>
              <a:gd name="T37" fmla="*/ 60 h 75"/>
              <a:gd name="T38" fmla="*/ 55 w 132"/>
              <a:gd name="T39" fmla="*/ 59 h 75"/>
              <a:gd name="T40" fmla="*/ 43 w 132"/>
              <a:gd name="T41" fmla="*/ 55 h 75"/>
              <a:gd name="T42" fmla="*/ 34 w 132"/>
              <a:gd name="T43" fmla="*/ 52 h 75"/>
              <a:gd name="T44" fmla="*/ 26 w 132"/>
              <a:gd name="T45" fmla="*/ 47 h 75"/>
              <a:gd name="T46" fmla="*/ 20 w 132"/>
              <a:gd name="T47" fmla="*/ 42 h 75"/>
              <a:gd name="T48" fmla="*/ 14 w 132"/>
              <a:gd name="T49" fmla="*/ 35 h 75"/>
              <a:gd name="T50" fmla="*/ 10 w 132"/>
              <a:gd name="T51" fmla="*/ 27 h 75"/>
              <a:gd name="T52" fmla="*/ 6 w 132"/>
              <a:gd name="T53" fmla="*/ 19 h 75"/>
              <a:gd name="T54" fmla="*/ 4 w 132"/>
              <a:gd name="T55" fmla="*/ 9 h 75"/>
              <a:gd name="T56" fmla="*/ 2 w 132"/>
              <a:gd name="T57" fmla="*/ 0 h 75"/>
              <a:gd name="T58" fmla="*/ 0 w 132"/>
              <a:gd name="T59" fmla="*/ 0 h 75"/>
              <a:gd name="T60" fmla="*/ 0 w 132"/>
              <a:gd name="T61" fmla="*/ 0 h 75"/>
              <a:gd name="T62" fmla="*/ 0 w 132"/>
              <a:gd name="T63" fmla="*/ 0 h 75"/>
              <a:gd name="T64" fmla="*/ 0 w 132"/>
              <a:gd name="T65" fmla="*/ 1 h 75"/>
              <a:gd name="T66" fmla="*/ 0 w 132"/>
              <a:gd name="T67"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Freeform 8"/>
          <p:cNvSpPr>
            <a:spLocks/>
          </p:cNvSpPr>
          <p:nvPr/>
        </p:nvSpPr>
        <p:spPr bwMode="auto">
          <a:xfrm>
            <a:off x="4152900" y="6276975"/>
            <a:ext cx="36513" cy="14288"/>
          </a:xfrm>
          <a:custGeom>
            <a:avLst/>
            <a:gdLst>
              <a:gd name="T0" fmla="*/ 0 w 45"/>
              <a:gd name="T1" fmla="*/ 19 h 19"/>
              <a:gd name="T2" fmla="*/ 5 w 45"/>
              <a:gd name="T3" fmla="*/ 18 h 19"/>
              <a:gd name="T4" fmla="*/ 10 w 45"/>
              <a:gd name="T5" fmla="*/ 17 h 19"/>
              <a:gd name="T6" fmla="*/ 16 w 45"/>
              <a:gd name="T7" fmla="*/ 14 h 19"/>
              <a:gd name="T8" fmla="*/ 21 w 45"/>
              <a:gd name="T9" fmla="*/ 13 h 19"/>
              <a:gd name="T10" fmla="*/ 26 w 45"/>
              <a:gd name="T11" fmla="*/ 11 h 19"/>
              <a:gd name="T12" fmla="*/ 32 w 45"/>
              <a:gd name="T13" fmla="*/ 10 h 19"/>
              <a:gd name="T14" fmla="*/ 36 w 45"/>
              <a:gd name="T15" fmla="*/ 7 h 19"/>
              <a:gd name="T16" fmla="*/ 42 w 45"/>
              <a:gd name="T17" fmla="*/ 5 h 19"/>
              <a:gd name="T18" fmla="*/ 43 w 45"/>
              <a:gd name="T19" fmla="*/ 4 h 19"/>
              <a:gd name="T20" fmla="*/ 45 w 45"/>
              <a:gd name="T21" fmla="*/ 3 h 19"/>
              <a:gd name="T22" fmla="*/ 43 w 45"/>
              <a:gd name="T23" fmla="*/ 2 h 19"/>
              <a:gd name="T24" fmla="*/ 42 w 45"/>
              <a:gd name="T25" fmla="*/ 0 h 19"/>
              <a:gd name="T26" fmla="*/ 36 w 45"/>
              <a:gd name="T27" fmla="*/ 3 h 19"/>
              <a:gd name="T28" fmla="*/ 32 w 45"/>
              <a:gd name="T29" fmla="*/ 4 h 19"/>
              <a:gd name="T30" fmla="*/ 26 w 45"/>
              <a:gd name="T31" fmla="*/ 6 h 19"/>
              <a:gd name="T32" fmla="*/ 21 w 45"/>
              <a:gd name="T33" fmla="*/ 9 h 19"/>
              <a:gd name="T34" fmla="*/ 16 w 45"/>
              <a:gd name="T35" fmla="*/ 11 h 19"/>
              <a:gd name="T36" fmla="*/ 10 w 45"/>
              <a:gd name="T37" fmla="*/ 14 h 19"/>
              <a:gd name="T38" fmla="*/ 5 w 45"/>
              <a:gd name="T39" fmla="*/ 17 h 19"/>
              <a:gd name="T40" fmla="*/ 0 w 45"/>
              <a:gd name="T41" fmla="*/ 19 h 19"/>
              <a:gd name="T42" fmla="*/ 0 w 45"/>
              <a:gd name="T43" fmla="*/ 19 h 19"/>
              <a:gd name="T44" fmla="*/ 0 w 45"/>
              <a:gd name="T45" fmla="*/ 19 h 19"/>
              <a:gd name="T46" fmla="*/ 0 w 45"/>
              <a:gd name="T47" fmla="*/ 19 h 19"/>
              <a:gd name="T48" fmla="*/ 0 w 45"/>
              <a:gd name="T49" fmla="*/ 19 h 19"/>
              <a:gd name="T50" fmla="*/ 0 w 45"/>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lnTo>
                  <a:pt x="0" y="19"/>
                </a:lnTo>
                <a:lnTo>
                  <a:pt x="0" y="19"/>
                </a:lnTo>
                <a:lnTo>
                  <a:pt x="0" y="1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0"/>
          <p:cNvSpPr/>
          <p:nvPr/>
        </p:nvSpPr>
        <p:spPr>
          <a:xfrm>
            <a:off x="2095500" y="338828"/>
            <a:ext cx="5029200" cy="1015663"/>
          </a:xfrm>
          <a:prstGeom prst="rect">
            <a:avLst/>
          </a:prstGeom>
          <a:noFill/>
        </p:spPr>
        <p:txBody>
          <a:bodyPr wrap="square" lIns="91440" tIns="45720" rIns="91440" bIns="45720">
            <a:spAutoFit/>
          </a:bodyPr>
          <a:lstStyle/>
          <a:p>
            <a:pPr algn="ctr"/>
            <a:r>
              <a:rPr lang="en-US" sz="6000" b="1" smtClean="0">
                <a:ln w="17780" cmpd="sng">
                  <a:solidFill>
                    <a:srgbClr val="FFFFFF"/>
                  </a:solidFill>
                  <a:prstDash val="solid"/>
                  <a:miter lim="800000"/>
                </a:ln>
                <a:solidFill>
                  <a:srgbClr val="FF0000"/>
                </a:solidFill>
                <a:effectLst>
                  <a:outerShdw blurRad="50800" algn="tl" rotWithShape="0">
                    <a:srgbClr val="000000"/>
                  </a:outerShdw>
                </a:effectLst>
              </a:rPr>
              <a:t>CỦNG CỐ</a:t>
            </a:r>
            <a:endParaRPr lang="en-US" sz="60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744940" y="1219200"/>
            <a:ext cx="7827560" cy="1477328"/>
          </a:xfrm>
          <a:prstGeom prst="rect">
            <a:avLst/>
          </a:prstGeom>
          <a:noFill/>
        </p:spPr>
        <p:txBody>
          <a:bodyPr wrap="square" rtlCol="0">
            <a:spAutoFit/>
          </a:bodyPr>
          <a:lstStyle/>
          <a:p>
            <a:pPr>
              <a:spcBef>
                <a:spcPct val="50000"/>
              </a:spcBef>
            </a:pPr>
            <a:r>
              <a:rPr lang="en-US" sz="2400" b="1" i="1" u="sng">
                <a:latin typeface="Times New Roman" pitchFamily="18" charset="0"/>
              </a:rPr>
              <a:t>Câu </a:t>
            </a:r>
            <a:r>
              <a:rPr lang="en-US" sz="2400" b="1" i="1" u="sng" smtClean="0">
                <a:latin typeface="Times New Roman" pitchFamily="18" charset="0"/>
              </a:rPr>
              <a:t>3</a:t>
            </a:r>
            <a:r>
              <a:rPr lang="en-US" sz="2400" b="1" i="1" smtClean="0">
                <a:latin typeface="Times New Roman" pitchFamily="18" charset="0"/>
              </a:rPr>
              <a:t>: </a:t>
            </a:r>
            <a:r>
              <a:rPr lang="en-US" sz="2400" b="1" smtClean="0">
                <a:latin typeface="Times New Roman" pitchFamily="18" charset="0"/>
              </a:rPr>
              <a:t>Về mùa hè ở một số nước châu Phi rất nóng, người ta thường mặc quần áo trùm kín cả người ; còn ở nước ta  về mùa hè người ta thường mặc quần áo ngắn tại sao?</a:t>
            </a:r>
            <a:endParaRPr lang="en-US" sz="2400" b="1">
              <a:latin typeface="Times New Roman" pitchFamily="18" charset="0"/>
            </a:endParaRPr>
          </a:p>
          <a:p>
            <a:endParaRPr lang="en-US"/>
          </a:p>
        </p:txBody>
      </p:sp>
      <p:sp>
        <p:nvSpPr>
          <p:cNvPr id="3" name="TextBox 2"/>
          <p:cNvSpPr txBox="1"/>
          <p:nvPr/>
        </p:nvSpPr>
        <p:spPr>
          <a:xfrm>
            <a:off x="609600" y="2696528"/>
            <a:ext cx="8001000" cy="2308324"/>
          </a:xfrm>
          <a:prstGeom prst="rect">
            <a:avLst/>
          </a:prstGeom>
          <a:noFill/>
        </p:spPr>
        <p:txBody>
          <a:bodyPr wrap="square" rtlCol="0">
            <a:spAutoFit/>
          </a:bodyPr>
          <a:lstStyle/>
          <a:p>
            <a:r>
              <a:rPr lang="en-US" sz="2400" smtClean="0">
                <a:solidFill>
                  <a:srgbClr val="0000FF"/>
                </a:solidFill>
                <a:latin typeface="Times New Roman" pitchFamily="18" charset="0"/>
              </a:rPr>
              <a:t>Mùa hè, ở nhiều nước châu Phi nhiệt độ ngoài trời cao hơn nhiệt độ cơ thể do đó cần mặc áo trùm kín để hạn chế sự truyền nhiệt từ không khí vào cơ thể. </a:t>
            </a:r>
          </a:p>
          <a:p>
            <a:r>
              <a:rPr lang="en-US" sz="2400" smtClean="0">
                <a:solidFill>
                  <a:srgbClr val="0000FF"/>
                </a:solidFill>
                <a:latin typeface="Times New Roman" pitchFamily="18" charset="0"/>
              </a:rPr>
              <a:t>Ở nước ta về mùa hè, nhiệt độ không khí còn thấp hơn nhiệt độ cơ thể nên người ta thường mặc áo ngắn, mỏng để cơ thể dễ truyền nhiệt ra không khí.</a:t>
            </a:r>
            <a:endParaRPr lang="en-US" sz="2400">
              <a:solidFill>
                <a:srgbClr val="0000FF"/>
              </a:solidFill>
            </a:endParaRPr>
          </a:p>
        </p:txBody>
      </p:sp>
      <p:pic>
        <p:nvPicPr>
          <p:cNvPr id="18" name="Picture 17"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7046" y="4495800"/>
            <a:ext cx="2124276" cy="19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23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53"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063" y="1799877"/>
            <a:ext cx="7967816" cy="1878976"/>
          </a:xfrm>
          <a:prstGeom prst="rect">
            <a:avLst/>
          </a:prstGeom>
          <a:no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defTabSz="1422365">
              <a:lnSpc>
                <a:spcPct val="90000"/>
              </a:lnSpc>
              <a:spcBef>
                <a:spcPct val="0"/>
              </a:spcBef>
              <a:spcAft>
                <a:spcPct val="35000"/>
              </a:spcAft>
            </a:pPr>
            <a:r>
              <a:rPr lang="vi-VN" sz="2700" b="1">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TIẾT </a:t>
            </a:r>
            <a:r>
              <a:rPr lang="vi-VN" sz="2700" b="1" smtClean="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2</a:t>
            </a:r>
            <a:r>
              <a:rPr lang="en-US" sz="2700" b="1" smtClean="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8</a:t>
            </a:r>
            <a:r>
              <a:rPr lang="vi-VN" sz="2700" b="1" smtClean="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2700" b="1">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CHỦ </a:t>
            </a:r>
            <a:r>
              <a:rPr lang="en-US" sz="2700" b="1" smtClean="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ĐỀ 7 </a:t>
            </a:r>
            <a:r>
              <a:rPr lang="en-US" sz="2700" b="1">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2700" b="1" smtClean="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NHIỆT NĂNG, CÁC HÌNH THỨC TRUYỀN NHIỆT (tt)</a:t>
            </a:r>
            <a:endParaRPr lang="vi-VN" sz="2700" b="1" dirty="0">
              <a:ln w="11430"/>
              <a:solidFill>
                <a:srgbClr val="00206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a:p>
            <a:pPr algn="ctr" defTabSz="1422365">
              <a:lnSpc>
                <a:spcPct val="90000"/>
              </a:lnSpc>
              <a:spcBef>
                <a:spcPct val="0"/>
              </a:spcBef>
              <a:spcAft>
                <a:spcPct val="35000"/>
              </a:spcAft>
            </a:pPr>
            <a:r>
              <a:rPr lang="en-US" sz="2700" b="1" smtClean="0">
                <a:ln w="11430"/>
                <a:solidFill>
                  <a:srgbClr val="002060"/>
                </a:solidFill>
                <a:effectLst>
                  <a:outerShdw blurRad="80000" dist="40000" dir="5040000" algn="tl">
                    <a:srgbClr val="000000">
                      <a:alpha val="30000"/>
                    </a:srgbClr>
                  </a:outerShdw>
                </a:effectLst>
                <a:cs typeface="Arial" panose="020B0604020202020204" pitchFamily="34" charset="0"/>
              </a:rPr>
              <a:t>NỘI DUNG 2</a:t>
            </a:r>
            <a:r>
              <a:rPr lang="en-US" sz="2700" b="1">
                <a:ln w="11430"/>
                <a:solidFill>
                  <a:srgbClr val="002060"/>
                </a:solidFill>
                <a:effectLst>
                  <a:outerShdw blurRad="80000" dist="40000" dir="5040000" algn="tl">
                    <a:srgbClr val="000000">
                      <a:alpha val="30000"/>
                    </a:srgbClr>
                  </a:outerShdw>
                </a:effectLst>
                <a:cs typeface="Arial" panose="020B0604020202020204" pitchFamily="34" charset="0"/>
              </a:rPr>
              <a:t>:</a:t>
            </a:r>
            <a:r>
              <a:rPr lang="vi-VN" sz="2700" b="1" smtClean="0">
                <a:ln w="11430"/>
                <a:solidFill>
                  <a:srgbClr val="002060"/>
                </a:solidFill>
                <a:effectLst>
                  <a:outerShdw blurRad="80000" dist="40000" dir="5040000" algn="tl">
                    <a:srgbClr val="000000">
                      <a:alpha val="30000"/>
                    </a:srgbClr>
                  </a:outerShdw>
                </a:effectLst>
                <a:cs typeface="Arial" panose="020B0604020202020204" pitchFamily="34" charset="0"/>
              </a:rPr>
              <a:t> </a:t>
            </a:r>
            <a:r>
              <a:rPr lang="vi-VN" sz="2700" b="1" dirty="0">
                <a:ln w="11430"/>
                <a:solidFill>
                  <a:srgbClr val="002060"/>
                </a:solidFill>
                <a:effectLst>
                  <a:outerShdw blurRad="80000" dist="40000" dir="5040000" algn="tl">
                    <a:srgbClr val="000000">
                      <a:alpha val="30000"/>
                    </a:srgbClr>
                  </a:outerShdw>
                </a:effectLst>
                <a:cs typeface="Arial" panose="020B0604020202020204" pitchFamily="34" charset="0"/>
              </a:rPr>
              <a:t>DẪN NHIỆT</a:t>
            </a:r>
            <a:endParaRPr lang="en-US" sz="2700" b="1" dirty="0">
              <a:solidFill>
                <a:srgbClr val="002060"/>
              </a:solidFill>
              <a:latin typeface="Arial" panose="020B0604020202020204" pitchFamily="34" charset="0"/>
              <a:cs typeface="Arial" panose="020B0604020202020204" pitchFamily="34" charset="0"/>
            </a:endParaRPr>
          </a:p>
          <a:p>
            <a:pPr algn="ctr" defTabSz="1422365">
              <a:lnSpc>
                <a:spcPct val="90000"/>
              </a:lnSpc>
              <a:spcBef>
                <a:spcPct val="0"/>
              </a:spcBef>
              <a:spcAft>
                <a:spcPct val="35000"/>
              </a:spcAft>
            </a:pPr>
            <a:endParaRPr lang="en-US" sz="27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4187119" y="4495800"/>
            <a:ext cx="184731" cy="286232"/>
          </a:xfrm>
          <a:prstGeom prst="rect">
            <a:avLst/>
          </a:prstGeom>
        </p:spPr>
        <p:txBody>
          <a:bodyPr wrap="none">
            <a:spAutoFit/>
          </a:bodyPr>
          <a:lstStyle/>
          <a:p>
            <a:pPr algn="ctr" defTabSz="1422365">
              <a:lnSpc>
                <a:spcPct val="90000"/>
              </a:lnSpc>
              <a:spcBef>
                <a:spcPct val="0"/>
              </a:spcBef>
              <a:spcAft>
                <a:spcPct val="35000"/>
              </a:spcAft>
            </a:pPr>
            <a:endParaRPr lang="en-US" sz="1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4455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89683">
            <a:off x="0" y="5329238"/>
            <a:ext cx="1143000" cy="1528762"/>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57">
            <a:off x="8001000" y="-76200"/>
            <a:ext cx="11430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304800" y="228600"/>
            <a:ext cx="8610600" cy="6324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53605" name="Freeform 5"/>
          <p:cNvSpPr>
            <a:spLocks/>
          </p:cNvSpPr>
          <p:nvPr/>
        </p:nvSpPr>
        <p:spPr bwMode="auto">
          <a:xfrm>
            <a:off x="4098925" y="6189663"/>
            <a:ext cx="66675" cy="107950"/>
          </a:xfrm>
          <a:custGeom>
            <a:avLst/>
            <a:gdLst>
              <a:gd name="T0" fmla="*/ 0 w 85"/>
              <a:gd name="T1" fmla="*/ 1 h 136"/>
              <a:gd name="T2" fmla="*/ 23 w 85"/>
              <a:gd name="T3" fmla="*/ 7 h 136"/>
              <a:gd name="T4" fmla="*/ 41 w 85"/>
              <a:gd name="T5" fmla="*/ 17 h 136"/>
              <a:gd name="T6" fmla="*/ 55 w 85"/>
              <a:gd name="T7" fmla="*/ 31 h 136"/>
              <a:gd name="T8" fmla="*/ 66 w 85"/>
              <a:gd name="T9" fmla="*/ 50 h 136"/>
              <a:gd name="T10" fmla="*/ 73 w 85"/>
              <a:gd name="T11" fmla="*/ 69 h 136"/>
              <a:gd name="T12" fmla="*/ 77 w 85"/>
              <a:gd name="T13" fmla="*/ 91 h 136"/>
              <a:gd name="T14" fmla="*/ 78 w 85"/>
              <a:gd name="T15" fmla="*/ 113 h 136"/>
              <a:gd name="T16" fmla="*/ 77 w 85"/>
              <a:gd name="T17" fmla="*/ 135 h 136"/>
              <a:gd name="T18" fmla="*/ 78 w 85"/>
              <a:gd name="T19" fmla="*/ 136 h 136"/>
              <a:gd name="T20" fmla="*/ 79 w 85"/>
              <a:gd name="T21" fmla="*/ 136 h 136"/>
              <a:gd name="T22" fmla="*/ 80 w 85"/>
              <a:gd name="T23" fmla="*/ 135 h 136"/>
              <a:gd name="T24" fmla="*/ 81 w 85"/>
              <a:gd name="T25" fmla="*/ 132 h 136"/>
              <a:gd name="T26" fmla="*/ 85 w 85"/>
              <a:gd name="T27" fmla="*/ 109 h 136"/>
              <a:gd name="T28" fmla="*/ 84 w 85"/>
              <a:gd name="T29" fmla="*/ 88 h 136"/>
              <a:gd name="T30" fmla="*/ 80 w 85"/>
              <a:gd name="T31" fmla="*/ 66 h 136"/>
              <a:gd name="T32" fmla="*/ 72 w 85"/>
              <a:gd name="T33" fmla="*/ 45 h 136"/>
              <a:gd name="T34" fmla="*/ 61 w 85"/>
              <a:gd name="T35" fmla="*/ 28 h 136"/>
              <a:gd name="T36" fmla="*/ 44 w 85"/>
              <a:gd name="T37" fmla="*/ 14 h 136"/>
              <a:gd name="T38" fmla="*/ 24 w 85"/>
              <a:gd name="T39" fmla="*/ 3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auto">
          <a:xfrm>
            <a:off x="4060825" y="6199188"/>
            <a:ext cx="61913" cy="111125"/>
          </a:xfrm>
          <a:custGeom>
            <a:avLst/>
            <a:gdLst>
              <a:gd name="T0" fmla="*/ 0 w 79"/>
              <a:gd name="T1" fmla="*/ 0 h 140"/>
              <a:gd name="T2" fmla="*/ 7 w 79"/>
              <a:gd name="T3" fmla="*/ 6 h 140"/>
              <a:gd name="T4" fmla="*/ 15 w 79"/>
              <a:gd name="T5" fmla="*/ 12 h 140"/>
              <a:gd name="T6" fmla="*/ 22 w 79"/>
              <a:gd name="T7" fmla="*/ 18 h 140"/>
              <a:gd name="T8" fmla="*/ 30 w 79"/>
              <a:gd name="T9" fmla="*/ 24 h 140"/>
              <a:gd name="T10" fmla="*/ 37 w 79"/>
              <a:gd name="T11" fmla="*/ 29 h 140"/>
              <a:gd name="T12" fmla="*/ 44 w 79"/>
              <a:gd name="T13" fmla="*/ 36 h 140"/>
              <a:gd name="T14" fmla="*/ 51 w 79"/>
              <a:gd name="T15" fmla="*/ 43 h 140"/>
              <a:gd name="T16" fmla="*/ 57 w 79"/>
              <a:gd name="T17" fmla="*/ 50 h 140"/>
              <a:gd name="T18" fmla="*/ 67 w 79"/>
              <a:gd name="T19" fmla="*/ 71 h 140"/>
              <a:gd name="T20" fmla="*/ 72 w 79"/>
              <a:gd name="T21" fmla="*/ 93 h 140"/>
              <a:gd name="T22" fmla="*/ 72 w 79"/>
              <a:gd name="T23" fmla="*/ 116 h 140"/>
              <a:gd name="T24" fmla="*/ 67 w 79"/>
              <a:gd name="T25" fmla="*/ 139 h 140"/>
              <a:gd name="T26" fmla="*/ 67 w 79"/>
              <a:gd name="T27" fmla="*/ 140 h 140"/>
              <a:gd name="T28" fmla="*/ 68 w 79"/>
              <a:gd name="T29" fmla="*/ 140 h 140"/>
              <a:gd name="T30" fmla="*/ 69 w 79"/>
              <a:gd name="T31" fmla="*/ 139 h 140"/>
              <a:gd name="T32" fmla="*/ 71 w 79"/>
              <a:gd name="T33" fmla="*/ 138 h 140"/>
              <a:gd name="T34" fmla="*/ 75 w 79"/>
              <a:gd name="T35" fmla="*/ 120 h 140"/>
              <a:gd name="T36" fmla="*/ 79 w 79"/>
              <a:gd name="T37" fmla="*/ 102 h 140"/>
              <a:gd name="T38" fmla="*/ 79 w 79"/>
              <a:gd name="T39" fmla="*/ 85 h 140"/>
              <a:gd name="T40" fmla="*/ 73 w 79"/>
              <a:gd name="T41" fmla="*/ 67 h 140"/>
              <a:gd name="T42" fmla="*/ 66 w 79"/>
              <a:gd name="T43" fmla="*/ 56 h 140"/>
              <a:gd name="T44" fmla="*/ 59 w 79"/>
              <a:gd name="T45" fmla="*/ 47 h 140"/>
              <a:gd name="T46" fmla="*/ 51 w 79"/>
              <a:gd name="T47" fmla="*/ 37 h 140"/>
              <a:gd name="T48" fmla="*/ 42 w 79"/>
              <a:gd name="T49" fmla="*/ 29 h 140"/>
              <a:gd name="T50" fmla="*/ 31 w 79"/>
              <a:gd name="T51" fmla="*/ 21 h 140"/>
              <a:gd name="T52" fmla="*/ 21 w 79"/>
              <a:gd name="T53" fmla="*/ 14 h 140"/>
              <a:gd name="T54" fmla="*/ 11 w 79"/>
              <a:gd name="T55" fmla="*/ 7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Freeform 7"/>
          <p:cNvSpPr>
            <a:spLocks/>
          </p:cNvSpPr>
          <p:nvPr/>
        </p:nvSpPr>
        <p:spPr bwMode="auto">
          <a:xfrm>
            <a:off x="4002088" y="6245225"/>
            <a:ext cx="103187" cy="60325"/>
          </a:xfrm>
          <a:custGeom>
            <a:avLst/>
            <a:gdLst>
              <a:gd name="T0" fmla="*/ 0 w 132"/>
              <a:gd name="T1" fmla="*/ 1 h 75"/>
              <a:gd name="T2" fmla="*/ 6 w 132"/>
              <a:gd name="T3" fmla="*/ 23 h 75"/>
              <a:gd name="T4" fmla="*/ 15 w 132"/>
              <a:gd name="T5" fmla="*/ 42 h 75"/>
              <a:gd name="T6" fmla="*/ 29 w 132"/>
              <a:gd name="T7" fmla="*/ 57 h 75"/>
              <a:gd name="T8" fmla="*/ 45 w 132"/>
              <a:gd name="T9" fmla="*/ 67 h 75"/>
              <a:gd name="T10" fmla="*/ 64 w 132"/>
              <a:gd name="T11" fmla="*/ 73 h 75"/>
              <a:gd name="T12" fmla="*/ 85 w 132"/>
              <a:gd name="T13" fmla="*/ 75 h 75"/>
              <a:gd name="T14" fmla="*/ 106 w 132"/>
              <a:gd name="T15" fmla="*/ 74 h 75"/>
              <a:gd name="T16" fmla="*/ 128 w 132"/>
              <a:gd name="T17" fmla="*/ 68 h 75"/>
              <a:gd name="T18" fmla="*/ 131 w 132"/>
              <a:gd name="T19" fmla="*/ 66 h 75"/>
              <a:gd name="T20" fmla="*/ 132 w 132"/>
              <a:gd name="T21" fmla="*/ 63 h 75"/>
              <a:gd name="T22" fmla="*/ 132 w 132"/>
              <a:gd name="T23" fmla="*/ 61 h 75"/>
              <a:gd name="T24" fmla="*/ 129 w 132"/>
              <a:gd name="T25" fmla="*/ 60 h 75"/>
              <a:gd name="T26" fmla="*/ 118 w 132"/>
              <a:gd name="T27" fmla="*/ 61 h 75"/>
              <a:gd name="T28" fmla="*/ 108 w 132"/>
              <a:gd name="T29" fmla="*/ 62 h 75"/>
              <a:gd name="T30" fmla="*/ 96 w 132"/>
              <a:gd name="T31" fmla="*/ 62 h 75"/>
              <a:gd name="T32" fmla="*/ 86 w 132"/>
              <a:gd name="T33" fmla="*/ 62 h 75"/>
              <a:gd name="T34" fmla="*/ 75 w 132"/>
              <a:gd name="T35" fmla="*/ 62 h 75"/>
              <a:gd name="T36" fmla="*/ 65 w 132"/>
              <a:gd name="T37" fmla="*/ 60 h 75"/>
              <a:gd name="T38" fmla="*/ 55 w 132"/>
              <a:gd name="T39" fmla="*/ 59 h 75"/>
              <a:gd name="T40" fmla="*/ 43 w 132"/>
              <a:gd name="T41" fmla="*/ 55 h 75"/>
              <a:gd name="T42" fmla="*/ 34 w 132"/>
              <a:gd name="T43" fmla="*/ 52 h 75"/>
              <a:gd name="T44" fmla="*/ 26 w 132"/>
              <a:gd name="T45" fmla="*/ 47 h 75"/>
              <a:gd name="T46" fmla="*/ 20 w 132"/>
              <a:gd name="T47" fmla="*/ 42 h 75"/>
              <a:gd name="T48" fmla="*/ 14 w 132"/>
              <a:gd name="T49" fmla="*/ 35 h 75"/>
              <a:gd name="T50" fmla="*/ 10 w 132"/>
              <a:gd name="T51" fmla="*/ 27 h 75"/>
              <a:gd name="T52" fmla="*/ 6 w 132"/>
              <a:gd name="T53" fmla="*/ 19 h 75"/>
              <a:gd name="T54" fmla="*/ 4 w 132"/>
              <a:gd name="T55" fmla="*/ 9 h 75"/>
              <a:gd name="T56" fmla="*/ 2 w 132"/>
              <a:gd name="T57" fmla="*/ 0 h 75"/>
              <a:gd name="T58" fmla="*/ 0 w 132"/>
              <a:gd name="T59" fmla="*/ 0 h 75"/>
              <a:gd name="T60" fmla="*/ 0 w 132"/>
              <a:gd name="T61" fmla="*/ 0 h 75"/>
              <a:gd name="T62" fmla="*/ 0 w 132"/>
              <a:gd name="T63" fmla="*/ 0 h 75"/>
              <a:gd name="T64" fmla="*/ 0 w 132"/>
              <a:gd name="T65" fmla="*/ 1 h 75"/>
              <a:gd name="T66" fmla="*/ 0 w 132"/>
              <a:gd name="T67"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Freeform 8"/>
          <p:cNvSpPr>
            <a:spLocks/>
          </p:cNvSpPr>
          <p:nvPr/>
        </p:nvSpPr>
        <p:spPr bwMode="auto">
          <a:xfrm>
            <a:off x="4152900" y="6276975"/>
            <a:ext cx="36513" cy="14288"/>
          </a:xfrm>
          <a:custGeom>
            <a:avLst/>
            <a:gdLst>
              <a:gd name="T0" fmla="*/ 0 w 45"/>
              <a:gd name="T1" fmla="*/ 19 h 19"/>
              <a:gd name="T2" fmla="*/ 5 w 45"/>
              <a:gd name="T3" fmla="*/ 18 h 19"/>
              <a:gd name="T4" fmla="*/ 10 w 45"/>
              <a:gd name="T5" fmla="*/ 17 h 19"/>
              <a:gd name="T6" fmla="*/ 16 w 45"/>
              <a:gd name="T7" fmla="*/ 14 h 19"/>
              <a:gd name="T8" fmla="*/ 21 w 45"/>
              <a:gd name="T9" fmla="*/ 13 h 19"/>
              <a:gd name="T10" fmla="*/ 26 w 45"/>
              <a:gd name="T11" fmla="*/ 11 h 19"/>
              <a:gd name="T12" fmla="*/ 32 w 45"/>
              <a:gd name="T13" fmla="*/ 10 h 19"/>
              <a:gd name="T14" fmla="*/ 36 w 45"/>
              <a:gd name="T15" fmla="*/ 7 h 19"/>
              <a:gd name="T16" fmla="*/ 42 w 45"/>
              <a:gd name="T17" fmla="*/ 5 h 19"/>
              <a:gd name="T18" fmla="*/ 43 w 45"/>
              <a:gd name="T19" fmla="*/ 4 h 19"/>
              <a:gd name="T20" fmla="*/ 45 w 45"/>
              <a:gd name="T21" fmla="*/ 3 h 19"/>
              <a:gd name="T22" fmla="*/ 43 w 45"/>
              <a:gd name="T23" fmla="*/ 2 h 19"/>
              <a:gd name="T24" fmla="*/ 42 w 45"/>
              <a:gd name="T25" fmla="*/ 0 h 19"/>
              <a:gd name="T26" fmla="*/ 36 w 45"/>
              <a:gd name="T27" fmla="*/ 3 h 19"/>
              <a:gd name="T28" fmla="*/ 32 w 45"/>
              <a:gd name="T29" fmla="*/ 4 h 19"/>
              <a:gd name="T30" fmla="*/ 26 w 45"/>
              <a:gd name="T31" fmla="*/ 6 h 19"/>
              <a:gd name="T32" fmla="*/ 21 w 45"/>
              <a:gd name="T33" fmla="*/ 9 h 19"/>
              <a:gd name="T34" fmla="*/ 16 w 45"/>
              <a:gd name="T35" fmla="*/ 11 h 19"/>
              <a:gd name="T36" fmla="*/ 10 w 45"/>
              <a:gd name="T37" fmla="*/ 14 h 19"/>
              <a:gd name="T38" fmla="*/ 5 w 45"/>
              <a:gd name="T39" fmla="*/ 17 h 19"/>
              <a:gd name="T40" fmla="*/ 0 w 45"/>
              <a:gd name="T41" fmla="*/ 19 h 19"/>
              <a:gd name="T42" fmla="*/ 0 w 45"/>
              <a:gd name="T43" fmla="*/ 19 h 19"/>
              <a:gd name="T44" fmla="*/ 0 w 45"/>
              <a:gd name="T45" fmla="*/ 19 h 19"/>
              <a:gd name="T46" fmla="*/ 0 w 45"/>
              <a:gd name="T47" fmla="*/ 19 h 19"/>
              <a:gd name="T48" fmla="*/ 0 w 45"/>
              <a:gd name="T49" fmla="*/ 19 h 19"/>
              <a:gd name="T50" fmla="*/ 0 w 45"/>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lnTo>
                  <a:pt x="0" y="19"/>
                </a:lnTo>
                <a:lnTo>
                  <a:pt x="0" y="19"/>
                </a:lnTo>
                <a:lnTo>
                  <a:pt x="0" y="1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0"/>
          <p:cNvSpPr/>
          <p:nvPr/>
        </p:nvSpPr>
        <p:spPr>
          <a:xfrm>
            <a:off x="2095500" y="338828"/>
            <a:ext cx="5029200" cy="1015663"/>
          </a:xfrm>
          <a:prstGeom prst="rect">
            <a:avLst/>
          </a:prstGeom>
          <a:noFill/>
        </p:spPr>
        <p:txBody>
          <a:bodyPr wrap="square" lIns="91440" tIns="45720" rIns="91440" bIns="45720">
            <a:spAutoFit/>
          </a:bodyPr>
          <a:lstStyle/>
          <a:p>
            <a:pPr algn="ctr"/>
            <a:r>
              <a:rPr lang="en-US" sz="6000" b="1" smtClean="0">
                <a:ln w="17780" cmpd="sng">
                  <a:solidFill>
                    <a:srgbClr val="FFFFFF"/>
                  </a:solidFill>
                  <a:prstDash val="solid"/>
                  <a:miter lim="800000"/>
                </a:ln>
                <a:solidFill>
                  <a:srgbClr val="FF0000"/>
                </a:solidFill>
                <a:effectLst>
                  <a:outerShdw blurRad="50800" algn="tl" rotWithShape="0">
                    <a:srgbClr val="000000"/>
                  </a:outerShdw>
                </a:effectLst>
              </a:rPr>
              <a:t>CỦNG CỐ</a:t>
            </a:r>
            <a:endParaRPr lang="en-US" sz="60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696320" y="1476226"/>
            <a:ext cx="7827560" cy="1107996"/>
          </a:xfrm>
          <a:prstGeom prst="rect">
            <a:avLst/>
          </a:prstGeom>
          <a:noFill/>
        </p:spPr>
        <p:txBody>
          <a:bodyPr wrap="square" rtlCol="0">
            <a:spAutoFit/>
          </a:bodyPr>
          <a:lstStyle/>
          <a:p>
            <a:pPr>
              <a:spcBef>
                <a:spcPct val="50000"/>
              </a:spcBef>
            </a:pPr>
            <a:r>
              <a:rPr lang="en-US" sz="2400" b="1" i="1" u="sng">
                <a:latin typeface="Times New Roman" pitchFamily="18" charset="0"/>
              </a:rPr>
              <a:t>Câu 4</a:t>
            </a:r>
            <a:r>
              <a:rPr lang="en-US" sz="2400" b="1" i="1" smtClean="0">
                <a:latin typeface="Times New Roman" pitchFamily="18" charset="0"/>
              </a:rPr>
              <a:t>: </a:t>
            </a:r>
            <a:r>
              <a:rPr lang="en-US" sz="2400" b="1" smtClean="0">
                <a:latin typeface="Times New Roman" pitchFamily="18" charset="0"/>
              </a:rPr>
              <a:t>Tại sao muốn giữ cho nước chè nóng lâu, người ta thường để ấm vào giỏ có chèn bông, trấu hoặc mùn cưa?</a:t>
            </a:r>
            <a:endParaRPr lang="en-US" sz="2400" b="1">
              <a:latin typeface="Times New Roman" pitchFamily="18" charset="0"/>
            </a:endParaRPr>
          </a:p>
          <a:p>
            <a:endParaRPr lang="en-US"/>
          </a:p>
        </p:txBody>
      </p:sp>
      <p:sp>
        <p:nvSpPr>
          <p:cNvPr id="3" name="TextBox 2"/>
          <p:cNvSpPr txBox="1"/>
          <p:nvPr/>
        </p:nvSpPr>
        <p:spPr>
          <a:xfrm>
            <a:off x="1639891" y="2696526"/>
            <a:ext cx="5940415" cy="461665"/>
          </a:xfrm>
          <a:prstGeom prst="rect">
            <a:avLst/>
          </a:prstGeom>
          <a:noFill/>
        </p:spPr>
        <p:txBody>
          <a:bodyPr wrap="square" rtlCol="0">
            <a:spAutoFit/>
          </a:bodyPr>
          <a:lstStyle/>
          <a:p>
            <a:r>
              <a:rPr lang="en-US" sz="2400" b="1" smtClean="0">
                <a:solidFill>
                  <a:srgbClr val="0000FF"/>
                </a:solidFill>
                <a:latin typeface="Times New Roman" pitchFamily="18" charset="0"/>
              </a:rPr>
              <a:t>Vì bông, trấu và mùn cưa dẫn nhiệt kém.</a:t>
            </a:r>
            <a:endParaRPr lang="en-US" sz="2400" b="1">
              <a:solidFill>
                <a:srgbClr val="0000FF"/>
              </a:solidFill>
            </a:endParaRPr>
          </a:p>
        </p:txBody>
      </p:sp>
      <p:pic>
        <p:nvPicPr>
          <p:cNvPr id="18" name="Picture 17"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7046" y="4495800"/>
            <a:ext cx="2124276" cy="19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30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53"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89683">
            <a:off x="0" y="5329238"/>
            <a:ext cx="1143000" cy="1528762"/>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557">
            <a:off x="8001000" y="-76200"/>
            <a:ext cx="11430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304800" y="228600"/>
            <a:ext cx="8610600" cy="6324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53605" name="Freeform 5"/>
          <p:cNvSpPr>
            <a:spLocks/>
          </p:cNvSpPr>
          <p:nvPr/>
        </p:nvSpPr>
        <p:spPr bwMode="auto">
          <a:xfrm>
            <a:off x="4098925" y="6189663"/>
            <a:ext cx="66675" cy="107950"/>
          </a:xfrm>
          <a:custGeom>
            <a:avLst/>
            <a:gdLst>
              <a:gd name="T0" fmla="*/ 0 w 85"/>
              <a:gd name="T1" fmla="*/ 1 h 136"/>
              <a:gd name="T2" fmla="*/ 23 w 85"/>
              <a:gd name="T3" fmla="*/ 7 h 136"/>
              <a:gd name="T4" fmla="*/ 41 w 85"/>
              <a:gd name="T5" fmla="*/ 17 h 136"/>
              <a:gd name="T6" fmla="*/ 55 w 85"/>
              <a:gd name="T7" fmla="*/ 31 h 136"/>
              <a:gd name="T8" fmla="*/ 66 w 85"/>
              <a:gd name="T9" fmla="*/ 50 h 136"/>
              <a:gd name="T10" fmla="*/ 73 w 85"/>
              <a:gd name="T11" fmla="*/ 69 h 136"/>
              <a:gd name="T12" fmla="*/ 77 w 85"/>
              <a:gd name="T13" fmla="*/ 91 h 136"/>
              <a:gd name="T14" fmla="*/ 78 w 85"/>
              <a:gd name="T15" fmla="*/ 113 h 136"/>
              <a:gd name="T16" fmla="*/ 77 w 85"/>
              <a:gd name="T17" fmla="*/ 135 h 136"/>
              <a:gd name="T18" fmla="*/ 78 w 85"/>
              <a:gd name="T19" fmla="*/ 136 h 136"/>
              <a:gd name="T20" fmla="*/ 79 w 85"/>
              <a:gd name="T21" fmla="*/ 136 h 136"/>
              <a:gd name="T22" fmla="*/ 80 w 85"/>
              <a:gd name="T23" fmla="*/ 135 h 136"/>
              <a:gd name="T24" fmla="*/ 81 w 85"/>
              <a:gd name="T25" fmla="*/ 132 h 136"/>
              <a:gd name="T26" fmla="*/ 85 w 85"/>
              <a:gd name="T27" fmla="*/ 109 h 136"/>
              <a:gd name="T28" fmla="*/ 84 w 85"/>
              <a:gd name="T29" fmla="*/ 88 h 136"/>
              <a:gd name="T30" fmla="*/ 80 w 85"/>
              <a:gd name="T31" fmla="*/ 66 h 136"/>
              <a:gd name="T32" fmla="*/ 72 w 85"/>
              <a:gd name="T33" fmla="*/ 45 h 136"/>
              <a:gd name="T34" fmla="*/ 61 w 85"/>
              <a:gd name="T35" fmla="*/ 28 h 136"/>
              <a:gd name="T36" fmla="*/ 44 w 85"/>
              <a:gd name="T37" fmla="*/ 14 h 136"/>
              <a:gd name="T38" fmla="*/ 24 w 85"/>
              <a:gd name="T39" fmla="*/ 3 h 136"/>
              <a:gd name="T40" fmla="*/ 0 w 85"/>
              <a:gd name="T41" fmla="*/ 0 h 136"/>
              <a:gd name="T42" fmla="*/ 0 w 85"/>
              <a:gd name="T43" fmla="*/ 0 h 136"/>
              <a:gd name="T44" fmla="*/ 0 w 85"/>
              <a:gd name="T45" fmla="*/ 0 h 136"/>
              <a:gd name="T46" fmla="*/ 0 w 85"/>
              <a:gd name="T47" fmla="*/ 1 h 136"/>
              <a:gd name="T48" fmla="*/ 0 w 85"/>
              <a:gd name="T49" fmla="*/ 1 h 136"/>
              <a:gd name="T50" fmla="*/ 0 w 85"/>
              <a:gd name="T5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
                </a:moveTo>
                <a:lnTo>
                  <a:pt x="23" y="7"/>
                </a:lnTo>
                <a:lnTo>
                  <a:pt x="41" y="17"/>
                </a:lnTo>
                <a:lnTo>
                  <a:pt x="55" y="31"/>
                </a:lnTo>
                <a:lnTo>
                  <a:pt x="66" y="50"/>
                </a:lnTo>
                <a:lnTo>
                  <a:pt x="73" y="69"/>
                </a:lnTo>
                <a:lnTo>
                  <a:pt x="77" y="91"/>
                </a:lnTo>
                <a:lnTo>
                  <a:pt x="78" y="113"/>
                </a:lnTo>
                <a:lnTo>
                  <a:pt x="77" y="135"/>
                </a:lnTo>
                <a:lnTo>
                  <a:pt x="78" y="136"/>
                </a:lnTo>
                <a:lnTo>
                  <a:pt x="79" y="136"/>
                </a:lnTo>
                <a:lnTo>
                  <a:pt x="80" y="135"/>
                </a:lnTo>
                <a:lnTo>
                  <a:pt x="81" y="132"/>
                </a:lnTo>
                <a:lnTo>
                  <a:pt x="85" y="109"/>
                </a:lnTo>
                <a:lnTo>
                  <a:pt x="84" y="88"/>
                </a:lnTo>
                <a:lnTo>
                  <a:pt x="80" y="66"/>
                </a:lnTo>
                <a:lnTo>
                  <a:pt x="72" y="45"/>
                </a:lnTo>
                <a:lnTo>
                  <a:pt x="61" y="28"/>
                </a:lnTo>
                <a:lnTo>
                  <a:pt x="44" y="14"/>
                </a:lnTo>
                <a:lnTo>
                  <a:pt x="24" y="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auto">
          <a:xfrm>
            <a:off x="4060825" y="6199188"/>
            <a:ext cx="61913" cy="111125"/>
          </a:xfrm>
          <a:custGeom>
            <a:avLst/>
            <a:gdLst>
              <a:gd name="T0" fmla="*/ 0 w 79"/>
              <a:gd name="T1" fmla="*/ 0 h 140"/>
              <a:gd name="T2" fmla="*/ 7 w 79"/>
              <a:gd name="T3" fmla="*/ 6 h 140"/>
              <a:gd name="T4" fmla="*/ 15 w 79"/>
              <a:gd name="T5" fmla="*/ 12 h 140"/>
              <a:gd name="T6" fmla="*/ 22 w 79"/>
              <a:gd name="T7" fmla="*/ 18 h 140"/>
              <a:gd name="T8" fmla="*/ 30 w 79"/>
              <a:gd name="T9" fmla="*/ 24 h 140"/>
              <a:gd name="T10" fmla="*/ 37 w 79"/>
              <a:gd name="T11" fmla="*/ 29 h 140"/>
              <a:gd name="T12" fmla="*/ 44 w 79"/>
              <a:gd name="T13" fmla="*/ 36 h 140"/>
              <a:gd name="T14" fmla="*/ 51 w 79"/>
              <a:gd name="T15" fmla="*/ 43 h 140"/>
              <a:gd name="T16" fmla="*/ 57 w 79"/>
              <a:gd name="T17" fmla="*/ 50 h 140"/>
              <a:gd name="T18" fmla="*/ 67 w 79"/>
              <a:gd name="T19" fmla="*/ 71 h 140"/>
              <a:gd name="T20" fmla="*/ 72 w 79"/>
              <a:gd name="T21" fmla="*/ 93 h 140"/>
              <a:gd name="T22" fmla="*/ 72 w 79"/>
              <a:gd name="T23" fmla="*/ 116 h 140"/>
              <a:gd name="T24" fmla="*/ 67 w 79"/>
              <a:gd name="T25" fmla="*/ 139 h 140"/>
              <a:gd name="T26" fmla="*/ 67 w 79"/>
              <a:gd name="T27" fmla="*/ 140 h 140"/>
              <a:gd name="T28" fmla="*/ 68 w 79"/>
              <a:gd name="T29" fmla="*/ 140 h 140"/>
              <a:gd name="T30" fmla="*/ 69 w 79"/>
              <a:gd name="T31" fmla="*/ 139 h 140"/>
              <a:gd name="T32" fmla="*/ 71 w 79"/>
              <a:gd name="T33" fmla="*/ 138 h 140"/>
              <a:gd name="T34" fmla="*/ 75 w 79"/>
              <a:gd name="T35" fmla="*/ 120 h 140"/>
              <a:gd name="T36" fmla="*/ 79 w 79"/>
              <a:gd name="T37" fmla="*/ 102 h 140"/>
              <a:gd name="T38" fmla="*/ 79 w 79"/>
              <a:gd name="T39" fmla="*/ 85 h 140"/>
              <a:gd name="T40" fmla="*/ 73 w 79"/>
              <a:gd name="T41" fmla="*/ 67 h 140"/>
              <a:gd name="T42" fmla="*/ 66 w 79"/>
              <a:gd name="T43" fmla="*/ 56 h 140"/>
              <a:gd name="T44" fmla="*/ 59 w 79"/>
              <a:gd name="T45" fmla="*/ 47 h 140"/>
              <a:gd name="T46" fmla="*/ 51 w 79"/>
              <a:gd name="T47" fmla="*/ 37 h 140"/>
              <a:gd name="T48" fmla="*/ 42 w 79"/>
              <a:gd name="T49" fmla="*/ 29 h 140"/>
              <a:gd name="T50" fmla="*/ 31 w 79"/>
              <a:gd name="T51" fmla="*/ 21 h 140"/>
              <a:gd name="T52" fmla="*/ 21 w 79"/>
              <a:gd name="T53" fmla="*/ 14 h 140"/>
              <a:gd name="T54" fmla="*/ 11 w 79"/>
              <a:gd name="T55" fmla="*/ 7 h 140"/>
              <a:gd name="T56" fmla="*/ 0 w 79"/>
              <a:gd name="T57" fmla="*/ 0 h 140"/>
              <a:gd name="T58" fmla="*/ 0 w 79"/>
              <a:gd name="T59" fmla="*/ 0 h 140"/>
              <a:gd name="T60" fmla="*/ 0 w 79"/>
              <a:gd name="T61" fmla="*/ 0 h 140"/>
              <a:gd name="T62" fmla="*/ 0 w 79"/>
              <a:gd name="T63" fmla="*/ 0 h 140"/>
              <a:gd name="T64" fmla="*/ 0 w 79"/>
              <a:gd name="T65" fmla="*/ 0 h 140"/>
              <a:gd name="T66" fmla="*/ 0 w 79"/>
              <a:gd name="T6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40">
                <a:moveTo>
                  <a:pt x="0" y="0"/>
                </a:moveTo>
                <a:lnTo>
                  <a:pt x="7" y="6"/>
                </a:lnTo>
                <a:lnTo>
                  <a:pt x="15" y="12"/>
                </a:lnTo>
                <a:lnTo>
                  <a:pt x="22" y="18"/>
                </a:lnTo>
                <a:lnTo>
                  <a:pt x="30" y="24"/>
                </a:lnTo>
                <a:lnTo>
                  <a:pt x="37" y="29"/>
                </a:lnTo>
                <a:lnTo>
                  <a:pt x="44" y="36"/>
                </a:lnTo>
                <a:lnTo>
                  <a:pt x="51" y="43"/>
                </a:lnTo>
                <a:lnTo>
                  <a:pt x="57" y="50"/>
                </a:lnTo>
                <a:lnTo>
                  <a:pt x="67" y="71"/>
                </a:lnTo>
                <a:lnTo>
                  <a:pt x="72" y="93"/>
                </a:lnTo>
                <a:lnTo>
                  <a:pt x="72" y="116"/>
                </a:lnTo>
                <a:lnTo>
                  <a:pt x="67" y="139"/>
                </a:lnTo>
                <a:lnTo>
                  <a:pt x="67" y="140"/>
                </a:lnTo>
                <a:lnTo>
                  <a:pt x="68" y="140"/>
                </a:lnTo>
                <a:lnTo>
                  <a:pt x="69" y="139"/>
                </a:lnTo>
                <a:lnTo>
                  <a:pt x="71" y="138"/>
                </a:lnTo>
                <a:lnTo>
                  <a:pt x="75" y="120"/>
                </a:lnTo>
                <a:lnTo>
                  <a:pt x="79" y="102"/>
                </a:lnTo>
                <a:lnTo>
                  <a:pt x="79" y="85"/>
                </a:lnTo>
                <a:lnTo>
                  <a:pt x="73" y="67"/>
                </a:lnTo>
                <a:lnTo>
                  <a:pt x="66" y="56"/>
                </a:lnTo>
                <a:lnTo>
                  <a:pt x="59" y="47"/>
                </a:lnTo>
                <a:lnTo>
                  <a:pt x="51" y="37"/>
                </a:lnTo>
                <a:lnTo>
                  <a:pt x="42" y="29"/>
                </a:lnTo>
                <a:lnTo>
                  <a:pt x="31" y="21"/>
                </a:lnTo>
                <a:lnTo>
                  <a:pt x="21" y="14"/>
                </a:lnTo>
                <a:lnTo>
                  <a:pt x="11"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Freeform 7"/>
          <p:cNvSpPr>
            <a:spLocks/>
          </p:cNvSpPr>
          <p:nvPr/>
        </p:nvSpPr>
        <p:spPr bwMode="auto">
          <a:xfrm>
            <a:off x="4002088" y="6245225"/>
            <a:ext cx="103187" cy="60325"/>
          </a:xfrm>
          <a:custGeom>
            <a:avLst/>
            <a:gdLst>
              <a:gd name="T0" fmla="*/ 0 w 132"/>
              <a:gd name="T1" fmla="*/ 1 h 75"/>
              <a:gd name="T2" fmla="*/ 6 w 132"/>
              <a:gd name="T3" fmla="*/ 23 h 75"/>
              <a:gd name="T4" fmla="*/ 15 w 132"/>
              <a:gd name="T5" fmla="*/ 42 h 75"/>
              <a:gd name="T6" fmla="*/ 29 w 132"/>
              <a:gd name="T7" fmla="*/ 57 h 75"/>
              <a:gd name="T8" fmla="*/ 45 w 132"/>
              <a:gd name="T9" fmla="*/ 67 h 75"/>
              <a:gd name="T10" fmla="*/ 64 w 132"/>
              <a:gd name="T11" fmla="*/ 73 h 75"/>
              <a:gd name="T12" fmla="*/ 85 w 132"/>
              <a:gd name="T13" fmla="*/ 75 h 75"/>
              <a:gd name="T14" fmla="*/ 106 w 132"/>
              <a:gd name="T15" fmla="*/ 74 h 75"/>
              <a:gd name="T16" fmla="*/ 128 w 132"/>
              <a:gd name="T17" fmla="*/ 68 h 75"/>
              <a:gd name="T18" fmla="*/ 131 w 132"/>
              <a:gd name="T19" fmla="*/ 66 h 75"/>
              <a:gd name="T20" fmla="*/ 132 w 132"/>
              <a:gd name="T21" fmla="*/ 63 h 75"/>
              <a:gd name="T22" fmla="*/ 132 w 132"/>
              <a:gd name="T23" fmla="*/ 61 h 75"/>
              <a:gd name="T24" fmla="*/ 129 w 132"/>
              <a:gd name="T25" fmla="*/ 60 h 75"/>
              <a:gd name="T26" fmla="*/ 118 w 132"/>
              <a:gd name="T27" fmla="*/ 61 h 75"/>
              <a:gd name="T28" fmla="*/ 108 w 132"/>
              <a:gd name="T29" fmla="*/ 62 h 75"/>
              <a:gd name="T30" fmla="*/ 96 w 132"/>
              <a:gd name="T31" fmla="*/ 62 h 75"/>
              <a:gd name="T32" fmla="*/ 86 w 132"/>
              <a:gd name="T33" fmla="*/ 62 h 75"/>
              <a:gd name="T34" fmla="*/ 75 w 132"/>
              <a:gd name="T35" fmla="*/ 62 h 75"/>
              <a:gd name="T36" fmla="*/ 65 w 132"/>
              <a:gd name="T37" fmla="*/ 60 h 75"/>
              <a:gd name="T38" fmla="*/ 55 w 132"/>
              <a:gd name="T39" fmla="*/ 59 h 75"/>
              <a:gd name="T40" fmla="*/ 43 w 132"/>
              <a:gd name="T41" fmla="*/ 55 h 75"/>
              <a:gd name="T42" fmla="*/ 34 w 132"/>
              <a:gd name="T43" fmla="*/ 52 h 75"/>
              <a:gd name="T44" fmla="*/ 26 w 132"/>
              <a:gd name="T45" fmla="*/ 47 h 75"/>
              <a:gd name="T46" fmla="*/ 20 w 132"/>
              <a:gd name="T47" fmla="*/ 42 h 75"/>
              <a:gd name="T48" fmla="*/ 14 w 132"/>
              <a:gd name="T49" fmla="*/ 35 h 75"/>
              <a:gd name="T50" fmla="*/ 10 w 132"/>
              <a:gd name="T51" fmla="*/ 27 h 75"/>
              <a:gd name="T52" fmla="*/ 6 w 132"/>
              <a:gd name="T53" fmla="*/ 19 h 75"/>
              <a:gd name="T54" fmla="*/ 4 w 132"/>
              <a:gd name="T55" fmla="*/ 9 h 75"/>
              <a:gd name="T56" fmla="*/ 2 w 132"/>
              <a:gd name="T57" fmla="*/ 0 h 75"/>
              <a:gd name="T58" fmla="*/ 0 w 132"/>
              <a:gd name="T59" fmla="*/ 0 h 75"/>
              <a:gd name="T60" fmla="*/ 0 w 132"/>
              <a:gd name="T61" fmla="*/ 0 h 75"/>
              <a:gd name="T62" fmla="*/ 0 w 132"/>
              <a:gd name="T63" fmla="*/ 0 h 75"/>
              <a:gd name="T64" fmla="*/ 0 w 132"/>
              <a:gd name="T65" fmla="*/ 1 h 75"/>
              <a:gd name="T66" fmla="*/ 0 w 132"/>
              <a:gd name="T67"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75">
                <a:moveTo>
                  <a:pt x="0" y="1"/>
                </a:moveTo>
                <a:lnTo>
                  <a:pt x="6" y="23"/>
                </a:lnTo>
                <a:lnTo>
                  <a:pt x="15" y="42"/>
                </a:lnTo>
                <a:lnTo>
                  <a:pt x="29" y="57"/>
                </a:lnTo>
                <a:lnTo>
                  <a:pt x="45" y="67"/>
                </a:lnTo>
                <a:lnTo>
                  <a:pt x="64" y="73"/>
                </a:lnTo>
                <a:lnTo>
                  <a:pt x="85" y="75"/>
                </a:lnTo>
                <a:lnTo>
                  <a:pt x="106" y="74"/>
                </a:lnTo>
                <a:lnTo>
                  <a:pt x="128" y="68"/>
                </a:lnTo>
                <a:lnTo>
                  <a:pt x="131" y="66"/>
                </a:lnTo>
                <a:lnTo>
                  <a:pt x="132" y="63"/>
                </a:lnTo>
                <a:lnTo>
                  <a:pt x="132" y="61"/>
                </a:lnTo>
                <a:lnTo>
                  <a:pt x="129" y="60"/>
                </a:lnTo>
                <a:lnTo>
                  <a:pt x="118" y="61"/>
                </a:lnTo>
                <a:lnTo>
                  <a:pt x="108" y="62"/>
                </a:lnTo>
                <a:lnTo>
                  <a:pt x="96" y="62"/>
                </a:lnTo>
                <a:lnTo>
                  <a:pt x="86" y="62"/>
                </a:lnTo>
                <a:lnTo>
                  <a:pt x="75" y="62"/>
                </a:lnTo>
                <a:lnTo>
                  <a:pt x="65" y="60"/>
                </a:lnTo>
                <a:lnTo>
                  <a:pt x="55" y="59"/>
                </a:lnTo>
                <a:lnTo>
                  <a:pt x="43" y="55"/>
                </a:lnTo>
                <a:lnTo>
                  <a:pt x="34" y="52"/>
                </a:lnTo>
                <a:lnTo>
                  <a:pt x="26" y="47"/>
                </a:lnTo>
                <a:lnTo>
                  <a:pt x="20" y="42"/>
                </a:lnTo>
                <a:lnTo>
                  <a:pt x="14" y="35"/>
                </a:lnTo>
                <a:lnTo>
                  <a:pt x="10" y="27"/>
                </a:lnTo>
                <a:lnTo>
                  <a:pt x="6" y="19"/>
                </a:lnTo>
                <a:lnTo>
                  <a:pt x="4" y="9"/>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Freeform 8"/>
          <p:cNvSpPr>
            <a:spLocks/>
          </p:cNvSpPr>
          <p:nvPr/>
        </p:nvSpPr>
        <p:spPr bwMode="auto">
          <a:xfrm>
            <a:off x="4152900" y="6276975"/>
            <a:ext cx="36513" cy="14288"/>
          </a:xfrm>
          <a:custGeom>
            <a:avLst/>
            <a:gdLst>
              <a:gd name="T0" fmla="*/ 0 w 45"/>
              <a:gd name="T1" fmla="*/ 19 h 19"/>
              <a:gd name="T2" fmla="*/ 5 w 45"/>
              <a:gd name="T3" fmla="*/ 18 h 19"/>
              <a:gd name="T4" fmla="*/ 10 w 45"/>
              <a:gd name="T5" fmla="*/ 17 h 19"/>
              <a:gd name="T6" fmla="*/ 16 w 45"/>
              <a:gd name="T7" fmla="*/ 14 h 19"/>
              <a:gd name="T8" fmla="*/ 21 w 45"/>
              <a:gd name="T9" fmla="*/ 13 h 19"/>
              <a:gd name="T10" fmla="*/ 26 w 45"/>
              <a:gd name="T11" fmla="*/ 11 h 19"/>
              <a:gd name="T12" fmla="*/ 32 w 45"/>
              <a:gd name="T13" fmla="*/ 10 h 19"/>
              <a:gd name="T14" fmla="*/ 36 w 45"/>
              <a:gd name="T15" fmla="*/ 7 h 19"/>
              <a:gd name="T16" fmla="*/ 42 w 45"/>
              <a:gd name="T17" fmla="*/ 5 h 19"/>
              <a:gd name="T18" fmla="*/ 43 w 45"/>
              <a:gd name="T19" fmla="*/ 4 h 19"/>
              <a:gd name="T20" fmla="*/ 45 w 45"/>
              <a:gd name="T21" fmla="*/ 3 h 19"/>
              <a:gd name="T22" fmla="*/ 43 w 45"/>
              <a:gd name="T23" fmla="*/ 2 h 19"/>
              <a:gd name="T24" fmla="*/ 42 w 45"/>
              <a:gd name="T25" fmla="*/ 0 h 19"/>
              <a:gd name="T26" fmla="*/ 36 w 45"/>
              <a:gd name="T27" fmla="*/ 3 h 19"/>
              <a:gd name="T28" fmla="*/ 32 w 45"/>
              <a:gd name="T29" fmla="*/ 4 h 19"/>
              <a:gd name="T30" fmla="*/ 26 w 45"/>
              <a:gd name="T31" fmla="*/ 6 h 19"/>
              <a:gd name="T32" fmla="*/ 21 w 45"/>
              <a:gd name="T33" fmla="*/ 9 h 19"/>
              <a:gd name="T34" fmla="*/ 16 w 45"/>
              <a:gd name="T35" fmla="*/ 11 h 19"/>
              <a:gd name="T36" fmla="*/ 10 w 45"/>
              <a:gd name="T37" fmla="*/ 14 h 19"/>
              <a:gd name="T38" fmla="*/ 5 w 45"/>
              <a:gd name="T39" fmla="*/ 17 h 19"/>
              <a:gd name="T40" fmla="*/ 0 w 45"/>
              <a:gd name="T41" fmla="*/ 19 h 19"/>
              <a:gd name="T42" fmla="*/ 0 w 45"/>
              <a:gd name="T43" fmla="*/ 19 h 19"/>
              <a:gd name="T44" fmla="*/ 0 w 45"/>
              <a:gd name="T45" fmla="*/ 19 h 19"/>
              <a:gd name="T46" fmla="*/ 0 w 45"/>
              <a:gd name="T47" fmla="*/ 19 h 19"/>
              <a:gd name="T48" fmla="*/ 0 w 45"/>
              <a:gd name="T49" fmla="*/ 19 h 19"/>
              <a:gd name="T50" fmla="*/ 0 w 45"/>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9">
                <a:moveTo>
                  <a:pt x="0" y="19"/>
                </a:moveTo>
                <a:lnTo>
                  <a:pt x="5" y="18"/>
                </a:lnTo>
                <a:lnTo>
                  <a:pt x="10" y="17"/>
                </a:lnTo>
                <a:lnTo>
                  <a:pt x="16" y="14"/>
                </a:lnTo>
                <a:lnTo>
                  <a:pt x="21" y="13"/>
                </a:lnTo>
                <a:lnTo>
                  <a:pt x="26" y="11"/>
                </a:lnTo>
                <a:lnTo>
                  <a:pt x="32" y="10"/>
                </a:lnTo>
                <a:lnTo>
                  <a:pt x="36" y="7"/>
                </a:lnTo>
                <a:lnTo>
                  <a:pt x="42" y="5"/>
                </a:lnTo>
                <a:lnTo>
                  <a:pt x="43" y="4"/>
                </a:lnTo>
                <a:lnTo>
                  <a:pt x="45" y="3"/>
                </a:lnTo>
                <a:lnTo>
                  <a:pt x="43" y="2"/>
                </a:lnTo>
                <a:lnTo>
                  <a:pt x="42" y="0"/>
                </a:lnTo>
                <a:lnTo>
                  <a:pt x="36" y="3"/>
                </a:lnTo>
                <a:lnTo>
                  <a:pt x="32" y="4"/>
                </a:lnTo>
                <a:lnTo>
                  <a:pt x="26" y="6"/>
                </a:lnTo>
                <a:lnTo>
                  <a:pt x="21" y="9"/>
                </a:lnTo>
                <a:lnTo>
                  <a:pt x="16" y="11"/>
                </a:lnTo>
                <a:lnTo>
                  <a:pt x="10" y="14"/>
                </a:lnTo>
                <a:lnTo>
                  <a:pt x="5" y="17"/>
                </a:lnTo>
                <a:lnTo>
                  <a:pt x="0" y="19"/>
                </a:lnTo>
                <a:lnTo>
                  <a:pt x="0" y="19"/>
                </a:lnTo>
                <a:lnTo>
                  <a:pt x="0" y="19"/>
                </a:lnTo>
                <a:lnTo>
                  <a:pt x="0" y="19"/>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0"/>
          <p:cNvSpPr/>
          <p:nvPr/>
        </p:nvSpPr>
        <p:spPr>
          <a:xfrm>
            <a:off x="2095500" y="338828"/>
            <a:ext cx="5029200" cy="1015663"/>
          </a:xfrm>
          <a:prstGeom prst="rect">
            <a:avLst/>
          </a:prstGeom>
          <a:noFill/>
        </p:spPr>
        <p:txBody>
          <a:bodyPr wrap="square" lIns="91440" tIns="45720" rIns="91440" bIns="45720">
            <a:spAutoFit/>
          </a:bodyPr>
          <a:lstStyle/>
          <a:p>
            <a:pPr algn="ctr"/>
            <a:r>
              <a:rPr lang="en-US" sz="6000" b="1" smtClean="0">
                <a:ln w="17780" cmpd="sng">
                  <a:solidFill>
                    <a:srgbClr val="FFFFFF"/>
                  </a:solidFill>
                  <a:prstDash val="solid"/>
                  <a:miter lim="800000"/>
                </a:ln>
                <a:solidFill>
                  <a:srgbClr val="FF0000"/>
                </a:solidFill>
                <a:effectLst>
                  <a:outerShdw blurRad="50800" algn="tl" rotWithShape="0">
                    <a:srgbClr val="000000"/>
                  </a:outerShdw>
                </a:effectLst>
              </a:rPr>
              <a:t>CỦNG CỐ</a:t>
            </a:r>
            <a:endParaRPr lang="en-US" sz="60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696320" y="1476226"/>
            <a:ext cx="7827560" cy="1477328"/>
          </a:xfrm>
          <a:prstGeom prst="rect">
            <a:avLst/>
          </a:prstGeom>
          <a:noFill/>
        </p:spPr>
        <p:txBody>
          <a:bodyPr wrap="square" rtlCol="0">
            <a:spAutoFit/>
          </a:bodyPr>
          <a:lstStyle/>
          <a:p>
            <a:pPr>
              <a:spcBef>
                <a:spcPct val="50000"/>
              </a:spcBef>
            </a:pPr>
            <a:r>
              <a:rPr lang="en-US" sz="2400" b="1" i="1" u="sng">
                <a:latin typeface="Times New Roman" pitchFamily="18" charset="0"/>
              </a:rPr>
              <a:t>Câu </a:t>
            </a:r>
            <a:r>
              <a:rPr lang="en-US" sz="2400" b="1" i="1" u="sng" smtClean="0">
                <a:latin typeface="Times New Roman" pitchFamily="18" charset="0"/>
              </a:rPr>
              <a:t>5</a:t>
            </a:r>
            <a:r>
              <a:rPr lang="en-US" sz="2400" b="1" i="1" smtClean="0">
                <a:latin typeface="Times New Roman" pitchFamily="18" charset="0"/>
              </a:rPr>
              <a:t>: </a:t>
            </a:r>
            <a:r>
              <a:rPr lang="en-US" sz="2400" b="1" smtClean="0">
                <a:latin typeface="Times New Roman" pitchFamily="18" charset="0"/>
              </a:rPr>
              <a:t>Tại sao khi rót nước sôi vào cốc thủy tinh thì cốc dày dễ bị vỡ hơn cốc mỏng? Muốn cốc khỏi bị vỡ khi rót nước sôi vào thì làm thế nào?</a:t>
            </a:r>
            <a:endParaRPr lang="en-US" sz="2400" b="1">
              <a:latin typeface="Times New Roman" pitchFamily="18" charset="0"/>
            </a:endParaRPr>
          </a:p>
          <a:p>
            <a:endParaRPr lang="en-US"/>
          </a:p>
        </p:txBody>
      </p:sp>
      <p:sp>
        <p:nvSpPr>
          <p:cNvPr id="3" name="TextBox 2"/>
          <p:cNvSpPr txBox="1"/>
          <p:nvPr/>
        </p:nvSpPr>
        <p:spPr>
          <a:xfrm>
            <a:off x="571500" y="2964670"/>
            <a:ext cx="8115300" cy="1938992"/>
          </a:xfrm>
          <a:prstGeom prst="rect">
            <a:avLst/>
          </a:prstGeom>
          <a:noFill/>
        </p:spPr>
        <p:txBody>
          <a:bodyPr wrap="square" rtlCol="0">
            <a:spAutoFit/>
          </a:bodyPr>
          <a:lstStyle/>
          <a:p>
            <a:r>
              <a:rPr lang="en-US" sz="2400" smtClean="0">
                <a:solidFill>
                  <a:srgbClr val="0000FF"/>
                </a:solidFill>
                <a:latin typeface="Times New Roman" pitchFamily="18" charset="0"/>
              </a:rPr>
              <a:t>Thủy tinh dẫn nhiệt kém nên khi rót nước sôi vào cốc dày thì lớp thủy tinh bên trong nóng lên trước, nở ra làm cho cốc vỡ. Nếu cốc có thành mỏng thì cốc nóng lên đều và không bị vỡ. Muốn cốc khỏi vỡ, nên tráng cốc bằng một ít nước nóng trước khi rót nước sôi vào.</a:t>
            </a:r>
            <a:endParaRPr lang="en-US" sz="2400">
              <a:solidFill>
                <a:srgbClr val="0000FF"/>
              </a:solidFill>
            </a:endParaRPr>
          </a:p>
        </p:txBody>
      </p:sp>
      <p:pic>
        <p:nvPicPr>
          <p:cNvPr id="18" name="Picture 17"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7046" y="4495800"/>
            <a:ext cx="2124276" cy="19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82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53"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1333500" y="2590800"/>
            <a:ext cx="8001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buFont typeface="Wingdings" pitchFamily="2" charset="2"/>
              <a:buChar char="v"/>
            </a:pPr>
            <a:r>
              <a:rPr kumimoji="0" lang="en-US" sz="2800" b="1">
                <a:solidFill>
                  <a:srgbClr val="0000FF"/>
                </a:solidFill>
                <a:latin typeface="Times New Roman" pitchFamily="18" charset="0"/>
                <a:cs typeface="Times New Roman" pitchFamily="18" charset="0"/>
              </a:rPr>
              <a:t> Các em học thuộc phần ghi nhớ .</a:t>
            </a:r>
          </a:p>
          <a:p>
            <a:pPr algn="l" eaLnBrk="1" hangingPunct="1">
              <a:spcBef>
                <a:spcPct val="50000"/>
              </a:spcBef>
              <a:buFont typeface="Wingdings" pitchFamily="2" charset="2"/>
              <a:buChar char="v"/>
            </a:pPr>
            <a:r>
              <a:rPr kumimoji="0" lang="en-US" sz="2800" b="1" baseline="-25000">
                <a:solidFill>
                  <a:srgbClr val="0000FF"/>
                </a:solidFill>
                <a:latin typeface="Times New Roman" pitchFamily="18" charset="0"/>
                <a:cs typeface="Times New Roman" pitchFamily="18" charset="0"/>
              </a:rPr>
              <a:t> </a:t>
            </a:r>
            <a:r>
              <a:rPr kumimoji="0" lang="en-US" sz="2800" b="1">
                <a:solidFill>
                  <a:srgbClr val="0000FF"/>
                </a:solidFill>
                <a:latin typeface="Times New Roman" pitchFamily="18" charset="0"/>
                <a:cs typeface="Times New Roman" pitchFamily="18" charset="0"/>
              </a:rPr>
              <a:t>Đọc phần có thể em chưa biết</a:t>
            </a:r>
          </a:p>
          <a:p>
            <a:pPr algn="l" eaLnBrk="1" hangingPunct="1">
              <a:spcBef>
                <a:spcPct val="50000"/>
              </a:spcBef>
              <a:buFont typeface="Wingdings" pitchFamily="2" charset="2"/>
              <a:buChar char="v"/>
            </a:pPr>
            <a:r>
              <a:rPr kumimoji="0" lang="en-US" sz="2800" b="1">
                <a:solidFill>
                  <a:srgbClr val="0000FF"/>
                </a:solidFill>
                <a:latin typeface="Times New Roman" pitchFamily="18" charset="0"/>
                <a:cs typeface="Times New Roman" pitchFamily="18" charset="0"/>
              </a:rPr>
              <a:t> Làm bài tập 22.1 đến </a:t>
            </a:r>
            <a:r>
              <a:rPr kumimoji="0" lang="en-US" sz="2800" b="1" smtClean="0">
                <a:solidFill>
                  <a:srgbClr val="0000FF"/>
                </a:solidFill>
                <a:latin typeface="Times New Roman" pitchFamily="18" charset="0"/>
                <a:cs typeface="Times New Roman" pitchFamily="18" charset="0"/>
              </a:rPr>
              <a:t>22.5 </a:t>
            </a:r>
            <a:r>
              <a:rPr kumimoji="0" lang="en-US" sz="2800" b="1">
                <a:solidFill>
                  <a:srgbClr val="0000FF"/>
                </a:solidFill>
                <a:latin typeface="Times New Roman" pitchFamily="18" charset="0"/>
                <a:cs typeface="Times New Roman" pitchFamily="18" charset="0"/>
              </a:rPr>
              <a:t>SBT</a:t>
            </a:r>
          </a:p>
          <a:p>
            <a:pPr algn="l" eaLnBrk="1" hangingPunct="1">
              <a:spcBef>
                <a:spcPct val="50000"/>
              </a:spcBef>
              <a:buFont typeface="Wingdings" pitchFamily="2" charset="2"/>
              <a:buChar char="v"/>
            </a:pPr>
            <a:r>
              <a:rPr kumimoji="0" lang="en-US" sz="2800" b="1">
                <a:solidFill>
                  <a:srgbClr val="0000FF"/>
                </a:solidFill>
                <a:latin typeface="Times New Roman" pitchFamily="18" charset="0"/>
                <a:cs typeface="Times New Roman" pitchFamily="18" charset="0"/>
              </a:rPr>
              <a:t> Chuẩn bị bài 23 : </a:t>
            </a:r>
            <a:r>
              <a:rPr kumimoji="0" lang="en-US" sz="2800" b="1">
                <a:solidFill>
                  <a:srgbClr val="FF0000"/>
                </a:solidFill>
                <a:effectLst>
                  <a:outerShdw blurRad="38100" dist="38100" dir="2700000" algn="tl">
                    <a:srgbClr val="C0C0C0"/>
                  </a:outerShdw>
                </a:effectLst>
                <a:latin typeface="Times New Roman" pitchFamily="18" charset="0"/>
                <a:cs typeface="Times New Roman" pitchFamily="18" charset="0"/>
              </a:rPr>
              <a:t>ĐỐI LƯU – BỨC XẠ NHIỆT</a:t>
            </a:r>
          </a:p>
        </p:txBody>
      </p:sp>
      <p:sp>
        <p:nvSpPr>
          <p:cNvPr id="46085" name="WordArt 5"/>
          <p:cNvSpPr>
            <a:spLocks noChangeArrowheads="1" noChangeShapeType="1" noTextEdit="1"/>
          </p:cNvSpPr>
          <p:nvPr/>
        </p:nvSpPr>
        <p:spPr bwMode="auto">
          <a:xfrm>
            <a:off x="749300" y="190500"/>
            <a:ext cx="7772400" cy="2286000"/>
          </a:xfrm>
          <a:prstGeom prst="rect">
            <a:avLst/>
          </a:prstGeom>
        </p:spPr>
        <p:txBody>
          <a:bodyPr wrap="none" fromWordArt="1">
            <a:prstTxWarp prst="textWave1">
              <a:avLst>
                <a:gd name="adj1" fmla="val 20644"/>
                <a:gd name="adj2" fmla="val 0"/>
              </a:avLst>
            </a:prstTxWarp>
          </a:bodyPr>
          <a:lstStyle/>
          <a:p>
            <a:r>
              <a:rPr lang="en-US" sz="3600" kern="10" smtClean="0">
                <a:ln w="381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HƯỚNG DẪN VỀ NHÀ</a:t>
            </a:r>
            <a:endParaRPr lang="en-US" sz="3600" kern="10">
              <a:ln w="381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pic>
        <p:nvPicPr>
          <p:cNvPr id="5" name="Picture 9" descr="cim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033963"/>
            <a:ext cx="2819400" cy="17280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7" name="Picture 2" descr="flowers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89683">
            <a:off x="20957" y="4503812"/>
            <a:ext cx="1882275" cy="235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832426"/>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down)">
                                      <p:cBhvr>
                                        <p:cTn id="7" dur="580">
                                          <p:stCondLst>
                                            <p:cond delay="0"/>
                                          </p:stCondLst>
                                        </p:cTn>
                                        <p:tgtEl>
                                          <p:spTgt spid="46085"/>
                                        </p:tgtEl>
                                      </p:cBhvr>
                                    </p:animEffect>
                                    <p:anim calcmode="lin" valueType="num">
                                      <p:cBhvr>
                                        <p:cTn id="8" dur="1822" tmFilter="0,0; 0.14,0.36; 0.43,0.73; 0.71,0.91; 1.0,1.0">
                                          <p:stCondLst>
                                            <p:cond delay="0"/>
                                          </p:stCondLst>
                                        </p:cTn>
                                        <p:tgtEl>
                                          <p:spTgt spid="460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0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0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0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085"/>
                                        </p:tgtEl>
                                        <p:attrNameLst>
                                          <p:attrName>ppt_y</p:attrName>
                                        </p:attrNameLst>
                                      </p:cBhvr>
                                      <p:tavLst>
                                        <p:tav tm="0" fmla="#ppt_y-sin(pi*$)/81">
                                          <p:val>
                                            <p:fltVal val="0"/>
                                          </p:val>
                                        </p:tav>
                                        <p:tav tm="100000">
                                          <p:val>
                                            <p:fltVal val="1"/>
                                          </p:val>
                                        </p:tav>
                                      </p:tavLst>
                                    </p:anim>
                                    <p:animScale>
                                      <p:cBhvr>
                                        <p:cTn id="13" dur="26">
                                          <p:stCondLst>
                                            <p:cond delay="650"/>
                                          </p:stCondLst>
                                        </p:cTn>
                                        <p:tgtEl>
                                          <p:spTgt spid="46085"/>
                                        </p:tgtEl>
                                      </p:cBhvr>
                                      <p:to x="100000" y="60000"/>
                                    </p:animScale>
                                    <p:animScale>
                                      <p:cBhvr>
                                        <p:cTn id="14" dur="166" decel="50000">
                                          <p:stCondLst>
                                            <p:cond delay="676"/>
                                          </p:stCondLst>
                                        </p:cTn>
                                        <p:tgtEl>
                                          <p:spTgt spid="46085"/>
                                        </p:tgtEl>
                                      </p:cBhvr>
                                      <p:to x="100000" y="100000"/>
                                    </p:animScale>
                                    <p:animScale>
                                      <p:cBhvr>
                                        <p:cTn id="15" dur="26">
                                          <p:stCondLst>
                                            <p:cond delay="1312"/>
                                          </p:stCondLst>
                                        </p:cTn>
                                        <p:tgtEl>
                                          <p:spTgt spid="46085"/>
                                        </p:tgtEl>
                                      </p:cBhvr>
                                      <p:to x="100000" y="80000"/>
                                    </p:animScale>
                                    <p:animScale>
                                      <p:cBhvr>
                                        <p:cTn id="16" dur="166" decel="50000">
                                          <p:stCondLst>
                                            <p:cond delay="1338"/>
                                          </p:stCondLst>
                                        </p:cTn>
                                        <p:tgtEl>
                                          <p:spTgt spid="46085"/>
                                        </p:tgtEl>
                                      </p:cBhvr>
                                      <p:to x="100000" y="100000"/>
                                    </p:animScale>
                                    <p:animScale>
                                      <p:cBhvr>
                                        <p:cTn id="17" dur="26">
                                          <p:stCondLst>
                                            <p:cond delay="1642"/>
                                          </p:stCondLst>
                                        </p:cTn>
                                        <p:tgtEl>
                                          <p:spTgt spid="46085"/>
                                        </p:tgtEl>
                                      </p:cBhvr>
                                      <p:to x="100000" y="90000"/>
                                    </p:animScale>
                                    <p:animScale>
                                      <p:cBhvr>
                                        <p:cTn id="18" dur="166" decel="50000">
                                          <p:stCondLst>
                                            <p:cond delay="1668"/>
                                          </p:stCondLst>
                                        </p:cTn>
                                        <p:tgtEl>
                                          <p:spTgt spid="46085"/>
                                        </p:tgtEl>
                                      </p:cBhvr>
                                      <p:to x="100000" y="100000"/>
                                    </p:animScale>
                                    <p:animScale>
                                      <p:cBhvr>
                                        <p:cTn id="19" dur="26">
                                          <p:stCondLst>
                                            <p:cond delay="1808"/>
                                          </p:stCondLst>
                                        </p:cTn>
                                        <p:tgtEl>
                                          <p:spTgt spid="46085"/>
                                        </p:tgtEl>
                                      </p:cBhvr>
                                      <p:to x="100000" y="95000"/>
                                    </p:animScale>
                                    <p:animScale>
                                      <p:cBhvr>
                                        <p:cTn id="20" dur="166" decel="50000">
                                          <p:stCondLst>
                                            <p:cond delay="1834"/>
                                          </p:stCondLst>
                                        </p:cTn>
                                        <p:tgtEl>
                                          <p:spTgt spid="46085"/>
                                        </p:tgtEl>
                                      </p:cBhvr>
                                      <p:to x="100000" y="100000"/>
                                    </p:animScale>
                                  </p:childTnLst>
                                </p:cTn>
                              </p:par>
                            </p:childTnLst>
                          </p:cTn>
                        </p:par>
                        <p:par>
                          <p:cTn id="21" fill="hold" nodeType="afterGroup">
                            <p:stCondLst>
                              <p:cond delay="2000"/>
                            </p:stCondLst>
                            <p:childTnLst>
                              <p:par>
                                <p:cTn id="22" presetID="32" presetClass="emph" presetSubtype="0" fill="hold" grpId="1" nodeType="afterEffect">
                                  <p:stCondLst>
                                    <p:cond delay="0"/>
                                  </p:stCondLst>
                                  <p:childTnLst>
                                    <p:animClr clrSpc="rgb" dir="cw">
                                      <p:cBhvr override="childStyle">
                                        <p:cTn id="23" dur="100" fill="hold"/>
                                        <p:tgtEl>
                                          <p:spTgt spid="46085"/>
                                        </p:tgtEl>
                                        <p:attrNameLst>
                                          <p:attrName>style.color</p:attrName>
                                        </p:attrNameLst>
                                      </p:cBhvr>
                                      <p:to>
                                        <a:srgbClr val="E8FA00"/>
                                      </p:to>
                                    </p:animClr>
                                    <p:animClr clrSpc="rgb" dir="cw">
                                      <p:cBhvr>
                                        <p:cTn id="24" dur="100" fill="hold"/>
                                        <p:tgtEl>
                                          <p:spTgt spid="46085"/>
                                        </p:tgtEl>
                                        <p:attrNameLst>
                                          <p:attrName>fillcolor</p:attrName>
                                        </p:attrNameLst>
                                      </p:cBhvr>
                                      <p:to>
                                        <a:srgbClr val="E8FA00"/>
                                      </p:to>
                                    </p:animClr>
                                    <p:set>
                                      <p:cBhvr>
                                        <p:cTn id="25" dur="100" fill="hold"/>
                                        <p:tgtEl>
                                          <p:spTgt spid="46085"/>
                                        </p:tgtEl>
                                        <p:attrNameLst>
                                          <p:attrName>fill.type</p:attrName>
                                        </p:attrNameLst>
                                      </p:cBhvr>
                                      <p:to>
                                        <p:strVal val="solid"/>
                                      </p:to>
                                    </p:set>
                                    <p:set>
                                      <p:cBhvr>
                                        <p:cTn id="26" dur="100" fill="hold"/>
                                        <p:tgtEl>
                                          <p:spTgt spid="46085"/>
                                        </p:tgtEl>
                                        <p:attrNameLst>
                                          <p:attrName>fill.on</p:attrName>
                                        </p:attrNameLst>
                                      </p:cBhvr>
                                      <p:to>
                                        <p:strVal val="true"/>
                                      </p:to>
                                    </p:set>
                                    <p:animRot by="120000">
                                      <p:cBhvr>
                                        <p:cTn id="27" dur="100" fill="hold">
                                          <p:stCondLst>
                                            <p:cond delay="0"/>
                                          </p:stCondLst>
                                        </p:cTn>
                                        <p:tgtEl>
                                          <p:spTgt spid="46085"/>
                                        </p:tgtEl>
                                        <p:attrNameLst>
                                          <p:attrName>r</p:attrName>
                                        </p:attrNameLst>
                                      </p:cBhvr>
                                    </p:animRot>
                                    <p:animRot by="-240000">
                                      <p:cBhvr>
                                        <p:cTn id="28" dur="200" fill="hold">
                                          <p:stCondLst>
                                            <p:cond delay="200"/>
                                          </p:stCondLst>
                                        </p:cTn>
                                        <p:tgtEl>
                                          <p:spTgt spid="46085"/>
                                        </p:tgtEl>
                                        <p:attrNameLst>
                                          <p:attrName>r</p:attrName>
                                        </p:attrNameLst>
                                      </p:cBhvr>
                                    </p:animRot>
                                    <p:animRot by="240000">
                                      <p:cBhvr>
                                        <p:cTn id="29" dur="200" fill="hold">
                                          <p:stCondLst>
                                            <p:cond delay="400"/>
                                          </p:stCondLst>
                                        </p:cTn>
                                        <p:tgtEl>
                                          <p:spTgt spid="46085"/>
                                        </p:tgtEl>
                                        <p:attrNameLst>
                                          <p:attrName>r</p:attrName>
                                        </p:attrNameLst>
                                      </p:cBhvr>
                                    </p:animRot>
                                    <p:animRot by="-240000">
                                      <p:cBhvr>
                                        <p:cTn id="30" dur="200" fill="hold">
                                          <p:stCondLst>
                                            <p:cond delay="600"/>
                                          </p:stCondLst>
                                        </p:cTn>
                                        <p:tgtEl>
                                          <p:spTgt spid="46085"/>
                                        </p:tgtEl>
                                        <p:attrNameLst>
                                          <p:attrName>r</p:attrName>
                                        </p:attrNameLst>
                                      </p:cBhvr>
                                    </p:animRot>
                                    <p:animRot by="120000">
                                      <p:cBhvr>
                                        <p:cTn id="31" dur="200" fill="hold">
                                          <p:stCondLst>
                                            <p:cond delay="800"/>
                                          </p:stCondLst>
                                        </p:cTn>
                                        <p:tgtEl>
                                          <p:spTgt spid="46085"/>
                                        </p:tgtEl>
                                        <p:attrNameLst>
                                          <p:attrName>r</p:attrName>
                                        </p:attrNameLst>
                                      </p:cBhvr>
                                    </p:animRot>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46083"/>
                                        </p:tgtEl>
                                        <p:attrNameLst>
                                          <p:attrName>style.visibility</p:attrName>
                                        </p:attrNameLst>
                                      </p:cBhvr>
                                      <p:to>
                                        <p:strVal val="visible"/>
                                      </p:to>
                                    </p:set>
                                    <p:animEffect transition="in" filter="dissolve">
                                      <p:cBhvr>
                                        <p:cTn id="35"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5" grpId="0" animBg="1"/>
      <p:bldP spid="4608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437888" y="1676400"/>
            <a:ext cx="83581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Font typeface="Wingdings" pitchFamily="2" charset="2"/>
              <a:buNone/>
            </a:pPr>
            <a:r>
              <a:rPr kumimoji="0" lang="en-US" sz="2800" b="1" smtClean="0">
                <a:solidFill>
                  <a:schemeClr val="hlink"/>
                </a:solidFill>
                <a:latin typeface="Times New Roman" pitchFamily="18" charset="0"/>
                <a:cs typeface="Times New Roman" pitchFamily="18" charset="0"/>
                <a:sym typeface="Wingdings" pitchFamily="2" charset="2"/>
              </a:rPr>
              <a:t>1. Đối lưu là gì? Đây là hình thức truyền nhiệt chủ yếu của chất nào?</a:t>
            </a:r>
            <a:endParaRPr kumimoji="0" lang="en-US" sz="2800" b="1">
              <a:solidFill>
                <a:schemeClr val="hlink"/>
              </a:solidFill>
              <a:latin typeface="Times New Roman" pitchFamily="18" charset="0"/>
              <a:cs typeface="Times New Roman" pitchFamily="18" charset="0"/>
            </a:endParaRPr>
          </a:p>
        </p:txBody>
      </p:sp>
      <p:sp>
        <p:nvSpPr>
          <p:cNvPr id="22536" name="Text Box 8"/>
          <p:cNvSpPr txBox="1">
            <a:spLocks noChangeArrowheads="1"/>
          </p:cNvSpPr>
          <p:nvPr/>
        </p:nvSpPr>
        <p:spPr bwMode="auto">
          <a:xfrm>
            <a:off x="437888" y="2995650"/>
            <a:ext cx="836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Font typeface="Wingdings" pitchFamily="2" charset="2"/>
              <a:buNone/>
            </a:pPr>
            <a:r>
              <a:rPr kumimoji="0" lang="en-US" sz="2800" b="1" smtClean="0">
                <a:solidFill>
                  <a:srgbClr val="FF33CC"/>
                </a:solidFill>
                <a:latin typeface="Times New Roman" pitchFamily="18" charset="0"/>
                <a:cs typeface="Times New Roman" pitchFamily="18" charset="0"/>
              </a:rPr>
              <a:t>2. Bức xạ nhiệt là gì? Nó có thể xảy ra trong môi trường nào?</a:t>
            </a:r>
            <a:endParaRPr kumimoji="0" lang="en-US" sz="2800" b="1">
              <a:solidFill>
                <a:srgbClr val="FF33CC"/>
              </a:solidFill>
              <a:latin typeface="Times New Roman" pitchFamily="18" charset="0"/>
              <a:cs typeface="Times New Roman" pitchFamily="18" charset="0"/>
            </a:endParaRPr>
          </a:p>
        </p:txBody>
      </p:sp>
      <p:sp>
        <p:nvSpPr>
          <p:cNvPr id="6"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8" name="Picture 2" descr="flowers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15179">
            <a:off x="6729352" y="4426259"/>
            <a:ext cx="2033428" cy="27197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657600"/>
            <a:ext cx="2971800" cy="2971800"/>
          </a:xfrm>
          <a:prstGeom prst="rect">
            <a:avLst/>
          </a:prstGeom>
        </p:spPr>
      </p:pic>
    </p:spTree>
    <p:extLst>
      <p:ext uri="{BB962C8B-B14F-4D97-AF65-F5344CB8AC3E}">
        <p14:creationId xmlns:p14="http://schemas.microsoft.com/office/powerpoint/2010/main" val="214168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wipe(up)">
                                      <p:cBhvr>
                                        <p:cTn id="10" dur="1000"/>
                                        <p:tgtEl>
                                          <p:spTgt spid="2253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barn(inHorizontal)">
                                      <p:cBhvr>
                                        <p:cTn id="13"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rgbClr val="92D050">
                <a:lumMod val="59000"/>
                <a:lumOff val="41000"/>
              </a:srgbClr>
            </a:gs>
            <a:gs pos="0">
              <a:srgbClr val="E29CD0">
                <a:lumMod val="61000"/>
                <a:lumOff val="39000"/>
              </a:srgbClr>
            </a:gs>
            <a:gs pos="49000">
              <a:schemeClr val="tx2">
                <a:lumMod val="44000"/>
                <a:lumOff val="56000"/>
              </a:schemeClr>
            </a:gs>
          </a:gsLst>
          <a:lin ang="27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45650" y="295870"/>
            <a:ext cx="4226350" cy="923330"/>
          </a:xfrm>
          <a:prstGeom prst="rect">
            <a:avLst/>
          </a:prstGeom>
          <a:noFill/>
        </p:spPr>
        <p:txBody>
          <a:bodyPr wrap="none" lIns="91440" tIns="45720" rIns="91440" bIns="45720">
            <a:prstTxWarp prst="textCascade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solidFill>
                  <a:srgbClr val="00B050"/>
                </a:solidFill>
                <a:effectLst>
                  <a:outerShdw blurRad="80000" dist="40000" dir="5040000" algn="tl">
                    <a:srgbClr val="000000">
                      <a:alpha val="30000"/>
                    </a:srgbClr>
                  </a:outerShdw>
                </a:effectLst>
              </a:rPr>
              <a:t>Bài</a:t>
            </a:r>
            <a:r>
              <a:rPr lang="en-US" sz="5400" b="1" cap="none" spc="0" dirty="0" smtClean="0">
                <a:ln w="11430"/>
                <a:solidFill>
                  <a:srgbClr val="00B050"/>
                </a:solidFill>
                <a:effectLst>
                  <a:outerShdw blurRad="80000" dist="40000" dir="5040000" algn="tl">
                    <a:srgbClr val="000000">
                      <a:alpha val="30000"/>
                    </a:srgbClr>
                  </a:outerShdw>
                </a:effectLst>
              </a:rPr>
              <a:t> 22</a:t>
            </a:r>
            <a:endParaRPr lang="en-US" sz="5400" b="1" cap="none" spc="0" dirty="0">
              <a:ln w="11430"/>
              <a:solidFill>
                <a:srgbClr val="00B050"/>
              </a:solidFill>
              <a:effectLst>
                <a:outerShdw blurRad="80000" dist="40000" dir="5040000" algn="tl">
                  <a:srgbClr val="000000">
                    <a:alpha val="30000"/>
                  </a:srgbClr>
                </a:outerShdw>
              </a:effectLst>
            </a:endParaRPr>
          </a:p>
        </p:txBody>
      </p:sp>
      <p:sp>
        <p:nvSpPr>
          <p:cNvPr id="5" name="Rectangle 4"/>
          <p:cNvSpPr/>
          <p:nvPr/>
        </p:nvSpPr>
        <p:spPr>
          <a:xfrm>
            <a:off x="838200" y="1219200"/>
            <a:ext cx="7467600" cy="1905000"/>
          </a:xfrm>
          <a:prstGeom prst="rect">
            <a:avLst/>
          </a:prstGeom>
          <a:noFill/>
        </p:spPr>
        <p:txBody>
          <a:bodyPr wrap="none" lIns="91440" tIns="45720" rIns="91440" bIns="45720">
            <a:prstTxWarp prst="textInflate">
              <a:avLst/>
            </a:prstTxWarp>
            <a:spAutoFit/>
            <a:scene3d>
              <a:camera prst="orthographicFront"/>
              <a:lightRig rig="threePt" dir="t"/>
            </a:scene3d>
            <a:sp3d extrusionH="57150">
              <a:bevelT w="38100" h="38100" prst="convex"/>
            </a:sp3d>
          </a:bodyPr>
          <a:lstStyle/>
          <a:p>
            <a:pPr algn="ctr"/>
            <a:r>
              <a:rPr lang="en-US" sz="7200" b="1" spc="300" smtClean="0">
                <a:ln w="11430" cmpd="sng">
                  <a:solidFill>
                    <a:schemeClr val="accent1">
                      <a:tint val="10000"/>
                    </a:schemeClr>
                  </a:solidFill>
                  <a:prstDash val="solid"/>
                  <a:miter lim="800000"/>
                </a:ln>
                <a:solidFill>
                  <a:srgbClr val="FF0000"/>
                </a:solidFill>
                <a:effectLst>
                  <a:glow rad="101600">
                    <a:schemeClr val="accent4">
                      <a:satMod val="175000"/>
                      <a:alpha val="40000"/>
                    </a:schemeClr>
                  </a:glow>
                </a:effectLst>
                <a:latin typeface=".VnArabia" pitchFamily="34" charset="0"/>
              </a:rPr>
              <a:t>DẪN NHIỆT</a:t>
            </a:r>
            <a:endParaRPr lang="en-US" sz="7200" b="1" cap="none" spc="300">
              <a:ln w="11430" cmpd="sng">
                <a:solidFill>
                  <a:schemeClr val="accent1">
                    <a:tint val="10000"/>
                  </a:schemeClr>
                </a:solidFill>
                <a:prstDash val="solid"/>
                <a:miter lim="800000"/>
              </a:ln>
              <a:solidFill>
                <a:srgbClr val="FF0000"/>
              </a:solidFill>
              <a:effectLst>
                <a:glow rad="101600">
                  <a:schemeClr val="accent4">
                    <a:satMod val="175000"/>
                    <a:alpha val="40000"/>
                  </a:schemeClr>
                </a:glow>
              </a:effectLst>
              <a:latin typeface=".VnArabia"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50833"/>
            <a:ext cx="3321424" cy="2743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3273348"/>
            <a:ext cx="2819400" cy="3298171"/>
          </a:xfrm>
          <a:prstGeom prst="rect">
            <a:avLst/>
          </a:prstGeom>
        </p:spPr>
      </p:pic>
      <p:sp>
        <p:nvSpPr>
          <p:cNvPr id="7" name="Rectangle 4"/>
          <p:cNvSpPr>
            <a:spLocks noChangeArrowheads="1"/>
          </p:cNvSpPr>
          <p:nvPr/>
        </p:nvSpPr>
        <p:spPr bwMode="auto">
          <a:xfrm>
            <a:off x="125104" y="76200"/>
            <a:ext cx="8915400" cy="6705600"/>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591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1906" y="1804719"/>
            <a:ext cx="9144000" cy="5625669"/>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AutoShape 3"/>
          <p:cNvSpPr>
            <a:spLocks noChangeArrowheads="1"/>
          </p:cNvSpPr>
          <p:nvPr/>
        </p:nvSpPr>
        <p:spPr bwMode="auto">
          <a:xfrm rot="5400000" flipH="1">
            <a:off x="3886200" y="-1447800"/>
            <a:ext cx="228600" cy="7543800"/>
          </a:xfrm>
          <a:prstGeom prst="can">
            <a:avLst>
              <a:gd name="adj" fmla="val 52708"/>
            </a:avLst>
          </a:prstGeom>
          <a:gradFill rotWithShape="1">
            <a:gsLst>
              <a:gs pos="0">
                <a:schemeClr val="bg2">
                  <a:alpha val="49001"/>
                </a:schemeClr>
              </a:gs>
              <a:gs pos="50000">
                <a:schemeClr val="bg1"/>
              </a:gs>
              <a:gs pos="100000">
                <a:schemeClr val="bg2">
                  <a:alpha val="49001"/>
                </a:schemeClr>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Rectangle 4" descr="Medium wood"/>
          <p:cNvSpPr>
            <a:spLocks noChangeArrowheads="1"/>
          </p:cNvSpPr>
          <p:nvPr/>
        </p:nvSpPr>
        <p:spPr bwMode="auto">
          <a:xfrm>
            <a:off x="0" y="3962400"/>
            <a:ext cx="9144000" cy="31242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AutoShape 5" descr="Oak"/>
          <p:cNvSpPr>
            <a:spLocks noChangeArrowheads="1"/>
          </p:cNvSpPr>
          <p:nvPr/>
        </p:nvSpPr>
        <p:spPr bwMode="auto">
          <a:xfrm>
            <a:off x="76200" y="3779353"/>
            <a:ext cx="13716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AutoShape 6"/>
          <p:cNvSpPr>
            <a:spLocks noChangeArrowheads="1"/>
          </p:cNvSpPr>
          <p:nvPr/>
        </p:nvSpPr>
        <p:spPr bwMode="auto">
          <a:xfrm>
            <a:off x="5486400" y="4267200"/>
            <a:ext cx="2438400" cy="533400"/>
          </a:xfrm>
          <a:prstGeom prst="cube">
            <a:avLst>
              <a:gd name="adj" fmla="val 68454"/>
            </a:avLst>
          </a:prstGeom>
          <a:gradFill rotWithShape="1">
            <a:gsLst>
              <a:gs pos="0">
                <a:schemeClr val="bg2"/>
              </a:gs>
              <a:gs pos="50000">
                <a:schemeClr val="bg1"/>
              </a:gs>
              <a:gs pos="100000">
                <a:schemeClr val="bg2"/>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AutoShape 7"/>
          <p:cNvSpPr>
            <a:spLocks noChangeArrowheads="1"/>
          </p:cNvSpPr>
          <p:nvPr/>
        </p:nvSpPr>
        <p:spPr bwMode="auto">
          <a:xfrm>
            <a:off x="7086600" y="1752600"/>
            <a:ext cx="228600" cy="2743200"/>
          </a:xfrm>
          <a:prstGeom prst="can">
            <a:avLst>
              <a:gd name="adj" fmla="val 6527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AutoShape 8"/>
          <p:cNvSpPr>
            <a:spLocks noChangeArrowheads="1"/>
          </p:cNvSpPr>
          <p:nvPr/>
        </p:nvSpPr>
        <p:spPr bwMode="auto">
          <a:xfrm>
            <a:off x="7010400" y="2076450"/>
            <a:ext cx="381000" cy="514350"/>
          </a:xfrm>
          <a:prstGeom prst="can">
            <a:avLst>
              <a:gd name="adj" fmla="val 4443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5" name="AutoShape 9"/>
          <p:cNvSpPr>
            <a:spLocks noChangeArrowheads="1"/>
          </p:cNvSpPr>
          <p:nvPr/>
        </p:nvSpPr>
        <p:spPr bwMode="auto">
          <a:xfrm>
            <a:off x="7086600" y="1524000"/>
            <a:ext cx="228600" cy="609600"/>
          </a:xfrm>
          <a:prstGeom prst="can">
            <a:avLst>
              <a:gd name="adj" fmla="val 40284"/>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06" name="Group 10"/>
          <p:cNvGrpSpPr>
            <a:grpSpLocks/>
          </p:cNvGrpSpPr>
          <p:nvPr/>
        </p:nvGrpSpPr>
        <p:grpSpPr bwMode="auto">
          <a:xfrm>
            <a:off x="3581400" y="2438400"/>
            <a:ext cx="457200" cy="609600"/>
            <a:chOff x="1152" y="3744"/>
            <a:chExt cx="288" cy="384"/>
          </a:xfrm>
        </p:grpSpPr>
        <p:sp>
          <p:nvSpPr>
            <p:cNvPr id="55307" name="Rectangle 11"/>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sp>
          <p:nvSpPr>
            <p:cNvPr id="55308" name="Oval 12"/>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grpSp>
      <p:grpSp>
        <p:nvGrpSpPr>
          <p:cNvPr id="55309" name="Group 13"/>
          <p:cNvGrpSpPr>
            <a:grpSpLocks/>
          </p:cNvGrpSpPr>
          <p:nvPr/>
        </p:nvGrpSpPr>
        <p:grpSpPr bwMode="auto">
          <a:xfrm>
            <a:off x="2819400" y="2438400"/>
            <a:ext cx="457200" cy="609600"/>
            <a:chOff x="1152" y="3744"/>
            <a:chExt cx="288" cy="384"/>
          </a:xfrm>
        </p:grpSpPr>
        <p:sp>
          <p:nvSpPr>
            <p:cNvPr id="55310" name="Rectangle 14"/>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sp>
          <p:nvSpPr>
            <p:cNvPr id="55311" name="Oval 15"/>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grpSp>
      <p:grpSp>
        <p:nvGrpSpPr>
          <p:cNvPr id="55312" name="Group 16"/>
          <p:cNvGrpSpPr>
            <a:grpSpLocks/>
          </p:cNvGrpSpPr>
          <p:nvPr/>
        </p:nvGrpSpPr>
        <p:grpSpPr bwMode="auto">
          <a:xfrm>
            <a:off x="2057400" y="2438400"/>
            <a:ext cx="457200" cy="609600"/>
            <a:chOff x="1152" y="3744"/>
            <a:chExt cx="288" cy="384"/>
          </a:xfrm>
        </p:grpSpPr>
        <p:sp>
          <p:nvSpPr>
            <p:cNvPr id="55313" name="Rectangle 17"/>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sp>
          <p:nvSpPr>
            <p:cNvPr id="55314" name="Oval 18"/>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grpSp>
      <p:grpSp>
        <p:nvGrpSpPr>
          <p:cNvPr id="55315" name="Group 19"/>
          <p:cNvGrpSpPr>
            <a:grpSpLocks/>
          </p:cNvGrpSpPr>
          <p:nvPr/>
        </p:nvGrpSpPr>
        <p:grpSpPr bwMode="auto">
          <a:xfrm>
            <a:off x="4343400" y="2438400"/>
            <a:ext cx="457200" cy="609600"/>
            <a:chOff x="1152" y="3744"/>
            <a:chExt cx="288" cy="384"/>
          </a:xfrm>
        </p:grpSpPr>
        <p:sp>
          <p:nvSpPr>
            <p:cNvPr id="55316" name="Rectangle 20"/>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sp>
          <p:nvSpPr>
            <p:cNvPr id="55317" name="Oval 21"/>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grpSp>
      <p:grpSp>
        <p:nvGrpSpPr>
          <p:cNvPr id="55318" name="Group 22"/>
          <p:cNvGrpSpPr>
            <a:grpSpLocks/>
          </p:cNvGrpSpPr>
          <p:nvPr/>
        </p:nvGrpSpPr>
        <p:grpSpPr bwMode="auto">
          <a:xfrm>
            <a:off x="5105400" y="2438400"/>
            <a:ext cx="457200" cy="609600"/>
            <a:chOff x="1152" y="3744"/>
            <a:chExt cx="288" cy="384"/>
          </a:xfrm>
        </p:grpSpPr>
        <p:sp>
          <p:nvSpPr>
            <p:cNvPr id="55319" name="Rectangle 23"/>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sp>
          <p:nvSpPr>
            <p:cNvPr id="55320" name="Oval 24"/>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0" lang="en-US" sz="1800">
                <a:latin typeface=".VnTime" pitchFamily="34" charset="0"/>
              </a:endParaRPr>
            </a:p>
          </p:txBody>
        </p:sp>
      </p:grpSp>
      <p:pic>
        <p:nvPicPr>
          <p:cNvPr id="55321" name="Picture 25" descr="Flame-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788710"/>
            <a:ext cx="1006475" cy="1371600"/>
          </a:xfrm>
          <a:prstGeom prst="rect">
            <a:avLst/>
          </a:prstGeom>
          <a:noFill/>
          <a:extLst>
            <a:ext uri="{909E8E84-426E-40DD-AFC4-6F175D3DCCD1}">
              <a14:hiddenFill xmlns:a14="http://schemas.microsoft.com/office/drawing/2010/main">
                <a:solidFill>
                  <a:srgbClr val="FFFFFF"/>
                </a:solidFill>
              </a14:hiddenFill>
            </a:ext>
          </a:extLst>
        </p:spPr>
      </p:pic>
      <p:sp>
        <p:nvSpPr>
          <p:cNvPr id="55322" name="Freeform 26"/>
          <p:cNvSpPr>
            <a:spLocks/>
          </p:cNvSpPr>
          <p:nvPr/>
        </p:nvSpPr>
        <p:spPr bwMode="auto">
          <a:xfrm>
            <a:off x="2133600" y="2346325"/>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Freeform 27"/>
          <p:cNvSpPr>
            <a:spLocks/>
          </p:cNvSpPr>
          <p:nvPr/>
        </p:nvSpPr>
        <p:spPr bwMode="auto">
          <a:xfrm>
            <a:off x="2133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4" name="Freeform 28"/>
          <p:cNvSpPr>
            <a:spLocks/>
          </p:cNvSpPr>
          <p:nvPr/>
        </p:nvSpPr>
        <p:spPr bwMode="auto">
          <a:xfrm>
            <a:off x="2895600" y="23622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5" name="Freeform 29"/>
          <p:cNvSpPr>
            <a:spLocks/>
          </p:cNvSpPr>
          <p:nvPr/>
        </p:nvSpPr>
        <p:spPr bwMode="auto">
          <a:xfrm>
            <a:off x="3657600" y="23622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Freeform 30"/>
          <p:cNvSpPr>
            <a:spLocks/>
          </p:cNvSpPr>
          <p:nvPr/>
        </p:nvSpPr>
        <p:spPr bwMode="auto">
          <a:xfrm>
            <a:off x="4419600" y="23622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Freeform 31"/>
          <p:cNvSpPr>
            <a:spLocks/>
          </p:cNvSpPr>
          <p:nvPr/>
        </p:nvSpPr>
        <p:spPr bwMode="auto">
          <a:xfrm>
            <a:off x="5181600" y="2362200"/>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Freeform 32"/>
          <p:cNvSpPr>
            <a:spLocks/>
          </p:cNvSpPr>
          <p:nvPr/>
        </p:nvSpPr>
        <p:spPr bwMode="auto">
          <a:xfrm>
            <a:off x="2895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Freeform 33"/>
          <p:cNvSpPr>
            <a:spLocks/>
          </p:cNvSpPr>
          <p:nvPr/>
        </p:nvSpPr>
        <p:spPr bwMode="auto">
          <a:xfrm>
            <a:off x="3657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0" name="Freeform 34"/>
          <p:cNvSpPr>
            <a:spLocks/>
          </p:cNvSpPr>
          <p:nvPr/>
        </p:nvSpPr>
        <p:spPr bwMode="auto">
          <a:xfrm>
            <a:off x="4419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Freeform 35"/>
          <p:cNvSpPr>
            <a:spLocks/>
          </p:cNvSpPr>
          <p:nvPr/>
        </p:nvSpPr>
        <p:spPr bwMode="auto">
          <a:xfrm>
            <a:off x="5188743" y="24003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Text Box 36"/>
          <p:cNvSpPr txBox="1">
            <a:spLocks noChangeArrowheads="1"/>
          </p:cNvSpPr>
          <p:nvPr/>
        </p:nvSpPr>
        <p:spPr bwMode="auto">
          <a:xfrm>
            <a:off x="8686800" y="6610290"/>
            <a:ext cx="304800" cy="400110"/>
          </a:xfrm>
          <a:prstGeom prst="rect">
            <a:avLst/>
          </a:prstGeom>
          <a:solidFill>
            <a:srgbClr val="FFFF00"/>
          </a:solidFill>
          <a:ln>
            <a:noFill/>
          </a:ln>
          <a:effectLst>
            <a:outerShdw dist="91581" dir="2021404"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pPr>
            <a:endParaRPr kumimoji="0" lang="en-US" sz="2000">
              <a:latin typeface="Arial" charset="0"/>
            </a:endParaRPr>
          </a:p>
        </p:txBody>
      </p:sp>
      <p:pic>
        <p:nvPicPr>
          <p:cNvPr id="55333" name="Picture 37" descr="den conCut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06" y="2971800"/>
            <a:ext cx="1074738" cy="1162050"/>
          </a:xfrm>
          <a:prstGeom prst="rect">
            <a:avLst/>
          </a:prstGeom>
          <a:noFill/>
          <a:extLst>
            <a:ext uri="{909E8E84-426E-40DD-AFC4-6F175D3DCCD1}">
              <a14:hiddenFill xmlns:a14="http://schemas.microsoft.com/office/drawing/2010/main">
                <a:solidFill>
                  <a:srgbClr val="FFFFFF"/>
                </a:solidFill>
              </a14:hiddenFill>
            </a:ext>
          </a:extLst>
        </p:spPr>
      </p:pic>
      <p:sp>
        <p:nvSpPr>
          <p:cNvPr id="55335" name="AutoShape 39"/>
          <p:cNvSpPr>
            <a:spLocks noChangeArrowheads="1"/>
          </p:cNvSpPr>
          <p:nvPr/>
        </p:nvSpPr>
        <p:spPr bwMode="auto">
          <a:xfrm rot="5400000" flipH="1">
            <a:off x="4121943" y="-1226343"/>
            <a:ext cx="214313" cy="7086600"/>
          </a:xfrm>
          <a:prstGeom prst="can">
            <a:avLst>
              <a:gd name="adj" fmla="val 52815"/>
            </a:avLst>
          </a:prstGeom>
          <a:solidFill>
            <a:srgbClr val="FF0000"/>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6" name="Rectangle 40"/>
          <p:cNvSpPr>
            <a:spLocks noChangeArrowheads="1"/>
          </p:cNvSpPr>
          <p:nvPr/>
        </p:nvSpPr>
        <p:spPr bwMode="auto">
          <a:xfrm>
            <a:off x="7026275" y="2209800"/>
            <a:ext cx="3651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7" name="AutoShape 41"/>
          <p:cNvSpPr>
            <a:spLocks noChangeArrowheads="1"/>
          </p:cNvSpPr>
          <p:nvPr/>
        </p:nvSpPr>
        <p:spPr bwMode="auto">
          <a:xfrm rot="5400000" flipH="1">
            <a:off x="358775" y="2095500"/>
            <a:ext cx="228600" cy="457200"/>
          </a:xfrm>
          <a:prstGeom prst="can">
            <a:avLst>
              <a:gd name="adj" fmla="val 3194"/>
            </a:avLst>
          </a:prstGeom>
          <a:solidFill>
            <a:srgbClr val="FF0000"/>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8" name="Text Box 42"/>
          <p:cNvSpPr txBox="1">
            <a:spLocks noChangeArrowheads="1"/>
          </p:cNvSpPr>
          <p:nvPr/>
        </p:nvSpPr>
        <p:spPr bwMode="auto">
          <a:xfrm>
            <a:off x="2146300" y="18669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0000FF"/>
                </a:solidFill>
                <a:cs typeface="Arial" charset="0"/>
              </a:rPr>
              <a:t>a</a:t>
            </a:r>
          </a:p>
        </p:txBody>
      </p:sp>
      <p:sp>
        <p:nvSpPr>
          <p:cNvPr id="55339" name="Text Box 43"/>
          <p:cNvSpPr txBox="1">
            <a:spLocks noChangeArrowheads="1"/>
          </p:cNvSpPr>
          <p:nvPr/>
        </p:nvSpPr>
        <p:spPr bwMode="auto">
          <a:xfrm>
            <a:off x="2882900" y="18669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0000FF"/>
                </a:solidFill>
                <a:cs typeface="Arial" charset="0"/>
              </a:rPr>
              <a:t>b</a:t>
            </a:r>
          </a:p>
        </p:txBody>
      </p:sp>
      <p:sp>
        <p:nvSpPr>
          <p:cNvPr id="55340" name="Text Box 44"/>
          <p:cNvSpPr txBox="1">
            <a:spLocks noChangeArrowheads="1"/>
          </p:cNvSpPr>
          <p:nvPr/>
        </p:nvSpPr>
        <p:spPr bwMode="auto">
          <a:xfrm>
            <a:off x="3670300" y="18542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0000FF"/>
                </a:solidFill>
                <a:cs typeface="Arial" charset="0"/>
              </a:rPr>
              <a:t>c</a:t>
            </a:r>
          </a:p>
        </p:txBody>
      </p:sp>
      <p:sp>
        <p:nvSpPr>
          <p:cNvPr id="55341" name="Text Box 45"/>
          <p:cNvSpPr txBox="1">
            <a:spLocks noChangeArrowheads="1"/>
          </p:cNvSpPr>
          <p:nvPr/>
        </p:nvSpPr>
        <p:spPr bwMode="auto">
          <a:xfrm>
            <a:off x="4394200" y="18669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0000FF"/>
                </a:solidFill>
                <a:cs typeface="Arial" charset="0"/>
              </a:rPr>
              <a:t>d</a:t>
            </a:r>
          </a:p>
        </p:txBody>
      </p:sp>
      <p:sp>
        <p:nvSpPr>
          <p:cNvPr id="55342" name="Text Box 46"/>
          <p:cNvSpPr txBox="1">
            <a:spLocks noChangeArrowheads="1"/>
          </p:cNvSpPr>
          <p:nvPr/>
        </p:nvSpPr>
        <p:spPr bwMode="auto">
          <a:xfrm>
            <a:off x="5181600" y="18669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0000FF"/>
                </a:solidFill>
                <a:cs typeface="Arial" charset="0"/>
              </a:rPr>
              <a:t>e</a:t>
            </a:r>
          </a:p>
        </p:txBody>
      </p:sp>
      <p:sp>
        <p:nvSpPr>
          <p:cNvPr id="55343" name="Text Box 47"/>
          <p:cNvSpPr txBox="1">
            <a:spLocks noChangeArrowheads="1"/>
          </p:cNvSpPr>
          <p:nvPr/>
        </p:nvSpPr>
        <p:spPr bwMode="auto">
          <a:xfrm>
            <a:off x="152400" y="1752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FF0000"/>
                </a:solidFill>
                <a:cs typeface="Arial" charset="0"/>
              </a:rPr>
              <a:t>A</a:t>
            </a:r>
          </a:p>
        </p:txBody>
      </p:sp>
      <p:sp>
        <p:nvSpPr>
          <p:cNvPr id="55344" name="Text Box 48"/>
          <p:cNvSpPr txBox="1">
            <a:spLocks noChangeArrowheads="1"/>
          </p:cNvSpPr>
          <p:nvPr/>
        </p:nvSpPr>
        <p:spPr bwMode="auto">
          <a:xfrm>
            <a:off x="6553200" y="1752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sz="2000" b="1">
                <a:solidFill>
                  <a:srgbClr val="FF0000"/>
                </a:solidFill>
                <a:cs typeface="Arial" charset="0"/>
              </a:rPr>
              <a:t>B</a:t>
            </a:r>
          </a:p>
        </p:txBody>
      </p:sp>
      <p:sp>
        <p:nvSpPr>
          <p:cNvPr id="53" name="Rectangle 52"/>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56" name="Text Box 13"/>
          <p:cNvSpPr txBox="1">
            <a:spLocks noChangeArrowheads="1"/>
          </p:cNvSpPr>
          <p:nvPr/>
        </p:nvSpPr>
        <p:spPr bwMode="auto">
          <a:xfrm>
            <a:off x="725035" y="4891338"/>
            <a:ext cx="58515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a:r>
              <a:rPr lang="en-US" sz="2800" b="1" u="sng">
                <a:solidFill>
                  <a:schemeClr val="accent5">
                    <a:lumMod val="60000"/>
                    <a:lumOff val="40000"/>
                  </a:schemeClr>
                </a:solidFill>
              </a:rPr>
              <a:t>Tiến hành thí nghiệm:</a:t>
            </a:r>
          </a:p>
        </p:txBody>
      </p:sp>
      <p:sp>
        <p:nvSpPr>
          <p:cNvPr id="57" name="Text Box 20"/>
          <p:cNvSpPr txBox="1">
            <a:spLocks noChangeArrowheads="1"/>
          </p:cNvSpPr>
          <p:nvPr/>
        </p:nvSpPr>
        <p:spPr bwMode="auto">
          <a:xfrm>
            <a:off x="762000" y="54102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a:spcBef>
                <a:spcPct val="50000"/>
              </a:spcBef>
            </a:pPr>
            <a:r>
              <a:rPr lang="en-US" sz="2800" b="1" i="1">
                <a:solidFill>
                  <a:srgbClr val="FFFF00"/>
                </a:solidFill>
              </a:rPr>
              <a:t>Dùng đèn cồn đốt nóng đầu A của thanh đồng.</a:t>
            </a:r>
          </a:p>
        </p:txBody>
      </p:sp>
      <p:sp>
        <p:nvSpPr>
          <p:cNvPr id="51" name="Rectangle 4"/>
          <p:cNvSpPr>
            <a:spLocks noChangeArrowheads="1"/>
          </p:cNvSpPr>
          <p:nvPr/>
        </p:nvSpPr>
        <p:spPr bwMode="auto">
          <a:xfrm>
            <a:off x="103496" y="82407"/>
            <a:ext cx="8915400" cy="6727938"/>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52" name="TextBox 51"/>
          <p:cNvSpPr txBox="1"/>
          <p:nvPr/>
        </p:nvSpPr>
        <p:spPr>
          <a:xfrm>
            <a:off x="644867" y="703232"/>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4" name="TextBox 53"/>
          <p:cNvSpPr txBox="1"/>
          <p:nvPr/>
        </p:nvSpPr>
        <p:spPr>
          <a:xfrm>
            <a:off x="983913" y="1209336"/>
            <a:ext cx="2454005" cy="553998"/>
          </a:xfrm>
          <a:prstGeom prst="rect">
            <a:avLst/>
          </a:prstGeom>
          <a:noFill/>
        </p:spPr>
        <p:txBody>
          <a:bodyPr wrap="none" rtlCol="0">
            <a:spAutoFit/>
          </a:bodyPr>
          <a:lstStyle/>
          <a:p>
            <a:r>
              <a:rPr lang="en-US" sz="3000" b="1" smtClean="0">
                <a:solidFill>
                  <a:srgbClr val="00B050"/>
                </a:solidFill>
                <a:latin typeface="Times New Roman" pitchFamily="18" charset="0"/>
                <a:cs typeface="Times New Roman" pitchFamily="18" charset="0"/>
              </a:rPr>
              <a:t>1. Thí nghiệm</a:t>
            </a:r>
            <a:endParaRPr lang="en-US" sz="3000" b="1">
              <a:solidFill>
                <a:srgbClr val="00B050"/>
              </a:solidFill>
              <a:latin typeface="Times New Roman" pitchFamily="18" charset="0"/>
              <a:cs typeface="Times New Roman" pitchFamily="18" charset="0"/>
            </a:endParaRPr>
          </a:p>
        </p:txBody>
      </p:sp>
      <p:cxnSp>
        <p:nvCxnSpPr>
          <p:cNvPr id="58" name="Straight Connector 57"/>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750"/>
                                        <p:tgtEl>
                                          <p:spTgt spid="5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type="lt">
                                    <p:tmPct val="0"/>
                                  </p:iterate>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ppt_x"/>
                                          </p:val>
                                        </p:tav>
                                        <p:tav tm="100000">
                                          <p:val>
                                            <p:strVal val="#ppt_x"/>
                                          </p:val>
                                        </p:tav>
                                      </p:tavLst>
                                    </p:anim>
                                    <p:anim calcmode="lin" valueType="num">
                                      <p:cBhvr additive="base">
                                        <p:cTn id="17" dur="500" fill="hold"/>
                                        <p:tgtEl>
                                          <p:spTgt spid="56"/>
                                        </p:tgtEl>
                                        <p:attrNameLst>
                                          <p:attrName>ppt_y</p:attrName>
                                        </p:attrNameLst>
                                      </p:cBhvr>
                                      <p:tavLst>
                                        <p:tav tm="0">
                                          <p:val>
                                            <p:strVal val="1+#ppt_h/2"/>
                                          </p:val>
                                        </p:tav>
                                        <p:tav tm="100000">
                                          <p:val>
                                            <p:strVal val="#ppt_y"/>
                                          </p:val>
                                        </p:tav>
                                      </p:tavLst>
                                    </p:anim>
                                  </p:childTnLst>
                                </p:cTn>
                              </p:par>
                              <p:par>
                                <p:cTn id="18" presetID="5" presetClass="entr" presetSubtype="10" fill="hold" grpId="0" nodeType="withEffect">
                                  <p:stCondLst>
                                    <p:cond delay="0"/>
                                  </p:stCondLst>
                                  <p:iterate type="lt">
                                    <p:tmPct val="0"/>
                                  </p:iterate>
                                  <p:childTnLst>
                                    <p:set>
                                      <p:cBhvr>
                                        <p:cTn id="19" dur="1" fill="hold">
                                          <p:stCondLst>
                                            <p:cond delay="0"/>
                                          </p:stCondLst>
                                        </p:cTn>
                                        <p:tgtEl>
                                          <p:spTgt spid="57"/>
                                        </p:tgtEl>
                                        <p:attrNameLst>
                                          <p:attrName>style.visibility</p:attrName>
                                        </p:attrNameLst>
                                      </p:cBhvr>
                                      <p:to>
                                        <p:strVal val="visible"/>
                                      </p:to>
                                    </p:set>
                                    <p:animEffect transition="in" filter="checkerboard(across)">
                                      <p:cBhvr>
                                        <p:cTn id="2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5332"/>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2" presetClass="entr" presetSubtype="8" fill="hold" grpId="0" nodeType="withEffect">
                                  <p:stCondLst>
                                    <p:cond delay="0"/>
                                  </p:stCondLst>
                                  <p:childTnLst>
                                    <p:set>
                                      <p:cBhvr>
                                        <p:cTn id="25" dur="1" fill="hold">
                                          <p:stCondLst>
                                            <p:cond delay="0"/>
                                          </p:stCondLst>
                                        </p:cTn>
                                        <p:tgtEl>
                                          <p:spTgt spid="55335"/>
                                        </p:tgtEl>
                                        <p:attrNameLst>
                                          <p:attrName>style.visibility</p:attrName>
                                        </p:attrNameLst>
                                      </p:cBhvr>
                                      <p:to>
                                        <p:strVal val="visible"/>
                                      </p:to>
                                    </p:set>
                                    <p:animEffect transition="in" filter="wipe(left)">
                                      <p:cBhvr>
                                        <p:cTn id="26" dur="39000"/>
                                        <p:tgtEl>
                                          <p:spTgt spid="5533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5337"/>
                                        </p:tgtEl>
                                        <p:attrNameLst>
                                          <p:attrName>style.visibility</p:attrName>
                                        </p:attrNameLst>
                                      </p:cBhvr>
                                      <p:to>
                                        <p:strVal val="visible"/>
                                      </p:to>
                                    </p:set>
                                    <p:animEffect transition="in" filter="wipe(right)">
                                      <p:cBhvr>
                                        <p:cTn id="29" dur="5000"/>
                                        <p:tgtEl>
                                          <p:spTgt spid="55337"/>
                                        </p:tgtEl>
                                      </p:cBhvr>
                                    </p:animEffect>
                                  </p:childTnLst>
                                </p:cTn>
                              </p:par>
                              <p:par>
                                <p:cTn id="30" presetID="10" presetClass="entr" presetSubtype="0" fill="hold" nodeType="withEffect">
                                  <p:stCondLst>
                                    <p:cond delay="0"/>
                                  </p:stCondLst>
                                  <p:childTnLst>
                                    <p:set>
                                      <p:cBhvr>
                                        <p:cTn id="31" dur="1" fill="hold">
                                          <p:stCondLst>
                                            <p:cond delay="0"/>
                                          </p:stCondLst>
                                        </p:cTn>
                                        <p:tgtEl>
                                          <p:spTgt spid="55321"/>
                                        </p:tgtEl>
                                        <p:attrNameLst>
                                          <p:attrName>style.visibility</p:attrName>
                                        </p:attrNameLst>
                                      </p:cBhvr>
                                      <p:to>
                                        <p:strVal val="visible"/>
                                      </p:to>
                                    </p:set>
                                    <p:animEffect transition="in" filter="fade">
                                      <p:cBhvr>
                                        <p:cTn id="32" dur="500"/>
                                        <p:tgtEl>
                                          <p:spTgt spid="55321"/>
                                        </p:tgtEl>
                                      </p:cBhvr>
                                    </p:animEffect>
                                  </p:childTnLst>
                                </p:cTn>
                              </p:par>
                              <p:par>
                                <p:cTn id="33" presetID="10" presetClass="exit" presetSubtype="0" fill="hold" grpId="0" nodeType="withEffect">
                                  <p:stCondLst>
                                    <p:cond delay="10500"/>
                                  </p:stCondLst>
                                  <p:childTnLst>
                                    <p:animEffect transition="out" filter="fade">
                                      <p:cBhvr>
                                        <p:cTn id="34" dur="2000"/>
                                        <p:tgtEl>
                                          <p:spTgt spid="55322"/>
                                        </p:tgtEl>
                                      </p:cBhvr>
                                    </p:animEffect>
                                    <p:set>
                                      <p:cBhvr>
                                        <p:cTn id="35" dur="1" fill="hold">
                                          <p:stCondLst>
                                            <p:cond delay="1999"/>
                                          </p:stCondLst>
                                        </p:cTn>
                                        <p:tgtEl>
                                          <p:spTgt spid="55322"/>
                                        </p:tgtEl>
                                        <p:attrNameLst>
                                          <p:attrName>style.visibility</p:attrName>
                                        </p:attrNameLst>
                                      </p:cBhvr>
                                      <p:to>
                                        <p:strVal val="hidden"/>
                                      </p:to>
                                    </p:set>
                                  </p:childTnLst>
                                </p:cTn>
                              </p:par>
                              <p:par>
                                <p:cTn id="36" presetID="10" presetClass="entr" presetSubtype="0" fill="hold" grpId="0" nodeType="withEffect">
                                  <p:stCondLst>
                                    <p:cond delay="10000"/>
                                  </p:stCondLst>
                                  <p:childTnLst>
                                    <p:set>
                                      <p:cBhvr>
                                        <p:cTn id="37" dur="1" fill="hold">
                                          <p:stCondLst>
                                            <p:cond delay="0"/>
                                          </p:stCondLst>
                                        </p:cTn>
                                        <p:tgtEl>
                                          <p:spTgt spid="55323"/>
                                        </p:tgtEl>
                                        <p:attrNameLst>
                                          <p:attrName>style.visibility</p:attrName>
                                        </p:attrNameLst>
                                      </p:cBhvr>
                                      <p:to>
                                        <p:strVal val="visible"/>
                                      </p:to>
                                    </p:set>
                                    <p:animEffect transition="in" filter="fade">
                                      <p:cBhvr>
                                        <p:cTn id="38" dur="2000"/>
                                        <p:tgtEl>
                                          <p:spTgt spid="55323"/>
                                        </p:tgtEl>
                                      </p:cBhvr>
                                    </p:animEffect>
                                  </p:childTnLst>
                                </p:cTn>
                              </p:par>
                              <p:par>
                                <p:cTn id="39" presetID="42" presetClass="path" presetSubtype="0" accel="50000" decel="50000" fill="hold" nodeType="withEffect">
                                  <p:stCondLst>
                                    <p:cond delay="13000"/>
                                  </p:stCondLst>
                                  <p:childTnLst>
                                    <p:animMotion origin="layout" path="M 0 0 L 0 0.27778 " pathEditMode="relative" rAng="0" ptsTypes="AA">
                                      <p:cBhvr>
                                        <p:cTn id="40" dur="2000" fill="hold"/>
                                        <p:tgtEl>
                                          <p:spTgt spid="55312"/>
                                        </p:tgtEl>
                                        <p:attrNameLst>
                                          <p:attrName>ppt_x</p:attrName>
                                          <p:attrName>ppt_y</p:attrName>
                                        </p:attrNameLst>
                                      </p:cBhvr>
                                      <p:rCtr x="0" y="13889"/>
                                    </p:animMotion>
                                  </p:childTnLst>
                                </p:cTn>
                              </p:par>
                              <p:par>
                                <p:cTn id="41" presetID="42" presetClass="path" presetSubtype="0" accel="50000" decel="50000" fill="hold" grpId="1" nodeType="withEffect">
                                  <p:stCondLst>
                                    <p:cond delay="13000"/>
                                  </p:stCondLst>
                                  <p:childTnLst>
                                    <p:animMotion origin="layout" path="M -1.11111E-6 -4.44444E-6 L 0.00972 0.28612 " pathEditMode="relative" rAng="0" ptsTypes="AA">
                                      <p:cBhvr>
                                        <p:cTn id="42" dur="2000" fill="hold"/>
                                        <p:tgtEl>
                                          <p:spTgt spid="55323"/>
                                        </p:tgtEl>
                                        <p:attrNameLst>
                                          <p:attrName>ppt_x</p:attrName>
                                          <p:attrName>ppt_y</p:attrName>
                                        </p:attrNameLst>
                                      </p:cBhvr>
                                      <p:rCtr x="486" y="14306"/>
                                    </p:animMotion>
                                  </p:childTnLst>
                                </p:cTn>
                              </p:par>
                              <p:par>
                                <p:cTn id="43" presetID="8" presetClass="emph" presetSubtype="0" fill="hold" grpId="2" nodeType="withEffect">
                                  <p:stCondLst>
                                    <p:cond delay="13000"/>
                                  </p:stCondLst>
                                  <p:childTnLst>
                                    <p:animRot by="1500000">
                                      <p:cBhvr>
                                        <p:cTn id="44" dur="2000" fill="hold"/>
                                        <p:tgtEl>
                                          <p:spTgt spid="55323"/>
                                        </p:tgtEl>
                                        <p:attrNameLst>
                                          <p:attrName>r</p:attrName>
                                        </p:attrNameLst>
                                      </p:cBhvr>
                                    </p:animRot>
                                  </p:childTnLst>
                                </p:cTn>
                              </p:par>
                              <p:par>
                                <p:cTn id="45" presetID="8" presetClass="emph" presetSubtype="0" fill="hold" nodeType="withEffect">
                                  <p:stCondLst>
                                    <p:cond delay="13000"/>
                                  </p:stCondLst>
                                  <p:childTnLst>
                                    <p:animRot by="1500000">
                                      <p:cBhvr>
                                        <p:cTn id="46" dur="2000" fill="hold"/>
                                        <p:tgtEl>
                                          <p:spTgt spid="55312"/>
                                        </p:tgtEl>
                                        <p:attrNameLst>
                                          <p:attrName>r</p:attrName>
                                        </p:attrNameLst>
                                      </p:cBhvr>
                                    </p:animRot>
                                  </p:childTnLst>
                                </p:cTn>
                              </p:par>
                              <p:par>
                                <p:cTn id="47" presetID="10" presetClass="exit" presetSubtype="0" fill="hold" grpId="0" nodeType="withEffect">
                                  <p:stCondLst>
                                    <p:cond delay="15500"/>
                                  </p:stCondLst>
                                  <p:childTnLst>
                                    <p:animEffect transition="out" filter="fade">
                                      <p:cBhvr>
                                        <p:cTn id="48" dur="2000"/>
                                        <p:tgtEl>
                                          <p:spTgt spid="55324"/>
                                        </p:tgtEl>
                                      </p:cBhvr>
                                    </p:animEffect>
                                    <p:set>
                                      <p:cBhvr>
                                        <p:cTn id="49" dur="1" fill="hold">
                                          <p:stCondLst>
                                            <p:cond delay="1999"/>
                                          </p:stCondLst>
                                        </p:cTn>
                                        <p:tgtEl>
                                          <p:spTgt spid="55324"/>
                                        </p:tgtEl>
                                        <p:attrNameLst>
                                          <p:attrName>style.visibility</p:attrName>
                                        </p:attrNameLst>
                                      </p:cBhvr>
                                      <p:to>
                                        <p:strVal val="hidden"/>
                                      </p:to>
                                    </p:set>
                                  </p:childTnLst>
                                </p:cTn>
                              </p:par>
                              <p:par>
                                <p:cTn id="50" presetID="10" presetClass="entr" presetSubtype="0" fill="hold" grpId="0" nodeType="withEffect">
                                  <p:stCondLst>
                                    <p:cond delay="15000"/>
                                  </p:stCondLst>
                                  <p:childTnLst>
                                    <p:set>
                                      <p:cBhvr>
                                        <p:cTn id="51" dur="1" fill="hold">
                                          <p:stCondLst>
                                            <p:cond delay="0"/>
                                          </p:stCondLst>
                                        </p:cTn>
                                        <p:tgtEl>
                                          <p:spTgt spid="55328"/>
                                        </p:tgtEl>
                                        <p:attrNameLst>
                                          <p:attrName>style.visibility</p:attrName>
                                        </p:attrNameLst>
                                      </p:cBhvr>
                                      <p:to>
                                        <p:strVal val="visible"/>
                                      </p:to>
                                    </p:set>
                                    <p:animEffect transition="in" filter="fade">
                                      <p:cBhvr>
                                        <p:cTn id="52" dur="2000"/>
                                        <p:tgtEl>
                                          <p:spTgt spid="55328"/>
                                        </p:tgtEl>
                                      </p:cBhvr>
                                    </p:animEffect>
                                  </p:childTnLst>
                                </p:cTn>
                              </p:par>
                              <p:par>
                                <p:cTn id="53" presetID="42" presetClass="path" presetSubtype="0" accel="50000" decel="50000" fill="hold" nodeType="withEffect">
                                  <p:stCondLst>
                                    <p:cond delay="17000"/>
                                  </p:stCondLst>
                                  <p:childTnLst>
                                    <p:animMotion origin="layout" path="M -3.33333E-6 0 L -3.33333E-6 0.26667 " pathEditMode="relative" rAng="0" ptsTypes="AA">
                                      <p:cBhvr>
                                        <p:cTn id="54" dur="2000" fill="hold"/>
                                        <p:tgtEl>
                                          <p:spTgt spid="55309"/>
                                        </p:tgtEl>
                                        <p:attrNameLst>
                                          <p:attrName>ppt_x</p:attrName>
                                          <p:attrName>ppt_y</p:attrName>
                                        </p:attrNameLst>
                                      </p:cBhvr>
                                      <p:rCtr x="0" y="13333"/>
                                    </p:animMotion>
                                  </p:childTnLst>
                                </p:cTn>
                              </p:par>
                              <p:par>
                                <p:cTn id="55" presetID="42" presetClass="path" presetSubtype="0" accel="50000" decel="50000" fill="hold" grpId="1" nodeType="withEffect">
                                  <p:stCondLst>
                                    <p:cond delay="17000"/>
                                  </p:stCondLst>
                                  <p:childTnLst>
                                    <p:animMotion origin="layout" path="M -4.44444E-6 -4.44444E-6 L 0.00973 0.275 " pathEditMode="relative" rAng="0" ptsTypes="AA">
                                      <p:cBhvr>
                                        <p:cTn id="56" dur="2000" fill="hold"/>
                                        <p:tgtEl>
                                          <p:spTgt spid="55328"/>
                                        </p:tgtEl>
                                        <p:attrNameLst>
                                          <p:attrName>ppt_x</p:attrName>
                                          <p:attrName>ppt_y</p:attrName>
                                        </p:attrNameLst>
                                      </p:cBhvr>
                                      <p:rCtr x="486" y="13750"/>
                                    </p:animMotion>
                                  </p:childTnLst>
                                </p:cTn>
                              </p:par>
                              <p:par>
                                <p:cTn id="57" presetID="8" presetClass="emph" presetSubtype="0" fill="hold" grpId="2" nodeType="withEffect">
                                  <p:stCondLst>
                                    <p:cond delay="17000"/>
                                  </p:stCondLst>
                                  <p:childTnLst>
                                    <p:animRot by="1500000">
                                      <p:cBhvr>
                                        <p:cTn id="58" dur="2000" fill="hold"/>
                                        <p:tgtEl>
                                          <p:spTgt spid="55328"/>
                                        </p:tgtEl>
                                        <p:attrNameLst>
                                          <p:attrName>r</p:attrName>
                                        </p:attrNameLst>
                                      </p:cBhvr>
                                    </p:animRot>
                                  </p:childTnLst>
                                </p:cTn>
                              </p:par>
                              <p:par>
                                <p:cTn id="59" presetID="8" presetClass="emph" presetSubtype="0" fill="hold" nodeType="withEffect">
                                  <p:stCondLst>
                                    <p:cond delay="17000"/>
                                  </p:stCondLst>
                                  <p:childTnLst>
                                    <p:animRot by="1500000">
                                      <p:cBhvr>
                                        <p:cTn id="60" dur="2000" fill="hold"/>
                                        <p:tgtEl>
                                          <p:spTgt spid="55309"/>
                                        </p:tgtEl>
                                        <p:attrNameLst>
                                          <p:attrName>r</p:attrName>
                                        </p:attrNameLst>
                                      </p:cBhvr>
                                    </p:animRot>
                                  </p:childTnLst>
                                </p:cTn>
                              </p:par>
                              <p:par>
                                <p:cTn id="61" presetID="10" presetClass="exit" presetSubtype="0" fill="hold" grpId="0" nodeType="withEffect">
                                  <p:stCondLst>
                                    <p:cond delay="20000"/>
                                  </p:stCondLst>
                                  <p:childTnLst>
                                    <p:animEffect transition="out" filter="fade">
                                      <p:cBhvr>
                                        <p:cTn id="62" dur="2000"/>
                                        <p:tgtEl>
                                          <p:spTgt spid="55325"/>
                                        </p:tgtEl>
                                      </p:cBhvr>
                                    </p:animEffect>
                                    <p:set>
                                      <p:cBhvr>
                                        <p:cTn id="63" dur="1" fill="hold">
                                          <p:stCondLst>
                                            <p:cond delay="1999"/>
                                          </p:stCondLst>
                                        </p:cTn>
                                        <p:tgtEl>
                                          <p:spTgt spid="55325"/>
                                        </p:tgtEl>
                                        <p:attrNameLst>
                                          <p:attrName>style.visibility</p:attrName>
                                        </p:attrNameLst>
                                      </p:cBhvr>
                                      <p:to>
                                        <p:strVal val="hidden"/>
                                      </p:to>
                                    </p:set>
                                  </p:childTnLst>
                                </p:cTn>
                              </p:par>
                              <p:par>
                                <p:cTn id="64" presetID="10" presetClass="entr" presetSubtype="0" fill="hold" grpId="0" nodeType="withEffect">
                                  <p:stCondLst>
                                    <p:cond delay="19000"/>
                                  </p:stCondLst>
                                  <p:childTnLst>
                                    <p:set>
                                      <p:cBhvr>
                                        <p:cTn id="65" dur="1" fill="hold">
                                          <p:stCondLst>
                                            <p:cond delay="0"/>
                                          </p:stCondLst>
                                        </p:cTn>
                                        <p:tgtEl>
                                          <p:spTgt spid="55329"/>
                                        </p:tgtEl>
                                        <p:attrNameLst>
                                          <p:attrName>style.visibility</p:attrName>
                                        </p:attrNameLst>
                                      </p:cBhvr>
                                      <p:to>
                                        <p:strVal val="visible"/>
                                      </p:to>
                                    </p:set>
                                    <p:animEffect transition="in" filter="fade">
                                      <p:cBhvr>
                                        <p:cTn id="66" dur="2000"/>
                                        <p:tgtEl>
                                          <p:spTgt spid="55329"/>
                                        </p:tgtEl>
                                      </p:cBhvr>
                                    </p:animEffect>
                                  </p:childTnLst>
                                </p:cTn>
                              </p:par>
                              <p:par>
                                <p:cTn id="67" presetID="42" presetClass="path" presetSubtype="0" accel="50000" decel="50000" fill="hold" nodeType="withEffect">
                                  <p:stCondLst>
                                    <p:cond delay="21000"/>
                                  </p:stCondLst>
                                  <p:childTnLst>
                                    <p:animMotion origin="layout" path="M 3.33333E-6 0 L 3.33333E-6 0.26667 " pathEditMode="relative" rAng="0" ptsTypes="AA">
                                      <p:cBhvr>
                                        <p:cTn id="68" dur="2000" fill="hold"/>
                                        <p:tgtEl>
                                          <p:spTgt spid="55306"/>
                                        </p:tgtEl>
                                        <p:attrNameLst>
                                          <p:attrName>ppt_x</p:attrName>
                                          <p:attrName>ppt_y</p:attrName>
                                        </p:attrNameLst>
                                      </p:cBhvr>
                                      <p:rCtr x="0" y="13333"/>
                                    </p:animMotion>
                                  </p:childTnLst>
                                </p:cTn>
                              </p:par>
                              <p:par>
                                <p:cTn id="69" presetID="42" presetClass="path" presetSubtype="0" accel="50000" decel="50000" fill="hold" grpId="1" nodeType="withEffect">
                                  <p:stCondLst>
                                    <p:cond delay="21000"/>
                                  </p:stCondLst>
                                  <p:childTnLst>
                                    <p:animMotion origin="layout" path="M 2.22222E-6 -4.44444E-6 L 0.01805 0.26389 " pathEditMode="relative" rAng="0" ptsTypes="AA">
                                      <p:cBhvr>
                                        <p:cTn id="70" dur="2000" fill="hold"/>
                                        <p:tgtEl>
                                          <p:spTgt spid="55329"/>
                                        </p:tgtEl>
                                        <p:attrNameLst>
                                          <p:attrName>ppt_x</p:attrName>
                                          <p:attrName>ppt_y</p:attrName>
                                        </p:attrNameLst>
                                      </p:cBhvr>
                                      <p:rCtr x="903" y="13194"/>
                                    </p:animMotion>
                                  </p:childTnLst>
                                </p:cTn>
                              </p:par>
                              <p:par>
                                <p:cTn id="71" presetID="8" presetClass="emph" presetSubtype="0" fill="hold" grpId="2" nodeType="withEffect">
                                  <p:stCondLst>
                                    <p:cond delay="21000"/>
                                  </p:stCondLst>
                                  <p:childTnLst>
                                    <p:animRot by="1740000">
                                      <p:cBhvr>
                                        <p:cTn id="72" dur="2000" fill="hold"/>
                                        <p:tgtEl>
                                          <p:spTgt spid="55329"/>
                                        </p:tgtEl>
                                        <p:attrNameLst>
                                          <p:attrName>r</p:attrName>
                                        </p:attrNameLst>
                                      </p:cBhvr>
                                    </p:animRot>
                                  </p:childTnLst>
                                </p:cTn>
                              </p:par>
                              <p:par>
                                <p:cTn id="73" presetID="8" presetClass="emph" presetSubtype="0" fill="hold" nodeType="withEffect">
                                  <p:stCondLst>
                                    <p:cond delay="21000"/>
                                  </p:stCondLst>
                                  <p:childTnLst>
                                    <p:animRot by="1740000">
                                      <p:cBhvr>
                                        <p:cTn id="74" dur="2000" fill="hold"/>
                                        <p:tgtEl>
                                          <p:spTgt spid="55306"/>
                                        </p:tgtEl>
                                        <p:attrNameLst>
                                          <p:attrName>r</p:attrName>
                                        </p:attrNameLst>
                                      </p:cBhvr>
                                    </p:animRot>
                                  </p:childTnLst>
                                </p:cTn>
                              </p:par>
                              <p:par>
                                <p:cTn id="75" presetID="10" presetClass="exit" presetSubtype="0" fill="hold" grpId="0" nodeType="withEffect">
                                  <p:stCondLst>
                                    <p:cond delay="24500"/>
                                  </p:stCondLst>
                                  <p:childTnLst>
                                    <p:animEffect transition="out" filter="fade">
                                      <p:cBhvr>
                                        <p:cTn id="76" dur="2000"/>
                                        <p:tgtEl>
                                          <p:spTgt spid="55326"/>
                                        </p:tgtEl>
                                      </p:cBhvr>
                                    </p:animEffect>
                                    <p:set>
                                      <p:cBhvr>
                                        <p:cTn id="77" dur="1" fill="hold">
                                          <p:stCondLst>
                                            <p:cond delay="1999"/>
                                          </p:stCondLst>
                                        </p:cTn>
                                        <p:tgtEl>
                                          <p:spTgt spid="55326"/>
                                        </p:tgtEl>
                                        <p:attrNameLst>
                                          <p:attrName>style.visibility</p:attrName>
                                        </p:attrNameLst>
                                      </p:cBhvr>
                                      <p:to>
                                        <p:strVal val="hidden"/>
                                      </p:to>
                                    </p:set>
                                  </p:childTnLst>
                                </p:cTn>
                              </p:par>
                              <p:par>
                                <p:cTn id="78" presetID="10" presetClass="entr" presetSubtype="0" fill="hold" grpId="0" nodeType="withEffect">
                                  <p:stCondLst>
                                    <p:cond delay="25000"/>
                                  </p:stCondLst>
                                  <p:childTnLst>
                                    <p:set>
                                      <p:cBhvr>
                                        <p:cTn id="79" dur="1" fill="hold">
                                          <p:stCondLst>
                                            <p:cond delay="0"/>
                                          </p:stCondLst>
                                        </p:cTn>
                                        <p:tgtEl>
                                          <p:spTgt spid="55330"/>
                                        </p:tgtEl>
                                        <p:attrNameLst>
                                          <p:attrName>style.visibility</p:attrName>
                                        </p:attrNameLst>
                                      </p:cBhvr>
                                      <p:to>
                                        <p:strVal val="visible"/>
                                      </p:to>
                                    </p:set>
                                    <p:animEffect transition="in" filter="fade">
                                      <p:cBhvr>
                                        <p:cTn id="80" dur="2000"/>
                                        <p:tgtEl>
                                          <p:spTgt spid="55330"/>
                                        </p:tgtEl>
                                      </p:cBhvr>
                                    </p:animEffect>
                                  </p:childTnLst>
                                </p:cTn>
                              </p:par>
                              <p:par>
                                <p:cTn id="81" presetID="42" presetClass="path" presetSubtype="0" accel="50000" decel="50000" fill="hold" nodeType="withEffect">
                                  <p:stCondLst>
                                    <p:cond delay="26000"/>
                                  </p:stCondLst>
                                  <p:childTnLst>
                                    <p:animMotion origin="layout" path="M 0 0 L 0 0.27778 " pathEditMode="relative" rAng="0" ptsTypes="AA">
                                      <p:cBhvr>
                                        <p:cTn id="82" dur="2000" fill="hold"/>
                                        <p:tgtEl>
                                          <p:spTgt spid="55315"/>
                                        </p:tgtEl>
                                        <p:attrNameLst>
                                          <p:attrName>ppt_x</p:attrName>
                                          <p:attrName>ppt_y</p:attrName>
                                        </p:attrNameLst>
                                      </p:cBhvr>
                                      <p:rCtr x="0" y="13889"/>
                                    </p:animMotion>
                                  </p:childTnLst>
                                </p:cTn>
                              </p:par>
                              <p:par>
                                <p:cTn id="83" presetID="42" presetClass="path" presetSubtype="0" accel="50000" decel="50000" fill="hold" grpId="1" nodeType="withEffect">
                                  <p:stCondLst>
                                    <p:cond delay="26000"/>
                                  </p:stCondLst>
                                  <p:childTnLst>
                                    <p:animMotion origin="layout" path="M -1.11111E-6 -4.44444E-6 L 0.01806 0.275 " pathEditMode="relative" rAng="0" ptsTypes="AA">
                                      <p:cBhvr>
                                        <p:cTn id="84" dur="2000" fill="hold"/>
                                        <p:tgtEl>
                                          <p:spTgt spid="55330"/>
                                        </p:tgtEl>
                                        <p:attrNameLst>
                                          <p:attrName>ppt_x</p:attrName>
                                          <p:attrName>ppt_y</p:attrName>
                                        </p:attrNameLst>
                                      </p:cBhvr>
                                      <p:rCtr x="903" y="13750"/>
                                    </p:animMotion>
                                  </p:childTnLst>
                                </p:cTn>
                              </p:par>
                              <p:par>
                                <p:cTn id="85" presetID="8" presetClass="emph" presetSubtype="0" fill="hold" grpId="2" nodeType="withEffect">
                                  <p:stCondLst>
                                    <p:cond delay="27000"/>
                                  </p:stCondLst>
                                  <p:childTnLst>
                                    <p:animRot by="1920000">
                                      <p:cBhvr>
                                        <p:cTn id="86" dur="2000" fill="hold"/>
                                        <p:tgtEl>
                                          <p:spTgt spid="55330"/>
                                        </p:tgtEl>
                                        <p:attrNameLst>
                                          <p:attrName>r</p:attrName>
                                        </p:attrNameLst>
                                      </p:cBhvr>
                                    </p:animRot>
                                  </p:childTnLst>
                                </p:cTn>
                              </p:par>
                              <p:par>
                                <p:cTn id="87" presetID="8" presetClass="emph" presetSubtype="0" fill="hold" nodeType="withEffect">
                                  <p:stCondLst>
                                    <p:cond delay="27000"/>
                                  </p:stCondLst>
                                  <p:childTnLst>
                                    <p:animRot by="1920000">
                                      <p:cBhvr>
                                        <p:cTn id="88" dur="2000" fill="hold"/>
                                        <p:tgtEl>
                                          <p:spTgt spid="55315"/>
                                        </p:tgtEl>
                                        <p:attrNameLst>
                                          <p:attrName>r</p:attrName>
                                        </p:attrNameLst>
                                      </p:cBhvr>
                                    </p:animRot>
                                  </p:childTnLst>
                                </p:cTn>
                              </p:par>
                              <p:par>
                                <p:cTn id="89" presetID="10" presetClass="exit" presetSubtype="0" fill="hold" grpId="0" nodeType="withEffect">
                                  <p:stCondLst>
                                    <p:cond delay="28000"/>
                                  </p:stCondLst>
                                  <p:childTnLst>
                                    <p:animEffect transition="out" filter="fade">
                                      <p:cBhvr>
                                        <p:cTn id="90" dur="1000"/>
                                        <p:tgtEl>
                                          <p:spTgt spid="55327"/>
                                        </p:tgtEl>
                                      </p:cBhvr>
                                    </p:animEffect>
                                    <p:set>
                                      <p:cBhvr>
                                        <p:cTn id="91" dur="1" fill="hold">
                                          <p:stCondLst>
                                            <p:cond delay="999"/>
                                          </p:stCondLst>
                                        </p:cTn>
                                        <p:tgtEl>
                                          <p:spTgt spid="55327"/>
                                        </p:tgtEl>
                                        <p:attrNameLst>
                                          <p:attrName>style.visibility</p:attrName>
                                        </p:attrNameLst>
                                      </p:cBhvr>
                                      <p:to>
                                        <p:strVal val="hidden"/>
                                      </p:to>
                                    </p:set>
                                  </p:childTnLst>
                                </p:cTn>
                              </p:par>
                              <p:par>
                                <p:cTn id="92" presetID="10" presetClass="entr" presetSubtype="0" fill="hold" grpId="0" nodeType="withEffect">
                                  <p:stCondLst>
                                    <p:cond delay="28000"/>
                                  </p:stCondLst>
                                  <p:childTnLst>
                                    <p:set>
                                      <p:cBhvr>
                                        <p:cTn id="93" dur="1" fill="hold">
                                          <p:stCondLst>
                                            <p:cond delay="0"/>
                                          </p:stCondLst>
                                        </p:cTn>
                                        <p:tgtEl>
                                          <p:spTgt spid="55331"/>
                                        </p:tgtEl>
                                        <p:attrNameLst>
                                          <p:attrName>style.visibility</p:attrName>
                                        </p:attrNameLst>
                                      </p:cBhvr>
                                      <p:to>
                                        <p:strVal val="visible"/>
                                      </p:to>
                                    </p:set>
                                    <p:animEffect transition="in" filter="fade">
                                      <p:cBhvr>
                                        <p:cTn id="94" dur="1000"/>
                                        <p:tgtEl>
                                          <p:spTgt spid="55331"/>
                                        </p:tgtEl>
                                      </p:cBhvr>
                                    </p:animEffect>
                                  </p:childTnLst>
                                </p:cTn>
                              </p:par>
                              <p:par>
                                <p:cTn id="95" presetID="42" presetClass="path" presetSubtype="0" accel="50000" decel="50000" fill="hold" nodeType="withEffect">
                                  <p:stCondLst>
                                    <p:cond delay="28000"/>
                                  </p:stCondLst>
                                  <p:childTnLst>
                                    <p:animMotion origin="layout" path="M -3.33333E-6 2.52544E-6 L -3.33333E-6 0.26665 " pathEditMode="relative" rAng="0" ptsTypes="AA">
                                      <p:cBhvr>
                                        <p:cTn id="96" dur="1000" fill="hold"/>
                                        <p:tgtEl>
                                          <p:spTgt spid="55318"/>
                                        </p:tgtEl>
                                        <p:attrNameLst>
                                          <p:attrName>ppt_x</p:attrName>
                                          <p:attrName>ppt_y</p:attrName>
                                        </p:attrNameLst>
                                      </p:cBhvr>
                                      <p:rCtr x="0" y="13321"/>
                                    </p:animMotion>
                                  </p:childTnLst>
                                </p:cTn>
                              </p:par>
                              <p:par>
                                <p:cTn id="97" presetID="42" presetClass="path" presetSubtype="0" accel="50000" decel="50000" fill="hold" grpId="1" nodeType="withEffect">
                                  <p:stCondLst>
                                    <p:cond delay="28000"/>
                                  </p:stCondLst>
                                  <p:childTnLst>
                                    <p:animMotion origin="layout" path="M -0.0007 -0.00277 L -0.00764 0.27221 " pathEditMode="relative" rAng="0" ptsTypes="AA">
                                      <p:cBhvr>
                                        <p:cTn id="98" dur="1000" fill="hold"/>
                                        <p:tgtEl>
                                          <p:spTgt spid="55331"/>
                                        </p:tgtEl>
                                        <p:attrNameLst>
                                          <p:attrName>ppt_x</p:attrName>
                                          <p:attrName>ppt_y</p:attrName>
                                        </p:attrNameLst>
                                      </p:cBhvr>
                                      <p:rCtr x="-347" y="13737"/>
                                    </p:animMotion>
                                  </p:childTnLst>
                                </p:cTn>
                              </p:par>
                              <p:par>
                                <p:cTn id="99" presetID="8" presetClass="emph" presetSubtype="0" fill="hold" grpId="2" nodeType="withEffect">
                                  <p:stCondLst>
                                    <p:cond delay="28000"/>
                                  </p:stCondLst>
                                  <p:childTnLst>
                                    <p:animRot by="-1140000">
                                      <p:cBhvr>
                                        <p:cTn id="100" dur="1000" fill="hold"/>
                                        <p:tgtEl>
                                          <p:spTgt spid="55331"/>
                                        </p:tgtEl>
                                        <p:attrNameLst>
                                          <p:attrName>r</p:attrName>
                                        </p:attrNameLst>
                                      </p:cBhvr>
                                    </p:animRot>
                                  </p:childTnLst>
                                </p:cTn>
                              </p:par>
                            </p:childTnLst>
                          </p:cTn>
                        </p:par>
                      </p:childTnLst>
                    </p:cTn>
                  </p:par>
                </p:childTnLst>
              </p:cTn>
              <p:nextCondLst>
                <p:cond evt="onClick" delay="0">
                  <p:tgtEl>
                    <p:spTgt spid="55332"/>
                  </p:tgtEl>
                </p:cond>
              </p:nextCondLst>
            </p:seq>
          </p:childTnLst>
        </p:cTn>
      </p:par>
    </p:tnLst>
    <p:bldLst>
      <p:bldP spid="55322" grpId="0" animBg="1"/>
      <p:bldP spid="55323" grpId="0" animBg="1"/>
      <p:bldP spid="55323" grpId="1" animBg="1"/>
      <p:bldP spid="55323" grpId="2" animBg="1"/>
      <p:bldP spid="55324" grpId="0" animBg="1"/>
      <p:bldP spid="55325" grpId="0" animBg="1"/>
      <p:bldP spid="55326" grpId="0" animBg="1"/>
      <p:bldP spid="55327" grpId="0" animBg="1"/>
      <p:bldP spid="55328" grpId="0" animBg="1"/>
      <p:bldP spid="55328" grpId="1" animBg="1"/>
      <p:bldP spid="55328" grpId="2" animBg="1"/>
      <p:bldP spid="55329" grpId="0" animBg="1"/>
      <p:bldP spid="55329" grpId="1" animBg="1"/>
      <p:bldP spid="55329" grpId="2" animBg="1"/>
      <p:bldP spid="55330" grpId="0" animBg="1"/>
      <p:bldP spid="55330" grpId="1" animBg="1"/>
      <p:bldP spid="55330" grpId="2" animBg="1"/>
      <p:bldP spid="55331" grpId="0" animBg="1"/>
      <p:bldP spid="55331" grpId="1" animBg="1"/>
      <p:bldP spid="55331" grpId="2" animBg="1"/>
      <p:bldP spid="55335" grpId="0" animBg="1"/>
      <p:bldP spid="55337" grpId="0" animBg="1"/>
      <p:bldP spid="56" grpId="0"/>
      <p:bldP spid="57" grpId="0"/>
      <p:bldP spid="52"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57549" y="895081"/>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457200" y="1505986"/>
            <a:ext cx="2349810"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1. Thí nghiệm</a:t>
            </a:r>
            <a:endParaRPr lang="en-US" sz="3000">
              <a:solidFill>
                <a:srgbClr val="00B050"/>
              </a:solidFill>
              <a:latin typeface="Times New Roman" pitchFamily="18" charset="0"/>
              <a:cs typeface="Times New Roman" pitchFamily="18" charset="0"/>
            </a:endParaRPr>
          </a:p>
        </p:txBody>
      </p:sp>
      <p:sp>
        <p:nvSpPr>
          <p:cNvPr id="8" name="TextBox 7"/>
          <p:cNvSpPr txBox="1"/>
          <p:nvPr/>
        </p:nvSpPr>
        <p:spPr>
          <a:xfrm>
            <a:off x="457200" y="2143741"/>
            <a:ext cx="2818785"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2. Trả lời câu hỏi</a:t>
            </a:r>
            <a:endParaRPr lang="en-US" sz="3000">
              <a:solidFill>
                <a:srgbClr val="00B050"/>
              </a:solidFill>
              <a:latin typeface="Times New Roman" pitchFamily="18" charset="0"/>
              <a:cs typeface="Times New Roman" pitchFamily="18" charset="0"/>
            </a:endParaRPr>
          </a:p>
        </p:txBody>
      </p:sp>
      <p:sp>
        <p:nvSpPr>
          <p:cNvPr id="11" name="Text Box 21"/>
          <p:cNvSpPr txBox="1">
            <a:spLocks noChangeArrowheads="1"/>
          </p:cNvSpPr>
          <p:nvPr/>
        </p:nvSpPr>
        <p:spPr bwMode="auto">
          <a:xfrm>
            <a:off x="4267199" y="2164129"/>
            <a:ext cx="43935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lang="en-US" b="1" u="sng">
                <a:solidFill>
                  <a:srgbClr val="7030A0"/>
                </a:solidFill>
                <a:cs typeface="Times New Roman" pitchFamily="18" charset="0"/>
              </a:rPr>
              <a:t>C</a:t>
            </a:r>
            <a:r>
              <a:rPr lang="en-US" b="1" u="sng" baseline="-25000">
                <a:solidFill>
                  <a:srgbClr val="7030A0"/>
                </a:solidFill>
                <a:cs typeface="Times New Roman" pitchFamily="18" charset="0"/>
              </a:rPr>
              <a:t>1</a:t>
            </a:r>
            <a:r>
              <a:rPr lang="en-US" b="1" u="sng">
                <a:solidFill>
                  <a:srgbClr val="7030A0"/>
                </a:solidFill>
                <a:cs typeface="Times New Roman" pitchFamily="18" charset="0"/>
              </a:rPr>
              <a:t>: </a:t>
            </a:r>
            <a:r>
              <a:rPr lang="en-US" sz="2800">
                <a:cs typeface="Times New Roman" pitchFamily="18" charset="0"/>
              </a:rPr>
              <a:t>C</a:t>
            </a:r>
            <a:r>
              <a:rPr lang="vi-VN" sz="2800">
                <a:cs typeface="Times New Roman" pitchFamily="18" charset="0"/>
              </a:rPr>
              <a:t>ác</a:t>
            </a:r>
            <a:r>
              <a:rPr lang="en-US" sz="2800">
                <a:cs typeface="Times New Roman" pitchFamily="18" charset="0"/>
              </a:rPr>
              <a:t> </a:t>
            </a:r>
            <a:r>
              <a:rPr lang="vi-VN" sz="2800">
                <a:cs typeface="Times New Roman" pitchFamily="18" charset="0"/>
              </a:rPr>
              <a:t>đ</a:t>
            </a:r>
            <a:r>
              <a:rPr lang="en-US" sz="2800">
                <a:cs typeface="Times New Roman" pitchFamily="18" charset="0"/>
              </a:rPr>
              <a:t>inh r</a:t>
            </a:r>
            <a:r>
              <a:rPr lang="vi-VN" sz="2800">
                <a:cs typeface="Times New Roman" pitchFamily="18" charset="0"/>
              </a:rPr>
              <a:t>ơ</a:t>
            </a:r>
            <a:r>
              <a:rPr lang="en-US" sz="2800">
                <a:cs typeface="Times New Roman" pitchFamily="18" charset="0"/>
              </a:rPr>
              <a:t>i xu</a:t>
            </a:r>
            <a:r>
              <a:rPr lang="vi-VN" sz="2800">
                <a:cs typeface="Times New Roman" pitchFamily="18" charset="0"/>
              </a:rPr>
              <a:t>ống</a:t>
            </a:r>
            <a:r>
              <a:rPr lang="en-US" sz="2800">
                <a:cs typeface="Times New Roman" pitchFamily="18" charset="0"/>
              </a:rPr>
              <a:t> ch</a:t>
            </a:r>
            <a:r>
              <a:rPr lang="vi-VN" sz="2800">
                <a:cs typeface="Times New Roman" pitchFamily="18" charset="0"/>
              </a:rPr>
              <a:t>ứng</a:t>
            </a:r>
            <a:r>
              <a:rPr lang="en-US" sz="2800">
                <a:cs typeface="Times New Roman" pitchFamily="18" charset="0"/>
              </a:rPr>
              <a:t> t</a:t>
            </a:r>
            <a:r>
              <a:rPr lang="vi-VN" sz="2800">
                <a:cs typeface="Times New Roman" pitchFamily="18" charset="0"/>
              </a:rPr>
              <a:t>ỏ</a:t>
            </a:r>
            <a:r>
              <a:rPr lang="en-US" sz="2800">
                <a:cs typeface="Times New Roman" pitchFamily="18" charset="0"/>
              </a:rPr>
              <a:t> </a:t>
            </a:r>
            <a:r>
              <a:rPr lang="vi-VN" sz="2800">
                <a:cs typeface="Times New Roman" pitchFamily="18" charset="0"/>
              </a:rPr>
              <a:t>đ</a:t>
            </a:r>
            <a:r>
              <a:rPr lang="en-US" sz="2800">
                <a:cs typeface="Times New Roman" pitchFamily="18" charset="0"/>
              </a:rPr>
              <a:t>i</a:t>
            </a:r>
            <a:r>
              <a:rPr lang="vi-VN" sz="2800">
                <a:cs typeface="Times New Roman" pitchFamily="18" charset="0"/>
              </a:rPr>
              <a:t>ều</a:t>
            </a:r>
            <a:r>
              <a:rPr lang="en-US" sz="2800">
                <a:cs typeface="Times New Roman" pitchFamily="18" charset="0"/>
              </a:rPr>
              <a:t> g</a:t>
            </a:r>
            <a:r>
              <a:rPr lang="vi-VN" sz="2800">
                <a:cs typeface="Times New Roman" pitchFamily="18" charset="0"/>
              </a:rPr>
              <a:t>ì</a:t>
            </a:r>
            <a:r>
              <a:rPr lang="en-US" sz="2800">
                <a:cs typeface="Times New Roman" pitchFamily="18" charset="0"/>
              </a:rPr>
              <a:t>?</a:t>
            </a:r>
            <a:endParaRPr lang="vi-VN" sz="2800">
              <a:cs typeface="Times New Roman" pitchFamily="18" charset="0"/>
            </a:endParaRPr>
          </a:p>
        </p:txBody>
      </p:sp>
      <p:sp>
        <p:nvSpPr>
          <p:cNvPr id="12" name="Text Box 22"/>
          <p:cNvSpPr txBox="1">
            <a:spLocks noChangeArrowheads="1"/>
          </p:cNvSpPr>
          <p:nvPr/>
        </p:nvSpPr>
        <p:spPr bwMode="auto">
          <a:xfrm>
            <a:off x="4038599" y="3397647"/>
            <a:ext cx="4815385" cy="138499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eaLnBrk="1" hangingPunct="1"/>
            <a:r>
              <a:rPr lang="en-US" sz="2800" smtClean="0">
                <a:solidFill>
                  <a:srgbClr val="0000FF"/>
                </a:solidFill>
                <a:cs typeface="Times New Roman" pitchFamily="18" charset="0"/>
              </a:rPr>
              <a:t>C</a:t>
            </a:r>
            <a:r>
              <a:rPr lang="vi-VN" sz="2800">
                <a:solidFill>
                  <a:srgbClr val="0000FF"/>
                </a:solidFill>
                <a:cs typeface="Times New Roman" pitchFamily="18" charset="0"/>
              </a:rPr>
              <a:t>ác</a:t>
            </a:r>
            <a:r>
              <a:rPr lang="en-US" sz="2800">
                <a:solidFill>
                  <a:srgbClr val="0000FF"/>
                </a:solidFill>
                <a:cs typeface="Times New Roman" pitchFamily="18" charset="0"/>
              </a:rPr>
              <a:t> </a:t>
            </a:r>
            <a:r>
              <a:rPr lang="vi-VN" sz="2800">
                <a:solidFill>
                  <a:srgbClr val="0000FF"/>
                </a:solidFill>
                <a:cs typeface="Times New Roman" pitchFamily="18" charset="0"/>
              </a:rPr>
              <a:t>đ</a:t>
            </a:r>
            <a:r>
              <a:rPr lang="en-US" sz="2800">
                <a:solidFill>
                  <a:srgbClr val="0000FF"/>
                </a:solidFill>
                <a:cs typeface="Times New Roman" pitchFamily="18" charset="0"/>
              </a:rPr>
              <a:t>inh r</a:t>
            </a:r>
            <a:r>
              <a:rPr lang="vi-VN" sz="2800">
                <a:solidFill>
                  <a:srgbClr val="0000FF"/>
                </a:solidFill>
                <a:cs typeface="Times New Roman" pitchFamily="18" charset="0"/>
              </a:rPr>
              <a:t>ơ</a:t>
            </a:r>
            <a:r>
              <a:rPr lang="en-US" sz="2800">
                <a:solidFill>
                  <a:srgbClr val="0000FF"/>
                </a:solidFill>
                <a:cs typeface="Times New Roman" pitchFamily="18" charset="0"/>
              </a:rPr>
              <a:t>i xu</a:t>
            </a:r>
            <a:r>
              <a:rPr lang="vi-VN" sz="2800">
                <a:solidFill>
                  <a:srgbClr val="0000FF"/>
                </a:solidFill>
                <a:cs typeface="Times New Roman" pitchFamily="18" charset="0"/>
              </a:rPr>
              <a:t>ống</a:t>
            </a:r>
            <a:r>
              <a:rPr lang="en-US" sz="2800">
                <a:solidFill>
                  <a:srgbClr val="0000FF"/>
                </a:solidFill>
                <a:cs typeface="Times New Roman" pitchFamily="18" charset="0"/>
              </a:rPr>
              <a:t> ch</a:t>
            </a:r>
            <a:r>
              <a:rPr lang="vi-VN" sz="2800">
                <a:solidFill>
                  <a:srgbClr val="0000FF"/>
                </a:solidFill>
                <a:cs typeface="Times New Roman" pitchFamily="18" charset="0"/>
              </a:rPr>
              <a:t>ứng</a:t>
            </a:r>
            <a:r>
              <a:rPr lang="en-US" sz="2800">
                <a:solidFill>
                  <a:srgbClr val="0000FF"/>
                </a:solidFill>
                <a:cs typeface="Times New Roman" pitchFamily="18" charset="0"/>
              </a:rPr>
              <a:t> t</a:t>
            </a:r>
            <a:r>
              <a:rPr lang="vi-VN" sz="2800">
                <a:solidFill>
                  <a:srgbClr val="0000FF"/>
                </a:solidFill>
                <a:cs typeface="Times New Roman" pitchFamily="18" charset="0"/>
              </a:rPr>
              <a:t>ỏ</a:t>
            </a:r>
            <a:r>
              <a:rPr lang="en-US" sz="2800">
                <a:solidFill>
                  <a:srgbClr val="0000FF"/>
                </a:solidFill>
                <a:cs typeface="Times New Roman" pitchFamily="18" charset="0"/>
              </a:rPr>
              <a:t> nhi</a:t>
            </a:r>
            <a:r>
              <a:rPr lang="vi-VN" sz="2800">
                <a:solidFill>
                  <a:srgbClr val="0000FF"/>
                </a:solidFill>
                <a:cs typeface="Times New Roman" pitchFamily="18" charset="0"/>
              </a:rPr>
              <a:t>ệt</a:t>
            </a:r>
            <a:r>
              <a:rPr lang="en-US" sz="2800">
                <a:solidFill>
                  <a:srgbClr val="0000FF"/>
                </a:solidFill>
                <a:cs typeface="Times New Roman" pitchFamily="18" charset="0"/>
              </a:rPr>
              <a:t> </a:t>
            </a:r>
            <a:r>
              <a:rPr lang="vi-VN" sz="2800">
                <a:solidFill>
                  <a:srgbClr val="0000FF"/>
                </a:solidFill>
                <a:cs typeface="Times New Roman" pitchFamily="18" charset="0"/>
              </a:rPr>
              <a:t>đã</a:t>
            </a:r>
            <a:r>
              <a:rPr lang="en-US" sz="2800">
                <a:solidFill>
                  <a:srgbClr val="0000FF"/>
                </a:solidFill>
                <a:cs typeface="Times New Roman" pitchFamily="18" charset="0"/>
              </a:rPr>
              <a:t> truy</a:t>
            </a:r>
            <a:r>
              <a:rPr lang="vi-VN" sz="2800">
                <a:solidFill>
                  <a:srgbClr val="0000FF"/>
                </a:solidFill>
                <a:cs typeface="Times New Roman" pitchFamily="18" charset="0"/>
              </a:rPr>
              <a:t>ền</a:t>
            </a:r>
            <a:r>
              <a:rPr lang="en-US" sz="2800">
                <a:solidFill>
                  <a:srgbClr val="0000FF"/>
                </a:solidFill>
                <a:cs typeface="Times New Roman" pitchFamily="18" charset="0"/>
              </a:rPr>
              <a:t> </a:t>
            </a:r>
            <a:r>
              <a:rPr lang="vi-VN" sz="2800">
                <a:solidFill>
                  <a:srgbClr val="0000FF"/>
                </a:solidFill>
                <a:cs typeface="Times New Roman" pitchFamily="18" charset="0"/>
              </a:rPr>
              <a:t>đến</a:t>
            </a:r>
            <a:r>
              <a:rPr lang="en-US" sz="2800">
                <a:solidFill>
                  <a:srgbClr val="0000FF"/>
                </a:solidFill>
                <a:cs typeface="Times New Roman" pitchFamily="18" charset="0"/>
              </a:rPr>
              <a:t> s</a:t>
            </a:r>
            <a:r>
              <a:rPr lang="vi-VN" sz="2800">
                <a:solidFill>
                  <a:srgbClr val="0000FF"/>
                </a:solidFill>
                <a:cs typeface="Times New Roman" pitchFamily="18" charset="0"/>
              </a:rPr>
              <a:t>áp</a:t>
            </a:r>
            <a:r>
              <a:rPr lang="en-US" sz="2800">
                <a:solidFill>
                  <a:srgbClr val="0000FF"/>
                </a:solidFill>
                <a:cs typeface="Times New Roman" pitchFamily="18" charset="0"/>
              </a:rPr>
              <a:t> l</a:t>
            </a:r>
            <a:r>
              <a:rPr lang="vi-VN" sz="2800">
                <a:solidFill>
                  <a:srgbClr val="0000FF"/>
                </a:solidFill>
                <a:cs typeface="Times New Roman" pitchFamily="18" charset="0"/>
              </a:rPr>
              <a:t>àm</a:t>
            </a:r>
            <a:r>
              <a:rPr lang="en-US" sz="2800">
                <a:solidFill>
                  <a:srgbClr val="0000FF"/>
                </a:solidFill>
                <a:cs typeface="Times New Roman" pitchFamily="18" charset="0"/>
              </a:rPr>
              <a:t> cho s</a:t>
            </a:r>
            <a:r>
              <a:rPr lang="vi-VN" sz="2800">
                <a:solidFill>
                  <a:srgbClr val="0000FF"/>
                </a:solidFill>
                <a:cs typeface="Times New Roman" pitchFamily="18" charset="0"/>
              </a:rPr>
              <a:t>áp</a:t>
            </a:r>
            <a:r>
              <a:rPr lang="en-US" sz="2800">
                <a:solidFill>
                  <a:srgbClr val="0000FF"/>
                </a:solidFill>
                <a:cs typeface="Times New Roman" pitchFamily="18" charset="0"/>
              </a:rPr>
              <a:t> n</a:t>
            </a:r>
            <a:r>
              <a:rPr lang="vi-VN" sz="2800">
                <a:solidFill>
                  <a:srgbClr val="0000FF"/>
                </a:solidFill>
                <a:cs typeface="Times New Roman" pitchFamily="18" charset="0"/>
              </a:rPr>
              <a:t>óng</a:t>
            </a:r>
            <a:r>
              <a:rPr lang="en-US" sz="2800">
                <a:solidFill>
                  <a:srgbClr val="0000FF"/>
                </a:solidFill>
                <a:cs typeface="Times New Roman" pitchFamily="18" charset="0"/>
              </a:rPr>
              <a:t> l</a:t>
            </a:r>
            <a:r>
              <a:rPr lang="vi-VN" sz="2800">
                <a:solidFill>
                  <a:srgbClr val="0000FF"/>
                </a:solidFill>
                <a:cs typeface="Times New Roman" pitchFamily="18" charset="0"/>
              </a:rPr>
              <a:t>ê</a:t>
            </a:r>
            <a:r>
              <a:rPr lang="en-US" sz="2800">
                <a:solidFill>
                  <a:srgbClr val="0000FF"/>
                </a:solidFill>
                <a:cs typeface="Times New Roman" pitchFamily="18" charset="0"/>
              </a:rPr>
              <a:t>n v</a:t>
            </a:r>
            <a:r>
              <a:rPr lang="vi-VN" sz="2800">
                <a:solidFill>
                  <a:srgbClr val="0000FF"/>
                </a:solidFill>
                <a:cs typeface="Times New Roman" pitchFamily="18" charset="0"/>
              </a:rPr>
              <a:t>à</a:t>
            </a:r>
            <a:r>
              <a:rPr lang="en-US" sz="2800">
                <a:solidFill>
                  <a:srgbClr val="0000FF"/>
                </a:solidFill>
                <a:cs typeface="Times New Roman" pitchFamily="18" charset="0"/>
              </a:rPr>
              <a:t> ch</a:t>
            </a:r>
            <a:r>
              <a:rPr lang="vi-VN" sz="2800">
                <a:solidFill>
                  <a:srgbClr val="0000FF"/>
                </a:solidFill>
                <a:cs typeface="Times New Roman" pitchFamily="18" charset="0"/>
              </a:rPr>
              <a:t>ảy</a:t>
            </a:r>
            <a:r>
              <a:rPr lang="en-US" sz="2800">
                <a:solidFill>
                  <a:srgbClr val="0000FF"/>
                </a:solidFill>
                <a:cs typeface="Times New Roman" pitchFamily="18" charset="0"/>
              </a:rPr>
              <a:t> ra.</a:t>
            </a:r>
            <a:endParaRPr lang="vi-VN" sz="2800">
              <a:solidFill>
                <a:srgbClr val="0000FF"/>
              </a:solidFill>
              <a:cs typeface="Times New Roman" pitchFamily="18" charset="0"/>
            </a:endParaRPr>
          </a:p>
        </p:txBody>
      </p:sp>
      <p:sp>
        <p:nvSpPr>
          <p:cNvPr id="13"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cxnSp>
        <p:nvCxnSpPr>
          <p:cNvPr id="16" name="Straight Connector 15"/>
          <p:cNvCxnSpPr/>
          <p:nvPr/>
        </p:nvCxnSpPr>
        <p:spPr>
          <a:xfrm>
            <a:off x="7620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54" presetClass="entr" presetSubtype="0" ac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0"/>
                                        <p:tgtEl>
                                          <p:spTgt spid="11"/>
                                        </p:tgtEl>
                                        <p:attrNameLst>
                                          <p:attrName>ppt_y</p:attrName>
                                        </p:attrNameLst>
                                      </p:cBhvr>
                                      <p:tavLst>
                                        <p:tav tm="0">
                                          <p:val>
                                            <p:strVal val="ppt_y"/>
                                          </p:val>
                                        </p:tav>
                                        <p:tav tm="100000">
                                          <p:val>
                                            <p:strVal val="ppt_y+.1"/>
                                          </p:val>
                                        </p:tav>
                                      </p:tavLst>
                                    </p:anim>
                                    <p:set>
                                      <p:cBhvr>
                                        <p:cTn id="30" dur="1" fill="hold">
                                          <p:stCondLst>
                                            <p:cond delay="999"/>
                                          </p:stCondLst>
                                        </p:cTn>
                                        <p:tgtEl>
                                          <p:spTgt spid="11"/>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12"/>
                                        </p:tgtEl>
                                      </p:cBhvr>
                                    </p:animEffect>
                                    <p:anim calcmode="lin" valueType="num">
                                      <p:cBhvr>
                                        <p:cTn id="33" dur="1000"/>
                                        <p:tgtEl>
                                          <p:spTgt spid="12"/>
                                        </p:tgtEl>
                                        <p:attrNameLst>
                                          <p:attrName>ppt_x</p:attrName>
                                        </p:attrNameLst>
                                      </p:cBhvr>
                                      <p:tavLst>
                                        <p:tav tm="0">
                                          <p:val>
                                            <p:strVal val="ppt_x"/>
                                          </p:val>
                                        </p:tav>
                                        <p:tav tm="100000">
                                          <p:val>
                                            <p:strVal val="ppt_x"/>
                                          </p:val>
                                        </p:tav>
                                      </p:tavLst>
                                    </p:anim>
                                    <p:anim calcmode="lin" valueType="num">
                                      <p:cBhvr>
                                        <p:cTn id="34" dur="1000"/>
                                        <p:tgtEl>
                                          <p:spTgt spid="12"/>
                                        </p:tgtEl>
                                        <p:attrNameLst>
                                          <p:attrName>ppt_y</p:attrName>
                                        </p:attrNameLst>
                                      </p:cBhvr>
                                      <p:tavLst>
                                        <p:tav tm="0">
                                          <p:val>
                                            <p:strVal val="ppt_y"/>
                                          </p:val>
                                        </p:tav>
                                        <p:tav tm="100000">
                                          <p:val>
                                            <p:strVal val="ppt_y+.1"/>
                                          </p:val>
                                        </p:tav>
                                      </p:tavLst>
                                    </p:anim>
                                    <p:set>
                                      <p:cBhvr>
                                        <p:cTn id="35"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57549" y="895081"/>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457200" y="1505986"/>
            <a:ext cx="2349810"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1. Thí nghiệm</a:t>
            </a:r>
            <a:endParaRPr lang="en-US" sz="3000">
              <a:solidFill>
                <a:srgbClr val="00B050"/>
              </a:solidFill>
              <a:latin typeface="Times New Roman" pitchFamily="18" charset="0"/>
              <a:cs typeface="Times New Roman" pitchFamily="18" charset="0"/>
            </a:endParaRPr>
          </a:p>
        </p:txBody>
      </p:sp>
      <p:sp>
        <p:nvSpPr>
          <p:cNvPr id="8" name="TextBox 7"/>
          <p:cNvSpPr txBox="1"/>
          <p:nvPr/>
        </p:nvSpPr>
        <p:spPr>
          <a:xfrm>
            <a:off x="457200" y="2143741"/>
            <a:ext cx="2818785"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2. Trả lời câu hỏi</a:t>
            </a:r>
            <a:endParaRPr lang="en-US" sz="3000">
              <a:solidFill>
                <a:srgbClr val="00B050"/>
              </a:solidFill>
              <a:latin typeface="Times New Roman" pitchFamily="18" charset="0"/>
              <a:cs typeface="Times New Roman" pitchFamily="18" charset="0"/>
            </a:endParaRPr>
          </a:p>
        </p:txBody>
      </p:sp>
      <p:sp>
        <p:nvSpPr>
          <p:cNvPr id="13"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 name="Text Box 21"/>
          <p:cNvSpPr txBox="1">
            <a:spLocks noChangeArrowheads="1"/>
          </p:cNvSpPr>
          <p:nvPr/>
        </p:nvSpPr>
        <p:spPr bwMode="auto">
          <a:xfrm>
            <a:off x="4114799" y="2143741"/>
            <a:ext cx="46663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lang="en-US" b="1" u="sng" smtClean="0">
                <a:solidFill>
                  <a:srgbClr val="7030A0"/>
                </a:solidFill>
                <a:cs typeface="Times New Roman" pitchFamily="18" charset="0"/>
              </a:rPr>
              <a:t>C</a:t>
            </a:r>
            <a:r>
              <a:rPr lang="en-US" b="1" u="sng" baseline="-25000">
                <a:solidFill>
                  <a:srgbClr val="7030A0"/>
                </a:solidFill>
                <a:cs typeface="Times New Roman" pitchFamily="18" charset="0"/>
              </a:rPr>
              <a:t>2</a:t>
            </a:r>
            <a:r>
              <a:rPr lang="en-US" sz="2800" b="1" u="sng" smtClean="0">
                <a:solidFill>
                  <a:srgbClr val="7030A0"/>
                </a:solidFill>
                <a:cs typeface="Times New Roman" pitchFamily="18" charset="0"/>
              </a:rPr>
              <a:t>: </a:t>
            </a:r>
            <a:r>
              <a:rPr lang="en-US" sz="2800">
                <a:cs typeface="Times New Roman" pitchFamily="18" charset="0"/>
              </a:rPr>
              <a:t>C</a:t>
            </a:r>
            <a:r>
              <a:rPr lang="vi-VN" sz="2800">
                <a:cs typeface="Times New Roman" pitchFamily="18" charset="0"/>
              </a:rPr>
              <a:t>ác</a:t>
            </a:r>
            <a:r>
              <a:rPr lang="en-US" sz="2800">
                <a:cs typeface="Times New Roman" pitchFamily="18" charset="0"/>
              </a:rPr>
              <a:t> </a:t>
            </a:r>
            <a:r>
              <a:rPr lang="vi-VN" sz="2800">
                <a:cs typeface="Times New Roman" pitchFamily="18" charset="0"/>
              </a:rPr>
              <a:t>đ</a:t>
            </a:r>
            <a:r>
              <a:rPr lang="en-US" sz="2800">
                <a:cs typeface="Times New Roman" pitchFamily="18" charset="0"/>
              </a:rPr>
              <a:t>inh r</a:t>
            </a:r>
            <a:r>
              <a:rPr lang="vi-VN" sz="2800">
                <a:cs typeface="Times New Roman" pitchFamily="18" charset="0"/>
              </a:rPr>
              <a:t>ơ</a:t>
            </a:r>
            <a:r>
              <a:rPr lang="en-US" sz="2800">
                <a:cs typeface="Times New Roman" pitchFamily="18" charset="0"/>
              </a:rPr>
              <a:t>i xu</a:t>
            </a:r>
            <a:r>
              <a:rPr lang="vi-VN" sz="2800">
                <a:cs typeface="Times New Roman" pitchFamily="18" charset="0"/>
              </a:rPr>
              <a:t>ống</a:t>
            </a:r>
            <a:r>
              <a:rPr lang="en-US" sz="2800">
                <a:cs typeface="Times New Roman" pitchFamily="18" charset="0"/>
              </a:rPr>
              <a:t> </a:t>
            </a:r>
            <a:r>
              <a:rPr lang="en-US" sz="2800" smtClean="0">
                <a:cs typeface="Times New Roman" pitchFamily="18" charset="0"/>
              </a:rPr>
              <a:t>trước sau theo thứ tự nào?</a:t>
            </a:r>
            <a:endParaRPr lang="vi-VN" sz="2800">
              <a:cs typeface="Times New Roman" pitchFamily="18" charset="0"/>
            </a:endParaRPr>
          </a:p>
        </p:txBody>
      </p:sp>
      <p:sp>
        <p:nvSpPr>
          <p:cNvPr id="15" name="Text Box 22"/>
          <p:cNvSpPr txBox="1">
            <a:spLocks noChangeArrowheads="1"/>
          </p:cNvSpPr>
          <p:nvPr/>
        </p:nvSpPr>
        <p:spPr bwMode="auto">
          <a:xfrm>
            <a:off x="4114798" y="3581400"/>
            <a:ext cx="4694831"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just"/>
            <a:r>
              <a:rPr lang="en-US" sz="2800" smtClean="0">
                <a:solidFill>
                  <a:srgbClr val="0000FF"/>
                </a:solidFill>
                <a:cs typeface="Times New Roman" pitchFamily="18" charset="0"/>
              </a:rPr>
              <a:t>C</a:t>
            </a:r>
            <a:r>
              <a:rPr lang="vi-VN" sz="2800">
                <a:solidFill>
                  <a:srgbClr val="0000FF"/>
                </a:solidFill>
                <a:cs typeface="Times New Roman" pitchFamily="18" charset="0"/>
              </a:rPr>
              <a:t>ác</a:t>
            </a:r>
            <a:r>
              <a:rPr lang="en-US" sz="2800">
                <a:solidFill>
                  <a:srgbClr val="0000FF"/>
                </a:solidFill>
                <a:cs typeface="Times New Roman" pitchFamily="18" charset="0"/>
              </a:rPr>
              <a:t> </a:t>
            </a:r>
            <a:r>
              <a:rPr lang="vi-VN" sz="2800">
                <a:solidFill>
                  <a:srgbClr val="0000FF"/>
                </a:solidFill>
                <a:cs typeface="Times New Roman" pitchFamily="18" charset="0"/>
              </a:rPr>
              <a:t>đ</a:t>
            </a:r>
            <a:r>
              <a:rPr lang="en-US" sz="2800">
                <a:solidFill>
                  <a:srgbClr val="0000FF"/>
                </a:solidFill>
                <a:cs typeface="Times New Roman" pitchFamily="18" charset="0"/>
              </a:rPr>
              <a:t>inh r</a:t>
            </a:r>
            <a:r>
              <a:rPr lang="vi-VN" sz="2800">
                <a:solidFill>
                  <a:srgbClr val="0000FF"/>
                </a:solidFill>
                <a:cs typeface="Times New Roman" pitchFamily="18" charset="0"/>
              </a:rPr>
              <a:t>ơ</a:t>
            </a:r>
            <a:r>
              <a:rPr lang="en-US" sz="2800">
                <a:solidFill>
                  <a:srgbClr val="0000FF"/>
                </a:solidFill>
                <a:cs typeface="Times New Roman" pitchFamily="18" charset="0"/>
              </a:rPr>
              <a:t>i xu</a:t>
            </a:r>
            <a:r>
              <a:rPr lang="vi-VN" sz="2800">
                <a:solidFill>
                  <a:srgbClr val="0000FF"/>
                </a:solidFill>
                <a:cs typeface="Times New Roman" pitchFamily="18" charset="0"/>
              </a:rPr>
              <a:t>ống</a:t>
            </a:r>
            <a:r>
              <a:rPr lang="en-US" sz="2800">
                <a:solidFill>
                  <a:srgbClr val="0000FF"/>
                </a:solidFill>
                <a:cs typeface="Times New Roman" pitchFamily="18" charset="0"/>
              </a:rPr>
              <a:t> theo th</a:t>
            </a:r>
            <a:r>
              <a:rPr lang="vi-VN" sz="2800">
                <a:solidFill>
                  <a:srgbClr val="0000FF"/>
                </a:solidFill>
                <a:cs typeface="Times New Roman" pitchFamily="18" charset="0"/>
              </a:rPr>
              <a:t>ứ</a:t>
            </a:r>
            <a:r>
              <a:rPr lang="en-US" sz="2800">
                <a:solidFill>
                  <a:srgbClr val="0000FF"/>
                </a:solidFill>
                <a:cs typeface="Times New Roman" pitchFamily="18" charset="0"/>
              </a:rPr>
              <a:t> t</a:t>
            </a:r>
            <a:r>
              <a:rPr lang="vi-VN" sz="2800">
                <a:solidFill>
                  <a:srgbClr val="0000FF"/>
                </a:solidFill>
                <a:cs typeface="Times New Roman" pitchFamily="18" charset="0"/>
              </a:rPr>
              <a:t>ự</a:t>
            </a:r>
            <a:r>
              <a:rPr lang="en-US" sz="2800">
                <a:solidFill>
                  <a:srgbClr val="0000FF"/>
                </a:solidFill>
                <a:cs typeface="Times New Roman" pitchFamily="18" charset="0"/>
              </a:rPr>
              <a:t> a đến b, c, d r</a:t>
            </a:r>
            <a:r>
              <a:rPr lang="vi-VN" sz="2800">
                <a:solidFill>
                  <a:srgbClr val="0000FF"/>
                </a:solidFill>
                <a:cs typeface="Times New Roman" pitchFamily="18" charset="0"/>
              </a:rPr>
              <a:t>ồi</a:t>
            </a:r>
            <a:r>
              <a:rPr lang="en-US" sz="2800">
                <a:solidFill>
                  <a:srgbClr val="0000FF"/>
                </a:solidFill>
                <a:cs typeface="Times New Roman" pitchFamily="18" charset="0"/>
              </a:rPr>
              <a:t> </a:t>
            </a:r>
            <a:r>
              <a:rPr lang="vi-VN" sz="2800">
                <a:solidFill>
                  <a:srgbClr val="0000FF"/>
                </a:solidFill>
                <a:cs typeface="Times New Roman" pitchFamily="18" charset="0"/>
              </a:rPr>
              <a:t>đến</a:t>
            </a:r>
            <a:r>
              <a:rPr lang="en-US" sz="2800">
                <a:solidFill>
                  <a:srgbClr val="0000FF"/>
                </a:solidFill>
                <a:cs typeface="Times New Roman" pitchFamily="18" charset="0"/>
              </a:rPr>
              <a:t> e.</a:t>
            </a:r>
            <a:endParaRPr lang="vi-VN" sz="2800">
              <a:solidFill>
                <a:srgbClr val="0000FF"/>
              </a:solidFill>
              <a:cs typeface="Times New Roman" pitchFamily="18" charset="0"/>
            </a:endParaRPr>
          </a:p>
        </p:txBody>
      </p:sp>
      <p:cxnSp>
        <p:nvCxnSpPr>
          <p:cNvPr id="16" name="Straight Connector 15"/>
          <p:cNvCxnSpPr/>
          <p:nvPr/>
        </p:nvCxnSpPr>
        <p:spPr>
          <a:xfrm>
            <a:off x="7620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0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14"/>
                                        </p:tgtEl>
                                      </p:cBhvr>
                                    </p:animEffect>
                                    <p:anim calcmode="lin" valueType="num">
                                      <p:cBhvr>
                                        <p:cTn id="22" dur="1000"/>
                                        <p:tgtEl>
                                          <p:spTgt spid="14"/>
                                        </p:tgtEl>
                                        <p:attrNameLst>
                                          <p:attrName>ppt_x</p:attrName>
                                        </p:attrNameLst>
                                      </p:cBhvr>
                                      <p:tavLst>
                                        <p:tav tm="0">
                                          <p:val>
                                            <p:strVal val="ppt_x"/>
                                          </p:val>
                                        </p:tav>
                                        <p:tav tm="100000">
                                          <p:val>
                                            <p:strVal val="ppt_x"/>
                                          </p:val>
                                        </p:tav>
                                      </p:tavLst>
                                    </p:anim>
                                    <p:anim calcmode="lin" valueType="num">
                                      <p:cBhvr>
                                        <p:cTn id="23" dur="1000"/>
                                        <p:tgtEl>
                                          <p:spTgt spid="14"/>
                                        </p:tgtEl>
                                        <p:attrNameLst>
                                          <p:attrName>ppt_y</p:attrName>
                                        </p:attrNameLst>
                                      </p:cBhvr>
                                      <p:tavLst>
                                        <p:tav tm="0">
                                          <p:val>
                                            <p:strVal val="ppt_y"/>
                                          </p:val>
                                        </p:tav>
                                        <p:tav tm="100000">
                                          <p:val>
                                            <p:strVal val="ppt_y+.1"/>
                                          </p:val>
                                        </p:tav>
                                      </p:tavLst>
                                    </p:anim>
                                    <p:set>
                                      <p:cBhvr>
                                        <p:cTn id="24" dur="1" fill="hold">
                                          <p:stCondLst>
                                            <p:cond delay="999"/>
                                          </p:stCondLst>
                                        </p:cTn>
                                        <p:tgtEl>
                                          <p:spTgt spid="14"/>
                                        </p:tgtEl>
                                        <p:attrNameLst>
                                          <p:attrName>style.visibility</p:attrName>
                                        </p:attrNameLst>
                                      </p:cBhvr>
                                      <p:to>
                                        <p:strVal val="hidden"/>
                                      </p:to>
                                    </p:set>
                                  </p:childTnLst>
                                </p:cTn>
                              </p:par>
                              <p:par>
                                <p:cTn id="25" presetID="42" presetClass="exit" presetSubtype="0" fill="hold" grpId="1"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257549" y="895081"/>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457200" y="1505986"/>
            <a:ext cx="2349810"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1. Thí nghiệm</a:t>
            </a:r>
            <a:endParaRPr lang="en-US" sz="3000">
              <a:solidFill>
                <a:srgbClr val="00B050"/>
              </a:solidFill>
              <a:latin typeface="Times New Roman" pitchFamily="18" charset="0"/>
              <a:cs typeface="Times New Roman" pitchFamily="18" charset="0"/>
            </a:endParaRPr>
          </a:p>
        </p:txBody>
      </p:sp>
      <p:sp>
        <p:nvSpPr>
          <p:cNvPr id="8" name="TextBox 7"/>
          <p:cNvSpPr txBox="1"/>
          <p:nvPr/>
        </p:nvSpPr>
        <p:spPr>
          <a:xfrm>
            <a:off x="457200" y="2143741"/>
            <a:ext cx="2818785"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2. Trả lời câu hỏi</a:t>
            </a:r>
            <a:endParaRPr lang="en-US" sz="3000">
              <a:solidFill>
                <a:srgbClr val="00B050"/>
              </a:solidFill>
              <a:latin typeface="Times New Roman" pitchFamily="18" charset="0"/>
              <a:cs typeface="Times New Roman" pitchFamily="18" charset="0"/>
            </a:endParaRPr>
          </a:p>
        </p:txBody>
      </p:sp>
      <p:sp>
        <p:nvSpPr>
          <p:cNvPr id="9" name="Text Box 52"/>
          <p:cNvSpPr txBox="1">
            <a:spLocks noChangeArrowheads="1"/>
          </p:cNvSpPr>
          <p:nvPr/>
        </p:nvSpPr>
        <p:spPr bwMode="auto">
          <a:xfrm>
            <a:off x="4114800" y="2180107"/>
            <a:ext cx="472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sz="2400" b="1" u="sng">
                <a:solidFill>
                  <a:srgbClr val="7030A0"/>
                </a:solidFill>
                <a:latin typeface="Times New Roman" pitchFamily="18" charset="0"/>
                <a:cs typeface="Times New Roman" pitchFamily="18" charset="0"/>
              </a:rPr>
              <a:t>C3:</a:t>
            </a:r>
            <a:r>
              <a:rPr lang="en-US" sz="2400" b="1">
                <a:solidFill>
                  <a:srgbClr val="7030A0"/>
                </a:solidFill>
                <a:latin typeface="Times New Roman" pitchFamily="18" charset="0"/>
                <a:cs typeface="Times New Roman" pitchFamily="18" charset="0"/>
              </a:rPr>
              <a:t> </a:t>
            </a:r>
            <a:r>
              <a:rPr lang="en-US" sz="2800">
                <a:latin typeface="Times New Roman" pitchFamily="18" charset="0"/>
                <a:cs typeface="Times New Roman" pitchFamily="18" charset="0"/>
              </a:rPr>
              <a:t>Hãy dựa vào thứ tự r</a:t>
            </a:r>
            <a:r>
              <a:rPr lang="vi-VN" sz="2800">
                <a:latin typeface="Times New Roman" pitchFamily="18" charset="0"/>
                <a:cs typeface="Times New Roman" pitchFamily="18" charset="0"/>
              </a:rPr>
              <a:t>ơ</a:t>
            </a:r>
            <a:r>
              <a:rPr lang="en-US" sz="2800">
                <a:latin typeface="Times New Roman" pitchFamily="18" charset="0"/>
                <a:cs typeface="Times New Roman" pitchFamily="18" charset="0"/>
              </a:rPr>
              <a:t>i xu</a:t>
            </a:r>
            <a:r>
              <a:rPr lang="vi-VN" sz="2800">
                <a:latin typeface="Times New Roman" pitchFamily="18" charset="0"/>
                <a:cs typeface="Times New Roman" pitchFamily="18" charset="0"/>
              </a:rPr>
              <a:t>ống</a:t>
            </a:r>
            <a:r>
              <a:rPr lang="en-US" sz="2800">
                <a:latin typeface="Times New Roman" pitchFamily="18" charset="0"/>
                <a:cs typeface="Times New Roman" pitchFamily="18" charset="0"/>
              </a:rPr>
              <a:t> c</a:t>
            </a:r>
            <a:r>
              <a:rPr lang="vi-VN" sz="2800">
                <a:latin typeface="Times New Roman" pitchFamily="18" charset="0"/>
                <a:cs typeface="Times New Roman" pitchFamily="18" charset="0"/>
              </a:rPr>
              <a:t>ủa</a:t>
            </a:r>
            <a:r>
              <a:rPr lang="en-US" sz="2800">
                <a:latin typeface="Times New Roman" pitchFamily="18" charset="0"/>
                <a:cs typeface="Times New Roman" pitchFamily="18" charset="0"/>
              </a:rPr>
              <a:t> c</a:t>
            </a:r>
            <a:r>
              <a:rPr lang="vi-VN" sz="2800">
                <a:latin typeface="Times New Roman" pitchFamily="18" charset="0"/>
                <a:cs typeface="Times New Roman" pitchFamily="18" charset="0"/>
              </a:rPr>
              <a:t>ác</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a:t>
            </a:r>
            <a:r>
              <a:rPr lang="en-US" sz="2800">
                <a:latin typeface="Times New Roman" pitchFamily="18" charset="0"/>
                <a:cs typeface="Times New Roman" pitchFamily="18" charset="0"/>
              </a:rPr>
              <a:t>inh để mô tả sự truyền nhiệt năng trong thanh đồng AB.</a:t>
            </a:r>
            <a:endParaRPr lang="vi-VN" sz="2800">
              <a:latin typeface="Times New Roman" pitchFamily="18" charset="0"/>
              <a:cs typeface="Times New Roman" pitchFamily="18" charset="0"/>
            </a:endParaRPr>
          </a:p>
        </p:txBody>
      </p:sp>
      <p:sp>
        <p:nvSpPr>
          <p:cNvPr id="10" name="Text Box 53"/>
          <p:cNvSpPr txBox="1">
            <a:spLocks noChangeArrowheads="1"/>
          </p:cNvSpPr>
          <p:nvPr/>
        </p:nvSpPr>
        <p:spPr bwMode="auto">
          <a:xfrm>
            <a:off x="4114800" y="4267200"/>
            <a:ext cx="4732361" cy="95410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a:solidFill>
                  <a:srgbClr val="0000FF"/>
                </a:solidFill>
                <a:latin typeface="Times New Roman" pitchFamily="18" charset="0"/>
                <a:cs typeface="Times New Roman" pitchFamily="18" charset="0"/>
              </a:rPr>
              <a:t>Nhi</a:t>
            </a:r>
            <a:r>
              <a:rPr lang="vi-VN" sz="2800">
                <a:solidFill>
                  <a:srgbClr val="0000FF"/>
                </a:solidFill>
                <a:latin typeface="Times New Roman" pitchFamily="18" charset="0"/>
                <a:cs typeface="Times New Roman" pitchFamily="18" charset="0"/>
              </a:rPr>
              <a:t>ệt</a:t>
            </a:r>
            <a:r>
              <a:rPr lang="en-US" sz="2800">
                <a:solidFill>
                  <a:srgbClr val="0000FF"/>
                </a:solidFill>
                <a:latin typeface="Times New Roman" pitchFamily="18" charset="0"/>
                <a:cs typeface="Times New Roman" pitchFamily="18" charset="0"/>
              </a:rPr>
              <a:t> </a:t>
            </a:r>
            <a:r>
              <a:rPr lang="vi-VN" sz="2800">
                <a:solidFill>
                  <a:srgbClr val="0000FF"/>
                </a:solidFill>
                <a:latin typeface="Times New Roman" pitchFamily="18" charset="0"/>
                <a:cs typeface="Times New Roman" pitchFamily="18" charset="0"/>
              </a:rPr>
              <a:t>đ</a:t>
            </a:r>
            <a:r>
              <a:rPr lang="en-US" sz="2800">
                <a:solidFill>
                  <a:srgbClr val="0000FF"/>
                </a:solidFill>
                <a:latin typeface="Times New Roman" pitchFamily="18" charset="0"/>
                <a:cs typeface="Times New Roman" pitchFamily="18" charset="0"/>
              </a:rPr>
              <a:t>ược truy</a:t>
            </a:r>
            <a:r>
              <a:rPr lang="vi-VN" sz="2800">
                <a:solidFill>
                  <a:srgbClr val="0000FF"/>
                </a:solidFill>
                <a:latin typeface="Times New Roman" pitchFamily="18" charset="0"/>
                <a:cs typeface="Times New Roman" pitchFamily="18" charset="0"/>
              </a:rPr>
              <a:t>ền</a:t>
            </a:r>
            <a:r>
              <a:rPr lang="en-US" sz="2800">
                <a:solidFill>
                  <a:srgbClr val="0000FF"/>
                </a:solidFill>
                <a:latin typeface="Times New Roman" pitchFamily="18" charset="0"/>
                <a:cs typeface="Times New Roman" pitchFamily="18" charset="0"/>
              </a:rPr>
              <a:t> t</a:t>
            </a:r>
            <a:r>
              <a:rPr lang="vi-VN" sz="2800">
                <a:solidFill>
                  <a:srgbClr val="0000FF"/>
                </a:solidFill>
                <a:latin typeface="Times New Roman" pitchFamily="18" charset="0"/>
                <a:cs typeface="Times New Roman" pitchFamily="18" charset="0"/>
              </a:rPr>
              <a:t>ừ</a:t>
            </a:r>
            <a:r>
              <a:rPr lang="en-US" sz="2800">
                <a:solidFill>
                  <a:srgbClr val="0000FF"/>
                </a:solidFill>
                <a:latin typeface="Times New Roman" pitchFamily="18" charset="0"/>
                <a:cs typeface="Times New Roman" pitchFamily="18" charset="0"/>
              </a:rPr>
              <a:t> </a:t>
            </a:r>
            <a:r>
              <a:rPr lang="vi-VN" sz="2800">
                <a:solidFill>
                  <a:srgbClr val="0000FF"/>
                </a:solidFill>
                <a:latin typeface="Times New Roman" pitchFamily="18" charset="0"/>
                <a:cs typeface="Times New Roman" pitchFamily="18" charset="0"/>
              </a:rPr>
              <a:t>đầu</a:t>
            </a:r>
            <a:r>
              <a:rPr lang="en-US" sz="2800">
                <a:solidFill>
                  <a:srgbClr val="0000FF"/>
                </a:solidFill>
                <a:latin typeface="Times New Roman" pitchFamily="18" charset="0"/>
                <a:cs typeface="Times New Roman" pitchFamily="18" charset="0"/>
              </a:rPr>
              <a:t> A </a:t>
            </a:r>
            <a:r>
              <a:rPr lang="vi-VN" sz="2800">
                <a:solidFill>
                  <a:srgbClr val="0000FF"/>
                </a:solidFill>
                <a:latin typeface="Times New Roman" pitchFamily="18" charset="0"/>
                <a:cs typeface="Times New Roman" pitchFamily="18" charset="0"/>
              </a:rPr>
              <a:t>đến</a:t>
            </a:r>
            <a:r>
              <a:rPr lang="en-US" sz="2800">
                <a:solidFill>
                  <a:srgbClr val="0000FF"/>
                </a:solidFill>
                <a:latin typeface="Times New Roman" pitchFamily="18" charset="0"/>
                <a:cs typeface="Times New Roman" pitchFamily="18" charset="0"/>
              </a:rPr>
              <a:t> đầu B của thanh đồng</a:t>
            </a:r>
            <a:r>
              <a:rPr lang="en-US" sz="2800" smtClean="0">
                <a:solidFill>
                  <a:srgbClr val="0000FF"/>
                </a:solidFill>
                <a:latin typeface="Times New Roman" pitchFamily="18" charset="0"/>
                <a:cs typeface="Times New Roman" pitchFamily="18" charset="0"/>
              </a:rPr>
              <a:t>. </a:t>
            </a:r>
            <a:endParaRPr lang="en-US" sz="2800">
              <a:solidFill>
                <a:srgbClr val="0000FF"/>
              </a:solidFill>
              <a:latin typeface="Times New Roman" pitchFamily="18" charset="0"/>
              <a:cs typeface="Times New Roman" pitchFamily="18" charset="0"/>
            </a:endParaRPr>
          </a:p>
        </p:txBody>
      </p:sp>
      <p:sp>
        <p:nvSpPr>
          <p:cNvPr id="13"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cxnSp>
        <p:nvCxnSpPr>
          <p:cNvPr id="16" name="Straight Connector 15"/>
          <p:cNvCxnSpPr/>
          <p:nvPr/>
        </p:nvCxnSpPr>
        <p:spPr>
          <a:xfrm>
            <a:off x="7620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0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6195" y="68759"/>
            <a:ext cx="451238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rgbClr val="0070C0"/>
                </a:solidFill>
                <a:effectLst/>
              </a:rPr>
              <a:t>Bài 22. DẪN NHIỆT</a:t>
            </a:r>
            <a:endParaRPr lang="en-US" sz="4400" b="1" cap="none" spc="0">
              <a:ln w="50800"/>
              <a:solidFill>
                <a:srgbClr val="0070C0"/>
              </a:solidFill>
              <a:effectLst/>
            </a:endParaRPr>
          </a:p>
        </p:txBody>
      </p:sp>
      <p:sp>
        <p:nvSpPr>
          <p:cNvPr id="2" name="TextBox 1"/>
          <p:cNvSpPr txBox="1"/>
          <p:nvPr/>
        </p:nvSpPr>
        <p:spPr>
          <a:xfrm>
            <a:off x="353749" y="838200"/>
            <a:ext cx="2614818" cy="553998"/>
          </a:xfrm>
          <a:prstGeom prst="rect">
            <a:avLst/>
          </a:prstGeom>
          <a:noFill/>
        </p:spPr>
        <p:txBody>
          <a:bodyPr wrap="none" rtlCol="0">
            <a:spAutoFit/>
          </a:bodyPr>
          <a:lstStyle/>
          <a:p>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Sự dẫn nhiệt</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42461" y="1453753"/>
            <a:ext cx="2349810"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1. Thí nghiệm</a:t>
            </a:r>
            <a:endParaRPr lang="en-US" sz="3000">
              <a:solidFill>
                <a:srgbClr val="00B050"/>
              </a:solidFill>
              <a:latin typeface="Times New Roman" pitchFamily="18" charset="0"/>
              <a:cs typeface="Times New Roman" pitchFamily="18" charset="0"/>
            </a:endParaRPr>
          </a:p>
        </p:txBody>
      </p:sp>
      <p:sp>
        <p:nvSpPr>
          <p:cNvPr id="8" name="TextBox 7"/>
          <p:cNvSpPr txBox="1"/>
          <p:nvPr/>
        </p:nvSpPr>
        <p:spPr>
          <a:xfrm>
            <a:off x="542461" y="2051140"/>
            <a:ext cx="2818785" cy="553998"/>
          </a:xfrm>
          <a:prstGeom prst="rect">
            <a:avLst/>
          </a:prstGeom>
          <a:noFill/>
        </p:spPr>
        <p:txBody>
          <a:bodyPr wrap="none" rtlCol="0">
            <a:spAutoFit/>
          </a:bodyPr>
          <a:lstStyle/>
          <a:p>
            <a:r>
              <a:rPr lang="en-US" sz="3000" smtClean="0">
                <a:solidFill>
                  <a:srgbClr val="00B050"/>
                </a:solidFill>
                <a:latin typeface="Times New Roman" pitchFamily="18" charset="0"/>
                <a:cs typeface="Times New Roman" pitchFamily="18" charset="0"/>
              </a:rPr>
              <a:t>2. Trả lời câu hỏi</a:t>
            </a:r>
            <a:endParaRPr lang="en-US" sz="3000">
              <a:solidFill>
                <a:srgbClr val="00B050"/>
              </a:solidFill>
              <a:latin typeface="Times New Roman" pitchFamily="18" charset="0"/>
              <a:cs typeface="Times New Roman" pitchFamily="18" charset="0"/>
            </a:endParaRPr>
          </a:p>
        </p:txBody>
      </p:sp>
      <p:sp>
        <p:nvSpPr>
          <p:cNvPr id="9" name="Rectangle 4"/>
          <p:cNvSpPr>
            <a:spLocks noChangeArrowheads="1"/>
          </p:cNvSpPr>
          <p:nvPr/>
        </p:nvSpPr>
        <p:spPr bwMode="auto">
          <a:xfrm>
            <a:off x="62138" y="68759"/>
            <a:ext cx="8991600" cy="6713041"/>
          </a:xfrm>
          <a:prstGeom prst="rect">
            <a:avLst/>
          </a:prstGeom>
          <a:noFill/>
          <a:ln w="76200" cap="sq" cmpd="tri" algn="ctr">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0" name="Text Box 19"/>
          <p:cNvSpPr txBox="1">
            <a:spLocks noChangeArrowheads="1"/>
          </p:cNvSpPr>
          <p:nvPr/>
        </p:nvSpPr>
        <p:spPr bwMode="auto">
          <a:xfrm>
            <a:off x="4557938" y="2068410"/>
            <a:ext cx="3498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ctr" eaLnBrk="0" fontAlgn="base" hangingPunct="0">
              <a:spcBef>
                <a:spcPct val="0"/>
              </a:spcBef>
              <a:spcAft>
                <a:spcPct val="0"/>
              </a:spcAft>
              <a:defRPr sz="2800">
                <a:solidFill>
                  <a:schemeClr val="tx1"/>
                </a:solidFill>
                <a:latin typeface=".VnTime" pitchFamily="34" charset="0"/>
              </a:defRPr>
            </a:lvl6pPr>
            <a:lvl7pPr marL="2971800" indent="-228600" algn="ctr" eaLnBrk="0" fontAlgn="base" hangingPunct="0">
              <a:spcBef>
                <a:spcPct val="0"/>
              </a:spcBef>
              <a:spcAft>
                <a:spcPct val="0"/>
              </a:spcAft>
              <a:defRPr sz="2800">
                <a:solidFill>
                  <a:schemeClr val="tx1"/>
                </a:solidFill>
                <a:latin typeface=".VnTime" pitchFamily="34" charset="0"/>
              </a:defRPr>
            </a:lvl7pPr>
            <a:lvl8pPr marL="3429000" indent="-228600" algn="ctr" eaLnBrk="0" fontAlgn="base" hangingPunct="0">
              <a:spcBef>
                <a:spcPct val="0"/>
              </a:spcBef>
              <a:spcAft>
                <a:spcPct val="0"/>
              </a:spcAft>
              <a:defRPr sz="2800">
                <a:solidFill>
                  <a:schemeClr val="tx1"/>
                </a:solidFill>
                <a:latin typeface=".VnTime" pitchFamily="34" charset="0"/>
              </a:defRPr>
            </a:lvl8pPr>
            <a:lvl9pPr marL="3886200" indent="-228600" algn="ctr" eaLnBrk="0" fontAlgn="base" hangingPunct="0">
              <a:spcBef>
                <a:spcPct val="0"/>
              </a:spcBef>
              <a:spcAft>
                <a:spcPct val="0"/>
              </a:spcAft>
              <a:defRPr sz="2800">
                <a:solidFill>
                  <a:schemeClr val="tx1"/>
                </a:solidFill>
                <a:latin typeface=".VnTime" pitchFamily="34" charset="0"/>
              </a:defRPr>
            </a:lvl9pPr>
          </a:lstStyle>
          <a:p>
            <a:pPr algn="l" eaLnBrk="1" hangingPunct="1">
              <a:spcBef>
                <a:spcPct val="50000"/>
              </a:spcBef>
            </a:pPr>
            <a:r>
              <a:rPr lang="en-US" b="1" smtClean="0">
                <a:latin typeface="Times New Roman" pitchFamily="18" charset="0"/>
                <a:cs typeface="Times New Roman" pitchFamily="18" charset="0"/>
              </a:rPr>
              <a:t>Dẫn nhiệt là gì?</a:t>
            </a:r>
            <a:endParaRPr lang="en-US" b="1">
              <a:latin typeface="Times New Roman" pitchFamily="18" charset="0"/>
              <a:cs typeface="Times New Roman" pitchFamily="18" charset="0"/>
            </a:endParaRPr>
          </a:p>
        </p:txBody>
      </p:sp>
      <p:pic>
        <p:nvPicPr>
          <p:cNvPr id="11" name="Picture 53" descr="qu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07680" y="2058230"/>
            <a:ext cx="4587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p:cNvSpPr txBox="1">
            <a:spLocks noChangeArrowheads="1"/>
          </p:cNvSpPr>
          <p:nvPr/>
        </p:nvSpPr>
        <p:spPr bwMode="auto">
          <a:xfrm>
            <a:off x="228600" y="2825859"/>
            <a:ext cx="3581400" cy="2246769"/>
          </a:xfrm>
          <a:prstGeom prst="rect">
            <a:avLst/>
          </a:prstGeom>
          <a:noFill/>
          <a:ln w="38100" cap="sq" algn="ctr">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ctr" eaLnBrk="0" fontAlgn="base" hangingPunct="0">
              <a:spcBef>
                <a:spcPct val="0"/>
              </a:spcBef>
              <a:spcAft>
                <a:spcPct val="0"/>
              </a:spcAft>
              <a:defRPr sz="2800">
                <a:solidFill>
                  <a:schemeClr val="tx1"/>
                </a:solidFill>
                <a:latin typeface=".VnTime" pitchFamily="34" charset="0"/>
              </a:defRPr>
            </a:lvl6pPr>
            <a:lvl7pPr marL="2971800" indent="-228600" algn="ctr" eaLnBrk="0" fontAlgn="base" hangingPunct="0">
              <a:spcBef>
                <a:spcPct val="0"/>
              </a:spcBef>
              <a:spcAft>
                <a:spcPct val="0"/>
              </a:spcAft>
              <a:defRPr sz="2800">
                <a:solidFill>
                  <a:schemeClr val="tx1"/>
                </a:solidFill>
                <a:latin typeface=".VnTime" pitchFamily="34" charset="0"/>
              </a:defRPr>
            </a:lvl7pPr>
            <a:lvl8pPr marL="3429000" indent="-228600" algn="ctr" eaLnBrk="0" fontAlgn="base" hangingPunct="0">
              <a:spcBef>
                <a:spcPct val="0"/>
              </a:spcBef>
              <a:spcAft>
                <a:spcPct val="0"/>
              </a:spcAft>
              <a:defRPr sz="2800">
                <a:solidFill>
                  <a:schemeClr val="tx1"/>
                </a:solidFill>
                <a:latin typeface=".VnTime" pitchFamily="34" charset="0"/>
              </a:defRPr>
            </a:lvl8pPr>
            <a:lvl9pPr marL="3886200" indent="-228600" algn="ctr" eaLnBrk="0" fontAlgn="base" hangingPunct="0">
              <a:spcBef>
                <a:spcPct val="0"/>
              </a:spcBef>
              <a:spcAft>
                <a:spcPct val="0"/>
              </a:spcAft>
              <a:defRPr sz="2800">
                <a:solidFill>
                  <a:schemeClr val="tx1"/>
                </a:solidFill>
                <a:latin typeface=".VnTime" pitchFamily="34" charset="0"/>
              </a:defRPr>
            </a:lvl9pPr>
          </a:lstStyle>
          <a:p>
            <a:pPr algn="l" eaLnBrk="1" hangingPunct="1">
              <a:spcBef>
                <a:spcPct val="50000"/>
              </a:spcBef>
            </a:pPr>
            <a:r>
              <a:rPr lang="en-US" smtClean="0">
                <a:solidFill>
                  <a:srgbClr val="0000FF"/>
                </a:solidFill>
                <a:latin typeface="Times New Roman" pitchFamily="18" charset="0"/>
                <a:cs typeface="Times New Roman" pitchFamily="18" charset="0"/>
              </a:rPr>
              <a:t>Dẫn nhiệt là sự truyền nhiệt năng trực tiếp từ phần này sang phần khác của một vật, từ vật này sang vật khác.</a:t>
            </a:r>
            <a:endParaRPr lang="en-US">
              <a:solidFill>
                <a:srgbClr val="0000FF"/>
              </a:solidFill>
              <a:latin typeface="Times New Roman" pitchFamily="18" charset="0"/>
              <a:cs typeface="Times New Roman" pitchFamily="18" charset="0"/>
            </a:endParaRPr>
          </a:p>
        </p:txBody>
      </p:sp>
      <p:cxnSp>
        <p:nvCxnSpPr>
          <p:cNvPr id="13" name="Straight Connector 12"/>
          <p:cNvCxnSpPr/>
          <p:nvPr/>
        </p:nvCxnSpPr>
        <p:spPr>
          <a:xfrm>
            <a:off x="48490" y="685800"/>
            <a:ext cx="90678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6200" y="685800"/>
            <a:ext cx="0" cy="60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10"/>
                                        </p:tgtEl>
                                      </p:cBhvr>
                                    </p:animEffect>
                                    <p:anim calcmode="lin" valueType="num">
                                      <p:cBhvr>
                                        <p:cTn id="15" dur="1000"/>
                                        <p:tgtEl>
                                          <p:spTgt spid="10"/>
                                        </p:tgtEl>
                                        <p:attrNameLst>
                                          <p:attrName>ppt_x</p:attrName>
                                        </p:attrNameLst>
                                      </p:cBhvr>
                                      <p:tavLst>
                                        <p:tav tm="0">
                                          <p:val>
                                            <p:strVal val="ppt_x"/>
                                          </p:val>
                                        </p:tav>
                                        <p:tav tm="100000">
                                          <p:val>
                                            <p:strVal val="ppt_x"/>
                                          </p:val>
                                        </p:tav>
                                      </p:tavLst>
                                    </p:anim>
                                    <p:anim calcmode="lin" valueType="num">
                                      <p:cBhvr>
                                        <p:cTn id="16" dur="1000"/>
                                        <p:tgtEl>
                                          <p:spTgt spid="10"/>
                                        </p:tgtEl>
                                        <p:attrNameLst>
                                          <p:attrName>ppt_y</p:attrName>
                                        </p:attrNameLst>
                                      </p:cBhvr>
                                      <p:tavLst>
                                        <p:tav tm="0">
                                          <p:val>
                                            <p:strVal val="ppt_y"/>
                                          </p:val>
                                        </p:tav>
                                        <p:tav tm="100000">
                                          <p:val>
                                            <p:strVal val="ppt_y+.1"/>
                                          </p:val>
                                        </p:tav>
                                      </p:tavLst>
                                    </p:anim>
                                    <p:set>
                                      <p:cBhvr>
                                        <p:cTn id="17" dur="1" fill="hold">
                                          <p:stCondLst>
                                            <p:cond delay="999"/>
                                          </p:stCondLst>
                                        </p:cTn>
                                        <p:tgtEl>
                                          <p:spTgt spid="10"/>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11"/>
                                        </p:tgtEl>
                                      </p:cBhvr>
                                    </p:animEffect>
                                    <p:anim calcmode="lin" valueType="num">
                                      <p:cBhvr>
                                        <p:cTn id="20" dur="1000"/>
                                        <p:tgtEl>
                                          <p:spTgt spid="11"/>
                                        </p:tgtEl>
                                        <p:attrNameLst>
                                          <p:attrName>ppt_x</p:attrName>
                                        </p:attrNameLst>
                                      </p:cBhvr>
                                      <p:tavLst>
                                        <p:tav tm="0">
                                          <p:val>
                                            <p:strVal val="ppt_x"/>
                                          </p:val>
                                        </p:tav>
                                        <p:tav tm="100000">
                                          <p:val>
                                            <p:strVal val="ppt_x"/>
                                          </p:val>
                                        </p:tav>
                                      </p:tavLst>
                                    </p:anim>
                                    <p:anim calcmode="lin" valueType="num">
                                      <p:cBhvr>
                                        <p:cTn id="21" dur="1000"/>
                                        <p:tgtEl>
                                          <p:spTgt spid="11"/>
                                        </p:tgtEl>
                                        <p:attrNameLst>
                                          <p:attrName>ppt_y</p:attrName>
                                        </p:attrNameLst>
                                      </p:cBhvr>
                                      <p:tavLst>
                                        <p:tav tm="0">
                                          <p:val>
                                            <p:strVal val="ppt_y"/>
                                          </p:val>
                                        </p:tav>
                                        <p:tav tm="100000">
                                          <p:val>
                                            <p:strVal val="ppt_y+.1"/>
                                          </p:val>
                                        </p:tav>
                                      </p:tavLst>
                                    </p:anim>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1915</Words>
  <Application>Microsoft Office PowerPoint</Application>
  <PresentationFormat>On-screen Show (4:3)</PresentationFormat>
  <Paragraphs>169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.VnArabia</vt: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This</cp:lastModifiedBy>
  <cp:revision>93</cp:revision>
  <dcterms:created xsi:type="dcterms:W3CDTF">2014-03-07T03:59:35Z</dcterms:created>
  <dcterms:modified xsi:type="dcterms:W3CDTF">2022-03-23T01:36:07Z</dcterms:modified>
</cp:coreProperties>
</file>